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3.xml" ContentType="application/vnd.openxmlformats-officedocument.presentationml.notesSlide+xml"/>
  <Override PartName="/ppt/notesSlides/_rels/notesSlide13.xml.rels" ContentType="application/vnd.openxmlformats-package.relationship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1.xls" ContentType="application/vnd.ms-exce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media/image57.wmf" ContentType="image/x-wmf"/>
  <Override PartName="/ppt/media/image1.wmf" ContentType="image/x-wmf"/>
  <Override PartName="/ppt/media/image58.wmf" ContentType="image/x-wmf"/>
  <Override PartName="/ppt/media/image130.wmf" ContentType="image/x-wmf"/>
  <Override PartName="/ppt/media/image2.wmf" ContentType="image/x-wmf"/>
  <Override PartName="/ppt/media/image59.wmf" ContentType="image/x-wmf"/>
  <Override PartName="/ppt/media/image131.wmf" ContentType="image/x-wmf"/>
  <Override PartName="/ppt/media/image3.wmf" ContentType="image/x-wmf"/>
  <Override PartName="/ppt/media/image70.wmf" ContentType="image/x-wmf"/>
  <Override PartName="/ppt/media/image4.wmf" ContentType="image/x-wmf"/>
  <Override PartName="/ppt/media/image71.wmf" ContentType="image/x-wmf"/>
  <Override PartName="/ppt/media/image5.wmf" ContentType="image/x-wmf"/>
  <Override PartName="/ppt/media/image72.wmf" ContentType="image/x-wmf"/>
  <Override PartName="/ppt/media/image6.wmf" ContentType="image/x-wmf"/>
  <Override PartName="/ppt/media/image73.wmf" ContentType="image/x-wmf"/>
  <Override PartName="/ppt/media/image7.wmf" ContentType="image/x-wmf"/>
  <Override PartName="/ppt/media/image74.wmf" ContentType="image/x-wmf"/>
  <Override PartName="/ppt/media/image8.wmf" ContentType="image/x-wmf"/>
  <Override PartName="/ppt/media/image75.wmf" ContentType="image/x-wmf"/>
  <Override PartName="/ppt/media/image9.wmf" ContentType="image/x-wmf"/>
  <Override PartName="/ppt/media/image10.wmf" ContentType="image/x-wmf"/>
  <Override PartName="/ppt/media/image11.wmf" ContentType="image/x-wmf"/>
  <Override PartName="/ppt/media/image12.wmf" ContentType="image/x-wmf"/>
  <Override PartName="/ppt/media/image13.wmf" ContentType="image/x-wmf"/>
  <Override PartName="/ppt/media/image14.wmf" ContentType="image/x-wmf"/>
  <Override PartName="/ppt/media/image15.wmf" ContentType="image/x-wmf"/>
  <Override PartName="/ppt/media/image16.wmf" ContentType="image/x-wmf"/>
  <Override PartName="/ppt/media/image17.wmf" ContentType="image/x-wmf"/>
  <Override PartName="/ppt/media/image18.wmf" ContentType="image/x-wmf"/>
  <Override PartName="/ppt/media/image19.wmf" ContentType="image/x-wmf"/>
  <Override PartName="/ppt/media/image20.wmf" ContentType="image/x-wmf"/>
  <Override PartName="/ppt/media/image21.wmf" ContentType="image/x-wmf"/>
  <Override PartName="/ppt/media/image22.wmf" ContentType="image/x-wmf"/>
  <Override PartName="/ppt/media/image23.wmf" ContentType="image/x-wmf"/>
  <Override PartName="/ppt/media/image24.wmf" ContentType="image/x-wmf"/>
  <Override PartName="/ppt/media/image25.wmf" ContentType="image/x-wmf"/>
  <Override PartName="/ppt/media/image26.wmf" ContentType="image/x-wmf"/>
  <Override PartName="/ppt/media/image27.wmf" ContentType="image/x-wmf"/>
  <Override PartName="/ppt/media/image100.wmf" ContentType="image/x-wmf"/>
  <Override PartName="/ppt/media/image28.wmf" ContentType="image/x-wmf"/>
  <Override PartName="/ppt/media/image101.wmf" ContentType="image/x-wmf"/>
  <Override PartName="/ppt/media/image29.wmf" ContentType="image/x-wmf"/>
  <Override PartName="/ppt/media/image30.wmf" ContentType="image/x-wmf"/>
  <Override PartName="/ppt/media/image31.wmf" ContentType="image/x-wmf"/>
  <Override PartName="/ppt/media/image32.wmf" ContentType="image/x-wmf"/>
  <Override PartName="/ppt/media/image33.wmf" ContentType="image/x-wmf"/>
  <Override PartName="/ppt/media/image34.wmf" ContentType="image/x-wmf"/>
  <Override PartName="/ppt/media/image35.wmf" ContentType="image/x-wmf"/>
  <Override PartName="/ppt/media/image36.wmf" ContentType="image/x-wmf"/>
  <Override PartName="/ppt/media/image37.wmf" ContentType="image/x-wmf"/>
  <Override PartName="/ppt/media/image110.wmf" ContentType="image/x-wmf"/>
  <Override PartName="/ppt/media/image38.wmf" ContentType="image/x-wmf"/>
  <Override PartName="/ppt/media/image111.wmf" ContentType="image/x-wmf"/>
  <Override PartName="/ppt/media/image39.wmf" ContentType="image/x-wmf"/>
  <Override PartName="/ppt/media/image40.wmf" ContentType="image/x-wmf"/>
  <Override PartName="/ppt/media/image41.wmf" ContentType="image/x-wmf"/>
  <Override PartName="/ppt/media/image42.wmf" ContentType="image/x-wmf"/>
  <Override PartName="/ppt/media/image43.wmf" ContentType="image/x-wmf"/>
  <Override PartName="/ppt/media/image44.wmf" ContentType="image/x-wmf"/>
  <Override PartName="/ppt/media/image45.wmf" ContentType="image/x-wmf"/>
  <Override PartName="/ppt/media/image46.wmf" ContentType="image/x-wmf"/>
  <Override PartName="/ppt/media/image47.wmf" ContentType="image/x-wmf"/>
  <Override PartName="/ppt/media/image120.wmf" ContentType="image/x-wmf"/>
  <Override PartName="/ppt/media/image48.wmf" ContentType="image/x-wmf"/>
  <Override PartName="/ppt/media/image49.wmf" ContentType="image/x-wmf"/>
  <Override PartName="/ppt/media/image121.wmf" ContentType="image/x-wmf"/>
  <Override PartName="/ppt/media/image50.wmf" ContentType="image/x-wmf"/>
  <Override PartName="/ppt/media/image51.wmf" ContentType="image/x-wmf"/>
  <Override PartName="/ppt/media/image52.wmf" ContentType="image/x-wmf"/>
  <Override PartName="/ppt/media/image53.wmf" ContentType="image/x-wmf"/>
  <Override PartName="/ppt/media/image54.wmf" ContentType="image/x-wmf"/>
  <Override PartName="/ppt/media/image55.wmf" ContentType="image/x-wmf"/>
  <Override PartName="/ppt/media/image56.wmf" ContentType="image/x-wmf"/>
  <Override PartName="/ppt/media/image60.wmf" ContentType="image/x-wmf"/>
  <Override PartName="/ppt/media/image61.wmf" ContentType="image/x-wmf"/>
  <Override PartName="/ppt/media/image62.wmf" ContentType="image/x-wmf"/>
  <Override PartName="/ppt/media/image63.wmf" ContentType="image/x-wmf"/>
  <Override PartName="/ppt/media/image64.wmf" ContentType="image/x-wmf"/>
  <Override PartName="/ppt/media/image65.wmf" ContentType="image/x-wmf"/>
  <Override PartName="/ppt/media/image66.wmf" ContentType="image/x-wmf"/>
  <Override PartName="/ppt/media/image67.wmf" ContentType="image/x-wmf"/>
  <Override PartName="/ppt/media/image68.wmf" ContentType="image/x-wmf"/>
  <Override PartName="/ppt/media/image140.wmf" ContentType="image/x-wmf"/>
  <Override PartName="/ppt/media/image69.wmf" ContentType="image/x-wmf"/>
  <Override PartName="/ppt/media/image141.wmf" ContentType="image/x-wmf"/>
  <Override PartName="/ppt/media/image76.wmf" ContentType="image/x-wmf"/>
  <Override PartName="/ppt/media/image77.wmf" ContentType="image/x-wmf"/>
  <Override PartName="/ppt/media/image78.wmf" ContentType="image/x-wmf"/>
  <Override PartName="/ppt/media/image79.wmf" ContentType="image/x-wmf"/>
  <Override PartName="/ppt/media/image80.wmf" ContentType="image/x-wmf"/>
  <Override PartName="/ppt/media/image81.wmf" ContentType="image/x-wmf"/>
  <Override PartName="/ppt/media/image82.wmf" ContentType="image/x-wmf"/>
  <Override PartName="/ppt/media/image83.wmf" ContentType="image/x-wmf"/>
  <Override PartName="/ppt/media/image84.wmf" ContentType="image/x-wmf"/>
  <Override PartName="/ppt/media/image85.wmf" ContentType="image/x-wmf"/>
  <Override PartName="/ppt/media/image86.wmf" ContentType="image/x-wmf"/>
  <Override PartName="/ppt/media/image87.wmf" ContentType="image/x-wmf"/>
  <Override PartName="/ppt/media/image88.wmf" ContentType="image/x-wmf"/>
  <Override PartName="/ppt/media/image89.wmf" ContentType="image/x-wmf"/>
  <Override PartName="/ppt/media/image90.wmf" ContentType="image/x-wmf"/>
  <Override PartName="/ppt/media/image91.wmf" ContentType="image/x-wmf"/>
  <Override PartName="/ppt/media/image92.wmf" ContentType="image/x-wmf"/>
  <Override PartName="/ppt/media/image93.wmf" ContentType="image/x-wmf"/>
  <Override PartName="/ppt/media/image94.wmf" ContentType="image/x-wmf"/>
  <Override PartName="/ppt/media/image95.wmf" ContentType="image/x-wmf"/>
  <Override PartName="/ppt/media/image96.wmf" ContentType="image/x-wmf"/>
  <Override PartName="/ppt/media/image97.wmf" ContentType="image/x-wmf"/>
  <Override PartName="/ppt/media/image98.wmf" ContentType="image/x-wmf"/>
  <Override PartName="/ppt/media/image99.wmf" ContentType="image/x-wmf"/>
  <Override PartName="/ppt/media/image102.wmf" ContentType="image/x-wmf"/>
  <Override PartName="/ppt/media/image103.wmf" ContentType="image/x-wmf"/>
  <Override PartName="/ppt/media/image104.wmf" ContentType="image/x-wmf"/>
  <Override PartName="/ppt/media/image105.wmf" ContentType="image/x-wmf"/>
  <Override PartName="/ppt/media/image106.wmf" ContentType="image/x-wmf"/>
  <Override PartName="/ppt/media/image107.wmf" ContentType="image/x-wmf"/>
  <Override PartName="/ppt/media/image108.wmf" ContentType="image/x-wmf"/>
  <Override PartName="/ppt/media/image109.wmf" ContentType="image/x-wmf"/>
  <Override PartName="/ppt/media/image112.wmf" ContentType="image/x-wmf"/>
  <Override PartName="/ppt/media/image113.wmf" ContentType="image/x-wmf"/>
  <Override PartName="/ppt/media/image114.wmf" ContentType="image/x-wmf"/>
  <Override PartName="/ppt/media/image115.wmf" ContentType="image/x-wmf"/>
  <Override PartName="/ppt/media/image116.wmf" ContentType="image/x-wmf"/>
  <Override PartName="/ppt/media/image117.wmf" ContentType="image/x-wmf"/>
  <Override PartName="/ppt/media/image118.wmf" ContentType="image/x-wmf"/>
  <Override PartName="/ppt/media/image119.wmf" ContentType="image/x-wmf"/>
  <Override PartName="/ppt/media/image122.wmf" ContentType="image/x-wmf"/>
  <Override PartName="/ppt/media/image123.wmf" ContentType="image/x-wmf"/>
  <Override PartName="/ppt/media/image124.wmf" ContentType="image/x-wmf"/>
  <Override PartName="/ppt/media/image125.wmf" ContentType="image/x-wmf"/>
  <Override PartName="/ppt/media/image126.wmf" ContentType="image/x-wmf"/>
  <Override PartName="/ppt/media/image127.wmf" ContentType="image/x-wmf"/>
  <Override PartName="/ppt/media/image128.wmf" ContentType="image/x-wmf"/>
  <Override PartName="/ppt/media/image129.wmf" ContentType="image/x-wmf"/>
  <Override PartName="/ppt/media/image132.wmf" ContentType="image/x-wmf"/>
  <Override PartName="/ppt/media/image133.wmf" ContentType="image/x-wmf"/>
  <Override PartName="/ppt/media/image134.wmf" ContentType="image/x-wmf"/>
  <Override PartName="/ppt/media/image135.wmf" ContentType="image/x-wmf"/>
  <Override PartName="/ppt/media/image136.wmf" ContentType="image/x-wmf"/>
  <Override PartName="/ppt/media/image137.wmf" ContentType="image/x-wmf"/>
  <Override PartName="/ppt/media/image138.wmf" ContentType="image/x-wmf"/>
  <Override PartName="/ppt/media/image139.wmf" ContentType="image/x-wmf"/>
  <Override PartName="/ppt/media/image142.wmf" ContentType="image/x-wmf"/>
  <Override PartName="/ppt/media/image143.wmf" ContentType="image/x-wmf"/>
  <Override PartName="/ppt/media/image144.wmf" ContentType="image/x-wmf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5E6EB35-92D7-4F22-BB2A-B715288BC13D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164FD8-D5E8-4F23-8672-A184877245A7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C8D292-5446-4CAB-98CB-606A127959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29235C-3190-455E-A502-09DC6F2380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1C098E-4609-4DDB-ABFB-15A8C4D174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FEE16C-7163-4AA5-A3AA-C705937C7A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0E80DA-E076-4F3C-A677-1383D1F1E5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130255-0EF5-4EE3-9670-666DAD1DA5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D5C42C-93B1-4E00-83D9-B2A5662A9D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45A42D-252A-4604-8D2F-54C2344E87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4C55A3-6399-4BD9-A15D-A250DE25BC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59331A-29E8-4F70-8EBE-4FF7E5D92D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0A60FB-81F4-45F4-AA85-92910302A2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1DF77B-23ED-4285-AFB1-DD6AAD9B00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EE8DFF-3587-463C-AE70-EA84921F2F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9AB16F-1FEB-456F-B955-5FA62A9F9A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AD4F88-001B-4002-86AB-128C0AEDF8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12D57E-D412-4D32-AB93-A64FA38636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DF58B6-3C8D-4952-85E2-59D0AB69F7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20A99FC-B84E-4FBD-AD14-301CD87478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78342A7-3271-40C4-9381-EBDB52727A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1E3972-1611-4169-AED2-1AA0F9D617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D30F7BA-8C00-47E4-A130-78CA647C76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A193CB3-7F60-470D-9986-7E95A101BF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563769-88E8-42E3-95E8-E11ADD50E4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7016A2-90EF-4FCE-AEC5-E03263A244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C6C231-12C0-431A-BE58-51245912C7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C5BDA8-0BE0-412F-9C0B-BD112501A2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E66E10-B148-47E9-85DD-D830FDBCE6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FCE388C-F898-4504-900A-A3289397CE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5D9B00-D33E-46E0-91C1-5AE2E0E3B6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58C96C3-73CD-48AF-B55D-1214D370F6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A86F73-BF25-4AB2-8A12-AD3490843A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77117D-BDB2-4145-8CCD-EC0221BBAA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848778-9162-4C8D-8198-F6A550E70C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BC6646-4E94-45B9-A81B-0E3587476F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8D71AC-69A4-471B-85AA-450F894B36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123CEB-67FB-4247-8C59-380A4BB730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89000"/>
              </a:lnSpc>
              <a:buNone/>
            </a:pPr>
            <a:r>
              <a:rPr b="0" lang="pt-BR" sz="7200" spc="-1" strike="noStrike" cap="all">
                <a:solidFill>
                  <a:srgbClr val="191b0e"/>
                </a:solidFill>
                <a:latin typeface="Franklin Gothic Book"/>
              </a:rPr>
              <a:t>Clique para editar o título Mestre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AD164A6-217A-443D-A3A6-F6BB72675F6E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Freeform 6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>
                <a:gd name="textAreaLeft" fmla="*/ 0 w 3274560"/>
                <a:gd name="textAreaRight" fmla="*/ 3274920 w 3274560"/>
                <a:gd name="textAreaTop" fmla="*/ 0 h 4408200"/>
                <a:gd name="textAreaBottom" fmla="*/ 4408560 h 4408200"/>
              </a:gdLst>
              <a:ahLst/>
              <a:rect l="textAreaLeft" t="textAreaTop" r="textAreaRight" b="textAreaBottom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>
                <a:gd name="textAreaLeft" fmla="*/ 360 w 3275280"/>
                <a:gd name="textAreaRight" fmla="*/ 3276000 w 3275280"/>
                <a:gd name="textAreaTop" fmla="*/ -360 h 4408200"/>
                <a:gd name="textAreaBottom" fmla="*/ 4408200 h 4408200"/>
              </a:gdLst>
              <a:ahLst/>
              <a:rect l="textAreaLeft" t="textAreaTop" r="textAreaRight" b="textAreaBottom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4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Clique para editar o formato do texto da estrutura de tópicos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lnSpc>
                <a:spcPct val="9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2.º nível da estrutura de tópicos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lnSpc>
                <a:spcPct val="94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3.º nível da estrutura de tópicos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lnSpc>
                <a:spcPct val="94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4.º nível da estrutura de tópicos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5.º nível da estrutura de tópicos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6.º nível da estrutura de tópicos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7.º nível da estrutura de tópicos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Clique para editar o título Mestre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Clique para editar os estilos de texto Mestres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Segundo nível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1800" spc="-1" strike="noStrike">
                <a:solidFill>
                  <a:srgbClr val="191b0e"/>
                </a:solidFill>
                <a:latin typeface="Franklin Gothic Book"/>
              </a:rPr>
              <a:t>Terceiro nível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1800" spc="-1" strike="noStrike">
                <a:solidFill>
                  <a:srgbClr val="191b0e"/>
                </a:solidFill>
                <a:latin typeface="Franklin Gothic Book"/>
              </a:rPr>
              <a:t>Quarto nível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1600" spc="-1" strike="noStrike">
                <a:solidFill>
                  <a:srgbClr val="191b0e"/>
                </a:solidFill>
                <a:latin typeface="Franklin Gothic Book"/>
              </a:rPr>
              <a:t>Quinto nível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4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5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6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7736871-BBC6-49A9-93AF-82A1CC43CD4B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Clique para editar o título Mestre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dt" idx="7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 idx="8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 idx="9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191b0e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8DBC60B-FE75-4FCD-827D-2A4A7286B38A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4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Clique para editar o formato do texto da estrutura de tópicos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lnSpc>
                <a:spcPct val="9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2.º nível da estrutura de tópicos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lnSpc>
                <a:spcPct val="94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3.º nível da estrutura de tópicos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lnSpc>
                <a:spcPct val="94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4.º nível da estrutura de tópicos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5.º nível da estrutura de tópicos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6.º nível da estrutura de tópicos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7.º nível da estrutura de tópicos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8.wmf"/><Relationship Id="rId9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2.wmf"/><Relationship Id="rId9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6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7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18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19.wmf"/><Relationship Id="rId15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0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23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24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25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26.wmf"/><Relationship Id="rId15" Type="http://schemas.openxmlformats.org/officeDocument/2006/relationships/slideLayout" Target="../slideLayouts/slideLayout29.xml"/><Relationship Id="rId1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7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30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31.wmf"/><Relationship Id="rId1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2.wmf"/><Relationship Id="rId3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3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36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37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38.wmf"/><Relationship Id="rId13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9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1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42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43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44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45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46.wmf"/><Relationship Id="rId17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7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48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9.wmf"/><Relationship Id="rId7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0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51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2.wmf"/><Relationship Id="rId7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3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5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5.wmf"/><Relationship Id="rId7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57.wmf"/><Relationship Id="rId5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8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59.wmf"/><Relationship Id="rId5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60.wmf"/><Relationship Id="rId5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1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62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3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4.wmf"/><Relationship Id="rId9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5.wmf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67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8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9.wmf"/><Relationship Id="rId9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0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71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2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3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74.wmf"/><Relationship Id="rId1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5.wmf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6.wmf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7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78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9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80.wmf"/><Relationship Id="rId9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1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82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83.wmf"/><Relationship Id="rId7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4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8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86.wmf"/><Relationship Id="rId7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7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88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89.wmf"/><Relationship Id="rId7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oleObject" Target="../embeddings/oleObject1.xls"/><Relationship Id="rId2" Type="http://schemas.openxmlformats.org/officeDocument/2006/relationships/image" Target="../media/image90.wmf"/><Relationship Id="rId3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91.wmf"/><Relationship Id="rId3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92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9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94.wmf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95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9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97.wmf"/><Relationship Id="rId7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98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99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00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01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02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103.wmf"/><Relationship Id="rId13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04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0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06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07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08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109.wmf"/><Relationship Id="rId13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10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11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2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13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14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115.wmf"/><Relationship Id="rId13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1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17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8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19.wmf"/><Relationship Id="rId9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20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21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22.wmf"/><Relationship Id="rId7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23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2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25.wmf"/><Relationship Id="rId7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2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27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28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29.wmf"/><Relationship Id="rId9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30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31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32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33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34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135.wmf"/><Relationship Id="rId1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36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37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38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39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40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141.wmf"/><Relationship Id="rId13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42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4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44.wmf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89000"/>
              </a:lnSpc>
              <a:buNone/>
            </a:pPr>
            <a:r>
              <a:rPr b="0" lang="pt-BR" sz="7200" spc="-1" strike="noStrike" cap="all">
                <a:solidFill>
                  <a:srgbClr val="191b0e"/>
                </a:solidFill>
                <a:latin typeface="Franklin Gothic Book"/>
              </a:rPr>
              <a:t>Algoritmos de otimização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2679840" y="3956400"/>
            <a:ext cx="6831360" cy="108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12000"/>
              </a:lnSpc>
              <a:buNone/>
              <a:tabLst>
                <a:tab algn="l" pos="0"/>
              </a:tabLst>
            </a:pPr>
            <a:r>
              <a:rPr b="0" lang="pt-BR" sz="2300" spc="-1" strike="noStrike">
                <a:solidFill>
                  <a:srgbClr val="191b0e"/>
                </a:solidFill>
                <a:latin typeface="Franklin Gothic Book"/>
              </a:rPr>
              <a:t>Prof. João Carlos Furtado</a:t>
            </a:r>
            <a:endParaRPr b="0" lang="pt-BR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1" lang="pt-BR" sz="4400" spc="-1" strike="noStrike">
                <a:solidFill>
                  <a:srgbClr val="191b0e"/>
                </a:solidFill>
                <a:latin typeface="Franklin Gothic Book"/>
              </a:rPr>
              <a:t>O modelo do problema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162" name="Object 3"/>
          <p:cNvGraphicFramePr/>
          <p:nvPr/>
        </p:nvGraphicFramePr>
        <p:xfrm>
          <a:off x="3478320" y="3841920"/>
          <a:ext cx="4800240" cy="12888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63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478320" y="3841920"/>
                    <a:ext cx="480024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64" name="Object 4"/>
          <p:cNvGraphicFramePr/>
          <p:nvPr/>
        </p:nvGraphicFramePr>
        <p:xfrm>
          <a:off x="5105520" y="5448240"/>
          <a:ext cx="3504960" cy="128880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165" name="Object 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5105520" y="5448240"/>
                    <a:ext cx="350496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66" name="Object 5"/>
          <p:cNvGraphicFramePr/>
          <p:nvPr/>
        </p:nvGraphicFramePr>
        <p:xfrm>
          <a:off x="3402000" y="4603680"/>
          <a:ext cx="4854240" cy="128880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167" name="Object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402000" y="4603680"/>
                    <a:ext cx="485424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68" name="Object 6"/>
          <p:cNvGraphicFramePr/>
          <p:nvPr/>
        </p:nvGraphicFramePr>
        <p:xfrm>
          <a:off x="2743200" y="1833480"/>
          <a:ext cx="5716080" cy="185076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169" name="Object 6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743200" y="1833480"/>
                    <a:ext cx="5716080" cy="1850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70" name="Text Box 7"/>
          <p:cNvSpPr/>
          <p:nvPr/>
        </p:nvSpPr>
        <p:spPr>
          <a:xfrm>
            <a:off x="7166160" y="1625760"/>
            <a:ext cx="2669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Tahoma"/>
              </a:rPr>
              <a:t>Função Objetivo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1" name="Group 8"/>
          <p:cNvGrpSpPr/>
          <p:nvPr/>
        </p:nvGrpSpPr>
        <p:grpSpPr>
          <a:xfrm>
            <a:off x="4495680" y="1860480"/>
            <a:ext cx="4343040" cy="1447560"/>
            <a:chOff x="4495680" y="1860480"/>
            <a:chExt cx="4343040" cy="1447560"/>
          </a:xfrm>
        </p:grpSpPr>
        <p:sp>
          <p:nvSpPr>
            <p:cNvPr id="172" name="Rectangle 9"/>
            <p:cNvSpPr/>
            <p:nvPr/>
          </p:nvSpPr>
          <p:spPr>
            <a:xfrm>
              <a:off x="4495680" y="2317680"/>
              <a:ext cx="4343040" cy="990360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73" name="Line 10"/>
            <p:cNvSpPr/>
            <p:nvPr/>
          </p:nvSpPr>
          <p:spPr>
            <a:xfrm>
              <a:off x="6476760" y="1860480"/>
              <a:ext cx="60984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  <p:sp>
          <p:nvSpPr>
            <p:cNvPr id="174" name="Line 11"/>
            <p:cNvSpPr/>
            <p:nvPr/>
          </p:nvSpPr>
          <p:spPr>
            <a:xfrm>
              <a:off x="6476760" y="1860480"/>
              <a:ext cx="360" cy="45720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  <p:grpSp>
        <p:nvGrpSpPr>
          <p:cNvPr id="175" name="Group 12"/>
          <p:cNvGrpSpPr/>
          <p:nvPr/>
        </p:nvGrpSpPr>
        <p:grpSpPr>
          <a:xfrm>
            <a:off x="3276360" y="4222800"/>
            <a:ext cx="3886200" cy="1447560"/>
            <a:chOff x="3276360" y="4222800"/>
            <a:chExt cx="3886200" cy="1447560"/>
          </a:xfrm>
        </p:grpSpPr>
        <p:sp>
          <p:nvSpPr>
            <p:cNvPr id="176" name="Rectangle 13"/>
            <p:cNvSpPr/>
            <p:nvPr/>
          </p:nvSpPr>
          <p:spPr>
            <a:xfrm>
              <a:off x="5105520" y="4222800"/>
              <a:ext cx="2057040" cy="1447560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77" name="Line 14"/>
            <p:cNvSpPr/>
            <p:nvPr/>
          </p:nvSpPr>
          <p:spPr>
            <a:xfrm>
              <a:off x="3276360" y="4908240"/>
              <a:ext cx="182880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  <p:sp>
        <p:nvSpPr>
          <p:cNvPr id="178" name="Text Box 15"/>
          <p:cNvSpPr/>
          <p:nvPr/>
        </p:nvSpPr>
        <p:spPr>
          <a:xfrm>
            <a:off x="1143000" y="4680000"/>
            <a:ext cx="2133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Tahoma"/>
              </a:rPr>
              <a:t>Matriz Tecnológica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9" name="Group 16"/>
          <p:cNvGrpSpPr/>
          <p:nvPr/>
        </p:nvGrpSpPr>
        <p:grpSpPr>
          <a:xfrm>
            <a:off x="2819520" y="3079800"/>
            <a:ext cx="1828440" cy="609120"/>
            <a:chOff x="2819520" y="3079800"/>
            <a:chExt cx="1828440" cy="609120"/>
          </a:xfrm>
        </p:grpSpPr>
        <p:sp>
          <p:nvSpPr>
            <p:cNvPr id="180" name="Rectangle 17"/>
            <p:cNvSpPr/>
            <p:nvPr/>
          </p:nvSpPr>
          <p:spPr>
            <a:xfrm>
              <a:off x="2819520" y="3079800"/>
              <a:ext cx="1371240" cy="609120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81" name="Line 18"/>
            <p:cNvSpPr/>
            <p:nvPr/>
          </p:nvSpPr>
          <p:spPr>
            <a:xfrm>
              <a:off x="4190760" y="3536640"/>
              <a:ext cx="45720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  <p:sp>
        <p:nvSpPr>
          <p:cNvPr id="182" name="Text Box 19"/>
          <p:cNvSpPr/>
          <p:nvPr/>
        </p:nvSpPr>
        <p:spPr>
          <a:xfrm>
            <a:off x="4572720" y="3301920"/>
            <a:ext cx="3326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Tahoma"/>
              </a:rPr>
              <a:t>Variáveis de Decisão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3" name="Group 20"/>
          <p:cNvGrpSpPr/>
          <p:nvPr/>
        </p:nvGrpSpPr>
        <p:grpSpPr>
          <a:xfrm>
            <a:off x="7620120" y="4070520"/>
            <a:ext cx="1447560" cy="1676160"/>
            <a:chOff x="7620120" y="4070520"/>
            <a:chExt cx="1447560" cy="1676160"/>
          </a:xfrm>
        </p:grpSpPr>
        <p:sp>
          <p:nvSpPr>
            <p:cNvPr id="184" name="Rectangle 21"/>
            <p:cNvSpPr/>
            <p:nvPr/>
          </p:nvSpPr>
          <p:spPr>
            <a:xfrm>
              <a:off x="7620120" y="4070520"/>
              <a:ext cx="685440" cy="1676160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85" name="Line 22"/>
            <p:cNvSpPr/>
            <p:nvPr/>
          </p:nvSpPr>
          <p:spPr>
            <a:xfrm>
              <a:off x="8305560" y="4222440"/>
              <a:ext cx="76212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  <p:sp>
        <p:nvSpPr>
          <p:cNvPr id="186" name="Text Box 23"/>
          <p:cNvSpPr/>
          <p:nvPr/>
        </p:nvSpPr>
        <p:spPr>
          <a:xfrm>
            <a:off x="9022680" y="4011480"/>
            <a:ext cx="16884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Tahoma"/>
              </a:rPr>
              <a:t>Limitações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7" name="Group 24"/>
          <p:cNvGrpSpPr/>
          <p:nvPr/>
        </p:nvGrpSpPr>
        <p:grpSpPr>
          <a:xfrm>
            <a:off x="4267080" y="3917880"/>
            <a:ext cx="4419360" cy="2666520"/>
            <a:chOff x="4267080" y="3917880"/>
            <a:chExt cx="4419360" cy="2666520"/>
          </a:xfrm>
        </p:grpSpPr>
        <p:sp>
          <p:nvSpPr>
            <p:cNvPr id="188" name="Rectangle 25"/>
            <p:cNvSpPr/>
            <p:nvPr/>
          </p:nvSpPr>
          <p:spPr>
            <a:xfrm>
              <a:off x="4952880" y="3917880"/>
              <a:ext cx="3733560" cy="2666520"/>
            </a:xfrm>
            <a:prstGeom prst="rect">
              <a:avLst/>
            </a:prstGeom>
            <a:noFill/>
            <a:ln w="57150">
              <a:solidFill>
                <a:srgbClr val="e6c06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89" name="Line 26"/>
            <p:cNvSpPr/>
            <p:nvPr/>
          </p:nvSpPr>
          <p:spPr>
            <a:xfrm flipH="1">
              <a:off x="4267080" y="6127560"/>
              <a:ext cx="685800" cy="360"/>
            </a:xfrm>
            <a:prstGeom prst="line">
              <a:avLst/>
            </a:prstGeom>
            <a:ln w="57150">
              <a:solidFill>
                <a:srgbClr val="e6c06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  <p:sp>
        <p:nvSpPr>
          <p:cNvPr id="190" name="Text Box 27"/>
          <p:cNvSpPr/>
          <p:nvPr/>
        </p:nvSpPr>
        <p:spPr>
          <a:xfrm>
            <a:off x="1905120" y="5670720"/>
            <a:ext cx="23619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pt-BR" sz="2400" spc="-1" strike="noStrike">
                <a:solidFill>
                  <a:schemeClr val="hlink"/>
                </a:solidFill>
                <a:latin typeface="Tahoma"/>
              </a:rPr>
              <a:t>Conjunto das Possibilidades de Produção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nodeType="clickEffect" fill="hold">
                      <p:stCondLst>
                        <p:cond delay="0"/>
                      </p:stCondLst>
                      <p:childTnLst>
                        <p:par>
                          <p:cTn id="2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nodeType="clickEffect" fill="hold">
                      <p:stCondLst>
                        <p:cond delay="indefinite"/>
                      </p:stCondLst>
                      <p:childTnLst>
                        <p:par>
                          <p:cTn id="2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nodeType="clickEffect" fill="hold">
                      <p:stCondLst>
                        <p:cond delay="indefinite"/>
                      </p:stCondLst>
                      <p:childTnLst>
                        <p:par>
                          <p:cTn id="2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nodeType="clickEffect" fill="hold">
                      <p:stCondLst>
                        <p:cond delay="indefinite"/>
                      </p:stCondLst>
                      <p:childTnLst>
                        <p:par>
                          <p:cTn id="2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nodeType="clickEffect" fill="hold">
                      <p:stCondLst>
                        <p:cond delay="indefinite"/>
                      </p:stCondLst>
                      <p:childTnLst>
                        <p:par>
                          <p:cTn id="2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7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nodeType="clickEffect" fill="hold">
                      <p:stCondLst>
                        <p:cond delay="indefinite"/>
                      </p:stCondLst>
                      <p:childTnLst>
                        <p:par>
                          <p:cTn id="2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nodeType="clickEffect" fill="hold">
                      <p:stCondLst>
                        <p:cond delay="indefinite"/>
                      </p:stCondLst>
                      <p:childTnLst>
                        <p:par>
                          <p:cTn id="2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nodeType="clickEffect" fill="hold">
                      <p:stCondLst>
                        <p:cond delay="indefinite"/>
                      </p:stCondLst>
                      <p:childTnLst>
                        <p:par>
                          <p:cTn id="2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Right)" transition="in">
                                      <p:cBhvr additive="repl">
                                        <p:cTn id="29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nodeType="clickEffect" fill="hold">
                      <p:stCondLst>
                        <p:cond delay="indefinite"/>
                      </p:stCondLst>
                      <p:childTnLst>
                        <p:par>
                          <p:cTn id="3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nodeType="clickEffect" fill="hold">
                      <p:stCondLst>
                        <p:cond delay="indefinite"/>
                      </p:stCondLst>
                      <p:childTnLst>
                        <p:par>
                          <p:cTn id="3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3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Solução Gráfica: Construindo o conjunto de possibilidades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grpSp>
        <p:nvGrpSpPr>
          <p:cNvPr id="192" name="Group 3"/>
          <p:cNvGrpSpPr/>
          <p:nvPr/>
        </p:nvGrpSpPr>
        <p:grpSpPr>
          <a:xfrm>
            <a:off x="3886200" y="2133720"/>
            <a:ext cx="5333760" cy="4266720"/>
            <a:chOff x="3886200" y="2133720"/>
            <a:chExt cx="5333760" cy="4266720"/>
          </a:xfrm>
        </p:grpSpPr>
        <p:sp>
          <p:nvSpPr>
            <p:cNvPr id="193" name="Rectangle 4"/>
            <p:cNvSpPr/>
            <p:nvPr/>
          </p:nvSpPr>
          <p:spPr>
            <a:xfrm>
              <a:off x="3886200" y="2133720"/>
              <a:ext cx="5333760" cy="4266720"/>
            </a:xfrm>
            <a:prstGeom prst="rect">
              <a:avLst/>
            </a:prstGeom>
            <a:solidFill>
              <a:schemeClr val="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2400" spc="-1" strike="noStrike">
                  <a:solidFill>
                    <a:srgbClr val="000000"/>
                  </a:solidFill>
                  <a:latin typeface="Tahoma"/>
                </a:rPr>
                <a:t>Valores Possíveis quando</a:t>
              </a:r>
              <a:endParaRPr b="0" lang="pt-BR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aphicFrame>
          <p:nvGraphicFramePr>
            <p:cNvPr id="194" name="Object 5"/>
            <p:cNvGraphicFramePr/>
            <p:nvPr/>
          </p:nvGraphicFramePr>
          <p:xfrm>
            <a:off x="4800600" y="4419720"/>
            <a:ext cx="3504960" cy="1288800"/>
          </p:xfrm>
          <a:graphic>
            <a:graphicData uri="http://schemas.openxmlformats.org/presentationml/2006/ole">
              <p:oleObj progId="Equation.3" r:id="rId1" spid="">
                <p:embed/>
                <p:pic>
                  <p:nvPicPr>
                    <p:cNvPr id="195" name="Object 5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4800600" y="4419720"/>
                      <a:ext cx="3504960" cy="12888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  <p:grpSp>
        <p:nvGrpSpPr>
          <p:cNvPr id="196" name="Group 6"/>
          <p:cNvGrpSpPr/>
          <p:nvPr/>
        </p:nvGrpSpPr>
        <p:grpSpPr>
          <a:xfrm>
            <a:off x="3124080" y="1752480"/>
            <a:ext cx="6689520" cy="5181480"/>
            <a:chOff x="3124080" y="1752480"/>
            <a:chExt cx="6689520" cy="5181480"/>
          </a:xfrm>
        </p:grpSpPr>
        <p:grpSp>
          <p:nvGrpSpPr>
            <p:cNvPr id="197" name="Group 7"/>
            <p:cNvGrpSpPr/>
            <p:nvPr/>
          </p:nvGrpSpPr>
          <p:grpSpPr>
            <a:xfrm>
              <a:off x="3862080" y="2057400"/>
              <a:ext cx="5357880" cy="4343760"/>
              <a:chOff x="3862080" y="2057400"/>
              <a:chExt cx="5357880" cy="4343760"/>
            </a:xfrm>
          </p:grpSpPr>
          <p:sp>
            <p:nvSpPr>
              <p:cNvPr id="198" name="Line 8"/>
              <p:cNvSpPr/>
              <p:nvPr/>
            </p:nvSpPr>
            <p:spPr>
              <a:xfrm>
                <a:off x="3886200" y="2057400"/>
                <a:ext cx="360" cy="434340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  <p:sp>
            <p:nvSpPr>
              <p:cNvPr id="199" name="Line 9"/>
              <p:cNvSpPr/>
              <p:nvPr/>
            </p:nvSpPr>
            <p:spPr>
              <a:xfrm flipH="1">
                <a:off x="3862080" y="6400800"/>
                <a:ext cx="5357880" cy="36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</p:grpSp>
        <p:graphicFrame>
          <p:nvGraphicFramePr>
            <p:cNvPr id="200" name="Object 10"/>
            <p:cNvGraphicFramePr/>
            <p:nvPr/>
          </p:nvGraphicFramePr>
          <p:xfrm>
            <a:off x="9220320" y="6048360"/>
            <a:ext cx="593280" cy="809280"/>
          </p:xfrm>
          <a:graphic>
            <a:graphicData uri="http://schemas.openxmlformats.org/presentationml/2006/ole">
              <p:oleObj progId="Equation.3" r:id="rId3" spid="">
                <p:embed/>
                <p:pic>
                  <p:nvPicPr>
                    <p:cNvPr id="201" name="Object 10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9220320" y="6048360"/>
                      <a:ext cx="593280" cy="8092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202" name="Object 11"/>
            <p:cNvGraphicFramePr/>
            <p:nvPr/>
          </p:nvGraphicFramePr>
          <p:xfrm>
            <a:off x="3124080" y="1752480"/>
            <a:ext cx="694800" cy="809280"/>
          </p:xfrm>
          <a:graphic>
            <a:graphicData uri="http://schemas.openxmlformats.org/presentationml/2006/ole">
              <p:oleObj progId="Equation.3" r:id="rId5" spid="">
                <p:embed/>
                <p:pic>
                  <p:nvPicPr>
                    <p:cNvPr id="203" name="Object 11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3124080" y="1752480"/>
                      <a:ext cx="694800" cy="8092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204" name="Object 12"/>
            <p:cNvGraphicFramePr/>
            <p:nvPr/>
          </p:nvGraphicFramePr>
          <p:xfrm>
            <a:off x="3429000" y="6292800"/>
            <a:ext cx="479160" cy="641160"/>
          </p:xfrm>
          <a:graphic>
            <a:graphicData uri="http://schemas.openxmlformats.org/presentationml/2006/ole">
              <p:oleObj progId="Equation.3" r:id="rId7" spid="">
                <p:embed/>
                <p:pic>
                  <p:nvPicPr>
                    <p:cNvPr id="205" name="Object 12" descr=""/>
                    <p:cNvPicPr/>
                    <p:nvPr/>
                  </p:nvPicPr>
                  <p:blipFill>
                    <a:blip r:embed="rId8"/>
                    <a:stretch/>
                  </p:blipFill>
                  <p:spPr>
                    <a:xfrm>
                      <a:off x="3429000" y="6292800"/>
                      <a:ext cx="479160" cy="64116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2" dur="indefinite" restart="never" nodeType="tmRoot">
          <p:childTnLst>
            <p:seq>
              <p:cTn id="323" dur="indefinite" nodeType="mainSeq">
                <p:childTnLst>
                  <p:par>
                    <p:cTn id="324" nodeType="clickEffect" fill="hold">
                      <p:stCondLst>
                        <p:cond delay="0"/>
                      </p:stCondLst>
                      <p:childTnLst>
                        <p:par>
                          <p:cTn id="3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nodeType="after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nodeType="clickEffect" fill="hold">
                      <p:stCondLst>
                        <p:cond delay="indefinite"/>
                      </p:stCondLst>
                      <p:childTnLst>
                        <p:par>
                          <p:cTn id="3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3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"/>
          <p:cNvGrpSpPr/>
          <p:nvPr/>
        </p:nvGrpSpPr>
        <p:grpSpPr>
          <a:xfrm>
            <a:off x="1523880" y="1447920"/>
            <a:ext cx="7561080" cy="5409720"/>
            <a:chOff x="1523880" y="1447920"/>
            <a:chExt cx="7561080" cy="5409720"/>
          </a:xfrm>
        </p:grpSpPr>
        <p:grpSp>
          <p:nvGrpSpPr>
            <p:cNvPr id="207" name="Group 3"/>
            <p:cNvGrpSpPr/>
            <p:nvPr/>
          </p:nvGrpSpPr>
          <p:grpSpPr>
            <a:xfrm>
              <a:off x="1523880" y="1447920"/>
              <a:ext cx="7561080" cy="5409720"/>
              <a:chOff x="1523880" y="1447920"/>
              <a:chExt cx="7561080" cy="5409720"/>
            </a:xfrm>
          </p:grpSpPr>
          <p:sp>
            <p:nvSpPr>
              <p:cNvPr id="208" name="Rectangle 4"/>
              <p:cNvSpPr/>
              <p:nvPr/>
            </p:nvSpPr>
            <p:spPr>
              <a:xfrm>
                <a:off x="1523880" y="1447920"/>
                <a:ext cx="1828440" cy="540972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2400" spc="-1" strike="noStrike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209" name="Freeform 5"/>
              <p:cNvSpPr/>
              <p:nvPr/>
            </p:nvSpPr>
            <p:spPr>
              <a:xfrm>
                <a:off x="3141720" y="1447920"/>
                <a:ext cx="5943240" cy="5409720"/>
              </a:xfrm>
              <a:custGeom>
                <a:avLst/>
                <a:gdLst>
                  <a:gd name="textAreaLeft" fmla="*/ 0 w 5943240"/>
                  <a:gd name="textAreaRight" fmla="*/ 5943600 w 5943240"/>
                  <a:gd name="textAreaTop" fmla="*/ 0 h 5409720"/>
                  <a:gd name="textAreaBottom" fmla="*/ 5410080 h 5409720"/>
                </a:gdLst>
                <a:ahLst/>
                <a:rect l="textAreaLeft" t="textAreaTop" r="textAreaRight" b="textAreaBottom"/>
                <a:pathLst>
                  <a:path w="2736" h="2880">
                    <a:moveTo>
                      <a:pt x="1152" y="0"/>
                    </a:moveTo>
                    <a:lnTo>
                      <a:pt x="0" y="0"/>
                    </a:lnTo>
                    <a:lnTo>
                      <a:pt x="0" y="2880"/>
                    </a:lnTo>
                    <a:lnTo>
                      <a:pt x="2736" y="2880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2400" spc="-1" strike="noStrike">
                  <a:solidFill>
                    <a:srgbClr val="000000"/>
                  </a:solidFill>
                  <a:latin typeface="Times New Roman"/>
                </a:endParaRPr>
              </a:p>
            </p:txBody>
          </p:sp>
        </p:grpSp>
        <p:graphicFrame>
          <p:nvGraphicFramePr>
            <p:cNvPr id="210" name="Object 6"/>
            <p:cNvGraphicFramePr/>
            <p:nvPr/>
          </p:nvGraphicFramePr>
          <p:xfrm>
            <a:off x="2443320" y="4219560"/>
            <a:ext cx="2966760" cy="809280"/>
          </p:xfrm>
          <a:graphic>
            <a:graphicData uri="http://schemas.openxmlformats.org/presentationml/2006/ole">
              <p:oleObj progId="Equation.3" r:id="rId1" spid="">
                <p:embed/>
                <p:pic>
                  <p:nvPicPr>
                    <p:cNvPr id="211" name="Object 6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2443320" y="4219560"/>
                      <a:ext cx="2966760" cy="8092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212" name="Text Box 7"/>
            <p:cNvSpPr/>
            <p:nvPr/>
          </p:nvSpPr>
          <p:spPr>
            <a:xfrm>
              <a:off x="2221920" y="3498840"/>
              <a:ext cx="35308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2400" spc="-1" strike="noStrike">
                  <a:solidFill>
                    <a:srgbClr val="000000"/>
                  </a:solidFill>
                  <a:latin typeface="Tahoma"/>
                </a:rPr>
                <a:t>Valores Possíveis quando</a:t>
              </a:r>
              <a:endParaRPr b="0" lang="pt-BR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Solução Gráfica: Construindo o conjunto de possibilidades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grpSp>
        <p:nvGrpSpPr>
          <p:cNvPr id="214" name="Group 9"/>
          <p:cNvGrpSpPr/>
          <p:nvPr/>
        </p:nvGrpSpPr>
        <p:grpSpPr>
          <a:xfrm>
            <a:off x="5257800" y="1447560"/>
            <a:ext cx="3611160" cy="5075280"/>
            <a:chOff x="5257800" y="1447560"/>
            <a:chExt cx="3611160" cy="5075280"/>
          </a:xfrm>
        </p:grpSpPr>
        <p:sp>
          <p:nvSpPr>
            <p:cNvPr id="215" name="Line 10"/>
            <p:cNvSpPr/>
            <p:nvPr/>
          </p:nvSpPr>
          <p:spPr>
            <a:xfrm>
              <a:off x="5619600" y="1447560"/>
              <a:ext cx="3219480" cy="507528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  <p:sp>
          <p:nvSpPr>
            <p:cNvPr id="216" name="Line 11"/>
            <p:cNvSpPr/>
            <p:nvPr/>
          </p:nvSpPr>
          <p:spPr>
            <a:xfrm flipV="1">
              <a:off x="8610480" y="5959440"/>
              <a:ext cx="6120" cy="44136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  <p:graphicFrame>
          <p:nvGraphicFramePr>
            <p:cNvPr id="217" name="Object 12"/>
            <p:cNvGraphicFramePr/>
            <p:nvPr/>
          </p:nvGraphicFramePr>
          <p:xfrm>
            <a:off x="8381880" y="5334120"/>
            <a:ext cx="487080" cy="534600"/>
          </p:xfrm>
          <a:graphic>
            <a:graphicData uri="http://schemas.openxmlformats.org/presentationml/2006/ole">
              <p:oleObj progId="Equation.3" r:id="rId3" spid="">
                <p:embed/>
                <p:pic>
                  <p:nvPicPr>
                    <p:cNvPr id="218" name="Object 12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8381880" y="5334120"/>
                      <a:ext cx="487080" cy="5346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219" name="Object 13"/>
            <p:cNvGraphicFramePr/>
            <p:nvPr/>
          </p:nvGraphicFramePr>
          <p:xfrm>
            <a:off x="5257800" y="1752480"/>
            <a:ext cx="659880" cy="515520"/>
          </p:xfrm>
          <a:graphic>
            <a:graphicData uri="http://schemas.openxmlformats.org/presentationml/2006/ole">
              <p:oleObj progId="Equation.3" r:id="rId5" spid="">
                <p:embed/>
                <p:pic>
                  <p:nvPicPr>
                    <p:cNvPr id="220" name="Object 13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5257800" y="1752480"/>
                      <a:ext cx="659880" cy="51552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221" name="Line 14"/>
            <p:cNvSpPr/>
            <p:nvPr/>
          </p:nvSpPr>
          <p:spPr>
            <a:xfrm flipH="1">
              <a:off x="5781600" y="2011320"/>
              <a:ext cx="331560" cy="36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  <p:grpSp>
        <p:nvGrpSpPr>
          <p:cNvPr id="222" name="Group 15"/>
          <p:cNvGrpSpPr/>
          <p:nvPr/>
        </p:nvGrpSpPr>
        <p:grpSpPr>
          <a:xfrm>
            <a:off x="5562720" y="1143000"/>
            <a:ext cx="4800240" cy="5668560"/>
            <a:chOff x="5562720" y="1143000"/>
            <a:chExt cx="4800240" cy="5668560"/>
          </a:xfrm>
        </p:grpSpPr>
        <p:grpSp>
          <p:nvGrpSpPr>
            <p:cNvPr id="223" name="Group 16"/>
            <p:cNvGrpSpPr/>
            <p:nvPr/>
          </p:nvGrpSpPr>
          <p:grpSpPr>
            <a:xfrm>
              <a:off x="5562720" y="1143000"/>
              <a:ext cx="4800240" cy="5668560"/>
              <a:chOff x="5562720" y="1143000"/>
              <a:chExt cx="4800240" cy="5668560"/>
            </a:xfrm>
          </p:grpSpPr>
          <p:sp>
            <p:nvSpPr>
              <p:cNvPr id="224" name="Line 17"/>
              <p:cNvSpPr/>
              <p:nvPr/>
            </p:nvSpPr>
            <p:spPr>
              <a:xfrm>
                <a:off x="6029280" y="1469880"/>
                <a:ext cx="360" cy="466236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  <p:graphicFrame>
            <p:nvGraphicFramePr>
              <p:cNvPr id="225" name="Object 18"/>
              <p:cNvGraphicFramePr/>
              <p:nvPr/>
            </p:nvGraphicFramePr>
            <p:xfrm>
              <a:off x="9758520" y="5943600"/>
              <a:ext cx="604440" cy="867960"/>
            </p:xfrm>
            <a:graphic>
              <a:graphicData uri="http://schemas.openxmlformats.org/presentationml/2006/ole">
                <p:oleObj progId="Equation.3" r:id="rId7" spid="">
                  <p:embed/>
                  <p:pic>
                    <p:nvPicPr>
                      <p:cNvPr id="226" name="Object 18" descr=""/>
                      <p:cNvPicPr/>
                      <p:nvPr/>
                    </p:nvPicPr>
                    <p:blipFill>
                      <a:blip r:embed="rId8"/>
                      <a:stretch/>
                    </p:blipFill>
                    <p:spPr>
                      <a:xfrm>
                        <a:off x="9758520" y="5943600"/>
                        <a:ext cx="604440" cy="8679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a:graphicData>
            </a:graphic>
          </p:graphicFrame>
          <p:graphicFrame>
            <p:nvGraphicFramePr>
              <p:cNvPr id="227" name="Object 19"/>
              <p:cNvGraphicFramePr/>
              <p:nvPr/>
            </p:nvGraphicFramePr>
            <p:xfrm>
              <a:off x="6338880" y="1143000"/>
              <a:ext cx="709200" cy="869760"/>
            </p:xfrm>
            <a:graphic>
              <a:graphicData uri="http://schemas.openxmlformats.org/presentationml/2006/ole">
                <p:oleObj progId="Equation.3" r:id="rId9" spid="">
                  <p:embed/>
                  <p:pic>
                    <p:nvPicPr>
                      <p:cNvPr id="228" name="Object 19" descr=""/>
                      <p:cNvPicPr/>
                      <p:nvPr/>
                    </p:nvPicPr>
                    <p:blipFill>
                      <a:blip r:embed="rId10"/>
                      <a:stretch/>
                    </p:blipFill>
                    <p:spPr>
                      <a:xfrm>
                        <a:off x="6338880" y="1143000"/>
                        <a:ext cx="709200" cy="8697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a:graphicData>
            </a:graphic>
          </p:graphicFrame>
          <p:graphicFrame>
            <p:nvGraphicFramePr>
              <p:cNvPr id="229" name="Object 20"/>
              <p:cNvGraphicFramePr/>
              <p:nvPr/>
            </p:nvGraphicFramePr>
            <p:xfrm>
              <a:off x="5562720" y="6016680"/>
              <a:ext cx="488520" cy="688680"/>
            </p:xfrm>
            <a:graphic>
              <a:graphicData uri="http://schemas.openxmlformats.org/presentationml/2006/ole">
                <p:oleObj progId="Equation.3" r:id="rId11" spid="">
                  <p:embed/>
                  <p:pic>
                    <p:nvPicPr>
                      <p:cNvPr id="230" name="Object 20" descr=""/>
                      <p:cNvPicPr/>
                      <p:nvPr/>
                    </p:nvPicPr>
                    <p:blipFill>
                      <a:blip r:embed="rId12"/>
                      <a:stretch/>
                    </p:blipFill>
                    <p:spPr>
                      <a:xfrm>
                        <a:off x="5562720" y="6016680"/>
                        <a:ext cx="488520" cy="68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a:graphicData>
            </a:graphic>
          </p:graphicFrame>
        </p:grpSp>
        <p:sp>
          <p:nvSpPr>
            <p:cNvPr id="231" name="Line 21"/>
            <p:cNvSpPr/>
            <p:nvPr/>
          </p:nvSpPr>
          <p:spPr>
            <a:xfrm>
              <a:off x="6019560" y="6095880"/>
              <a:ext cx="403884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  <p:grpSp>
        <p:nvGrpSpPr>
          <p:cNvPr id="232" name="Group 22"/>
          <p:cNvGrpSpPr/>
          <p:nvPr/>
        </p:nvGrpSpPr>
        <p:grpSpPr>
          <a:xfrm>
            <a:off x="7238880" y="1676520"/>
            <a:ext cx="2966760" cy="2057040"/>
            <a:chOff x="7238880" y="1676520"/>
            <a:chExt cx="2966760" cy="2057040"/>
          </a:xfrm>
        </p:grpSpPr>
        <p:graphicFrame>
          <p:nvGraphicFramePr>
            <p:cNvPr id="233" name="Object 23"/>
            <p:cNvGraphicFramePr/>
            <p:nvPr/>
          </p:nvGraphicFramePr>
          <p:xfrm>
            <a:off x="7238880" y="1676520"/>
            <a:ext cx="2966760" cy="809280"/>
          </p:xfrm>
          <a:graphic>
            <a:graphicData uri="http://schemas.openxmlformats.org/presentationml/2006/ole">
              <p:oleObj progId="Equation.3" r:id="rId13" spid="">
                <p:embed/>
                <p:pic>
                  <p:nvPicPr>
                    <p:cNvPr id="234" name="Object 23" descr=""/>
                    <p:cNvPicPr/>
                    <p:nvPr/>
                  </p:nvPicPr>
                  <p:blipFill>
                    <a:blip r:embed="rId14"/>
                    <a:stretch/>
                  </p:blipFill>
                  <p:spPr>
                    <a:xfrm>
                      <a:off x="7238880" y="1676520"/>
                      <a:ext cx="2966760" cy="809280"/>
                    </a:xfrm>
                    <a:prstGeom prst="rect">
                      <a:avLst/>
                    </a:prstGeom>
                    <a:ln w="38100">
                      <a:solidFill>
                        <a:srgbClr val="000000"/>
                      </a:solidFill>
                      <a:miter/>
                    </a:ln>
                  </p:spPr>
                </p:pic>
              </p:oleObj>
            </a:graphicData>
          </a:graphic>
        </p:graphicFrame>
        <p:sp>
          <p:nvSpPr>
            <p:cNvPr id="235" name="Line 24"/>
            <p:cNvSpPr/>
            <p:nvPr/>
          </p:nvSpPr>
          <p:spPr>
            <a:xfrm flipV="1">
              <a:off x="7315200" y="2514600"/>
              <a:ext cx="761760" cy="12189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  <a:headEnd len="med" type="arrow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9" dur="indefinite" restart="never" nodeType="tmRoot">
          <p:childTnLst>
            <p:seq>
              <p:cTn id="340" dur="indefinite" nodeType="mainSeq">
                <p:childTnLst>
                  <p:par>
                    <p:cTn id="341" nodeType="clickEffect" fill="hold">
                      <p:stCondLst>
                        <p:cond delay="0"/>
                      </p:stCondLst>
                      <p:childTnLst>
                        <p:par>
                          <p:cTn id="3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nodeType="clickEffect" fill="hold">
                      <p:stCondLst>
                        <p:cond delay="indefinite"/>
                      </p:stCondLst>
                      <p:childTnLst>
                        <p:par>
                          <p:cTn id="3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8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3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nodeType="clickEffect" fill="hold">
                      <p:stCondLst>
                        <p:cond delay="indefinite"/>
                      </p:stCondLst>
                      <p:childTnLst>
                        <p:par>
                          <p:cTn id="3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3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nodeType="clickEffect" fill="hold">
                      <p:stCondLst>
                        <p:cond delay="indefinite"/>
                      </p:stCondLst>
                      <p:childTnLst>
                        <p:par>
                          <p:cTn id="3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"/>
          <p:cNvGrpSpPr/>
          <p:nvPr/>
        </p:nvGrpSpPr>
        <p:grpSpPr>
          <a:xfrm>
            <a:off x="1523880" y="1905120"/>
            <a:ext cx="8610120" cy="4952520"/>
            <a:chOff x="1523880" y="1905120"/>
            <a:chExt cx="8610120" cy="4952520"/>
          </a:xfrm>
        </p:grpSpPr>
        <p:grpSp>
          <p:nvGrpSpPr>
            <p:cNvPr id="237" name="Group 3"/>
            <p:cNvGrpSpPr/>
            <p:nvPr/>
          </p:nvGrpSpPr>
          <p:grpSpPr>
            <a:xfrm>
              <a:off x="1523880" y="1905120"/>
              <a:ext cx="8610120" cy="4952520"/>
              <a:chOff x="1523880" y="1905120"/>
              <a:chExt cx="8610120" cy="4952520"/>
            </a:xfrm>
          </p:grpSpPr>
          <p:sp>
            <p:nvSpPr>
              <p:cNvPr id="238" name="Rectangle 4"/>
              <p:cNvSpPr/>
              <p:nvPr/>
            </p:nvSpPr>
            <p:spPr>
              <a:xfrm>
                <a:off x="1523880" y="1905120"/>
                <a:ext cx="1388880" cy="495252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2400" spc="-1" strike="noStrike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239" name="Freeform 5"/>
              <p:cNvSpPr/>
              <p:nvPr/>
            </p:nvSpPr>
            <p:spPr>
              <a:xfrm>
                <a:off x="2647800" y="1905120"/>
                <a:ext cx="7486200" cy="4952520"/>
              </a:xfrm>
              <a:custGeom>
                <a:avLst/>
                <a:gdLst>
                  <a:gd name="textAreaLeft" fmla="*/ 0 w 7486200"/>
                  <a:gd name="textAreaRight" fmla="*/ 7486560 w 7486200"/>
                  <a:gd name="textAreaTop" fmla="*/ 0 h 4952520"/>
                  <a:gd name="textAreaBottom" fmla="*/ 4952880 h 4952520"/>
                </a:gdLst>
                <a:ahLst/>
                <a:rect l="textAreaLeft" t="textAreaTop" r="textAreaRight" b="textAreaBottom"/>
                <a:pathLst>
                  <a:path w="2736" h="2880">
                    <a:moveTo>
                      <a:pt x="1152" y="0"/>
                    </a:moveTo>
                    <a:lnTo>
                      <a:pt x="0" y="0"/>
                    </a:lnTo>
                    <a:lnTo>
                      <a:pt x="0" y="2880"/>
                    </a:lnTo>
                    <a:lnTo>
                      <a:pt x="2736" y="2880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2400" spc="-1" strike="noStrike">
                  <a:solidFill>
                    <a:srgbClr val="000000"/>
                  </a:solidFill>
                  <a:latin typeface="Times New Roman"/>
                </a:endParaRPr>
              </a:p>
            </p:txBody>
          </p:sp>
        </p:grpSp>
        <p:graphicFrame>
          <p:nvGraphicFramePr>
            <p:cNvPr id="240" name="Object 6"/>
            <p:cNvGraphicFramePr/>
            <p:nvPr/>
          </p:nvGraphicFramePr>
          <p:xfrm>
            <a:off x="2443320" y="4219560"/>
            <a:ext cx="2966760" cy="809280"/>
          </p:xfrm>
          <a:graphic>
            <a:graphicData uri="http://schemas.openxmlformats.org/presentationml/2006/ole">
              <p:oleObj progId="Equation.3" r:id="rId1" spid="">
                <p:embed/>
                <p:pic>
                  <p:nvPicPr>
                    <p:cNvPr id="241" name="Object 6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2443320" y="4219560"/>
                      <a:ext cx="2966760" cy="8092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242" name="Text Box 7"/>
            <p:cNvSpPr/>
            <p:nvPr/>
          </p:nvSpPr>
          <p:spPr>
            <a:xfrm>
              <a:off x="2221920" y="3498840"/>
              <a:ext cx="35308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2400" spc="-1" strike="noStrike">
                  <a:solidFill>
                    <a:srgbClr val="000000"/>
                  </a:solidFill>
                  <a:latin typeface="Tahoma"/>
                </a:rPr>
                <a:t>Valores Possíveis quando</a:t>
              </a:r>
              <a:endParaRPr b="0" lang="pt-BR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Solução Gráfica: Construindo o conjunto de possibilidades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grpSp>
        <p:nvGrpSpPr>
          <p:cNvPr id="244" name="Group 9"/>
          <p:cNvGrpSpPr/>
          <p:nvPr/>
        </p:nvGrpSpPr>
        <p:grpSpPr>
          <a:xfrm>
            <a:off x="5105520" y="1600200"/>
            <a:ext cx="4800240" cy="4876560"/>
            <a:chOff x="5105520" y="1600200"/>
            <a:chExt cx="4800240" cy="4876560"/>
          </a:xfrm>
        </p:grpSpPr>
        <p:sp>
          <p:nvSpPr>
            <p:cNvPr id="245" name="Line 10"/>
            <p:cNvSpPr/>
            <p:nvPr/>
          </p:nvSpPr>
          <p:spPr>
            <a:xfrm>
              <a:off x="5577480" y="1600200"/>
              <a:ext cx="4201920" cy="48765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  <p:sp>
          <p:nvSpPr>
            <p:cNvPr id="246" name="Line 11"/>
            <p:cNvSpPr/>
            <p:nvPr/>
          </p:nvSpPr>
          <p:spPr>
            <a:xfrm flipV="1">
              <a:off x="9480960" y="5935320"/>
              <a:ext cx="8280" cy="42408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  <p:graphicFrame>
          <p:nvGraphicFramePr>
            <p:cNvPr id="247" name="Object 12"/>
            <p:cNvGraphicFramePr/>
            <p:nvPr/>
          </p:nvGraphicFramePr>
          <p:xfrm>
            <a:off x="9203760" y="5334480"/>
            <a:ext cx="702000" cy="541080"/>
          </p:xfrm>
          <a:graphic>
            <a:graphicData uri="http://schemas.openxmlformats.org/presentationml/2006/ole">
              <p:oleObj progId="Equation.3" r:id="rId3" spid="">
                <p:embed/>
                <p:pic>
                  <p:nvPicPr>
                    <p:cNvPr id="248" name="Object 12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9203760" y="5334480"/>
                      <a:ext cx="702000" cy="5410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249" name="Object 13"/>
            <p:cNvGraphicFramePr/>
            <p:nvPr/>
          </p:nvGraphicFramePr>
          <p:xfrm>
            <a:off x="5105520" y="1911240"/>
            <a:ext cx="861480" cy="458640"/>
          </p:xfrm>
          <a:graphic>
            <a:graphicData uri="http://schemas.openxmlformats.org/presentationml/2006/ole">
              <p:oleObj progId="Equation.3" r:id="rId5" spid="">
                <p:embed/>
                <p:pic>
                  <p:nvPicPr>
                    <p:cNvPr id="250" name="Object 13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5105520" y="1911240"/>
                      <a:ext cx="861480" cy="45864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251" name="Line 14"/>
            <p:cNvSpPr/>
            <p:nvPr/>
          </p:nvSpPr>
          <p:spPr>
            <a:xfrm flipH="1">
              <a:off x="5788800" y="2141640"/>
              <a:ext cx="433080" cy="36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  <p:grpSp>
        <p:nvGrpSpPr>
          <p:cNvPr id="252" name="Group 15"/>
          <p:cNvGrpSpPr/>
          <p:nvPr/>
        </p:nvGrpSpPr>
        <p:grpSpPr>
          <a:xfrm>
            <a:off x="5562720" y="1143000"/>
            <a:ext cx="4800240" cy="5668560"/>
            <a:chOff x="5562720" y="1143000"/>
            <a:chExt cx="4800240" cy="5668560"/>
          </a:xfrm>
        </p:grpSpPr>
        <p:grpSp>
          <p:nvGrpSpPr>
            <p:cNvPr id="253" name="Group 16"/>
            <p:cNvGrpSpPr/>
            <p:nvPr/>
          </p:nvGrpSpPr>
          <p:grpSpPr>
            <a:xfrm>
              <a:off x="5562720" y="1143000"/>
              <a:ext cx="4800240" cy="5668560"/>
              <a:chOff x="5562720" y="1143000"/>
              <a:chExt cx="4800240" cy="5668560"/>
            </a:xfrm>
          </p:grpSpPr>
          <p:sp>
            <p:nvSpPr>
              <p:cNvPr id="254" name="Line 17"/>
              <p:cNvSpPr/>
              <p:nvPr/>
            </p:nvSpPr>
            <p:spPr>
              <a:xfrm>
                <a:off x="6029280" y="1469880"/>
                <a:ext cx="360" cy="466236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  <p:graphicFrame>
            <p:nvGraphicFramePr>
              <p:cNvPr id="255" name="Object 18"/>
              <p:cNvGraphicFramePr/>
              <p:nvPr/>
            </p:nvGraphicFramePr>
            <p:xfrm>
              <a:off x="9758520" y="5943600"/>
              <a:ext cx="604440" cy="867960"/>
            </p:xfrm>
            <a:graphic>
              <a:graphicData uri="http://schemas.openxmlformats.org/presentationml/2006/ole">
                <p:oleObj progId="Equation.3" r:id="rId7" spid="">
                  <p:embed/>
                  <p:pic>
                    <p:nvPicPr>
                      <p:cNvPr id="256" name="Object 18" descr=""/>
                      <p:cNvPicPr/>
                      <p:nvPr/>
                    </p:nvPicPr>
                    <p:blipFill>
                      <a:blip r:embed="rId8"/>
                      <a:stretch/>
                    </p:blipFill>
                    <p:spPr>
                      <a:xfrm>
                        <a:off x="9758520" y="5943600"/>
                        <a:ext cx="604440" cy="8679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a:graphicData>
            </a:graphic>
          </p:graphicFrame>
          <p:graphicFrame>
            <p:nvGraphicFramePr>
              <p:cNvPr id="257" name="Object 19"/>
              <p:cNvGraphicFramePr/>
              <p:nvPr/>
            </p:nvGraphicFramePr>
            <p:xfrm>
              <a:off x="6338880" y="1143000"/>
              <a:ext cx="709200" cy="869760"/>
            </p:xfrm>
            <a:graphic>
              <a:graphicData uri="http://schemas.openxmlformats.org/presentationml/2006/ole">
                <p:oleObj progId="Equation.3" r:id="rId9" spid="">
                  <p:embed/>
                  <p:pic>
                    <p:nvPicPr>
                      <p:cNvPr id="258" name="Object 19" descr=""/>
                      <p:cNvPicPr/>
                      <p:nvPr/>
                    </p:nvPicPr>
                    <p:blipFill>
                      <a:blip r:embed="rId10"/>
                      <a:stretch/>
                    </p:blipFill>
                    <p:spPr>
                      <a:xfrm>
                        <a:off x="6338880" y="1143000"/>
                        <a:ext cx="709200" cy="8697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a:graphicData>
            </a:graphic>
          </p:graphicFrame>
          <p:graphicFrame>
            <p:nvGraphicFramePr>
              <p:cNvPr id="259" name="Object 20"/>
              <p:cNvGraphicFramePr/>
              <p:nvPr/>
            </p:nvGraphicFramePr>
            <p:xfrm>
              <a:off x="5562720" y="6016680"/>
              <a:ext cx="488520" cy="688680"/>
            </p:xfrm>
            <a:graphic>
              <a:graphicData uri="http://schemas.openxmlformats.org/presentationml/2006/ole">
                <p:oleObj progId="Equation.3" r:id="rId11" spid="">
                  <p:embed/>
                  <p:pic>
                    <p:nvPicPr>
                      <p:cNvPr id="260" name="Object 20" descr=""/>
                      <p:cNvPicPr/>
                      <p:nvPr/>
                    </p:nvPicPr>
                    <p:blipFill>
                      <a:blip r:embed="rId12"/>
                      <a:stretch/>
                    </p:blipFill>
                    <p:spPr>
                      <a:xfrm>
                        <a:off x="5562720" y="6016680"/>
                        <a:ext cx="488520" cy="6886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a:graphicData>
            </a:graphic>
          </p:graphicFrame>
        </p:grpSp>
        <p:sp>
          <p:nvSpPr>
            <p:cNvPr id="261" name="Line 21"/>
            <p:cNvSpPr/>
            <p:nvPr/>
          </p:nvSpPr>
          <p:spPr>
            <a:xfrm>
              <a:off x="6019560" y="6095880"/>
              <a:ext cx="4038840" cy="3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  <p:grpSp>
        <p:nvGrpSpPr>
          <p:cNvPr id="262" name="Group 22"/>
          <p:cNvGrpSpPr/>
          <p:nvPr/>
        </p:nvGrpSpPr>
        <p:grpSpPr>
          <a:xfrm>
            <a:off x="7543800" y="1752480"/>
            <a:ext cx="2966760" cy="2057400"/>
            <a:chOff x="7543800" y="1752480"/>
            <a:chExt cx="2966760" cy="2057400"/>
          </a:xfrm>
        </p:grpSpPr>
        <p:graphicFrame>
          <p:nvGraphicFramePr>
            <p:cNvPr id="263" name="Object 23"/>
            <p:cNvGraphicFramePr/>
            <p:nvPr/>
          </p:nvGraphicFramePr>
          <p:xfrm>
            <a:off x="7543800" y="1752480"/>
            <a:ext cx="2966760" cy="809280"/>
          </p:xfrm>
          <a:graphic>
            <a:graphicData uri="http://schemas.openxmlformats.org/presentationml/2006/ole">
              <p:oleObj progId="Equation.3" r:id="rId13" spid="">
                <p:embed/>
                <p:pic>
                  <p:nvPicPr>
                    <p:cNvPr id="264" name="Object 23" descr=""/>
                    <p:cNvPicPr/>
                    <p:nvPr/>
                  </p:nvPicPr>
                  <p:blipFill>
                    <a:blip r:embed="rId14"/>
                    <a:stretch/>
                  </p:blipFill>
                  <p:spPr>
                    <a:xfrm>
                      <a:off x="7543800" y="1752480"/>
                      <a:ext cx="2966760" cy="809280"/>
                    </a:xfrm>
                    <a:prstGeom prst="rect">
                      <a:avLst/>
                    </a:prstGeom>
                    <a:ln w="38100">
                      <a:solidFill>
                        <a:srgbClr val="000000"/>
                      </a:solidFill>
                      <a:miter/>
                    </a:ln>
                  </p:spPr>
                </p:pic>
              </p:oleObj>
            </a:graphicData>
          </a:graphic>
        </p:graphicFrame>
        <p:sp>
          <p:nvSpPr>
            <p:cNvPr id="265" name="Line 24"/>
            <p:cNvSpPr/>
            <p:nvPr/>
          </p:nvSpPr>
          <p:spPr>
            <a:xfrm flipV="1">
              <a:off x="7619760" y="2590560"/>
              <a:ext cx="762120" cy="121932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  <a:headEnd len="med" type="arrow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6" dur="indefinite" restart="never" nodeType="tmRoot">
          <p:childTnLst>
            <p:seq>
              <p:cTn id="367" dur="indefinite" nodeType="mainSeq">
                <p:childTnLst>
                  <p:par>
                    <p:cTn id="368" nodeType="clickEffect" fill="hold">
                      <p:stCondLst>
                        <p:cond delay="0"/>
                      </p:stCondLst>
                      <p:childTnLst>
                        <p:par>
                          <p:cTn id="3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0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nodeType="clickEffect" fill="hold">
                      <p:stCondLst>
                        <p:cond delay="indefinite"/>
                      </p:stCondLst>
                      <p:childTnLst>
                        <p:par>
                          <p:cTn id="3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37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nodeType="clickEffect" fill="hold">
                      <p:stCondLst>
                        <p:cond delay="indefinite"/>
                      </p:stCondLst>
                      <p:childTnLst>
                        <p:par>
                          <p:cTn id="3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 additive="repl">
                                        <p:cTn id="38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8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8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nodeType="clickEffect" fill="hold">
                      <p:stCondLst>
                        <p:cond delay="indefinite"/>
                      </p:stCondLst>
                      <p:childTnLst>
                        <p:par>
                          <p:cTn id="3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9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Solução Gráfica: Construindo o conjunto de possibilidades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grpSp>
        <p:nvGrpSpPr>
          <p:cNvPr id="267" name="Group 3"/>
          <p:cNvGrpSpPr/>
          <p:nvPr/>
        </p:nvGrpSpPr>
        <p:grpSpPr>
          <a:xfrm>
            <a:off x="3886200" y="2743200"/>
            <a:ext cx="4419360" cy="3657240"/>
            <a:chOff x="3886200" y="2743200"/>
            <a:chExt cx="4419360" cy="3657240"/>
          </a:xfrm>
        </p:grpSpPr>
        <p:sp>
          <p:nvSpPr>
            <p:cNvPr id="268" name="Freeform 4"/>
            <p:cNvSpPr/>
            <p:nvPr/>
          </p:nvSpPr>
          <p:spPr>
            <a:xfrm>
              <a:off x="3886200" y="2743200"/>
              <a:ext cx="4419360" cy="3657240"/>
            </a:xfrm>
            <a:custGeom>
              <a:avLst/>
              <a:gdLst>
                <a:gd name="textAreaLeft" fmla="*/ 0 w 4419360"/>
                <a:gd name="textAreaRight" fmla="*/ 4419720 w 4419360"/>
                <a:gd name="textAreaTop" fmla="*/ 0 h 3657240"/>
                <a:gd name="textAreaBottom" fmla="*/ 3657600 h 3657240"/>
              </a:gdLst>
              <a:ahLst/>
              <a:rect l="textAreaLeft" t="textAreaTop" r="textAreaRight" b="textAreaBottom"/>
              <a:pathLst>
                <a:path w="1872" h="1728">
                  <a:moveTo>
                    <a:pt x="0" y="1728"/>
                  </a:moveTo>
                  <a:lnTo>
                    <a:pt x="1872" y="1728"/>
                  </a:lnTo>
                  <a:lnTo>
                    <a:pt x="1344" y="816"/>
                  </a:lnTo>
                  <a:lnTo>
                    <a:pt x="0" y="0"/>
                  </a:lnTo>
                  <a:lnTo>
                    <a:pt x="0" y="17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69" name="Text Box 5"/>
            <p:cNvSpPr/>
            <p:nvPr/>
          </p:nvSpPr>
          <p:spPr>
            <a:xfrm>
              <a:off x="4349520" y="4589640"/>
              <a:ext cx="2668320" cy="759960"/>
            </a:xfrm>
            <a:prstGeom prst="rect">
              <a:avLst/>
            </a:prstGeom>
            <a:solidFill>
              <a:schemeClr val="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2200" spc="-1" strike="noStrike">
                  <a:solidFill>
                    <a:srgbClr val="000000"/>
                  </a:solidFill>
                  <a:latin typeface="Tahoma"/>
                </a:rPr>
                <a:t>Conjunto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2200" spc="-1" strike="noStrike">
                  <a:solidFill>
                    <a:srgbClr val="000000"/>
                  </a:solidFill>
                  <a:latin typeface="Tahoma"/>
                </a:rPr>
                <a:t> </a:t>
              </a:r>
              <a:r>
                <a:rPr b="1" lang="pt-BR" sz="2200" spc="-1" strike="noStrike">
                  <a:solidFill>
                    <a:srgbClr val="000000"/>
                  </a:solidFill>
                  <a:latin typeface="Tahoma"/>
                </a:rPr>
                <a:t>de Possibilidades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0" name="Group 6"/>
          <p:cNvGrpSpPr/>
          <p:nvPr/>
        </p:nvGrpSpPr>
        <p:grpSpPr>
          <a:xfrm>
            <a:off x="3343320" y="2514600"/>
            <a:ext cx="5190840" cy="4343040"/>
            <a:chOff x="3343320" y="2514600"/>
            <a:chExt cx="5190840" cy="4343040"/>
          </a:xfrm>
        </p:grpSpPr>
        <p:grpSp>
          <p:nvGrpSpPr>
            <p:cNvPr id="271" name="Group 7"/>
            <p:cNvGrpSpPr/>
            <p:nvPr/>
          </p:nvGrpSpPr>
          <p:grpSpPr>
            <a:xfrm>
              <a:off x="3886200" y="2743200"/>
              <a:ext cx="4419360" cy="3657600"/>
              <a:chOff x="3886200" y="2743200"/>
              <a:chExt cx="4419360" cy="3657600"/>
            </a:xfrm>
          </p:grpSpPr>
          <p:sp>
            <p:nvSpPr>
              <p:cNvPr id="272" name="Line 8"/>
              <p:cNvSpPr/>
              <p:nvPr/>
            </p:nvSpPr>
            <p:spPr>
              <a:xfrm>
                <a:off x="3886200" y="2743200"/>
                <a:ext cx="3200400" cy="175248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  <p:sp>
            <p:nvSpPr>
              <p:cNvPr id="273" name="Line 9"/>
              <p:cNvSpPr/>
              <p:nvPr/>
            </p:nvSpPr>
            <p:spPr>
              <a:xfrm>
                <a:off x="7086600" y="4495680"/>
                <a:ext cx="1218960" cy="190512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</p:grpSp>
        <p:graphicFrame>
          <p:nvGraphicFramePr>
            <p:cNvPr id="274" name="Object 10"/>
            <p:cNvGraphicFramePr/>
            <p:nvPr/>
          </p:nvGraphicFramePr>
          <p:xfrm>
            <a:off x="3343320" y="2514600"/>
            <a:ext cx="542520" cy="463320"/>
          </p:xfrm>
          <a:graphic>
            <a:graphicData uri="http://schemas.openxmlformats.org/presentationml/2006/ole">
              <p:oleObj progId="Equation.3" r:id="rId1" spid="">
                <p:embed/>
                <p:pic>
                  <p:nvPicPr>
                    <p:cNvPr id="275" name="Object 10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3343320" y="2514600"/>
                      <a:ext cx="542520" cy="46332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276" name="Object 11"/>
            <p:cNvGraphicFramePr/>
            <p:nvPr/>
          </p:nvGraphicFramePr>
          <p:xfrm>
            <a:off x="8209080" y="6431040"/>
            <a:ext cx="325080" cy="426600"/>
          </p:xfrm>
          <a:graphic>
            <a:graphicData uri="http://schemas.openxmlformats.org/presentationml/2006/ole">
              <p:oleObj progId="Equation.3" r:id="rId3" spid="">
                <p:embed/>
                <p:pic>
                  <p:nvPicPr>
                    <p:cNvPr id="277" name="Object 11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8209080" y="6431040"/>
                      <a:ext cx="325080" cy="4266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  <p:grpSp>
        <p:nvGrpSpPr>
          <p:cNvPr id="278" name="Group 12"/>
          <p:cNvGrpSpPr/>
          <p:nvPr/>
        </p:nvGrpSpPr>
        <p:grpSpPr>
          <a:xfrm>
            <a:off x="3124080" y="1752480"/>
            <a:ext cx="6689520" cy="5181480"/>
            <a:chOff x="3124080" y="1752480"/>
            <a:chExt cx="6689520" cy="5181480"/>
          </a:xfrm>
        </p:grpSpPr>
        <p:grpSp>
          <p:nvGrpSpPr>
            <p:cNvPr id="279" name="Group 13"/>
            <p:cNvGrpSpPr/>
            <p:nvPr/>
          </p:nvGrpSpPr>
          <p:grpSpPr>
            <a:xfrm>
              <a:off x="3862080" y="2057400"/>
              <a:ext cx="5357880" cy="4343760"/>
              <a:chOff x="3862080" y="2057400"/>
              <a:chExt cx="5357880" cy="4343760"/>
            </a:xfrm>
          </p:grpSpPr>
          <p:sp>
            <p:nvSpPr>
              <p:cNvPr id="280" name="Line 14"/>
              <p:cNvSpPr/>
              <p:nvPr/>
            </p:nvSpPr>
            <p:spPr>
              <a:xfrm>
                <a:off x="3886200" y="2057400"/>
                <a:ext cx="360" cy="434340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  <p:sp>
            <p:nvSpPr>
              <p:cNvPr id="281" name="Line 15"/>
              <p:cNvSpPr/>
              <p:nvPr/>
            </p:nvSpPr>
            <p:spPr>
              <a:xfrm flipH="1">
                <a:off x="3862080" y="6400800"/>
                <a:ext cx="5357880" cy="36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</p:grpSp>
        <p:graphicFrame>
          <p:nvGraphicFramePr>
            <p:cNvPr id="282" name="Object 16"/>
            <p:cNvGraphicFramePr/>
            <p:nvPr/>
          </p:nvGraphicFramePr>
          <p:xfrm>
            <a:off x="9220320" y="6048360"/>
            <a:ext cx="593280" cy="809280"/>
          </p:xfrm>
          <a:graphic>
            <a:graphicData uri="http://schemas.openxmlformats.org/presentationml/2006/ole">
              <p:oleObj progId="Equation.3" r:id="rId5" spid="">
                <p:embed/>
                <p:pic>
                  <p:nvPicPr>
                    <p:cNvPr id="283" name="Object 16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9220320" y="6048360"/>
                      <a:ext cx="593280" cy="8092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284" name="Object 17"/>
            <p:cNvGraphicFramePr/>
            <p:nvPr/>
          </p:nvGraphicFramePr>
          <p:xfrm>
            <a:off x="3124080" y="1752480"/>
            <a:ext cx="694800" cy="809280"/>
          </p:xfrm>
          <a:graphic>
            <a:graphicData uri="http://schemas.openxmlformats.org/presentationml/2006/ole">
              <p:oleObj progId="Equation.3" r:id="rId7" spid="">
                <p:embed/>
                <p:pic>
                  <p:nvPicPr>
                    <p:cNvPr id="285" name="Object 17" descr=""/>
                    <p:cNvPicPr/>
                    <p:nvPr/>
                  </p:nvPicPr>
                  <p:blipFill>
                    <a:blip r:embed="rId8"/>
                    <a:stretch/>
                  </p:blipFill>
                  <p:spPr>
                    <a:xfrm>
                      <a:off x="3124080" y="1752480"/>
                      <a:ext cx="694800" cy="8092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286" name="Object 18"/>
            <p:cNvGraphicFramePr/>
            <p:nvPr/>
          </p:nvGraphicFramePr>
          <p:xfrm>
            <a:off x="3429000" y="6292800"/>
            <a:ext cx="479160" cy="641160"/>
          </p:xfrm>
          <a:graphic>
            <a:graphicData uri="http://schemas.openxmlformats.org/presentationml/2006/ole">
              <p:oleObj progId="Equation.3" r:id="rId9" spid="">
                <p:embed/>
                <p:pic>
                  <p:nvPicPr>
                    <p:cNvPr id="287" name="Object 18" descr=""/>
                    <p:cNvPicPr/>
                    <p:nvPr/>
                  </p:nvPicPr>
                  <p:blipFill>
                    <a:blip r:embed="rId10"/>
                    <a:stretch/>
                  </p:blipFill>
                  <p:spPr>
                    <a:xfrm>
                      <a:off x="3429000" y="6292800"/>
                      <a:ext cx="479160" cy="64116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3" dur="indefinite" restart="never" nodeType="tmRoot">
          <p:childTnLst>
            <p:seq>
              <p:cTn id="394" dur="indefinite" nodeType="mainSeq">
                <p:childTnLst>
                  <p:par>
                    <p:cTn id="395" nodeType="clickEffect" fill="hold">
                      <p:stCondLst>
                        <p:cond delay="0"/>
                      </p:stCondLst>
                      <p:childTnLst>
                        <p:par>
                          <p:cTn id="3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9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40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nodeType="clickEffect" fill="hold">
                      <p:stCondLst>
                        <p:cond delay="indefinite"/>
                      </p:stCondLst>
                      <p:childTnLst>
                        <p:par>
                          <p:cTn id="4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nodeType="clickEffect" fill="hold">
                      <p:stCondLst>
                        <p:cond delay="indefinite"/>
                      </p:stCondLst>
                      <p:childTnLst>
                        <p:par>
                          <p:cTn id="4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2209680" y="76320"/>
            <a:ext cx="7772040" cy="1371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Solução Gráfica: Definindo as Curvas de Níveis do Objetivo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289" name="Object 3"/>
          <p:cNvGraphicFramePr/>
          <p:nvPr/>
        </p:nvGraphicFramePr>
        <p:xfrm>
          <a:off x="3048120" y="5181480"/>
          <a:ext cx="5519520" cy="67752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290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048120" y="5181480"/>
                    <a:ext cx="5519520" cy="677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91" name="Rectangle 4"/>
          <p:cNvSpPr/>
          <p:nvPr/>
        </p:nvSpPr>
        <p:spPr>
          <a:xfrm>
            <a:off x="2362320" y="1981080"/>
            <a:ext cx="777204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e6c069"/>
              </a:buClr>
              <a:buFont typeface="Monotype Sorts" charset="2"/>
              <a:buChar char=""/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Para cada valor de L tem-se uma reta no plano (x2 vs x1).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e6c069"/>
              </a:buClr>
              <a:buFont typeface="Monotype Sorts" charset="2"/>
              <a:buChar char=""/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Dado um valor de L é possível traçar um lugar geométrico (uma reta) onde as várias combinações de produção dão o mesmo lucro, essas curvas são conhecidas como isolucros.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 Box 5"/>
          <p:cNvSpPr/>
          <p:nvPr/>
        </p:nvSpPr>
        <p:spPr>
          <a:xfrm>
            <a:off x="5412240" y="6089760"/>
            <a:ext cx="5137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Tahoma"/>
              </a:rPr>
              <a:t>Retas com inclinações negativas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4" dur="indefinite" restart="never" nodeType="tmRoot">
          <p:childTnLst>
            <p:seq>
              <p:cTn id="415" dur="indefinite" nodeType="mainSeq">
                <p:childTnLst>
                  <p:par>
                    <p:cTn id="416" nodeType="clickEffect" fill="hold">
                      <p:stCondLst>
                        <p:cond delay="0"/>
                      </p:stCondLst>
                      <p:childTnLst>
                        <p:par>
                          <p:cTn id="4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2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nodeType="clickEffect" fill="hold">
                      <p:stCondLst>
                        <p:cond delay="indefinite"/>
                      </p:stCondLst>
                      <p:childTnLst>
                        <p:par>
                          <p:cTn id="4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5" dur="500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6" dur="500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nodeType="clickEffect" fill="hold">
                      <p:stCondLst>
                        <p:cond delay="indefinite"/>
                      </p:stCondLst>
                      <p:childTnLst>
                        <p:par>
                          <p:cTn id="4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1" dur="500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2" dur="500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nodeType="clickEffect" fill="hold">
                      <p:stCondLst>
                        <p:cond delay="indefinite"/>
                      </p:stCondLst>
                      <p:childTnLst>
                        <p:par>
                          <p:cTn id="4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43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nodeType="clickEffect" fill="hold">
                      <p:stCondLst>
                        <p:cond delay="indefinite"/>
                      </p:stCondLst>
                      <p:childTnLst>
                        <p:par>
                          <p:cTn id="4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44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Solução Gráfica: Desenhando as Curvas de Níveis do Objetivo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grpSp>
        <p:nvGrpSpPr>
          <p:cNvPr id="294" name="Group 3"/>
          <p:cNvGrpSpPr/>
          <p:nvPr/>
        </p:nvGrpSpPr>
        <p:grpSpPr>
          <a:xfrm>
            <a:off x="3124080" y="1752480"/>
            <a:ext cx="6689520" cy="5181480"/>
            <a:chOff x="3124080" y="1752480"/>
            <a:chExt cx="6689520" cy="5181480"/>
          </a:xfrm>
        </p:grpSpPr>
        <p:grpSp>
          <p:nvGrpSpPr>
            <p:cNvPr id="295" name="Group 4"/>
            <p:cNvGrpSpPr/>
            <p:nvPr/>
          </p:nvGrpSpPr>
          <p:grpSpPr>
            <a:xfrm>
              <a:off x="3862080" y="2057400"/>
              <a:ext cx="5357880" cy="4343760"/>
              <a:chOff x="3862080" y="2057400"/>
              <a:chExt cx="5357880" cy="4343760"/>
            </a:xfrm>
          </p:grpSpPr>
          <p:sp>
            <p:nvSpPr>
              <p:cNvPr id="296" name="Line 5"/>
              <p:cNvSpPr/>
              <p:nvPr/>
            </p:nvSpPr>
            <p:spPr>
              <a:xfrm>
                <a:off x="3886200" y="2057400"/>
                <a:ext cx="360" cy="434340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  <p:sp>
            <p:nvSpPr>
              <p:cNvPr id="297" name="Line 6"/>
              <p:cNvSpPr/>
              <p:nvPr/>
            </p:nvSpPr>
            <p:spPr>
              <a:xfrm flipH="1">
                <a:off x="3862080" y="6400800"/>
                <a:ext cx="5357880" cy="36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</p:grpSp>
        <p:graphicFrame>
          <p:nvGraphicFramePr>
            <p:cNvPr id="298" name="Object 7"/>
            <p:cNvGraphicFramePr/>
            <p:nvPr/>
          </p:nvGraphicFramePr>
          <p:xfrm>
            <a:off x="9220320" y="6048360"/>
            <a:ext cx="593280" cy="809280"/>
          </p:xfrm>
          <a:graphic>
            <a:graphicData uri="http://schemas.openxmlformats.org/presentationml/2006/ole">
              <p:oleObj progId="Equation.3" r:id="rId1" spid="">
                <p:embed/>
                <p:pic>
                  <p:nvPicPr>
                    <p:cNvPr id="299" name="Object 7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9220320" y="6048360"/>
                      <a:ext cx="593280" cy="8092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300" name="Object 8"/>
            <p:cNvGraphicFramePr/>
            <p:nvPr/>
          </p:nvGraphicFramePr>
          <p:xfrm>
            <a:off x="3124080" y="1752480"/>
            <a:ext cx="694800" cy="809280"/>
          </p:xfrm>
          <a:graphic>
            <a:graphicData uri="http://schemas.openxmlformats.org/presentationml/2006/ole">
              <p:oleObj progId="Equation.3" r:id="rId3" spid="">
                <p:embed/>
                <p:pic>
                  <p:nvPicPr>
                    <p:cNvPr id="301" name="Object 8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3124080" y="1752480"/>
                      <a:ext cx="694800" cy="8092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302" name="Object 9"/>
            <p:cNvGraphicFramePr/>
            <p:nvPr/>
          </p:nvGraphicFramePr>
          <p:xfrm>
            <a:off x="3429000" y="6292800"/>
            <a:ext cx="479160" cy="641160"/>
          </p:xfrm>
          <a:graphic>
            <a:graphicData uri="http://schemas.openxmlformats.org/presentationml/2006/ole">
              <p:oleObj progId="Equation.3" r:id="rId5" spid="">
                <p:embed/>
                <p:pic>
                  <p:nvPicPr>
                    <p:cNvPr id="303" name="Object 9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3429000" y="6292800"/>
                      <a:ext cx="479160" cy="64116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  <p:grpSp>
        <p:nvGrpSpPr>
          <p:cNvPr id="304" name="Group 10"/>
          <p:cNvGrpSpPr/>
          <p:nvPr/>
        </p:nvGrpSpPr>
        <p:grpSpPr>
          <a:xfrm>
            <a:off x="1523880" y="3505320"/>
            <a:ext cx="3809880" cy="3352680"/>
            <a:chOff x="1523880" y="3505320"/>
            <a:chExt cx="3809880" cy="3352680"/>
          </a:xfrm>
        </p:grpSpPr>
        <p:graphicFrame>
          <p:nvGraphicFramePr>
            <p:cNvPr id="305" name="Object 11"/>
            <p:cNvGraphicFramePr/>
            <p:nvPr/>
          </p:nvGraphicFramePr>
          <p:xfrm>
            <a:off x="1523880" y="3505320"/>
            <a:ext cx="1123560" cy="536040"/>
          </p:xfrm>
          <a:graphic>
            <a:graphicData uri="http://schemas.openxmlformats.org/presentationml/2006/ole">
              <p:oleObj progId="Equation.3" r:id="rId7" spid="">
                <p:embed/>
                <p:pic>
                  <p:nvPicPr>
                    <p:cNvPr id="306" name="Object 11" descr=""/>
                    <p:cNvPicPr/>
                    <p:nvPr/>
                  </p:nvPicPr>
                  <p:blipFill>
                    <a:blip r:embed="rId8"/>
                    <a:stretch/>
                  </p:blipFill>
                  <p:spPr>
                    <a:xfrm>
                      <a:off x="1523880" y="3505320"/>
                      <a:ext cx="1123560" cy="53604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307" name="Line 12"/>
            <p:cNvSpPr/>
            <p:nvPr/>
          </p:nvSpPr>
          <p:spPr>
            <a:xfrm>
              <a:off x="2666880" y="3809880"/>
              <a:ext cx="2666880" cy="304812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  <p:grpSp>
        <p:nvGrpSpPr>
          <p:cNvPr id="308" name="Group 13"/>
          <p:cNvGrpSpPr/>
          <p:nvPr/>
        </p:nvGrpSpPr>
        <p:grpSpPr>
          <a:xfrm>
            <a:off x="1981080" y="2971800"/>
            <a:ext cx="4343400" cy="3886200"/>
            <a:chOff x="1981080" y="2971800"/>
            <a:chExt cx="4343400" cy="3886200"/>
          </a:xfrm>
        </p:grpSpPr>
        <p:graphicFrame>
          <p:nvGraphicFramePr>
            <p:cNvPr id="309" name="Object 14"/>
            <p:cNvGraphicFramePr/>
            <p:nvPr/>
          </p:nvGraphicFramePr>
          <p:xfrm>
            <a:off x="1981080" y="2971800"/>
            <a:ext cx="1123560" cy="536040"/>
          </p:xfrm>
          <a:graphic>
            <a:graphicData uri="http://schemas.openxmlformats.org/presentationml/2006/ole">
              <p:oleObj progId="Equation.3" r:id="rId9" spid="">
                <p:embed/>
                <p:pic>
                  <p:nvPicPr>
                    <p:cNvPr id="310" name="Object 14" descr=""/>
                    <p:cNvPicPr/>
                    <p:nvPr/>
                  </p:nvPicPr>
                  <p:blipFill>
                    <a:blip r:embed="rId10"/>
                    <a:stretch/>
                  </p:blipFill>
                  <p:spPr>
                    <a:xfrm>
                      <a:off x="1981080" y="2971800"/>
                      <a:ext cx="1123560" cy="53604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311" name="Line 15"/>
            <p:cNvSpPr/>
            <p:nvPr/>
          </p:nvSpPr>
          <p:spPr>
            <a:xfrm>
              <a:off x="3124080" y="3276360"/>
              <a:ext cx="3200400" cy="358164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  <p:grpSp>
        <p:nvGrpSpPr>
          <p:cNvPr id="312" name="Group 16"/>
          <p:cNvGrpSpPr/>
          <p:nvPr/>
        </p:nvGrpSpPr>
        <p:grpSpPr>
          <a:xfrm>
            <a:off x="2590920" y="2514600"/>
            <a:ext cx="4800240" cy="4343400"/>
            <a:chOff x="2590920" y="2514600"/>
            <a:chExt cx="4800240" cy="4343400"/>
          </a:xfrm>
        </p:grpSpPr>
        <p:graphicFrame>
          <p:nvGraphicFramePr>
            <p:cNvPr id="313" name="Object 17"/>
            <p:cNvGraphicFramePr/>
            <p:nvPr/>
          </p:nvGraphicFramePr>
          <p:xfrm>
            <a:off x="2590920" y="2514600"/>
            <a:ext cx="1123560" cy="536040"/>
          </p:xfrm>
          <a:graphic>
            <a:graphicData uri="http://schemas.openxmlformats.org/presentationml/2006/ole">
              <p:oleObj progId="Equation.3" r:id="rId11" spid="">
                <p:embed/>
                <p:pic>
                  <p:nvPicPr>
                    <p:cNvPr id="314" name="Object 17" descr=""/>
                    <p:cNvPicPr/>
                    <p:nvPr/>
                  </p:nvPicPr>
                  <p:blipFill>
                    <a:blip r:embed="rId12"/>
                    <a:stretch/>
                  </p:blipFill>
                  <p:spPr>
                    <a:xfrm>
                      <a:off x="2590920" y="2514600"/>
                      <a:ext cx="1123560" cy="53604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315" name="Line 18"/>
            <p:cNvSpPr/>
            <p:nvPr/>
          </p:nvSpPr>
          <p:spPr>
            <a:xfrm>
              <a:off x="3657600" y="2819160"/>
              <a:ext cx="3733560" cy="403884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  <p:grpSp>
        <p:nvGrpSpPr>
          <p:cNvPr id="316" name="Group 19"/>
          <p:cNvGrpSpPr/>
          <p:nvPr/>
        </p:nvGrpSpPr>
        <p:grpSpPr>
          <a:xfrm>
            <a:off x="4495680" y="2895480"/>
            <a:ext cx="4267080" cy="2971800"/>
            <a:chOff x="4495680" y="2895480"/>
            <a:chExt cx="4267080" cy="2971800"/>
          </a:xfrm>
        </p:grpSpPr>
        <p:sp>
          <p:nvSpPr>
            <p:cNvPr id="317" name="Line 20"/>
            <p:cNvSpPr/>
            <p:nvPr/>
          </p:nvSpPr>
          <p:spPr>
            <a:xfrm flipV="1">
              <a:off x="4495680" y="2895480"/>
              <a:ext cx="685800" cy="53352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  <p:sp>
          <p:nvSpPr>
            <p:cNvPr id="318" name="Line 21"/>
            <p:cNvSpPr/>
            <p:nvPr/>
          </p:nvSpPr>
          <p:spPr>
            <a:xfrm flipV="1">
              <a:off x="5333760" y="3657600"/>
              <a:ext cx="685800" cy="53316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  <p:sp>
          <p:nvSpPr>
            <p:cNvPr id="319" name="Line 22"/>
            <p:cNvSpPr/>
            <p:nvPr/>
          </p:nvSpPr>
          <p:spPr>
            <a:xfrm flipV="1">
              <a:off x="6172200" y="4647960"/>
              <a:ext cx="685800" cy="53352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  <p:sp>
          <p:nvSpPr>
            <p:cNvPr id="320" name="Line 23"/>
            <p:cNvSpPr/>
            <p:nvPr/>
          </p:nvSpPr>
          <p:spPr>
            <a:xfrm flipV="1">
              <a:off x="6858000" y="5333760"/>
              <a:ext cx="685800" cy="53352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  <p:sp>
          <p:nvSpPr>
            <p:cNvPr id="321" name="Text Box 24"/>
            <p:cNvSpPr/>
            <p:nvPr/>
          </p:nvSpPr>
          <p:spPr>
            <a:xfrm>
              <a:off x="6384960" y="2936880"/>
              <a:ext cx="2377800" cy="11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2400" spc="-1" strike="noStrike">
                  <a:solidFill>
                    <a:srgbClr val="000000"/>
                  </a:solidFill>
                  <a:latin typeface="Tahoma"/>
                </a:rPr>
                <a:t>Direção de Crescimento do Lucro</a:t>
              </a:r>
              <a:endParaRPr b="0" lang="pt-BR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3" dur="indefinite" restart="never" nodeType="tmRoot">
          <p:childTnLst>
            <p:seq>
              <p:cTn id="444" dur="indefinite" nodeType="mainSeq">
                <p:childTnLst>
                  <p:par>
                    <p:cTn id="445" nodeType="clickEffect" fill="hold">
                      <p:stCondLst>
                        <p:cond delay="0"/>
                      </p:stCondLst>
                      <p:childTnLst>
                        <p:par>
                          <p:cTn id="4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4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51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45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nodeType="clickEffect" fill="hold">
                      <p:stCondLst>
                        <p:cond delay="indefinite"/>
                      </p:stCondLst>
                      <p:childTnLst>
                        <p:par>
                          <p:cTn id="4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6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5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nodeType="clickEffect" fill="hold">
                      <p:stCondLst>
                        <p:cond delay="indefinite"/>
                      </p:stCondLst>
                      <p:childTnLst>
                        <p:par>
                          <p:cTn id="4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6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nodeType="clickEffect" fill="hold">
                      <p:stCondLst>
                        <p:cond delay="indefinite"/>
                      </p:stCondLst>
                      <p:childTnLst>
                        <p:par>
                          <p:cTn id="4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6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6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nodeType="clickEffect" fill="hold">
                      <p:stCondLst>
                        <p:cond delay="indefinite"/>
                      </p:stCondLst>
                      <p:childTnLst>
                        <p:par>
                          <p:cTn id="4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7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Solução Gráfica: Reunindo os componentes e resolvendo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grpSp>
        <p:nvGrpSpPr>
          <p:cNvPr id="323" name="Group 3"/>
          <p:cNvGrpSpPr/>
          <p:nvPr/>
        </p:nvGrpSpPr>
        <p:grpSpPr>
          <a:xfrm>
            <a:off x="3886200" y="2743200"/>
            <a:ext cx="4419360" cy="3657240"/>
            <a:chOff x="3886200" y="2743200"/>
            <a:chExt cx="4419360" cy="3657240"/>
          </a:xfrm>
        </p:grpSpPr>
        <p:sp>
          <p:nvSpPr>
            <p:cNvPr id="324" name="Freeform 4"/>
            <p:cNvSpPr/>
            <p:nvPr/>
          </p:nvSpPr>
          <p:spPr>
            <a:xfrm>
              <a:off x="3886200" y="2743200"/>
              <a:ext cx="4419360" cy="3657240"/>
            </a:xfrm>
            <a:custGeom>
              <a:avLst/>
              <a:gdLst>
                <a:gd name="textAreaLeft" fmla="*/ 0 w 4419360"/>
                <a:gd name="textAreaRight" fmla="*/ 4419720 w 4419360"/>
                <a:gd name="textAreaTop" fmla="*/ 0 h 3657240"/>
                <a:gd name="textAreaBottom" fmla="*/ 3657600 h 3657240"/>
              </a:gdLst>
              <a:ahLst/>
              <a:rect l="textAreaLeft" t="textAreaTop" r="textAreaRight" b="textAreaBottom"/>
              <a:pathLst>
                <a:path w="1872" h="1728">
                  <a:moveTo>
                    <a:pt x="0" y="1728"/>
                  </a:moveTo>
                  <a:lnTo>
                    <a:pt x="1872" y="1728"/>
                  </a:lnTo>
                  <a:lnTo>
                    <a:pt x="1344" y="816"/>
                  </a:lnTo>
                  <a:lnTo>
                    <a:pt x="0" y="0"/>
                  </a:lnTo>
                  <a:lnTo>
                    <a:pt x="0" y="17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25" name="Text Box 5"/>
            <p:cNvSpPr/>
            <p:nvPr/>
          </p:nvSpPr>
          <p:spPr>
            <a:xfrm>
              <a:off x="4345200" y="4602240"/>
              <a:ext cx="2559960" cy="729720"/>
            </a:xfrm>
            <a:prstGeom prst="rect">
              <a:avLst/>
            </a:prstGeom>
            <a:solidFill>
              <a:schemeClr val="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2100" spc="-1" strike="noStrike">
                  <a:solidFill>
                    <a:srgbClr val="000000"/>
                  </a:solidFill>
                  <a:latin typeface="Tahoma"/>
                </a:rPr>
                <a:t>Conjunto</a:t>
              </a:r>
              <a:endParaRPr b="0" lang="pt-BR" sz="21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2100" spc="-1" strike="noStrike">
                  <a:solidFill>
                    <a:srgbClr val="000000"/>
                  </a:solidFill>
                  <a:latin typeface="Tahoma"/>
                </a:rPr>
                <a:t> </a:t>
              </a:r>
              <a:r>
                <a:rPr b="1" lang="pt-BR" sz="2100" spc="-1" strike="noStrike">
                  <a:solidFill>
                    <a:srgbClr val="000000"/>
                  </a:solidFill>
                  <a:latin typeface="Tahoma"/>
                </a:rPr>
                <a:t>de Possibilidades</a:t>
              </a:r>
              <a:endParaRPr b="0" lang="pt-BR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6" name="Group 6"/>
          <p:cNvGrpSpPr/>
          <p:nvPr/>
        </p:nvGrpSpPr>
        <p:grpSpPr>
          <a:xfrm>
            <a:off x="3343320" y="2514600"/>
            <a:ext cx="5190840" cy="4343040"/>
            <a:chOff x="3343320" y="2514600"/>
            <a:chExt cx="5190840" cy="4343040"/>
          </a:xfrm>
        </p:grpSpPr>
        <p:grpSp>
          <p:nvGrpSpPr>
            <p:cNvPr id="327" name="Group 7"/>
            <p:cNvGrpSpPr/>
            <p:nvPr/>
          </p:nvGrpSpPr>
          <p:grpSpPr>
            <a:xfrm>
              <a:off x="3886200" y="2743200"/>
              <a:ext cx="4419360" cy="3657600"/>
              <a:chOff x="3886200" y="2743200"/>
              <a:chExt cx="4419360" cy="3657600"/>
            </a:xfrm>
          </p:grpSpPr>
          <p:sp>
            <p:nvSpPr>
              <p:cNvPr id="328" name="Line 8"/>
              <p:cNvSpPr/>
              <p:nvPr/>
            </p:nvSpPr>
            <p:spPr>
              <a:xfrm>
                <a:off x="3886200" y="2743200"/>
                <a:ext cx="3200400" cy="175248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  <p:sp>
            <p:nvSpPr>
              <p:cNvPr id="329" name="Line 9"/>
              <p:cNvSpPr/>
              <p:nvPr/>
            </p:nvSpPr>
            <p:spPr>
              <a:xfrm>
                <a:off x="7086600" y="4495680"/>
                <a:ext cx="1218960" cy="190512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</p:grpSp>
        <p:graphicFrame>
          <p:nvGraphicFramePr>
            <p:cNvPr id="330" name="Object 10"/>
            <p:cNvGraphicFramePr/>
            <p:nvPr/>
          </p:nvGraphicFramePr>
          <p:xfrm>
            <a:off x="3343320" y="2514600"/>
            <a:ext cx="542520" cy="463320"/>
          </p:xfrm>
          <a:graphic>
            <a:graphicData uri="http://schemas.openxmlformats.org/presentationml/2006/ole">
              <p:oleObj progId="Equation.3" r:id="rId1" spid="">
                <p:embed/>
                <p:pic>
                  <p:nvPicPr>
                    <p:cNvPr id="331" name="Object 10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3343320" y="2514600"/>
                      <a:ext cx="542520" cy="46332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332" name="Object 11"/>
            <p:cNvGraphicFramePr/>
            <p:nvPr/>
          </p:nvGraphicFramePr>
          <p:xfrm>
            <a:off x="8209080" y="6431040"/>
            <a:ext cx="325080" cy="426600"/>
          </p:xfrm>
          <a:graphic>
            <a:graphicData uri="http://schemas.openxmlformats.org/presentationml/2006/ole">
              <p:oleObj progId="Equation.3" r:id="rId3" spid="">
                <p:embed/>
                <p:pic>
                  <p:nvPicPr>
                    <p:cNvPr id="333" name="Object 11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8209080" y="6431040"/>
                      <a:ext cx="325080" cy="4266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  <p:grpSp>
        <p:nvGrpSpPr>
          <p:cNvPr id="334" name="Group 12"/>
          <p:cNvGrpSpPr/>
          <p:nvPr/>
        </p:nvGrpSpPr>
        <p:grpSpPr>
          <a:xfrm>
            <a:off x="3124080" y="1752480"/>
            <a:ext cx="6689520" cy="5181480"/>
            <a:chOff x="3124080" y="1752480"/>
            <a:chExt cx="6689520" cy="5181480"/>
          </a:xfrm>
        </p:grpSpPr>
        <p:grpSp>
          <p:nvGrpSpPr>
            <p:cNvPr id="335" name="Group 13"/>
            <p:cNvGrpSpPr/>
            <p:nvPr/>
          </p:nvGrpSpPr>
          <p:grpSpPr>
            <a:xfrm>
              <a:off x="3862080" y="2057400"/>
              <a:ext cx="5357880" cy="4343760"/>
              <a:chOff x="3862080" y="2057400"/>
              <a:chExt cx="5357880" cy="4343760"/>
            </a:xfrm>
          </p:grpSpPr>
          <p:sp>
            <p:nvSpPr>
              <p:cNvPr id="336" name="Line 14"/>
              <p:cNvSpPr/>
              <p:nvPr/>
            </p:nvSpPr>
            <p:spPr>
              <a:xfrm>
                <a:off x="3886200" y="2057400"/>
                <a:ext cx="360" cy="434340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  <p:sp>
            <p:nvSpPr>
              <p:cNvPr id="337" name="Line 15"/>
              <p:cNvSpPr/>
              <p:nvPr/>
            </p:nvSpPr>
            <p:spPr>
              <a:xfrm flipH="1">
                <a:off x="3862080" y="6400800"/>
                <a:ext cx="5357880" cy="36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</p:grpSp>
        <p:graphicFrame>
          <p:nvGraphicFramePr>
            <p:cNvPr id="338" name="Object 16"/>
            <p:cNvGraphicFramePr/>
            <p:nvPr/>
          </p:nvGraphicFramePr>
          <p:xfrm>
            <a:off x="9220320" y="6048360"/>
            <a:ext cx="593280" cy="809280"/>
          </p:xfrm>
          <a:graphic>
            <a:graphicData uri="http://schemas.openxmlformats.org/presentationml/2006/ole">
              <p:oleObj progId="Equation.3" r:id="rId5" spid="">
                <p:embed/>
                <p:pic>
                  <p:nvPicPr>
                    <p:cNvPr id="339" name="Object 16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9220320" y="6048360"/>
                      <a:ext cx="593280" cy="8092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340" name="Object 17"/>
            <p:cNvGraphicFramePr/>
            <p:nvPr/>
          </p:nvGraphicFramePr>
          <p:xfrm>
            <a:off x="3124080" y="1752480"/>
            <a:ext cx="694800" cy="809280"/>
          </p:xfrm>
          <a:graphic>
            <a:graphicData uri="http://schemas.openxmlformats.org/presentationml/2006/ole">
              <p:oleObj progId="Equation.3" r:id="rId7" spid="">
                <p:embed/>
                <p:pic>
                  <p:nvPicPr>
                    <p:cNvPr id="341" name="Object 17" descr=""/>
                    <p:cNvPicPr/>
                    <p:nvPr/>
                  </p:nvPicPr>
                  <p:blipFill>
                    <a:blip r:embed="rId8"/>
                    <a:stretch/>
                  </p:blipFill>
                  <p:spPr>
                    <a:xfrm>
                      <a:off x="3124080" y="1752480"/>
                      <a:ext cx="694800" cy="8092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342" name="Object 18"/>
            <p:cNvGraphicFramePr/>
            <p:nvPr/>
          </p:nvGraphicFramePr>
          <p:xfrm>
            <a:off x="3429000" y="6292800"/>
            <a:ext cx="479160" cy="641160"/>
          </p:xfrm>
          <a:graphic>
            <a:graphicData uri="http://schemas.openxmlformats.org/presentationml/2006/ole">
              <p:oleObj progId="Equation.3" r:id="rId9" spid="">
                <p:embed/>
                <p:pic>
                  <p:nvPicPr>
                    <p:cNvPr id="343" name="Object 18" descr=""/>
                    <p:cNvPicPr/>
                    <p:nvPr/>
                  </p:nvPicPr>
                  <p:blipFill>
                    <a:blip r:embed="rId10"/>
                    <a:stretch/>
                  </p:blipFill>
                  <p:spPr>
                    <a:xfrm>
                      <a:off x="3429000" y="6292800"/>
                      <a:ext cx="479160" cy="64116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  <p:sp>
        <p:nvSpPr>
          <p:cNvPr id="344" name="Line 19"/>
          <p:cNvSpPr/>
          <p:nvPr/>
        </p:nvSpPr>
        <p:spPr>
          <a:xfrm>
            <a:off x="2590560" y="3809880"/>
            <a:ext cx="2667240" cy="3048120"/>
          </a:xfrm>
          <a:prstGeom prst="line">
            <a:avLst/>
          </a:prstGeom>
          <a:ln w="57150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5" name="Line 20"/>
          <p:cNvSpPr/>
          <p:nvPr/>
        </p:nvSpPr>
        <p:spPr>
          <a:xfrm>
            <a:off x="3962160" y="3200400"/>
            <a:ext cx="3200400" cy="3581280"/>
          </a:xfrm>
          <a:prstGeom prst="line">
            <a:avLst/>
          </a:prstGeom>
          <a:ln w="57150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grpSp>
        <p:nvGrpSpPr>
          <p:cNvPr id="346" name="Group 21"/>
          <p:cNvGrpSpPr/>
          <p:nvPr/>
        </p:nvGrpSpPr>
        <p:grpSpPr>
          <a:xfrm>
            <a:off x="5257800" y="2286000"/>
            <a:ext cx="3733560" cy="4267080"/>
            <a:chOff x="5257800" y="2286000"/>
            <a:chExt cx="3733560" cy="4267080"/>
          </a:xfrm>
        </p:grpSpPr>
        <p:graphicFrame>
          <p:nvGraphicFramePr>
            <p:cNvPr id="347" name="Object 22"/>
            <p:cNvGraphicFramePr/>
            <p:nvPr/>
          </p:nvGraphicFramePr>
          <p:xfrm>
            <a:off x="5410080" y="2286000"/>
            <a:ext cx="1310760" cy="536040"/>
          </p:xfrm>
          <a:graphic>
            <a:graphicData uri="http://schemas.openxmlformats.org/presentationml/2006/ole">
              <p:oleObj progId="Equation.3" r:id="rId11" spid="">
                <p:embed/>
                <p:pic>
                  <p:nvPicPr>
                    <p:cNvPr id="348" name="Object 22" descr=""/>
                    <p:cNvPicPr/>
                    <p:nvPr/>
                  </p:nvPicPr>
                  <p:blipFill>
                    <a:blip r:embed="rId12"/>
                    <a:stretch/>
                  </p:blipFill>
                  <p:spPr>
                    <a:xfrm>
                      <a:off x="5410080" y="2286000"/>
                      <a:ext cx="1310760" cy="53604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sp>
          <p:nvSpPr>
            <p:cNvPr id="349" name="Line 23"/>
            <p:cNvSpPr/>
            <p:nvPr/>
          </p:nvSpPr>
          <p:spPr>
            <a:xfrm>
              <a:off x="5257800" y="2514600"/>
              <a:ext cx="3733560" cy="4038480"/>
            </a:xfrm>
            <a:prstGeom prst="line">
              <a:avLst/>
            </a:prstGeom>
            <a:ln w="57150">
              <a:solidFill>
                <a:srgbClr val="957a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  <p:sp>
        <p:nvSpPr>
          <p:cNvPr id="350" name="Line 24"/>
          <p:cNvSpPr/>
          <p:nvPr/>
        </p:nvSpPr>
        <p:spPr>
          <a:xfrm>
            <a:off x="7086600" y="4495680"/>
            <a:ext cx="360" cy="1905120"/>
          </a:xfrm>
          <a:prstGeom prst="line">
            <a:avLst/>
          </a:prstGeom>
          <a:ln w="5715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1" name="Line 25"/>
          <p:cNvSpPr/>
          <p:nvPr/>
        </p:nvSpPr>
        <p:spPr>
          <a:xfrm flipH="1" flipV="1">
            <a:off x="3886200" y="4419360"/>
            <a:ext cx="3200400" cy="76320"/>
          </a:xfrm>
          <a:prstGeom prst="line">
            <a:avLst/>
          </a:prstGeom>
          <a:ln w="5715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31320" bIns="31320" anchor="ctr" anchorCtr="1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grpSp>
        <p:nvGrpSpPr>
          <p:cNvPr id="352" name="Group 26"/>
          <p:cNvGrpSpPr/>
          <p:nvPr/>
        </p:nvGrpSpPr>
        <p:grpSpPr>
          <a:xfrm>
            <a:off x="3484440" y="4114800"/>
            <a:ext cx="3760560" cy="2742840"/>
            <a:chOff x="3484440" y="4114800"/>
            <a:chExt cx="3760560" cy="2742840"/>
          </a:xfrm>
        </p:grpSpPr>
        <p:graphicFrame>
          <p:nvGraphicFramePr>
            <p:cNvPr id="353" name="Object 27"/>
            <p:cNvGraphicFramePr/>
            <p:nvPr/>
          </p:nvGraphicFramePr>
          <p:xfrm>
            <a:off x="6934320" y="6361200"/>
            <a:ext cx="310680" cy="496440"/>
          </p:xfrm>
          <a:graphic>
            <a:graphicData uri="http://schemas.openxmlformats.org/presentationml/2006/ole">
              <p:oleObj progId="Equation.3" r:id="rId13" spid="">
                <p:embed/>
                <p:pic>
                  <p:nvPicPr>
                    <p:cNvPr id="354" name="Object 27" descr=""/>
                    <p:cNvPicPr/>
                    <p:nvPr/>
                  </p:nvPicPr>
                  <p:blipFill>
                    <a:blip r:embed="rId14"/>
                    <a:stretch/>
                  </p:blipFill>
                  <p:spPr>
                    <a:xfrm>
                      <a:off x="6934320" y="6361200"/>
                      <a:ext cx="310680" cy="49644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355" name="Object 28"/>
            <p:cNvGraphicFramePr/>
            <p:nvPr/>
          </p:nvGraphicFramePr>
          <p:xfrm>
            <a:off x="3484440" y="4114800"/>
            <a:ext cx="401400" cy="534600"/>
          </p:xfrm>
          <a:graphic>
            <a:graphicData uri="http://schemas.openxmlformats.org/presentationml/2006/ole">
              <p:oleObj progId="Equation.3" r:id="rId15" spid="">
                <p:embed/>
                <p:pic>
                  <p:nvPicPr>
                    <p:cNvPr id="356" name="Object 28" descr=""/>
                    <p:cNvPicPr/>
                    <p:nvPr/>
                  </p:nvPicPr>
                  <p:blipFill>
                    <a:blip r:embed="rId16"/>
                    <a:stretch/>
                  </p:blipFill>
                  <p:spPr>
                    <a:xfrm>
                      <a:off x="3484440" y="4114800"/>
                      <a:ext cx="401400" cy="53460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  <p:sp>
        <p:nvSpPr>
          <p:cNvPr id="357" name="Line 29"/>
          <p:cNvSpPr/>
          <p:nvPr/>
        </p:nvSpPr>
        <p:spPr>
          <a:xfrm>
            <a:off x="4495680" y="3124080"/>
            <a:ext cx="3200400" cy="3581280"/>
          </a:xfrm>
          <a:prstGeom prst="line">
            <a:avLst/>
          </a:prstGeom>
          <a:ln w="57150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8" name="Line 30"/>
          <p:cNvSpPr/>
          <p:nvPr/>
        </p:nvSpPr>
        <p:spPr>
          <a:xfrm>
            <a:off x="4952880" y="2971800"/>
            <a:ext cx="3200400" cy="3581280"/>
          </a:xfrm>
          <a:prstGeom prst="line">
            <a:avLst/>
          </a:prstGeom>
          <a:ln w="57150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9" name="Line 31"/>
          <p:cNvSpPr/>
          <p:nvPr/>
        </p:nvSpPr>
        <p:spPr>
          <a:xfrm>
            <a:off x="2666880" y="3352680"/>
            <a:ext cx="3200400" cy="3581280"/>
          </a:xfrm>
          <a:prstGeom prst="line">
            <a:avLst/>
          </a:prstGeom>
          <a:ln w="57150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60" name="Line 32"/>
          <p:cNvSpPr/>
          <p:nvPr/>
        </p:nvSpPr>
        <p:spPr>
          <a:xfrm>
            <a:off x="3047760" y="3279600"/>
            <a:ext cx="3200400" cy="3581280"/>
          </a:xfrm>
          <a:prstGeom prst="line">
            <a:avLst/>
          </a:prstGeom>
          <a:ln w="57150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61" name="Line 33"/>
          <p:cNvSpPr/>
          <p:nvPr/>
        </p:nvSpPr>
        <p:spPr>
          <a:xfrm>
            <a:off x="3429000" y="3200400"/>
            <a:ext cx="3200400" cy="3581280"/>
          </a:xfrm>
          <a:prstGeom prst="line">
            <a:avLst/>
          </a:prstGeom>
          <a:ln w="57150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4" dur="indefinite" restart="never" nodeType="tmRoot">
          <p:childTnLst>
            <p:seq>
              <p:cTn id="475" dur="indefinite" nodeType="mainSeq">
                <p:childTnLst>
                  <p:par>
                    <p:cTn id="476" nodeType="clickEffect" fill="hold">
                      <p:stCondLst>
                        <p:cond delay="0"/>
                      </p:stCondLst>
                      <p:childTnLst>
                        <p:par>
                          <p:cTn id="4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8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8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82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484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nodeType="clickEffect" fill="hold">
                      <p:stCondLst>
                        <p:cond delay="indefinite"/>
                      </p:stCondLst>
                      <p:childTnLst>
                        <p:par>
                          <p:cTn id="4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8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9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nodeType="clickEffect" fill="hold">
                      <p:stCondLst>
                        <p:cond delay="indefinite"/>
                      </p:stCondLst>
                      <p:childTnLst>
                        <p:par>
                          <p:cTn id="4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9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01" nodeType="after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50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506" nodeType="after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508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511" nodeType="after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51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516" nodeType="after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5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521" nodeType="after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52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526" nodeType="after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528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nodeType="afterEffect" fill="hold">
                            <p:stCondLst>
                              <p:cond delay="3500"/>
                            </p:stCondLst>
                            <p:childTnLst>
                              <p:par>
                                <p:cTn id="531" nodeType="after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53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nodeType="clickEffect" fill="hold">
                      <p:stCondLst>
                        <p:cond delay="indefinite"/>
                      </p:stCondLst>
                      <p:childTnLst>
                        <p:par>
                          <p:cTn id="5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6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53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40" nodeType="after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542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54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46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A solução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2209680" y="1676520"/>
            <a:ext cx="7772040" cy="480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Que características permitiram a solução?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O conjunto de possibilidades era convexo.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Um conjunto é convexo quando toda combinação convexa de dois elementos dele pertence a ele.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Uma combinação convexa de dois elementos, x e y é um terceiro elemento z tal que: z=a.x+(1-a).y onde 0 </a:t>
            </a:r>
            <a:r>
              <a:rPr b="0" i="1" lang="pt-BR" sz="2000" spc="-1" strike="noStrike">
                <a:solidFill>
                  <a:srgbClr val="191b0e"/>
                </a:solidFill>
                <a:latin typeface="Symbol"/>
              </a:rPr>
              <a:t></a:t>
            </a: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 a </a:t>
            </a:r>
            <a:r>
              <a:rPr b="0" i="1" lang="pt-BR" sz="2000" spc="-1" strike="noStrike">
                <a:solidFill>
                  <a:srgbClr val="191b0e"/>
                </a:solidFill>
                <a:latin typeface="Symbol"/>
              </a:rPr>
              <a:t></a:t>
            </a: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 1.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É possível definir combinação convexa de n elementos.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7" dur="indefinite" restart="never" nodeType="tmRoot">
          <p:childTnLst>
            <p:seq>
              <p:cTn id="548" dur="indefinite" nodeType="mainSeq">
                <p:childTnLst>
                  <p:par>
                    <p:cTn id="549" nodeType="clickEffect" fill="hold">
                      <p:stCondLst>
                        <p:cond delay="0"/>
                      </p:stCondLst>
                      <p:childTnLst>
                        <p:par>
                          <p:cTn id="5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1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5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nodeType="clickEffect" fill="hold">
                      <p:stCondLst>
                        <p:cond delay="indefinite"/>
                      </p:stCondLst>
                      <p:childTnLst>
                        <p:par>
                          <p:cTn id="5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6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8" dur="1000" fill="hold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9" dur="1000" fill="hold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0" dur="1000" fill="hold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1" dur="1000" fill="hold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nodeType="clickEffect" fill="hold">
                      <p:stCondLst>
                        <p:cond delay="indefinite"/>
                      </p:stCondLst>
                      <p:childTnLst>
                        <p:par>
                          <p:cTn id="5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4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6" dur="1000" fill="hold"/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7" dur="1000" fill="hold"/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8" dur="1000" fill="hold"/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9" dur="1000" fill="hold"/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nodeType="clickEffect" fill="hold">
                      <p:stCondLst>
                        <p:cond delay="indefinite"/>
                      </p:stCondLst>
                      <p:childTnLst>
                        <p:par>
                          <p:cTn id="5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2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4" dur="1000" fill="hold"/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5" dur="1000" fill="hold"/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6" dur="1000" fill="hold"/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7" dur="1000" fill="hold"/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nodeType="clickEffect" fill="hold">
                      <p:stCondLst>
                        <p:cond delay="indefinite"/>
                      </p:stCondLst>
                      <p:childTnLst>
                        <p:par>
                          <p:cTn id="5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0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2" dur="1000" fill="hold"/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3" dur="1000" fill="hold"/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4" dur="1000" fill="hold"/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5" dur="1000" fill="hold"/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nodeType="clickEffect" fill="hold">
                      <p:stCondLst>
                        <p:cond delay="indefinite"/>
                      </p:stCondLst>
                      <p:childTnLst>
                        <p:par>
                          <p:cTn id="58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8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0" dur="1000" fill="hold"/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1" dur="1000" fill="hold"/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2" dur="1000" fill="hold"/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3" dur="1000" fill="hold"/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roup 2"/>
          <p:cNvGrpSpPr/>
          <p:nvPr/>
        </p:nvGrpSpPr>
        <p:grpSpPr>
          <a:xfrm>
            <a:off x="4911840" y="3352680"/>
            <a:ext cx="2479320" cy="2590560"/>
            <a:chOff x="4911840" y="3352680"/>
            <a:chExt cx="2479320" cy="2590560"/>
          </a:xfrm>
        </p:grpSpPr>
        <p:sp>
          <p:nvSpPr>
            <p:cNvPr id="365" name="Freeform 3"/>
            <p:cNvSpPr/>
            <p:nvPr/>
          </p:nvSpPr>
          <p:spPr>
            <a:xfrm>
              <a:off x="4911840" y="3352680"/>
              <a:ext cx="2479320" cy="2590560"/>
            </a:xfrm>
            <a:custGeom>
              <a:avLst/>
              <a:gdLst>
                <a:gd name="textAreaLeft" fmla="*/ 0 w 2479320"/>
                <a:gd name="textAreaRight" fmla="*/ 2479680 w 2479320"/>
                <a:gd name="textAreaTop" fmla="*/ 0 h 2590560"/>
                <a:gd name="textAreaBottom" fmla="*/ 2590920 h 2590560"/>
              </a:gdLst>
              <a:ahLst/>
              <a:rect l="textAreaLeft" t="textAreaTop" r="textAreaRight" b="textAreaBottom"/>
              <a:pathLst>
                <a:path w="1440" h="1632">
                  <a:moveTo>
                    <a:pt x="1440" y="192"/>
                  </a:moveTo>
                  <a:lnTo>
                    <a:pt x="624" y="0"/>
                  </a:lnTo>
                  <a:lnTo>
                    <a:pt x="0" y="240"/>
                  </a:lnTo>
                  <a:lnTo>
                    <a:pt x="0" y="1632"/>
                  </a:lnTo>
                  <a:lnTo>
                    <a:pt x="1440" y="192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66" name="Text Box 4"/>
            <p:cNvSpPr/>
            <p:nvPr/>
          </p:nvSpPr>
          <p:spPr>
            <a:xfrm>
              <a:off x="4914360" y="3675240"/>
              <a:ext cx="17614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2200" spc="-1" strike="noStrike">
                  <a:solidFill>
                    <a:srgbClr val="efede3"/>
                  </a:solidFill>
                  <a:latin typeface="Tahoma"/>
                </a:rPr>
                <a:t>Valores p/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2200" spc="-1" strike="noStrike">
                  <a:solidFill>
                    <a:srgbClr val="efede3"/>
                  </a:solidFill>
                  <a:latin typeface="Tahoma"/>
                </a:rPr>
                <a:t>Restrição 1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Casos onde a solução não existe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2209680" y="1676520"/>
            <a:ext cx="6857640" cy="12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368640" indent="-3686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Conjunto de Possibilidades é vazio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68640" indent="-3686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Não há solução compatível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68640" indent="-3686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Exemplo: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grpSp>
        <p:nvGrpSpPr>
          <p:cNvPr id="369" name="Group 7"/>
          <p:cNvGrpSpPr/>
          <p:nvPr/>
        </p:nvGrpSpPr>
        <p:grpSpPr>
          <a:xfrm>
            <a:off x="4267080" y="3124080"/>
            <a:ext cx="5546160" cy="3736800"/>
            <a:chOff x="4267080" y="3124080"/>
            <a:chExt cx="5546160" cy="3736800"/>
          </a:xfrm>
        </p:grpSpPr>
        <p:grpSp>
          <p:nvGrpSpPr>
            <p:cNvPr id="370" name="Group 8"/>
            <p:cNvGrpSpPr/>
            <p:nvPr/>
          </p:nvGrpSpPr>
          <p:grpSpPr>
            <a:xfrm>
              <a:off x="4879080" y="3343680"/>
              <a:ext cx="4442400" cy="3133080"/>
              <a:chOff x="4879080" y="3343680"/>
              <a:chExt cx="4442400" cy="3133080"/>
            </a:xfrm>
          </p:grpSpPr>
          <p:sp>
            <p:nvSpPr>
              <p:cNvPr id="371" name="Line 9"/>
              <p:cNvSpPr/>
              <p:nvPr/>
            </p:nvSpPr>
            <p:spPr>
              <a:xfrm>
                <a:off x="4898880" y="3343680"/>
                <a:ext cx="360" cy="313272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  <p:sp>
            <p:nvSpPr>
              <p:cNvPr id="372" name="Line 10"/>
              <p:cNvSpPr/>
              <p:nvPr/>
            </p:nvSpPr>
            <p:spPr>
              <a:xfrm flipH="1">
                <a:off x="4879080" y="6476400"/>
                <a:ext cx="4442400" cy="36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</p:grpSp>
        <p:graphicFrame>
          <p:nvGraphicFramePr>
            <p:cNvPr id="373" name="Object 11"/>
            <p:cNvGraphicFramePr/>
            <p:nvPr/>
          </p:nvGraphicFramePr>
          <p:xfrm>
            <a:off x="9321480" y="6222240"/>
            <a:ext cx="491760" cy="583560"/>
          </p:xfrm>
          <a:graphic>
            <a:graphicData uri="http://schemas.openxmlformats.org/presentationml/2006/ole">
              <p:oleObj progId="Equation.3" r:id="rId1" spid="">
                <p:embed/>
                <p:pic>
                  <p:nvPicPr>
                    <p:cNvPr id="374" name="Object 11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9321480" y="6222240"/>
                      <a:ext cx="491760" cy="58356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375" name="Object 12"/>
            <p:cNvGraphicFramePr/>
            <p:nvPr/>
          </p:nvGraphicFramePr>
          <p:xfrm>
            <a:off x="4267080" y="3124080"/>
            <a:ext cx="576000" cy="583560"/>
          </p:xfrm>
          <a:graphic>
            <a:graphicData uri="http://schemas.openxmlformats.org/presentationml/2006/ole">
              <p:oleObj progId="Equation.3" r:id="rId3" spid="">
                <p:embed/>
                <p:pic>
                  <p:nvPicPr>
                    <p:cNvPr id="376" name="Object 12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4267080" y="3124080"/>
                      <a:ext cx="576000" cy="58356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377" name="Object 13"/>
            <p:cNvGraphicFramePr/>
            <p:nvPr/>
          </p:nvGraphicFramePr>
          <p:xfrm>
            <a:off x="4519800" y="6398640"/>
            <a:ext cx="397080" cy="462240"/>
          </p:xfrm>
          <a:graphic>
            <a:graphicData uri="http://schemas.openxmlformats.org/presentationml/2006/ole">
              <p:oleObj progId="Equation.3" r:id="rId5" spid="">
                <p:embed/>
                <p:pic>
                  <p:nvPicPr>
                    <p:cNvPr id="378" name="Object 13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4519800" y="6398640"/>
                      <a:ext cx="397080" cy="46224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  <p:sp>
        <p:nvSpPr>
          <p:cNvPr id="379" name="Line 14"/>
          <p:cNvSpPr/>
          <p:nvPr/>
        </p:nvSpPr>
        <p:spPr>
          <a:xfrm flipV="1">
            <a:off x="5867280" y="3200400"/>
            <a:ext cx="3276720" cy="3276360"/>
          </a:xfrm>
          <a:prstGeom prst="line">
            <a:avLst/>
          </a:prstGeom>
          <a:ln w="571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grpSp>
        <p:nvGrpSpPr>
          <p:cNvPr id="380" name="Group 15"/>
          <p:cNvGrpSpPr/>
          <p:nvPr/>
        </p:nvGrpSpPr>
        <p:grpSpPr>
          <a:xfrm>
            <a:off x="5867280" y="3200400"/>
            <a:ext cx="3504960" cy="3276360"/>
            <a:chOff x="5867280" y="3200400"/>
            <a:chExt cx="3504960" cy="3276360"/>
          </a:xfrm>
        </p:grpSpPr>
        <p:sp>
          <p:nvSpPr>
            <p:cNvPr id="381" name="Freeform 16"/>
            <p:cNvSpPr/>
            <p:nvPr/>
          </p:nvSpPr>
          <p:spPr>
            <a:xfrm>
              <a:off x="5867280" y="3200400"/>
              <a:ext cx="3504960" cy="3276360"/>
            </a:xfrm>
            <a:custGeom>
              <a:avLst/>
              <a:gdLst>
                <a:gd name="textAreaLeft" fmla="*/ 0 w 3504960"/>
                <a:gd name="textAreaRight" fmla="*/ 3505320 w 3504960"/>
                <a:gd name="textAreaTop" fmla="*/ 0 h 3276360"/>
                <a:gd name="textAreaBottom" fmla="*/ 3276720 h 3276360"/>
              </a:gdLst>
              <a:ahLst/>
              <a:rect l="textAreaLeft" t="textAreaTop" r="textAreaRight" b="textAreaBottom"/>
              <a:pathLst>
                <a:path w="2304" h="2112">
                  <a:moveTo>
                    <a:pt x="0" y="2112"/>
                  </a:moveTo>
                  <a:lnTo>
                    <a:pt x="1968" y="2112"/>
                  </a:lnTo>
                  <a:lnTo>
                    <a:pt x="2304" y="1008"/>
                  </a:lnTo>
                  <a:lnTo>
                    <a:pt x="2160" y="0"/>
                  </a:lnTo>
                  <a:lnTo>
                    <a:pt x="0" y="211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82" name="Text Box 17"/>
            <p:cNvSpPr/>
            <p:nvPr/>
          </p:nvSpPr>
          <p:spPr>
            <a:xfrm>
              <a:off x="7241400" y="5122800"/>
              <a:ext cx="176148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2200" spc="-1" strike="noStrike">
                  <a:solidFill>
                    <a:srgbClr val="efede3"/>
                  </a:solidFill>
                  <a:latin typeface="Tahoma"/>
                </a:rPr>
                <a:t>Valores p/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2200" spc="-1" strike="noStrike">
                  <a:solidFill>
                    <a:srgbClr val="efede3"/>
                  </a:solidFill>
                  <a:latin typeface="Tahoma"/>
                </a:rPr>
                <a:t>Restrição 2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4" dur="indefinite" restart="never" nodeType="tmRoot">
          <p:childTnLst>
            <p:seq>
              <p:cTn id="595" dur="indefinite" nodeType="mainSeq">
                <p:childTnLst>
                  <p:par>
                    <p:cTn id="596" nodeType="clickEffect" fill="hold">
                      <p:stCondLst>
                        <p:cond delay="0"/>
                      </p:stCondLst>
                      <p:childTnLst>
                        <p:par>
                          <p:cTn id="5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8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0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nodeType="clickEffect" fill="hold">
                      <p:stCondLst>
                        <p:cond delay="indefinite"/>
                      </p:stCondLst>
                      <p:childTnLst>
                        <p:par>
                          <p:cTn id="6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3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5" dur="1000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6" dur="1000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7" dur="1000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8" dur="1000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nodeType="clickEffect" fill="hold">
                      <p:stCondLst>
                        <p:cond delay="indefinite"/>
                      </p:stCondLst>
                      <p:childTnLst>
                        <p:par>
                          <p:cTn id="6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3" dur="1000" fill="hold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4" dur="1000" fill="hold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5" dur="1000" fill="hold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6" dur="1000" fill="hold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nodeType="clickEffect" fill="hold">
                      <p:stCondLst>
                        <p:cond delay="indefinite"/>
                      </p:stCondLst>
                      <p:childTnLst>
                        <p:par>
                          <p:cTn id="6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9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1" dur="1000" fill="hold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2" dur="1000" fill="hold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3" dur="1000" fill="hold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4" dur="1000" fill="hold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626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628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63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3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634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636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63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89000"/>
              </a:lnSpc>
              <a:buNone/>
            </a:pPr>
            <a:r>
              <a:rPr b="0" lang="pt-BR" sz="3600" spc="-1" strike="noStrike" cap="all">
                <a:solidFill>
                  <a:srgbClr val="191b0e"/>
                </a:solidFill>
                <a:latin typeface="Franklin Gothic Book"/>
              </a:rPr>
              <a:t>Introdução à Programação Linear</a:t>
            </a:r>
            <a:br>
              <a:rPr sz="3600"/>
            </a:br>
            <a:r>
              <a:rPr b="0" lang="pt-BR" sz="3600" spc="-1" strike="noStrike" cap="all">
                <a:solidFill>
                  <a:srgbClr val="191b0e"/>
                </a:solidFill>
                <a:latin typeface="Franklin Gothic Book"/>
              </a:rPr>
              <a:t>Parte I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2679840" y="3956400"/>
            <a:ext cx="6831360" cy="108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pt-BR" sz="23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0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2"/>
          <p:cNvGrpSpPr/>
          <p:nvPr/>
        </p:nvGrpSpPr>
        <p:grpSpPr>
          <a:xfrm>
            <a:off x="5867280" y="3200400"/>
            <a:ext cx="3472920" cy="3276360"/>
            <a:chOff x="5867280" y="3200400"/>
            <a:chExt cx="3472920" cy="3276360"/>
          </a:xfrm>
        </p:grpSpPr>
        <p:sp>
          <p:nvSpPr>
            <p:cNvPr id="384" name="Freeform 3"/>
            <p:cNvSpPr/>
            <p:nvPr/>
          </p:nvSpPr>
          <p:spPr>
            <a:xfrm>
              <a:off x="5867280" y="3200400"/>
              <a:ext cx="3472920" cy="3276360"/>
            </a:xfrm>
            <a:custGeom>
              <a:avLst/>
              <a:gdLst>
                <a:gd name="textAreaLeft" fmla="*/ 0 w 3472920"/>
                <a:gd name="textAreaRight" fmla="*/ 3473280 w 3472920"/>
                <a:gd name="textAreaTop" fmla="*/ 0 h 3276360"/>
                <a:gd name="textAreaBottom" fmla="*/ 3276720 h 3276360"/>
              </a:gdLst>
              <a:ahLst/>
              <a:rect l="textAreaLeft" t="textAreaTop" r="textAreaRight" b="textAreaBottom"/>
              <a:pathLst>
                <a:path w="2304" h="2112">
                  <a:moveTo>
                    <a:pt x="0" y="2112"/>
                  </a:moveTo>
                  <a:lnTo>
                    <a:pt x="1968" y="2112"/>
                  </a:lnTo>
                  <a:lnTo>
                    <a:pt x="2304" y="1008"/>
                  </a:lnTo>
                  <a:lnTo>
                    <a:pt x="2160" y="0"/>
                  </a:lnTo>
                  <a:lnTo>
                    <a:pt x="0" y="211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85" name="Text Box 4"/>
            <p:cNvSpPr/>
            <p:nvPr/>
          </p:nvSpPr>
          <p:spPr>
            <a:xfrm>
              <a:off x="6858000" y="5349960"/>
              <a:ext cx="2139480" cy="72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2100" spc="-1" strike="noStrike">
                  <a:solidFill>
                    <a:srgbClr val="efede3"/>
                  </a:solidFill>
                  <a:latin typeface="Tahoma"/>
                </a:rPr>
                <a:t>Conjunto de Possibilidades</a:t>
              </a:r>
              <a:endParaRPr b="0" lang="pt-BR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Casos onde a solução não existe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2209680" y="1676520"/>
            <a:ext cx="6857640" cy="12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368640" indent="-3686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A solução é ilimitada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68640" indent="-3686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Não há como definir a decisão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68640" indent="-3686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Exemplo: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grpSp>
        <p:nvGrpSpPr>
          <p:cNvPr id="388" name="Group 7"/>
          <p:cNvGrpSpPr/>
          <p:nvPr/>
        </p:nvGrpSpPr>
        <p:grpSpPr>
          <a:xfrm>
            <a:off x="4267080" y="3124080"/>
            <a:ext cx="5546160" cy="3736800"/>
            <a:chOff x="4267080" y="3124080"/>
            <a:chExt cx="5546160" cy="3736800"/>
          </a:xfrm>
        </p:grpSpPr>
        <p:grpSp>
          <p:nvGrpSpPr>
            <p:cNvPr id="389" name="Group 8"/>
            <p:cNvGrpSpPr/>
            <p:nvPr/>
          </p:nvGrpSpPr>
          <p:grpSpPr>
            <a:xfrm>
              <a:off x="4879080" y="3343680"/>
              <a:ext cx="4442400" cy="3133080"/>
              <a:chOff x="4879080" y="3343680"/>
              <a:chExt cx="4442400" cy="3133080"/>
            </a:xfrm>
          </p:grpSpPr>
          <p:sp>
            <p:nvSpPr>
              <p:cNvPr id="390" name="Line 9"/>
              <p:cNvSpPr/>
              <p:nvPr/>
            </p:nvSpPr>
            <p:spPr>
              <a:xfrm>
                <a:off x="4898880" y="3343680"/>
                <a:ext cx="360" cy="313272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  <p:sp>
            <p:nvSpPr>
              <p:cNvPr id="391" name="Line 10"/>
              <p:cNvSpPr/>
              <p:nvPr/>
            </p:nvSpPr>
            <p:spPr>
              <a:xfrm flipH="1">
                <a:off x="4879080" y="6476400"/>
                <a:ext cx="4442400" cy="36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</p:grpSp>
        <p:graphicFrame>
          <p:nvGraphicFramePr>
            <p:cNvPr id="392" name="Object 11"/>
            <p:cNvGraphicFramePr/>
            <p:nvPr/>
          </p:nvGraphicFramePr>
          <p:xfrm>
            <a:off x="9321480" y="6222240"/>
            <a:ext cx="491760" cy="583560"/>
          </p:xfrm>
          <a:graphic>
            <a:graphicData uri="http://schemas.openxmlformats.org/presentationml/2006/ole">
              <p:oleObj progId="Equation.3" r:id="rId1" spid="">
                <p:embed/>
                <p:pic>
                  <p:nvPicPr>
                    <p:cNvPr id="393" name="Object 11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9321480" y="6222240"/>
                      <a:ext cx="491760" cy="58356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394" name="Object 12"/>
            <p:cNvGraphicFramePr/>
            <p:nvPr/>
          </p:nvGraphicFramePr>
          <p:xfrm>
            <a:off x="4267080" y="3124080"/>
            <a:ext cx="576000" cy="583560"/>
          </p:xfrm>
          <a:graphic>
            <a:graphicData uri="http://schemas.openxmlformats.org/presentationml/2006/ole">
              <p:oleObj progId="Equation.3" r:id="rId3" spid="">
                <p:embed/>
                <p:pic>
                  <p:nvPicPr>
                    <p:cNvPr id="395" name="Object 12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4267080" y="3124080"/>
                      <a:ext cx="576000" cy="58356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396" name="Object 13"/>
            <p:cNvGraphicFramePr/>
            <p:nvPr/>
          </p:nvGraphicFramePr>
          <p:xfrm>
            <a:off x="4519800" y="6398640"/>
            <a:ext cx="397080" cy="462240"/>
          </p:xfrm>
          <a:graphic>
            <a:graphicData uri="http://schemas.openxmlformats.org/presentationml/2006/ole">
              <p:oleObj progId="Equation.3" r:id="rId5" spid="">
                <p:embed/>
                <p:pic>
                  <p:nvPicPr>
                    <p:cNvPr id="397" name="Object 13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4519800" y="6398640"/>
                      <a:ext cx="397080" cy="46224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  <p:sp>
        <p:nvSpPr>
          <p:cNvPr id="398" name="Line 14"/>
          <p:cNvSpPr/>
          <p:nvPr/>
        </p:nvSpPr>
        <p:spPr>
          <a:xfrm flipV="1">
            <a:off x="5867280" y="3200400"/>
            <a:ext cx="3276720" cy="3276360"/>
          </a:xfrm>
          <a:prstGeom prst="line">
            <a:avLst/>
          </a:prstGeom>
          <a:ln w="571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grpSp>
        <p:nvGrpSpPr>
          <p:cNvPr id="399" name="Group 15"/>
          <p:cNvGrpSpPr/>
          <p:nvPr/>
        </p:nvGrpSpPr>
        <p:grpSpPr>
          <a:xfrm>
            <a:off x="5791320" y="3352680"/>
            <a:ext cx="2057040" cy="1600200"/>
            <a:chOff x="5791320" y="3352680"/>
            <a:chExt cx="2057040" cy="1600200"/>
          </a:xfrm>
        </p:grpSpPr>
        <p:sp>
          <p:nvSpPr>
            <p:cNvPr id="400" name="Line 16"/>
            <p:cNvSpPr/>
            <p:nvPr/>
          </p:nvSpPr>
          <p:spPr>
            <a:xfrm flipV="1">
              <a:off x="6095880" y="4038480"/>
              <a:ext cx="1752480" cy="91440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  <p:sp>
          <p:nvSpPr>
            <p:cNvPr id="401" name="Text Box 17"/>
            <p:cNvSpPr/>
            <p:nvPr/>
          </p:nvSpPr>
          <p:spPr>
            <a:xfrm>
              <a:off x="5791320" y="3352680"/>
              <a:ext cx="1828440" cy="100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Tahoma"/>
                </a:rPr>
                <a:t>Direção de Crescimento do Lucro</a:t>
              </a:r>
              <a:endParaRPr b="0" lang="pt-B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02" name="Group 18"/>
          <p:cNvGrpSpPr/>
          <p:nvPr/>
        </p:nvGrpSpPr>
        <p:grpSpPr>
          <a:xfrm>
            <a:off x="4800600" y="3733560"/>
            <a:ext cx="1523880" cy="3048120"/>
            <a:chOff x="4800600" y="3733560"/>
            <a:chExt cx="1523880" cy="3048120"/>
          </a:xfrm>
        </p:grpSpPr>
        <p:sp>
          <p:nvSpPr>
            <p:cNvPr id="403" name="Line 19"/>
            <p:cNvSpPr/>
            <p:nvPr/>
          </p:nvSpPr>
          <p:spPr>
            <a:xfrm flipH="1" flipV="1">
              <a:off x="4800600" y="3733560"/>
              <a:ext cx="1523880" cy="3048120"/>
            </a:xfrm>
            <a:prstGeom prst="line">
              <a:avLst/>
            </a:prstGeom>
            <a:ln w="57150">
              <a:solidFill>
                <a:srgbClr val="957a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  <p:sp>
          <p:nvSpPr>
            <p:cNvPr id="404" name="Text Box 20"/>
            <p:cNvSpPr/>
            <p:nvPr/>
          </p:nvSpPr>
          <p:spPr>
            <a:xfrm rot="3716400">
              <a:off x="4946040" y="4807080"/>
              <a:ext cx="15314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2400" spc="-1" strike="noStrike">
                  <a:solidFill>
                    <a:schemeClr val="folHlink"/>
                  </a:solidFill>
                  <a:latin typeface="Tahoma"/>
                </a:rPr>
                <a:t>Isolucro</a:t>
              </a:r>
              <a:endParaRPr b="0" lang="pt-BR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1" dur="indefinite" restart="never" nodeType="tmRoot">
          <p:childTnLst>
            <p:seq>
              <p:cTn id="642" dur="indefinite" nodeType="mainSeq">
                <p:childTnLst>
                  <p:par>
                    <p:cTn id="643" nodeType="clickEffect" fill="hold">
                      <p:stCondLst>
                        <p:cond delay="0"/>
                      </p:stCondLst>
                      <p:childTnLst>
                        <p:par>
                          <p:cTn id="6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4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nodeType="clickEffect" fill="hold">
                      <p:stCondLst>
                        <p:cond delay="indefinite"/>
                      </p:stCondLst>
                      <p:childTnLst>
                        <p:par>
                          <p:cTn id="6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0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2" dur="1000" fill="hold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3" dur="1000" fill="hold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4" dur="1000" fill="hold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5" dur="1000" fill="hold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nodeType="clickEffect" fill="hold">
                      <p:stCondLst>
                        <p:cond delay="indefinite"/>
                      </p:stCondLst>
                      <p:childTnLst>
                        <p:par>
                          <p:cTn id="6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8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0" dur="1000" fill="hold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1" dur="1000" fill="hold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2" dur="1000" fill="hold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3" dur="1000" fill="hold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nodeType="clickEffect" fill="hold">
                      <p:stCondLst>
                        <p:cond delay="indefinite"/>
                      </p:stCondLst>
                      <p:childTnLst>
                        <p:par>
                          <p:cTn id="6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6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8" dur="1000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9" dur="1000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0" dur="1000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1" dur="1000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673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67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677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67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68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83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nodeType="clickEffect" fill="hold">
                      <p:stCondLst>
                        <p:cond delay="indefinite"/>
                      </p:stCondLst>
                      <p:childTnLst>
                        <p:par>
                          <p:cTn id="6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6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68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690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692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Caso de Infinitas Soluções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grpSp>
        <p:nvGrpSpPr>
          <p:cNvPr id="406" name="Group 3"/>
          <p:cNvGrpSpPr/>
          <p:nvPr/>
        </p:nvGrpSpPr>
        <p:grpSpPr>
          <a:xfrm>
            <a:off x="3886200" y="2743200"/>
            <a:ext cx="4419360" cy="3657240"/>
            <a:chOff x="3886200" y="2743200"/>
            <a:chExt cx="4419360" cy="3657240"/>
          </a:xfrm>
        </p:grpSpPr>
        <p:sp>
          <p:nvSpPr>
            <p:cNvPr id="407" name="Freeform 4"/>
            <p:cNvSpPr/>
            <p:nvPr/>
          </p:nvSpPr>
          <p:spPr>
            <a:xfrm>
              <a:off x="3886200" y="2743200"/>
              <a:ext cx="4419360" cy="3657240"/>
            </a:xfrm>
            <a:custGeom>
              <a:avLst/>
              <a:gdLst>
                <a:gd name="textAreaLeft" fmla="*/ 0 w 4419360"/>
                <a:gd name="textAreaRight" fmla="*/ 4419720 w 4419360"/>
                <a:gd name="textAreaTop" fmla="*/ 0 h 3657240"/>
                <a:gd name="textAreaBottom" fmla="*/ 3657600 h 3657240"/>
              </a:gdLst>
              <a:ahLst/>
              <a:rect l="textAreaLeft" t="textAreaTop" r="textAreaRight" b="textAreaBottom"/>
              <a:pathLst>
                <a:path w="1872" h="1728">
                  <a:moveTo>
                    <a:pt x="0" y="1728"/>
                  </a:moveTo>
                  <a:lnTo>
                    <a:pt x="1872" y="1728"/>
                  </a:lnTo>
                  <a:lnTo>
                    <a:pt x="1344" y="816"/>
                  </a:lnTo>
                  <a:lnTo>
                    <a:pt x="0" y="0"/>
                  </a:lnTo>
                  <a:lnTo>
                    <a:pt x="0" y="17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08" name="Text Box 5"/>
            <p:cNvSpPr/>
            <p:nvPr/>
          </p:nvSpPr>
          <p:spPr>
            <a:xfrm>
              <a:off x="4359240" y="4565520"/>
              <a:ext cx="2898360" cy="821160"/>
            </a:xfrm>
            <a:prstGeom prst="rect">
              <a:avLst/>
            </a:prstGeom>
            <a:solidFill>
              <a:schemeClr val="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2400" spc="-1" strike="noStrike">
                  <a:solidFill>
                    <a:srgbClr val="000000"/>
                  </a:solidFill>
                  <a:latin typeface="Tahoma"/>
                </a:rPr>
                <a:t>Conjunto</a:t>
              </a:r>
              <a:endParaRPr b="0" lang="pt-BR" sz="2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pt-BR" sz="2400" spc="-1" strike="noStrike">
                  <a:solidFill>
                    <a:srgbClr val="000000"/>
                  </a:solidFill>
                  <a:latin typeface="Tahoma"/>
                </a:rPr>
                <a:t> </a:t>
              </a:r>
              <a:r>
                <a:rPr b="1" lang="pt-BR" sz="2400" spc="-1" strike="noStrike">
                  <a:solidFill>
                    <a:srgbClr val="000000"/>
                  </a:solidFill>
                  <a:latin typeface="Tahoma"/>
                </a:rPr>
                <a:t>de Possibilidades</a:t>
              </a:r>
              <a:endParaRPr b="0" lang="pt-BR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09" name="Group 6"/>
          <p:cNvGrpSpPr/>
          <p:nvPr/>
        </p:nvGrpSpPr>
        <p:grpSpPr>
          <a:xfrm>
            <a:off x="3886200" y="2743200"/>
            <a:ext cx="4419360" cy="3657600"/>
            <a:chOff x="3886200" y="2743200"/>
            <a:chExt cx="4419360" cy="3657600"/>
          </a:xfrm>
        </p:grpSpPr>
        <p:sp>
          <p:nvSpPr>
            <p:cNvPr id="410" name="Line 7"/>
            <p:cNvSpPr/>
            <p:nvPr/>
          </p:nvSpPr>
          <p:spPr>
            <a:xfrm>
              <a:off x="3886200" y="2743200"/>
              <a:ext cx="3200400" cy="175248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  <p:sp>
          <p:nvSpPr>
            <p:cNvPr id="411" name="Line 8"/>
            <p:cNvSpPr/>
            <p:nvPr/>
          </p:nvSpPr>
          <p:spPr>
            <a:xfrm>
              <a:off x="7086600" y="4495680"/>
              <a:ext cx="1218960" cy="1905120"/>
            </a:xfrm>
            <a:prstGeom prst="line">
              <a:avLst/>
            </a:prstGeom>
            <a:ln w="571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  <p:grpSp>
        <p:nvGrpSpPr>
          <p:cNvPr id="412" name="Group 9"/>
          <p:cNvGrpSpPr/>
          <p:nvPr/>
        </p:nvGrpSpPr>
        <p:grpSpPr>
          <a:xfrm>
            <a:off x="3124080" y="1752480"/>
            <a:ext cx="6689520" cy="5181480"/>
            <a:chOff x="3124080" y="1752480"/>
            <a:chExt cx="6689520" cy="5181480"/>
          </a:xfrm>
        </p:grpSpPr>
        <p:grpSp>
          <p:nvGrpSpPr>
            <p:cNvPr id="413" name="Group 10"/>
            <p:cNvGrpSpPr/>
            <p:nvPr/>
          </p:nvGrpSpPr>
          <p:grpSpPr>
            <a:xfrm>
              <a:off x="3862080" y="2057400"/>
              <a:ext cx="5357880" cy="4343760"/>
              <a:chOff x="3862080" y="2057400"/>
              <a:chExt cx="5357880" cy="4343760"/>
            </a:xfrm>
          </p:grpSpPr>
          <p:sp>
            <p:nvSpPr>
              <p:cNvPr id="414" name="Line 11"/>
              <p:cNvSpPr/>
              <p:nvPr/>
            </p:nvSpPr>
            <p:spPr>
              <a:xfrm>
                <a:off x="3886200" y="2057400"/>
                <a:ext cx="360" cy="434340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  <p:sp>
            <p:nvSpPr>
              <p:cNvPr id="415" name="Line 12"/>
              <p:cNvSpPr/>
              <p:nvPr/>
            </p:nvSpPr>
            <p:spPr>
              <a:xfrm flipH="1">
                <a:off x="3862080" y="6400800"/>
                <a:ext cx="5357880" cy="360"/>
              </a:xfrm>
              <a:prstGeom prst="line">
                <a:avLst/>
              </a:prstGeom>
              <a:ln w="57150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ctr" anchorCtr="1">
                <a:noAutofit/>
              </a:bodyPr>
              <a:p>
                <a:endParaRPr b="0" lang="pt-BR" sz="1800" spc="-1" strike="noStrike">
                  <a:solidFill>
                    <a:srgbClr val="000000"/>
                  </a:solidFill>
                  <a:latin typeface="Franklin Gothic Book"/>
                </a:endParaRPr>
              </a:p>
            </p:txBody>
          </p:sp>
        </p:grpSp>
        <p:graphicFrame>
          <p:nvGraphicFramePr>
            <p:cNvPr id="416" name="Object 13"/>
            <p:cNvGraphicFramePr/>
            <p:nvPr/>
          </p:nvGraphicFramePr>
          <p:xfrm>
            <a:off x="9220320" y="6048360"/>
            <a:ext cx="593280" cy="809280"/>
          </p:xfrm>
          <a:graphic>
            <a:graphicData uri="http://schemas.openxmlformats.org/presentationml/2006/ole">
              <p:oleObj progId="Equation.3" r:id="rId1" spid="">
                <p:embed/>
                <p:pic>
                  <p:nvPicPr>
                    <p:cNvPr id="417" name="Object 13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9220320" y="6048360"/>
                      <a:ext cx="593280" cy="8092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418" name="Object 14"/>
            <p:cNvGraphicFramePr/>
            <p:nvPr/>
          </p:nvGraphicFramePr>
          <p:xfrm>
            <a:off x="3124080" y="1752480"/>
            <a:ext cx="694800" cy="809280"/>
          </p:xfrm>
          <a:graphic>
            <a:graphicData uri="http://schemas.openxmlformats.org/presentationml/2006/ole">
              <p:oleObj progId="Equation.3" r:id="rId3" spid="">
                <p:embed/>
                <p:pic>
                  <p:nvPicPr>
                    <p:cNvPr id="419" name="Object 14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3124080" y="1752480"/>
                      <a:ext cx="694800" cy="80928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420" name="Object 15"/>
            <p:cNvGraphicFramePr/>
            <p:nvPr/>
          </p:nvGraphicFramePr>
          <p:xfrm>
            <a:off x="3429000" y="6292800"/>
            <a:ext cx="479160" cy="641160"/>
          </p:xfrm>
          <a:graphic>
            <a:graphicData uri="http://schemas.openxmlformats.org/presentationml/2006/ole">
              <p:oleObj progId="Equation.3" r:id="rId5" spid="">
                <p:embed/>
                <p:pic>
                  <p:nvPicPr>
                    <p:cNvPr id="421" name="Object 15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3429000" y="6292800"/>
                      <a:ext cx="479160" cy="64116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  <p:grpSp>
        <p:nvGrpSpPr>
          <p:cNvPr id="422" name="Group 16"/>
          <p:cNvGrpSpPr/>
          <p:nvPr/>
        </p:nvGrpSpPr>
        <p:grpSpPr>
          <a:xfrm>
            <a:off x="3922560" y="1814040"/>
            <a:ext cx="4239000" cy="2594160"/>
            <a:chOff x="3922560" y="1814040"/>
            <a:chExt cx="4239000" cy="2594160"/>
          </a:xfrm>
        </p:grpSpPr>
        <p:sp>
          <p:nvSpPr>
            <p:cNvPr id="423" name="AutoShape 17"/>
            <p:cNvSpPr/>
            <p:nvPr/>
          </p:nvSpPr>
          <p:spPr>
            <a:xfrm rot="7049400">
              <a:off x="5342400" y="1460160"/>
              <a:ext cx="685440" cy="3617640"/>
            </a:xfrm>
            <a:prstGeom prst="leftBrace">
              <a:avLst>
                <a:gd name="adj1" fmla="val 43962"/>
                <a:gd name="adj2" fmla="val 50000"/>
              </a:avLst>
            </a:prstGeom>
            <a:noFill/>
            <a:ln w="571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24" name="Text Box 18"/>
            <p:cNvSpPr/>
            <p:nvPr/>
          </p:nvSpPr>
          <p:spPr>
            <a:xfrm rot="21000">
              <a:off x="5410080" y="1822320"/>
              <a:ext cx="2747520" cy="11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2400" spc="-1" strike="noStrike">
                  <a:solidFill>
                    <a:srgbClr val="000000"/>
                  </a:solidFill>
                  <a:latin typeface="Tahoma"/>
                </a:rPr>
                <a:t>Qualquer um desses pontos é uma solução</a:t>
              </a:r>
              <a:endParaRPr b="0" lang="pt-BR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25" name="Group 19"/>
          <p:cNvGrpSpPr/>
          <p:nvPr/>
        </p:nvGrpSpPr>
        <p:grpSpPr>
          <a:xfrm>
            <a:off x="1812960" y="2819160"/>
            <a:ext cx="5121000" cy="2494080"/>
            <a:chOff x="1812960" y="2819160"/>
            <a:chExt cx="5121000" cy="2494080"/>
          </a:xfrm>
        </p:grpSpPr>
        <p:sp>
          <p:nvSpPr>
            <p:cNvPr id="426" name="Text Box 20"/>
            <p:cNvSpPr/>
            <p:nvPr/>
          </p:nvSpPr>
          <p:spPr>
            <a:xfrm>
              <a:off x="1812960" y="3394080"/>
              <a:ext cx="1920600" cy="1919160"/>
            </a:xfrm>
            <a:prstGeom prst="rect">
              <a:avLst/>
            </a:prstGeom>
            <a:noFill/>
            <a:ln w="57150">
              <a:solidFill>
                <a:srgbClr val="8c8d8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2000" spc="-1" strike="noStrike">
                  <a:solidFill>
                    <a:srgbClr val="000000"/>
                  </a:solidFill>
                  <a:latin typeface="Tahoma"/>
                </a:rPr>
                <a:t>As soluções são combinações lineares dos pontos extremos</a:t>
              </a:r>
              <a:endParaRPr b="0" lang="pt-B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7" name="Line 21"/>
            <p:cNvSpPr/>
            <p:nvPr/>
          </p:nvSpPr>
          <p:spPr>
            <a:xfrm flipV="1">
              <a:off x="3352680" y="2819160"/>
              <a:ext cx="457200" cy="533520"/>
            </a:xfrm>
            <a:prstGeom prst="line">
              <a:avLst/>
            </a:prstGeom>
            <a:ln w="57150">
              <a:solidFill>
                <a:srgbClr val="8c8d86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  <p:sp>
          <p:nvSpPr>
            <p:cNvPr id="428" name="Line 22"/>
            <p:cNvSpPr/>
            <p:nvPr/>
          </p:nvSpPr>
          <p:spPr>
            <a:xfrm flipV="1">
              <a:off x="3733560" y="4495680"/>
              <a:ext cx="3200400" cy="152280"/>
            </a:xfrm>
            <a:prstGeom prst="line">
              <a:avLst/>
            </a:prstGeom>
            <a:ln w="57150">
              <a:solidFill>
                <a:srgbClr val="8c8d86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</p:grpSp>
      <p:grpSp>
        <p:nvGrpSpPr>
          <p:cNvPr id="429" name="Group 23"/>
          <p:cNvGrpSpPr/>
          <p:nvPr/>
        </p:nvGrpSpPr>
        <p:grpSpPr>
          <a:xfrm>
            <a:off x="2971800" y="2226960"/>
            <a:ext cx="7137720" cy="3429000"/>
            <a:chOff x="2971800" y="2226960"/>
            <a:chExt cx="7137720" cy="3429000"/>
          </a:xfrm>
        </p:grpSpPr>
        <p:sp>
          <p:nvSpPr>
            <p:cNvPr id="430" name="Line 24"/>
            <p:cNvSpPr/>
            <p:nvPr/>
          </p:nvSpPr>
          <p:spPr>
            <a:xfrm>
              <a:off x="2971800" y="2226960"/>
              <a:ext cx="6248160" cy="3429000"/>
            </a:xfrm>
            <a:prstGeom prst="line">
              <a:avLst/>
            </a:prstGeom>
            <a:ln w="57150">
              <a:solidFill>
                <a:srgbClr val="957a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Franklin Gothic Book"/>
              </a:endParaRPr>
            </a:p>
          </p:txBody>
        </p:sp>
        <p:sp>
          <p:nvSpPr>
            <p:cNvPr id="431" name="Text Box 25"/>
            <p:cNvSpPr/>
            <p:nvPr/>
          </p:nvSpPr>
          <p:spPr>
            <a:xfrm>
              <a:off x="8459280" y="4851360"/>
              <a:ext cx="16502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2800" spc="-1" strike="noStrike">
                  <a:solidFill>
                    <a:schemeClr val="folHlink"/>
                  </a:solidFill>
                  <a:latin typeface="Tahoma"/>
                </a:rPr>
                <a:t>Isolucro</a:t>
              </a:r>
              <a:endParaRPr b="0" lang="pt-BR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32" name="Oval 26"/>
          <p:cNvSpPr/>
          <p:nvPr/>
        </p:nvSpPr>
        <p:spPr>
          <a:xfrm>
            <a:off x="6993000" y="4402080"/>
            <a:ext cx="228240" cy="22824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Oval 27"/>
          <p:cNvSpPr/>
          <p:nvPr/>
        </p:nvSpPr>
        <p:spPr>
          <a:xfrm>
            <a:off x="3774960" y="2631960"/>
            <a:ext cx="228240" cy="22824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3" dur="indefinite" restart="never" nodeType="tmRoot">
          <p:childTnLst>
            <p:seq>
              <p:cTn id="694" dur="indefinite" nodeType="mainSeq">
                <p:childTnLst>
                  <p:par>
                    <p:cTn id="695" nodeType="clickEffect" fill="hold">
                      <p:stCondLst>
                        <p:cond delay="0"/>
                      </p:stCondLst>
                      <p:childTnLst>
                        <p:par>
                          <p:cTn id="6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7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99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01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703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705" nodeType="afterEffect" fill="hold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 additive="repl">
                                        <p:cTn id="70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70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11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nodeType="clickEffect" fill="hold">
                      <p:stCondLst>
                        <p:cond delay="indefinite"/>
                      </p:stCondLst>
                      <p:childTnLst>
                        <p:par>
                          <p:cTn id="7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4" nodeType="click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716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nodeType="clickEffect" fill="hold">
                      <p:stCondLst>
                        <p:cond delay="indefinite"/>
                      </p:stCondLst>
                      <p:childTnLst>
                        <p:par>
                          <p:cTn id="7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21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nodeType="clickEffect" fill="hold">
                      <p:stCondLst>
                        <p:cond delay="indefinite"/>
                      </p:stCondLst>
                      <p:childTnLst>
                        <p:par>
                          <p:cTn id="7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4" nodeType="click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726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28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730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732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73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Exercícios: 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Resolva Graficamente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2895480" y="1981080"/>
            <a:ext cx="670536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71680" indent="-57168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Monotype Sorts" charset="2"/>
              <a:buAutoNum type="arabicPeriod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Maximize o lucro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571680"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Sujeito a: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graphicFrame>
        <p:nvGraphicFramePr>
          <p:cNvPr id="436" name="Object 7"/>
          <p:cNvGraphicFramePr/>
          <p:nvPr/>
        </p:nvGraphicFramePr>
        <p:xfrm>
          <a:off x="4343400" y="2666880"/>
          <a:ext cx="2779200" cy="7408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437" name="Object 7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343400" y="2666880"/>
                    <a:ext cx="2779200" cy="7408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38" name="Object 9"/>
          <p:cNvGraphicFramePr/>
          <p:nvPr/>
        </p:nvGraphicFramePr>
        <p:xfrm>
          <a:off x="5181480" y="3733920"/>
          <a:ext cx="2417400" cy="266652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439" name="Object 9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5181480" y="3733920"/>
                    <a:ext cx="2417400" cy="266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5" dur="indefinite" restart="never" nodeType="tmRoot">
          <p:childTnLst>
            <p:seq>
              <p:cTn id="736" dur="indefinite" nodeType="mainSeq">
                <p:childTnLst>
                  <p:par>
                    <p:cTn id="737" nodeType="clickEffect" fill="hold">
                      <p:stCondLst>
                        <p:cond delay="0"/>
                      </p:stCondLst>
                      <p:childTnLst>
                        <p:par>
                          <p:cTn id="7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41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4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45" dur="500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6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74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49" dur="500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0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75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5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4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75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5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Exercícios: 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Resolva Graficamente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2895480" y="1981080"/>
            <a:ext cx="670536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71680" indent="-57168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Monotype Sorts" charset="2"/>
              <a:buAutoNum type="arabicPeriod" startAt="2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Maximize a receita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571680"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Sujeito a: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graphicFrame>
        <p:nvGraphicFramePr>
          <p:cNvPr id="442" name="Object 5"/>
          <p:cNvGraphicFramePr/>
          <p:nvPr/>
        </p:nvGraphicFramePr>
        <p:xfrm>
          <a:off x="3979800" y="2666880"/>
          <a:ext cx="3506400" cy="7408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443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979800" y="2666880"/>
                    <a:ext cx="3506400" cy="7408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44" name="Object 8"/>
          <p:cNvGraphicFramePr/>
          <p:nvPr/>
        </p:nvGraphicFramePr>
        <p:xfrm>
          <a:off x="5181480" y="3962520"/>
          <a:ext cx="2819160" cy="233316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445" name="Object 8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5181480" y="3962520"/>
                    <a:ext cx="2819160" cy="2333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8" dur="indefinite" restart="never" nodeType="tmRoot">
          <p:childTnLst>
            <p:seq>
              <p:cTn id="759" dur="indefinite" nodeType="mainSeq">
                <p:childTnLst>
                  <p:par>
                    <p:cTn id="760" nodeType="clickEffect" fill="hold">
                      <p:stCondLst>
                        <p:cond delay="0"/>
                      </p:stCondLst>
                      <p:childTnLst>
                        <p:par>
                          <p:cTn id="7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64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6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68" dur="500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770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72" dur="500"/>
                                        <p:tgtEl>
                                          <p:spTgt spid="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77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76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77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80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Exercícios: 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Resolva Graficamente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2895480" y="1981080"/>
            <a:ext cx="670536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71680" indent="-57168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Monotype Sorts" charset="2"/>
              <a:buAutoNum type="arabicPeriod" startAt="3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Maximize o lucro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571680"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Sujeito a: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graphicFrame>
        <p:nvGraphicFramePr>
          <p:cNvPr id="448" name="Object 4"/>
          <p:cNvGraphicFramePr/>
          <p:nvPr/>
        </p:nvGraphicFramePr>
        <p:xfrm>
          <a:off x="4343400" y="2666880"/>
          <a:ext cx="2779200" cy="7408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449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343400" y="2666880"/>
                    <a:ext cx="2779200" cy="7408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50" name="Object 5"/>
          <p:cNvGraphicFramePr/>
          <p:nvPr/>
        </p:nvGraphicFramePr>
        <p:xfrm>
          <a:off x="5145120" y="3733920"/>
          <a:ext cx="2491920" cy="266652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451" name="Object 5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5145120" y="3733920"/>
                    <a:ext cx="2491920" cy="2666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81" dur="indefinite" restart="never" nodeType="tmRoot">
          <p:childTnLst>
            <p:seq>
              <p:cTn id="782" dur="indefinite" nodeType="mainSeq">
                <p:childTnLst>
                  <p:par>
                    <p:cTn id="783" nodeType="clickEffect" fill="hold">
                      <p:stCondLst>
                        <p:cond delay="0"/>
                      </p:stCondLst>
                      <p:childTnLst>
                        <p:par>
                          <p:cTn id="7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8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8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8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91" dur="500"/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79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95" dur="500"/>
                                        <p:tgtEl>
                                          <p:spTgt spid="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79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99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80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03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Exercícios: 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Resolva Graficamente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1523880" y="1676520"/>
            <a:ext cx="9143640" cy="51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71680" indent="-57168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Monotype Sorts" charset="2"/>
              <a:buAutoNum type="arabicPeriod" startAt="4"/>
            </a:pPr>
            <a:r>
              <a:rPr b="1" lang="pt-BR" sz="2400" spc="-1" strike="noStrike">
                <a:solidFill>
                  <a:srgbClr val="191b0e"/>
                </a:solidFill>
                <a:latin typeface="Franklin Gothic Book"/>
              </a:rPr>
              <a:t>Duas fábricas produzem três tipos de papel. A companhia que controla as fábricas tem um contrato para produzir 16 toneladas de papel fino, 6 toneladas de papel médio e 28 toneladas de papel grosso. Existe uma demanda para cada tipo de papel . O custo de produção na 1ª fábrica é de  R$1.000,00 e o da 2ª é de R$2.000,00, por dia. A primeira fábrica produz 8 toneladas de papel fino, 1 tonelada de papel médio e 2 toneladas de papel grosso por dia, enquanto a segunda  produz 2 toneladas de papel fino, 1tonelada de papel médio e 7 toneladas de papel grosso. Quantos dias cada fábrica deve operar para suprir os pedidos com o menor custo?</a:t>
            </a: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  <a:p>
            <a:pPr indent="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</a:pP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04" dur="indefinite" restart="never" nodeType="tmRoot">
          <p:childTnLst>
            <p:seq>
              <p:cTn id="805" dur="indefinite" nodeType="mainSeq">
                <p:childTnLst>
                  <p:par>
                    <p:cTn id="806" nodeType="clickEffect" fill="hold">
                      <p:stCondLst>
                        <p:cond delay="0"/>
                      </p:stCondLst>
                      <p:childTnLst>
                        <p:par>
                          <p:cTn id="80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10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81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14" dur="5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Exercícios: 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Resolva Graficamente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1447920" y="1676520"/>
            <a:ext cx="9143640" cy="51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71680" indent="-571680" algn="just"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Monotype Sorts" charset="2"/>
              <a:buAutoNum type="arabicPeriod" startAt="5"/>
            </a:pPr>
            <a:r>
              <a:rPr b="1" lang="pt-BR" sz="2800" spc="-1" strike="noStrike">
                <a:solidFill>
                  <a:srgbClr val="191b0e"/>
                </a:solidFill>
                <a:latin typeface="Franklin Gothic Book"/>
              </a:rPr>
              <a:t>Uma companhia de transporte tem dois tipos de caminhões: O tipo A tem 2m</a:t>
            </a:r>
            <a:r>
              <a:rPr b="1" lang="pt-BR" sz="2800" spc="-1" strike="noStrike" baseline="30000">
                <a:solidFill>
                  <a:srgbClr val="191b0e"/>
                </a:solidFill>
                <a:latin typeface="Franklin Gothic Book"/>
              </a:rPr>
              <a:t>3</a:t>
            </a:r>
            <a:r>
              <a:rPr b="1" lang="pt-BR" sz="2800" spc="-1" strike="noStrike">
                <a:solidFill>
                  <a:srgbClr val="191b0e"/>
                </a:solidFill>
                <a:latin typeface="Franklin Gothic Book"/>
              </a:rPr>
              <a:t> de espaço refrigerado e 3m</a:t>
            </a:r>
            <a:r>
              <a:rPr b="1" lang="pt-BR" sz="2800" spc="-1" strike="noStrike" baseline="30000">
                <a:solidFill>
                  <a:srgbClr val="191b0e"/>
                </a:solidFill>
                <a:latin typeface="Franklin Gothic Book"/>
              </a:rPr>
              <a:t>3</a:t>
            </a:r>
            <a:r>
              <a:rPr b="1" lang="pt-BR" sz="2800" spc="-1" strike="noStrike">
                <a:solidFill>
                  <a:srgbClr val="191b0e"/>
                </a:solidFill>
                <a:latin typeface="Franklin Gothic Book"/>
              </a:rPr>
              <a:t> de espaço não refrigerado; o tipo B tem 2m</a:t>
            </a:r>
            <a:r>
              <a:rPr b="1" lang="pt-BR" sz="2800" spc="-1" strike="noStrike" baseline="30000">
                <a:solidFill>
                  <a:srgbClr val="191b0e"/>
                </a:solidFill>
                <a:latin typeface="Franklin Gothic Book"/>
              </a:rPr>
              <a:t>3</a:t>
            </a:r>
            <a:r>
              <a:rPr b="1" lang="pt-BR" sz="2800" spc="-1" strike="noStrike">
                <a:solidFill>
                  <a:srgbClr val="191b0e"/>
                </a:solidFill>
                <a:latin typeface="Franklin Gothic Book"/>
              </a:rPr>
              <a:t> de espaço refrigerado e 1m</a:t>
            </a:r>
            <a:r>
              <a:rPr b="1" lang="pt-BR" sz="2800" spc="-1" strike="noStrike" baseline="30000">
                <a:solidFill>
                  <a:srgbClr val="191b0e"/>
                </a:solidFill>
                <a:latin typeface="Franklin Gothic Book"/>
              </a:rPr>
              <a:t>3</a:t>
            </a:r>
            <a:r>
              <a:rPr b="1" lang="pt-BR" sz="2800" spc="-1" strike="noStrike">
                <a:solidFill>
                  <a:srgbClr val="191b0e"/>
                </a:solidFill>
                <a:latin typeface="Franklin Gothic Book"/>
              </a:rPr>
              <a:t> de não refrigerado. O cliente quer transportar produtos que necessitarão de 16m</a:t>
            </a:r>
            <a:r>
              <a:rPr b="1" lang="pt-BR" sz="2800" spc="-1" strike="noStrike" baseline="30000">
                <a:solidFill>
                  <a:srgbClr val="191b0e"/>
                </a:solidFill>
                <a:latin typeface="Franklin Gothic Book"/>
              </a:rPr>
              <a:t>3</a:t>
            </a:r>
            <a:r>
              <a:rPr b="1" lang="pt-BR" sz="2800" spc="-1" strike="noStrike">
                <a:solidFill>
                  <a:srgbClr val="191b0e"/>
                </a:solidFill>
                <a:latin typeface="Franklin Gothic Book"/>
              </a:rPr>
              <a:t> de espaço refrigerado e 12m</a:t>
            </a:r>
            <a:r>
              <a:rPr b="1" lang="pt-BR" sz="2800" spc="-1" strike="noStrike" baseline="30000">
                <a:solidFill>
                  <a:srgbClr val="191b0e"/>
                </a:solidFill>
                <a:latin typeface="Franklin Gothic Book"/>
              </a:rPr>
              <a:t>3</a:t>
            </a:r>
            <a:r>
              <a:rPr b="1" lang="pt-BR" sz="2800" spc="-1" strike="noStrike">
                <a:solidFill>
                  <a:srgbClr val="191b0e"/>
                </a:solidFill>
                <a:latin typeface="Franklin Gothic Book"/>
              </a:rPr>
              <a:t> de área não refrigerada. A companhia calcula que são necessários em 1.100 litros de combustível para uma viagem com o caminhão A e 750 litros para o caminhão B. Quantas viagens deverão ser feitas de cada tipo de caminhão para que se tenha o menor custo de combustível?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5" dur="indefinite" restart="never" nodeType="tmRoot">
          <p:childTnLst>
            <p:seq>
              <p:cTn id="816" dur="indefinite" nodeType="mainSeq">
                <p:childTnLst>
                  <p:par>
                    <p:cTn id="817" nodeType="clickEffect" fill="hold">
                      <p:stCondLst>
                        <p:cond delay="0"/>
                      </p:stCondLst>
                      <p:childTnLst>
                        <p:par>
                          <p:cTn id="8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21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82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25" dur="5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1" lang="pt-BR" sz="4400" spc="-1" strike="noStrike">
                <a:solidFill>
                  <a:srgbClr val="191b0e"/>
                </a:solidFill>
                <a:latin typeface="Franklin Gothic Book"/>
              </a:rPr>
              <a:t>Voltando ao Primeiro Problema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457" name="Object 3"/>
          <p:cNvGraphicFramePr/>
          <p:nvPr/>
        </p:nvGraphicFramePr>
        <p:xfrm>
          <a:off x="3478320" y="2433600"/>
          <a:ext cx="4800240" cy="12888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458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478320" y="2433600"/>
                    <a:ext cx="480024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59" name="Object 4"/>
          <p:cNvGraphicFramePr/>
          <p:nvPr/>
        </p:nvGraphicFramePr>
        <p:xfrm>
          <a:off x="5105520" y="4071960"/>
          <a:ext cx="3504960" cy="128880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460" name="Object 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5105520" y="4071960"/>
                    <a:ext cx="350496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61" name="Object 5"/>
          <p:cNvGraphicFramePr/>
          <p:nvPr/>
        </p:nvGraphicFramePr>
        <p:xfrm>
          <a:off x="3402000" y="3227400"/>
          <a:ext cx="4854240" cy="128880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462" name="Object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402000" y="3227400"/>
                    <a:ext cx="485424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63" name="Object 6"/>
          <p:cNvGraphicFramePr/>
          <p:nvPr/>
        </p:nvGraphicFramePr>
        <p:xfrm>
          <a:off x="2743200" y="1143000"/>
          <a:ext cx="5716080" cy="185076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464" name="Object 6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743200" y="1143000"/>
                    <a:ext cx="5716080" cy="1850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2590920" y="5410080"/>
            <a:ext cx="7543440" cy="99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Lembrando que foi resolvido graficamente, analise.......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6" dur="indefinite" restart="never" nodeType="tmRoot">
          <p:childTnLst>
            <p:seq>
              <p:cTn id="827" dur="indefinite" nodeType="mainSeq">
                <p:childTnLst>
                  <p:par>
                    <p:cTn id="828" nodeType="clickEffect" fill="hold">
                      <p:stCondLst>
                        <p:cond delay="0"/>
                      </p:stCondLst>
                      <p:childTnLst>
                        <p:par>
                          <p:cTn id="8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0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3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nodeType="clickEffect" fill="hold">
                      <p:stCondLst>
                        <p:cond delay="indefinite"/>
                      </p:stCondLst>
                      <p:childTnLst>
                        <p:par>
                          <p:cTn id="8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5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83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nodeType="clickEffect" fill="hold">
                      <p:stCondLst>
                        <p:cond delay="indefinite"/>
                      </p:stCondLst>
                      <p:childTnLst>
                        <p:par>
                          <p:cTn id="8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40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2" dur="1000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3" dur="1000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4" dur="1000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5" dur="1000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nodeType="clickEffect" fill="hold">
                      <p:stCondLst>
                        <p:cond delay="indefinite"/>
                      </p:stCondLst>
                      <p:childTnLst>
                        <p:par>
                          <p:cTn id="8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48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850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nodeType="clickEffect" fill="hold">
                      <p:stCondLst>
                        <p:cond delay="indefinite"/>
                      </p:stCondLst>
                      <p:childTnLst>
                        <p:par>
                          <p:cTn id="8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3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855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nodeType="clickEffect" fill="hold">
                      <p:stCondLst>
                        <p:cond delay="indefinite"/>
                      </p:stCondLst>
                      <p:childTnLst>
                        <p:par>
                          <p:cTn id="8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8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860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Resultados da Solução Gráfica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2895480" y="1981080"/>
            <a:ext cx="670536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Quantas perguntas foram respondidas?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Quantas fábricas teriam 2 produtos e apenas dois recursos? Ou duas restrições?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Como se pode obter um método analítico para resolver o problema?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Qual a utilidade deste método? 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61" dur="indefinite" restart="never" nodeType="tmRoot">
          <p:childTnLst>
            <p:seq>
              <p:cTn id="862" dur="indefinite" nodeType="mainSeq">
                <p:childTnLst>
                  <p:par>
                    <p:cTn id="863" nodeType="clickEffect" fill="hold">
                      <p:stCondLst>
                        <p:cond delay="0"/>
                      </p:stCondLst>
                      <p:childTnLst>
                        <p:par>
                          <p:cTn id="8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67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8" nodeType="clickEffect" fill="hold">
                      <p:stCondLst>
                        <p:cond delay="indefinite"/>
                      </p:stCondLst>
                      <p:childTnLst>
                        <p:par>
                          <p:cTn id="8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0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2" dur="1000" fill="hold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3" dur="1000" fill="hold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4" dur="1000" fill="hold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5" dur="1000" fill="hold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nodeType="clickEffect" fill="hold">
                      <p:stCondLst>
                        <p:cond delay="indefinite"/>
                      </p:stCondLst>
                      <p:childTnLst>
                        <p:par>
                          <p:cTn id="8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8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0" dur="1000" fill="hold"/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1" dur="1000" fill="hold"/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2" dur="1000" fill="hold"/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3" dur="1000" fill="hold"/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4" nodeType="clickEffect" fill="hold">
                      <p:stCondLst>
                        <p:cond delay="indefinite"/>
                      </p:stCondLst>
                      <p:childTnLst>
                        <p:par>
                          <p:cTn id="8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86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8" dur="1000" fill="hold"/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9" dur="1000" fill="hold"/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0" dur="1000" fill="hold"/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1" dur="1000" fill="hold"/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nodeType="clickEffect" fill="hold">
                      <p:stCondLst>
                        <p:cond delay="indefinite"/>
                      </p:stCondLst>
                      <p:childTnLst>
                        <p:par>
                          <p:cTn id="8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4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6" dur="1000" fill="hold"/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7" dur="1000" fill="hold"/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8" dur="1000" fill="hold"/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9" dur="1000" fill="hold"/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2209680" y="609480"/>
            <a:ext cx="7772040" cy="837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Exemplo 2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1828800" y="1676520"/>
            <a:ext cx="8534160" cy="586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 algn="just"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Uma grande fábrica de móveis dispõe em estoque de 300m</a:t>
            </a:r>
            <a:r>
              <a:rPr b="0" lang="pt-BR" sz="2800" spc="-1" strike="noStrike" baseline="30000">
                <a:solidFill>
                  <a:srgbClr val="191b0e"/>
                </a:solidFill>
                <a:latin typeface="Franklin Gothic Book"/>
              </a:rPr>
              <a:t> 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de tábuas, 600m de pranchas e 500m de painéis de aglomerado. 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Oferece normalmente 4 modelos de móveis: Escrivaninha, Mesa, Armário e Prateleira.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Os modelos são vendidos respectivamente por $100,00; $80,00; $120,00; $30,00.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E consomem: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0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600" spc="-1" strike="noStrike">
                <a:solidFill>
                  <a:srgbClr val="191b0e"/>
                </a:solidFill>
                <a:latin typeface="Franklin Gothic Book"/>
              </a:rPr>
              <a:t>Escrivaninha: 1m tábua, 3m de painéis.</a:t>
            </a:r>
            <a:endParaRPr b="0" lang="en-US" sz="26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0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600" spc="-1" strike="noStrike">
                <a:solidFill>
                  <a:srgbClr val="191b0e"/>
                </a:solidFill>
                <a:latin typeface="Franklin Gothic Book"/>
              </a:rPr>
              <a:t>Mesa: 1m tábua, 1m prancha, 2m painéis.</a:t>
            </a:r>
            <a:endParaRPr b="0" lang="en-US" sz="26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0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600" spc="-1" strike="noStrike">
                <a:solidFill>
                  <a:srgbClr val="191b0e"/>
                </a:solidFill>
                <a:latin typeface="Franklin Gothic Book"/>
              </a:rPr>
              <a:t>Armário: 1m tábua, 1m prancha, 4 painéis.</a:t>
            </a:r>
            <a:endParaRPr b="0" lang="en-US" sz="26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 algn="just">
              <a:lnSpc>
                <a:spcPct val="90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600" spc="-1" strike="noStrike">
                <a:solidFill>
                  <a:srgbClr val="191b0e"/>
                </a:solidFill>
                <a:latin typeface="Franklin Gothic Book"/>
              </a:rPr>
              <a:t>Prateleira: 4m tábua, 2 de prancha.</a:t>
            </a:r>
            <a:endParaRPr b="0" lang="en-US" sz="26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00" dur="indefinite" restart="never" nodeType="tmRoot">
          <p:childTnLst>
            <p:seq>
              <p:cTn id="901" dur="indefinite" nodeType="mainSeq">
                <p:childTnLst>
                  <p:par>
                    <p:cTn id="902" nodeType="clickEffect" fill="hold">
                      <p:stCondLst>
                        <p:cond delay="0"/>
                      </p:stCondLst>
                      <p:childTnLst>
                        <p:par>
                          <p:cTn id="9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0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06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nodeType="clickEffect" fill="hold">
                      <p:stCondLst>
                        <p:cond delay="indefinite"/>
                      </p:stCondLst>
                      <p:childTnLst>
                        <p:par>
                          <p:cTn id="9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09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1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2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3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4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nodeType="clickEffect" fill="hold">
                      <p:stCondLst>
                        <p:cond delay="indefinite"/>
                      </p:stCondLst>
                      <p:childTnLst>
                        <p:par>
                          <p:cTn id="9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7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9" dur="1000" fill="hold"/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0" dur="1000" fill="hold"/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1" dur="1000" fill="hold"/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2" dur="1000" fill="hold"/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nodeType="clickEffect" fill="hold">
                      <p:stCondLst>
                        <p:cond delay="indefinite"/>
                      </p:stCondLst>
                      <p:childTnLst>
                        <p:par>
                          <p:cTn id="9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5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7" dur="1000" fill="hold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8" dur="1000" fill="hold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9" dur="1000" fill="hold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0" dur="1000" fill="hold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nodeType="clickEffect" fill="hold">
                      <p:stCondLst>
                        <p:cond delay="indefinite"/>
                      </p:stCondLst>
                      <p:childTnLst>
                        <p:par>
                          <p:cTn id="9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3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5" dur="1000" fill="hold"/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6" dur="1000" fill="hold"/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7" dur="1000" fill="hold"/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8" dur="1000" fill="hold"/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9" nodeType="with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1" dur="1000" fill="hold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2" dur="1000" fill="hold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3" dur="1000" fill="hold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4" dur="1000" fill="hold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5" nodeType="with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7" dur="1000" fill="hold"/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8" dur="1000" fill="hold"/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9" dur="1000" fill="hold"/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0" dur="1000" fill="hold"/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1" nodeType="with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3" dur="1000" fill="hold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4" dur="1000" fill="hold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5" dur="1000" fill="hold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6" dur="1000" fill="hold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7" nodeType="with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9" dur="1000" fill="hold"/>
                                        <p:tgtEl>
                                          <p:spTgt spid="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0" dur="1000" fill="hold"/>
                                        <p:tgtEl>
                                          <p:spTgt spid="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1" dur="1000" fill="hold"/>
                                        <p:tgtEl>
                                          <p:spTgt spid="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2" dur="1000" fill="hold"/>
                                        <p:tgtEl>
                                          <p:spTgt spid="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Caracterização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É um subitem d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</a:t>
            </a: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 programação matemática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É um dos modelos utilizados em pesquisa operacional.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É um modelo de otimização.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Tem como objetivo: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"Alocar recursos escassos (ou limitados) a atividades em concorrência (em competição)" 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nodeType="clickEffect" fill="hold">
                      <p:stCondLst>
                        <p:cond delay="0"/>
                      </p:stCondLst>
                      <p:childTnLst>
                        <p:par>
                          <p:cTn id="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nodeType="clickEffect" fill="hold">
                      <p:stCondLst>
                        <p:cond delay="indefinite"/>
                      </p:stCondLst>
                      <p:childTnLst>
                        <p:par>
                          <p:cTn id="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Pergunta-se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2438280" y="1828800"/>
            <a:ext cx="6933960" cy="32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Quanto a empresa deve fabricar de cada produto para ter a maior receita?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Caso se obtenha algum recurso financeiro externo, para investimento em expansão, em quais dos recursos a empresa deveria aplicá-lo ?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3" dur="indefinite" restart="never" nodeType="tmRoot">
          <p:childTnLst>
            <p:seq>
              <p:cTn id="964" dur="indefinite" nodeType="mainSeq">
                <p:childTnLst>
                  <p:par>
                    <p:cTn id="965" nodeType="clickEffect" fill="hold">
                      <p:stCondLst>
                        <p:cond delay="0"/>
                      </p:stCondLst>
                      <p:childTnLst>
                        <p:par>
                          <p:cTn id="9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67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69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0" nodeType="clickEffect" fill="hold">
                      <p:stCondLst>
                        <p:cond delay="indefinite"/>
                      </p:stCondLst>
                      <p:childTnLst>
                        <p:par>
                          <p:cTn id="9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4" dur="500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5" dur="500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6" nodeType="clickEffect" fill="hold">
                      <p:stCondLst>
                        <p:cond delay="indefinite"/>
                      </p:stCondLst>
                      <p:childTnLst>
                        <p:par>
                          <p:cTn id="9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8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0" dur="500" fill="hold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1" dur="500" fill="hold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Transformando os dados em expressões matemáticas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1981080" y="2349360"/>
            <a:ext cx="8178480" cy="2626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A função receita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Não havendo economia de escala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É claro que a receita máxima seria ilimitada se não fosse a escassez de recursos.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graphicFrame>
        <p:nvGraphicFramePr>
          <p:cNvPr id="474" name="Object 4"/>
          <p:cNvGraphicFramePr/>
          <p:nvPr/>
        </p:nvGraphicFramePr>
        <p:xfrm>
          <a:off x="2438280" y="4648320"/>
          <a:ext cx="7467120" cy="7776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475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438280" y="4648320"/>
                    <a:ext cx="7467120" cy="7776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82" dur="indefinite" restart="never" nodeType="tmRoot">
          <p:childTnLst>
            <p:seq>
              <p:cTn id="983" dur="indefinite" nodeType="mainSeq">
                <p:childTnLst>
                  <p:par>
                    <p:cTn id="984" nodeType="clickEffect" fill="hold">
                      <p:stCondLst>
                        <p:cond delay="0"/>
                      </p:stCondLst>
                      <p:childTnLst>
                        <p:par>
                          <p:cTn id="9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8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88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9" nodeType="clickEffect" fill="hold">
                      <p:stCondLst>
                        <p:cond delay="indefinite"/>
                      </p:stCondLst>
                      <p:childTnLst>
                        <p:par>
                          <p:cTn id="9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1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3" dur="500" fill="hold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4" dur="500" fill="hold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nodeType="clickEffect" fill="hold">
                      <p:stCondLst>
                        <p:cond delay="indefinite"/>
                      </p:stCondLst>
                      <p:childTnLst>
                        <p:par>
                          <p:cTn id="9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7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9" dur="500" fill="hold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0" dur="500" fill="hold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1" nodeType="clickEffect" fill="hold">
                      <p:stCondLst>
                        <p:cond delay="indefinite"/>
                      </p:stCondLst>
                      <p:childTnLst>
                        <p:par>
                          <p:cTn id="10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03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5" dur="500" fill="hold"/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6" dur="500" fill="hold"/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008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010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Transformando os dados em expressões matemáticas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2209680" y="1676520"/>
            <a:ext cx="7772040" cy="251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As restrições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As quantidades utilizadas devem ser menor ou igual às quantidades disponíveis.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As quantidades de fabricação devem ser não negativas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graphicFrame>
        <p:nvGraphicFramePr>
          <p:cNvPr id="478" name="Object 4"/>
          <p:cNvGraphicFramePr/>
          <p:nvPr/>
        </p:nvGraphicFramePr>
        <p:xfrm>
          <a:off x="2362320" y="3695760"/>
          <a:ext cx="7237080" cy="12171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479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362320" y="3695760"/>
                    <a:ext cx="7237080" cy="1217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80" name="Object 5"/>
          <p:cNvGraphicFramePr/>
          <p:nvPr/>
        </p:nvGraphicFramePr>
        <p:xfrm>
          <a:off x="1774800" y="5797440"/>
          <a:ext cx="8034120" cy="128880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481" name="Object 5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774800" y="5797440"/>
                    <a:ext cx="803412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82" name="Object 6"/>
          <p:cNvGraphicFramePr/>
          <p:nvPr/>
        </p:nvGraphicFramePr>
        <p:xfrm>
          <a:off x="2389320" y="4264200"/>
          <a:ext cx="7171920" cy="145044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483" name="Object 6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2389320" y="4264200"/>
                    <a:ext cx="7171920" cy="1450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84" name="Object 7"/>
          <p:cNvGraphicFramePr/>
          <p:nvPr/>
        </p:nvGraphicFramePr>
        <p:xfrm>
          <a:off x="2451240" y="5025960"/>
          <a:ext cx="7063920" cy="145044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485" name="Object 7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451240" y="5025960"/>
                    <a:ext cx="7063920" cy="1450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1" dur="indefinite" restart="never" nodeType="tmRoot">
          <p:childTnLst>
            <p:seq>
              <p:cTn id="1012" dur="indefinite" nodeType="mainSeq">
                <p:childTnLst>
                  <p:par>
                    <p:cTn id="1013" nodeType="clickEffect" fill="hold">
                      <p:stCondLst>
                        <p:cond delay="0"/>
                      </p:stCondLst>
                      <p:childTnLst>
                        <p:par>
                          <p:cTn id="10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1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8" nodeType="clickEffect" fill="hold">
                      <p:stCondLst>
                        <p:cond delay="indefinite"/>
                      </p:stCondLst>
                      <p:childTnLst>
                        <p:par>
                          <p:cTn id="10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20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2" dur="500" fill="hold"/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3" dur="500" fill="hold"/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4" nodeType="clickEffect" fill="hold">
                      <p:stCondLst>
                        <p:cond delay="indefinite"/>
                      </p:stCondLst>
                      <p:childTnLst>
                        <p:par>
                          <p:cTn id="10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26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8" dur="500" fill="hold"/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9" dur="500" fill="hold"/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0" nodeType="clickEffect" fill="hold">
                      <p:stCondLst>
                        <p:cond delay="indefinite"/>
                      </p:stCondLst>
                      <p:childTnLst>
                        <p:par>
                          <p:cTn id="10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32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4" dur="500" fill="hold"/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5" dur="500" fill="hold"/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037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039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1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043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5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04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9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05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1" lang="pt-BR" sz="4400" spc="-1" strike="noStrike">
                <a:solidFill>
                  <a:srgbClr val="191b0e"/>
                </a:solidFill>
                <a:latin typeface="Franklin Gothic Book"/>
              </a:rPr>
              <a:t>O modelo do problema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487" name="Object 3"/>
          <p:cNvGraphicFramePr/>
          <p:nvPr/>
        </p:nvGraphicFramePr>
        <p:xfrm>
          <a:off x="1600200" y="1600200"/>
          <a:ext cx="9037440" cy="101232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488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600200" y="1600200"/>
                    <a:ext cx="9037440" cy="1012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89" name="Object 4"/>
          <p:cNvGraphicFramePr/>
          <p:nvPr/>
        </p:nvGraphicFramePr>
        <p:xfrm>
          <a:off x="2209680" y="5410080"/>
          <a:ext cx="8034120" cy="128880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490" name="Object 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209680" y="5410080"/>
                    <a:ext cx="803412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91" name="Object 5"/>
          <p:cNvGraphicFramePr/>
          <p:nvPr/>
        </p:nvGraphicFramePr>
        <p:xfrm>
          <a:off x="2389320" y="3276720"/>
          <a:ext cx="7171920" cy="145044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492" name="Object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2389320" y="3276720"/>
                    <a:ext cx="7171920" cy="1450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93" name="Object 6"/>
          <p:cNvGraphicFramePr/>
          <p:nvPr/>
        </p:nvGraphicFramePr>
        <p:xfrm>
          <a:off x="2451240" y="2549520"/>
          <a:ext cx="7160760" cy="120456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494" name="Object 6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451240" y="2549520"/>
                    <a:ext cx="7160760" cy="12045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95" name="Object 7"/>
          <p:cNvGraphicFramePr/>
          <p:nvPr/>
        </p:nvGraphicFramePr>
        <p:xfrm>
          <a:off x="2451240" y="4191120"/>
          <a:ext cx="7063920" cy="145044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496" name="Object 7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2451240" y="4191120"/>
                    <a:ext cx="7063920" cy="1450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2" dur="indefinite" restart="never" nodeType="tmRoot">
          <p:childTnLst>
            <p:seq>
              <p:cTn id="1053" dur="indefinite" nodeType="mainSeq">
                <p:childTnLst>
                  <p:par>
                    <p:cTn id="1054" nodeType="clickEffect" fill="hold">
                      <p:stCondLst>
                        <p:cond delay="0"/>
                      </p:stCondLst>
                      <p:childTnLst>
                        <p:par>
                          <p:cTn id="10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58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9" nodeType="clickEffect" fill="hold">
                      <p:stCondLst>
                        <p:cond delay="indefinite"/>
                      </p:stCondLst>
                      <p:childTnLst>
                        <p:par>
                          <p:cTn id="10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06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4" nodeType="clickEffect" fill="hold">
                      <p:stCondLst>
                        <p:cond delay="indefinite"/>
                      </p:stCondLst>
                      <p:childTnLst>
                        <p:par>
                          <p:cTn id="10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66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068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070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072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3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4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076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7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8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080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Pergunta-se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2438280" y="1828800"/>
            <a:ext cx="6933960" cy="32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Como aplicar a solução gráfica?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Só é possível obter uma solução </a:t>
            </a:r>
            <a:r>
              <a:rPr b="0" lang="en-US" sz="2800" spc="-1" strike="noStrike">
                <a:solidFill>
                  <a:srgbClr val="191b0e"/>
                </a:solidFill>
                <a:latin typeface="Franklin Gothic Book"/>
              </a:rPr>
              <a:t>com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um método analítico.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O algoritmo para solução é o método SIMPLEX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81" dur="indefinite" restart="never" nodeType="tmRoot">
          <p:childTnLst>
            <p:seq>
              <p:cTn id="1082" dur="indefinite" nodeType="mainSeq">
                <p:childTnLst>
                  <p:par>
                    <p:cTn id="1083" nodeType="clickEffect" fill="hold">
                      <p:stCondLst>
                        <p:cond delay="0"/>
                      </p:stCondLst>
                      <p:childTnLst>
                        <p:par>
                          <p:cTn id="10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8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87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8" nodeType="clickEffect" fill="hold">
                      <p:stCondLst>
                        <p:cond delay="indefinite"/>
                      </p:stCondLst>
                      <p:childTnLst>
                        <p:par>
                          <p:cTn id="10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2" dur="500" fill="hold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3" dur="500" fill="hold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4" nodeType="clickEffect" fill="hold">
                      <p:stCondLst>
                        <p:cond delay="indefinite"/>
                      </p:stCondLst>
                      <p:childTnLst>
                        <p:par>
                          <p:cTn id="10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8" dur="500" fill="hold"/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9" dur="500" fill="hold"/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0" nodeType="clickEffect" fill="hold">
                      <p:stCondLst>
                        <p:cond delay="indefinite"/>
                      </p:stCondLst>
                      <p:childTnLst>
                        <p:par>
                          <p:cTn id="11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0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4" dur="500" fill="hold"/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5" dur="500" fill="hold"/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1" lang="pt-BR" sz="4400" spc="-1" strike="noStrike">
                <a:solidFill>
                  <a:srgbClr val="191b0e"/>
                </a:solidFill>
                <a:latin typeface="Franklin Gothic Book"/>
              </a:rPr>
              <a:t>O modelo 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500" name="Object 3"/>
          <p:cNvGraphicFramePr/>
          <p:nvPr/>
        </p:nvGraphicFramePr>
        <p:xfrm>
          <a:off x="3470400" y="1739880"/>
          <a:ext cx="5554440" cy="5041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501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470400" y="1739880"/>
                    <a:ext cx="5554440" cy="5041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06" dur="indefinite" restart="never" nodeType="tmRoot">
          <p:childTnLst>
            <p:seq>
              <p:cTn id="1107" dur="indefinite" nodeType="mainSeq">
                <p:childTnLst>
                  <p:par>
                    <p:cTn id="1108" nodeType="clickEffect" fill="hold">
                      <p:stCondLst>
                        <p:cond delay="0"/>
                      </p:stCondLst>
                      <p:childTnLst>
                        <p:par>
                          <p:cTn id="11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0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12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3" nodeType="clickEffect" fill="hold">
                      <p:stCondLst>
                        <p:cond delay="indefinite"/>
                      </p:stCondLst>
                      <p:childTnLst>
                        <p:par>
                          <p:cTn id="11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5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117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2209680" y="304920"/>
            <a:ext cx="84578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1" lang="pt-BR" sz="4400" spc="-1" strike="noStrike">
                <a:solidFill>
                  <a:srgbClr val="191b0e"/>
                </a:solidFill>
                <a:latin typeface="Franklin Gothic Book"/>
              </a:rPr>
              <a:t>O modelo na Forma Matricial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503" name="Object 3"/>
          <p:cNvGraphicFramePr/>
          <p:nvPr/>
        </p:nvGraphicFramePr>
        <p:xfrm>
          <a:off x="3809880" y="1981080"/>
          <a:ext cx="3452400" cy="4114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504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809880" y="1981080"/>
                    <a:ext cx="3452400" cy="4114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8" dur="indefinite" restart="never" nodeType="tmRoot">
          <p:childTnLst>
            <p:seq>
              <p:cTn id="1119" dur="indefinite" nodeType="mainSeq">
                <p:childTnLst>
                  <p:par>
                    <p:cTn id="1120" nodeType="clickEffect" fill="hold">
                      <p:stCondLst>
                        <p:cond delay="0"/>
                      </p:stCondLst>
                      <p:childTnLst>
                        <p:par>
                          <p:cTn id="11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22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24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5" nodeType="clickEffect" fill="hold">
                      <p:stCondLst>
                        <p:cond delay="indefinite"/>
                      </p:stCondLst>
                      <p:childTnLst>
                        <p:par>
                          <p:cTn id="11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27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129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2209680" y="3049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Modelo Padrão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2438280" y="1752480"/>
            <a:ext cx="7772040" cy="495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0000"/>
              </a:lnSpc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Todo modelo de programação linear pode ser posto na forma padrão que não é limitativa.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Um problema de minimização, por exemplo, pode ser resolvido pela maximização do negativo da função objetivo.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Restrições de </a:t>
            </a:r>
            <a:r>
              <a:rPr b="0" lang="pt-BR" sz="2800" spc="-1" strike="noStrike">
                <a:solidFill>
                  <a:srgbClr val="191b0e"/>
                </a:solidFill>
                <a:latin typeface="Symbol"/>
              </a:rPr>
              <a:t>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podem ser multiplicadas por -1 para se tornarem restrições padrão.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Variáveis que possam assumir qualquer valor e não apenas valores positivos podem ser substituídas pela diferença de duas variáveis positivas.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0" dur="indefinite" restart="never" nodeType="tmRoot">
          <p:childTnLst>
            <p:seq>
              <p:cTn id="1131" dur="indefinite" nodeType="mainSeq">
                <p:childTnLst>
                  <p:par>
                    <p:cTn id="1132" nodeType="clickEffect" fill="hold">
                      <p:stCondLst>
                        <p:cond delay="0"/>
                      </p:stCondLst>
                      <p:childTnLst>
                        <p:par>
                          <p:cTn id="11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3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36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7" nodeType="clickEffect" fill="hold">
                      <p:stCondLst>
                        <p:cond delay="indefinite"/>
                      </p:stCondLst>
                      <p:childTnLst>
                        <p:par>
                          <p:cTn id="11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39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1" dur="500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2" dur="500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3" nodeType="clickEffect" fill="hold">
                      <p:stCondLst>
                        <p:cond delay="indefinite"/>
                      </p:stCondLst>
                      <p:childTnLst>
                        <p:par>
                          <p:cTn id="11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4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7" dur="500" fill="hold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8" dur="500" fill="hold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9" nodeType="clickEffect" fill="hold">
                      <p:stCondLst>
                        <p:cond delay="indefinite"/>
                      </p:stCondLst>
                      <p:childTnLst>
                        <p:par>
                          <p:cTn id="11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3" dur="500" fill="hold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4" dur="500" fill="hold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5" nodeType="clickEffect" fill="hold">
                      <p:stCondLst>
                        <p:cond delay="indefinite"/>
                      </p:stCondLst>
                      <p:childTnLst>
                        <p:par>
                          <p:cTn id="11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9" dur="500" fill="hold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0" dur="500" fill="hold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2438280" y="1828800"/>
            <a:ext cx="7695720" cy="480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3200" spc="-1" strike="noStrike">
                <a:solidFill>
                  <a:srgbClr val="191b0e"/>
                </a:solidFill>
                <a:latin typeface="Franklin Gothic Book"/>
              </a:rPr>
              <a:t>Algoritmo criado para se obter a solução algebricamente</a:t>
            </a:r>
            <a:r>
              <a:rPr b="0" lang="en-US" sz="3200" spc="-1" strike="noStrike">
                <a:solidFill>
                  <a:srgbClr val="191b0e"/>
                </a:solidFill>
                <a:latin typeface="Franklin Gothic Book"/>
              </a:rPr>
              <a:t>.</a:t>
            </a:r>
            <a:endParaRPr b="0" lang="en-US" sz="32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3200" spc="-1" strike="noStrike">
                <a:solidFill>
                  <a:srgbClr val="191b0e"/>
                </a:solidFill>
                <a:latin typeface="Franklin Gothic Book"/>
              </a:rPr>
              <a:t>Seqüência finita de passos que</a:t>
            </a:r>
            <a:r>
              <a:rPr b="0" lang="en-US" sz="3200" spc="-1" strike="noStrike">
                <a:solidFill>
                  <a:srgbClr val="191b0e"/>
                </a:solidFill>
                <a:latin typeface="Franklin Gothic Book"/>
              </a:rPr>
              <a:t> se</a:t>
            </a:r>
            <a:r>
              <a:rPr b="0" lang="pt-BR" sz="3200" spc="-1" strike="noStrike">
                <a:solidFill>
                  <a:srgbClr val="191b0e"/>
                </a:solidFill>
                <a:latin typeface="Franklin Gothic Book"/>
              </a:rPr>
              <a:t> seguidas levam ao objetivo procurado</a:t>
            </a:r>
            <a:r>
              <a:rPr b="0" lang="en-US" sz="3200" spc="-1" strike="noStrike">
                <a:solidFill>
                  <a:srgbClr val="191b0e"/>
                </a:solidFill>
                <a:latin typeface="Franklin Gothic Book"/>
              </a:rPr>
              <a:t>.</a:t>
            </a:r>
            <a:endParaRPr b="0" lang="en-US" sz="32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3200" spc="-1" strike="noStrike">
                <a:solidFill>
                  <a:srgbClr val="191b0e"/>
                </a:solidFill>
                <a:latin typeface="Franklin Gothic Book"/>
              </a:rPr>
              <a:t>É necessário conhecer o método para se interpretar melhor os resultados.</a:t>
            </a:r>
            <a:endParaRPr b="0" lang="en-US" sz="32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3200" spc="-1" strike="noStrike">
                <a:solidFill>
                  <a:srgbClr val="191b0e"/>
                </a:solidFill>
                <a:latin typeface="Franklin Gothic Book"/>
              </a:rPr>
              <a:t>Utiliza-se o exemplo que foi resolvido graficamente para se acompanhar os passos.</a:t>
            </a:r>
            <a:endParaRPr b="0" lang="en-US" sz="32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61" dur="indefinite" restart="never" nodeType="tmRoot">
          <p:childTnLst>
            <p:seq>
              <p:cTn id="1162" dur="indefinite" nodeType="mainSeq">
                <p:childTnLst>
                  <p:par>
                    <p:cTn id="1163" nodeType="clickEffect" fill="hold">
                      <p:stCondLst>
                        <p:cond delay="0"/>
                      </p:stCondLst>
                      <p:childTnLst>
                        <p:par>
                          <p:cTn id="11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6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6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8" nodeType="clickEffect" fill="hold">
                      <p:stCondLst>
                        <p:cond delay="indefinite"/>
                      </p:stCondLst>
                      <p:childTnLst>
                        <p:par>
                          <p:cTn id="11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7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2" dur="500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3" dur="500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4" nodeType="clickEffect" fill="hold">
                      <p:stCondLst>
                        <p:cond delay="indefinite"/>
                      </p:stCondLst>
                      <p:childTnLst>
                        <p:par>
                          <p:cTn id="11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7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8" dur="500" fill="hold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9" dur="500" fill="hold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0" nodeType="clickEffect" fill="hold">
                      <p:stCondLst>
                        <p:cond delay="indefinite"/>
                      </p:stCondLst>
                      <p:childTnLst>
                        <p:par>
                          <p:cTn id="11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8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4" dur="500" fill="hold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5" dur="500" fill="hold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6" nodeType="clickEffect" fill="hold">
                      <p:stCondLst>
                        <p:cond delay="indefinite"/>
                      </p:stCondLst>
                      <p:childTnLst>
                        <p:par>
                          <p:cTn id="118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88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0" dur="500" fill="hold"/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1" dur="500" fill="hold"/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2514600" y="1600200"/>
            <a:ext cx="6933960" cy="480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Se o conjunto de possibilidades fosse formado por igualdades seria mais fácil resolver o sistema que o forma.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Pode-se acrescentar uma variável não negativas (para ficarem na forma padrão) a cada restrição do modelo padrão de tal forma que as desigualdades sejam sempre atingidas.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Estas variáveis são chamadas de variáveis de folga.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2" dur="indefinite" restart="never" nodeType="tmRoot">
          <p:childTnLst>
            <p:seq>
              <p:cTn id="1193" dur="indefinite" nodeType="mainSeq">
                <p:childTnLst>
                  <p:par>
                    <p:cTn id="1194" nodeType="clickEffect" fill="hold">
                      <p:stCondLst>
                        <p:cond delay="0"/>
                      </p:stCondLst>
                      <p:childTnLst>
                        <p:par>
                          <p:cTn id="11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9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98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9" nodeType="clickEffect" fill="hold">
                      <p:stCondLst>
                        <p:cond delay="indefinite"/>
                      </p:stCondLst>
                      <p:childTnLst>
                        <p:par>
                          <p:cTn id="12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0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3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4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5" nodeType="clickEffect" fill="hold">
                      <p:stCondLst>
                        <p:cond delay="indefinite"/>
                      </p:stCondLst>
                      <p:childTnLst>
                        <p:par>
                          <p:cTn id="12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0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9" dur="500" fill="hold"/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0" dur="500" fill="hold"/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1" nodeType="clickEffect" fill="hold">
                      <p:stCondLst>
                        <p:cond delay="indefinite"/>
                      </p:stCondLst>
                      <p:childTnLst>
                        <p:par>
                          <p:cTn id="12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13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5" dur="500" fill="hold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6" dur="500" fill="hold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209680" y="1522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Exemplo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1828800" y="1676520"/>
            <a:ext cx="8534160" cy="5409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Uma empresa pode fabricar dois produtos (1 e 2). 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Na fabricação do produto 1 a empresa gasta nove horas-homem e três horas-máquina (a tecnologia utilizada é intensiva em mão-de-obra).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Na fabricação do produto 2 a empresa gasta uma hora-homem e uma hora-máquina (a tecnologia é intensiva em capital).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A empresa dispõe de 18 horas-homem e 12 horas-máquina para um período de produção. 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Sabe-se que os lucros líquidos dos produtos são $4 e $1 respectivamente.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nodeType="clickEffect" fill="hold">
                      <p:stCondLst>
                        <p:cond delay="0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nodeType="clickEffect" fill="hold">
                      <p:stCondLst>
                        <p:cond delay="indefinite"/>
                      </p:stCondLst>
                      <p:childTnLst>
                        <p:par>
                          <p:cTn id="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nodeType="clickEffect" fill="hold">
                      <p:stCondLst>
                        <p:cond delay="indefinite"/>
                      </p:stCondLst>
                      <p:childTnLst>
                        <p:par>
                          <p:cTn id="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nodeType="clickEffect" fill="hold">
                      <p:stCondLst>
                        <p:cond delay="indefinite"/>
                      </p:stCondLst>
                      <p:childTnLst>
                        <p:par>
                          <p:cTn id="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nodeType="clickEffect" fill="hold">
                      <p:stCondLst>
                        <p:cond delay="indefinite"/>
                      </p:stCondLst>
                      <p:childTnLst>
                        <p:par>
                          <p:cTn id="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10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nodeType="clickEffect" fill="hold">
                      <p:stCondLst>
                        <p:cond delay="indefinite"/>
                      </p:stCondLst>
                      <p:childTnLst>
                        <p:par>
                          <p:cTn id="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2514600" y="1600200"/>
            <a:ext cx="6933960" cy="480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As variáveis devem ser controladas ou seja, são escolhidas pelo decisor de tal forma a atingir a igualdade nas restrições.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As variáveis de folga aumentam os graus de liberdade do sistema (infinitas soluções).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O poder que se tem sobre as variáveis deve ser usado para atingir o objetivo procurado.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7" dur="indefinite" restart="never" nodeType="tmRoot">
          <p:childTnLst>
            <p:seq>
              <p:cTn id="1218" dur="indefinite" nodeType="mainSeq">
                <p:childTnLst>
                  <p:par>
                    <p:cTn id="1219" nodeType="clickEffect" fill="hold">
                      <p:stCondLst>
                        <p:cond delay="0"/>
                      </p:stCondLst>
                      <p:childTnLst>
                        <p:par>
                          <p:cTn id="12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21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23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4" nodeType="clickEffect" fill="hold">
                      <p:stCondLst>
                        <p:cond delay="indefinite"/>
                      </p:stCondLst>
                      <p:childTnLst>
                        <p:par>
                          <p:cTn id="12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2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8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9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0" nodeType="clickEffect" fill="hold">
                      <p:stCondLst>
                        <p:cond delay="indefinite"/>
                      </p:stCondLst>
                      <p:childTnLst>
                        <p:par>
                          <p:cTn id="12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3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4" dur="500" fill="hold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5" dur="500" fill="hold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6" nodeType="clickEffect" fill="hold">
                      <p:stCondLst>
                        <p:cond delay="indefinite"/>
                      </p:stCondLst>
                      <p:childTnLst>
                        <p:par>
                          <p:cTn id="12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38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40" dur="500" fill="hold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1" dur="500" fill="hold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1" lang="pt-BR" sz="4400" spc="-1" strike="noStrike">
                <a:solidFill>
                  <a:srgbClr val="191b0e"/>
                </a:solidFill>
                <a:latin typeface="Franklin Gothic Book"/>
              </a:rPr>
              <a:t>Voltando ao Primeiro Problema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graphicFrame>
        <p:nvGraphicFramePr>
          <p:cNvPr id="514" name="Object 3"/>
          <p:cNvGraphicFramePr/>
          <p:nvPr/>
        </p:nvGraphicFramePr>
        <p:xfrm>
          <a:off x="3478320" y="2863800"/>
          <a:ext cx="4800240" cy="12888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515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478320" y="2863800"/>
                    <a:ext cx="480024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516" name="Object 4"/>
          <p:cNvGraphicFramePr/>
          <p:nvPr/>
        </p:nvGraphicFramePr>
        <p:xfrm>
          <a:off x="5105520" y="4502160"/>
          <a:ext cx="3504960" cy="128880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517" name="Object 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5105520" y="4502160"/>
                    <a:ext cx="350496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518" name="Object 5"/>
          <p:cNvGraphicFramePr/>
          <p:nvPr/>
        </p:nvGraphicFramePr>
        <p:xfrm>
          <a:off x="3402000" y="3657600"/>
          <a:ext cx="4854240" cy="128880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519" name="Object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402000" y="3657600"/>
                    <a:ext cx="485424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520" name="Object 6"/>
          <p:cNvGraphicFramePr/>
          <p:nvPr/>
        </p:nvGraphicFramePr>
        <p:xfrm>
          <a:off x="2743200" y="1573200"/>
          <a:ext cx="5716080" cy="185076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521" name="Object 6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743200" y="1573200"/>
                    <a:ext cx="5716080" cy="1850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2590920" y="5791320"/>
            <a:ext cx="7543440" cy="60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Só para lembrar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42" dur="indefinite" restart="never" nodeType="tmRoot">
          <p:childTnLst>
            <p:seq>
              <p:cTn id="1243" dur="indefinite" nodeType="mainSeq">
                <p:childTnLst>
                  <p:par>
                    <p:cTn id="1244" nodeType="clickEffect" fill="hold">
                      <p:stCondLst>
                        <p:cond delay="0"/>
                      </p:stCondLst>
                      <p:childTnLst>
                        <p:par>
                          <p:cTn id="124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4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48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9" nodeType="clickEffect" fill="hold">
                      <p:stCondLst>
                        <p:cond delay="indefinite"/>
                      </p:stCondLst>
                      <p:childTnLst>
                        <p:par>
                          <p:cTn id="12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51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253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4" nodeType="clickEffect" fill="hold">
                      <p:stCondLst>
                        <p:cond delay="indefinite"/>
                      </p:stCondLst>
                      <p:childTnLst>
                        <p:par>
                          <p:cTn id="12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56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8" dur="1000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9" dur="1000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0" dur="1000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1" dur="1000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2" nodeType="clickEffect" fill="hold">
                      <p:stCondLst>
                        <p:cond delay="indefinite"/>
                      </p:stCondLst>
                      <p:childTnLst>
                        <p:par>
                          <p:cTn id="12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64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266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7" nodeType="clickEffect" fill="hold">
                      <p:stCondLst>
                        <p:cond delay="indefinite"/>
                      </p:stCondLst>
                      <p:childTnLst>
                        <p:par>
                          <p:cTn id="12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69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27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2" nodeType="clickEffect" fill="hold">
                      <p:stCondLst>
                        <p:cond delay="indefinite"/>
                      </p:stCondLst>
                      <p:childTnLst>
                        <p:par>
                          <p:cTn id="12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74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27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2514600" y="1600200"/>
            <a:ext cx="6933960" cy="91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No primeiro exemplo deve-se acrescentar duas variáveis de folga: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graphicFrame>
        <p:nvGraphicFramePr>
          <p:cNvPr id="525" name="Object 4"/>
          <p:cNvGraphicFramePr/>
          <p:nvPr/>
        </p:nvGraphicFramePr>
        <p:xfrm>
          <a:off x="2436840" y="2639880"/>
          <a:ext cx="6633720" cy="13428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526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436840" y="2639880"/>
                    <a:ext cx="6633720" cy="1342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527" name="Object 5"/>
          <p:cNvGraphicFramePr/>
          <p:nvPr/>
        </p:nvGraphicFramePr>
        <p:xfrm>
          <a:off x="2362320" y="3581280"/>
          <a:ext cx="6741720" cy="134280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528" name="Object 5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362320" y="3581280"/>
                    <a:ext cx="6741720" cy="1342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529" name="Rectangle 6"/>
          <p:cNvSpPr/>
          <p:nvPr/>
        </p:nvSpPr>
        <p:spPr>
          <a:xfrm>
            <a:off x="2590920" y="4724280"/>
            <a:ext cx="69339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Além disso tem-se que: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30" name="Object 7"/>
          <p:cNvGraphicFramePr/>
          <p:nvPr/>
        </p:nvGraphicFramePr>
        <p:xfrm>
          <a:off x="2286000" y="5410080"/>
          <a:ext cx="7260840" cy="81576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531" name="Object 7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2286000" y="5410080"/>
                    <a:ext cx="7260840" cy="815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532" name="Rectangle 8"/>
          <p:cNvSpPr/>
          <p:nvPr/>
        </p:nvSpPr>
        <p:spPr>
          <a:xfrm>
            <a:off x="2590920" y="6248520"/>
            <a:ext cx="80769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E todas as variáveis devem ser maiores que zero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7" dur="indefinite" restart="never" nodeType="tmRoot">
          <p:childTnLst>
            <p:seq>
              <p:cTn id="1278" dur="indefinite" nodeType="mainSeq">
                <p:childTnLst>
                  <p:par>
                    <p:cTn id="1279" nodeType="clickEffect" fill="hold">
                      <p:stCondLst>
                        <p:cond delay="0"/>
                      </p:stCondLst>
                      <p:childTnLst>
                        <p:par>
                          <p:cTn id="12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81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83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4" nodeType="clickEffect" fill="hold">
                      <p:stCondLst>
                        <p:cond delay="indefinite"/>
                      </p:stCondLst>
                      <p:childTnLst>
                        <p:par>
                          <p:cTn id="12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8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88" dur="500" fill="hold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9" dur="500" fill="hold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291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293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5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297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8" nodeType="clickEffect" fill="hold">
                      <p:stCondLst>
                        <p:cond delay="indefinite"/>
                      </p:stCondLst>
                      <p:childTnLst>
                        <p:par>
                          <p:cTn id="12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0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2" dur="500" fill="hold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3" dur="500" fill="hold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4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305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307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8" nodeType="clickEffect" fill="hold">
                      <p:stCondLst>
                        <p:cond delay="indefinite"/>
                      </p:stCondLst>
                      <p:childTnLst>
                        <p:par>
                          <p:cTn id="13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1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2" dur="500" fill="hold"/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3" dur="500" fill="hold"/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2514600" y="1600200"/>
            <a:ext cx="6933960" cy="91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Forma-se então um sistema de equações lineares com dois graus de liberdade: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graphicFrame>
        <p:nvGraphicFramePr>
          <p:cNvPr id="535" name="Object 4"/>
          <p:cNvGraphicFramePr/>
          <p:nvPr/>
        </p:nvGraphicFramePr>
        <p:xfrm>
          <a:off x="3513240" y="4952880"/>
          <a:ext cx="6849720" cy="9108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536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513240" y="4952880"/>
                    <a:ext cx="6849720" cy="910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537" name="Object 5"/>
          <p:cNvGraphicFramePr/>
          <p:nvPr/>
        </p:nvGraphicFramePr>
        <p:xfrm>
          <a:off x="2286000" y="3249720"/>
          <a:ext cx="7694280" cy="81576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538" name="Object 5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286000" y="3249720"/>
                    <a:ext cx="7694280" cy="815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539" name="Object 6"/>
          <p:cNvGraphicFramePr/>
          <p:nvPr/>
        </p:nvGraphicFramePr>
        <p:xfrm>
          <a:off x="3436920" y="4038480"/>
          <a:ext cx="6849720" cy="97128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540" name="Object 6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436920" y="4038480"/>
                    <a:ext cx="6849720" cy="9712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541" name="Rectangle 7"/>
          <p:cNvSpPr/>
          <p:nvPr/>
        </p:nvSpPr>
        <p:spPr>
          <a:xfrm>
            <a:off x="2819520" y="6019920"/>
            <a:ext cx="69339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Qual a solução deste sistema?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14" dur="indefinite" restart="never" nodeType="tmRoot">
          <p:childTnLst>
            <p:seq>
              <p:cTn id="1315" dur="indefinite" nodeType="mainSeq">
                <p:childTnLst>
                  <p:par>
                    <p:cTn id="1316" nodeType="clickEffect" fill="hold">
                      <p:stCondLst>
                        <p:cond delay="0"/>
                      </p:stCondLst>
                      <p:childTnLst>
                        <p:par>
                          <p:cTn id="13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18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20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1" nodeType="clickEffect" fill="hold">
                      <p:stCondLst>
                        <p:cond delay="indefinite"/>
                      </p:stCondLst>
                      <p:childTnLst>
                        <p:par>
                          <p:cTn id="13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23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5" dur="500" fill="hold"/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6" dur="500" fill="hold"/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328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330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1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2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334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5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6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338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9" nodeType="clickEffect" fill="hold">
                      <p:stCondLst>
                        <p:cond delay="indefinite"/>
                      </p:stCondLst>
                      <p:childTnLst>
                        <p:par>
                          <p:cTn id="13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4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3" dur="500" fill="hold"/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4" dur="500" fill="hold"/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2238480" y="1643040"/>
            <a:ext cx="8686440" cy="342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Uma solução imediata e que muitas vezes está disponível é a solução onde todas as variáveis originais são nulas e as de folga são iguais aos limites dos recursos.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Esta solução é conhecida como solução trivial.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No sistema esta solução tem características interessantes: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44" name="Rectangle 7"/>
          <p:cNvSpPr/>
          <p:nvPr/>
        </p:nvSpPr>
        <p:spPr>
          <a:xfrm>
            <a:off x="7810560" y="4643280"/>
            <a:ext cx="1409400" cy="1909440"/>
          </a:xfrm>
          <a:prstGeom prst="rect">
            <a:avLst/>
          </a:prstGeom>
          <a:noFill/>
          <a:ln w="57150">
            <a:solidFill>
              <a:srgbClr val="8c8d8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5" name="Text Box 8"/>
          <p:cNvSpPr/>
          <p:nvPr/>
        </p:nvSpPr>
        <p:spPr>
          <a:xfrm>
            <a:off x="8259480" y="4267080"/>
            <a:ext cx="1228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191b0e"/>
                </a:solidFill>
                <a:latin typeface="Humanst521 BT"/>
              </a:rPr>
              <a:t>solução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Text Box 9"/>
          <p:cNvSpPr/>
          <p:nvPr/>
        </p:nvSpPr>
        <p:spPr>
          <a:xfrm>
            <a:off x="9372600" y="4721400"/>
            <a:ext cx="1371240" cy="24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pt-BR" sz="36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pt-BR" sz="3600" spc="-1" strike="noStrike">
                <a:solidFill>
                  <a:srgbClr val="000000"/>
                </a:solidFill>
                <a:latin typeface="Times New Roman"/>
              </a:rPr>
              <a:t>=0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36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pt-BR" sz="3600" spc="-1" strike="noStrike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b="0" lang="pt-BR" sz="3600" spc="-1" strike="noStrike">
                <a:solidFill>
                  <a:srgbClr val="000000"/>
                </a:solidFill>
                <a:latin typeface="Times New Roman"/>
              </a:rPr>
              <a:t>=18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36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pt-BR" sz="3600" spc="-1" strike="noStrike" baseline="-25000">
                <a:solidFill>
                  <a:srgbClr val="000000"/>
                </a:solidFill>
                <a:latin typeface="Times New Roman"/>
              </a:rPr>
              <a:t>4</a:t>
            </a:r>
            <a:r>
              <a:rPr b="0" lang="pt-BR" sz="3600" spc="-1" strike="noStrike">
                <a:solidFill>
                  <a:srgbClr val="000000"/>
                </a:solidFill>
                <a:latin typeface="Times New Roman"/>
              </a:rPr>
              <a:t>=12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Rectangle 10"/>
          <p:cNvSpPr/>
          <p:nvPr/>
        </p:nvSpPr>
        <p:spPr>
          <a:xfrm>
            <a:off x="3505320" y="6400800"/>
            <a:ext cx="4952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As outras variáveis são nulas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48" name="Object 11"/>
          <p:cNvGraphicFramePr/>
          <p:nvPr/>
        </p:nvGraphicFramePr>
        <p:xfrm>
          <a:off x="4508640" y="6072120"/>
          <a:ext cx="4444560" cy="469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549" name="Object 1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508640" y="6072120"/>
                    <a:ext cx="444456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550" name="Object 12"/>
          <p:cNvGraphicFramePr/>
          <p:nvPr/>
        </p:nvGraphicFramePr>
        <p:xfrm>
          <a:off x="3081240" y="4786200"/>
          <a:ext cx="4993920" cy="4204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551" name="Object 12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081240" y="4786200"/>
                    <a:ext cx="4993920" cy="420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552" name="Object 13"/>
          <p:cNvGraphicFramePr/>
          <p:nvPr/>
        </p:nvGraphicFramePr>
        <p:xfrm>
          <a:off x="4433760" y="5356080"/>
          <a:ext cx="444636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553" name="Object 13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4433760" y="5356080"/>
                    <a:ext cx="444636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45" dur="indefinite" restart="never" nodeType="tmRoot">
          <p:childTnLst>
            <p:seq>
              <p:cTn id="1346" dur="indefinite" nodeType="mainSeq">
                <p:childTnLst>
                  <p:par>
                    <p:cTn id="1347" nodeType="clickEffect" fill="hold">
                      <p:stCondLst>
                        <p:cond delay="0"/>
                      </p:stCondLst>
                      <p:childTnLst>
                        <p:par>
                          <p:cTn id="13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5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2" nodeType="clickEffect" fill="hold">
                      <p:stCondLst>
                        <p:cond delay="indefinite"/>
                      </p:stCondLst>
                      <p:childTnLst>
                        <p:par>
                          <p:cTn id="13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54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6" dur="500" fill="hold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7" dur="500" fill="hold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8" nodeType="clickEffect" fill="hold">
                      <p:stCondLst>
                        <p:cond delay="indefinite"/>
                      </p:stCondLst>
                      <p:childTnLst>
                        <p:par>
                          <p:cTn id="13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6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2" dur="500" fill="hold"/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3" dur="500" fill="hold"/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4" nodeType="clickEffect" fill="hold">
                      <p:stCondLst>
                        <p:cond delay="indefinite"/>
                      </p:stCondLst>
                      <p:childTnLst>
                        <p:par>
                          <p:cTn id="13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6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8" dur="500" fill="hold"/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9" dur="500" fill="hold"/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0" nodeType="clickEffect" fill="hold">
                      <p:stCondLst>
                        <p:cond delay="indefinite"/>
                      </p:stCondLst>
                      <p:childTnLst>
                        <p:par>
                          <p:cTn id="13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72" nodeType="click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374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37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78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9" nodeType="clickEffect" fill="hold">
                      <p:stCondLst>
                        <p:cond delay="indefinite"/>
                      </p:stCondLst>
                      <p:childTnLst>
                        <p:par>
                          <p:cTn id="13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8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83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4" nodeType="clickEffect" fill="hold">
                      <p:stCondLst>
                        <p:cond delay="indefinite"/>
                      </p:stCondLst>
                      <p:childTnLst>
                        <p:par>
                          <p:cTn id="13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8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8" dur="500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9" dur="500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1981080" y="1600200"/>
            <a:ext cx="7695720" cy="342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/>
          </a:bodyPr>
          <a:p>
            <a:pPr marL="331920" indent="-3319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As variáveis que são diferentes de zero, ou que têm seus valores definidos no lado direito do sistema são ditas estarem na base ou são chamadas de variáveis básicas.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31920" indent="-3319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As que têm coeficientes não nulos na linha da função objetivo são conhecidas como variáveis não básicas ou variáveis que estão fora da base.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31920" indent="-3319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3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e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4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são variáveis básicas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31920" indent="-3319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1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e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2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são variáveis não - básicas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0" dur="indefinite" restart="never" nodeType="tmRoot">
          <p:childTnLst>
            <p:seq>
              <p:cTn id="1391" dur="indefinite" nodeType="mainSeq">
                <p:childTnLst>
                  <p:par>
                    <p:cTn id="1392" nodeType="clickEffect" fill="hold">
                      <p:stCondLst>
                        <p:cond delay="0"/>
                      </p:stCondLst>
                      <p:childTnLst>
                        <p:par>
                          <p:cTn id="13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9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96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7" nodeType="clickEffect" fill="hold">
                      <p:stCondLst>
                        <p:cond delay="indefinite"/>
                      </p:stCondLst>
                      <p:childTnLst>
                        <p:par>
                          <p:cTn id="13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99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1" dur="500" fill="hold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2" dur="500" fill="hold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3" nodeType="clickEffect" fill="hold">
                      <p:stCondLst>
                        <p:cond delay="indefinite"/>
                      </p:stCondLst>
                      <p:childTnLst>
                        <p:par>
                          <p:cTn id="14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0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7" dur="500" fill="hold"/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8" dur="500" fill="hold"/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9" nodeType="clickEffect" fill="hold">
                      <p:stCondLst>
                        <p:cond delay="indefinite"/>
                      </p:stCondLst>
                      <p:childTnLst>
                        <p:par>
                          <p:cTn id="14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1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3" dur="500" fill="hold"/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4" dur="500" fill="hold"/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5" nodeType="clickEffect" fill="hold">
                      <p:stCondLst>
                        <p:cond delay="indefinite"/>
                      </p:stCondLst>
                      <p:childTnLst>
                        <p:par>
                          <p:cTn id="14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9" dur="500" fill="hold"/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0" dur="500" fill="hold"/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1981080" y="1600200"/>
            <a:ext cx="7695720" cy="525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Qual o objetivo?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Como se deve usar o poder para impor valores às variáveis.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Lembre-se você tem dois graus de liberdade, pode escolher os valores de até duas variáveis.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Que variável fará seu lucro aumentar mais?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Primeiramente deve-se expor o sistema de uma maneira mais adequada.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Uma maneira que permita visualizar certas características.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21" dur="indefinite" restart="never" nodeType="tmRoot">
          <p:childTnLst>
            <p:seq>
              <p:cTn id="1422" dur="indefinite" nodeType="mainSeq">
                <p:childTnLst>
                  <p:par>
                    <p:cTn id="1423" nodeType="clickEffect" fill="hold">
                      <p:stCondLst>
                        <p:cond delay="0"/>
                      </p:stCondLst>
                      <p:childTnLst>
                        <p:par>
                          <p:cTn id="14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2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2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8" nodeType="clickEffect" fill="hold">
                      <p:stCondLst>
                        <p:cond delay="indefinite"/>
                      </p:stCondLst>
                      <p:childTnLst>
                        <p:par>
                          <p:cTn id="14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3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2" dur="500" fill="hold"/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3" dur="500" fill="hold"/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4" nodeType="clickEffect" fill="hold">
                      <p:stCondLst>
                        <p:cond delay="indefinite"/>
                      </p:stCondLst>
                      <p:childTnLst>
                        <p:par>
                          <p:cTn id="14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3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8" dur="500" fill="hold"/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9" dur="500" fill="hold"/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0" nodeType="clickEffect" fill="hold">
                      <p:stCondLst>
                        <p:cond delay="indefinite"/>
                      </p:stCondLst>
                      <p:childTnLst>
                        <p:par>
                          <p:cTn id="14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4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4" dur="500" fill="hold"/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5" dur="500" fill="hold"/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6" nodeType="clickEffect" fill="hold">
                      <p:stCondLst>
                        <p:cond delay="indefinite"/>
                      </p:stCondLst>
                      <p:childTnLst>
                        <p:par>
                          <p:cTn id="14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48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0" dur="500" fill="hold"/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1" dur="500" fill="hold"/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2" nodeType="clickEffect" fill="hold">
                      <p:stCondLst>
                        <p:cond delay="indefinite"/>
                      </p:stCondLst>
                      <p:childTnLst>
                        <p:par>
                          <p:cTn id="14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54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6" dur="500" fill="hold"/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7" dur="500" fill="hold"/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8" nodeType="clickEffect" fill="hold">
                      <p:stCondLst>
                        <p:cond delay="indefinite"/>
                      </p:stCondLst>
                      <p:childTnLst>
                        <p:par>
                          <p:cTn id="14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6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62" dur="500" fill="hold"/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3" dur="500" fill="hold"/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2209680" y="1522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2133720" y="1600200"/>
            <a:ext cx="7695720" cy="99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A seguinte forma foi escolhida como a mais conveniente para se expor o método.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60" name="Rectangle 4"/>
          <p:cNvSpPr/>
          <p:nvPr/>
        </p:nvSpPr>
        <p:spPr>
          <a:xfrm>
            <a:off x="2514600" y="4343400"/>
            <a:ext cx="7467120" cy="25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Estes quadros são conhecidos como quadro simplex, este particularmente é o quadro simplex inicial.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Entretanto vai-se mostrar primeiramente o raciocínio depois a mecânica do método.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61" name="Object 5"/>
          <p:cNvGraphicFramePr/>
          <p:nvPr/>
        </p:nvGraphicFramePr>
        <p:xfrm>
          <a:off x="2209680" y="2763720"/>
          <a:ext cx="8076960" cy="1579320"/>
        </p:xfrm>
        <a:graphic>
          <a:graphicData uri="http://schemas.openxmlformats.org/presentationml/2006/ole">
            <p:oleObj progId="Excel.Sheet.8" r:id="rId1" spid="">
              <p:embed/>
              <p:pic>
                <p:nvPicPr>
                  <p:cNvPr id="562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209680" y="2763720"/>
                    <a:ext cx="8076960" cy="1579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64" dur="indefinite" restart="never" nodeType="tmRoot">
          <p:childTnLst>
            <p:seq>
              <p:cTn id="1465" dur="indefinite" nodeType="mainSeq">
                <p:childTnLst>
                  <p:par>
                    <p:cTn id="1466" nodeType="clickEffect" fill="hold">
                      <p:stCondLst>
                        <p:cond delay="0"/>
                      </p:stCondLst>
                      <p:childTnLst>
                        <p:par>
                          <p:cTn id="14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68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7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1" nodeType="clickEffect" fill="hold">
                      <p:stCondLst>
                        <p:cond delay="indefinite"/>
                      </p:stCondLst>
                      <p:childTnLst>
                        <p:par>
                          <p:cTn id="14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73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5" dur="500" fill="hold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6" dur="500" fill="hold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7" nodeType="clickEffect" fill="hold">
                      <p:stCondLst>
                        <p:cond delay="indefinite"/>
                      </p:stCondLst>
                      <p:childTnLst>
                        <p:par>
                          <p:cTn id="14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7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81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2" nodeType="clickEffect" fill="hold">
                      <p:stCondLst>
                        <p:cond delay="indefinite"/>
                      </p:stCondLst>
                      <p:childTnLst>
                        <p:par>
                          <p:cTn id="14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84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86" dur="500" fill="hold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7" dur="500" fill="hold"/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8" nodeType="clickEffect" fill="hold">
                      <p:stCondLst>
                        <p:cond delay="indefinite"/>
                      </p:stCondLst>
                      <p:childTnLst>
                        <p:par>
                          <p:cTn id="14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9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2" dur="500" fill="hold"/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3" dur="500" fill="hold"/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/>
          </p:nvPr>
        </p:nvSpPr>
        <p:spPr>
          <a:xfrm>
            <a:off x="2057400" y="2362320"/>
            <a:ext cx="8229240" cy="441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Observando o objetivo, de uma forma ou de outra, ver-se claramente que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1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(atualmente nula) aumentaria mais rapidamente o lucro se fosse posta na base.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Como o objetivo é maximizar o lucro o ideal seria aumentar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1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até o infinito.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Entretanto todas as outras restrições devem ser ainda satisfeitas na presença do máximo valor que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1 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possa alcançar.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graphicFrame>
        <p:nvGraphicFramePr>
          <p:cNvPr id="565" name="Object 4"/>
          <p:cNvGraphicFramePr/>
          <p:nvPr/>
        </p:nvGraphicFramePr>
        <p:xfrm>
          <a:off x="2286000" y="1546200"/>
          <a:ext cx="7260840" cy="8157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566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286000" y="1546200"/>
                    <a:ext cx="7260840" cy="815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4" dur="indefinite" restart="never" nodeType="tmRoot">
          <p:childTnLst>
            <p:seq>
              <p:cTn id="1495" dur="indefinite" nodeType="mainSeq">
                <p:childTnLst>
                  <p:par>
                    <p:cTn id="1496" nodeType="clickEffect" fill="hold">
                      <p:stCondLst>
                        <p:cond delay="0"/>
                      </p:stCondLst>
                      <p:childTnLst>
                        <p:par>
                          <p:cTn id="14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98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00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1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502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504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5" nodeType="clickEffect" fill="hold">
                      <p:stCondLst>
                        <p:cond delay="indefinite"/>
                      </p:stCondLst>
                      <p:childTnLst>
                        <p:par>
                          <p:cTn id="15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0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9" dur="500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0" dur="500" fill="hold"/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1" nodeType="clickEffect" fill="hold">
                      <p:stCondLst>
                        <p:cond delay="indefinite"/>
                      </p:stCondLst>
                      <p:childTnLst>
                        <p:par>
                          <p:cTn id="15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13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5" dur="500" fill="hold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6" dur="500" fill="hold"/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7" nodeType="clickEffect" fill="hold">
                      <p:stCondLst>
                        <p:cond delay="indefinite"/>
                      </p:stCondLst>
                      <p:childTnLst>
                        <p:par>
                          <p:cTn id="15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19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21" dur="500" fill="hold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2" dur="500" fill="hold"/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2209680" y="38088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/>
          </p:nvPr>
        </p:nvSpPr>
        <p:spPr>
          <a:xfrm>
            <a:off x="2057400" y="335268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Como deseja-se aumentar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1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o máximo possível, deve-se saber seus limites nas restrições.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69" name="Rectangle 8"/>
          <p:cNvSpPr/>
          <p:nvPr/>
        </p:nvSpPr>
        <p:spPr>
          <a:xfrm>
            <a:off x="2438280" y="4343400"/>
            <a:ext cx="40381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Na primeira restrição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Rectangle 10"/>
          <p:cNvSpPr/>
          <p:nvPr/>
        </p:nvSpPr>
        <p:spPr>
          <a:xfrm>
            <a:off x="5867280" y="4343400"/>
            <a:ext cx="3428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o limite de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 é 2.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Rectangle 11"/>
          <p:cNvSpPr/>
          <p:nvPr/>
        </p:nvSpPr>
        <p:spPr>
          <a:xfrm>
            <a:off x="8839080" y="2089080"/>
            <a:ext cx="12189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18 </a:t>
            </a:r>
            <a:r>
              <a:rPr b="0" lang="pt-BR" sz="3200" spc="-1" strike="noStrike">
                <a:solidFill>
                  <a:srgbClr val="000000"/>
                </a:solidFill>
                <a:latin typeface="Symbol"/>
              </a:rPr>
              <a:t></a:t>
            </a: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9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Oval 12"/>
          <p:cNvSpPr/>
          <p:nvPr/>
        </p:nvSpPr>
        <p:spPr>
          <a:xfrm>
            <a:off x="8077320" y="2117880"/>
            <a:ext cx="533160" cy="564840"/>
          </a:xfrm>
          <a:prstGeom prst="ellipse">
            <a:avLst/>
          </a:prstGeom>
          <a:noFill/>
          <a:ln w="57150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3" name="Oval 13"/>
          <p:cNvSpPr/>
          <p:nvPr/>
        </p:nvSpPr>
        <p:spPr>
          <a:xfrm>
            <a:off x="4167360" y="2143080"/>
            <a:ext cx="609120" cy="564840"/>
          </a:xfrm>
          <a:prstGeom prst="ellipse">
            <a:avLst/>
          </a:prstGeom>
          <a:noFill/>
          <a:ln w="57150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Rectangle 14"/>
          <p:cNvSpPr/>
          <p:nvPr/>
        </p:nvSpPr>
        <p:spPr>
          <a:xfrm>
            <a:off x="2438280" y="4876920"/>
            <a:ext cx="40381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Na segunda restrição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Rectangle 15"/>
          <p:cNvSpPr/>
          <p:nvPr/>
        </p:nvSpPr>
        <p:spPr>
          <a:xfrm>
            <a:off x="5867280" y="4876920"/>
            <a:ext cx="3428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o limite de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 é 4.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Rectangle 16"/>
          <p:cNvSpPr/>
          <p:nvPr/>
        </p:nvSpPr>
        <p:spPr>
          <a:xfrm>
            <a:off x="8839080" y="2698920"/>
            <a:ext cx="12189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12 </a:t>
            </a:r>
            <a:r>
              <a:rPr b="0" lang="pt-BR" sz="3200" spc="-1" strike="noStrike">
                <a:solidFill>
                  <a:srgbClr val="000000"/>
                </a:solidFill>
                <a:latin typeface="Symbol"/>
              </a:rPr>
              <a:t></a:t>
            </a:r>
            <a:r>
              <a:rPr b="0" lang="pt-BR" sz="32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Oval 18"/>
          <p:cNvSpPr/>
          <p:nvPr/>
        </p:nvSpPr>
        <p:spPr>
          <a:xfrm>
            <a:off x="8093160" y="2631960"/>
            <a:ext cx="545760" cy="609120"/>
          </a:xfrm>
          <a:prstGeom prst="ellipse">
            <a:avLst/>
          </a:prstGeom>
          <a:noFill/>
          <a:ln w="57150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Oval 19"/>
          <p:cNvSpPr/>
          <p:nvPr/>
        </p:nvSpPr>
        <p:spPr>
          <a:xfrm>
            <a:off x="4167360" y="2714760"/>
            <a:ext cx="545760" cy="533160"/>
          </a:xfrm>
          <a:prstGeom prst="ellipse">
            <a:avLst/>
          </a:prstGeom>
          <a:noFill/>
          <a:ln w="57150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9" name="Rectangle 20"/>
          <p:cNvSpPr/>
          <p:nvPr/>
        </p:nvSpPr>
        <p:spPr>
          <a:xfrm>
            <a:off x="2438280" y="5410080"/>
            <a:ext cx="7772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Como não se pode romper nenhuma das restrições,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 deve ser no máximo 2.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Como ficam as demais variáveis?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80" name="Object 22"/>
          <p:cNvGraphicFramePr/>
          <p:nvPr/>
        </p:nvGraphicFramePr>
        <p:xfrm>
          <a:off x="4167360" y="2714760"/>
          <a:ext cx="4444560" cy="469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581" name="Object 2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167360" y="2714760"/>
                    <a:ext cx="444456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582" name="Object 23"/>
          <p:cNvGraphicFramePr/>
          <p:nvPr/>
        </p:nvGraphicFramePr>
        <p:xfrm>
          <a:off x="3452760" y="1643040"/>
          <a:ext cx="4993920" cy="4204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583" name="Object 2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452760" y="1643040"/>
                    <a:ext cx="4993920" cy="420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584" name="Object 24"/>
          <p:cNvGraphicFramePr/>
          <p:nvPr/>
        </p:nvGraphicFramePr>
        <p:xfrm>
          <a:off x="4167360" y="2143080"/>
          <a:ext cx="444636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585" name="Object 24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4167360" y="2143080"/>
                    <a:ext cx="444636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23" dur="indefinite" restart="never" nodeType="tmRoot">
          <p:childTnLst>
            <p:seq>
              <p:cTn id="1524" dur="indefinite" nodeType="mainSeq">
                <p:childTnLst>
                  <p:par>
                    <p:cTn id="1525" nodeType="clickEffect" fill="hold">
                      <p:stCondLst>
                        <p:cond delay="0"/>
                      </p:stCondLst>
                      <p:childTnLst>
                        <p:par>
                          <p:cTn id="15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27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29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0" nodeType="clickEffect" fill="hold">
                      <p:stCondLst>
                        <p:cond delay="indefinite"/>
                      </p:stCondLst>
                      <p:childTnLst>
                        <p:par>
                          <p:cTn id="15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3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34" dur="500" fill="hold"/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5" dur="500" fill="hold"/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6" nodeType="clickEffect" fill="hold">
                      <p:stCondLst>
                        <p:cond delay="indefinite"/>
                      </p:stCondLst>
                      <p:childTnLst>
                        <p:par>
                          <p:cTn id="15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38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0" dur="500" fill="hold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1" dur="500" fill="hold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2" nodeType="clickEffect" fill="hold">
                      <p:stCondLst>
                        <p:cond delay="indefinite"/>
                      </p:stCondLst>
                      <p:childTnLst>
                        <p:par>
                          <p:cTn id="15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44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6" dur="500" fill="hold"/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7" dur="500" fill="hold"/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549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551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2" dur="1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3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4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556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7" dur="1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9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1" dur="500" fill="hold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2" dur="500" fill="hold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3" dur="1" fill="hold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4" nodeType="clickEffect" fill="hold">
                      <p:stCondLst>
                        <p:cond delay="indefinite"/>
                      </p:stCondLst>
                      <p:childTnLst>
                        <p:par>
                          <p:cTn id="15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6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8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9" dur="500" fill="hold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0" nodeType="clickEffect" fill="hold">
                      <p:stCondLst>
                        <p:cond delay="indefinite"/>
                      </p:stCondLst>
                      <p:childTnLst>
                        <p:par>
                          <p:cTn id="15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7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4" dur="500" fill="hold"/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5" dur="500" fill="hold"/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577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579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0" dur="1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1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2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584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5" dur="1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7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89" dur="500" fill="hold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0" dur="500" fill="hold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1" dur="1" fill="hold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2" nodeType="clickEffect" fill="hold">
                      <p:stCondLst>
                        <p:cond delay="indefinite"/>
                      </p:stCondLst>
                      <p:childTnLst>
                        <p:par>
                          <p:cTn id="15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94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6" dur="500" fill="hold"/>
                                        <p:tgtEl>
                                          <p:spTgt spid="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7" dur="500" fill="hold"/>
                                        <p:tgtEl>
                                          <p:spTgt spid="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8" nodeType="clickEffect" fill="hold">
                      <p:stCondLst>
                        <p:cond delay="indefinite"/>
                      </p:stCondLst>
                      <p:childTnLst>
                        <p:par>
                          <p:cTn id="15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02" dur="500" fill="hold"/>
                                        <p:tgtEl>
                                          <p:spTgt spid="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3" dur="500" fill="hold"/>
                                        <p:tgtEl>
                                          <p:spTgt spid="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209680" y="1522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Pergunta-se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2438280" y="1676520"/>
            <a:ext cx="6933960" cy="441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Quanto a empresa deve fabricar de cada produto para ter o maior lucro?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Caso se obtenha algum recurso financeiro externo, para investimento em expansão, em quais dos recursos a empresa deveria aplicá-lo ?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Qual seria o impacto no lucro se alguns trabalhadores faltassem ao trabalho limitando as horas homens disponíveis em 15 horas?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0" dur="indefinite" restart="never" nodeType="tmRoot">
          <p:childTnLst>
            <p:seq>
              <p:cTn id="101" dur="indefinite" nodeType="mainSeq">
                <p:childTnLst>
                  <p:par>
                    <p:cTn id="102" nodeType="clickEffect" fill="hold">
                      <p:stCondLst>
                        <p:cond delay="0"/>
                      </p:stCondLst>
                      <p:childTnLst>
                        <p:par>
                          <p:cTn id="1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nodeType="clickEffect" fill="hold">
                      <p:stCondLst>
                        <p:cond delay="indefinite"/>
                      </p:stCondLst>
                      <p:childTnLst>
                        <p:par>
                          <p:cTn id="1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nodeType="clickEffect" fill="hold">
                      <p:stCondLst>
                        <p:cond delay="indefinite"/>
                      </p:stCondLst>
                      <p:childTnLst>
                        <p:par>
                          <p:cTn id="1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nodeType="clickEffect" fill="hold">
                      <p:stCondLst>
                        <p:cond delay="indefinite"/>
                      </p:stCondLst>
                      <p:childTnLst>
                        <p:par>
                          <p:cTn id="1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2209680" y="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2438280" y="335268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O limite de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1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ocorre na linha da primeira restrição.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88" name="Rectangle 8"/>
          <p:cNvSpPr/>
          <p:nvPr/>
        </p:nvSpPr>
        <p:spPr>
          <a:xfrm>
            <a:off x="2743200" y="4191120"/>
            <a:ext cx="7467120" cy="24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Quando 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1 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atingir o valor de </a:t>
            </a:r>
            <a:r>
              <a:rPr b="0" lang="pt-BR" sz="2600" spc="-1" strike="noStrike">
                <a:solidFill>
                  <a:srgbClr val="191b0e"/>
                </a:solidFill>
                <a:latin typeface="Tahoma"/>
              </a:rPr>
              <a:t>2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, 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3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deverá ser nula para atender a restrição.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4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que era </a:t>
            </a:r>
            <a:r>
              <a:rPr b="0" lang="pt-BR" sz="2600" spc="-1" strike="noStrike">
                <a:solidFill>
                  <a:srgbClr val="191b0e"/>
                </a:solidFill>
                <a:latin typeface="Tahoma"/>
              </a:rPr>
              <a:t>12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deverá ser posta em </a:t>
            </a:r>
            <a:r>
              <a:rPr b="0" lang="pt-BR" sz="2600" spc="-1" strike="noStrike">
                <a:solidFill>
                  <a:srgbClr val="191b0e"/>
                </a:solidFill>
                <a:latin typeface="Tahoma"/>
              </a:rPr>
              <a:t>6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dado que </a:t>
            </a:r>
            <a:r>
              <a:rPr b="0" lang="pt-BR" sz="2600" spc="-1" strike="noStrike">
                <a:solidFill>
                  <a:srgbClr val="191b0e"/>
                </a:solidFill>
                <a:latin typeface="Tahoma"/>
              </a:rPr>
              <a:t>6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unidades da segunda restrição serão consumidas por 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1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com valor </a:t>
            </a:r>
            <a:r>
              <a:rPr b="0" lang="pt-BR" sz="2600" spc="-1" strike="noStrike">
                <a:solidFill>
                  <a:srgbClr val="191b0e"/>
                </a:solidFill>
                <a:latin typeface="Tahoma"/>
              </a:rPr>
              <a:t>2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.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Desta forma 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1 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entrou na base e 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3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saiu.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Rectangle 9"/>
          <p:cNvSpPr/>
          <p:nvPr/>
        </p:nvSpPr>
        <p:spPr>
          <a:xfrm>
            <a:off x="3352680" y="2254320"/>
            <a:ext cx="5486040" cy="609120"/>
          </a:xfrm>
          <a:prstGeom prst="rect">
            <a:avLst/>
          </a:prstGeom>
          <a:noFill/>
          <a:ln w="38100">
            <a:solidFill>
              <a:srgbClr val="191b0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0" name="Rectangle 10"/>
          <p:cNvSpPr/>
          <p:nvPr/>
        </p:nvSpPr>
        <p:spPr>
          <a:xfrm>
            <a:off x="8839080" y="2286000"/>
            <a:ext cx="12189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191b0e"/>
                </a:solidFill>
                <a:latin typeface="Times New Roman"/>
              </a:rPr>
              <a:t>2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91" name="Object 11"/>
          <p:cNvGraphicFramePr/>
          <p:nvPr/>
        </p:nvGraphicFramePr>
        <p:xfrm>
          <a:off x="3951360" y="3000240"/>
          <a:ext cx="4444560" cy="469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592" name="Object 1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951360" y="3000240"/>
                    <a:ext cx="444456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593" name="Object 12"/>
          <p:cNvGraphicFramePr/>
          <p:nvPr/>
        </p:nvGraphicFramePr>
        <p:xfrm>
          <a:off x="3095640" y="1714680"/>
          <a:ext cx="4993920" cy="4204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594" name="Object 12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095640" y="1714680"/>
                    <a:ext cx="4993920" cy="420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595" name="Object 13"/>
          <p:cNvGraphicFramePr/>
          <p:nvPr/>
        </p:nvGraphicFramePr>
        <p:xfrm>
          <a:off x="3876840" y="2284560"/>
          <a:ext cx="444636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596" name="Object 13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876840" y="2284560"/>
                    <a:ext cx="444636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04" dur="indefinite" restart="never" nodeType="tmRoot">
          <p:childTnLst>
            <p:seq>
              <p:cTn id="1605" dur="indefinite" nodeType="mainSeq">
                <p:childTnLst>
                  <p:par>
                    <p:cTn id="1606" nodeType="clickEffect" fill="hold">
                      <p:stCondLst>
                        <p:cond delay="0"/>
                      </p:stCondLst>
                      <p:childTnLst>
                        <p:par>
                          <p:cTn id="160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08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10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1" nodeType="clickEffect" fill="hold">
                      <p:stCondLst>
                        <p:cond delay="indefinite"/>
                      </p:stCondLst>
                      <p:childTnLst>
                        <p:par>
                          <p:cTn id="16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13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5" dur="500" fill="hold"/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6" dur="500" fill="hold"/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7" nodeType="clickEffect" fill="hold">
                      <p:stCondLst>
                        <p:cond delay="indefinite"/>
                      </p:stCondLst>
                      <p:childTnLst>
                        <p:par>
                          <p:cTn id="16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19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1" dur="500" fill="hold"/>
                                        <p:tgtEl>
                                          <p:spTgt spid="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2" dur="500" fill="hold"/>
                                        <p:tgtEl>
                                          <p:spTgt spid="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3" nodeType="clickEffect" fill="hold">
                      <p:stCondLst>
                        <p:cond delay="indefinite"/>
                      </p:stCondLst>
                      <p:childTnLst>
                        <p:par>
                          <p:cTn id="16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2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7" dur="500" fill="hold"/>
                                        <p:tgtEl>
                                          <p:spTgt spid="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8" dur="500" fill="hold"/>
                                        <p:tgtEl>
                                          <p:spTgt spid="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9" nodeType="clickEffect" fill="hold">
                      <p:stCondLst>
                        <p:cond delay="indefinite"/>
                      </p:stCondLst>
                      <p:childTnLst>
                        <p:par>
                          <p:cTn id="16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3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3" dur="500" fill="hold"/>
                                        <p:tgtEl>
                                          <p:spTgt spid="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4" dur="500" fill="hold"/>
                                        <p:tgtEl>
                                          <p:spTgt spid="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636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638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9" dur="1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0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1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3" dur="500" fill="hold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4" dur="500" fill="hold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5" dur="1" fill="hold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1905120" y="1905120"/>
            <a:ext cx="8610120" cy="480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400" spc="-1" strike="noStrike">
                <a:solidFill>
                  <a:srgbClr val="191b0e"/>
                </a:solidFill>
                <a:latin typeface="Franklin Gothic Book"/>
              </a:rPr>
              <a:t>A nova solução é: </a:t>
            </a: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500" spc="-1" strike="noStrike">
                <a:solidFill>
                  <a:srgbClr val="191b0e"/>
                </a:solidFill>
                <a:latin typeface="Franklin Gothic Book"/>
              </a:rPr>
              <a:t>x</a:t>
            </a:r>
            <a:r>
              <a:rPr b="0" lang="pt-BR" sz="2500" spc="-1" strike="noStrike" baseline="-25000">
                <a:solidFill>
                  <a:srgbClr val="191b0e"/>
                </a:solidFill>
                <a:latin typeface="Franklin Gothic Book"/>
              </a:rPr>
              <a:t>1</a:t>
            </a:r>
            <a:r>
              <a:rPr b="0" lang="pt-BR" sz="2500" spc="-1" strike="noStrike">
                <a:solidFill>
                  <a:srgbClr val="191b0e"/>
                </a:solidFill>
                <a:latin typeface="Franklin Gothic Book"/>
              </a:rPr>
              <a:t>=2 ; x</a:t>
            </a:r>
            <a:r>
              <a:rPr b="0" lang="pt-BR" sz="2500" spc="-1" strike="noStrike" baseline="-25000">
                <a:solidFill>
                  <a:srgbClr val="191b0e"/>
                </a:solidFill>
                <a:latin typeface="Franklin Gothic Book"/>
              </a:rPr>
              <a:t>4</a:t>
            </a:r>
            <a:r>
              <a:rPr b="0" lang="pt-BR" sz="2500" spc="-1" strike="noStrike">
                <a:solidFill>
                  <a:srgbClr val="191b0e"/>
                </a:solidFill>
                <a:latin typeface="Franklin Gothic Book"/>
              </a:rPr>
              <a:t> = 6; variáveis básicas.</a:t>
            </a:r>
            <a:endParaRPr b="0" i="1" lang="en-US" sz="25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500" spc="-1" strike="noStrike">
                <a:solidFill>
                  <a:srgbClr val="191b0e"/>
                </a:solidFill>
                <a:latin typeface="Franklin Gothic Book"/>
              </a:rPr>
              <a:t>x</a:t>
            </a:r>
            <a:r>
              <a:rPr b="0" lang="pt-BR" sz="2500" spc="-1" strike="noStrike" baseline="-25000">
                <a:solidFill>
                  <a:srgbClr val="191b0e"/>
                </a:solidFill>
                <a:latin typeface="Franklin Gothic Book"/>
              </a:rPr>
              <a:t>3</a:t>
            </a:r>
            <a:r>
              <a:rPr b="0" lang="pt-BR" sz="2500" spc="-1" strike="noStrike">
                <a:solidFill>
                  <a:srgbClr val="191b0e"/>
                </a:solidFill>
                <a:latin typeface="Franklin Gothic Book"/>
              </a:rPr>
              <a:t>=0 ; x</a:t>
            </a:r>
            <a:r>
              <a:rPr b="0" lang="pt-BR" sz="2500" spc="-1" strike="noStrike" baseline="-25000">
                <a:solidFill>
                  <a:srgbClr val="191b0e"/>
                </a:solidFill>
                <a:latin typeface="Franklin Gothic Book"/>
              </a:rPr>
              <a:t>2</a:t>
            </a:r>
            <a:r>
              <a:rPr b="0" lang="pt-BR" sz="2500" spc="-1" strike="noStrike">
                <a:solidFill>
                  <a:srgbClr val="191b0e"/>
                </a:solidFill>
                <a:latin typeface="Franklin Gothic Book"/>
              </a:rPr>
              <a:t> = 0; variáveis não básicas.</a:t>
            </a:r>
            <a:endParaRPr b="0" i="1" lang="en-US" sz="25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500" spc="-1" strike="noStrike">
                <a:solidFill>
                  <a:srgbClr val="191b0e"/>
                </a:solidFill>
                <a:latin typeface="Franklin Gothic Book"/>
              </a:rPr>
              <a:t>L=8</a:t>
            </a:r>
            <a:endParaRPr b="0" i="1" lang="en-US" sz="25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400" spc="-1" strike="noStrike">
                <a:solidFill>
                  <a:srgbClr val="191b0e"/>
                </a:solidFill>
                <a:latin typeface="Franklin Gothic Book"/>
              </a:rPr>
              <a:t>Se, utilizando operações elementares, o sistema for posto na mesma forma, com relação às variáveis básicas e não básicas, será possível perceber se alguma variável (NB=0) poderá contribuir para aumentar o lucro.</a:t>
            </a: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400" spc="-1" strike="noStrike">
                <a:solidFill>
                  <a:srgbClr val="191b0e"/>
                </a:solidFill>
                <a:latin typeface="Franklin Gothic Book"/>
              </a:rPr>
              <a:t>Isto é feito escalonando-se o sistema na coluna relativa a x</a:t>
            </a:r>
            <a:r>
              <a:rPr b="0" lang="pt-BR" sz="2400" spc="-1" strike="noStrike" baseline="-25000">
                <a:solidFill>
                  <a:srgbClr val="191b0e"/>
                </a:solidFill>
                <a:latin typeface="Franklin Gothic Book"/>
              </a:rPr>
              <a:t>1</a:t>
            </a:r>
            <a:r>
              <a:rPr b="0" lang="pt-BR" sz="2400" spc="-1" strike="noStrike">
                <a:solidFill>
                  <a:srgbClr val="191b0e"/>
                </a:solidFill>
                <a:latin typeface="Franklin Gothic Book"/>
              </a:rPr>
              <a:t>, deixando o coeficiente desta variável igual a 1 apenas na linha onde ela entrou (trocou valores com x</a:t>
            </a:r>
            <a:r>
              <a:rPr b="0" lang="pt-BR" sz="2400" spc="-1" strike="noStrike" baseline="-25000">
                <a:solidFill>
                  <a:srgbClr val="191b0e"/>
                </a:solidFill>
                <a:latin typeface="Franklin Gothic Book"/>
              </a:rPr>
              <a:t>3</a:t>
            </a:r>
            <a:r>
              <a:rPr b="0" lang="pt-BR" sz="2400" spc="-1" strike="noStrike">
                <a:solidFill>
                  <a:srgbClr val="191b0e"/>
                </a:solidFill>
                <a:latin typeface="Franklin Gothic Book"/>
              </a:rPr>
              <a:t>).</a:t>
            </a: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46" dur="indefinite" restart="never" nodeType="tmRoot">
          <p:childTnLst>
            <p:seq>
              <p:cTn id="1647" dur="indefinite" nodeType="mainSeq">
                <p:childTnLst>
                  <p:par>
                    <p:cTn id="1648" nodeType="clickEffect" fill="hold">
                      <p:stCondLst>
                        <p:cond delay="0"/>
                      </p:stCondLst>
                      <p:childTnLst>
                        <p:par>
                          <p:cTn id="16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50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52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3" nodeType="clickEffect" fill="hold">
                      <p:stCondLst>
                        <p:cond delay="indefinite"/>
                      </p:stCondLst>
                      <p:childTnLst>
                        <p:par>
                          <p:cTn id="16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5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7" dur="500" fill="hold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8" dur="500" fill="hold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9" nodeType="clickEffect" fill="hold">
                      <p:stCondLst>
                        <p:cond delay="indefinite"/>
                      </p:stCondLst>
                      <p:childTnLst>
                        <p:par>
                          <p:cTn id="16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6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3" dur="500" fill="hold"/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4" dur="500" fill="hold"/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5" nodeType="clickEffect" fill="hold">
                      <p:stCondLst>
                        <p:cond delay="indefinite"/>
                      </p:stCondLst>
                      <p:childTnLst>
                        <p:par>
                          <p:cTn id="16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6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9" dur="500" fill="hold"/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0" dur="500" fill="hold"/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1" nodeType="clickEffect" fill="hold">
                      <p:stCondLst>
                        <p:cond delay="indefinite"/>
                      </p:stCondLst>
                      <p:childTnLst>
                        <p:par>
                          <p:cTn id="16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73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5" dur="500" fill="hold"/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6" dur="500" fill="hold"/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7" nodeType="clickEffect" fill="hold">
                      <p:stCondLst>
                        <p:cond delay="indefinite"/>
                      </p:stCondLst>
                      <p:childTnLst>
                        <p:par>
                          <p:cTn id="16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79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1" dur="500" fill="hold"/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2" dur="500" fill="hold"/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3" nodeType="clickEffect" fill="hold">
                      <p:stCondLst>
                        <p:cond delay="indefinite"/>
                      </p:stCondLst>
                      <p:childTnLst>
                        <p:par>
                          <p:cTn id="16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8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7" dur="500" fill="hold"/>
                                        <p:tgtEl>
                                          <p:spTgt spid="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8" dur="500" fill="hold"/>
                                        <p:tgtEl>
                                          <p:spTgt spid="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1981080" y="38088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1905120" y="350532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Para se fazer o coeficiente igual a um deve-se dividir toda equação, na linha de entrada, por 9.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01" name="Rectangle 8"/>
          <p:cNvSpPr/>
          <p:nvPr/>
        </p:nvSpPr>
        <p:spPr>
          <a:xfrm>
            <a:off x="3505320" y="2286000"/>
            <a:ext cx="5714640" cy="672840"/>
          </a:xfrm>
          <a:prstGeom prst="rect">
            <a:avLst/>
          </a:prstGeom>
          <a:noFill/>
          <a:ln w="57150">
            <a:solidFill>
              <a:srgbClr val="191b0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Rectangle 9"/>
          <p:cNvSpPr/>
          <p:nvPr/>
        </p:nvSpPr>
        <p:spPr>
          <a:xfrm>
            <a:off x="3505320" y="1752480"/>
            <a:ext cx="1066320" cy="1752120"/>
          </a:xfrm>
          <a:prstGeom prst="rect">
            <a:avLst/>
          </a:prstGeom>
          <a:noFill/>
          <a:ln w="57150">
            <a:solidFill>
              <a:srgbClr val="8c8d8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Rectangle 14"/>
          <p:cNvSpPr/>
          <p:nvPr/>
        </p:nvSpPr>
        <p:spPr>
          <a:xfrm>
            <a:off x="9372600" y="2362320"/>
            <a:ext cx="761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191b0e"/>
                </a:solidFill>
                <a:latin typeface="Times New Roman"/>
              </a:rPr>
              <a:t>÷9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04" name="Object 15"/>
          <p:cNvGraphicFramePr/>
          <p:nvPr/>
        </p:nvGraphicFramePr>
        <p:xfrm>
          <a:off x="3951360" y="3000240"/>
          <a:ext cx="4444560" cy="469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605" name="Object 1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951360" y="3000240"/>
                    <a:ext cx="444456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06" name="Object 16"/>
          <p:cNvGraphicFramePr/>
          <p:nvPr/>
        </p:nvGraphicFramePr>
        <p:xfrm>
          <a:off x="3095640" y="1714680"/>
          <a:ext cx="4993920" cy="4204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607" name="Object 16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095640" y="1714680"/>
                    <a:ext cx="4993920" cy="420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08" name="Object 17"/>
          <p:cNvGraphicFramePr/>
          <p:nvPr/>
        </p:nvGraphicFramePr>
        <p:xfrm>
          <a:off x="3876840" y="2284560"/>
          <a:ext cx="444636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609" name="Object 17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876840" y="2284560"/>
                    <a:ext cx="444636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10" name="Object 18"/>
          <p:cNvGraphicFramePr/>
          <p:nvPr/>
        </p:nvGraphicFramePr>
        <p:xfrm>
          <a:off x="3952800" y="5929200"/>
          <a:ext cx="4444560" cy="46944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611" name="Object 18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3952800" y="5929200"/>
                    <a:ext cx="444456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12" name="Object 19"/>
          <p:cNvGraphicFramePr/>
          <p:nvPr/>
        </p:nvGraphicFramePr>
        <p:xfrm>
          <a:off x="3097080" y="4643280"/>
          <a:ext cx="4993920" cy="42048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613" name="Object 19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3097080" y="4643280"/>
                    <a:ext cx="4993920" cy="420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14" name="Object 20"/>
          <p:cNvGraphicFramePr/>
          <p:nvPr/>
        </p:nvGraphicFramePr>
        <p:xfrm>
          <a:off x="3319560" y="5213520"/>
          <a:ext cx="5565240" cy="50112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615" name="Object 20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3319560" y="5213520"/>
                    <a:ext cx="55652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89" dur="indefinite" restart="never" nodeType="tmRoot">
          <p:childTnLst>
            <p:seq>
              <p:cTn id="1690" dur="indefinite" nodeType="mainSeq">
                <p:childTnLst>
                  <p:par>
                    <p:cTn id="1691" nodeType="clickEffect" fill="hold">
                      <p:stCondLst>
                        <p:cond delay="0"/>
                      </p:stCondLst>
                      <p:childTnLst>
                        <p:par>
                          <p:cTn id="16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93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95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6" nodeType="clickEffect" fill="hold">
                      <p:stCondLst>
                        <p:cond delay="indefinite"/>
                      </p:stCondLst>
                      <p:childTnLst>
                        <p:par>
                          <p:cTn id="16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98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0" dur="500" fill="hold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1" dur="500" fill="hold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703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705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6" dur="1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7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8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710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1" dur="1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2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3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5" dur="500" fill="hold"/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6" dur="500" fill="hold"/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7" dur="1" fill="hold"/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2057400" y="335268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356760" indent="-356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Multiplicando a nova linha de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1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por 4 e somando com a linha do lucro, zera-se o coeficiente de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1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naquela linha.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18" name="Rectangle 4"/>
          <p:cNvSpPr/>
          <p:nvPr/>
        </p:nvSpPr>
        <p:spPr>
          <a:xfrm>
            <a:off x="3657600" y="2089080"/>
            <a:ext cx="6095520" cy="672840"/>
          </a:xfrm>
          <a:prstGeom prst="rect">
            <a:avLst/>
          </a:prstGeom>
          <a:noFill/>
          <a:ln w="57150">
            <a:solidFill>
              <a:srgbClr val="191b0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Rectangle 5"/>
          <p:cNvSpPr/>
          <p:nvPr/>
        </p:nvSpPr>
        <p:spPr>
          <a:xfrm>
            <a:off x="3657600" y="1600200"/>
            <a:ext cx="1066320" cy="1142640"/>
          </a:xfrm>
          <a:prstGeom prst="rect">
            <a:avLst/>
          </a:prstGeom>
          <a:noFill/>
          <a:ln w="57150">
            <a:solidFill>
              <a:srgbClr val="8c8d8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Rectangle 10"/>
          <p:cNvSpPr/>
          <p:nvPr/>
        </p:nvSpPr>
        <p:spPr>
          <a:xfrm>
            <a:off x="2743200" y="2209680"/>
            <a:ext cx="8377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191b0e"/>
                </a:solidFill>
                <a:latin typeface="Times New Roman"/>
              </a:rPr>
              <a:t>4 x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21" name="Object 15"/>
          <p:cNvGraphicFramePr/>
          <p:nvPr/>
        </p:nvGraphicFramePr>
        <p:xfrm>
          <a:off x="3951360" y="3000240"/>
          <a:ext cx="4444560" cy="469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622" name="Object 1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951360" y="3000240"/>
                    <a:ext cx="444456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23" name="Object 16"/>
          <p:cNvGraphicFramePr/>
          <p:nvPr/>
        </p:nvGraphicFramePr>
        <p:xfrm>
          <a:off x="3095640" y="1714680"/>
          <a:ext cx="4993920" cy="4204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624" name="Object 16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095640" y="1714680"/>
                    <a:ext cx="4993920" cy="420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25" name="Object 17"/>
          <p:cNvGraphicFramePr/>
          <p:nvPr/>
        </p:nvGraphicFramePr>
        <p:xfrm>
          <a:off x="3952800" y="2214720"/>
          <a:ext cx="556704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626" name="Object 17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952800" y="221472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27" name="Object 18"/>
          <p:cNvGraphicFramePr/>
          <p:nvPr/>
        </p:nvGraphicFramePr>
        <p:xfrm>
          <a:off x="3703680" y="6143760"/>
          <a:ext cx="4444560" cy="46944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628" name="Object 18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3703680" y="6143760"/>
                    <a:ext cx="444456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29" name="Object 19"/>
          <p:cNvGraphicFramePr/>
          <p:nvPr/>
        </p:nvGraphicFramePr>
        <p:xfrm>
          <a:off x="2205000" y="4844880"/>
          <a:ext cx="6281280" cy="44568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630" name="Object 19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2205000" y="484488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31" name="Object 20"/>
          <p:cNvGraphicFramePr/>
          <p:nvPr/>
        </p:nvGraphicFramePr>
        <p:xfrm>
          <a:off x="3705120" y="5500800"/>
          <a:ext cx="5567040" cy="50112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632" name="Object 20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3705120" y="550080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8" dur="indefinite" restart="never" nodeType="tmRoot">
          <p:childTnLst>
            <p:seq>
              <p:cTn id="1719" dur="indefinite" nodeType="mainSeq">
                <p:childTnLst>
                  <p:par>
                    <p:cTn id="1720" nodeType="clickEffect" fill="hold">
                      <p:stCondLst>
                        <p:cond delay="0"/>
                      </p:stCondLst>
                      <p:childTnLst>
                        <p:par>
                          <p:cTn id="17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22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24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726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728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9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0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732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3" nodeType="clickEffect" fill="hold">
                      <p:stCondLst>
                        <p:cond delay="indefinite"/>
                      </p:stCondLst>
                      <p:childTnLst>
                        <p:par>
                          <p:cTn id="17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3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37" dur="500" fill="hold"/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8" dur="500" fill="hold"/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740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42" dur="500" fill="hold"/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3" dur="500" fill="hold"/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4" dur="1" fill="hold"/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/>
          </p:nvPr>
        </p:nvSpPr>
        <p:spPr>
          <a:xfrm>
            <a:off x="2057400" y="3809880"/>
            <a:ext cx="8229240" cy="1371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300" spc="-1" strike="noStrike">
                <a:solidFill>
                  <a:srgbClr val="191b0e"/>
                </a:solidFill>
                <a:latin typeface="Franklin Gothic Book"/>
              </a:rPr>
              <a:t>Multiplicando a nova linha de x</a:t>
            </a:r>
            <a:r>
              <a:rPr b="0" lang="pt-BR" sz="2300" spc="-1" strike="noStrike" baseline="-25000">
                <a:solidFill>
                  <a:srgbClr val="191b0e"/>
                </a:solidFill>
                <a:latin typeface="Franklin Gothic Book"/>
              </a:rPr>
              <a:t>1</a:t>
            </a:r>
            <a:r>
              <a:rPr b="0" lang="pt-BR" sz="2300" spc="-1" strike="noStrike">
                <a:solidFill>
                  <a:srgbClr val="191b0e"/>
                </a:solidFill>
                <a:latin typeface="Franklin Gothic Book"/>
              </a:rPr>
              <a:t> por -3 e somando com a outra linha , zera-se o coeficiente de x</a:t>
            </a:r>
            <a:r>
              <a:rPr b="0" lang="pt-BR" sz="2300" spc="-1" strike="noStrike" baseline="-25000">
                <a:solidFill>
                  <a:srgbClr val="191b0e"/>
                </a:solidFill>
                <a:latin typeface="Franklin Gothic Book"/>
              </a:rPr>
              <a:t>1</a:t>
            </a:r>
            <a:r>
              <a:rPr b="0" lang="pt-BR" sz="2300" spc="-1" strike="noStrike">
                <a:solidFill>
                  <a:srgbClr val="191b0e"/>
                </a:solidFill>
                <a:latin typeface="Franklin Gothic Book"/>
              </a:rPr>
              <a:t> naquela linha.</a:t>
            </a:r>
            <a:endParaRPr b="0" lang="en-US" sz="23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5" name="Rectangle 4"/>
          <p:cNvSpPr/>
          <p:nvPr/>
        </p:nvSpPr>
        <p:spPr>
          <a:xfrm>
            <a:off x="3521160" y="2330280"/>
            <a:ext cx="5927400" cy="672840"/>
          </a:xfrm>
          <a:prstGeom prst="rect">
            <a:avLst/>
          </a:prstGeom>
          <a:noFill/>
          <a:ln w="57150">
            <a:solidFill>
              <a:srgbClr val="191b0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6" name="Rectangle 5"/>
          <p:cNvSpPr/>
          <p:nvPr/>
        </p:nvSpPr>
        <p:spPr>
          <a:xfrm>
            <a:off x="3505320" y="2330280"/>
            <a:ext cx="1142640" cy="1402920"/>
          </a:xfrm>
          <a:prstGeom prst="rect">
            <a:avLst/>
          </a:prstGeom>
          <a:noFill/>
          <a:ln w="57150">
            <a:solidFill>
              <a:srgbClr val="8c8d8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7" name="Rectangle 6"/>
          <p:cNvSpPr/>
          <p:nvPr/>
        </p:nvSpPr>
        <p:spPr>
          <a:xfrm>
            <a:off x="2590920" y="2362320"/>
            <a:ext cx="9903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191b0e"/>
                </a:solidFill>
                <a:latin typeface="Times New Roman"/>
              </a:rPr>
              <a:t>-3 x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38" name="Object 15"/>
          <p:cNvGraphicFramePr/>
          <p:nvPr/>
        </p:nvGraphicFramePr>
        <p:xfrm>
          <a:off x="3792600" y="3071880"/>
          <a:ext cx="4444560" cy="469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639" name="Object 1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792600" y="3071880"/>
                    <a:ext cx="4444560" cy="46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40" name="Object 16"/>
          <p:cNvGraphicFramePr/>
          <p:nvPr/>
        </p:nvGraphicFramePr>
        <p:xfrm>
          <a:off x="2293920" y="1773360"/>
          <a:ext cx="6281280" cy="4456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641" name="Object 16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293920" y="177336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42" name="Object 17"/>
          <p:cNvGraphicFramePr/>
          <p:nvPr/>
        </p:nvGraphicFramePr>
        <p:xfrm>
          <a:off x="3794040" y="2428920"/>
          <a:ext cx="556704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643" name="Object 17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794040" y="242892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44" name="Object 18"/>
          <p:cNvGraphicFramePr/>
          <p:nvPr/>
        </p:nvGraphicFramePr>
        <p:xfrm>
          <a:off x="2828880" y="6130800"/>
          <a:ext cx="6194160" cy="49644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645" name="Object 18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828880" y="6130800"/>
                    <a:ext cx="619416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46" name="Object 19"/>
          <p:cNvGraphicFramePr/>
          <p:nvPr/>
        </p:nvGraphicFramePr>
        <p:xfrm>
          <a:off x="2205000" y="4844880"/>
          <a:ext cx="6281280" cy="44568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647" name="Object 19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2205000" y="484488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48" name="Object 20"/>
          <p:cNvGraphicFramePr/>
          <p:nvPr/>
        </p:nvGraphicFramePr>
        <p:xfrm>
          <a:off x="3705120" y="5500800"/>
          <a:ext cx="5567040" cy="50112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649" name="Object 20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3705120" y="550080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45" dur="indefinite" restart="never" nodeType="tmRoot">
          <p:childTnLst>
            <p:seq>
              <p:cTn id="1746" dur="indefinite" nodeType="mainSeq">
                <p:childTnLst>
                  <p:par>
                    <p:cTn id="1747" nodeType="clickEffect" fill="hold">
                      <p:stCondLst>
                        <p:cond delay="0"/>
                      </p:stCondLst>
                      <p:childTnLst>
                        <p:par>
                          <p:cTn id="17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49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51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753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755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6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7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759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0" nodeType="clickEffect" fill="hold">
                      <p:stCondLst>
                        <p:cond delay="indefinite"/>
                      </p:stCondLst>
                      <p:childTnLst>
                        <p:par>
                          <p:cTn id="17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6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4" dur="500" fill="hold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5" dur="500" fill="hold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767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9" dur="500" fill="hold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0" dur="500" fill="hold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1" dur="1" fill="hold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1905120" y="3581280"/>
            <a:ext cx="8534160" cy="243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O sistema encontra-se agora como antes (com relação as VB e VNB) e pode-se decidir qual variável deve entrar na base para aumentar o lucro.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A equação da função lucro pode ser escrita agora como: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52" name="Rectangle 9"/>
          <p:cNvSpPr/>
          <p:nvPr/>
        </p:nvSpPr>
        <p:spPr>
          <a:xfrm>
            <a:off x="1905120" y="6248520"/>
            <a:ext cx="876276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Claramente se x</a:t>
            </a:r>
            <a:r>
              <a:rPr b="0" lang="pt-BR" sz="2800" spc="-1" strike="noStrike" baseline="-25000">
                <a:solidFill>
                  <a:srgbClr val="000000"/>
                </a:solidFill>
                <a:latin typeface="Tahoma"/>
              </a:rPr>
              <a:t>2</a:t>
            </a:r>
            <a:r>
              <a:rPr b="0" lang="pt-BR" sz="2800" spc="-1" strike="noStrike">
                <a:solidFill>
                  <a:srgbClr val="000000"/>
                </a:solidFill>
                <a:latin typeface="Tahoma"/>
              </a:rPr>
              <a:t>  for aumentada o lucro aumentará.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53" name="Object 10"/>
          <p:cNvGraphicFramePr/>
          <p:nvPr/>
        </p:nvGraphicFramePr>
        <p:xfrm>
          <a:off x="2703600" y="3059280"/>
          <a:ext cx="6194160" cy="496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654" name="Object 10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703600" y="3059280"/>
                    <a:ext cx="619416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55" name="Object 11"/>
          <p:cNvGraphicFramePr/>
          <p:nvPr/>
        </p:nvGraphicFramePr>
        <p:xfrm>
          <a:off x="2079720" y="1773360"/>
          <a:ext cx="6281280" cy="4456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656" name="Object 11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079720" y="177336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57" name="Object 12"/>
          <p:cNvGraphicFramePr/>
          <p:nvPr/>
        </p:nvGraphicFramePr>
        <p:xfrm>
          <a:off x="3579840" y="2428920"/>
          <a:ext cx="556704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658" name="Object 12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579840" y="242892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59" name="Object 13"/>
          <p:cNvGraphicFramePr/>
          <p:nvPr/>
        </p:nvGraphicFramePr>
        <p:xfrm>
          <a:off x="3452760" y="5918040"/>
          <a:ext cx="6249600" cy="44424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660" name="Object 13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3452760" y="5918040"/>
                    <a:ext cx="6249600" cy="444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72" dur="indefinite" restart="never" nodeType="tmRoot">
          <p:childTnLst>
            <p:seq>
              <p:cTn id="1773" dur="indefinite" nodeType="mainSeq">
                <p:childTnLst>
                  <p:par>
                    <p:cTn id="1774" nodeType="clickEffect" fill="hold">
                      <p:stCondLst>
                        <p:cond delay="0"/>
                      </p:stCondLst>
                      <p:childTnLst>
                        <p:par>
                          <p:cTn id="17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7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78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9" nodeType="clickEffect" fill="hold">
                      <p:stCondLst>
                        <p:cond delay="indefinite"/>
                      </p:stCondLst>
                      <p:childTnLst>
                        <p:par>
                          <p:cTn id="17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8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83" dur="500" fill="hold"/>
                                        <p:tgtEl>
                                          <p:spTgt spid="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4" dur="500" fill="hold"/>
                                        <p:tgtEl>
                                          <p:spTgt spid="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5" nodeType="clickEffect" fill="hold">
                      <p:stCondLst>
                        <p:cond delay="indefinite"/>
                      </p:stCondLst>
                      <p:childTnLst>
                        <p:par>
                          <p:cTn id="17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8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89" dur="500" fill="hold"/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0" dur="500" fill="hold"/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1" nodeType="clickEffect" fill="hold">
                      <p:stCondLst>
                        <p:cond delay="indefinite"/>
                      </p:stCondLst>
                      <p:childTnLst>
                        <p:par>
                          <p:cTn id="17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93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5" dur="500" fill="hold"/>
                                        <p:tgtEl>
                                          <p:spTgt spid="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6" dur="500" fill="hold"/>
                                        <p:tgtEl>
                                          <p:spTgt spid="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1600200" y="3733920"/>
            <a:ext cx="8534160" cy="159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Deseja-se então aumentar ao máximo o valor de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2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sem romper nenhuma das restrições.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Isto é feito como antes.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3" name="Rectangle 8"/>
          <p:cNvSpPr/>
          <p:nvPr/>
        </p:nvSpPr>
        <p:spPr>
          <a:xfrm>
            <a:off x="1981080" y="5105520"/>
            <a:ext cx="41144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Na primeira restrição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Rectangle 9"/>
          <p:cNvSpPr/>
          <p:nvPr/>
        </p:nvSpPr>
        <p:spPr>
          <a:xfrm>
            <a:off x="2362320" y="2351160"/>
            <a:ext cx="6476760" cy="672840"/>
          </a:xfrm>
          <a:prstGeom prst="rect">
            <a:avLst/>
          </a:prstGeom>
          <a:noFill/>
          <a:ln w="38100">
            <a:solidFill>
              <a:srgbClr val="191b0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5" name="Rectangle 10"/>
          <p:cNvSpPr/>
          <p:nvPr/>
        </p:nvSpPr>
        <p:spPr>
          <a:xfrm>
            <a:off x="8915400" y="2362320"/>
            <a:ext cx="1142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pt-BR" sz="3000" spc="-1" strike="noStrike">
                <a:solidFill>
                  <a:srgbClr val="000000"/>
                </a:solidFill>
                <a:latin typeface="Symbol"/>
              </a:rPr>
              <a:t></a:t>
            </a:r>
            <a:r>
              <a:rPr b="0" lang="pt-BR" sz="3000" spc="-1" strike="noStrike">
                <a:solidFill>
                  <a:srgbClr val="000000"/>
                </a:solidFill>
                <a:latin typeface="Times New Roman"/>
              </a:rPr>
              <a:t>1/9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Oval 11"/>
          <p:cNvSpPr/>
          <p:nvPr/>
        </p:nvSpPr>
        <p:spPr>
          <a:xfrm>
            <a:off x="8229600" y="2262240"/>
            <a:ext cx="685440" cy="761760"/>
          </a:xfrm>
          <a:prstGeom prst="ellipse">
            <a:avLst/>
          </a:prstGeom>
          <a:noFill/>
          <a:ln w="57150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7" name="Oval 12"/>
          <p:cNvSpPr/>
          <p:nvPr/>
        </p:nvSpPr>
        <p:spPr>
          <a:xfrm>
            <a:off x="4381560" y="2286000"/>
            <a:ext cx="685440" cy="761760"/>
          </a:xfrm>
          <a:prstGeom prst="ellipse">
            <a:avLst/>
          </a:prstGeom>
          <a:noFill/>
          <a:ln w="57150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Rectangle 13"/>
          <p:cNvSpPr/>
          <p:nvPr/>
        </p:nvSpPr>
        <p:spPr>
          <a:xfrm>
            <a:off x="8915400" y="3024360"/>
            <a:ext cx="1142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Times New Roman"/>
              </a:rPr>
              <a:t>6</a:t>
            </a:r>
            <a:r>
              <a:rPr b="0" lang="pt-BR" sz="3000" spc="-1" strike="noStrike">
                <a:solidFill>
                  <a:srgbClr val="000000"/>
                </a:solidFill>
                <a:latin typeface="Symbol"/>
              </a:rPr>
              <a:t></a:t>
            </a:r>
            <a:r>
              <a:rPr b="0" lang="pt-BR" sz="3000" spc="-1" strike="noStrike">
                <a:solidFill>
                  <a:srgbClr val="000000"/>
                </a:solidFill>
                <a:latin typeface="Times New Roman"/>
              </a:rPr>
              <a:t>2/3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Rectangle 14"/>
          <p:cNvSpPr/>
          <p:nvPr/>
        </p:nvSpPr>
        <p:spPr>
          <a:xfrm>
            <a:off x="3289320" y="3036960"/>
            <a:ext cx="5549400" cy="672840"/>
          </a:xfrm>
          <a:prstGeom prst="rect">
            <a:avLst/>
          </a:prstGeom>
          <a:noFill/>
          <a:ln w="38100">
            <a:solidFill>
              <a:srgbClr val="191b0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0" name="Oval 15"/>
          <p:cNvSpPr/>
          <p:nvPr/>
        </p:nvSpPr>
        <p:spPr>
          <a:xfrm>
            <a:off x="8229600" y="2948040"/>
            <a:ext cx="685440" cy="761760"/>
          </a:xfrm>
          <a:prstGeom prst="ellipse">
            <a:avLst/>
          </a:prstGeom>
          <a:noFill/>
          <a:ln w="57150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1" name="Oval 16"/>
          <p:cNvSpPr/>
          <p:nvPr/>
        </p:nvSpPr>
        <p:spPr>
          <a:xfrm>
            <a:off x="3381480" y="2928960"/>
            <a:ext cx="685440" cy="761760"/>
          </a:xfrm>
          <a:prstGeom prst="ellipse">
            <a:avLst/>
          </a:prstGeom>
          <a:noFill/>
          <a:ln w="57150">
            <a:solidFill>
              <a:srgbClr val="8c8d8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2" name="Rectangle 17"/>
          <p:cNvSpPr/>
          <p:nvPr/>
        </p:nvSpPr>
        <p:spPr>
          <a:xfrm>
            <a:off x="5121360" y="5105520"/>
            <a:ext cx="4952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2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pode ser aumentada até </a:t>
            </a:r>
            <a:r>
              <a:rPr b="0" lang="pt-BR" sz="2600" spc="-1" strike="noStrike">
                <a:solidFill>
                  <a:srgbClr val="191b0e"/>
                </a:solidFill>
                <a:latin typeface="Tahoma"/>
              </a:rPr>
              <a:t>18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Rectangle 18"/>
          <p:cNvSpPr/>
          <p:nvPr/>
        </p:nvSpPr>
        <p:spPr>
          <a:xfrm>
            <a:off x="1981080" y="5486400"/>
            <a:ext cx="41144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Na segunda restrição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Rectangle 19"/>
          <p:cNvSpPr/>
          <p:nvPr/>
        </p:nvSpPr>
        <p:spPr>
          <a:xfrm>
            <a:off x="5105520" y="5473800"/>
            <a:ext cx="49525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2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pode ser aumentada até </a:t>
            </a:r>
            <a:r>
              <a:rPr b="0" lang="pt-BR" sz="2600" spc="-1" strike="noStrike">
                <a:solidFill>
                  <a:srgbClr val="191b0e"/>
                </a:solidFill>
                <a:latin typeface="Tahoma"/>
              </a:rPr>
              <a:t>9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Rectangle 20"/>
          <p:cNvSpPr/>
          <p:nvPr/>
        </p:nvSpPr>
        <p:spPr>
          <a:xfrm>
            <a:off x="1981080" y="5867280"/>
            <a:ext cx="868644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Como as duas restrições devem ser atendidas, 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2 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entrará na linha onde x</a:t>
            </a:r>
            <a:r>
              <a:rPr b="0" lang="pt-BR" sz="2600" spc="-1" strike="noStrike" baseline="-25000">
                <a:solidFill>
                  <a:srgbClr val="000000"/>
                </a:solidFill>
                <a:latin typeface="Tahoma"/>
              </a:rPr>
              <a:t>4</a:t>
            </a:r>
            <a:r>
              <a:rPr b="0" lang="pt-BR" sz="2600" spc="-1" strike="noStrike">
                <a:solidFill>
                  <a:srgbClr val="000000"/>
                </a:solidFill>
                <a:latin typeface="Tahoma"/>
              </a:rPr>
              <a:t> é a VB.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Rectangle 21"/>
          <p:cNvSpPr/>
          <p:nvPr/>
        </p:nvSpPr>
        <p:spPr>
          <a:xfrm>
            <a:off x="3276720" y="3024360"/>
            <a:ext cx="5549400" cy="672840"/>
          </a:xfrm>
          <a:prstGeom prst="rect">
            <a:avLst/>
          </a:prstGeom>
          <a:noFill/>
          <a:ln w="38100">
            <a:solidFill>
              <a:srgbClr val="191b0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77" name="Object 22"/>
          <p:cNvGraphicFramePr/>
          <p:nvPr/>
        </p:nvGraphicFramePr>
        <p:xfrm>
          <a:off x="2362320" y="3059280"/>
          <a:ext cx="6194160" cy="496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678" name="Object 2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362320" y="3059280"/>
                    <a:ext cx="619416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79" name="Object 23"/>
          <p:cNvGraphicFramePr/>
          <p:nvPr/>
        </p:nvGraphicFramePr>
        <p:xfrm>
          <a:off x="1738440" y="1773360"/>
          <a:ext cx="6281280" cy="4456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680" name="Object 2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738440" y="177336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81" name="Object 24"/>
          <p:cNvGraphicFramePr/>
          <p:nvPr/>
        </p:nvGraphicFramePr>
        <p:xfrm>
          <a:off x="3238560" y="2428920"/>
          <a:ext cx="556704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682" name="Object 24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238560" y="242892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97" dur="indefinite" restart="never" nodeType="tmRoot">
          <p:childTnLst>
            <p:seq>
              <p:cTn id="1798" dur="indefinite" nodeType="mainSeq">
                <p:childTnLst>
                  <p:par>
                    <p:cTn id="1799" nodeType="clickEffect" fill="hold">
                      <p:stCondLst>
                        <p:cond delay="0"/>
                      </p:stCondLst>
                      <p:childTnLst>
                        <p:par>
                          <p:cTn id="18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01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03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4" nodeType="clickEffect" fill="hold">
                      <p:stCondLst>
                        <p:cond delay="indefinite"/>
                      </p:stCondLst>
                      <p:childTnLst>
                        <p:par>
                          <p:cTn id="18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0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8" dur="500" fill="hold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9" dur="500" fill="hold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0" nodeType="clickEffect" fill="hold">
                      <p:stCondLst>
                        <p:cond delay="indefinite"/>
                      </p:stCondLst>
                      <p:childTnLst>
                        <p:par>
                          <p:cTn id="18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1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4" dur="500" fill="hold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5" dur="500" fill="hold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6" nodeType="clickEffect" fill="hold">
                      <p:stCondLst>
                        <p:cond delay="indefinite"/>
                      </p:stCondLst>
                      <p:childTnLst>
                        <p:par>
                          <p:cTn id="18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18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20" dur="500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1" dur="500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823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825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6" dur="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7" nodeType="clickEffect" fill="hold">
                      <p:stCondLst>
                        <p:cond delay="indefinite"/>
                      </p:stCondLst>
                      <p:childTnLst>
                        <p:par>
                          <p:cTn id="18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29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1" dur="500" fill="hold"/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2" dur="500" fill="hold"/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834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836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7" dur="1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9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841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2" dur="1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3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4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46" dur="500" fill="hold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7" dur="500" fill="hold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8" dur="1" fill="hold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9" nodeType="clickEffect" fill="hold">
                      <p:stCondLst>
                        <p:cond delay="indefinite"/>
                      </p:stCondLst>
                      <p:childTnLst>
                        <p:par>
                          <p:cTn id="18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5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3" dur="500" fill="hold"/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4" dur="500" fill="hold"/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856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858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9" dur="1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0" nodeType="clickEffect" fill="hold">
                      <p:stCondLst>
                        <p:cond delay="indefinite"/>
                      </p:stCondLst>
                      <p:childTnLst>
                        <p:par>
                          <p:cTn id="18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62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4" dur="500" fill="hold"/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5" dur="500" fill="hold"/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867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869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0" dur="1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1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2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874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5" dur="1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6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7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9" dur="500" fill="hold"/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0" dur="500" fill="hold"/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1" dur="1" fill="hold"/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2" nodeType="clickEffect" fill="hold">
                      <p:stCondLst>
                        <p:cond delay="indefinite"/>
                      </p:stCondLst>
                      <p:childTnLst>
                        <p:par>
                          <p:cTn id="18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84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6" dur="500" fill="hold"/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7" dur="500" fill="hold"/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889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891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2209680" y="38088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/>
          </p:nvPr>
        </p:nvSpPr>
        <p:spPr>
          <a:xfrm>
            <a:off x="1905120" y="3581280"/>
            <a:ext cx="8534160" cy="342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A nova solução será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2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= 9 ,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4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= 0,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3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=0 e 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1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=1 o lucro será agora de 13. Claramente a solução é melhor que a anterior.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Para decidir se existe alguma variável NB que aumentaria o lucro deve-se colocar o sistema novamente no formato inicial, com relação as variáveis básicas e não básicas.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graphicFrame>
        <p:nvGraphicFramePr>
          <p:cNvPr id="685" name="Object 8"/>
          <p:cNvGraphicFramePr/>
          <p:nvPr/>
        </p:nvGraphicFramePr>
        <p:xfrm>
          <a:off x="2703600" y="3059280"/>
          <a:ext cx="6194160" cy="496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686" name="Object 8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703600" y="3059280"/>
                    <a:ext cx="619416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87" name="Object 9"/>
          <p:cNvGraphicFramePr/>
          <p:nvPr/>
        </p:nvGraphicFramePr>
        <p:xfrm>
          <a:off x="2079720" y="1773360"/>
          <a:ext cx="6281280" cy="4456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688" name="Object 9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079720" y="177336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89" name="Object 10"/>
          <p:cNvGraphicFramePr/>
          <p:nvPr/>
        </p:nvGraphicFramePr>
        <p:xfrm>
          <a:off x="3579840" y="2428920"/>
          <a:ext cx="556704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690" name="Object 10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579840" y="242892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92" dur="indefinite" restart="never" nodeType="tmRoot">
          <p:childTnLst>
            <p:seq>
              <p:cTn id="1893" dur="indefinite" nodeType="mainSeq">
                <p:childTnLst>
                  <p:par>
                    <p:cTn id="1894" nodeType="clickEffect" fill="hold">
                      <p:stCondLst>
                        <p:cond delay="0"/>
                      </p:stCondLst>
                      <p:childTnLst>
                        <p:par>
                          <p:cTn id="18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96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98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9" nodeType="clickEffect" fill="hold">
                      <p:stCondLst>
                        <p:cond delay="indefinite"/>
                      </p:stCondLst>
                      <p:childTnLst>
                        <p:par>
                          <p:cTn id="19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0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3" dur="500" fill="hold"/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4" dur="500" fill="hold"/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5" nodeType="clickEffect" fill="hold">
                      <p:stCondLst>
                        <p:cond delay="indefinite"/>
                      </p:stCondLst>
                      <p:childTnLst>
                        <p:par>
                          <p:cTn id="19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07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9" dur="500" fill="hold"/>
                                        <p:tgtEl>
                                          <p:spTgt spid="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0" dur="500" fill="hold"/>
                                        <p:tgtEl>
                                          <p:spTgt spid="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2209680" y="45720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/>
          </p:nvPr>
        </p:nvSpPr>
        <p:spPr>
          <a:xfrm>
            <a:off x="1752480" y="3733920"/>
            <a:ext cx="8915040" cy="243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O procedimento é semelhante, através de operações elementares colocar a variável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2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com coeficiente 1 na linha onde ela entrou e zero nas demais.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Multiplique a linha onde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2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entrou por 3/2 para fazer seu coeficiente unitário.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graphicFrame>
        <p:nvGraphicFramePr>
          <p:cNvPr id="693" name="Object 8"/>
          <p:cNvGraphicFramePr/>
          <p:nvPr/>
        </p:nvGraphicFramePr>
        <p:xfrm>
          <a:off x="2703600" y="3059280"/>
          <a:ext cx="6194160" cy="49644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694" name="Object 8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703600" y="3059280"/>
                    <a:ext cx="619416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95" name="Object 9"/>
          <p:cNvGraphicFramePr/>
          <p:nvPr/>
        </p:nvGraphicFramePr>
        <p:xfrm>
          <a:off x="2079720" y="1773360"/>
          <a:ext cx="6281280" cy="4456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696" name="Object 9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079720" y="177336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97" name="Object 10"/>
          <p:cNvGraphicFramePr/>
          <p:nvPr/>
        </p:nvGraphicFramePr>
        <p:xfrm>
          <a:off x="3579840" y="2428920"/>
          <a:ext cx="5567040" cy="50112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698" name="Object 10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579840" y="242892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99" name="Object 12"/>
          <p:cNvGraphicFramePr/>
          <p:nvPr/>
        </p:nvGraphicFramePr>
        <p:xfrm>
          <a:off x="3164040" y="6000840"/>
          <a:ext cx="5914800" cy="49644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700" name="Object 12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3164040" y="6000840"/>
                    <a:ext cx="591480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1" dur="indefinite" restart="never" nodeType="tmRoot">
          <p:childTnLst>
            <p:seq>
              <p:cTn id="1912" dur="indefinite" nodeType="mainSeq">
                <p:childTnLst>
                  <p:par>
                    <p:cTn id="1913" nodeType="clickEffect" fill="hold">
                      <p:stCondLst>
                        <p:cond delay="0"/>
                      </p:stCondLst>
                      <p:childTnLst>
                        <p:par>
                          <p:cTn id="19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15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17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8" nodeType="clickEffect" fill="hold">
                      <p:stCondLst>
                        <p:cond delay="indefinite"/>
                      </p:stCondLst>
                      <p:childTnLst>
                        <p:par>
                          <p:cTn id="19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2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2" dur="500" fill="hold"/>
                                        <p:tgtEl>
                                          <p:spTgt spid="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3" dur="500" fill="hold"/>
                                        <p:tgtEl>
                                          <p:spTgt spid="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4" nodeType="clickEffect" fill="hold">
                      <p:stCondLst>
                        <p:cond delay="indefinite"/>
                      </p:stCondLst>
                      <p:childTnLst>
                        <p:par>
                          <p:cTn id="19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2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8" dur="500" fill="hold"/>
                                        <p:tgtEl>
                                          <p:spTgt spid="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9" dur="500" fill="hold"/>
                                        <p:tgtEl>
                                          <p:spTgt spid="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2209680" y="30492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/>
          </p:nvPr>
        </p:nvSpPr>
        <p:spPr>
          <a:xfrm>
            <a:off x="1752480" y="3886200"/>
            <a:ext cx="8915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Escalonando: multiplique a linha de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2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por -1/9 e some com a linha de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1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3" name="Rectangle 8"/>
          <p:cNvSpPr/>
          <p:nvPr/>
        </p:nvSpPr>
        <p:spPr>
          <a:xfrm>
            <a:off x="3962520" y="1676520"/>
            <a:ext cx="1142640" cy="2209320"/>
          </a:xfrm>
          <a:prstGeom prst="rect">
            <a:avLst/>
          </a:prstGeom>
          <a:noFill/>
          <a:ln w="57150">
            <a:solidFill>
              <a:srgbClr val="8c8d8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704" name="Object 9"/>
          <p:cNvGraphicFramePr/>
          <p:nvPr/>
        </p:nvGraphicFramePr>
        <p:xfrm>
          <a:off x="3166920" y="1714680"/>
          <a:ext cx="6281280" cy="4456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705" name="Object 9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66920" y="171468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06" name="Object 10"/>
          <p:cNvGraphicFramePr/>
          <p:nvPr/>
        </p:nvGraphicFramePr>
        <p:xfrm>
          <a:off x="2881440" y="2428920"/>
          <a:ext cx="5567040" cy="50112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707" name="Object 10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881440" y="2428920"/>
                    <a:ext cx="556704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08" name="Object 17"/>
          <p:cNvGraphicFramePr/>
          <p:nvPr/>
        </p:nvGraphicFramePr>
        <p:xfrm>
          <a:off x="2900520" y="4857840"/>
          <a:ext cx="6281280" cy="44568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709" name="Object 17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2900520" y="485784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10" name="Object 18"/>
          <p:cNvGraphicFramePr/>
          <p:nvPr/>
        </p:nvGraphicFramePr>
        <p:xfrm>
          <a:off x="2649600" y="5572080"/>
          <a:ext cx="5497200" cy="50112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711" name="Object 18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649600" y="5572080"/>
                    <a:ext cx="549720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12" name="Object 19"/>
          <p:cNvGraphicFramePr/>
          <p:nvPr/>
        </p:nvGraphicFramePr>
        <p:xfrm>
          <a:off x="3524400" y="3071880"/>
          <a:ext cx="5914800" cy="49644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713" name="Object 19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3524400" y="3071880"/>
                    <a:ext cx="591480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14" name="Object 20"/>
          <p:cNvGraphicFramePr/>
          <p:nvPr/>
        </p:nvGraphicFramePr>
        <p:xfrm>
          <a:off x="3164040" y="6000840"/>
          <a:ext cx="5914800" cy="49644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715" name="Object 20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3164040" y="6000840"/>
                    <a:ext cx="591480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30" dur="indefinite" restart="never" nodeType="tmRoot">
          <p:childTnLst>
            <p:seq>
              <p:cTn id="1931" dur="indefinite" nodeType="mainSeq">
                <p:childTnLst>
                  <p:par>
                    <p:cTn id="1932" nodeType="clickEffect" fill="hold">
                      <p:stCondLst>
                        <p:cond delay="0"/>
                      </p:stCondLst>
                      <p:childTnLst>
                        <p:par>
                          <p:cTn id="19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3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36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7" nodeType="clickEffect" fill="hold">
                      <p:stCondLst>
                        <p:cond delay="indefinite"/>
                      </p:stCondLst>
                      <p:childTnLst>
                        <p:par>
                          <p:cTn id="19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39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41" dur="500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2" dur="500" fill="hold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944" nodeType="afterEffect" fill="hold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 additive="repl">
                                        <p:cTn id="1946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209680" y="3049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Pergunta-se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2514600" y="1905120"/>
            <a:ext cx="7238520" cy="457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Sabendo-se que 4 máquinas são responsáveis pela produção no período em análise até quanto se deveria pagar pelo aluguel de uma máquina se eventualmente uma das quatro máquinas quebrassem?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Qual deveria ser o lucro líquido fornecido para viabilizar a fabricação um novo produto que utiliza 5 horas de cada recurso?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nodeType="clickEffect" fill="hold">
                      <p:stCondLst>
                        <p:cond delay="0"/>
                      </p:stCondLst>
                      <p:childTnLst>
                        <p:par>
                          <p:cTn id="1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nodeType="clickEffect" fill="hold">
                      <p:stCondLst>
                        <p:cond delay="indefinite"/>
                      </p:stCondLst>
                      <p:childTnLst>
                        <p:par>
                          <p:cTn id="1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nodeType="clickEffect" fill="hold">
                      <p:stCondLst>
                        <p:cond delay="indefinite"/>
                      </p:stCondLst>
                      <p:childTnLst>
                        <p:par>
                          <p:cTn id="1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2209680" y="38088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/>
          </p:nvPr>
        </p:nvSpPr>
        <p:spPr>
          <a:xfrm>
            <a:off x="1752480" y="3962520"/>
            <a:ext cx="8915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Escalonando: multiplique a linha de x</a:t>
            </a:r>
            <a:r>
              <a:rPr b="0" lang="pt-BR" sz="2800" spc="-1" strike="noStrike" baseline="-25000">
                <a:solidFill>
                  <a:srgbClr val="191b0e"/>
                </a:solidFill>
                <a:latin typeface="Franklin Gothic Book"/>
              </a:rPr>
              <a:t>2</a:t>
            </a: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 por 5/9 e some com a linha do lucro.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graphicFrame>
        <p:nvGraphicFramePr>
          <p:cNvPr id="718" name="Object 13"/>
          <p:cNvGraphicFramePr/>
          <p:nvPr/>
        </p:nvGraphicFramePr>
        <p:xfrm>
          <a:off x="2546280" y="1857240"/>
          <a:ext cx="6281280" cy="4456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719" name="Object 1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546280" y="1857240"/>
                    <a:ext cx="62812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20" name="Object 14"/>
          <p:cNvGraphicFramePr/>
          <p:nvPr/>
        </p:nvGraphicFramePr>
        <p:xfrm>
          <a:off x="2295360" y="2571840"/>
          <a:ext cx="5497200" cy="50112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721" name="Object 14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295360" y="2571840"/>
                    <a:ext cx="549720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22" name="Object 15"/>
          <p:cNvGraphicFramePr/>
          <p:nvPr/>
        </p:nvGraphicFramePr>
        <p:xfrm>
          <a:off x="3452760" y="3143160"/>
          <a:ext cx="5914800" cy="49644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723" name="Object 1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452760" y="3143160"/>
                    <a:ext cx="591480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24" name="Object 16"/>
          <p:cNvGraphicFramePr/>
          <p:nvPr/>
        </p:nvGraphicFramePr>
        <p:xfrm>
          <a:off x="2854440" y="4857840"/>
          <a:ext cx="6374880" cy="44568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725" name="Object 16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854440" y="4857840"/>
                    <a:ext cx="63748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26" name="Object 17"/>
          <p:cNvGraphicFramePr/>
          <p:nvPr/>
        </p:nvGraphicFramePr>
        <p:xfrm>
          <a:off x="2649600" y="5572080"/>
          <a:ext cx="5497200" cy="50112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727" name="Object 17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2649600" y="5572080"/>
                    <a:ext cx="549720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28" name="Object 18"/>
          <p:cNvGraphicFramePr/>
          <p:nvPr/>
        </p:nvGraphicFramePr>
        <p:xfrm>
          <a:off x="3164040" y="6000840"/>
          <a:ext cx="5914800" cy="49644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729" name="Object 18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3164040" y="6000840"/>
                    <a:ext cx="591480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47" dur="indefinite" restart="never" nodeType="tmRoot">
          <p:childTnLst>
            <p:seq>
              <p:cTn id="1948" dur="indefinite" nodeType="mainSeq">
                <p:childTnLst>
                  <p:par>
                    <p:cTn id="1949" nodeType="clickEffect" fill="hold">
                      <p:stCondLst>
                        <p:cond delay="0"/>
                      </p:stCondLst>
                      <p:childTnLst>
                        <p:par>
                          <p:cTn id="19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51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53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4" nodeType="clickEffect" fill="hold">
                      <p:stCondLst>
                        <p:cond delay="indefinite"/>
                      </p:stCondLst>
                      <p:childTnLst>
                        <p:par>
                          <p:cTn id="19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56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8" dur="500" fill="hold"/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9" dur="500" fill="hold"/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2209680" y="38088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O Método SIMPLEX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/>
          </p:nvPr>
        </p:nvSpPr>
        <p:spPr>
          <a:xfrm>
            <a:off x="1752480" y="3581280"/>
            <a:ext cx="8915040" cy="3352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Note que agora nenhuma variável contribuiria para aumentar o lucro, isto caracteriza a solução ótima.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Se este mesmo procedimento for delineado e automatizado constituirá um algoritmo para solução, o algoritmo SIMPLEX.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Utilizando-se os quadros os passos ficaram mais fáceis de serem implementados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  <p:graphicFrame>
        <p:nvGraphicFramePr>
          <p:cNvPr id="732" name="Object 8"/>
          <p:cNvGraphicFramePr/>
          <p:nvPr/>
        </p:nvGraphicFramePr>
        <p:xfrm>
          <a:off x="2238480" y="1785960"/>
          <a:ext cx="6374880" cy="4456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733" name="Object 8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238480" y="1785960"/>
                    <a:ext cx="6374880" cy="445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34" name="Object 9"/>
          <p:cNvGraphicFramePr/>
          <p:nvPr/>
        </p:nvGraphicFramePr>
        <p:xfrm>
          <a:off x="2033640" y="2500200"/>
          <a:ext cx="5497200" cy="50112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735" name="Object 9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033640" y="2500200"/>
                    <a:ext cx="5497200" cy="501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36" name="Object 10"/>
          <p:cNvGraphicFramePr/>
          <p:nvPr/>
        </p:nvGraphicFramePr>
        <p:xfrm>
          <a:off x="2548080" y="2928960"/>
          <a:ext cx="5914800" cy="49644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737" name="Object 10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2548080" y="2928960"/>
                    <a:ext cx="5914800" cy="496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60" dur="indefinite" restart="never" nodeType="tmRoot">
          <p:childTnLst>
            <p:seq>
              <p:cTn id="1961" dur="indefinite" nodeType="mainSeq">
                <p:childTnLst>
                  <p:par>
                    <p:cTn id="1962" nodeType="clickEffect" fill="hold">
                      <p:stCondLst>
                        <p:cond delay="0"/>
                      </p:stCondLst>
                      <p:childTnLst>
                        <p:par>
                          <p:cTn id="19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64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66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7" nodeType="clickEffect" fill="hold">
                      <p:stCondLst>
                        <p:cond delay="indefinite"/>
                      </p:stCondLst>
                      <p:childTnLst>
                        <p:par>
                          <p:cTn id="19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69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1" dur="500" fill="hold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2" dur="500" fill="hold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3" nodeType="clickEffect" fill="hold">
                      <p:stCondLst>
                        <p:cond delay="indefinite"/>
                      </p:stCondLst>
                      <p:childTnLst>
                        <p:par>
                          <p:cTn id="19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7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7" dur="500" fill="hold"/>
                                        <p:tgtEl>
                                          <p:spTgt spid="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8" dur="500" fill="hold"/>
                                        <p:tgtEl>
                                          <p:spTgt spid="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9" nodeType="clickEffect" fill="hold">
                      <p:stCondLst>
                        <p:cond delay="indefinite"/>
                      </p:stCondLst>
                      <p:childTnLst>
                        <p:par>
                          <p:cTn id="19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81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3" dur="500" fill="hold"/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4" dur="500" fill="hold"/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209680" y="3049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Resolvendo Intuitivamente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2301840" y="2271600"/>
            <a:ext cx="7616520" cy="2472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Que modelo mental poderia ser usado?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Como se poderia utilizar a intuição para responder as perguntas?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800" spc="-1" strike="noStrike">
                <a:solidFill>
                  <a:srgbClr val="191b0e"/>
                </a:solidFill>
                <a:latin typeface="Franklin Gothic Book"/>
              </a:rPr>
              <a:t>Tente resolver o problema sem utilizar um modelo formal.</a:t>
            </a:r>
            <a:endParaRPr b="0" lang="en-US" sz="28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nodeType="clickEffect" fill="hold">
                      <p:stCondLst>
                        <p:cond delay="0"/>
                      </p:stCondLst>
                      <p:childTnLst>
                        <p:par>
                          <p:cTn id="1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nodeType="clickEffect" fill="hold">
                      <p:stCondLst>
                        <p:cond delay="indefinite"/>
                      </p:stCondLst>
                      <p:childTnLst>
                        <p:par>
                          <p:cTn id="1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nodeType="clickEffect" fill="hold">
                      <p:stCondLst>
                        <p:cond delay="indefinite"/>
                      </p:stCondLst>
                      <p:childTnLst>
                        <p:par>
                          <p:cTn id="1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nodeType="clickEffect" fill="hold">
                      <p:stCondLst>
                        <p:cond delay="indefinite"/>
                      </p:stCondLst>
                      <p:childTnLst>
                        <p:par>
                          <p:cTn id="1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Transformando os dados em expressões matemáticas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A função lucro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Não havendo economia de escala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É claro que o lucro máximo seria ilimitado se não fosse a escassez de recursos.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Em outros problemas a demanda do mercado também é um fator limitador.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graphicFrame>
        <p:nvGraphicFramePr>
          <p:cNvPr id="151" name="Object 4"/>
          <p:cNvGraphicFramePr/>
          <p:nvPr/>
        </p:nvGraphicFramePr>
        <p:xfrm>
          <a:off x="4343400" y="5029200"/>
          <a:ext cx="3580920" cy="10332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52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343400" y="5029200"/>
                    <a:ext cx="3580920" cy="10332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nodeType="clickEffect" fill="hold">
                      <p:stCondLst>
                        <p:cond delay="0"/>
                      </p:stCondLst>
                      <p:childTnLst>
                        <p:par>
                          <p:cTn id="1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nodeType="clickEffect" fill="hold">
                      <p:stCondLst>
                        <p:cond delay="indefinite"/>
                      </p:stCondLst>
                      <p:childTnLst>
                        <p:par>
                          <p:cTn id="1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nodeType="clickEffect" fill="hold">
                      <p:stCondLst>
                        <p:cond delay="indefinite"/>
                      </p:stCondLst>
                      <p:childTnLst>
                        <p:par>
                          <p:cTn id="1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nodeType="clickEffect" fill="hold">
                      <p:stCondLst>
                        <p:cond delay="indefinite"/>
                      </p:stCondLst>
                      <p:childTnLst>
                        <p:par>
                          <p:cTn id="1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nodeType="clickEffect" fill="hold">
                      <p:stCondLst>
                        <p:cond delay="indefinite"/>
                      </p:stCondLst>
                      <p:childTnLst>
                        <p:par>
                          <p:cTn id="1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20968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indent="0">
              <a:lnSpc>
                <a:spcPct val="89000"/>
              </a:lnSpc>
              <a:buNone/>
            </a:pPr>
            <a:r>
              <a:rPr b="0" lang="pt-BR" sz="4400" spc="-1" strike="noStrike">
                <a:solidFill>
                  <a:srgbClr val="191b0e"/>
                </a:solidFill>
                <a:latin typeface="Franklin Gothic Book"/>
              </a:rPr>
              <a:t>Transformando os dados em expressões matemáticas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2209680" y="1523880"/>
            <a:ext cx="7772040" cy="2971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pt-BR" sz="2000" spc="-1" strike="noStrike">
                <a:solidFill>
                  <a:srgbClr val="191b0e"/>
                </a:solidFill>
                <a:latin typeface="Franklin Gothic Book"/>
              </a:rPr>
              <a:t>As restrições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Não se pode utilizar o que não se tem!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A quantidade utilizada deve ser menor ou igual a quantidade disponível.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412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pt-BR" sz="2000" spc="-1" strike="noStrike">
                <a:solidFill>
                  <a:srgbClr val="191b0e"/>
                </a:solidFill>
                <a:latin typeface="Franklin Gothic Book"/>
              </a:rPr>
              <a:t>As quantidades de fabricação devem ser não negativas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graphicFrame>
        <p:nvGraphicFramePr>
          <p:cNvPr id="155" name="Object 4"/>
          <p:cNvGraphicFramePr/>
          <p:nvPr/>
        </p:nvGraphicFramePr>
        <p:xfrm>
          <a:off x="3554280" y="4044960"/>
          <a:ext cx="4800240" cy="128880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56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554280" y="4044960"/>
                    <a:ext cx="480024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57" name="Object 5"/>
          <p:cNvGraphicFramePr/>
          <p:nvPr/>
        </p:nvGraphicFramePr>
        <p:xfrm>
          <a:off x="4038480" y="5568840"/>
          <a:ext cx="3504960" cy="128880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158" name="Object 5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4038480" y="5568840"/>
                    <a:ext cx="350496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59" name="Object 6"/>
          <p:cNvGraphicFramePr/>
          <p:nvPr/>
        </p:nvGraphicFramePr>
        <p:xfrm>
          <a:off x="3478320" y="4807080"/>
          <a:ext cx="4854240" cy="128880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160" name="Object 6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478320" y="4807080"/>
                    <a:ext cx="4854240" cy="1288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4" dur="indefinite" restart="never" nodeType="tmRoot">
          <p:childTnLst>
            <p:seq>
              <p:cTn id="205" dur="indefinite" nodeType="mainSeq">
                <p:childTnLst>
                  <p:par>
                    <p:cTn id="206" nodeType="clickEffect" fill="hold">
                      <p:stCondLst>
                        <p:cond delay="0"/>
                      </p:stCondLst>
                      <p:childTnLst>
                        <p:par>
                          <p:cTn id="20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after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nodeType="clickEffect" fill="hold">
                      <p:stCondLst>
                        <p:cond delay="indefinite"/>
                      </p:stCondLst>
                      <p:childTnLst>
                        <p:par>
                          <p:cTn id="2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nodeType="clickEffect" fill="hold">
                      <p:stCondLst>
                        <p:cond delay="indefinite"/>
                      </p:stCondLst>
                      <p:childTnLst>
                        <p:par>
                          <p:cTn id="2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nodeType="clickEffect" fill="hold">
                      <p:stCondLst>
                        <p:cond delay="indefinite"/>
                      </p:stCondLst>
                      <p:childTnLst>
                        <p:par>
                          <p:cTn id="2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nodeType="clickEffect" fill="hold">
                      <p:stCondLst>
                        <p:cond delay="indefinite"/>
                      </p:stCondLst>
                      <p:childTnLst>
                        <p:par>
                          <p:cTn id="2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23" presetSubtype="27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244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2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tar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ortar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Cortar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4</TotalTime>
  <Application>LibreOffice/7.4.4.2$Windows_X86_64 LibreOffice_project/85569322deea74ec9134968a29af2df5663baa21</Application>
  <AppVersion>15.0000</AppVersion>
  <Words>2468</Words>
  <Paragraphs>264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2022-08-08T19:18:44Z</dcterms:created>
  <dc:creator>Admin</dc:creator>
  <dc:description/>
  <dc:language>pt-BR</dc:language>
  <cp:lastModifiedBy>Admin</cp:lastModifiedBy>
  <dcterms:modified xsi:type="dcterms:W3CDTF">2022-08-08T19:23:36Z</dcterms:modified>
  <cp:revision>1</cp:revision>
  <dc:subject/>
  <dc:title>Algoritmos de otimização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61</vt:i4>
  </property>
</Properties>
</file>