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98" r:id="rId3"/>
    <p:sldId id="499" r:id="rId4"/>
    <p:sldId id="569" r:id="rId5"/>
    <p:sldId id="570" r:id="rId6"/>
    <p:sldId id="571" r:id="rId7"/>
    <p:sldId id="572" r:id="rId8"/>
    <p:sldId id="574" r:id="rId9"/>
    <p:sldId id="575" r:id="rId10"/>
    <p:sldId id="576" r:id="rId11"/>
    <p:sldId id="580" r:id="rId12"/>
    <p:sldId id="581" r:id="rId13"/>
    <p:sldId id="509" r:id="rId14"/>
    <p:sldId id="510" r:id="rId15"/>
    <p:sldId id="511" r:id="rId16"/>
    <p:sldId id="512" r:id="rId17"/>
    <p:sldId id="513" r:id="rId18"/>
    <p:sldId id="51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AE7AC-D99D-45A5-BA00-AA55834F41DC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08F4B-1F9D-4719-960F-33E61FDCD3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3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A1920DF-DF25-4FDE-9A22-668BCADE9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AE97FE3-7B6B-4A30-A052-A217B4D86181}" type="slidenum">
              <a:rPr lang="pt-BR" altLang="pt-BR">
                <a:latin typeface="Times New Roman" panose="02020603050405020304" pitchFamily="18" charset="0"/>
              </a:rPr>
              <a:pPr algn="r"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A673DEA-834B-4C0F-93F3-F759FF26CB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01F3253-A1AE-403D-BEC5-B8A43581D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8523957-677C-4CE3-8598-6C00D3261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F63F040-69F2-41D0-8396-553E07C274F3}" type="slidenum">
              <a:rPr lang="pt-BR" altLang="pt-BR">
                <a:latin typeface="Times New Roman" panose="02020603050405020304" pitchFamily="18" charset="0"/>
              </a:rPr>
              <a:pPr algn="r"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5BE3370-DC4A-4916-B24B-D5BB5C83DD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F38B7C-0807-4EBA-BB72-03D1B48C3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8523957-677C-4CE3-8598-6C00D3261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F63F040-69F2-41D0-8396-553E07C274F3}" type="slidenum">
              <a:rPr lang="pt-BR" altLang="pt-BR">
                <a:latin typeface="Times New Roman" panose="02020603050405020304" pitchFamily="18" charset="0"/>
              </a:rPr>
              <a:pPr algn="r"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5BE3370-DC4A-4916-B24B-D5BB5C83DD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F38B7C-0807-4EBA-BB72-03D1B48C3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654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91A764A-CFF7-46E5-B528-54CD6095B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A4F2E52-7B35-4A76-9FC2-97303289940D}" type="slidenum">
              <a:rPr lang="pt-BR" altLang="pt-BR">
                <a:latin typeface="Times New Roman" panose="02020603050405020304" pitchFamily="18" charset="0"/>
              </a:rPr>
              <a:pPr algn="r"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E229AA1-DBC4-44B3-BBC2-FE39CA93F7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2882B42-471D-41E7-AF0B-A0D9FC1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CED4F9D-01C5-4E6D-B37A-D7346CB39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1A36C9B-EF09-4D1E-9CFC-6D5F796931B8}" type="slidenum">
              <a:rPr lang="pt-BR" altLang="pt-BR">
                <a:latin typeface="Times New Roman" panose="02020603050405020304" pitchFamily="18" charset="0"/>
              </a:rPr>
              <a:pPr algn="r"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9A75814-CBF5-48B2-B5D7-93D0F1F379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1E413F0-8516-416D-BD0B-FA8A27A54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8B6C799-7068-40C9-A7DB-1B750907C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A314CFD-B1CC-4320-A0B6-FABF8CB152D2}" type="slidenum">
              <a:rPr lang="pt-BR" altLang="pt-BR">
                <a:latin typeface="Times New Roman" panose="02020603050405020304" pitchFamily="18" charset="0"/>
              </a:rPr>
              <a:pPr algn="r"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E0BD6D0-C00B-4024-BD46-866A1EDB38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97D06DD-928F-4393-9DA2-2833E4E5F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6E8FCDB-1D06-453C-BA58-EEFD82E71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B2F2C34-2FFA-4FD6-B4EE-D8FA449374F1}" type="slidenum">
              <a:rPr lang="pt-BR" altLang="pt-BR">
                <a:latin typeface="Times New Roman" panose="02020603050405020304" pitchFamily="18" charset="0"/>
              </a:rPr>
              <a:pPr algn="r"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3D56FC5-EB3D-4230-AC12-802B3E2B88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69BA667-1B23-48AA-82B8-DE85840F0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6977860-B4C6-448C-A75C-DCD35E180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037660-D5AC-4F6E-BA9B-A053BAE70D8D}" type="slidenum">
              <a:rPr lang="pt-BR" altLang="pt-BR">
                <a:latin typeface="Times New Roman" panose="02020603050405020304" pitchFamily="18" charset="0"/>
              </a:rPr>
              <a:pPr algn="r"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351568C-1AED-40DD-BBB5-6B2973AD58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C768056-CF97-4E98-B3DB-6B83FA8A7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38CD02E-DF54-4C71-B530-1AA5CBC3E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A66F4DB-6DD7-4635-9F33-4F9EFA70F625}" type="slidenum">
              <a:rPr lang="pt-BR" altLang="pt-BR">
                <a:latin typeface="Times New Roman" panose="02020603050405020304" pitchFamily="18" charset="0"/>
              </a:rPr>
              <a:pPr algn="r"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599B9C1-8EDA-445B-A750-3C67512598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D53CE1C-CDF4-4BBE-9E4E-112FFD1AC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DC1266F-816D-4F7E-8991-165A57694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A56D424-40F4-4EDC-A44F-18F57EAE9C28}" type="slidenum">
              <a:rPr lang="pt-BR" altLang="pt-BR">
                <a:latin typeface="Times New Roman" panose="02020603050405020304" pitchFamily="18" charset="0"/>
              </a:rPr>
              <a:pPr algn="r"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F726686-D04C-4335-8344-CB3086ACD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0961BAF-1A07-4319-9846-6B3A9E753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3844EC0-432B-475B-8ECA-E5195FDC9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30FA43-FAE3-4B89-B9FD-DA4D6A957C1B}" type="slidenum">
              <a:rPr lang="pt-BR" altLang="pt-BR">
                <a:latin typeface="Times New Roman" panose="02020603050405020304" pitchFamily="18" charset="0"/>
              </a:rPr>
              <a:pPr algn="r"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AF46151-81E0-452D-9AB5-B004232639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69D8CD1-367D-4E63-908C-744BDFC86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A372185-1DB2-4C2B-8B83-950894F4F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C38061-4B01-480C-8FB0-458DD3845B70}" type="slidenum">
              <a:rPr lang="pt-BR" altLang="pt-BR">
                <a:latin typeface="Times New Roman" panose="02020603050405020304" pitchFamily="18" charset="0"/>
              </a:rPr>
              <a:pPr algn="r"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FB2AFF-A739-49F0-B101-7795B44DE6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C2F4E9A-9046-4CAD-820D-3731B2141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6A46EA2-1DA7-41DE-902A-50D8BC8D8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0068F3B-A91C-4F34-A146-FA5E32262AFB}" type="slidenum">
              <a:rPr lang="pt-BR" altLang="pt-BR">
                <a:latin typeface="Times New Roman" panose="02020603050405020304" pitchFamily="18" charset="0"/>
              </a:rPr>
              <a:pPr algn="r"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52E2127-EF66-470C-A0F4-FE95B60676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F8C5533-DF9C-40E1-98AF-10DE08B2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0D36997-613B-44B3-836A-56B78B621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6BE6E41-63C0-4161-AA61-56923045829E}" type="slidenum">
              <a:rPr lang="pt-BR" altLang="pt-BR">
                <a:latin typeface="Times New Roman" panose="02020603050405020304" pitchFamily="18" charset="0"/>
              </a:rPr>
              <a:pPr algn="r"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3129163-AA3D-4E89-A21C-A21FF2ACDA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632BF22-4B66-44B8-801D-F09C09D8D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C94D837-61D3-439C-9109-78A5B3B1A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196D079-AFF6-492B-B6B2-7B0760571673}" type="slidenum">
              <a:rPr lang="pt-BR" altLang="pt-BR">
                <a:latin typeface="Times New Roman" panose="02020603050405020304" pitchFamily="18" charset="0"/>
              </a:rPr>
              <a:pPr algn="r"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40EB5A1-C5DC-4EE5-82ED-23ADC7E4F6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98D2D40-D556-4FD4-9DE0-10F8DB75B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84DB091-7432-463A-B4B4-82C66CBE7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41C52DB-B6B0-491D-BE59-BD5DF8FE15E2}" type="slidenum">
              <a:rPr lang="pt-BR" altLang="pt-BR">
                <a:latin typeface="Times New Roman" panose="02020603050405020304" pitchFamily="18" charset="0"/>
              </a:rPr>
              <a:pPr algn="r"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048283A-293A-4FFE-949A-5D9C582BDF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94B8763-14EC-4886-8DD5-57026F87A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C6AEA82-86AE-4FF2-913C-9ED3DCD63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18F15F-1790-465F-BD5A-B58C21A55B37}" type="slidenum">
              <a:rPr lang="pt-BR" altLang="pt-BR">
                <a:latin typeface="Times New Roman" panose="02020603050405020304" pitchFamily="18" charset="0"/>
              </a:rPr>
              <a:pPr algn="r"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B47ECB3-D1B6-475D-AB9D-75DA65A25E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376338B-6F5D-46A5-A507-A2EA7BCA4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CB680F-D248-47D8-8445-2CA6A3D0D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16110B-3C3A-4C33-837D-BD54641E7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FC2ABD0-87EE-4B8E-9A2E-B948E34E5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92247-FB94-4345-934E-F2036714B25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99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7BA389-83E1-4E18-B1B3-FDA3889EB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1E9170-5DB6-4A53-94FC-9A9A61858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F16CCB1-7448-4B8D-9000-97A1E7255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46B4F-D488-4967-BB4C-9A90A3C882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916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Meta-heurísticas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João Carlos Furtado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17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725F2133-95A6-44E4-B70D-45F46D3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9F8AE1-E743-470A-9087-497304E8064D}" type="slidenum">
              <a:rPr lang="pt-BR" altLang="en-US"/>
              <a:pPr algn="r"/>
              <a:t>10</a:t>
            </a:fld>
            <a:endParaRPr lang="pt-BR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3EC0A39-B4CB-44F0-8405-9CF3F117C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/>
              <a:t>Algoritmo </a:t>
            </a:r>
            <a:r>
              <a:rPr lang="pt-BR" altLang="pt-BR" i="1"/>
              <a:t>Simulated Annealing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FCC6029A-081F-472A-A61E-39C41001759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1385889"/>
            <a:ext cx="5683250" cy="53562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AFABD015-3A63-4065-9564-DFA8DE4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DACFFAC-03FF-483A-94C2-6CBDC5B4884B}" type="slidenum">
              <a:rPr lang="pt-BR" altLang="en-US"/>
              <a:pPr algn="r"/>
              <a:t>11</a:t>
            </a:fld>
            <a:endParaRPr lang="pt-BR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8C6287-A5BF-44AF-A444-18DB92424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</a:t>
            </a:r>
            <a:br>
              <a:rPr lang="pt-BR" altLang="pt-BR" sz="3000">
                <a:latin typeface="Comic Sans MS" panose="030F0702030302020204" pitchFamily="66" charset="0"/>
              </a:rPr>
            </a:br>
            <a:r>
              <a:rPr lang="pt-BR" altLang="pt-BR" sz="3000">
                <a:latin typeface="Comic Sans MS" panose="030F0702030302020204" pitchFamily="66" charset="0"/>
              </a:rPr>
              <a:t>Considerações Gerais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EAB9B45-BAD3-4353-8555-490451F54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307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91D1D6-C691-4E4A-95F7-505B5726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>
                <a:latin typeface="Comic Sans MS" panose="030F0702030302020204" pitchFamily="66" charset="0"/>
              </a:rPr>
              <a:t>Número máximo de iterações em uma dada temperatura calculado com base na dimensão do problema;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>
                <a:latin typeface="Comic Sans MS" panose="030F0702030302020204" pitchFamily="66" charset="0"/>
              </a:rPr>
              <a:t>Temperatura de congelamento do sistema: quando se atingir, p.ex., T = 0,001 ou quando a taxa de aceitação de movimentos cair abaixo de um valor predeterminado;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>
                <a:latin typeface="Comic Sans MS" panose="030F0702030302020204" pitchFamily="66" charset="0"/>
              </a:rPr>
              <a:t>Os parâmetros mais adequados para uma dada aplicação só podem ser obtidos por experimentação.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AFABD015-3A63-4065-9564-DFA8DE4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DACFFAC-03FF-483A-94C2-6CBDC5B4884B}" type="slidenum">
              <a:rPr lang="pt-BR" altLang="en-US"/>
              <a:pPr algn="r"/>
              <a:t>12</a:t>
            </a:fld>
            <a:endParaRPr lang="pt-BR" altLang="en-US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EAB9B45-BAD3-4353-8555-490451F54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marL="0" indent="0" eaLnBrk="1" hangingPunct="1">
              <a:buNone/>
            </a:pPr>
            <a:endParaRPr lang="pt-BR" altLang="pt-BR" dirty="0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 dirty="0">
              <a:latin typeface="Comic Sans MS" panose="030F0702030302020204" pitchFamily="66" charset="0"/>
            </a:endParaRPr>
          </a:p>
          <a:p>
            <a:pPr eaLnBrk="1" hangingPunct="1"/>
            <a:endParaRPr lang="pt-BR" altLang="pt-BR" dirty="0">
              <a:latin typeface="Comic Sans MS" panose="030F0702030302020204" pitchFamily="66" charset="0"/>
            </a:endParaRPr>
          </a:p>
          <a:p>
            <a:pPr eaLnBrk="1" hangingPunct="1"/>
            <a:endParaRPr lang="pt-BR" altLang="pt-BR" dirty="0">
              <a:latin typeface="Comic Sans MS" panose="030F0702030302020204" pitchFamily="66" charset="0"/>
            </a:endParaRPr>
          </a:p>
        </p:txBody>
      </p:sp>
      <p:sp>
        <p:nvSpPr>
          <p:cNvPr id="3072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91D1D6-C691-4E4A-95F7-505B5726C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Clr>
                <a:schemeClr val="hlink"/>
              </a:buClr>
              <a:buSzPct val="110000"/>
              <a:buNone/>
            </a:pPr>
            <a:endParaRPr lang="pt-BR" altLang="pt-BR" sz="2800" dirty="0">
              <a:latin typeface="Comic Sans MS" panose="030F0702030302020204" pitchFamily="66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6CC008-2D9C-4CDD-B16D-45A2373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3252831"/>
            <a:ext cx="9601200" cy="1243668"/>
          </a:xfrm>
        </p:spPr>
        <p:txBody>
          <a:bodyPr/>
          <a:lstStyle/>
          <a:p>
            <a:r>
              <a:rPr lang="pt-BR" dirty="0"/>
              <a:t>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176992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5">
            <a:extLst>
              <a:ext uri="{FF2B5EF4-FFF2-40B4-BE49-F238E27FC236}">
                <a16:creationId xmlns:a16="http://schemas.microsoft.com/office/drawing/2014/main" id="{56A11417-65EA-4FE7-89F5-4142E71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8CDB968-1BCF-4CE6-B57D-6CB02642FD08}" type="slidenum">
              <a:rPr lang="pt-BR" altLang="en-US"/>
              <a:pPr algn="r"/>
              <a:t>13</a:t>
            </a:fld>
            <a:endParaRPr lang="pt-BR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AFAB731-8506-4B39-9273-475E4BE10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122238"/>
            <a:ext cx="11252433" cy="1295400"/>
          </a:xfrm>
        </p:spPr>
        <p:txBody>
          <a:bodyPr/>
          <a:lstStyle/>
          <a:p>
            <a:pPr eaLnBrk="1" hangingPunct="1"/>
            <a:r>
              <a:rPr lang="pt-BR" altLang="pt-BR" sz="3500" dirty="0"/>
              <a:t>Relação entre AG e Problema de Otimização</a:t>
            </a:r>
          </a:p>
        </p:txBody>
      </p:sp>
      <p:graphicFrame>
        <p:nvGraphicFramePr>
          <p:cNvPr id="346167" name="Group 55">
            <a:extLst>
              <a:ext uri="{FF2B5EF4-FFF2-40B4-BE49-F238E27FC236}">
                <a16:creationId xmlns:a16="http://schemas.microsoft.com/office/drawing/2014/main" id="{2938B789-407D-42F2-A2DC-FDA42219A0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76401"/>
          <a:ext cx="8534400" cy="5016499"/>
        </p:xfrm>
        <a:graphic>
          <a:graphicData uri="http://schemas.openxmlformats.org/drawingml/2006/table">
            <a:tbl>
              <a:tblPr/>
              <a:tblGrid>
                <a:gridCol w="3322638">
                  <a:extLst>
                    <a:ext uri="{9D8B030D-6E8A-4147-A177-3AD203B41FA5}">
                      <a16:colId xmlns:a16="http://schemas.microsoft.com/office/drawing/2014/main" val="3300336021"/>
                    </a:ext>
                  </a:extLst>
                </a:gridCol>
                <a:gridCol w="5211762">
                  <a:extLst>
                    <a:ext uri="{9D8B030D-6E8A-4147-A177-3AD203B41FA5}">
                      <a16:colId xmlns:a16="http://schemas.microsoft.com/office/drawing/2014/main" val="2758440983"/>
                    </a:ext>
                  </a:extLst>
                </a:gridCol>
              </a:tblGrid>
              <a:tr h="6858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Problema de Otimização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57637"/>
                  </a:ext>
                </a:extLst>
              </a:tr>
              <a:tr h="6858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Indivíduo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Solução de um problema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147657"/>
                  </a:ext>
                </a:extLst>
              </a:tr>
              <a:tr h="6858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População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Conjunto de soluções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00800"/>
                  </a:ext>
                </a:extLst>
              </a:tr>
              <a:tr h="703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Cromossomo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Representação de uma solução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393076"/>
                  </a:ext>
                </a:extLst>
              </a:tr>
              <a:tr h="883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Gene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Parte da representação de uma solução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16581"/>
                  </a:ext>
                </a:extLst>
              </a:tr>
              <a:tr h="883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Alelos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Valores que uma variável pode assumir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758420"/>
                  </a:ext>
                </a:extLst>
              </a:tr>
              <a:tr h="4877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Crossover / Mutação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Operadores de busca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75507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5">
            <a:extLst>
              <a:ext uri="{FF2B5EF4-FFF2-40B4-BE49-F238E27FC236}">
                <a16:creationId xmlns:a16="http://schemas.microsoft.com/office/drawing/2014/main" id="{7AE635F5-820D-454E-ACE1-6B9E58A9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6AEE9F-94E6-4BD1-A9F6-5216CCBB0F9D}" type="slidenum">
              <a:rPr lang="pt-BR" altLang="en-US"/>
              <a:pPr algn="r"/>
              <a:t>14</a:t>
            </a:fld>
            <a:endParaRPr lang="pt-BR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3CE2489-4F32-4786-9D19-8CC5E4BA6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813"/>
            <a:ext cx="7543800" cy="868362"/>
          </a:xfrm>
        </p:spPr>
        <p:txBody>
          <a:bodyPr/>
          <a:lstStyle/>
          <a:p>
            <a:pPr eaLnBrk="1" hangingPunct="1"/>
            <a:r>
              <a:rPr lang="pt-BR" altLang="pt-BR"/>
              <a:t>Estrutura de um AG básico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4334C25-2EF7-4955-AFED-BE375F02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901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12A89E7E-2D5E-42E7-B5BB-93793E71A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01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1DF323F3-7F67-4FA9-8C7B-F12B2A48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6901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3" name="AutoShape 6">
            <a:extLst>
              <a:ext uri="{FF2B5EF4-FFF2-40B4-BE49-F238E27FC236}">
                <a16:creationId xmlns:a16="http://schemas.microsoft.com/office/drawing/2014/main" id="{58674ABA-18CD-4383-89F3-44A81AB0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820" y="1522294"/>
            <a:ext cx="366960" cy="733663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00ECABB7-904F-4787-B15B-120C57A9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9855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5" name="Rectangle 8">
            <a:extLst>
              <a:ext uri="{FF2B5EF4-FFF2-40B4-BE49-F238E27FC236}">
                <a16:creationId xmlns:a16="http://schemas.microsoft.com/office/drawing/2014/main" id="{A1F0D0D3-9CFF-41B2-99BC-CC3B15B1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475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6" name="Rectangle 9">
            <a:extLst>
              <a:ext uri="{FF2B5EF4-FFF2-40B4-BE49-F238E27FC236}">
                <a16:creationId xmlns:a16="http://schemas.microsoft.com/office/drawing/2014/main" id="{22157432-0FC8-4447-8089-627A64A6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095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7" name="Rectangle 10">
            <a:extLst>
              <a:ext uri="{FF2B5EF4-FFF2-40B4-BE49-F238E27FC236}">
                <a16:creationId xmlns:a16="http://schemas.microsoft.com/office/drawing/2014/main" id="{6191070B-B007-4FC6-AAB0-D0EBF36AE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715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8" name="Rectangle 11">
            <a:extLst>
              <a:ext uri="{FF2B5EF4-FFF2-40B4-BE49-F238E27FC236}">
                <a16:creationId xmlns:a16="http://schemas.microsoft.com/office/drawing/2014/main" id="{3E1CF9CC-E8C5-4305-9F86-262F7C0E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33572"/>
            <a:ext cx="16764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9" name="Line 12">
            <a:extLst>
              <a:ext uri="{FF2B5EF4-FFF2-40B4-BE49-F238E27FC236}">
                <a16:creationId xmlns:a16="http://schemas.microsoft.com/office/drawing/2014/main" id="{6130F888-F676-4B82-9115-96A09E1C9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748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10" name="Line 13">
            <a:extLst>
              <a:ext uri="{FF2B5EF4-FFF2-40B4-BE49-F238E27FC236}">
                <a16:creationId xmlns:a16="http://schemas.microsoft.com/office/drawing/2014/main" id="{DE3E1A71-D64B-46CD-AE5E-00F0F5117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002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11" name="Line 14">
            <a:extLst>
              <a:ext uri="{FF2B5EF4-FFF2-40B4-BE49-F238E27FC236}">
                <a16:creationId xmlns:a16="http://schemas.microsoft.com/office/drawing/2014/main" id="{903C1984-F95D-4B1A-8C9B-FBD13D66D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248443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AF92082B-959B-4C13-8A31-BCA1AB3C5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190023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13" name="Text Box 16">
            <a:extLst>
              <a:ext uri="{FF2B5EF4-FFF2-40B4-BE49-F238E27FC236}">
                <a16:creationId xmlns:a16="http://schemas.microsoft.com/office/drawing/2014/main" id="{91FCB559-349B-4867-8BA8-7A05DE3DE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17838"/>
            <a:ext cx="15240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Selecione os pais</a:t>
            </a:r>
          </a:p>
        </p:txBody>
      </p:sp>
      <p:sp>
        <p:nvSpPr>
          <p:cNvPr id="55314" name="Text Box 17">
            <a:extLst>
              <a:ext uri="{FF2B5EF4-FFF2-40B4-BE49-F238E27FC236}">
                <a16:creationId xmlns:a16="http://schemas.microsoft.com/office/drawing/2014/main" id="{AC94B871-0B3F-4770-88DB-3F2FBF24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81426"/>
            <a:ext cx="15240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 i="1"/>
              <a:t>Crossover</a:t>
            </a:r>
          </a:p>
        </p:txBody>
      </p:sp>
      <p:sp>
        <p:nvSpPr>
          <p:cNvPr id="55315" name="Text Box 18">
            <a:extLst>
              <a:ext uri="{FF2B5EF4-FFF2-40B4-BE49-F238E27FC236}">
                <a16:creationId xmlns:a16="http://schemas.microsoft.com/office/drawing/2014/main" id="{6A2914DF-C3A6-458E-BF87-B409BBA4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541838"/>
            <a:ext cx="15240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Mutação</a:t>
            </a: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F3D84627-362A-4986-BAF8-0F589450C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46726"/>
            <a:ext cx="15240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 sz="1300"/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9F32F871-A82C-4413-A705-8D150F7E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989638"/>
            <a:ext cx="1676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Defina a população sobrevivente</a:t>
            </a:r>
          </a:p>
        </p:txBody>
      </p:sp>
      <p:sp>
        <p:nvSpPr>
          <p:cNvPr id="55318" name="Text Box 21">
            <a:extLst>
              <a:ext uri="{FF2B5EF4-FFF2-40B4-BE49-F238E27FC236}">
                <a16:creationId xmlns:a16="http://schemas.microsoft.com/office/drawing/2014/main" id="{B5F7A764-027B-4AE7-83C2-7EC5F74B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61448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Avalie a população</a:t>
            </a:r>
          </a:p>
        </p:txBody>
      </p:sp>
      <p:sp>
        <p:nvSpPr>
          <p:cNvPr id="55319" name="Text Box 22">
            <a:extLst>
              <a:ext uri="{FF2B5EF4-FFF2-40B4-BE49-F238E27FC236}">
                <a16:creationId xmlns:a16="http://schemas.microsoft.com/office/drawing/2014/main" id="{FD6D0C07-A36B-4C89-A000-8EBB9046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68450"/>
            <a:ext cx="15240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Critérios de parada satisfeitos?</a:t>
            </a:r>
          </a:p>
        </p:txBody>
      </p:sp>
      <p:sp>
        <p:nvSpPr>
          <p:cNvPr id="55320" name="Text Box 23">
            <a:extLst>
              <a:ext uri="{FF2B5EF4-FFF2-40B4-BE49-F238E27FC236}">
                <a16:creationId xmlns:a16="http://schemas.microsoft.com/office/drawing/2014/main" id="{FFEC839E-60EA-4922-801C-845317BE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64623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Liste os melhores indivíduos</a:t>
            </a:r>
          </a:p>
        </p:txBody>
      </p:sp>
      <p:sp>
        <p:nvSpPr>
          <p:cNvPr id="55321" name="Text Box 24">
            <a:extLst>
              <a:ext uri="{FF2B5EF4-FFF2-40B4-BE49-F238E27FC236}">
                <a16:creationId xmlns:a16="http://schemas.microsoft.com/office/drawing/2014/main" id="{34CB16DE-6373-4775-9A4B-B4D5E5FC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813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Gere uma população inicial</a:t>
            </a:r>
          </a:p>
        </p:txBody>
      </p:sp>
      <p:sp>
        <p:nvSpPr>
          <p:cNvPr id="55322" name="Text Box 25">
            <a:extLst>
              <a:ext uri="{FF2B5EF4-FFF2-40B4-BE49-F238E27FC236}">
                <a16:creationId xmlns:a16="http://schemas.microsoft.com/office/drawing/2014/main" id="{89A51AC6-ACC8-4307-97B8-37A4FB8E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202238"/>
            <a:ext cx="1524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Avalie a população</a:t>
            </a:r>
          </a:p>
        </p:txBody>
      </p:sp>
      <p:sp>
        <p:nvSpPr>
          <p:cNvPr id="55323" name="Rectangle 26">
            <a:extLst>
              <a:ext uri="{FF2B5EF4-FFF2-40B4-BE49-F238E27FC236}">
                <a16:creationId xmlns:a16="http://schemas.microsoft.com/office/drawing/2014/main" id="{A4312B34-060A-4E25-914C-434163AE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22272"/>
            <a:ext cx="1981200" cy="369332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24" name="Text Box 27">
            <a:extLst>
              <a:ext uri="{FF2B5EF4-FFF2-40B4-BE49-F238E27FC236}">
                <a16:creationId xmlns:a16="http://schemas.microsoft.com/office/drawing/2014/main" id="{4C915D60-314F-4B93-9697-FF3A6D0F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6523038"/>
            <a:ext cx="32766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>
                <a:solidFill>
                  <a:srgbClr val="BC102D"/>
                </a:solidFill>
              </a:rPr>
              <a:t>Geração de uma nova população</a:t>
            </a:r>
          </a:p>
        </p:txBody>
      </p:sp>
      <p:sp>
        <p:nvSpPr>
          <p:cNvPr id="55325" name="Text Box 28">
            <a:extLst>
              <a:ext uri="{FF2B5EF4-FFF2-40B4-BE49-F238E27FC236}">
                <a16:creationId xmlns:a16="http://schemas.microsoft.com/office/drawing/2014/main" id="{4174FF49-EE39-4077-95C3-78159AE3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84438"/>
            <a:ext cx="6096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Não</a:t>
            </a:r>
          </a:p>
        </p:txBody>
      </p:sp>
      <p:sp>
        <p:nvSpPr>
          <p:cNvPr id="55326" name="Text Box 29">
            <a:extLst>
              <a:ext uri="{FF2B5EF4-FFF2-40B4-BE49-F238E27FC236}">
                <a16:creationId xmlns:a16="http://schemas.microsoft.com/office/drawing/2014/main" id="{29769D2F-E21A-4265-961A-56A256F7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646238"/>
            <a:ext cx="6096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300"/>
              <a:t>Sim</a:t>
            </a:r>
          </a:p>
        </p:txBody>
      </p:sp>
      <p:sp>
        <p:nvSpPr>
          <p:cNvPr id="55327" name="Line 30">
            <a:extLst>
              <a:ext uri="{FF2B5EF4-FFF2-40B4-BE49-F238E27FC236}">
                <a16:creationId xmlns:a16="http://schemas.microsoft.com/office/drawing/2014/main" id="{2E7F5D18-70A6-41AE-B04E-3B21EC0F3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33988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28" name="Line 31">
            <a:extLst>
              <a:ext uri="{FF2B5EF4-FFF2-40B4-BE49-F238E27FC236}">
                <a16:creationId xmlns:a16="http://schemas.microsoft.com/office/drawing/2014/main" id="{E50C7791-0EBB-4F14-9A13-64655F8B9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41608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29" name="Line 32">
            <a:extLst>
              <a:ext uri="{FF2B5EF4-FFF2-40B4-BE49-F238E27FC236}">
                <a16:creationId xmlns:a16="http://schemas.microsoft.com/office/drawing/2014/main" id="{F717DC23-A02A-4B5C-A445-050995315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49228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30" name="Line 33">
            <a:extLst>
              <a:ext uri="{FF2B5EF4-FFF2-40B4-BE49-F238E27FC236}">
                <a16:creationId xmlns:a16="http://schemas.microsoft.com/office/drawing/2014/main" id="{8A7888BC-49BB-4C9A-ACA5-A16C98BBA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56848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31" name="Line 34">
            <a:extLst>
              <a:ext uri="{FF2B5EF4-FFF2-40B4-BE49-F238E27FC236}">
                <a16:creationId xmlns:a16="http://schemas.microsoft.com/office/drawing/2014/main" id="{FF81CB66-B614-49F4-A202-92A99C5FB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621823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55332" name="Line 35">
            <a:extLst>
              <a:ext uri="{FF2B5EF4-FFF2-40B4-BE49-F238E27FC236}">
                <a16:creationId xmlns:a16="http://schemas.microsoft.com/office/drawing/2014/main" id="{EC62828E-76B3-4DB3-89A2-F59E0E649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1900238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5">
            <a:extLst>
              <a:ext uri="{FF2B5EF4-FFF2-40B4-BE49-F238E27FC236}">
                <a16:creationId xmlns:a16="http://schemas.microsoft.com/office/drawing/2014/main" id="{81B6912E-C7D6-45BE-B1FD-E3BF6403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388A38A-9631-4E39-AC8C-F57A7FF7A6A3}" type="slidenum">
              <a:rPr lang="pt-BR" altLang="en-US"/>
              <a:pPr algn="r"/>
              <a:t>15</a:t>
            </a:fld>
            <a:endParaRPr lang="pt-BR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CF000F6-F0E7-4DB6-8A64-B414E8EA9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Avaliação de cromossomos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B701DA4-A358-41D7-9A0F-A719D9B13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/>
              <a:t>Feita pela função de aptidão (</a:t>
            </a:r>
            <a:r>
              <a:rPr lang="pt-BR" altLang="pt-BR" i="1"/>
              <a:t>fitness</a:t>
            </a:r>
            <a:r>
              <a:rPr lang="pt-BR" altLang="pt-BR"/>
              <a:t>)</a:t>
            </a:r>
          </a:p>
          <a:p>
            <a:pPr eaLnBrk="1" hangingPunct="1">
              <a:buFontTx/>
              <a:buChar char="•"/>
            </a:pPr>
            <a:r>
              <a:rPr lang="pt-BR" altLang="pt-BR"/>
              <a:t>Em um problema de maximização pode ser a própria função objetivo</a:t>
            </a:r>
          </a:p>
          <a:p>
            <a:pPr eaLnBrk="1" hangingPunct="1">
              <a:buFontTx/>
              <a:buChar char="•"/>
            </a:pPr>
            <a:r>
              <a:rPr lang="pt-BR" altLang="pt-BR"/>
              <a:t>Em um problema de minimização pode ser o inverso da função objetivo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5">
            <a:extLst>
              <a:ext uri="{FF2B5EF4-FFF2-40B4-BE49-F238E27FC236}">
                <a16:creationId xmlns:a16="http://schemas.microsoft.com/office/drawing/2014/main" id="{56E5B5DE-06DD-4708-B8CA-91B05088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D2FDE75-837F-4843-8D5F-B0B9FFF2DE91}" type="slidenum">
              <a:rPr lang="pt-BR" altLang="en-US"/>
              <a:pPr algn="r"/>
              <a:t>16</a:t>
            </a:fld>
            <a:endParaRPr lang="pt-BR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645D365-BB8C-4624-B047-68FFC6F12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Fase de seleção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4A18B35-B6B7-4813-B34A-5C28243EE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pt-BR" altLang="pt-BR" i="1"/>
              <a:t>Binary tournament selection</a:t>
            </a:r>
            <a:r>
              <a:rPr lang="pt-BR" altLang="pt-BR"/>
              <a:t>: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pt-BR" altLang="pt-BR"/>
              <a:t>Selecionar dois indivíduos aleatoriamente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pt-BR" altLang="pt-BR"/>
              <a:t>O primeiro pai é o indivíduo com maior aptidão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pt-BR" altLang="pt-BR"/>
              <a:t>Selecionar, aleatoriamente, outros dois pais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r>
              <a:rPr lang="pt-BR" altLang="pt-BR"/>
              <a:t>O segundo pai é o indivíduo com maior aptidão nessa nova seleção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pt-BR" altLang="pt-BR"/>
              <a:t>Aleatório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pt-BR" altLang="pt-BR"/>
              <a:t>Roleta russa</a:t>
            </a:r>
          </a:p>
          <a:p>
            <a:pPr marL="742950" lvl="1" indent="-285750">
              <a:lnSpc>
                <a:spcPct val="90000"/>
              </a:lnSpc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>
            <a:extLst>
              <a:ext uri="{FF2B5EF4-FFF2-40B4-BE49-F238E27FC236}">
                <a16:creationId xmlns:a16="http://schemas.microsoft.com/office/drawing/2014/main" id="{7DEFEF7E-E058-4071-B5F4-30A095EB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EEC6876-9E8E-4FF2-BD14-37E7246EA46E}" type="slidenum">
              <a:rPr lang="pt-BR" altLang="en-US"/>
              <a:pPr algn="r"/>
              <a:t>17</a:t>
            </a:fld>
            <a:endParaRPr lang="pt-BR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888B1E8-0AA2-44D3-ADDE-9CDAF6D78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Fase de reprodução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D7EB647-8BA9-4161-87F6-13DE8881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/>
              <a:t>Dois ou mais cromossomos passam por um processo de mutação e/ou recombinação para gerar novos cromossomos filhos (</a:t>
            </a:r>
            <a:r>
              <a:rPr lang="pt-BR" altLang="pt-BR" i="1"/>
              <a:t>offsprings</a:t>
            </a:r>
            <a:r>
              <a:rPr lang="pt-BR" altLang="pt-BR"/>
              <a:t>)</a:t>
            </a:r>
          </a:p>
          <a:p>
            <a:pPr eaLnBrk="1" hangingPunct="1">
              <a:buFontTx/>
              <a:buChar char="•"/>
            </a:pPr>
            <a:r>
              <a:rPr lang="pt-BR" altLang="pt-BR"/>
              <a:t>Operador mutação clássico</a:t>
            </a:r>
          </a:p>
          <a:p>
            <a:pPr algn="ctr" eaLnBrk="1" hangingPunct="1">
              <a:buFontTx/>
              <a:buNone/>
            </a:pPr>
            <a:r>
              <a:rPr lang="pt-BR" altLang="pt-BR"/>
              <a:t>p = ( 0 1 </a:t>
            </a:r>
            <a:r>
              <a:rPr lang="pt-BR" altLang="pt-BR">
                <a:solidFill>
                  <a:srgbClr val="FF0000"/>
                </a:solidFill>
              </a:rPr>
              <a:t>0</a:t>
            </a:r>
            <a:r>
              <a:rPr lang="pt-BR" altLang="pt-BR"/>
              <a:t> 1 )</a:t>
            </a:r>
          </a:p>
          <a:p>
            <a:pPr algn="ctr" eaLnBrk="1" hangingPunct="1">
              <a:buFontTx/>
              <a:buNone/>
            </a:pPr>
            <a:r>
              <a:rPr lang="pt-BR" altLang="pt-BR">
                <a:sym typeface="Symbol" panose="05050102010706020507" pitchFamily="18" charset="2"/>
              </a:rPr>
              <a:t>         </a:t>
            </a:r>
            <a:r>
              <a:rPr lang="pt-BR" altLang="pt-BR" b="1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buFontTx/>
              <a:buNone/>
            </a:pPr>
            <a:r>
              <a:rPr lang="pt-BR" altLang="pt-BR"/>
              <a:t>p = ( 0 1 </a:t>
            </a:r>
            <a:r>
              <a:rPr lang="pt-BR" altLang="pt-BR">
                <a:solidFill>
                  <a:srgbClr val="FF0000"/>
                </a:solidFill>
              </a:rPr>
              <a:t>1</a:t>
            </a:r>
            <a:r>
              <a:rPr lang="pt-BR" altLang="pt-BR"/>
              <a:t> 1 )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>
            <a:extLst>
              <a:ext uri="{FF2B5EF4-FFF2-40B4-BE49-F238E27FC236}">
                <a16:creationId xmlns:a16="http://schemas.microsoft.com/office/drawing/2014/main" id="{D834279F-0455-4621-9349-0EE045BF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7E712A9-107B-4E3C-9E7F-F2DCB8B06534}" type="slidenum">
              <a:rPr lang="pt-BR" altLang="en-US"/>
              <a:pPr algn="r"/>
              <a:t>18</a:t>
            </a:fld>
            <a:endParaRPr lang="pt-BR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2D34C01-0581-49FB-894D-04A7520EA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Fase de reprodução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8D0DA29-BE3A-42CC-BDC0-C2A054F7F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Char char="•"/>
            </a:pPr>
            <a:r>
              <a:rPr lang="pt-BR" altLang="pt-BR" sz="2600" dirty="0"/>
              <a:t>Operador crossover clássico (</a:t>
            </a:r>
            <a:r>
              <a:rPr lang="pt-BR" altLang="pt-BR" sz="2600" dirty="0" err="1"/>
              <a:t>one</a:t>
            </a:r>
            <a:r>
              <a:rPr lang="pt-BR" altLang="pt-BR" sz="2600" dirty="0"/>
              <a:t> point crossover):</a:t>
            </a:r>
          </a:p>
          <a:p>
            <a:pPr eaLnBrk="1" hangingPunct="1">
              <a:buFontTx/>
              <a:buChar char="•"/>
            </a:pPr>
            <a:r>
              <a:rPr lang="pt-BR" altLang="pt-BR" sz="2600" dirty="0"/>
              <a:t>Descendentes são formados a partir da reunião de segmentos de cada pai</a:t>
            </a:r>
          </a:p>
          <a:p>
            <a:pPr algn="ctr" eaLnBrk="1" hangingPunct="1">
              <a:buFontTx/>
              <a:buNone/>
            </a:pPr>
            <a:r>
              <a:rPr lang="pt-BR" altLang="pt-BR" sz="2600" dirty="0"/>
              <a:t>p</a:t>
            </a:r>
            <a:r>
              <a:rPr lang="pt-BR" altLang="pt-BR" sz="2600" baseline="-25000" dirty="0"/>
              <a:t>1</a:t>
            </a:r>
            <a:r>
              <a:rPr lang="pt-BR" altLang="pt-BR" sz="2600" dirty="0"/>
              <a:t> = </a:t>
            </a:r>
            <a:r>
              <a:rPr lang="pt-BR" altLang="pt-BR" sz="2600" b="1" dirty="0"/>
              <a:t>( 1 1 1 </a:t>
            </a:r>
            <a:r>
              <a:rPr lang="pt-BR" altLang="pt-BR" sz="2600" b="1" dirty="0">
                <a:solidFill>
                  <a:srgbClr val="FF0000"/>
                </a:solidFill>
              </a:rPr>
              <a:t>|</a:t>
            </a:r>
            <a:r>
              <a:rPr lang="pt-BR" altLang="pt-BR" sz="2600" b="1" dirty="0"/>
              <a:t> </a:t>
            </a:r>
            <a:r>
              <a:rPr lang="pt-BR" altLang="pt-BR" sz="2600" b="1" dirty="0">
                <a:solidFill>
                  <a:srgbClr val="66FF33"/>
                </a:solidFill>
              </a:rPr>
              <a:t>1 0 0</a:t>
            </a:r>
            <a:r>
              <a:rPr lang="pt-BR" altLang="pt-BR" sz="2600" b="1" dirty="0"/>
              <a:t> )</a:t>
            </a:r>
          </a:p>
          <a:p>
            <a:pPr algn="ctr" eaLnBrk="1" hangingPunct="1">
              <a:buFontTx/>
              <a:buNone/>
            </a:pPr>
            <a:r>
              <a:rPr lang="pt-BR" altLang="pt-BR" sz="2600" b="1" dirty="0"/>
              <a:t>p</a:t>
            </a:r>
            <a:r>
              <a:rPr lang="pt-BR" altLang="pt-BR" sz="2600" b="1" baseline="-25000" dirty="0"/>
              <a:t>2</a:t>
            </a:r>
            <a:r>
              <a:rPr lang="pt-BR" altLang="pt-BR" sz="2600" b="1" dirty="0"/>
              <a:t> = ( 1 0 1 </a:t>
            </a:r>
            <a:r>
              <a:rPr lang="pt-BR" altLang="pt-BR" sz="2600" b="1" dirty="0">
                <a:solidFill>
                  <a:srgbClr val="FF0000"/>
                </a:solidFill>
              </a:rPr>
              <a:t>|</a:t>
            </a:r>
            <a:r>
              <a:rPr lang="pt-BR" altLang="pt-BR" sz="2600" b="1" dirty="0"/>
              <a:t> </a:t>
            </a:r>
            <a:r>
              <a:rPr lang="pt-BR" altLang="pt-BR" sz="2600" b="1" dirty="0">
                <a:solidFill>
                  <a:srgbClr val="996633"/>
                </a:solidFill>
              </a:rPr>
              <a:t>0 1 0</a:t>
            </a:r>
            <a:r>
              <a:rPr lang="pt-BR" altLang="pt-BR" sz="2600" b="1" dirty="0"/>
              <a:t> )</a:t>
            </a:r>
          </a:p>
          <a:p>
            <a:pPr algn="ctr" eaLnBrk="1" hangingPunct="1">
              <a:buFontTx/>
              <a:buNone/>
            </a:pPr>
            <a:r>
              <a:rPr lang="pt-BR" altLang="pt-BR" sz="2600" b="1" dirty="0">
                <a:sym typeface="Symbol" panose="05050102010706020507" pitchFamily="18" charset="2"/>
              </a:rPr>
              <a:t>       </a:t>
            </a:r>
            <a:r>
              <a:rPr lang="pt-BR" altLang="pt-BR" sz="2600" b="1" dirty="0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buFontTx/>
              <a:buNone/>
            </a:pPr>
            <a:r>
              <a:rPr lang="pt-BR" altLang="pt-BR" sz="2600" b="1" dirty="0"/>
              <a:t>O</a:t>
            </a:r>
            <a:r>
              <a:rPr lang="pt-BR" altLang="pt-BR" sz="2600" b="1" baseline="-25000" dirty="0"/>
              <a:t>1</a:t>
            </a:r>
            <a:r>
              <a:rPr lang="pt-BR" altLang="pt-BR" sz="2600" b="1" dirty="0"/>
              <a:t> = ( 1 1 1 </a:t>
            </a:r>
            <a:r>
              <a:rPr lang="pt-BR" altLang="pt-BR" sz="2600" b="1" dirty="0">
                <a:solidFill>
                  <a:srgbClr val="FF0000"/>
                </a:solidFill>
              </a:rPr>
              <a:t>|</a:t>
            </a:r>
            <a:r>
              <a:rPr lang="pt-BR" altLang="pt-BR" sz="2600" b="1" dirty="0"/>
              <a:t> </a:t>
            </a:r>
            <a:r>
              <a:rPr lang="pt-BR" altLang="pt-BR" sz="2600" b="1" dirty="0">
                <a:solidFill>
                  <a:srgbClr val="996633"/>
                </a:solidFill>
              </a:rPr>
              <a:t>0 1 0</a:t>
            </a:r>
            <a:r>
              <a:rPr lang="pt-BR" altLang="pt-BR" sz="2600" b="1" dirty="0"/>
              <a:t> )</a:t>
            </a:r>
          </a:p>
          <a:p>
            <a:pPr algn="ctr" eaLnBrk="1" hangingPunct="1">
              <a:buFontTx/>
              <a:buNone/>
            </a:pPr>
            <a:r>
              <a:rPr lang="pt-BR" altLang="pt-BR" sz="2600" b="1" dirty="0"/>
              <a:t>O</a:t>
            </a:r>
            <a:r>
              <a:rPr lang="pt-BR" altLang="pt-BR" sz="2600" b="1" baseline="-25000" dirty="0"/>
              <a:t>2</a:t>
            </a:r>
            <a:r>
              <a:rPr lang="pt-BR" altLang="pt-BR" sz="2600" b="1" dirty="0"/>
              <a:t> = ( 1 0 1 </a:t>
            </a:r>
            <a:r>
              <a:rPr lang="pt-BR" altLang="pt-BR" sz="2600" b="1" dirty="0">
                <a:solidFill>
                  <a:srgbClr val="FF0000"/>
                </a:solidFill>
              </a:rPr>
              <a:t>|</a:t>
            </a:r>
            <a:r>
              <a:rPr lang="pt-BR" altLang="pt-BR" sz="2600" b="1" dirty="0"/>
              <a:t> </a:t>
            </a:r>
            <a:r>
              <a:rPr lang="pt-BR" altLang="pt-BR" sz="2600" b="1" dirty="0">
                <a:solidFill>
                  <a:srgbClr val="66FF33"/>
                </a:solidFill>
              </a:rPr>
              <a:t>1 0 0</a:t>
            </a:r>
            <a:r>
              <a:rPr lang="pt-BR" altLang="pt-BR" sz="2600" b="1" dirty="0"/>
              <a:t> 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>
            <a:extLst>
              <a:ext uri="{FF2B5EF4-FFF2-40B4-BE49-F238E27FC236}">
                <a16:creationId xmlns:a16="http://schemas.microsoft.com/office/drawing/2014/main" id="{BB7DD5AE-0126-4B2F-A2D5-58324631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6C70A7B-7A5B-4F07-88EF-C16371738EE4}" type="slidenum">
              <a:rPr lang="pt-BR" altLang="en-US"/>
              <a:pPr algn="r"/>
              <a:t>2</a:t>
            </a:fld>
            <a:endParaRPr lang="pt-BR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57244F2-2158-46E2-8BE6-29CBD391C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7543800" cy="1228725"/>
          </a:xfrm>
        </p:spPr>
        <p:txBody>
          <a:bodyPr/>
          <a:lstStyle/>
          <a:p>
            <a:pPr algn="ctr" eaLnBrk="1" hangingPunct="1"/>
            <a:r>
              <a:rPr lang="pt-BR" altLang="pt-BR"/>
              <a:t>Metaheurísticas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DAE762-20BD-44A7-98B1-D55031A69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39888"/>
            <a:ext cx="80645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100" dirty="0"/>
              <a:t>Métodos heurísticos, de caráter geral, dotados de mecanismos para escapar das armadilhas dos ótimos locais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100" dirty="0"/>
              <a:t>Princípio básico: aceitar soluções de piora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100" dirty="0"/>
              <a:t>Podem ser baseados em Busca Local ou Busca Populacional.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100" dirty="0"/>
              <a:t>Os métodos baseados em Busca Local são fundamentados na noção de vizinhança: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pt-BR" altLang="pt-BR" dirty="0"/>
              <a:t>Dada uma solução </a:t>
            </a:r>
            <a:r>
              <a:rPr lang="pt-BR" altLang="pt-BR" dirty="0">
                <a:solidFill>
                  <a:srgbClr val="CC0000"/>
                </a:solidFill>
              </a:rPr>
              <a:t>s</a:t>
            </a:r>
            <a:r>
              <a:rPr lang="pt-BR" altLang="pt-BR" dirty="0"/>
              <a:t>, diz-se que </a:t>
            </a:r>
            <a:r>
              <a:rPr lang="pt-BR" altLang="pt-BR" dirty="0">
                <a:solidFill>
                  <a:srgbClr val="CC0000"/>
                </a:solidFill>
              </a:rPr>
              <a:t>s’</a:t>
            </a:r>
            <a:r>
              <a:rPr lang="pt-BR" altLang="pt-BR" dirty="0"/>
              <a:t> é um vizinho de </a:t>
            </a:r>
            <a:r>
              <a:rPr lang="pt-BR" altLang="pt-BR" dirty="0">
                <a:solidFill>
                  <a:srgbClr val="CC0000"/>
                </a:solidFill>
              </a:rPr>
              <a:t>s</a:t>
            </a:r>
            <a:r>
              <a:rPr lang="pt-BR" altLang="pt-BR" dirty="0"/>
              <a:t>, se </a:t>
            </a:r>
            <a:r>
              <a:rPr lang="pt-BR" altLang="pt-BR" dirty="0">
                <a:solidFill>
                  <a:srgbClr val="CC0000"/>
                </a:solidFill>
              </a:rPr>
              <a:t>s’</a:t>
            </a:r>
            <a:r>
              <a:rPr lang="pt-BR" altLang="pt-BR" dirty="0"/>
              <a:t> é obtido de </a:t>
            </a:r>
            <a:r>
              <a:rPr lang="pt-BR" altLang="pt-BR" dirty="0">
                <a:solidFill>
                  <a:srgbClr val="CC0000"/>
                </a:solidFill>
              </a:rPr>
              <a:t>s</a:t>
            </a:r>
            <a:r>
              <a:rPr lang="pt-BR" altLang="pt-BR" dirty="0"/>
              <a:t> a partir de um movimento </a:t>
            </a:r>
            <a:r>
              <a:rPr lang="pt-BR" altLang="pt-BR" dirty="0">
                <a:solidFill>
                  <a:srgbClr val="CC0000"/>
                </a:solidFill>
              </a:rPr>
              <a:t>m</a:t>
            </a:r>
            <a:r>
              <a:rPr lang="pt-BR" altLang="pt-BR" dirty="0"/>
              <a:t>, isto é: </a:t>
            </a:r>
            <a:r>
              <a:rPr lang="pt-BR" altLang="pt-BR" dirty="0">
                <a:solidFill>
                  <a:srgbClr val="CC0000"/>
                </a:solidFill>
              </a:rPr>
              <a:t>s’</a:t>
            </a:r>
            <a:r>
              <a:rPr lang="pt-BR" altLang="pt-BR" dirty="0"/>
              <a:t> </a:t>
            </a:r>
            <a:r>
              <a:rPr lang="pt-BR" altLang="pt-BR" dirty="0">
                <a:solidFill>
                  <a:srgbClr val="CC0000"/>
                </a:solidFill>
                <a:sym typeface="Symbol" panose="05050102010706020507" pitchFamily="18" charset="2"/>
              </a:rPr>
              <a:t></a:t>
            </a:r>
            <a:r>
              <a:rPr lang="pt-BR" altLang="pt-BR" dirty="0">
                <a:sym typeface="Symbol" panose="05050102010706020507" pitchFamily="18" charset="2"/>
              </a:rPr>
              <a:t> </a:t>
            </a:r>
            <a:r>
              <a:rPr lang="pt-BR" altLang="pt-BR" dirty="0">
                <a:solidFill>
                  <a:srgbClr val="CC0000"/>
                </a:solidFill>
              </a:rPr>
              <a:t>s</a:t>
            </a:r>
            <a:r>
              <a:rPr lang="pt-BR" altLang="pt-BR" dirty="0">
                <a:sym typeface="Symbol" panose="05050102010706020507" pitchFamily="18" charset="2"/>
              </a:rPr>
              <a:t> </a:t>
            </a:r>
            <a:r>
              <a:rPr lang="pt-BR" altLang="pt-BR" dirty="0">
                <a:solidFill>
                  <a:srgbClr val="CC0000"/>
                </a:solidFill>
                <a:sym typeface="Symbol" panose="05050102010706020507" pitchFamily="18" charset="2"/>
              </a:rPr>
              <a:t></a:t>
            </a:r>
            <a:r>
              <a:rPr lang="pt-BR" altLang="pt-BR" dirty="0">
                <a:sym typeface="Symbol" panose="05050102010706020507" pitchFamily="18" charset="2"/>
              </a:rPr>
              <a:t> </a:t>
            </a:r>
            <a:r>
              <a:rPr lang="pt-BR" altLang="pt-BR" dirty="0">
                <a:solidFill>
                  <a:srgbClr val="CC0000"/>
                </a:solidFill>
                <a:sym typeface="Symbol" panose="05050102010706020507" pitchFamily="18" charset="2"/>
              </a:rPr>
              <a:t>m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pt-BR" altLang="pt-BR" dirty="0"/>
              <a:t>A estrutura de vizinhança varia de acordo com o problema tratado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100" dirty="0"/>
              <a:t>Os métodos baseados em Busca Populacional partem de um conjunto de soluções, aplicando sobre estes operadores que visam à melhoria desse conjunto.</a:t>
            </a:r>
          </a:p>
          <a:p>
            <a:pPr eaLnBrk="1" hangingPunct="1">
              <a:lnSpc>
                <a:spcPct val="90000"/>
              </a:lnSpc>
            </a:pPr>
            <a:endParaRPr lang="pt-BR" altLang="pt-BR" sz="2100" i="1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>
            <a:extLst>
              <a:ext uri="{FF2B5EF4-FFF2-40B4-BE49-F238E27FC236}">
                <a16:creationId xmlns:a16="http://schemas.microsoft.com/office/drawing/2014/main" id="{6D02D719-29B3-4A9A-A153-88C8DBA4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BA588B3-14A2-4A73-8C99-2B47019A2162}" type="slidenum">
              <a:rPr lang="pt-BR" altLang="en-US"/>
              <a:pPr algn="r"/>
              <a:t>3</a:t>
            </a:fld>
            <a:endParaRPr lang="pt-BR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A25BADF-8F56-4615-8DA1-DCFB4AD9F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/>
              <a:t>Metaheurísticas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C02D71E-F31E-4E93-B220-993F26636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Exemplos de </a:t>
            </a:r>
            <a:r>
              <a:rPr lang="pt-BR" altLang="pt-BR" dirty="0" err="1"/>
              <a:t>metaheurísticas</a:t>
            </a:r>
            <a:r>
              <a:rPr lang="pt-BR" altLang="pt-BR" dirty="0"/>
              <a:t>:</a:t>
            </a:r>
          </a:p>
          <a:p>
            <a:pPr marL="742950" lvl="1" indent="-285750"/>
            <a:r>
              <a:rPr lang="pt-BR" altLang="pt-BR" dirty="0"/>
              <a:t>de busca local:</a:t>
            </a:r>
          </a:p>
          <a:p>
            <a:pPr marL="1143000" lvl="2" indent="-228600"/>
            <a:r>
              <a:rPr lang="pt-BR" altLang="pt-BR" dirty="0"/>
              <a:t>Busca Tabu</a:t>
            </a:r>
          </a:p>
          <a:p>
            <a:pPr marL="1143000" lvl="2" indent="-228600"/>
            <a:r>
              <a:rPr lang="pt-BR" altLang="pt-BR" i="1" dirty="0" err="1"/>
              <a:t>Simulated</a:t>
            </a:r>
            <a:r>
              <a:rPr lang="pt-BR" altLang="pt-BR" i="1" dirty="0"/>
              <a:t> </a:t>
            </a:r>
            <a:r>
              <a:rPr lang="pt-BR" altLang="pt-BR" i="1" dirty="0" err="1"/>
              <a:t>Annealing</a:t>
            </a:r>
            <a:endParaRPr lang="pt-BR" altLang="pt-BR" i="1" dirty="0"/>
          </a:p>
          <a:p>
            <a:pPr marL="742950" lvl="1" indent="-285750"/>
            <a:r>
              <a:rPr lang="pt-BR" altLang="pt-BR" dirty="0"/>
              <a:t>de busca populacional:</a:t>
            </a:r>
          </a:p>
          <a:p>
            <a:pPr marL="1143000" lvl="2" indent="-228600"/>
            <a:r>
              <a:rPr lang="pt-BR" altLang="pt-BR" dirty="0"/>
              <a:t>Algoritmos Genéticos</a:t>
            </a:r>
          </a:p>
          <a:p>
            <a:pPr marL="1143000" lvl="2" indent="-228600"/>
            <a:r>
              <a:rPr lang="pt-BR" altLang="pt-BR" dirty="0"/>
              <a:t>Colônia de Formigas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>
            <a:extLst>
              <a:ext uri="{FF2B5EF4-FFF2-40B4-BE49-F238E27FC236}">
                <a16:creationId xmlns:a16="http://schemas.microsoft.com/office/drawing/2014/main" id="{0C154494-041F-4C11-A30A-6E5B9D52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A2459E-8E1A-4520-93E9-40295CEF1651}" type="slidenum">
              <a:rPr lang="pt-BR" altLang="en-US"/>
              <a:pPr algn="r"/>
              <a:t>4</a:t>
            </a:fld>
            <a:endParaRPr lang="pt-BR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A7EB63-9BD0-4E57-A29B-0D703A390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 dirty="0" err="1">
                <a:latin typeface="Comic Sans MS" panose="030F0702030302020204" pitchFamily="66" charset="0"/>
              </a:rPr>
              <a:t>Simulated</a:t>
            </a:r>
            <a:r>
              <a:rPr lang="pt-BR" altLang="pt-BR" sz="3000" dirty="0">
                <a:latin typeface="Comic Sans MS" panose="030F0702030302020204" pitchFamily="66" charset="0"/>
              </a:rPr>
              <a:t> </a:t>
            </a:r>
            <a:r>
              <a:rPr lang="pt-BR" altLang="pt-BR" sz="3000" dirty="0" err="1">
                <a:latin typeface="Comic Sans MS" panose="030F0702030302020204" pitchFamily="66" charset="0"/>
              </a:rPr>
              <a:t>Annealing</a:t>
            </a:r>
            <a:r>
              <a:rPr lang="pt-BR" altLang="pt-BR" sz="3000" dirty="0">
                <a:latin typeface="Comic Sans MS" panose="030F0702030302020204" pitchFamily="66" charset="0"/>
              </a:rPr>
              <a:t>:</a:t>
            </a:r>
            <a:br>
              <a:rPr lang="pt-BR" altLang="pt-BR" sz="3000" dirty="0">
                <a:latin typeface="Comic Sans MS" panose="030F0702030302020204" pitchFamily="66" charset="0"/>
              </a:rPr>
            </a:br>
            <a:r>
              <a:rPr lang="pt-BR" altLang="pt-BR" sz="3000" dirty="0">
                <a:latin typeface="Comic Sans MS" panose="030F0702030302020204" pitchFamily="66" charset="0"/>
              </a:rPr>
              <a:t>Fundamentação do método</a:t>
            </a:r>
            <a:br>
              <a:rPr lang="pt-BR" altLang="pt-BR" sz="3000" dirty="0">
                <a:latin typeface="Comic Sans MS" panose="030F0702030302020204" pitchFamily="66" charset="0"/>
              </a:rPr>
            </a:br>
            <a:endParaRPr lang="pt-BR" altLang="pt-BR" sz="3000" dirty="0">
              <a:latin typeface="Comic Sans MS" panose="030F0702030302020204" pitchFamily="66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50C376A-B431-4AC8-8BB6-06F90F459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1024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B15F88-BA6B-410F-BDF0-85CB9A1D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968399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Proposto por </a:t>
            </a:r>
            <a:r>
              <a:rPr lang="pt-BR" altLang="pt-BR" sz="2800" dirty="0" err="1">
                <a:latin typeface="Comic Sans MS" panose="030F0702030302020204" pitchFamily="66" charset="0"/>
              </a:rPr>
              <a:t>Kirkpatrick</a:t>
            </a:r>
            <a:r>
              <a:rPr lang="pt-BR" altLang="pt-BR" sz="2800" dirty="0">
                <a:latin typeface="Comic Sans MS" panose="030F0702030302020204" pitchFamily="66" charset="0"/>
              </a:rPr>
              <a:t> </a:t>
            </a:r>
            <a:r>
              <a:rPr lang="pt-BR" altLang="pt-BR" sz="2800" i="1" dirty="0">
                <a:latin typeface="Comic Sans MS" panose="030F0702030302020204" pitchFamily="66" charset="0"/>
              </a:rPr>
              <a:t>et al</a:t>
            </a:r>
            <a:r>
              <a:rPr lang="pt-BR" altLang="pt-BR" sz="2800" dirty="0">
                <a:latin typeface="Comic Sans MS" panose="030F0702030302020204" pitchFamily="66" charset="0"/>
              </a:rPr>
              <a:t>. (1983)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Simula o processo de recozimento de metais;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Resfriamento rápido conduz a produtos </a:t>
            </a:r>
            <a:r>
              <a:rPr lang="pt-BR" altLang="pt-BR" sz="2800" dirty="0" err="1">
                <a:latin typeface="Comic Sans MS" panose="030F0702030302020204" pitchFamily="66" charset="0"/>
              </a:rPr>
              <a:t>meta-estáveis</a:t>
            </a:r>
            <a:r>
              <a:rPr lang="pt-BR" altLang="pt-BR" sz="2800" dirty="0">
                <a:latin typeface="Comic Sans MS" panose="030F0702030302020204" pitchFamily="66" charset="0"/>
              </a:rPr>
              <a:t>, de maior energia interna;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Resfriamento lento conduz a produtos mais estáveis, estruturalmente fortes, de menor energia;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Durante o recozimento o material passa por vários estados possíveis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>
            <a:extLst>
              <a:ext uri="{FF2B5EF4-FFF2-40B4-BE49-F238E27FC236}">
                <a16:creationId xmlns:a16="http://schemas.microsoft.com/office/drawing/2014/main" id="{1274F24A-0720-4055-AED9-2AA174C9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423BB8C-62B6-4BB0-A4B0-6CC62AD92CF6}" type="slidenum">
              <a:rPr lang="pt-BR" altLang="en-US"/>
              <a:pPr algn="r"/>
              <a:t>5</a:t>
            </a:fld>
            <a:endParaRPr lang="pt-BR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7A3DB25-C40D-457A-B8EC-A7FB1704B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</a:t>
            </a:r>
            <a:br>
              <a:rPr lang="pt-BR" altLang="pt-BR" sz="3000">
                <a:latin typeface="Comic Sans MS" panose="030F0702030302020204" pitchFamily="66" charset="0"/>
              </a:rPr>
            </a:br>
            <a:r>
              <a:rPr lang="pt-BR" altLang="pt-BR" sz="3000">
                <a:latin typeface="Comic Sans MS" panose="030F0702030302020204" pitchFamily="66" charset="0"/>
              </a:rPr>
              <a:t>Fundamentação do método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38F1426-B54D-4975-8630-3746A212E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12293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183DEA-592F-4801-92B9-866B18B5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951621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Analogia com um problema </a:t>
            </a:r>
            <a:r>
              <a:rPr lang="pt-BR" altLang="pt-BR" sz="2800" dirty="0" err="1">
                <a:latin typeface="Comic Sans MS" panose="030F0702030302020204" pitchFamily="66" charset="0"/>
              </a:rPr>
              <a:t>combinatorial</a:t>
            </a:r>
            <a:r>
              <a:rPr lang="pt-BR" altLang="pt-BR" sz="2800" dirty="0">
                <a:latin typeface="Comic Sans MS" panose="030F0702030302020204" pitchFamily="66" charset="0"/>
              </a:rPr>
              <a:t>:</a:t>
            </a:r>
          </a:p>
          <a:p>
            <a:pPr lvl="1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Os estados possíveis de um metal correspondem a soluções do espaço de busca;</a:t>
            </a:r>
          </a:p>
          <a:p>
            <a:pPr lvl="1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A energia em cada estado corresponde ao valor da função objetivo;</a:t>
            </a:r>
          </a:p>
          <a:p>
            <a:pPr lvl="1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A energia mínima corresponde ao valor de uma solução ótima local, possivelmente global.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>
            <a:extLst>
              <a:ext uri="{FF2B5EF4-FFF2-40B4-BE49-F238E27FC236}">
                <a16:creationId xmlns:a16="http://schemas.microsoft.com/office/drawing/2014/main" id="{51030620-C2BE-4E3E-98BC-E2BA8F54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EE0B12-BCC9-4091-B81A-C3E3F22ADC3C}" type="slidenum">
              <a:rPr lang="pt-BR" altLang="en-US"/>
              <a:pPr algn="r"/>
              <a:t>6</a:t>
            </a:fld>
            <a:endParaRPr lang="pt-BR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6E7A2D4-5333-48A5-991B-3474A17B1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</a:t>
            </a:r>
            <a:br>
              <a:rPr lang="pt-BR" altLang="pt-BR" sz="3000">
                <a:latin typeface="Comic Sans MS" panose="030F0702030302020204" pitchFamily="66" charset="0"/>
              </a:rPr>
            </a:br>
            <a:r>
              <a:rPr lang="pt-BR" altLang="pt-BR" sz="3000">
                <a:latin typeface="Comic Sans MS" panose="030F0702030302020204" pitchFamily="66" charset="0"/>
              </a:rPr>
              <a:t>Fundamentação do método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E701E7F-7020-43DC-901E-16E7135E0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14341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C46D7B-BF1D-4E39-B28A-3E50C1A6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993566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000" dirty="0">
                <a:latin typeface="Comic Sans MS" panose="030F0702030302020204" pitchFamily="66" charset="0"/>
              </a:rPr>
              <a:t>A cada iteração do método, um novo estado é gerado a partir do estado corrente por uma modificação aleatória neste;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000" dirty="0">
                <a:latin typeface="Comic Sans MS" panose="030F0702030302020204" pitchFamily="66" charset="0"/>
              </a:rPr>
              <a:t>Se o novo estado é de energia </a:t>
            </a:r>
            <a:r>
              <a:rPr lang="pt-BR" altLang="pt-BR" sz="2000" b="1" dirty="0">
                <a:latin typeface="Comic Sans MS" panose="030F0702030302020204" pitchFamily="66" charset="0"/>
              </a:rPr>
              <a:t>menor</a:t>
            </a:r>
            <a:r>
              <a:rPr lang="pt-BR" altLang="pt-BR" sz="2000" dirty="0">
                <a:latin typeface="Comic Sans MS" panose="030F0702030302020204" pitchFamily="66" charset="0"/>
              </a:rPr>
              <a:t> que o estado corrente, esse novo estado passa a ser o estado corrente;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000" dirty="0">
                <a:latin typeface="Comic Sans MS" panose="030F0702030302020204" pitchFamily="66" charset="0"/>
              </a:rPr>
              <a:t>Se o novo estado tem uma energia </a:t>
            </a:r>
            <a:r>
              <a:rPr lang="pt-BR" altLang="pt-BR" sz="2000" b="1" dirty="0">
                <a:latin typeface="Comic Sans MS" panose="030F0702030302020204" pitchFamily="66" charset="0"/>
              </a:rPr>
              <a:t>maior</a:t>
            </a:r>
            <a:r>
              <a:rPr lang="pt-BR" altLang="pt-BR" sz="2000" dirty="0">
                <a:latin typeface="Comic Sans MS" panose="030F0702030302020204" pitchFamily="66" charset="0"/>
              </a:rPr>
              <a:t> que o estado corrente em </a:t>
            </a:r>
            <a:r>
              <a:rPr lang="pt-BR" altLang="pt-B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</a:t>
            </a:r>
            <a:r>
              <a:rPr lang="pt-BR" altLang="pt-BR" sz="2000" dirty="0">
                <a:latin typeface="Comic Sans MS" panose="030F0702030302020204" pitchFamily="66" charset="0"/>
              </a:rPr>
              <a:t> unidades, a probabilidade de se mudar do estado corrente para o novo estado é:</a:t>
            </a:r>
          </a:p>
          <a:p>
            <a:pPr lvl="1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</a:rPr>
              <a:t>e</a:t>
            </a:r>
            <a:r>
              <a:rPr lang="pt-BR" altLang="pt-BR" sz="2400" baseline="30000" dirty="0">
                <a:latin typeface="Comic Sans MS" panose="030F0702030302020204" pitchFamily="66" charset="0"/>
              </a:rPr>
              <a:t>-</a:t>
            </a:r>
            <a:r>
              <a:rPr lang="pt-BR" altLang="pt-B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/(</a:t>
            </a:r>
            <a:r>
              <a:rPr lang="pt-BR" altLang="pt-BR" sz="2400" baseline="30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kT</a:t>
            </a:r>
            <a:r>
              <a:rPr lang="pt-BR" altLang="pt-B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pt-BR" altLang="pt-BR" sz="2400" dirty="0"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  <a:r>
              <a:rPr lang="pt-BR" altLang="pt-BR" sz="2000" dirty="0">
                <a:latin typeface="Comic Sans MS" panose="030F0702030302020204" pitchFamily="66" charset="0"/>
                <a:sym typeface="Symbol" panose="05050102010706020507" pitchFamily="18" charset="2"/>
              </a:rPr>
              <a:t>onde k = constante de Boltzmann e T = temperatura corrente</a:t>
            </a:r>
            <a:r>
              <a:rPr lang="pt-BR" altLang="pt-BR" sz="2000" dirty="0">
                <a:latin typeface="Comic Sans MS" panose="030F0702030302020204" pitchFamily="66" charset="0"/>
              </a:rPr>
              <a:t>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000" dirty="0">
                <a:latin typeface="Comic Sans MS" panose="030F0702030302020204" pitchFamily="66" charset="0"/>
              </a:rPr>
              <a:t>Este procedimento é repetido até se atingir o equilíbrio térmico (passo de </a:t>
            </a:r>
            <a:r>
              <a:rPr lang="pt-BR" altLang="pt-BR" sz="2000" dirty="0" err="1">
                <a:latin typeface="Comic Sans MS" panose="030F0702030302020204" pitchFamily="66" charset="0"/>
              </a:rPr>
              <a:t>Metrópolis</a:t>
            </a:r>
            <a:r>
              <a:rPr lang="pt-BR" altLang="pt-BR" sz="2000" dirty="0">
                <a:latin typeface="Comic Sans MS" panose="030F0702030302020204" pitchFamily="66" charset="0"/>
              </a:rPr>
              <a:t>)</a:t>
            </a:r>
            <a:endParaRPr lang="pt-BR" altLang="pt-BR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6">
            <a:extLst>
              <a:ext uri="{FF2B5EF4-FFF2-40B4-BE49-F238E27FC236}">
                <a16:creationId xmlns:a16="http://schemas.microsoft.com/office/drawing/2014/main" id="{947D4E56-1DBB-4077-9508-4C29697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7D3B63F-D5A3-407B-BD7C-AEC9EDBF028B}" type="slidenum">
              <a:rPr lang="pt-BR" altLang="en-US"/>
              <a:pPr algn="r"/>
              <a:t>7</a:t>
            </a:fld>
            <a:endParaRPr lang="pt-BR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808DE76-9325-4562-9C87-40AC3E2EB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 Probabilidade de aceitação de um movimento de piora</a:t>
            </a:r>
          </a:p>
        </p:txBody>
      </p:sp>
      <p:sp>
        <p:nvSpPr>
          <p:cNvPr id="1638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B72C6B-DF8F-4A91-A315-A880BA5B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557338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Baseada na fórmula: P(aceitação) = e</a:t>
            </a:r>
            <a:r>
              <a:rPr lang="pt-BR" altLang="pt-BR" sz="2800" baseline="30000" dirty="0">
                <a:latin typeface="Comic Sans MS" panose="030F0702030302020204" pitchFamily="66" charset="0"/>
              </a:rPr>
              <a:t>-</a:t>
            </a:r>
            <a:r>
              <a:rPr lang="pt-BR" altLang="pt-BR" sz="28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/T</a:t>
            </a:r>
            <a:r>
              <a:rPr lang="pt-BR" altLang="pt-BR" sz="2800" dirty="0">
                <a:latin typeface="Comic Sans MS" panose="030F0702030302020204" pitchFamily="66" charset="0"/>
              </a:rPr>
              <a:t> 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  <a:sym typeface="Symbol" panose="05050102010706020507" pitchFamily="18" charset="2"/>
              </a:rPr>
              <a:t> = variação de custo; T = temperatura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pt-BR" altLang="pt-BR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  <a:sym typeface="Symbol" panose="05050102010706020507" pitchFamily="18" charset="2"/>
              </a:rPr>
              <a:t>Temperatura</a:t>
            </a:r>
            <a:r>
              <a:rPr lang="pt-BR" altLang="pt-BR" sz="2800" dirty="0">
                <a:latin typeface="Comic Sans MS" panose="030F0702030302020204" pitchFamily="66" charset="0"/>
                <a:sym typeface="Symbol" panose="05050102010706020507" pitchFamily="18" charset="2"/>
              </a:rPr>
              <a:t>  </a:t>
            </a:r>
            <a:r>
              <a:rPr lang="pt-BR" altLang="pt-BR" sz="2400" dirty="0">
                <a:latin typeface="Tahoma" panose="020B0604030504040204" pitchFamily="34" charset="0"/>
                <a:sym typeface="Symbol" panose="05050102010706020507" pitchFamily="18" charset="2"/>
              </a:rPr>
              <a:t> </a:t>
            </a:r>
            <a:r>
              <a:rPr lang="pt-BR" altLang="pt-BR" sz="2400" dirty="0">
                <a:latin typeface="Comic Sans MS" panose="030F0702030302020204" pitchFamily="66" charset="0"/>
                <a:sym typeface="Symbol" panose="05050102010706020507" pitchFamily="18" charset="2"/>
              </a:rPr>
              <a:t>Probabilidade de aceitação</a:t>
            </a:r>
            <a:r>
              <a:rPr lang="pt-BR" altLang="pt-BR" sz="24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800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  <a:sym typeface="Symbol" panose="05050102010706020507" pitchFamily="18" charset="2"/>
              </a:rPr>
              <a:t>Temperatura</a:t>
            </a:r>
            <a:r>
              <a:rPr lang="pt-BR" altLang="pt-BR" sz="2800" dirty="0">
                <a:latin typeface="Comic Sans MS" panose="030F0702030302020204" pitchFamily="66" charset="0"/>
                <a:sym typeface="Symbol" panose="05050102010706020507" pitchFamily="18" charset="2"/>
              </a:rPr>
              <a:t>   </a:t>
            </a:r>
            <a:r>
              <a:rPr lang="pt-BR" altLang="pt-BR" sz="2400" dirty="0">
                <a:latin typeface="Comic Sans MS" panose="030F0702030302020204" pitchFamily="66" charset="0"/>
                <a:sym typeface="Symbol" panose="05050102010706020507" pitchFamily="18" charset="2"/>
              </a:rPr>
              <a:t>Probabilidade de aceitação</a:t>
            </a:r>
            <a:r>
              <a:rPr lang="pt-BR" altLang="pt-BR" sz="24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pt-BR" altLang="pt-BR" sz="2800" dirty="0">
                <a:latin typeface="Comic Sans MS" panose="030F0702030302020204" pitchFamily="66" charset="0"/>
                <a:sym typeface="Symbol" panose="05050102010706020507" pitchFamily="18" charset="2"/>
              </a:rPr>
              <a:t>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E4E9274F-A238-4C0A-A78D-C282D2F317CE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2792068"/>
              </p:ext>
            </p:extLst>
          </p:nvPr>
        </p:nvGraphicFramePr>
        <p:xfrm>
          <a:off x="3560763" y="2905973"/>
          <a:ext cx="4006107" cy="268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4" imgW="7073016" imgH="4685714" progId="Photoshop.Image.6">
                  <p:embed/>
                </p:oleObj>
              </mc:Choice>
              <mc:Fallback>
                <p:oleObj name="Image" r:id="rId4" imgW="7073016" imgH="4685714" progId="Photoshop.Image.6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E4E9274F-A238-4C0A-A78D-C282D2F31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2905973"/>
                        <a:ext cx="4006107" cy="2686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>
            <a:extLst>
              <a:ext uri="{FF2B5EF4-FFF2-40B4-BE49-F238E27FC236}">
                <a16:creationId xmlns:a16="http://schemas.microsoft.com/office/drawing/2014/main" id="{F3D62D84-AE6B-45B6-9B32-9117927C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B0573F5-2196-4943-97E5-231EA178C242}" type="slidenum">
              <a:rPr lang="pt-BR" altLang="en-US"/>
              <a:pPr algn="r"/>
              <a:t>8</a:t>
            </a:fld>
            <a:endParaRPr lang="pt-BR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CA6FB7D-4703-4AF0-B2BF-9908C463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</a:t>
            </a:r>
            <a:br>
              <a:rPr lang="pt-BR" altLang="pt-BR" sz="3000">
                <a:latin typeface="Comic Sans MS" panose="030F0702030302020204" pitchFamily="66" charset="0"/>
              </a:rPr>
            </a:br>
            <a:r>
              <a:rPr lang="pt-BR" altLang="pt-BR" sz="3000">
                <a:latin typeface="Comic Sans MS" panose="030F0702030302020204" pitchFamily="66" charset="0"/>
              </a:rPr>
              <a:t>Fundamentação do método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5BDF2A6-ED40-41C5-8601-8232D4FA8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1843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D1CB54-E90C-45CC-B2C0-933C06B8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699951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No início do processo, a temperatura é elevada e a probabilidade de se aceitar soluções de piora é maior;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As soluções de piora são aceitas para escapar de ótimos locais;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A probabilidade de se aceitar uma solução de piora depende de um parâmetro, chamado temperatura;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800" dirty="0">
                <a:latin typeface="Comic Sans MS" panose="030F0702030302020204" pitchFamily="66" charset="0"/>
              </a:rPr>
              <a:t>Quanto menor a temperatura, menor a probabilidade de se aceitar soluções de piora;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>
            <a:extLst>
              <a:ext uri="{FF2B5EF4-FFF2-40B4-BE49-F238E27FC236}">
                <a16:creationId xmlns:a16="http://schemas.microsoft.com/office/drawing/2014/main" id="{31218F42-BEFD-4EF9-9058-FE12FF7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DBD04A9-1CDA-4AB2-9CDF-47B55D7D8266}" type="slidenum">
              <a:rPr lang="pt-BR" altLang="en-US"/>
              <a:pPr algn="r"/>
              <a:t>9</a:t>
            </a:fld>
            <a:endParaRPr lang="pt-BR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7B33CCE-006B-4D57-87EA-75AFFEB5F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839788"/>
            <a:ext cx="8534400" cy="6080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000">
                <a:latin typeface="Comic Sans MS" panose="030F0702030302020204" pitchFamily="66" charset="0"/>
              </a:rPr>
              <a:t>Simulated Annealing:</a:t>
            </a:r>
            <a:br>
              <a:rPr lang="pt-BR" altLang="pt-BR" sz="3000">
                <a:latin typeface="Comic Sans MS" panose="030F0702030302020204" pitchFamily="66" charset="0"/>
              </a:rPr>
            </a:br>
            <a:r>
              <a:rPr lang="pt-BR" altLang="pt-BR" sz="3000">
                <a:latin typeface="Comic Sans MS" panose="030F0702030302020204" pitchFamily="66" charset="0"/>
              </a:rPr>
              <a:t>Fundamentação do método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F7724F-0344-4E0F-8E41-A3584AD1D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2133600"/>
            <a:ext cx="7958138" cy="3962400"/>
          </a:xfrm>
        </p:spPr>
        <p:txBody>
          <a:bodyPr/>
          <a:lstStyle/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algn="just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  <a:p>
            <a:pPr eaLnBrk="1" hangingPunct="1"/>
            <a:endParaRPr lang="pt-BR" altLang="pt-BR">
              <a:latin typeface="Comic Sans MS" panose="030F0702030302020204" pitchFamily="66" charset="0"/>
            </a:endParaRPr>
          </a:p>
        </p:txBody>
      </p:sp>
      <p:sp>
        <p:nvSpPr>
          <p:cNvPr id="2048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E9DCBB-5732-406A-B092-5B98490AD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892898"/>
            <a:ext cx="7924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</a:rPr>
              <a:t>Atingido o equilíbrio térmico, a temperatura é diminuída;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</a:rPr>
              <a:t>A taxa de aceitação de movimentos de piora é, portanto, diminuída com o decorrer das iterações;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</a:rPr>
              <a:t>No final do processo, praticamente não se aceita movimentos de piora e o método se comporta como o método da descida/subida;</a:t>
            </a:r>
          </a:p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§"/>
            </a:pPr>
            <a:r>
              <a:rPr lang="pt-BR" altLang="pt-BR" sz="2400" dirty="0">
                <a:latin typeface="Comic Sans MS" panose="030F0702030302020204" pitchFamily="66" charset="0"/>
              </a:rPr>
              <a:t>O final do processo se dá quando a temperatura se aproxima de zero e nenhuma solução de piora é mais aceita, evidenciando o encontro de um ótimo local</a:t>
            </a:r>
            <a:r>
              <a:rPr lang="pt-BR" altLang="pt-BR" sz="2800" dirty="0">
                <a:latin typeface="Comic Sans MS" panose="030F0702030302020204" pitchFamily="66" charset="0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1115</TotalTime>
  <Words>973</Words>
  <Application>Microsoft Office PowerPoint</Application>
  <PresentationFormat>Widescreen</PresentationFormat>
  <Paragraphs>176</Paragraphs>
  <Slides>18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Comic Sans MS</vt:lpstr>
      <vt:lpstr>Franklin Gothic Book</vt:lpstr>
      <vt:lpstr>Symbol</vt:lpstr>
      <vt:lpstr>Tahoma</vt:lpstr>
      <vt:lpstr>Times New Roman</vt:lpstr>
      <vt:lpstr>Wingdings</vt:lpstr>
      <vt:lpstr>Crop</vt:lpstr>
      <vt:lpstr>Adobe Photoshop Image</vt:lpstr>
      <vt:lpstr>Meta-heurísticas</vt:lpstr>
      <vt:lpstr>Metaheurísticas</vt:lpstr>
      <vt:lpstr>Metaheurísticas</vt:lpstr>
      <vt:lpstr>Simulated Annealing: Fundamentação do método </vt:lpstr>
      <vt:lpstr>Simulated Annealing: Fundamentação do método</vt:lpstr>
      <vt:lpstr>Simulated Annealing: Fundamentação do método</vt:lpstr>
      <vt:lpstr>Simulated Annealing: Probabilidade de aceitação de um movimento de piora</vt:lpstr>
      <vt:lpstr>Simulated Annealing: Fundamentação do método</vt:lpstr>
      <vt:lpstr>Simulated Annealing: Fundamentação do método</vt:lpstr>
      <vt:lpstr>Algoritmo Simulated Annealing</vt:lpstr>
      <vt:lpstr>Simulated Annealing: Considerações Gerais</vt:lpstr>
      <vt:lpstr>ALGORITMOS GENÉTICOS</vt:lpstr>
      <vt:lpstr>Relação entre AG e Problema de Otimização</vt:lpstr>
      <vt:lpstr>Estrutura de um AG básico</vt:lpstr>
      <vt:lpstr>Avaliação de cromossomos</vt:lpstr>
      <vt:lpstr>Fase de seleção</vt:lpstr>
      <vt:lpstr>Fase de reprodução</vt:lpstr>
      <vt:lpstr>Fase de reprodução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creator>João Carlos Furtado</dc:creator>
  <cp:lastModifiedBy>Joao Carlos Furtado</cp:lastModifiedBy>
  <cp:revision>73</cp:revision>
  <dcterms:created xsi:type="dcterms:W3CDTF">2020-08-20T14:04:57Z</dcterms:created>
  <dcterms:modified xsi:type="dcterms:W3CDTF">2023-11-27T11:48:20Z</dcterms:modified>
</cp:coreProperties>
</file>