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4"/>
  </p:notesMasterIdLst>
  <p:handoutMasterIdLst>
    <p:handoutMasterId r:id="rId25"/>
  </p:handoutMasterIdLst>
  <p:sldIdLst>
    <p:sldId id="896" r:id="rId4"/>
    <p:sldId id="870" r:id="rId5"/>
    <p:sldId id="811" r:id="rId6"/>
    <p:sldId id="897" r:id="rId7"/>
    <p:sldId id="913" r:id="rId8"/>
    <p:sldId id="904" r:id="rId9"/>
    <p:sldId id="914" r:id="rId10"/>
    <p:sldId id="874" r:id="rId11"/>
    <p:sldId id="915" r:id="rId12"/>
    <p:sldId id="916" r:id="rId13"/>
    <p:sldId id="920" r:id="rId14"/>
    <p:sldId id="919" r:id="rId15"/>
    <p:sldId id="917" r:id="rId16"/>
    <p:sldId id="918" r:id="rId17"/>
    <p:sldId id="922" r:id="rId18"/>
    <p:sldId id="923" r:id="rId19"/>
    <p:sldId id="924" r:id="rId20"/>
    <p:sldId id="925" r:id="rId21"/>
    <p:sldId id="926" r:id="rId22"/>
    <p:sldId id="89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70"/>
            <p14:sldId id="811"/>
            <p14:sldId id="897"/>
            <p14:sldId id="913"/>
            <p14:sldId id="904"/>
            <p14:sldId id="914"/>
            <p14:sldId id="874"/>
            <p14:sldId id="915"/>
            <p14:sldId id="916"/>
            <p14:sldId id="920"/>
            <p14:sldId id="919"/>
            <p14:sldId id="917"/>
            <p14:sldId id="918"/>
            <p14:sldId id="922"/>
            <p14:sldId id="923"/>
            <p14:sldId id="924"/>
            <p14:sldId id="925"/>
            <p14:sldId id="926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5813" autoAdjust="0"/>
  </p:normalViewPr>
  <p:slideViewPr>
    <p:cSldViewPr>
      <p:cViewPr varScale="1">
        <p:scale>
          <a:sx n="95" d="100"/>
          <a:sy n="95" d="100"/>
        </p:scale>
        <p:origin x="138" y="9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2145-5596-45E7-8AE9-F5E1FA6F4E14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</dgm:pt>
    <dgm:pt modelId="{8460E8D6-9704-4016-A1F8-C3C289AC8630}">
      <dgm:prSet phldrT="[Texte]"/>
      <dgm:spPr/>
      <dgm:t>
        <a:bodyPr/>
        <a:lstStyle/>
        <a:p>
          <a:r>
            <a:rPr lang="fr-FR" dirty="0"/>
            <a:t>Meilleur application des méthodes agiles</a:t>
          </a:r>
        </a:p>
      </dgm:t>
    </dgm:pt>
    <dgm:pt modelId="{57DF2CD4-7BAD-4832-9FE6-19E74F68DF01}" type="parTrans" cxnId="{DB589070-D50D-40C3-8AC1-01B0DE6831D0}">
      <dgm:prSet/>
      <dgm:spPr/>
      <dgm:t>
        <a:bodyPr/>
        <a:lstStyle/>
        <a:p>
          <a:endParaRPr lang="fr-FR"/>
        </a:p>
      </dgm:t>
    </dgm:pt>
    <dgm:pt modelId="{BDE6355C-8E87-49FC-9B8A-D1FACD9D18EE}" type="sibTrans" cxnId="{DB589070-D50D-40C3-8AC1-01B0DE6831D0}">
      <dgm:prSet/>
      <dgm:spPr/>
      <dgm:t>
        <a:bodyPr/>
        <a:lstStyle/>
        <a:p>
          <a:endParaRPr lang="fr-FR"/>
        </a:p>
      </dgm:t>
    </dgm:pt>
    <dgm:pt modelId="{73272063-425A-48FD-872E-628F45B3B6A5}">
      <dgm:prSet phldrT="[Texte]"/>
      <dgm:spPr/>
      <dgm:t>
        <a:bodyPr/>
        <a:lstStyle/>
        <a:p>
          <a:r>
            <a:rPr lang="fr-FR" dirty="0"/>
            <a:t>Architectures / Technologies</a:t>
          </a:r>
        </a:p>
      </dgm:t>
    </dgm:pt>
    <dgm:pt modelId="{4FEA0360-C4F4-43E7-84C3-CBA08CAB0328}" type="parTrans" cxnId="{E254B98E-5A0C-4B5F-BB00-C9BBA76324CE}">
      <dgm:prSet/>
      <dgm:spPr/>
      <dgm:t>
        <a:bodyPr/>
        <a:lstStyle/>
        <a:p>
          <a:endParaRPr lang="fr-FR"/>
        </a:p>
      </dgm:t>
    </dgm:pt>
    <dgm:pt modelId="{59BA07C8-3235-484C-9248-9BCB782BF2EB}" type="sibTrans" cxnId="{E254B98E-5A0C-4B5F-BB00-C9BBA76324CE}">
      <dgm:prSet/>
      <dgm:spPr/>
      <dgm:t>
        <a:bodyPr/>
        <a:lstStyle/>
        <a:p>
          <a:endParaRPr lang="fr-FR"/>
        </a:p>
      </dgm:t>
    </dgm:pt>
    <dgm:pt modelId="{F15B77E0-E3A5-4C65-A9D4-5B3924D59CD8}">
      <dgm:prSet phldrT="[Texte]"/>
      <dgm:spPr/>
      <dgm:t>
        <a:bodyPr/>
        <a:lstStyle/>
        <a:p>
          <a:r>
            <a:rPr lang="fr-FR" dirty="0"/>
            <a:t>Communication dans l’équipe</a:t>
          </a:r>
        </a:p>
      </dgm:t>
    </dgm:pt>
    <dgm:pt modelId="{5C911D70-ECA9-452D-A63D-9201D9453722}" type="parTrans" cxnId="{01E35409-FD44-45B5-8501-ABB39EB9E716}">
      <dgm:prSet/>
      <dgm:spPr/>
      <dgm:t>
        <a:bodyPr/>
        <a:lstStyle/>
        <a:p>
          <a:endParaRPr lang="fr-FR"/>
        </a:p>
      </dgm:t>
    </dgm:pt>
    <dgm:pt modelId="{51E1F5FE-9A3C-4BE0-A3E7-B486E9F25AB9}" type="sibTrans" cxnId="{01E35409-FD44-45B5-8501-ABB39EB9E716}">
      <dgm:prSet/>
      <dgm:spPr/>
      <dgm:t>
        <a:bodyPr/>
        <a:lstStyle/>
        <a:p>
          <a:endParaRPr lang="fr-FR"/>
        </a:p>
      </dgm:t>
    </dgm:pt>
    <dgm:pt modelId="{79740349-E57D-47A4-AB81-02EB4AF3800F}" type="pres">
      <dgm:prSet presAssocID="{6C7B2145-5596-45E7-8AE9-F5E1FA6F4E14}" presName="compositeShape" presStyleCnt="0">
        <dgm:presLayoutVars>
          <dgm:dir/>
          <dgm:resizeHandles/>
        </dgm:presLayoutVars>
      </dgm:prSet>
      <dgm:spPr/>
    </dgm:pt>
    <dgm:pt modelId="{CEAB7B0C-C1D5-4693-977D-611FE3EEB4A1}" type="pres">
      <dgm:prSet presAssocID="{6C7B2145-5596-45E7-8AE9-F5E1FA6F4E14}" presName="pyramid" presStyleLbl="node1" presStyleIdx="0" presStyleCnt="1"/>
      <dgm:spPr/>
    </dgm:pt>
    <dgm:pt modelId="{C6F2AD8D-CD88-4BBE-9F10-2EE46DD75EDC}" type="pres">
      <dgm:prSet presAssocID="{6C7B2145-5596-45E7-8AE9-F5E1FA6F4E14}" presName="theList" presStyleCnt="0"/>
      <dgm:spPr/>
    </dgm:pt>
    <dgm:pt modelId="{30AC0787-CF8D-4C1E-9D15-10A6416A16AE}" type="pres">
      <dgm:prSet presAssocID="{8460E8D6-9704-4016-A1F8-C3C289AC8630}" presName="aNode" presStyleLbl="fgAcc1" presStyleIdx="0" presStyleCnt="3">
        <dgm:presLayoutVars>
          <dgm:bulletEnabled val="1"/>
        </dgm:presLayoutVars>
      </dgm:prSet>
      <dgm:spPr/>
    </dgm:pt>
    <dgm:pt modelId="{AE6326E9-D8A4-476A-819D-9CB7F2E5C5F0}" type="pres">
      <dgm:prSet presAssocID="{8460E8D6-9704-4016-A1F8-C3C289AC8630}" presName="aSpace" presStyleCnt="0"/>
      <dgm:spPr/>
    </dgm:pt>
    <dgm:pt modelId="{9BA57EBC-7475-405A-8DD9-E4059D32A762}" type="pres">
      <dgm:prSet presAssocID="{73272063-425A-48FD-872E-628F45B3B6A5}" presName="aNode" presStyleLbl="fgAcc1" presStyleIdx="1" presStyleCnt="3">
        <dgm:presLayoutVars>
          <dgm:bulletEnabled val="1"/>
        </dgm:presLayoutVars>
      </dgm:prSet>
      <dgm:spPr/>
    </dgm:pt>
    <dgm:pt modelId="{58BD6F66-AAF6-444B-8537-D5B4C4E610ED}" type="pres">
      <dgm:prSet presAssocID="{73272063-425A-48FD-872E-628F45B3B6A5}" presName="aSpace" presStyleCnt="0"/>
      <dgm:spPr/>
    </dgm:pt>
    <dgm:pt modelId="{4BA89657-097C-438D-9A5C-87E1685B4CBB}" type="pres">
      <dgm:prSet presAssocID="{F15B77E0-E3A5-4C65-A9D4-5B3924D59CD8}" presName="aNode" presStyleLbl="fgAcc1" presStyleIdx="2" presStyleCnt="3">
        <dgm:presLayoutVars>
          <dgm:bulletEnabled val="1"/>
        </dgm:presLayoutVars>
      </dgm:prSet>
      <dgm:spPr/>
    </dgm:pt>
    <dgm:pt modelId="{78FBFAEE-27B0-4FA3-BBF3-7B4D2AEC7642}" type="pres">
      <dgm:prSet presAssocID="{F15B77E0-E3A5-4C65-A9D4-5B3924D59CD8}" presName="aSpace" presStyleCnt="0"/>
      <dgm:spPr/>
    </dgm:pt>
  </dgm:ptLst>
  <dgm:cxnLst>
    <dgm:cxn modelId="{3F92C502-C029-4430-B5A6-4D144C74E952}" type="presOf" srcId="{73272063-425A-48FD-872E-628F45B3B6A5}" destId="{9BA57EBC-7475-405A-8DD9-E4059D32A762}" srcOrd="0" destOrd="0" presId="urn:microsoft.com/office/officeart/2005/8/layout/pyramid2"/>
    <dgm:cxn modelId="{01E35409-FD44-45B5-8501-ABB39EB9E716}" srcId="{6C7B2145-5596-45E7-8AE9-F5E1FA6F4E14}" destId="{F15B77E0-E3A5-4C65-A9D4-5B3924D59CD8}" srcOrd="2" destOrd="0" parTransId="{5C911D70-ECA9-452D-A63D-9201D9453722}" sibTransId="{51E1F5FE-9A3C-4BE0-A3E7-B486E9F25AB9}"/>
    <dgm:cxn modelId="{967C3062-2027-4A1A-8C29-5766C79D4876}" type="presOf" srcId="{6C7B2145-5596-45E7-8AE9-F5E1FA6F4E14}" destId="{79740349-E57D-47A4-AB81-02EB4AF3800F}" srcOrd="0" destOrd="0" presId="urn:microsoft.com/office/officeart/2005/8/layout/pyramid2"/>
    <dgm:cxn modelId="{DB589070-D50D-40C3-8AC1-01B0DE6831D0}" srcId="{6C7B2145-5596-45E7-8AE9-F5E1FA6F4E14}" destId="{8460E8D6-9704-4016-A1F8-C3C289AC8630}" srcOrd="0" destOrd="0" parTransId="{57DF2CD4-7BAD-4832-9FE6-19E74F68DF01}" sibTransId="{BDE6355C-8E87-49FC-9B8A-D1FACD9D18EE}"/>
    <dgm:cxn modelId="{0892ED52-160E-4921-AD2A-9C7AEBCDB518}" type="presOf" srcId="{F15B77E0-E3A5-4C65-A9D4-5B3924D59CD8}" destId="{4BA89657-097C-438D-9A5C-87E1685B4CBB}" srcOrd="0" destOrd="0" presId="urn:microsoft.com/office/officeart/2005/8/layout/pyramid2"/>
    <dgm:cxn modelId="{E254B98E-5A0C-4B5F-BB00-C9BBA76324CE}" srcId="{6C7B2145-5596-45E7-8AE9-F5E1FA6F4E14}" destId="{73272063-425A-48FD-872E-628F45B3B6A5}" srcOrd="1" destOrd="0" parTransId="{4FEA0360-C4F4-43E7-84C3-CBA08CAB0328}" sibTransId="{59BA07C8-3235-484C-9248-9BCB782BF2EB}"/>
    <dgm:cxn modelId="{0DC2D7EA-25D4-4BBB-9569-AFE0C7DB6011}" type="presOf" srcId="{8460E8D6-9704-4016-A1F8-C3C289AC8630}" destId="{30AC0787-CF8D-4C1E-9D15-10A6416A16AE}" srcOrd="0" destOrd="0" presId="urn:microsoft.com/office/officeart/2005/8/layout/pyramid2"/>
    <dgm:cxn modelId="{CDBEEA59-3705-43DB-8055-945F32B34C80}" type="presParOf" srcId="{79740349-E57D-47A4-AB81-02EB4AF3800F}" destId="{CEAB7B0C-C1D5-4693-977D-611FE3EEB4A1}" srcOrd="0" destOrd="0" presId="urn:microsoft.com/office/officeart/2005/8/layout/pyramid2"/>
    <dgm:cxn modelId="{CEE3E481-FCBC-491D-B3B8-D10577F6ECD5}" type="presParOf" srcId="{79740349-E57D-47A4-AB81-02EB4AF3800F}" destId="{C6F2AD8D-CD88-4BBE-9F10-2EE46DD75EDC}" srcOrd="1" destOrd="0" presId="urn:microsoft.com/office/officeart/2005/8/layout/pyramid2"/>
    <dgm:cxn modelId="{1A0C1A78-85EB-46A8-823F-C54CFFC85E85}" type="presParOf" srcId="{C6F2AD8D-CD88-4BBE-9F10-2EE46DD75EDC}" destId="{30AC0787-CF8D-4C1E-9D15-10A6416A16AE}" srcOrd="0" destOrd="0" presId="urn:microsoft.com/office/officeart/2005/8/layout/pyramid2"/>
    <dgm:cxn modelId="{BC36E202-BB7A-41ED-96AD-836D5C4EE9A5}" type="presParOf" srcId="{C6F2AD8D-CD88-4BBE-9F10-2EE46DD75EDC}" destId="{AE6326E9-D8A4-476A-819D-9CB7F2E5C5F0}" srcOrd="1" destOrd="0" presId="urn:microsoft.com/office/officeart/2005/8/layout/pyramid2"/>
    <dgm:cxn modelId="{C2726B16-0DBC-40A3-9848-577E2A5B39B9}" type="presParOf" srcId="{C6F2AD8D-CD88-4BBE-9F10-2EE46DD75EDC}" destId="{9BA57EBC-7475-405A-8DD9-E4059D32A762}" srcOrd="2" destOrd="0" presId="urn:microsoft.com/office/officeart/2005/8/layout/pyramid2"/>
    <dgm:cxn modelId="{6290CBC1-B052-40E4-86EE-3AC94E0D6AB7}" type="presParOf" srcId="{C6F2AD8D-CD88-4BBE-9F10-2EE46DD75EDC}" destId="{58BD6F66-AAF6-444B-8537-D5B4C4E610ED}" srcOrd="3" destOrd="0" presId="urn:microsoft.com/office/officeart/2005/8/layout/pyramid2"/>
    <dgm:cxn modelId="{22667144-D846-4A34-B6F8-2D97039AA608}" type="presParOf" srcId="{C6F2AD8D-CD88-4BBE-9F10-2EE46DD75EDC}" destId="{4BA89657-097C-438D-9A5C-87E1685B4CBB}" srcOrd="4" destOrd="0" presId="urn:microsoft.com/office/officeart/2005/8/layout/pyramid2"/>
    <dgm:cxn modelId="{4B012C6E-EB6E-46A9-9E06-40C82808E206}" type="presParOf" srcId="{C6F2AD8D-CD88-4BBE-9F10-2EE46DD75EDC}" destId="{78FBFAEE-27B0-4FA3-BBF3-7B4D2AEC76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2145-5596-45E7-8AE9-F5E1FA6F4E14}" type="doc">
      <dgm:prSet loTypeId="urn:microsoft.com/office/officeart/2005/8/layout/pyramid2" loCatId="list" qsTypeId="urn:microsoft.com/office/officeart/2005/8/quickstyle/3d4" qsCatId="3D" csTypeId="urn:microsoft.com/office/officeart/2005/8/colors/accent1_2" csCatId="accent1" phldr="1"/>
      <dgm:spPr/>
    </dgm:pt>
    <dgm:pt modelId="{8460E8D6-9704-4016-A1F8-C3C289AC8630}">
      <dgm:prSet phldrT="[Texte]"/>
      <dgm:spPr/>
      <dgm:t>
        <a:bodyPr/>
        <a:lstStyle/>
        <a:p>
          <a:r>
            <a:rPr lang="fr-FR" dirty="0"/>
            <a:t>Possibilité de créer des groupes projets</a:t>
          </a:r>
        </a:p>
      </dgm:t>
    </dgm:pt>
    <dgm:pt modelId="{57DF2CD4-7BAD-4832-9FE6-19E74F68DF01}" type="parTrans" cxnId="{DB589070-D50D-40C3-8AC1-01B0DE6831D0}">
      <dgm:prSet/>
      <dgm:spPr/>
      <dgm:t>
        <a:bodyPr/>
        <a:lstStyle/>
        <a:p>
          <a:endParaRPr lang="fr-FR"/>
        </a:p>
      </dgm:t>
    </dgm:pt>
    <dgm:pt modelId="{BDE6355C-8E87-49FC-9B8A-D1FACD9D18EE}" type="sibTrans" cxnId="{DB589070-D50D-40C3-8AC1-01B0DE6831D0}">
      <dgm:prSet/>
      <dgm:spPr/>
      <dgm:t>
        <a:bodyPr/>
        <a:lstStyle/>
        <a:p>
          <a:endParaRPr lang="fr-FR"/>
        </a:p>
      </dgm:t>
    </dgm:pt>
    <dgm:pt modelId="{73272063-425A-48FD-872E-628F45B3B6A5}">
      <dgm:prSet phldrT="[Texte]"/>
      <dgm:spPr/>
      <dgm:t>
        <a:bodyPr/>
        <a:lstStyle/>
        <a:p>
          <a:r>
            <a:rPr lang="fr-FR" dirty="0"/>
            <a:t>Agenda des stages/projets</a:t>
          </a:r>
        </a:p>
      </dgm:t>
    </dgm:pt>
    <dgm:pt modelId="{4FEA0360-C4F4-43E7-84C3-CBA08CAB0328}" type="parTrans" cxnId="{E254B98E-5A0C-4B5F-BB00-C9BBA76324CE}">
      <dgm:prSet/>
      <dgm:spPr/>
      <dgm:t>
        <a:bodyPr/>
        <a:lstStyle/>
        <a:p>
          <a:endParaRPr lang="fr-FR"/>
        </a:p>
      </dgm:t>
    </dgm:pt>
    <dgm:pt modelId="{59BA07C8-3235-484C-9248-9BCB782BF2EB}" type="sibTrans" cxnId="{E254B98E-5A0C-4B5F-BB00-C9BBA76324CE}">
      <dgm:prSet/>
      <dgm:spPr/>
      <dgm:t>
        <a:bodyPr/>
        <a:lstStyle/>
        <a:p>
          <a:endParaRPr lang="fr-FR"/>
        </a:p>
      </dgm:t>
    </dgm:pt>
    <dgm:pt modelId="{F15B77E0-E3A5-4C65-A9D4-5B3924D59CD8}">
      <dgm:prSet phldrT="[Texte]"/>
      <dgm:spPr/>
      <dgm:t>
        <a:bodyPr/>
        <a:lstStyle/>
        <a:p>
          <a:r>
            <a:rPr lang="fr-FR" dirty="0"/>
            <a:t>Chat entre utilisateurs</a:t>
          </a:r>
        </a:p>
      </dgm:t>
    </dgm:pt>
    <dgm:pt modelId="{5C911D70-ECA9-452D-A63D-9201D9453722}" type="parTrans" cxnId="{01E35409-FD44-45B5-8501-ABB39EB9E716}">
      <dgm:prSet/>
      <dgm:spPr/>
      <dgm:t>
        <a:bodyPr/>
        <a:lstStyle/>
        <a:p>
          <a:endParaRPr lang="fr-FR"/>
        </a:p>
      </dgm:t>
    </dgm:pt>
    <dgm:pt modelId="{51E1F5FE-9A3C-4BE0-A3E7-B486E9F25AB9}" type="sibTrans" cxnId="{01E35409-FD44-45B5-8501-ABB39EB9E716}">
      <dgm:prSet/>
      <dgm:spPr/>
      <dgm:t>
        <a:bodyPr/>
        <a:lstStyle/>
        <a:p>
          <a:endParaRPr lang="fr-FR"/>
        </a:p>
      </dgm:t>
    </dgm:pt>
    <dgm:pt modelId="{79740349-E57D-47A4-AB81-02EB4AF3800F}" type="pres">
      <dgm:prSet presAssocID="{6C7B2145-5596-45E7-8AE9-F5E1FA6F4E14}" presName="compositeShape" presStyleCnt="0">
        <dgm:presLayoutVars>
          <dgm:dir/>
          <dgm:resizeHandles/>
        </dgm:presLayoutVars>
      </dgm:prSet>
      <dgm:spPr/>
    </dgm:pt>
    <dgm:pt modelId="{CEAB7B0C-C1D5-4693-977D-611FE3EEB4A1}" type="pres">
      <dgm:prSet presAssocID="{6C7B2145-5596-45E7-8AE9-F5E1FA6F4E14}" presName="pyramid" presStyleLbl="node1" presStyleIdx="0" presStyleCnt="1"/>
      <dgm:spPr/>
    </dgm:pt>
    <dgm:pt modelId="{C6F2AD8D-CD88-4BBE-9F10-2EE46DD75EDC}" type="pres">
      <dgm:prSet presAssocID="{6C7B2145-5596-45E7-8AE9-F5E1FA6F4E14}" presName="theList" presStyleCnt="0"/>
      <dgm:spPr/>
    </dgm:pt>
    <dgm:pt modelId="{30AC0787-CF8D-4C1E-9D15-10A6416A16AE}" type="pres">
      <dgm:prSet presAssocID="{8460E8D6-9704-4016-A1F8-C3C289AC8630}" presName="aNode" presStyleLbl="fgAcc1" presStyleIdx="0" presStyleCnt="3">
        <dgm:presLayoutVars>
          <dgm:bulletEnabled val="1"/>
        </dgm:presLayoutVars>
      </dgm:prSet>
      <dgm:spPr/>
    </dgm:pt>
    <dgm:pt modelId="{AE6326E9-D8A4-476A-819D-9CB7F2E5C5F0}" type="pres">
      <dgm:prSet presAssocID="{8460E8D6-9704-4016-A1F8-C3C289AC8630}" presName="aSpace" presStyleCnt="0"/>
      <dgm:spPr/>
    </dgm:pt>
    <dgm:pt modelId="{9BA57EBC-7475-405A-8DD9-E4059D32A762}" type="pres">
      <dgm:prSet presAssocID="{73272063-425A-48FD-872E-628F45B3B6A5}" presName="aNode" presStyleLbl="fgAcc1" presStyleIdx="1" presStyleCnt="3">
        <dgm:presLayoutVars>
          <dgm:bulletEnabled val="1"/>
        </dgm:presLayoutVars>
      </dgm:prSet>
      <dgm:spPr/>
    </dgm:pt>
    <dgm:pt modelId="{58BD6F66-AAF6-444B-8537-D5B4C4E610ED}" type="pres">
      <dgm:prSet presAssocID="{73272063-425A-48FD-872E-628F45B3B6A5}" presName="aSpace" presStyleCnt="0"/>
      <dgm:spPr/>
    </dgm:pt>
    <dgm:pt modelId="{4BA89657-097C-438D-9A5C-87E1685B4CBB}" type="pres">
      <dgm:prSet presAssocID="{F15B77E0-E3A5-4C65-A9D4-5B3924D59CD8}" presName="aNode" presStyleLbl="fgAcc1" presStyleIdx="2" presStyleCnt="3">
        <dgm:presLayoutVars>
          <dgm:bulletEnabled val="1"/>
        </dgm:presLayoutVars>
      </dgm:prSet>
      <dgm:spPr/>
    </dgm:pt>
    <dgm:pt modelId="{78FBFAEE-27B0-4FA3-BBF3-7B4D2AEC7642}" type="pres">
      <dgm:prSet presAssocID="{F15B77E0-E3A5-4C65-A9D4-5B3924D59CD8}" presName="aSpace" presStyleCnt="0"/>
      <dgm:spPr/>
    </dgm:pt>
  </dgm:ptLst>
  <dgm:cxnLst>
    <dgm:cxn modelId="{3F92C502-C029-4430-B5A6-4D144C74E952}" type="presOf" srcId="{73272063-425A-48FD-872E-628F45B3B6A5}" destId="{9BA57EBC-7475-405A-8DD9-E4059D32A762}" srcOrd="0" destOrd="0" presId="urn:microsoft.com/office/officeart/2005/8/layout/pyramid2"/>
    <dgm:cxn modelId="{01E35409-FD44-45B5-8501-ABB39EB9E716}" srcId="{6C7B2145-5596-45E7-8AE9-F5E1FA6F4E14}" destId="{F15B77E0-E3A5-4C65-A9D4-5B3924D59CD8}" srcOrd="2" destOrd="0" parTransId="{5C911D70-ECA9-452D-A63D-9201D9453722}" sibTransId="{51E1F5FE-9A3C-4BE0-A3E7-B486E9F25AB9}"/>
    <dgm:cxn modelId="{967C3062-2027-4A1A-8C29-5766C79D4876}" type="presOf" srcId="{6C7B2145-5596-45E7-8AE9-F5E1FA6F4E14}" destId="{79740349-E57D-47A4-AB81-02EB4AF3800F}" srcOrd="0" destOrd="0" presId="urn:microsoft.com/office/officeart/2005/8/layout/pyramid2"/>
    <dgm:cxn modelId="{DB589070-D50D-40C3-8AC1-01B0DE6831D0}" srcId="{6C7B2145-5596-45E7-8AE9-F5E1FA6F4E14}" destId="{8460E8D6-9704-4016-A1F8-C3C289AC8630}" srcOrd="0" destOrd="0" parTransId="{57DF2CD4-7BAD-4832-9FE6-19E74F68DF01}" sibTransId="{BDE6355C-8E87-49FC-9B8A-D1FACD9D18EE}"/>
    <dgm:cxn modelId="{0892ED52-160E-4921-AD2A-9C7AEBCDB518}" type="presOf" srcId="{F15B77E0-E3A5-4C65-A9D4-5B3924D59CD8}" destId="{4BA89657-097C-438D-9A5C-87E1685B4CBB}" srcOrd="0" destOrd="0" presId="urn:microsoft.com/office/officeart/2005/8/layout/pyramid2"/>
    <dgm:cxn modelId="{E254B98E-5A0C-4B5F-BB00-C9BBA76324CE}" srcId="{6C7B2145-5596-45E7-8AE9-F5E1FA6F4E14}" destId="{73272063-425A-48FD-872E-628F45B3B6A5}" srcOrd="1" destOrd="0" parTransId="{4FEA0360-C4F4-43E7-84C3-CBA08CAB0328}" sibTransId="{59BA07C8-3235-484C-9248-9BCB782BF2EB}"/>
    <dgm:cxn modelId="{0DC2D7EA-25D4-4BBB-9569-AFE0C7DB6011}" type="presOf" srcId="{8460E8D6-9704-4016-A1F8-C3C289AC8630}" destId="{30AC0787-CF8D-4C1E-9D15-10A6416A16AE}" srcOrd="0" destOrd="0" presId="urn:microsoft.com/office/officeart/2005/8/layout/pyramid2"/>
    <dgm:cxn modelId="{CDBEEA59-3705-43DB-8055-945F32B34C80}" type="presParOf" srcId="{79740349-E57D-47A4-AB81-02EB4AF3800F}" destId="{CEAB7B0C-C1D5-4693-977D-611FE3EEB4A1}" srcOrd="0" destOrd="0" presId="urn:microsoft.com/office/officeart/2005/8/layout/pyramid2"/>
    <dgm:cxn modelId="{CEE3E481-FCBC-491D-B3B8-D10577F6ECD5}" type="presParOf" srcId="{79740349-E57D-47A4-AB81-02EB4AF3800F}" destId="{C6F2AD8D-CD88-4BBE-9F10-2EE46DD75EDC}" srcOrd="1" destOrd="0" presId="urn:microsoft.com/office/officeart/2005/8/layout/pyramid2"/>
    <dgm:cxn modelId="{1A0C1A78-85EB-46A8-823F-C54CFFC85E85}" type="presParOf" srcId="{C6F2AD8D-CD88-4BBE-9F10-2EE46DD75EDC}" destId="{30AC0787-CF8D-4C1E-9D15-10A6416A16AE}" srcOrd="0" destOrd="0" presId="urn:microsoft.com/office/officeart/2005/8/layout/pyramid2"/>
    <dgm:cxn modelId="{BC36E202-BB7A-41ED-96AD-836D5C4EE9A5}" type="presParOf" srcId="{C6F2AD8D-CD88-4BBE-9F10-2EE46DD75EDC}" destId="{AE6326E9-D8A4-476A-819D-9CB7F2E5C5F0}" srcOrd="1" destOrd="0" presId="urn:microsoft.com/office/officeart/2005/8/layout/pyramid2"/>
    <dgm:cxn modelId="{C2726B16-0DBC-40A3-9848-577E2A5B39B9}" type="presParOf" srcId="{C6F2AD8D-CD88-4BBE-9F10-2EE46DD75EDC}" destId="{9BA57EBC-7475-405A-8DD9-E4059D32A762}" srcOrd="2" destOrd="0" presId="urn:microsoft.com/office/officeart/2005/8/layout/pyramid2"/>
    <dgm:cxn modelId="{6290CBC1-B052-40E4-86EE-3AC94E0D6AB7}" type="presParOf" srcId="{C6F2AD8D-CD88-4BBE-9F10-2EE46DD75EDC}" destId="{58BD6F66-AAF6-444B-8537-D5B4C4E610ED}" srcOrd="3" destOrd="0" presId="urn:microsoft.com/office/officeart/2005/8/layout/pyramid2"/>
    <dgm:cxn modelId="{22667144-D846-4A34-B6F8-2D97039AA608}" type="presParOf" srcId="{C6F2AD8D-CD88-4BBE-9F10-2EE46DD75EDC}" destId="{4BA89657-097C-438D-9A5C-87E1685B4CBB}" srcOrd="4" destOrd="0" presId="urn:microsoft.com/office/officeart/2005/8/layout/pyramid2"/>
    <dgm:cxn modelId="{4B012C6E-EB6E-46A9-9E06-40C82808E206}" type="presParOf" srcId="{C6F2AD8D-CD88-4BBE-9F10-2EE46DD75EDC}" destId="{78FBFAEE-27B0-4FA3-BBF3-7B4D2AEC764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7B0C-C1D5-4693-977D-611FE3EEB4A1}">
      <dsp:nvSpPr>
        <dsp:cNvPr id="0" name=""/>
        <dsp:cNvSpPr/>
      </dsp:nvSpPr>
      <dsp:spPr>
        <a:xfrm>
          <a:off x="754819" y="0"/>
          <a:ext cx="3132981" cy="31329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0787-CF8D-4C1E-9D15-10A6416A16AE}">
      <dsp:nvSpPr>
        <dsp:cNvPr id="0" name=""/>
        <dsp:cNvSpPr/>
      </dsp:nvSpPr>
      <dsp:spPr>
        <a:xfrm>
          <a:off x="2321310" y="31498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Meilleur application des méthodes agiles</a:t>
          </a:r>
        </a:p>
      </dsp:txBody>
      <dsp:txXfrm>
        <a:off x="2357514" y="351184"/>
        <a:ext cx="1964029" cy="669227"/>
      </dsp:txXfrm>
    </dsp:sp>
    <dsp:sp modelId="{9BA57EBC-7475-405A-8DD9-E4059D32A762}">
      <dsp:nvSpPr>
        <dsp:cNvPr id="0" name=""/>
        <dsp:cNvSpPr/>
      </dsp:nvSpPr>
      <dsp:spPr>
        <a:xfrm>
          <a:off x="2321310" y="114932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Architectures / Technologies</a:t>
          </a:r>
        </a:p>
      </dsp:txBody>
      <dsp:txXfrm>
        <a:off x="2357514" y="1185524"/>
        <a:ext cx="1964029" cy="669227"/>
      </dsp:txXfrm>
    </dsp:sp>
    <dsp:sp modelId="{4BA89657-097C-438D-9A5C-87E1685B4CBB}">
      <dsp:nvSpPr>
        <dsp:cNvPr id="0" name=""/>
        <dsp:cNvSpPr/>
      </dsp:nvSpPr>
      <dsp:spPr>
        <a:xfrm>
          <a:off x="2321310" y="198366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Communication dans l’équipe</a:t>
          </a:r>
        </a:p>
      </dsp:txBody>
      <dsp:txXfrm>
        <a:off x="2357514" y="2019864"/>
        <a:ext cx="1964029" cy="66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7B0C-C1D5-4693-977D-611FE3EEB4A1}">
      <dsp:nvSpPr>
        <dsp:cNvPr id="0" name=""/>
        <dsp:cNvSpPr/>
      </dsp:nvSpPr>
      <dsp:spPr>
        <a:xfrm>
          <a:off x="754820" y="0"/>
          <a:ext cx="3132980" cy="313298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0787-CF8D-4C1E-9D15-10A6416A16AE}">
      <dsp:nvSpPr>
        <dsp:cNvPr id="0" name=""/>
        <dsp:cNvSpPr/>
      </dsp:nvSpPr>
      <dsp:spPr>
        <a:xfrm>
          <a:off x="2321310" y="31498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Possibilité de créer des groupes projets</a:t>
          </a:r>
        </a:p>
      </dsp:txBody>
      <dsp:txXfrm>
        <a:off x="2357514" y="351184"/>
        <a:ext cx="1964029" cy="669227"/>
      </dsp:txXfrm>
    </dsp:sp>
    <dsp:sp modelId="{9BA57EBC-7475-405A-8DD9-E4059D32A762}">
      <dsp:nvSpPr>
        <dsp:cNvPr id="0" name=""/>
        <dsp:cNvSpPr/>
      </dsp:nvSpPr>
      <dsp:spPr>
        <a:xfrm>
          <a:off x="2321310" y="1149320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Agenda des stages/projets</a:t>
          </a:r>
        </a:p>
      </dsp:txBody>
      <dsp:txXfrm>
        <a:off x="2357514" y="1185524"/>
        <a:ext cx="1964029" cy="669227"/>
      </dsp:txXfrm>
    </dsp:sp>
    <dsp:sp modelId="{4BA89657-097C-438D-9A5C-87E1685B4CBB}">
      <dsp:nvSpPr>
        <dsp:cNvPr id="0" name=""/>
        <dsp:cNvSpPr/>
      </dsp:nvSpPr>
      <dsp:spPr>
        <a:xfrm>
          <a:off x="2321310" y="1983659"/>
          <a:ext cx="2036437" cy="7416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Chat entre utilisateurs</a:t>
          </a:r>
        </a:p>
      </dsp:txBody>
      <dsp:txXfrm>
        <a:off x="2357514" y="2019863"/>
        <a:ext cx="1964029" cy="669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nifeste_Agi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dirty="0"/>
              <a:t>méthodes agiles</a:t>
            </a:r>
            <a:r>
              <a:rPr lang="fr-FR" dirty="0"/>
              <a:t> sont des groupes de pratiques de pilotage et de réalisation de projets. Elles ont pour origine le </a:t>
            </a:r>
            <a:r>
              <a:rPr lang="fr-FR" dirty="0">
                <a:hlinkClick r:id="rId3" tooltip="Manifeste Agile"/>
              </a:rPr>
              <a:t>manifeste Agile</a:t>
            </a:r>
            <a:r>
              <a:rPr lang="fr-FR" dirty="0"/>
              <a:t> (texte rédigé en 2001 par dix-sept experts du développement d'applications informatiques ), qui consacre le terme d'« agile » pour référencer de multiples méthodes existantes.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Objectif de </a:t>
            </a:r>
            <a:r>
              <a:rPr lang="en-US" dirty="0" err="1"/>
              <a:t>l’analyse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pPr marL="171450" marR="0" lvl="0" indent="-17145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onction_(informatique)" TargetMode="External"/><Relationship Id="rId2" Type="http://schemas.openxmlformats.org/officeDocument/2006/relationships/hyperlink" Target="https://fr.wikipedia.org/wiki/Classe_(informatique)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r.wikipedia.org/wiki/Programme_informatiqu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ermain.tech/" TargetMode="External"/><Relationship Id="rId4" Type="http://schemas.openxmlformats.org/officeDocument/2006/relationships/hyperlink" Target="mailto:junior@germain.te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IUT-RCC | DEPT-INFO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Soutenance</a:t>
            </a:r>
            <a:r>
              <a:rPr lang="en-US" dirty="0"/>
              <a:t> </a:t>
            </a:r>
            <a:r>
              <a:rPr lang="fr-FR" dirty="0"/>
              <a:t>Projet</a:t>
            </a:r>
            <a:r>
              <a:rPr lang="en-US" dirty="0"/>
              <a:t> S3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Web du master IA de l’URCA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3728B4-3A92-44B2-A304-E1841CEFD591}"/>
              </a:ext>
            </a:extLst>
          </p:cNvPr>
          <p:cNvSpPr txBox="1"/>
          <p:nvPr/>
        </p:nvSpPr>
        <p:spPr>
          <a:xfrm>
            <a:off x="8153400" y="390726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Germain		OLEA-OYOUGOU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Sébastien 	SOVEAUX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Stan 		PIQUET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Rayan		ZERMANI</a:t>
            </a:r>
          </a:p>
          <a:p>
            <a:r>
              <a:rPr lang="fr-FR" dirty="0">
                <a:solidFill>
                  <a:schemeClr val="tx1">
                    <a:lumMod val="10000"/>
                    <a:lumOff val="90000"/>
                  </a:schemeClr>
                </a:solidFill>
              </a:rPr>
              <a:t>Maxime 		MASSE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27" y="463435"/>
            <a:ext cx="4141065" cy="3885443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EB5E7AF-60A3-4D1E-B359-FF83541E1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1"/>
          <a:stretch/>
        </p:blipFill>
        <p:spPr>
          <a:xfrm>
            <a:off x="858349" y="463434"/>
            <a:ext cx="11158476" cy="517822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1540DCB-FC30-4107-BF1E-125B32EFD0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1"/>
          <a:stretch/>
        </p:blipFill>
        <p:spPr>
          <a:xfrm>
            <a:off x="1008377" y="463435"/>
            <a:ext cx="11158476" cy="51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fr-F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Notre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fr-FR" sz="2000" b="1" dirty="0">
                <a:solidFill>
                  <a:schemeClr val="tx1"/>
                </a:solidFill>
              </a:rPr>
              <a:t>Architecture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Choix de développent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Modèle : PHP orienté objet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: pages dynamiques en PHP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Contrôleurs : en PHP </a:t>
            </a:r>
            <a:r>
              <a:rPr lang="fr-FR" sz="2000" b="1" dirty="0">
                <a:solidFill>
                  <a:schemeClr val="tx1"/>
                </a:solidFill>
              </a:rPr>
              <a:t>aussi </a:t>
            </a:r>
            <a:endParaRPr lang="fr-FR" sz="2000" dirty="0">
              <a:solidFill>
                <a:schemeClr val="tx1"/>
              </a:solidFill>
            </a:endParaRPr>
          </a:p>
          <a:p>
            <a:pPr lvl="2"/>
            <a:r>
              <a:rPr lang="fr-FR" sz="1600" dirty="0">
                <a:solidFill>
                  <a:schemeClr val="tx1"/>
                </a:solidFill>
              </a:rPr>
              <a:t>gestion formulaire, associent modèles et vues </a:t>
            </a:r>
            <a:endParaRPr lang="fr-FR" sz="1600" b="1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5376EFD-4E88-41FB-BED4-7B32EE289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966" y="643467"/>
            <a:ext cx="4918362" cy="5410199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8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>
                <a:solidFill>
                  <a:schemeClr val="tx1">
                    <a:tint val="75000"/>
                  </a:schemeClr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8032" y="6356350"/>
            <a:ext cx="16862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fr-FR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fr-FR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CE21CCE-42A2-48B7-80DD-29BCE6036ADA}"/>
              </a:ext>
            </a:extLst>
          </p:cNvPr>
          <p:cNvSpPr txBox="1">
            <a:spLocks/>
          </p:cNvSpPr>
          <p:nvPr/>
        </p:nvSpPr>
        <p:spPr>
          <a:xfrm>
            <a:off x="643468" y="2638042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chemeClr val="tx1"/>
                </a:solidFill>
              </a:rPr>
              <a:t>Maquettes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Design soft</a:t>
            </a:r>
          </a:p>
          <a:p>
            <a:r>
              <a:rPr lang="fr-FR" sz="2000" dirty="0">
                <a:solidFill>
                  <a:schemeClr val="tx1"/>
                </a:solidFill>
              </a:rPr>
              <a:t>Barre de navigation en haut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Vues implémentées en HTML d’abord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Style en CSS commun et spécialisé selon la page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26" name="Espace réservé du contenu 10">
            <a:extLst>
              <a:ext uri="{FF2B5EF4-FFF2-40B4-BE49-F238E27FC236}">
                <a16:creationId xmlns:a16="http://schemas.microsoft.com/office/drawing/2014/main" id="{82C1D92E-E846-4EA8-A833-E0C5E7D8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75" y="623392"/>
            <a:ext cx="4289544" cy="5410199"/>
          </a:xfrm>
          <a:prstGeom prst="rect">
            <a:avLst/>
          </a:prstGeom>
        </p:spPr>
      </p:pic>
      <p:pic>
        <p:nvPicPr>
          <p:cNvPr id="27" name="Espace réservé du contenu 10">
            <a:extLst>
              <a:ext uri="{FF2B5EF4-FFF2-40B4-BE49-F238E27FC236}">
                <a16:creationId xmlns:a16="http://schemas.microsoft.com/office/drawing/2014/main" id="{C938FBB0-A844-457F-BE1E-EF7F5E405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74" y="1830859"/>
            <a:ext cx="7351945" cy="3196281"/>
          </a:xfrm>
          <a:prstGeom prst="rect">
            <a:avLst/>
          </a:prstGeom>
        </p:spPr>
      </p:pic>
      <p:pic>
        <p:nvPicPr>
          <p:cNvPr id="28" name="Espace réservé du contenu 10">
            <a:extLst>
              <a:ext uri="{FF2B5EF4-FFF2-40B4-BE49-F238E27FC236}">
                <a16:creationId xmlns:a16="http://schemas.microsoft.com/office/drawing/2014/main" id="{1DB8B652-79F6-40C8-BFB6-DCEC568418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28" y="623391"/>
            <a:ext cx="302074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6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5" grpId="0" uiExpand="1" build="p"/>
      <p:bldP spid="1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+mj-lt"/>
              </a:rPr>
              <a:t>Base de données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cd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C0B42A7-B487-4A98-A80C-7D957BF1F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11620"/>
            <a:ext cx="5455917" cy="302803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pd" descr="Une image contenant intérieur, capture d’écran, ciel, mur&#10;&#10;Description générée automatiquement">
            <a:extLst>
              <a:ext uri="{FF2B5EF4-FFF2-40B4-BE49-F238E27FC236}">
                <a16:creationId xmlns:a16="http://schemas.microsoft.com/office/drawing/2014/main" id="{9C44EFA6-079D-4BE0-83A0-DC845CDDF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54838"/>
            <a:ext cx="5455917" cy="2741597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9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56C22B4-381E-481C-AFD8-67FB4DE2EDCA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16" name="mcd zoom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E0240E7-E560-498B-9A74-1220DC27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" y="89732"/>
            <a:ext cx="12033402" cy="6678536"/>
          </a:xfrm>
          <a:prstGeom prst="rect">
            <a:avLst/>
          </a:prstGeom>
        </p:spPr>
      </p:pic>
      <p:pic>
        <p:nvPicPr>
          <p:cNvPr id="18" name="mpd zoom" descr="Une image contenant intérieur, capture d’écran, ciel, mur&#10;&#10;Description générée automatiquement">
            <a:extLst>
              <a:ext uri="{FF2B5EF4-FFF2-40B4-BE49-F238E27FC236}">
                <a16:creationId xmlns:a16="http://schemas.microsoft.com/office/drawing/2014/main" id="{F8D16EFA-446E-4043-9CB1-BB095EFC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" y="380591"/>
            <a:ext cx="12132978" cy="60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Une </a:t>
            </a:r>
            <a:r>
              <a:rPr lang="fr-FR" sz="3200" dirty="0">
                <a:hlinkClick r:id="rId2" tooltip="Classe (informatique)"/>
              </a:rPr>
              <a:t>classe</a:t>
            </a:r>
            <a:r>
              <a:rPr lang="fr-FR" sz="3200" dirty="0"/>
              <a:t> est un ensemble de </a:t>
            </a:r>
            <a:r>
              <a:rPr lang="fr-FR" sz="3200" dirty="0">
                <a:hlinkClick r:id="rId3" tooltip="Fonction (informatique)"/>
              </a:rPr>
              <a:t>fonctions</a:t>
            </a:r>
            <a:r>
              <a:rPr lang="fr-FR" sz="3200" dirty="0"/>
              <a:t> et de données </a:t>
            </a:r>
          </a:p>
          <a:p>
            <a:r>
              <a:rPr lang="fr-FR" sz="3200" dirty="0"/>
              <a:t>Modéliser le </a:t>
            </a:r>
            <a:r>
              <a:rPr lang="fr-FR" sz="3200" dirty="0">
                <a:hlinkClick r:id="rId4" tooltip="Programme informatique"/>
              </a:rPr>
              <a:t>programme</a:t>
            </a:r>
            <a:r>
              <a:rPr lang="fr-FR" sz="3200" dirty="0"/>
              <a:t> en « objets »</a:t>
            </a:r>
          </a:p>
          <a:p>
            <a:r>
              <a:rPr lang="fr-FR" sz="3200" dirty="0"/>
              <a:t>Découper une tâche complexe en plusieurs petits travaux simples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Basé sur le </a:t>
            </a:r>
            <a:r>
              <a:rPr lang="fr-FR" sz="3200" b="1" dirty="0">
                <a:solidFill>
                  <a:schemeClr val="accent1"/>
                </a:solidFill>
              </a:rPr>
              <a:t>UC</a:t>
            </a:r>
            <a:r>
              <a:rPr lang="fr-FR" sz="3200" dirty="0"/>
              <a:t> et la </a:t>
            </a:r>
            <a:r>
              <a:rPr lang="fr-FR" sz="3200" b="1" dirty="0">
                <a:solidFill>
                  <a:schemeClr val="accent1"/>
                </a:solidFill>
              </a:rPr>
              <a:t>BD</a:t>
            </a:r>
            <a:endParaRPr lang="fr-FR" sz="2800" b="1" dirty="0">
              <a:solidFill>
                <a:schemeClr val="accent1"/>
              </a:solidFill>
            </a:endParaRPr>
          </a:p>
          <a:p>
            <a:r>
              <a:rPr lang="fr-FR" sz="3200" dirty="0"/>
              <a:t>Principales classes :</a:t>
            </a:r>
          </a:p>
          <a:p>
            <a:pPr lvl="1"/>
            <a:r>
              <a:rPr lang="fr-FR" sz="2800" dirty="0"/>
              <a:t>Entity</a:t>
            </a:r>
          </a:p>
          <a:p>
            <a:pPr lvl="1"/>
            <a:r>
              <a:rPr lang="fr-FR" sz="2800" dirty="0"/>
              <a:t>Utilisateur</a:t>
            </a:r>
          </a:p>
          <a:p>
            <a:pPr lvl="1"/>
            <a:r>
              <a:rPr lang="fr-FR" sz="2800" dirty="0"/>
              <a:t>Travaux</a:t>
            </a:r>
          </a:p>
          <a:p>
            <a:pPr lvl="1"/>
            <a:r>
              <a:rPr lang="fr-FR" sz="2800" dirty="0"/>
              <a:t>Proposition</a:t>
            </a:r>
          </a:p>
          <a:p>
            <a:pPr lvl="1"/>
            <a:r>
              <a:rPr lang="fr-FR" sz="2800" dirty="0"/>
              <a:t>Note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3F3F39-3BA9-4647-91ED-6F95F111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08/01/2020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509165-047B-46EC-A101-8915EC6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6C22B4-381E-481C-AFD8-67FB4DE2EDC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CBAD-91F9-47BD-A7A7-83304EC8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63" y="1016732"/>
            <a:ext cx="5949274" cy="482453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D5DB5-0DAD-4DAC-A5E5-3B7E0E9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Bzit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8881B39-EADA-4E53-AC22-D81E4F25E7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2" b="53159"/>
          <a:stretch/>
        </p:blipFill>
        <p:spPr>
          <a:xfrm>
            <a:off x="2491670" y="540952"/>
            <a:ext cx="7208660" cy="57722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CA88D2-6E1F-47C4-9E5E-B77720B16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3159" r="52561"/>
          <a:stretch/>
        </p:blipFill>
        <p:spPr>
          <a:xfrm>
            <a:off x="2177142" y="289097"/>
            <a:ext cx="7837716" cy="62759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CDDF06-82F9-4E03-B553-17037FBBA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b="46466"/>
          <a:stretch/>
        </p:blipFill>
        <p:spPr>
          <a:xfrm>
            <a:off x="3121363" y="540952"/>
            <a:ext cx="5949274" cy="54444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CCC3721-1495-4193-A48E-91B933E824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 t="49550"/>
          <a:stretch/>
        </p:blipFill>
        <p:spPr>
          <a:xfrm>
            <a:off x="2488042" y="154696"/>
            <a:ext cx="7208659" cy="62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87A6-874F-4128-AF81-FDC8C4C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Démo : classes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3E88-AFAC-47AF-A673-68A0A5A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758A-6700-4D62-A2A6-F867947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5C938-BAF8-43DE-A1F2-58E78A6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23C30-22BA-4163-9F85-7566ED6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C7663B-9C7B-4AB0-AEA2-249CF6E01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174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175" y="1736726"/>
            <a:ext cx="4289648" cy="2852737"/>
          </a:xfrm>
        </p:spPr>
        <p:txBody>
          <a:bodyPr>
            <a:normAutofit/>
          </a:bodyPr>
          <a:lstStyle/>
          <a:p>
            <a:r>
              <a:rPr lang="fr-FR" sz="4000" dirty="0"/>
              <a:t>BILAN </a:t>
            </a:r>
            <a:br>
              <a:rPr lang="fr-FR" sz="4000" dirty="0"/>
            </a:br>
            <a:r>
              <a:rPr lang="fr-FR" sz="4000" dirty="0"/>
              <a:t>&amp; </a:t>
            </a:r>
            <a:br>
              <a:rPr lang="fr-FR" sz="4000" dirty="0"/>
            </a:br>
            <a:r>
              <a:rPr lang="fr-FR" sz="4000" dirty="0"/>
              <a:t>CONCLUSION</a:t>
            </a:r>
            <a:endParaRPr lang="fr-FR" sz="4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qui est fait</a:t>
            </a:r>
          </a:p>
          <a:p>
            <a:r>
              <a:rPr lang="fr-FR" dirty="0"/>
              <a:t>Ce qui reste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5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E87A6-874F-4128-AF81-FDC8C4C0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Etat d’avancement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3E88-AFAC-47AF-A673-68A0A5A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ont été implémentés (modèle)</a:t>
            </a:r>
          </a:p>
          <a:p>
            <a:r>
              <a:rPr lang="fr-FR" dirty="0"/>
              <a:t>Version statique des vues créées</a:t>
            </a:r>
          </a:p>
          <a:p>
            <a:r>
              <a:rPr lang="fr-FR" dirty="0"/>
              <a:t>La plupart des fonctionnalités ne sont pas encore présentes</a:t>
            </a:r>
          </a:p>
          <a:p>
            <a:pPr marL="898525" lvl="1" indent="-457200">
              <a:buFont typeface="Wingdings" panose="05000000000000000000" pitchFamily="2" charset="2"/>
              <a:buChar char="Ø"/>
            </a:pPr>
            <a:r>
              <a:rPr lang="fr-FR" dirty="0"/>
              <a:t>Manque de contrôleurs (pas développés)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758A-6700-4D62-A2A6-F867947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5C938-BAF8-43DE-A1F2-58E78A6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23C30-22BA-4163-9F85-7566ED6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C7663B-9C7B-4AB0-AEA2-249CF6E01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1791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637D1-5741-4501-81BF-D77E3BF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d’amélioration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0D0F17B-C04B-4EA5-B1B5-7F2D3B964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42134"/>
              </p:ext>
            </p:extLst>
          </p:nvPr>
        </p:nvGraphicFramePr>
        <p:xfrm>
          <a:off x="983432" y="2600274"/>
          <a:ext cx="5112568" cy="313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845D9-B72D-439E-AC2E-4C189414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08/012/020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F7DF7-71A0-464E-9721-E1A3421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FB2FB-CD92-4846-A51F-C0AC8CC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Espace réservé du contenu 6">
            <a:extLst>
              <a:ext uri="{FF2B5EF4-FFF2-40B4-BE49-F238E27FC236}">
                <a16:creationId xmlns:a16="http://schemas.microsoft.com/office/drawing/2014/main" id="{BE3C6B01-C1B7-416E-81E6-1990F69EF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346452"/>
              </p:ext>
            </p:extLst>
          </p:nvPr>
        </p:nvGraphicFramePr>
        <p:xfrm>
          <a:off x="6384032" y="2600276"/>
          <a:ext cx="5112568" cy="313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A3098AB-F0D2-4A74-815D-4AC232FA7A7B}"/>
              </a:ext>
            </a:extLst>
          </p:cNvPr>
          <p:cNvSpPr txBox="1"/>
          <p:nvPr/>
        </p:nvSpPr>
        <p:spPr>
          <a:xfrm>
            <a:off x="1559497" y="1521970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Amélioration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équipe/gestion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9875AF-C610-4682-B8DF-BC6D66188EB3}"/>
              </a:ext>
            </a:extLst>
          </p:cNvPr>
          <p:cNvSpPr txBox="1"/>
          <p:nvPr/>
        </p:nvSpPr>
        <p:spPr>
          <a:xfrm>
            <a:off x="7248128" y="1500125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Extension possible à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4556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FDA7E-4C80-466F-9769-4AC156F2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DC7C91E-7ADC-44B2-8B8B-F4D2130A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407176"/>
            <a:ext cx="2579291" cy="2579291"/>
          </a:xfrm>
          <a:ln>
            <a:noFill/>
          </a:ln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ED723-6978-4FBD-80A5-D7DDD32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F980D-527F-4825-B80D-E0B04DEE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FAE02-C1A1-4C7F-B41A-439E486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AA85255-3583-4D69-8FE8-72ECF2B3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6CFF64-BCC9-4625-B058-C4AC2FA5C619}"/>
              </a:ext>
            </a:extLst>
          </p:cNvPr>
          <p:cNvSpPr txBox="1"/>
          <p:nvPr/>
        </p:nvSpPr>
        <p:spPr>
          <a:xfrm>
            <a:off x="5735961" y="2382433"/>
            <a:ext cx="5834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Projet enrichissant en somme</a:t>
            </a:r>
          </a:p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Première application des </a:t>
            </a:r>
            <a:r>
              <a:rPr lang="fr-FR" sz="3200" b="1" dirty="0">
                <a:solidFill>
                  <a:schemeClr val="accent1"/>
                </a:solidFill>
              </a:rPr>
              <a:t>méthodes agiles</a:t>
            </a:r>
            <a:r>
              <a:rPr lang="fr-FR" sz="3200" dirty="0">
                <a:solidFill>
                  <a:schemeClr val="bg1"/>
                </a:solidFill>
              </a:rPr>
              <a:t> de gestion de projet apprises en s3</a:t>
            </a:r>
          </a:p>
          <a:p>
            <a:pPr marL="733425" indent="-4572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3200" dirty="0">
                <a:solidFill>
                  <a:schemeClr val="bg1"/>
                </a:solidFill>
              </a:rPr>
              <a:t>Acquisition d’expérience dans la prise de décisions</a:t>
            </a:r>
          </a:p>
        </p:txBody>
      </p:sp>
    </p:spTree>
    <p:extLst>
      <p:ext uri="{BB962C8B-B14F-4D97-AF65-F5344CB8AC3E}">
        <p14:creationId xmlns:p14="http://schemas.microsoft.com/office/powerpoint/2010/main" val="20525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IUT-RCC | DEPT-INFO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Présentation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Mise en contexte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Gestion de projet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Méthode de gestion de projet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4717712"/>
            <a:ext cx="3558504" cy="1184158"/>
            <a:chOff x="2385722" y="4582713"/>
            <a:chExt cx="3321342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Analyse ET Conception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Choix en terme d’analyse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601616" cy="1091825"/>
            <a:chOff x="8032458" y="2056303"/>
            <a:chExt cx="3321342" cy="10918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Démo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présentation des fonctionnalités implémentées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BILAN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Ce qui a été fait et ce qu’il reste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fr-FR" sz="2400" b="1" cap="all" dirty="0">
                  <a:solidFill>
                    <a:schemeClr val="accent1"/>
                  </a:solidFill>
                </a:rPr>
                <a:t>Conclusion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Chemin des Rouliers, </a:t>
            </a:r>
            <a:r>
              <a:rPr lang="fr-FR" sz="1000" dirty="0">
                <a:solidFill>
                  <a:schemeClr val="accent1"/>
                </a:solidFill>
                <a:ea typeface="Roboto" panose="02000000000000000000" pitchFamily="2" charset="0"/>
              </a:rPr>
              <a:t>51100-</a:t>
            </a: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Reims, FRANCE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03 26 91 30 02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/>
              </a:rPr>
              <a:t>junior@germain.tech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/>
              </a:rPr>
              <a:t>https://germain.tech/</a:t>
            </a:r>
            <a:endParaRPr lang="fr-FR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THE BZIT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fr-FR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Présentation</a:t>
            </a:r>
            <a:endParaRPr lang="fr-FR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Place aux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: un site pour le master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132856"/>
            <a:ext cx="5257800" cy="4044106"/>
          </a:xfrm>
        </p:spPr>
        <p:txBody>
          <a:bodyPr>
            <a:normAutofit fontScale="85000" lnSpcReduction="10000"/>
          </a:bodyPr>
          <a:lstStyle/>
          <a:p>
            <a:pPr marL="511175" indent="-511175"/>
            <a:r>
              <a:rPr lang="fr-FR" dirty="0"/>
              <a:t>Un site pour gérer les notes, les projets et les stages de ce master.</a:t>
            </a:r>
          </a:p>
          <a:p>
            <a:pPr marL="511175" indent="-511175"/>
            <a:r>
              <a:rPr lang="fr-FR" dirty="0"/>
              <a:t>Identification nécessaire pour accéder au site.</a:t>
            </a:r>
          </a:p>
          <a:p>
            <a:pPr marL="511175" indent="-511175"/>
            <a:r>
              <a:rPr lang="fr-FR" dirty="0"/>
              <a:t>Espace de gestion différent par type d’utilisateur :</a:t>
            </a:r>
          </a:p>
          <a:p>
            <a:pPr marL="968375" lvl="1" indent="-511175"/>
            <a:r>
              <a:rPr lang="fr-FR" dirty="0"/>
              <a:t>Etudiant, Professeur, responsable de stages au sein d’une entreprise …</a:t>
            </a:r>
          </a:p>
          <a:p>
            <a:pPr marL="511175" indent="-511175"/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F9567D-84A4-4CAC-855E-7320E452C301}"/>
              </a:ext>
            </a:extLst>
          </p:cNvPr>
          <p:cNvSpPr txBox="1"/>
          <p:nvPr/>
        </p:nvSpPr>
        <p:spPr>
          <a:xfrm>
            <a:off x="6526832" y="2132856"/>
            <a:ext cx="5257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Professeur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un dossier étudiant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Saisir les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ses stage/projet</a:t>
            </a:r>
            <a:endParaRPr lang="fr-FR" sz="31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9BDF4D-8367-40DB-8A32-37F043F272BD}"/>
              </a:ext>
            </a:extLst>
          </p:cNvPr>
          <p:cNvSpPr txBox="1"/>
          <p:nvPr/>
        </p:nvSpPr>
        <p:spPr>
          <a:xfrm>
            <a:off x="6539301" y="4063415"/>
            <a:ext cx="52578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Etudiant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son dossier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ses stage/projet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Déposer rapport ou présentation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4FE340-BB68-4B5E-982D-54354045642B}"/>
              </a:ext>
            </a:extLst>
          </p:cNvPr>
          <p:cNvSpPr txBox="1"/>
          <p:nvPr/>
        </p:nvSpPr>
        <p:spPr>
          <a:xfrm>
            <a:off x="6526832" y="4063415"/>
            <a:ext cx="5257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100" b="1" dirty="0">
                <a:solidFill>
                  <a:schemeClr val="bg1"/>
                </a:solidFill>
              </a:rPr>
              <a:t>Responsable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Consulter les informations lié à l’entreprise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Gérer les propositions de stages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  <p:bldP spid="11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GESTION DE PROJET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Méthodes agiles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02F009F-5BB8-4B5B-930D-BCDD9CF9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Choix de la méthode de gestion de projet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B3619F9-B864-4D8C-8117-E24551D4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32856"/>
            <a:ext cx="5823559" cy="3960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/>
              <a:t>Méthodes agiles</a:t>
            </a:r>
          </a:p>
          <a:p>
            <a:r>
              <a:rPr lang="fr-FR" sz="3200" dirty="0"/>
              <a:t>Application simple</a:t>
            </a:r>
          </a:p>
          <a:p>
            <a:r>
              <a:rPr lang="fr-FR" sz="3200" dirty="0"/>
              <a:t>Favorable au changement</a:t>
            </a:r>
          </a:p>
          <a:p>
            <a:r>
              <a:rPr lang="fr-FR" sz="3200" dirty="0"/>
              <a:t>Contrôle qualité précoce et permanent</a:t>
            </a:r>
          </a:p>
          <a:p>
            <a:endParaRPr lang="fr-FR" sz="32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39882-6E92-4EDE-8697-976E161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277FE-5409-47C1-8A44-3539117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087A6-7D09-4507-87C8-22E2263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E63F868-5002-4696-A2C5-580CB9CC9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C156CF-D18E-40F1-A903-E1B61371B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59" y="1691499"/>
            <a:ext cx="3897681" cy="3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Méthode agiles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08/01/2020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The Bzit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fr-FR" smtClean="0"/>
              <a:t>6</a:t>
            </a:fld>
            <a:endParaRPr lang="fr-FR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Backlog Product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Revue de Sprint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Backlog Sprint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Sprint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Livrable &amp; Rétrospective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Dev TeAM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Product owner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78" name="Graphic 58" descr="Rocket">
            <a:extLst>
              <a:ext uri="{FF2B5EF4-FFF2-40B4-BE49-F238E27FC236}">
                <a16:creationId xmlns:a16="http://schemas.microsoft.com/office/drawing/2014/main" id="{E84FAA5C-A761-49EB-8FE6-6F5C87C6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5331" y="4645434"/>
            <a:ext cx="720080" cy="695015"/>
          </a:xfrm>
          <a:prstGeom prst="rect">
            <a:avLst/>
          </a:prstGeom>
        </p:spPr>
      </p:pic>
      <p:pic>
        <p:nvPicPr>
          <p:cNvPr id="4" name="Graphique 3" descr="Actualiser (droite à gauche)">
            <a:extLst>
              <a:ext uri="{FF2B5EF4-FFF2-40B4-BE49-F238E27FC236}">
                <a16:creationId xmlns:a16="http://schemas.microsoft.com/office/drawing/2014/main" id="{E051D3B9-EDD0-4A16-8C28-71C8E2C0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829" y="4645434"/>
            <a:ext cx="694326" cy="694326"/>
          </a:xfrm>
          <a:prstGeom prst="rect">
            <a:avLst/>
          </a:prstGeom>
        </p:spPr>
      </p:pic>
      <p:pic>
        <p:nvPicPr>
          <p:cNvPr id="6" name="Graphique 5" descr="Groupe d’hommes">
            <a:extLst>
              <a:ext uri="{FF2B5EF4-FFF2-40B4-BE49-F238E27FC236}">
                <a16:creationId xmlns:a16="http://schemas.microsoft.com/office/drawing/2014/main" id="{A973EEC4-83B0-478D-BCDE-956BAE762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1970" y="4592006"/>
            <a:ext cx="693221" cy="693221"/>
          </a:xfrm>
          <a:prstGeom prst="rect">
            <a:avLst/>
          </a:prstGeom>
        </p:spPr>
      </p:pic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68AF4A8C-669C-4F1F-88C6-FDF63DF3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2714" y="4645433"/>
            <a:ext cx="693221" cy="693221"/>
          </a:xfrm>
          <a:prstGeom prst="rect">
            <a:avLst/>
          </a:prstGeom>
        </p:spPr>
      </p:pic>
      <p:pic>
        <p:nvPicPr>
          <p:cNvPr id="10" name="Graphique 9" descr="Table">
            <a:extLst>
              <a:ext uri="{FF2B5EF4-FFF2-40B4-BE49-F238E27FC236}">
                <a16:creationId xmlns:a16="http://schemas.microsoft.com/office/drawing/2014/main" id="{445033BF-1609-4B12-8C76-B423E0991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1258" y="4648800"/>
            <a:ext cx="693222" cy="6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7" grpId="0" animBg="1"/>
      <p:bldP spid="46" grpId="0" animBg="1"/>
      <p:bldP spid="45" grpId="0" animBg="1"/>
      <p:bldP spid="141" grpId="0"/>
      <p:bldP spid="142" grpId="0"/>
      <p:bldP spid="143" grpId="0"/>
      <p:bldP spid="144" grpId="0"/>
      <p:bldP spid="145" grpId="0"/>
      <p:bldP spid="147" grpId="0" animBg="1"/>
      <p:bldP spid="151" grpId="0" animBg="1"/>
      <p:bldP spid="181" grpId="0" animBg="1"/>
      <p:bldP spid="180" grpId="0" animBg="1"/>
      <p:bldP spid="146" grpId="0" animBg="1"/>
      <p:bldP spid="150" grpId="0" animBg="1"/>
      <p:bldP spid="269" grpId="0" animBg="1"/>
      <p:bldP spid="271" grpId="0" animBg="1"/>
      <p:bldP spid="210" grpId="0" animBg="1"/>
      <p:bldP spid="2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FF5A-F91D-4973-B9B6-A9F2CCE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tâches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B4B4465-0D7D-4AE5-9C3B-1CCD47515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69113"/>
              </p:ext>
            </p:extLst>
          </p:nvPr>
        </p:nvGraphicFramePr>
        <p:xfrm>
          <a:off x="838200" y="2133600"/>
          <a:ext cx="10515600" cy="323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432">
                  <a:extLst>
                    <a:ext uri="{9D8B030D-6E8A-4147-A177-3AD203B41FA5}">
                      <a16:colId xmlns:a16="http://schemas.microsoft.com/office/drawing/2014/main" val="3151422823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4040966892"/>
                    </a:ext>
                  </a:extLst>
                </a:gridCol>
                <a:gridCol w="3169568">
                  <a:extLst>
                    <a:ext uri="{9D8B030D-6E8A-4147-A177-3AD203B41FA5}">
                      <a16:colId xmlns:a16="http://schemas.microsoft.com/office/drawing/2014/main" val="276849308"/>
                    </a:ext>
                  </a:extLst>
                </a:gridCol>
              </a:tblGrid>
              <a:tr h="62270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Libellé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Détails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fr-FR" sz="2000" dirty="0"/>
                        <a:t>Rattaché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168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Etablir l’architecture, les différents diagrammes (use case,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Germain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965"/>
                  </a:ext>
                </a:extLst>
              </a:tr>
              <a:tr h="739498">
                <a:tc>
                  <a:txBody>
                    <a:bodyPr/>
                    <a:lstStyle/>
                    <a:p>
                      <a:r>
                        <a:rPr lang="fr-FR" sz="2000" b="1" dirty="0"/>
                        <a:t>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Base de données</a:t>
                      </a:r>
                      <a:r>
                        <a:rPr lang="fr-FR" sz="2000" dirty="0"/>
                        <a:t>, </a:t>
                      </a: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maquette de l’interface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3"/>
                          </a:solidFill>
                        </a:rPr>
                        <a:t>Germain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>
                          <a:solidFill>
                            <a:schemeClr val="accent4"/>
                          </a:solidFill>
                        </a:rPr>
                        <a:t>Sébastien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52687"/>
                  </a:ext>
                </a:extLst>
              </a:tr>
              <a:tr h="515218">
                <a:tc>
                  <a:txBody>
                    <a:bodyPr/>
                    <a:lstStyle/>
                    <a:p>
                      <a:r>
                        <a:rPr lang="fr-FR" sz="2000" b="1" dirty="0"/>
                        <a:t>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Implémenter les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184013"/>
                  </a:ext>
                </a:extLst>
              </a:tr>
              <a:tr h="622701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Mise en place des fonctionnalités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/>
                        <a:t>Tous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3436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2CBDE-9405-4F21-86EE-EAEE5EBE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00F20-2246-4B76-960A-F83942D4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7CF1-13E4-422F-AA4B-35F9A73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>
            <a:normAutofit/>
          </a:bodyPr>
          <a:lstStyle/>
          <a:p>
            <a:r>
              <a:rPr lang="fr-FR" sz="5400"/>
              <a:t>ANALYSE</a:t>
            </a:r>
            <a:br>
              <a:rPr lang="fr-FR" sz="5400"/>
            </a:br>
            <a:r>
              <a:rPr lang="fr-FR" sz="5400"/>
              <a:t>CONCEPTION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fr-FR"/>
              <a:t>08/01/2020</a:t>
            </a:r>
            <a:endParaRPr lang="fr-FR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/>
          <a:p>
            <a:r>
              <a:rPr lang="fr-FR"/>
              <a:t>The Bzit</a:t>
            </a:r>
            <a:endParaRPr lang="fr-FR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fr-FR" smtClean="0"/>
              <a:t>8</a:t>
            </a:fld>
            <a:endParaRPr lang="fr-FR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98" y="1"/>
            <a:ext cx="6596703" cy="6858000"/>
          </a:xfrm>
        </p:spPr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85ABE-0C95-42B8-A539-9E503C2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cas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2F7E-5471-4A6D-8086-AF1D6CB84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Objectifs</a:t>
            </a:r>
          </a:p>
          <a:p>
            <a:r>
              <a:rPr lang="fr-FR" sz="3200" dirty="0"/>
              <a:t>Traduis les besoins du clients en actions</a:t>
            </a:r>
          </a:p>
          <a:p>
            <a:r>
              <a:rPr lang="fr-FR" sz="3200" dirty="0"/>
              <a:t>Oriente la conception orientée objet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8E361F-02AF-45CA-9526-FBF189A69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/>
              <a:t>Notre Résultat</a:t>
            </a:r>
          </a:p>
          <a:p>
            <a:r>
              <a:rPr lang="fr-FR" sz="3200" dirty="0"/>
              <a:t>Acteurs :</a:t>
            </a:r>
          </a:p>
          <a:p>
            <a:pPr lvl="1"/>
            <a:r>
              <a:rPr lang="fr-FR" sz="2800" dirty="0"/>
              <a:t>Prof, Etudiants, Responsable</a:t>
            </a:r>
          </a:p>
          <a:p>
            <a:r>
              <a:rPr lang="fr-FR" sz="3200" dirty="0"/>
              <a:t>Principales Actions :</a:t>
            </a:r>
          </a:p>
          <a:p>
            <a:pPr lvl="1"/>
            <a:r>
              <a:rPr lang="fr-FR" sz="2800" dirty="0"/>
              <a:t>Projets</a:t>
            </a:r>
          </a:p>
          <a:p>
            <a:pPr lvl="1"/>
            <a:r>
              <a:rPr lang="fr-FR" sz="2800" dirty="0"/>
              <a:t>Stages</a:t>
            </a:r>
          </a:p>
          <a:p>
            <a:pPr lvl="1"/>
            <a:r>
              <a:rPr lang="fr-FR" sz="2800" dirty="0"/>
              <a:t>Dossiers</a:t>
            </a:r>
          </a:p>
          <a:p>
            <a:pPr lvl="1"/>
            <a:endParaRPr lang="fr-FR" sz="2800" dirty="0"/>
          </a:p>
          <a:p>
            <a:pPr lvl="1"/>
            <a:endParaRPr lang="fr-FR" sz="28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5B271-43ED-4F35-A265-15BBA0C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08/01/2020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08DEE-B986-49AC-BAF9-10FA6683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Bzit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E3A4D-846C-4451-BA3F-95F58E8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696</Words>
  <Application>Microsoft Office PowerPoint</Application>
  <PresentationFormat>Grand écran</PresentationFormat>
  <Paragraphs>223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Wingdings</vt:lpstr>
      <vt:lpstr>SHOWEET-DARK PRO</vt:lpstr>
      <vt:lpstr>Showeet theme</vt:lpstr>
      <vt:lpstr>showeet</vt:lpstr>
      <vt:lpstr>Soutenance Projet S3</vt:lpstr>
      <vt:lpstr>SOMMAIRE</vt:lpstr>
      <vt:lpstr>Introduction : un site pour le master</vt:lpstr>
      <vt:lpstr>GESTION DE PROJET</vt:lpstr>
      <vt:lpstr>Choix de la méthode de gestion de projet</vt:lpstr>
      <vt:lpstr>Méthode agiles</vt:lpstr>
      <vt:lpstr>Principales tâches</vt:lpstr>
      <vt:lpstr>ANALYSE CONCEPTION</vt:lpstr>
      <vt:lpstr>Diagrammes de cas d’utilisation</vt:lpstr>
      <vt:lpstr>Présentation PowerPoint</vt:lpstr>
      <vt:lpstr>Notre Analyse</vt:lpstr>
      <vt:lpstr>Base de données</vt:lpstr>
      <vt:lpstr>Diagrammes de classe</vt:lpstr>
      <vt:lpstr>Présentation PowerPoint</vt:lpstr>
      <vt:lpstr>Démo : classes et fonctionnalités</vt:lpstr>
      <vt:lpstr>BILAN  &amp;  CONCLUSION</vt:lpstr>
      <vt:lpstr>Etat d’avancement</vt:lpstr>
      <vt:lpstr>Point d’amélioration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S3</dc:title>
  <dc:creator>Germain Junior Olea</dc:creator>
  <cp:lastModifiedBy> </cp:lastModifiedBy>
  <cp:revision>36</cp:revision>
  <dcterms:created xsi:type="dcterms:W3CDTF">2020-01-07T06:27:58Z</dcterms:created>
  <dcterms:modified xsi:type="dcterms:W3CDTF">2020-01-07T22:08:56Z</dcterms:modified>
</cp:coreProperties>
</file>