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24"/>
  </p:notesMasterIdLst>
  <p:handoutMasterIdLst>
    <p:handoutMasterId r:id="rId25"/>
  </p:handoutMasterIdLst>
  <p:sldIdLst>
    <p:sldId id="896" r:id="rId4"/>
    <p:sldId id="870" r:id="rId5"/>
    <p:sldId id="811" r:id="rId6"/>
    <p:sldId id="897" r:id="rId7"/>
    <p:sldId id="913" r:id="rId8"/>
    <p:sldId id="904" r:id="rId9"/>
    <p:sldId id="914" r:id="rId10"/>
    <p:sldId id="874" r:id="rId11"/>
    <p:sldId id="920" r:id="rId12"/>
    <p:sldId id="915" r:id="rId13"/>
    <p:sldId id="916" r:id="rId14"/>
    <p:sldId id="919" r:id="rId15"/>
    <p:sldId id="917" r:id="rId16"/>
    <p:sldId id="918" r:id="rId17"/>
    <p:sldId id="922" r:id="rId18"/>
    <p:sldId id="923" r:id="rId19"/>
    <p:sldId id="924" r:id="rId20"/>
    <p:sldId id="925" r:id="rId21"/>
    <p:sldId id="926" r:id="rId22"/>
    <p:sldId id="894" r:id="rId23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70"/>
            <p14:sldId id="811"/>
            <p14:sldId id="897"/>
            <p14:sldId id="913"/>
            <p14:sldId id="904"/>
            <p14:sldId id="914"/>
            <p14:sldId id="874"/>
            <p14:sldId id="920"/>
            <p14:sldId id="915"/>
            <p14:sldId id="916"/>
            <p14:sldId id="919"/>
            <p14:sldId id="917"/>
            <p14:sldId id="918"/>
            <p14:sldId id="922"/>
            <p14:sldId id="923"/>
            <p14:sldId id="924"/>
            <p14:sldId id="925"/>
            <p14:sldId id="926"/>
            <p14:sldId id="8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5813" autoAdjust="0"/>
  </p:normalViewPr>
  <p:slideViewPr>
    <p:cSldViewPr>
      <p:cViewPr varScale="1">
        <p:scale>
          <a:sx n="98" d="100"/>
          <a:sy n="98" d="100"/>
        </p:scale>
        <p:origin x="636" y="90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B2145-5596-45E7-8AE9-F5E1FA6F4E14}" type="doc">
      <dgm:prSet loTypeId="urn:microsoft.com/office/officeart/2005/8/layout/pyramid2" loCatId="list" qsTypeId="urn:microsoft.com/office/officeart/2005/8/quickstyle/3d4" qsCatId="3D" csTypeId="urn:microsoft.com/office/officeart/2005/8/colors/accent1_2" csCatId="accent1" phldr="1"/>
      <dgm:spPr/>
    </dgm:pt>
    <dgm:pt modelId="{8460E8D6-9704-4016-A1F8-C3C289AC8630}">
      <dgm:prSet phldrT="[Texte]"/>
      <dgm:spPr/>
      <dgm:t>
        <a:bodyPr/>
        <a:lstStyle/>
        <a:p>
          <a:r>
            <a:rPr lang="fr-FR" dirty="0"/>
            <a:t>Meilleur application des méthodes agiles</a:t>
          </a:r>
        </a:p>
      </dgm:t>
    </dgm:pt>
    <dgm:pt modelId="{57DF2CD4-7BAD-4832-9FE6-19E74F68DF01}" type="parTrans" cxnId="{DB589070-D50D-40C3-8AC1-01B0DE6831D0}">
      <dgm:prSet/>
      <dgm:spPr/>
      <dgm:t>
        <a:bodyPr/>
        <a:lstStyle/>
        <a:p>
          <a:endParaRPr lang="fr-FR"/>
        </a:p>
      </dgm:t>
    </dgm:pt>
    <dgm:pt modelId="{BDE6355C-8E87-49FC-9B8A-D1FACD9D18EE}" type="sibTrans" cxnId="{DB589070-D50D-40C3-8AC1-01B0DE6831D0}">
      <dgm:prSet/>
      <dgm:spPr/>
      <dgm:t>
        <a:bodyPr/>
        <a:lstStyle/>
        <a:p>
          <a:endParaRPr lang="fr-FR"/>
        </a:p>
      </dgm:t>
    </dgm:pt>
    <dgm:pt modelId="{73272063-425A-48FD-872E-628F45B3B6A5}">
      <dgm:prSet phldrT="[Texte]"/>
      <dgm:spPr/>
      <dgm:t>
        <a:bodyPr/>
        <a:lstStyle/>
        <a:p>
          <a:r>
            <a:rPr lang="fr-FR" dirty="0"/>
            <a:t>Architectures / Technologies</a:t>
          </a:r>
        </a:p>
      </dgm:t>
    </dgm:pt>
    <dgm:pt modelId="{4FEA0360-C4F4-43E7-84C3-CBA08CAB0328}" type="parTrans" cxnId="{E254B98E-5A0C-4B5F-BB00-C9BBA76324CE}">
      <dgm:prSet/>
      <dgm:spPr/>
      <dgm:t>
        <a:bodyPr/>
        <a:lstStyle/>
        <a:p>
          <a:endParaRPr lang="fr-FR"/>
        </a:p>
      </dgm:t>
    </dgm:pt>
    <dgm:pt modelId="{59BA07C8-3235-484C-9248-9BCB782BF2EB}" type="sibTrans" cxnId="{E254B98E-5A0C-4B5F-BB00-C9BBA76324CE}">
      <dgm:prSet/>
      <dgm:spPr/>
      <dgm:t>
        <a:bodyPr/>
        <a:lstStyle/>
        <a:p>
          <a:endParaRPr lang="fr-FR"/>
        </a:p>
      </dgm:t>
    </dgm:pt>
    <dgm:pt modelId="{F15B77E0-E3A5-4C65-A9D4-5B3924D59CD8}">
      <dgm:prSet phldrT="[Texte]"/>
      <dgm:spPr/>
      <dgm:t>
        <a:bodyPr/>
        <a:lstStyle/>
        <a:p>
          <a:r>
            <a:rPr lang="fr-FR" dirty="0"/>
            <a:t>Communication dans l’équipe</a:t>
          </a:r>
        </a:p>
      </dgm:t>
    </dgm:pt>
    <dgm:pt modelId="{5C911D70-ECA9-452D-A63D-9201D9453722}" type="parTrans" cxnId="{01E35409-FD44-45B5-8501-ABB39EB9E716}">
      <dgm:prSet/>
      <dgm:spPr/>
      <dgm:t>
        <a:bodyPr/>
        <a:lstStyle/>
        <a:p>
          <a:endParaRPr lang="fr-FR"/>
        </a:p>
      </dgm:t>
    </dgm:pt>
    <dgm:pt modelId="{51E1F5FE-9A3C-4BE0-A3E7-B486E9F25AB9}" type="sibTrans" cxnId="{01E35409-FD44-45B5-8501-ABB39EB9E716}">
      <dgm:prSet/>
      <dgm:spPr/>
      <dgm:t>
        <a:bodyPr/>
        <a:lstStyle/>
        <a:p>
          <a:endParaRPr lang="fr-FR"/>
        </a:p>
      </dgm:t>
    </dgm:pt>
    <dgm:pt modelId="{79740349-E57D-47A4-AB81-02EB4AF3800F}" type="pres">
      <dgm:prSet presAssocID="{6C7B2145-5596-45E7-8AE9-F5E1FA6F4E14}" presName="compositeShape" presStyleCnt="0">
        <dgm:presLayoutVars>
          <dgm:dir/>
          <dgm:resizeHandles/>
        </dgm:presLayoutVars>
      </dgm:prSet>
      <dgm:spPr/>
    </dgm:pt>
    <dgm:pt modelId="{CEAB7B0C-C1D5-4693-977D-611FE3EEB4A1}" type="pres">
      <dgm:prSet presAssocID="{6C7B2145-5596-45E7-8AE9-F5E1FA6F4E14}" presName="pyramid" presStyleLbl="node1" presStyleIdx="0" presStyleCnt="1"/>
      <dgm:spPr/>
    </dgm:pt>
    <dgm:pt modelId="{C6F2AD8D-CD88-4BBE-9F10-2EE46DD75EDC}" type="pres">
      <dgm:prSet presAssocID="{6C7B2145-5596-45E7-8AE9-F5E1FA6F4E14}" presName="theList" presStyleCnt="0"/>
      <dgm:spPr/>
    </dgm:pt>
    <dgm:pt modelId="{30AC0787-CF8D-4C1E-9D15-10A6416A16AE}" type="pres">
      <dgm:prSet presAssocID="{8460E8D6-9704-4016-A1F8-C3C289AC8630}" presName="aNode" presStyleLbl="fgAcc1" presStyleIdx="0" presStyleCnt="3">
        <dgm:presLayoutVars>
          <dgm:bulletEnabled val="1"/>
        </dgm:presLayoutVars>
      </dgm:prSet>
      <dgm:spPr/>
    </dgm:pt>
    <dgm:pt modelId="{AE6326E9-D8A4-476A-819D-9CB7F2E5C5F0}" type="pres">
      <dgm:prSet presAssocID="{8460E8D6-9704-4016-A1F8-C3C289AC8630}" presName="aSpace" presStyleCnt="0"/>
      <dgm:spPr/>
    </dgm:pt>
    <dgm:pt modelId="{9BA57EBC-7475-405A-8DD9-E4059D32A762}" type="pres">
      <dgm:prSet presAssocID="{73272063-425A-48FD-872E-628F45B3B6A5}" presName="aNode" presStyleLbl="fgAcc1" presStyleIdx="1" presStyleCnt="3">
        <dgm:presLayoutVars>
          <dgm:bulletEnabled val="1"/>
        </dgm:presLayoutVars>
      </dgm:prSet>
      <dgm:spPr/>
    </dgm:pt>
    <dgm:pt modelId="{58BD6F66-AAF6-444B-8537-D5B4C4E610ED}" type="pres">
      <dgm:prSet presAssocID="{73272063-425A-48FD-872E-628F45B3B6A5}" presName="aSpace" presStyleCnt="0"/>
      <dgm:spPr/>
    </dgm:pt>
    <dgm:pt modelId="{4BA89657-097C-438D-9A5C-87E1685B4CBB}" type="pres">
      <dgm:prSet presAssocID="{F15B77E0-E3A5-4C65-A9D4-5B3924D59CD8}" presName="aNode" presStyleLbl="fgAcc1" presStyleIdx="2" presStyleCnt="3">
        <dgm:presLayoutVars>
          <dgm:bulletEnabled val="1"/>
        </dgm:presLayoutVars>
      </dgm:prSet>
      <dgm:spPr/>
    </dgm:pt>
    <dgm:pt modelId="{78FBFAEE-27B0-4FA3-BBF3-7B4D2AEC7642}" type="pres">
      <dgm:prSet presAssocID="{F15B77E0-E3A5-4C65-A9D4-5B3924D59CD8}" presName="aSpace" presStyleCnt="0"/>
      <dgm:spPr/>
    </dgm:pt>
  </dgm:ptLst>
  <dgm:cxnLst>
    <dgm:cxn modelId="{3F92C502-C029-4430-B5A6-4D144C74E952}" type="presOf" srcId="{73272063-425A-48FD-872E-628F45B3B6A5}" destId="{9BA57EBC-7475-405A-8DD9-E4059D32A762}" srcOrd="0" destOrd="0" presId="urn:microsoft.com/office/officeart/2005/8/layout/pyramid2"/>
    <dgm:cxn modelId="{01E35409-FD44-45B5-8501-ABB39EB9E716}" srcId="{6C7B2145-5596-45E7-8AE9-F5E1FA6F4E14}" destId="{F15B77E0-E3A5-4C65-A9D4-5B3924D59CD8}" srcOrd="2" destOrd="0" parTransId="{5C911D70-ECA9-452D-A63D-9201D9453722}" sibTransId="{51E1F5FE-9A3C-4BE0-A3E7-B486E9F25AB9}"/>
    <dgm:cxn modelId="{967C3062-2027-4A1A-8C29-5766C79D4876}" type="presOf" srcId="{6C7B2145-5596-45E7-8AE9-F5E1FA6F4E14}" destId="{79740349-E57D-47A4-AB81-02EB4AF3800F}" srcOrd="0" destOrd="0" presId="urn:microsoft.com/office/officeart/2005/8/layout/pyramid2"/>
    <dgm:cxn modelId="{DB589070-D50D-40C3-8AC1-01B0DE6831D0}" srcId="{6C7B2145-5596-45E7-8AE9-F5E1FA6F4E14}" destId="{8460E8D6-9704-4016-A1F8-C3C289AC8630}" srcOrd="0" destOrd="0" parTransId="{57DF2CD4-7BAD-4832-9FE6-19E74F68DF01}" sibTransId="{BDE6355C-8E87-49FC-9B8A-D1FACD9D18EE}"/>
    <dgm:cxn modelId="{0892ED52-160E-4921-AD2A-9C7AEBCDB518}" type="presOf" srcId="{F15B77E0-E3A5-4C65-A9D4-5B3924D59CD8}" destId="{4BA89657-097C-438D-9A5C-87E1685B4CBB}" srcOrd="0" destOrd="0" presId="urn:microsoft.com/office/officeart/2005/8/layout/pyramid2"/>
    <dgm:cxn modelId="{E254B98E-5A0C-4B5F-BB00-C9BBA76324CE}" srcId="{6C7B2145-5596-45E7-8AE9-F5E1FA6F4E14}" destId="{73272063-425A-48FD-872E-628F45B3B6A5}" srcOrd="1" destOrd="0" parTransId="{4FEA0360-C4F4-43E7-84C3-CBA08CAB0328}" sibTransId="{59BA07C8-3235-484C-9248-9BCB782BF2EB}"/>
    <dgm:cxn modelId="{0DC2D7EA-25D4-4BBB-9569-AFE0C7DB6011}" type="presOf" srcId="{8460E8D6-9704-4016-A1F8-C3C289AC8630}" destId="{30AC0787-CF8D-4C1E-9D15-10A6416A16AE}" srcOrd="0" destOrd="0" presId="urn:microsoft.com/office/officeart/2005/8/layout/pyramid2"/>
    <dgm:cxn modelId="{CDBEEA59-3705-43DB-8055-945F32B34C80}" type="presParOf" srcId="{79740349-E57D-47A4-AB81-02EB4AF3800F}" destId="{CEAB7B0C-C1D5-4693-977D-611FE3EEB4A1}" srcOrd="0" destOrd="0" presId="urn:microsoft.com/office/officeart/2005/8/layout/pyramid2"/>
    <dgm:cxn modelId="{CEE3E481-FCBC-491D-B3B8-D10577F6ECD5}" type="presParOf" srcId="{79740349-E57D-47A4-AB81-02EB4AF3800F}" destId="{C6F2AD8D-CD88-4BBE-9F10-2EE46DD75EDC}" srcOrd="1" destOrd="0" presId="urn:microsoft.com/office/officeart/2005/8/layout/pyramid2"/>
    <dgm:cxn modelId="{1A0C1A78-85EB-46A8-823F-C54CFFC85E85}" type="presParOf" srcId="{C6F2AD8D-CD88-4BBE-9F10-2EE46DD75EDC}" destId="{30AC0787-CF8D-4C1E-9D15-10A6416A16AE}" srcOrd="0" destOrd="0" presId="urn:microsoft.com/office/officeart/2005/8/layout/pyramid2"/>
    <dgm:cxn modelId="{BC36E202-BB7A-41ED-96AD-836D5C4EE9A5}" type="presParOf" srcId="{C6F2AD8D-CD88-4BBE-9F10-2EE46DD75EDC}" destId="{AE6326E9-D8A4-476A-819D-9CB7F2E5C5F0}" srcOrd="1" destOrd="0" presId="urn:microsoft.com/office/officeart/2005/8/layout/pyramid2"/>
    <dgm:cxn modelId="{C2726B16-0DBC-40A3-9848-577E2A5B39B9}" type="presParOf" srcId="{C6F2AD8D-CD88-4BBE-9F10-2EE46DD75EDC}" destId="{9BA57EBC-7475-405A-8DD9-E4059D32A762}" srcOrd="2" destOrd="0" presId="urn:microsoft.com/office/officeart/2005/8/layout/pyramid2"/>
    <dgm:cxn modelId="{6290CBC1-B052-40E4-86EE-3AC94E0D6AB7}" type="presParOf" srcId="{C6F2AD8D-CD88-4BBE-9F10-2EE46DD75EDC}" destId="{58BD6F66-AAF6-444B-8537-D5B4C4E610ED}" srcOrd="3" destOrd="0" presId="urn:microsoft.com/office/officeart/2005/8/layout/pyramid2"/>
    <dgm:cxn modelId="{22667144-D846-4A34-B6F8-2D97039AA608}" type="presParOf" srcId="{C6F2AD8D-CD88-4BBE-9F10-2EE46DD75EDC}" destId="{4BA89657-097C-438D-9A5C-87E1685B4CBB}" srcOrd="4" destOrd="0" presId="urn:microsoft.com/office/officeart/2005/8/layout/pyramid2"/>
    <dgm:cxn modelId="{4B012C6E-EB6E-46A9-9E06-40C82808E206}" type="presParOf" srcId="{C6F2AD8D-CD88-4BBE-9F10-2EE46DD75EDC}" destId="{78FBFAEE-27B0-4FA3-BBF3-7B4D2AEC764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B2145-5596-45E7-8AE9-F5E1FA6F4E14}" type="doc">
      <dgm:prSet loTypeId="urn:microsoft.com/office/officeart/2005/8/layout/pyramid2" loCatId="list" qsTypeId="urn:microsoft.com/office/officeart/2005/8/quickstyle/3d4" qsCatId="3D" csTypeId="urn:microsoft.com/office/officeart/2005/8/colors/accent1_2" csCatId="accent1" phldr="1"/>
      <dgm:spPr/>
    </dgm:pt>
    <dgm:pt modelId="{8460E8D6-9704-4016-A1F8-C3C289AC8630}">
      <dgm:prSet phldrT="[Texte]"/>
      <dgm:spPr/>
      <dgm:t>
        <a:bodyPr/>
        <a:lstStyle/>
        <a:p>
          <a:r>
            <a:rPr lang="fr-FR" dirty="0"/>
            <a:t>Possibilité de créer des groupes projets</a:t>
          </a:r>
        </a:p>
      </dgm:t>
    </dgm:pt>
    <dgm:pt modelId="{57DF2CD4-7BAD-4832-9FE6-19E74F68DF01}" type="parTrans" cxnId="{DB589070-D50D-40C3-8AC1-01B0DE6831D0}">
      <dgm:prSet/>
      <dgm:spPr/>
      <dgm:t>
        <a:bodyPr/>
        <a:lstStyle/>
        <a:p>
          <a:endParaRPr lang="fr-FR"/>
        </a:p>
      </dgm:t>
    </dgm:pt>
    <dgm:pt modelId="{BDE6355C-8E87-49FC-9B8A-D1FACD9D18EE}" type="sibTrans" cxnId="{DB589070-D50D-40C3-8AC1-01B0DE6831D0}">
      <dgm:prSet/>
      <dgm:spPr/>
      <dgm:t>
        <a:bodyPr/>
        <a:lstStyle/>
        <a:p>
          <a:endParaRPr lang="fr-FR"/>
        </a:p>
      </dgm:t>
    </dgm:pt>
    <dgm:pt modelId="{73272063-425A-48FD-872E-628F45B3B6A5}">
      <dgm:prSet phldrT="[Texte]"/>
      <dgm:spPr/>
      <dgm:t>
        <a:bodyPr/>
        <a:lstStyle/>
        <a:p>
          <a:r>
            <a:rPr lang="fr-FR" dirty="0"/>
            <a:t>Agenda des stages/projets</a:t>
          </a:r>
        </a:p>
      </dgm:t>
    </dgm:pt>
    <dgm:pt modelId="{4FEA0360-C4F4-43E7-84C3-CBA08CAB0328}" type="parTrans" cxnId="{E254B98E-5A0C-4B5F-BB00-C9BBA76324CE}">
      <dgm:prSet/>
      <dgm:spPr/>
      <dgm:t>
        <a:bodyPr/>
        <a:lstStyle/>
        <a:p>
          <a:endParaRPr lang="fr-FR"/>
        </a:p>
      </dgm:t>
    </dgm:pt>
    <dgm:pt modelId="{59BA07C8-3235-484C-9248-9BCB782BF2EB}" type="sibTrans" cxnId="{E254B98E-5A0C-4B5F-BB00-C9BBA76324CE}">
      <dgm:prSet/>
      <dgm:spPr/>
      <dgm:t>
        <a:bodyPr/>
        <a:lstStyle/>
        <a:p>
          <a:endParaRPr lang="fr-FR"/>
        </a:p>
      </dgm:t>
    </dgm:pt>
    <dgm:pt modelId="{F15B77E0-E3A5-4C65-A9D4-5B3924D59CD8}">
      <dgm:prSet phldrT="[Texte]"/>
      <dgm:spPr/>
      <dgm:t>
        <a:bodyPr/>
        <a:lstStyle/>
        <a:p>
          <a:r>
            <a:rPr lang="fr-FR" dirty="0"/>
            <a:t>Chat entre utilisateurs</a:t>
          </a:r>
        </a:p>
      </dgm:t>
    </dgm:pt>
    <dgm:pt modelId="{5C911D70-ECA9-452D-A63D-9201D9453722}" type="parTrans" cxnId="{01E35409-FD44-45B5-8501-ABB39EB9E716}">
      <dgm:prSet/>
      <dgm:spPr/>
      <dgm:t>
        <a:bodyPr/>
        <a:lstStyle/>
        <a:p>
          <a:endParaRPr lang="fr-FR"/>
        </a:p>
      </dgm:t>
    </dgm:pt>
    <dgm:pt modelId="{51E1F5FE-9A3C-4BE0-A3E7-B486E9F25AB9}" type="sibTrans" cxnId="{01E35409-FD44-45B5-8501-ABB39EB9E716}">
      <dgm:prSet/>
      <dgm:spPr/>
      <dgm:t>
        <a:bodyPr/>
        <a:lstStyle/>
        <a:p>
          <a:endParaRPr lang="fr-FR"/>
        </a:p>
      </dgm:t>
    </dgm:pt>
    <dgm:pt modelId="{79740349-E57D-47A4-AB81-02EB4AF3800F}" type="pres">
      <dgm:prSet presAssocID="{6C7B2145-5596-45E7-8AE9-F5E1FA6F4E14}" presName="compositeShape" presStyleCnt="0">
        <dgm:presLayoutVars>
          <dgm:dir/>
          <dgm:resizeHandles/>
        </dgm:presLayoutVars>
      </dgm:prSet>
      <dgm:spPr/>
    </dgm:pt>
    <dgm:pt modelId="{CEAB7B0C-C1D5-4693-977D-611FE3EEB4A1}" type="pres">
      <dgm:prSet presAssocID="{6C7B2145-5596-45E7-8AE9-F5E1FA6F4E14}" presName="pyramid" presStyleLbl="node1" presStyleIdx="0" presStyleCnt="1"/>
      <dgm:spPr/>
    </dgm:pt>
    <dgm:pt modelId="{C6F2AD8D-CD88-4BBE-9F10-2EE46DD75EDC}" type="pres">
      <dgm:prSet presAssocID="{6C7B2145-5596-45E7-8AE9-F5E1FA6F4E14}" presName="theList" presStyleCnt="0"/>
      <dgm:spPr/>
    </dgm:pt>
    <dgm:pt modelId="{30AC0787-CF8D-4C1E-9D15-10A6416A16AE}" type="pres">
      <dgm:prSet presAssocID="{8460E8D6-9704-4016-A1F8-C3C289AC8630}" presName="aNode" presStyleLbl="fgAcc1" presStyleIdx="0" presStyleCnt="3">
        <dgm:presLayoutVars>
          <dgm:bulletEnabled val="1"/>
        </dgm:presLayoutVars>
      </dgm:prSet>
      <dgm:spPr/>
    </dgm:pt>
    <dgm:pt modelId="{AE6326E9-D8A4-476A-819D-9CB7F2E5C5F0}" type="pres">
      <dgm:prSet presAssocID="{8460E8D6-9704-4016-A1F8-C3C289AC8630}" presName="aSpace" presStyleCnt="0"/>
      <dgm:spPr/>
    </dgm:pt>
    <dgm:pt modelId="{9BA57EBC-7475-405A-8DD9-E4059D32A762}" type="pres">
      <dgm:prSet presAssocID="{73272063-425A-48FD-872E-628F45B3B6A5}" presName="aNode" presStyleLbl="fgAcc1" presStyleIdx="1" presStyleCnt="3">
        <dgm:presLayoutVars>
          <dgm:bulletEnabled val="1"/>
        </dgm:presLayoutVars>
      </dgm:prSet>
      <dgm:spPr/>
    </dgm:pt>
    <dgm:pt modelId="{58BD6F66-AAF6-444B-8537-D5B4C4E610ED}" type="pres">
      <dgm:prSet presAssocID="{73272063-425A-48FD-872E-628F45B3B6A5}" presName="aSpace" presStyleCnt="0"/>
      <dgm:spPr/>
    </dgm:pt>
    <dgm:pt modelId="{4BA89657-097C-438D-9A5C-87E1685B4CBB}" type="pres">
      <dgm:prSet presAssocID="{F15B77E0-E3A5-4C65-A9D4-5B3924D59CD8}" presName="aNode" presStyleLbl="fgAcc1" presStyleIdx="2" presStyleCnt="3">
        <dgm:presLayoutVars>
          <dgm:bulletEnabled val="1"/>
        </dgm:presLayoutVars>
      </dgm:prSet>
      <dgm:spPr/>
    </dgm:pt>
    <dgm:pt modelId="{78FBFAEE-27B0-4FA3-BBF3-7B4D2AEC7642}" type="pres">
      <dgm:prSet presAssocID="{F15B77E0-E3A5-4C65-A9D4-5B3924D59CD8}" presName="aSpace" presStyleCnt="0"/>
      <dgm:spPr/>
    </dgm:pt>
  </dgm:ptLst>
  <dgm:cxnLst>
    <dgm:cxn modelId="{3F92C502-C029-4430-B5A6-4D144C74E952}" type="presOf" srcId="{73272063-425A-48FD-872E-628F45B3B6A5}" destId="{9BA57EBC-7475-405A-8DD9-E4059D32A762}" srcOrd="0" destOrd="0" presId="urn:microsoft.com/office/officeart/2005/8/layout/pyramid2"/>
    <dgm:cxn modelId="{01E35409-FD44-45B5-8501-ABB39EB9E716}" srcId="{6C7B2145-5596-45E7-8AE9-F5E1FA6F4E14}" destId="{F15B77E0-E3A5-4C65-A9D4-5B3924D59CD8}" srcOrd="2" destOrd="0" parTransId="{5C911D70-ECA9-452D-A63D-9201D9453722}" sibTransId="{51E1F5FE-9A3C-4BE0-A3E7-B486E9F25AB9}"/>
    <dgm:cxn modelId="{967C3062-2027-4A1A-8C29-5766C79D4876}" type="presOf" srcId="{6C7B2145-5596-45E7-8AE9-F5E1FA6F4E14}" destId="{79740349-E57D-47A4-AB81-02EB4AF3800F}" srcOrd="0" destOrd="0" presId="urn:microsoft.com/office/officeart/2005/8/layout/pyramid2"/>
    <dgm:cxn modelId="{DB589070-D50D-40C3-8AC1-01B0DE6831D0}" srcId="{6C7B2145-5596-45E7-8AE9-F5E1FA6F4E14}" destId="{8460E8D6-9704-4016-A1F8-C3C289AC8630}" srcOrd="0" destOrd="0" parTransId="{57DF2CD4-7BAD-4832-9FE6-19E74F68DF01}" sibTransId="{BDE6355C-8E87-49FC-9B8A-D1FACD9D18EE}"/>
    <dgm:cxn modelId="{0892ED52-160E-4921-AD2A-9C7AEBCDB518}" type="presOf" srcId="{F15B77E0-E3A5-4C65-A9D4-5B3924D59CD8}" destId="{4BA89657-097C-438D-9A5C-87E1685B4CBB}" srcOrd="0" destOrd="0" presId="urn:microsoft.com/office/officeart/2005/8/layout/pyramid2"/>
    <dgm:cxn modelId="{E254B98E-5A0C-4B5F-BB00-C9BBA76324CE}" srcId="{6C7B2145-5596-45E7-8AE9-F5E1FA6F4E14}" destId="{73272063-425A-48FD-872E-628F45B3B6A5}" srcOrd="1" destOrd="0" parTransId="{4FEA0360-C4F4-43E7-84C3-CBA08CAB0328}" sibTransId="{59BA07C8-3235-484C-9248-9BCB782BF2EB}"/>
    <dgm:cxn modelId="{0DC2D7EA-25D4-4BBB-9569-AFE0C7DB6011}" type="presOf" srcId="{8460E8D6-9704-4016-A1F8-C3C289AC8630}" destId="{30AC0787-CF8D-4C1E-9D15-10A6416A16AE}" srcOrd="0" destOrd="0" presId="urn:microsoft.com/office/officeart/2005/8/layout/pyramid2"/>
    <dgm:cxn modelId="{CDBEEA59-3705-43DB-8055-945F32B34C80}" type="presParOf" srcId="{79740349-E57D-47A4-AB81-02EB4AF3800F}" destId="{CEAB7B0C-C1D5-4693-977D-611FE3EEB4A1}" srcOrd="0" destOrd="0" presId="urn:microsoft.com/office/officeart/2005/8/layout/pyramid2"/>
    <dgm:cxn modelId="{CEE3E481-FCBC-491D-B3B8-D10577F6ECD5}" type="presParOf" srcId="{79740349-E57D-47A4-AB81-02EB4AF3800F}" destId="{C6F2AD8D-CD88-4BBE-9F10-2EE46DD75EDC}" srcOrd="1" destOrd="0" presId="urn:microsoft.com/office/officeart/2005/8/layout/pyramid2"/>
    <dgm:cxn modelId="{1A0C1A78-85EB-46A8-823F-C54CFFC85E85}" type="presParOf" srcId="{C6F2AD8D-CD88-4BBE-9F10-2EE46DD75EDC}" destId="{30AC0787-CF8D-4C1E-9D15-10A6416A16AE}" srcOrd="0" destOrd="0" presId="urn:microsoft.com/office/officeart/2005/8/layout/pyramid2"/>
    <dgm:cxn modelId="{BC36E202-BB7A-41ED-96AD-836D5C4EE9A5}" type="presParOf" srcId="{C6F2AD8D-CD88-4BBE-9F10-2EE46DD75EDC}" destId="{AE6326E9-D8A4-476A-819D-9CB7F2E5C5F0}" srcOrd="1" destOrd="0" presId="urn:microsoft.com/office/officeart/2005/8/layout/pyramid2"/>
    <dgm:cxn modelId="{C2726B16-0DBC-40A3-9848-577E2A5B39B9}" type="presParOf" srcId="{C6F2AD8D-CD88-4BBE-9F10-2EE46DD75EDC}" destId="{9BA57EBC-7475-405A-8DD9-E4059D32A762}" srcOrd="2" destOrd="0" presId="urn:microsoft.com/office/officeart/2005/8/layout/pyramid2"/>
    <dgm:cxn modelId="{6290CBC1-B052-40E4-86EE-3AC94E0D6AB7}" type="presParOf" srcId="{C6F2AD8D-CD88-4BBE-9F10-2EE46DD75EDC}" destId="{58BD6F66-AAF6-444B-8537-D5B4C4E610ED}" srcOrd="3" destOrd="0" presId="urn:microsoft.com/office/officeart/2005/8/layout/pyramid2"/>
    <dgm:cxn modelId="{22667144-D846-4A34-B6F8-2D97039AA608}" type="presParOf" srcId="{C6F2AD8D-CD88-4BBE-9F10-2EE46DD75EDC}" destId="{4BA89657-097C-438D-9A5C-87E1685B4CBB}" srcOrd="4" destOrd="0" presId="urn:microsoft.com/office/officeart/2005/8/layout/pyramid2"/>
    <dgm:cxn modelId="{4B012C6E-EB6E-46A9-9E06-40C82808E206}" type="presParOf" srcId="{C6F2AD8D-CD88-4BBE-9F10-2EE46DD75EDC}" destId="{78FBFAEE-27B0-4FA3-BBF3-7B4D2AEC764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B7B0C-C1D5-4693-977D-611FE3EEB4A1}">
      <dsp:nvSpPr>
        <dsp:cNvPr id="0" name=""/>
        <dsp:cNvSpPr/>
      </dsp:nvSpPr>
      <dsp:spPr>
        <a:xfrm>
          <a:off x="754819" y="0"/>
          <a:ext cx="3132981" cy="313298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0787-CF8D-4C1E-9D15-10A6416A16AE}">
      <dsp:nvSpPr>
        <dsp:cNvPr id="0" name=""/>
        <dsp:cNvSpPr/>
      </dsp:nvSpPr>
      <dsp:spPr>
        <a:xfrm>
          <a:off x="2321310" y="314980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Meilleur application des méthodes agiles</a:t>
          </a:r>
        </a:p>
      </dsp:txBody>
      <dsp:txXfrm>
        <a:off x="2357514" y="351184"/>
        <a:ext cx="1964029" cy="669227"/>
      </dsp:txXfrm>
    </dsp:sp>
    <dsp:sp modelId="{9BA57EBC-7475-405A-8DD9-E4059D32A762}">
      <dsp:nvSpPr>
        <dsp:cNvPr id="0" name=""/>
        <dsp:cNvSpPr/>
      </dsp:nvSpPr>
      <dsp:spPr>
        <a:xfrm>
          <a:off x="2321310" y="1149320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Architectures / Technologies</a:t>
          </a:r>
        </a:p>
      </dsp:txBody>
      <dsp:txXfrm>
        <a:off x="2357514" y="1185524"/>
        <a:ext cx="1964029" cy="669227"/>
      </dsp:txXfrm>
    </dsp:sp>
    <dsp:sp modelId="{4BA89657-097C-438D-9A5C-87E1685B4CBB}">
      <dsp:nvSpPr>
        <dsp:cNvPr id="0" name=""/>
        <dsp:cNvSpPr/>
      </dsp:nvSpPr>
      <dsp:spPr>
        <a:xfrm>
          <a:off x="2321310" y="1983660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Communication dans l’équipe</a:t>
          </a:r>
        </a:p>
      </dsp:txBody>
      <dsp:txXfrm>
        <a:off x="2357514" y="2019864"/>
        <a:ext cx="1964029" cy="669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B7B0C-C1D5-4693-977D-611FE3EEB4A1}">
      <dsp:nvSpPr>
        <dsp:cNvPr id="0" name=""/>
        <dsp:cNvSpPr/>
      </dsp:nvSpPr>
      <dsp:spPr>
        <a:xfrm>
          <a:off x="754820" y="0"/>
          <a:ext cx="3132980" cy="313298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0787-CF8D-4C1E-9D15-10A6416A16AE}">
      <dsp:nvSpPr>
        <dsp:cNvPr id="0" name=""/>
        <dsp:cNvSpPr/>
      </dsp:nvSpPr>
      <dsp:spPr>
        <a:xfrm>
          <a:off x="2321310" y="314980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Possibilité de créer des groupes projets</a:t>
          </a:r>
        </a:p>
      </dsp:txBody>
      <dsp:txXfrm>
        <a:off x="2357514" y="351184"/>
        <a:ext cx="1964029" cy="669227"/>
      </dsp:txXfrm>
    </dsp:sp>
    <dsp:sp modelId="{9BA57EBC-7475-405A-8DD9-E4059D32A762}">
      <dsp:nvSpPr>
        <dsp:cNvPr id="0" name=""/>
        <dsp:cNvSpPr/>
      </dsp:nvSpPr>
      <dsp:spPr>
        <a:xfrm>
          <a:off x="2321310" y="1149320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Agenda des stages/projets</a:t>
          </a:r>
        </a:p>
      </dsp:txBody>
      <dsp:txXfrm>
        <a:off x="2357514" y="1185524"/>
        <a:ext cx="1964029" cy="669227"/>
      </dsp:txXfrm>
    </dsp:sp>
    <dsp:sp modelId="{4BA89657-097C-438D-9A5C-87E1685B4CBB}">
      <dsp:nvSpPr>
        <dsp:cNvPr id="0" name=""/>
        <dsp:cNvSpPr/>
      </dsp:nvSpPr>
      <dsp:spPr>
        <a:xfrm>
          <a:off x="2321310" y="1983659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Chat entre utilisateurs</a:t>
          </a:r>
        </a:p>
      </dsp:txBody>
      <dsp:txXfrm>
        <a:off x="2357514" y="2019863"/>
        <a:ext cx="1964029" cy="669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Manifeste_Agil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b="1" dirty="0"/>
              <a:t>méthodes agiles</a:t>
            </a:r>
            <a:r>
              <a:rPr lang="fr-FR" dirty="0"/>
              <a:t> sont des groupes de pratiques de pilotage et de réalisation de projets. Elles ont pour origine le </a:t>
            </a:r>
            <a:r>
              <a:rPr lang="fr-FR" dirty="0">
                <a:hlinkClick r:id="rId3" tooltip="Manifeste Agile"/>
              </a:rPr>
              <a:t>manifeste Agile</a:t>
            </a:r>
            <a:r>
              <a:rPr lang="fr-FR" dirty="0"/>
              <a:t> (texte rédigé en 2001 par dix-sept experts du développement d'applications informatiques ), qui consacre le terme d'« agile » pour référencer de multiples méthodes existantes.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9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Objectif de </a:t>
            </a:r>
            <a:r>
              <a:rPr lang="en-US" dirty="0" err="1"/>
              <a:t>l’analyse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US" dirty="0"/>
          </a:p>
          <a:p>
            <a:pPr marL="171450" marR="0" lvl="0" indent="-17145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Base de </a:t>
            </a:r>
            <a:r>
              <a:rPr lang="en-US" dirty="0" err="1"/>
              <a:t>données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onction_(informatique)" TargetMode="External"/><Relationship Id="rId2" Type="http://schemas.openxmlformats.org/officeDocument/2006/relationships/hyperlink" Target="https://fr.wikipedia.org/wiki/Classe_(informatique)" TargetMode="Externa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fr.wikipedia.org/wiki/Programme_informatiqu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ermain.tech/" TargetMode="External"/><Relationship Id="rId4" Type="http://schemas.openxmlformats.org/officeDocument/2006/relationships/hyperlink" Target="mailto:junior@germain.te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IUT-RCC | DEPT-INFO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Soutenance</a:t>
            </a:r>
            <a:r>
              <a:rPr lang="en-US" dirty="0"/>
              <a:t> </a:t>
            </a:r>
            <a:r>
              <a:rPr lang="fr-FR" dirty="0"/>
              <a:t>Projet</a:t>
            </a:r>
            <a:r>
              <a:rPr lang="en-US" dirty="0"/>
              <a:t> S3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Site Web du master IA de l’URCA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3728B4-3A92-44B2-A304-E1841CEFD591}"/>
              </a:ext>
            </a:extLst>
          </p:cNvPr>
          <p:cNvSpPr txBox="1"/>
          <p:nvPr/>
        </p:nvSpPr>
        <p:spPr>
          <a:xfrm>
            <a:off x="8153400" y="390726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10000"/>
                    <a:lumOff val="90000"/>
                  </a:schemeClr>
                </a:solidFill>
              </a:rPr>
              <a:t>Germain		OLEA-OYOUGOU</a:t>
            </a:r>
          </a:p>
          <a:p>
            <a:r>
              <a:rPr lang="fr-FR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Sébastien 	SOVEAUX</a:t>
            </a:r>
          </a:p>
          <a:p>
            <a:r>
              <a:rPr lang="fr-FR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Stan 		PIQUET</a:t>
            </a:r>
          </a:p>
          <a:p>
            <a:r>
              <a:rPr lang="fr-FR" dirty="0">
                <a:solidFill>
                  <a:schemeClr val="tx1">
                    <a:lumMod val="10000"/>
                    <a:lumOff val="90000"/>
                  </a:schemeClr>
                </a:solidFill>
              </a:rPr>
              <a:t>Rayan		ZERMANI</a:t>
            </a:r>
          </a:p>
          <a:p>
            <a:r>
              <a:rPr lang="fr-FR" dirty="0">
                <a:solidFill>
                  <a:schemeClr val="tx1">
                    <a:lumMod val="10000"/>
                    <a:lumOff val="90000"/>
                  </a:schemeClr>
                </a:solidFill>
              </a:rPr>
              <a:t>Maxime 		MASSE</a:t>
            </a:r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de cas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2F7E-5471-4A6D-8086-AF1D6CB84D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Objectifs</a:t>
            </a:r>
          </a:p>
          <a:p>
            <a:r>
              <a:rPr lang="fr-FR" sz="3200" dirty="0"/>
              <a:t>Traduis les besoins du clients en actions</a:t>
            </a:r>
          </a:p>
          <a:p>
            <a:r>
              <a:rPr lang="fr-FR" sz="3200" dirty="0"/>
              <a:t>Oriente la conception orientée objet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8E361F-02AF-45CA-9526-FBF189A69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Notre Résultat</a:t>
            </a:r>
          </a:p>
          <a:p>
            <a:r>
              <a:rPr lang="fr-FR" sz="3200" dirty="0"/>
              <a:t>Acteurs :</a:t>
            </a:r>
          </a:p>
          <a:p>
            <a:pPr lvl="1"/>
            <a:r>
              <a:rPr lang="fr-FR" sz="2800" dirty="0"/>
              <a:t>Prof, Etudiants, Responsable</a:t>
            </a:r>
          </a:p>
          <a:p>
            <a:r>
              <a:rPr lang="fr-FR" sz="3200" dirty="0"/>
              <a:t>Principales Actions :</a:t>
            </a:r>
          </a:p>
          <a:p>
            <a:pPr lvl="1"/>
            <a:r>
              <a:rPr lang="fr-FR" sz="2800" dirty="0"/>
              <a:t>Se connecter ?</a:t>
            </a:r>
          </a:p>
          <a:p>
            <a:pPr lvl="1"/>
            <a:r>
              <a:rPr lang="fr-FR" sz="2800" dirty="0"/>
              <a:t>Consulter le catalogue</a:t>
            </a:r>
          </a:p>
          <a:p>
            <a:pPr lvl="1"/>
            <a:r>
              <a:rPr lang="fr-FR" sz="2800" dirty="0"/>
              <a:t>Gérer les candidatures</a:t>
            </a:r>
          </a:p>
          <a:p>
            <a:pPr lvl="1"/>
            <a:r>
              <a:rPr lang="fr-FR" sz="2800" dirty="0"/>
              <a:t>Gérer/Consulter un dossier</a:t>
            </a:r>
          </a:p>
          <a:p>
            <a:pPr lvl="1"/>
            <a:endParaRPr lang="fr-FR" sz="2800" dirty="0"/>
          </a:p>
          <a:p>
            <a:pPr lvl="1"/>
            <a:endParaRPr lang="fr-FR" sz="28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3F3F39-3BA9-4647-91ED-6F95F111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08/01/2020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509165-047B-46EC-A101-8915EC6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6C22B4-381E-481C-AFD8-67FB4DE2EDC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9CBAD-91F9-47BD-A7A7-83304EC83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70" y="1429187"/>
            <a:ext cx="4309368" cy="4043357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7D5DB5-0DAD-4DAC-A5E5-3B7E0E9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942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Bzit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EB5E7AF-60A3-4D1E-B359-FF83541E15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41"/>
          <a:stretch/>
        </p:blipFill>
        <p:spPr>
          <a:xfrm>
            <a:off x="484104" y="839579"/>
            <a:ext cx="11158476" cy="517822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1540DCB-FC30-4107-BF1E-125B32EFD0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41"/>
          <a:stretch/>
        </p:blipFill>
        <p:spPr>
          <a:xfrm>
            <a:off x="484104" y="861754"/>
            <a:ext cx="11158476" cy="51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latin typeface="+mj-lt"/>
              </a:rPr>
              <a:t>Base de données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cd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C0B42A7-B487-4A98-A80C-7D957BF1F2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11620"/>
            <a:ext cx="5455917" cy="302803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mpd" descr="Une image contenant intérieur, capture d’écran, ciel, mur&#10;&#10;Description générée automatiquement">
            <a:extLst>
              <a:ext uri="{FF2B5EF4-FFF2-40B4-BE49-F238E27FC236}">
                <a16:creationId xmlns:a16="http://schemas.microsoft.com/office/drawing/2014/main" id="{9C44EFA6-079D-4BE0-83A0-DC845CDDFA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054838"/>
            <a:ext cx="5455917" cy="2741597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9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56C22B4-381E-481C-AFD8-67FB4DE2EDCA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6" name="mcd zoom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E0240E7-E560-498B-9A74-1220DC279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9" y="89732"/>
            <a:ext cx="12033402" cy="6678536"/>
          </a:xfrm>
          <a:prstGeom prst="rect">
            <a:avLst/>
          </a:prstGeom>
        </p:spPr>
      </p:pic>
      <p:pic>
        <p:nvPicPr>
          <p:cNvPr id="18" name="mpd zoom" descr="Une image contenant intérieur, capture d’écran, ciel, mur&#10;&#10;Description générée automatiquement">
            <a:extLst>
              <a:ext uri="{FF2B5EF4-FFF2-40B4-BE49-F238E27FC236}">
                <a16:creationId xmlns:a16="http://schemas.microsoft.com/office/drawing/2014/main" id="{F8D16EFA-446E-4043-9CB1-BB095EFC9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" y="380591"/>
            <a:ext cx="12132978" cy="60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2F7E-5471-4A6D-8086-AF1D6CB84D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Objectifs</a:t>
            </a:r>
          </a:p>
          <a:p>
            <a:r>
              <a:rPr lang="fr-FR" sz="3200" dirty="0"/>
              <a:t>Une </a:t>
            </a:r>
            <a:r>
              <a:rPr lang="fr-FR" sz="3200" dirty="0">
                <a:hlinkClick r:id="rId2" tooltip="Classe (informatique)"/>
              </a:rPr>
              <a:t>classe</a:t>
            </a:r>
            <a:r>
              <a:rPr lang="fr-FR" sz="3200" dirty="0"/>
              <a:t> est un ensemble de </a:t>
            </a:r>
            <a:r>
              <a:rPr lang="fr-FR" sz="3200" dirty="0">
                <a:hlinkClick r:id="rId3" tooltip="Fonction (informatique)"/>
              </a:rPr>
              <a:t>fonctions</a:t>
            </a:r>
            <a:r>
              <a:rPr lang="fr-FR" sz="3200" dirty="0"/>
              <a:t> et de données </a:t>
            </a:r>
          </a:p>
          <a:p>
            <a:r>
              <a:rPr lang="fr-FR" sz="3200" dirty="0"/>
              <a:t>Modéliser le </a:t>
            </a:r>
            <a:r>
              <a:rPr lang="fr-FR" sz="3200" dirty="0">
                <a:hlinkClick r:id="rId4" tooltip="Programme informatique"/>
              </a:rPr>
              <a:t>programme</a:t>
            </a:r>
            <a:r>
              <a:rPr lang="fr-FR" sz="3200" dirty="0"/>
              <a:t> en « objets »</a:t>
            </a:r>
          </a:p>
          <a:p>
            <a:r>
              <a:rPr lang="fr-FR" sz="3200" dirty="0"/>
              <a:t>Découper une tâche complexe en plusieurs petits travaux simples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8E361F-02AF-45CA-9526-FBF189A69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Notre Résultat</a:t>
            </a:r>
          </a:p>
          <a:p>
            <a:r>
              <a:rPr lang="fr-FR" sz="3200" dirty="0"/>
              <a:t>Basé sur le </a:t>
            </a:r>
            <a:r>
              <a:rPr lang="fr-FR" sz="3200" b="1" dirty="0">
                <a:solidFill>
                  <a:schemeClr val="accent1"/>
                </a:solidFill>
              </a:rPr>
              <a:t>UC</a:t>
            </a:r>
            <a:r>
              <a:rPr lang="fr-FR" sz="3200" dirty="0"/>
              <a:t> et la </a:t>
            </a:r>
            <a:r>
              <a:rPr lang="fr-FR" sz="3200" b="1" dirty="0">
                <a:solidFill>
                  <a:schemeClr val="accent1"/>
                </a:solidFill>
              </a:rPr>
              <a:t>BD</a:t>
            </a:r>
            <a:endParaRPr lang="fr-FR" sz="2800" b="1" dirty="0">
              <a:solidFill>
                <a:schemeClr val="accent1"/>
              </a:solidFill>
            </a:endParaRPr>
          </a:p>
          <a:p>
            <a:r>
              <a:rPr lang="fr-FR" sz="3200" dirty="0"/>
              <a:t>Principales classes :</a:t>
            </a:r>
          </a:p>
          <a:p>
            <a:pPr lvl="1"/>
            <a:r>
              <a:rPr lang="fr-FR" sz="2800" dirty="0"/>
              <a:t>Entity</a:t>
            </a:r>
          </a:p>
          <a:p>
            <a:pPr lvl="1"/>
            <a:r>
              <a:rPr lang="fr-FR" sz="2800" dirty="0"/>
              <a:t>Utilisateur</a:t>
            </a:r>
          </a:p>
          <a:p>
            <a:pPr lvl="1"/>
            <a:r>
              <a:rPr lang="fr-FR" sz="2800" dirty="0"/>
              <a:t>Travaux</a:t>
            </a:r>
          </a:p>
          <a:p>
            <a:pPr lvl="1"/>
            <a:r>
              <a:rPr lang="fr-FR" sz="2800" dirty="0"/>
              <a:t>Proposition</a:t>
            </a:r>
          </a:p>
          <a:p>
            <a:pPr lvl="1"/>
            <a:r>
              <a:rPr lang="fr-FR" sz="2800" dirty="0"/>
              <a:t>Note</a:t>
            </a:r>
          </a:p>
          <a:p>
            <a:pPr lvl="1"/>
            <a:endParaRPr lang="fr-FR" sz="2800" dirty="0"/>
          </a:p>
          <a:p>
            <a:pPr lvl="1"/>
            <a:endParaRPr lang="fr-FR" sz="28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0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3F3F39-3BA9-4647-91ED-6F95F111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08/01/2020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509165-047B-46EC-A101-8915EC6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6C22B4-381E-481C-AFD8-67FB4DE2EDC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9CBAD-91F9-47BD-A7A7-83304EC83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63" y="1016732"/>
            <a:ext cx="5949274" cy="4824535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7D5DB5-0DAD-4DAC-A5E5-3B7E0E9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942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Bzit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8881B39-EADA-4E53-AC22-D81E4F25E7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2" b="53159"/>
          <a:stretch/>
        </p:blipFill>
        <p:spPr>
          <a:xfrm>
            <a:off x="2491670" y="540952"/>
            <a:ext cx="7208660" cy="57722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BCA88D2-6E1F-47C4-9E5E-B77720B16D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3159" r="52561"/>
          <a:stretch/>
        </p:blipFill>
        <p:spPr>
          <a:xfrm>
            <a:off x="2177142" y="289097"/>
            <a:ext cx="7837716" cy="62759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BCDDF06-82F9-4E03-B553-17037FBBAA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2" b="46466"/>
          <a:stretch/>
        </p:blipFill>
        <p:spPr>
          <a:xfrm>
            <a:off x="3121363" y="540952"/>
            <a:ext cx="5949274" cy="544442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CCC3721-1495-4193-A48E-91B933E824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2" t="49550"/>
          <a:stretch/>
        </p:blipFill>
        <p:spPr>
          <a:xfrm>
            <a:off x="2488042" y="154696"/>
            <a:ext cx="7208659" cy="62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8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E87A6-874F-4128-AF81-FDC8C4C0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Démo : classes et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53E88-AFAC-47AF-A673-68A0A5A2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D758A-6700-4D62-A2A6-F867947E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5C938-BAF8-43DE-A1F2-58E78A68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23C30-22BA-4163-9F85-7566ED68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15</a:t>
            </a:fld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C7663B-9C7B-4AB0-AEA2-249CF6E01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174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175" y="1736726"/>
            <a:ext cx="4289648" cy="2852737"/>
          </a:xfrm>
        </p:spPr>
        <p:txBody>
          <a:bodyPr>
            <a:normAutofit/>
          </a:bodyPr>
          <a:lstStyle/>
          <a:p>
            <a:r>
              <a:rPr lang="fr-FR" sz="4000" dirty="0"/>
              <a:t>BILAN </a:t>
            </a:r>
            <a:br>
              <a:rPr lang="fr-FR" sz="4000" dirty="0"/>
            </a:br>
            <a:r>
              <a:rPr lang="fr-FR" sz="4000" dirty="0"/>
              <a:t>&amp; </a:t>
            </a:r>
            <a:br>
              <a:rPr lang="fr-FR" sz="4000" dirty="0"/>
            </a:br>
            <a:r>
              <a:rPr lang="fr-FR" sz="4000" dirty="0"/>
              <a:t>CONCLUSION</a:t>
            </a:r>
            <a:endParaRPr lang="fr-FR" sz="4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qui est fait</a:t>
            </a:r>
          </a:p>
          <a:p>
            <a:r>
              <a:rPr lang="fr-FR" dirty="0"/>
              <a:t>Ce qui reste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C12F-FDCF-4B90-9C3F-EC4B2A0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AE0A-F1A9-44D2-8DD3-0CC189C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ECE5-5AE5-4AB7-97A1-C410F91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45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E87A6-874F-4128-AF81-FDC8C4C0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Etat d’avancement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53E88-AFAC-47AF-A673-68A0A5A2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Toutes les classes ont été implémentés (modèle)</a:t>
            </a:r>
          </a:p>
          <a:p>
            <a:r>
              <a:rPr lang="fr-FR" dirty="0"/>
              <a:t>Version statique des vues créées</a:t>
            </a:r>
          </a:p>
          <a:p>
            <a:r>
              <a:rPr lang="fr-FR" dirty="0"/>
              <a:t>La plupart des fonctionnalités ne sont pas encore présentes</a:t>
            </a:r>
          </a:p>
          <a:p>
            <a:pPr marL="898525" lvl="1" indent="-457200">
              <a:buFont typeface="Wingdings" panose="05000000000000000000" pitchFamily="2" charset="2"/>
              <a:buChar char="Ø"/>
            </a:pPr>
            <a:r>
              <a:rPr lang="fr-FR" dirty="0"/>
              <a:t>Manque de contrôleurs (pas développés)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D758A-6700-4D62-A2A6-F867947E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5C938-BAF8-43DE-A1F2-58E78A68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23C30-22BA-4163-9F85-7566ED68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17</a:t>
            </a:fld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C7663B-9C7B-4AB0-AEA2-249CF6E01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61791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637D1-5741-4501-81BF-D77E3BFE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d’amélioration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0D0F17B-C04B-4EA5-B1B5-7F2D3B964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242134"/>
              </p:ext>
            </p:extLst>
          </p:nvPr>
        </p:nvGraphicFramePr>
        <p:xfrm>
          <a:off x="983432" y="2600274"/>
          <a:ext cx="5112568" cy="3132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9845D9-B72D-439E-AC2E-4C189414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08/012/020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5F7DF7-71A0-464E-9721-E1A34215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9FB2FB-CD92-4846-A51F-C0AC8CC3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Espace réservé du contenu 6">
            <a:extLst>
              <a:ext uri="{FF2B5EF4-FFF2-40B4-BE49-F238E27FC236}">
                <a16:creationId xmlns:a16="http://schemas.microsoft.com/office/drawing/2014/main" id="{BE3C6B01-C1B7-416E-81E6-1990F69EF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346452"/>
              </p:ext>
            </p:extLst>
          </p:nvPr>
        </p:nvGraphicFramePr>
        <p:xfrm>
          <a:off x="6384032" y="2600276"/>
          <a:ext cx="5112568" cy="3132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A3098AB-F0D2-4A74-815D-4AC232FA7A7B}"/>
              </a:ext>
            </a:extLst>
          </p:cNvPr>
          <p:cNvSpPr txBox="1"/>
          <p:nvPr/>
        </p:nvSpPr>
        <p:spPr>
          <a:xfrm>
            <a:off x="1559497" y="1521970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Amélioration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équipe/gestion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9875AF-C610-4682-B8DF-BC6D66188EB3}"/>
              </a:ext>
            </a:extLst>
          </p:cNvPr>
          <p:cNvSpPr txBox="1"/>
          <p:nvPr/>
        </p:nvSpPr>
        <p:spPr>
          <a:xfrm>
            <a:off x="7248128" y="1500125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Extension possible à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45569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FDA7E-4C80-466F-9769-4AC156F2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DC7C91E-7ADC-44B2-8B8B-F4D2130AE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407176"/>
            <a:ext cx="2579291" cy="2579291"/>
          </a:xfrm>
          <a:ln>
            <a:noFill/>
          </a:ln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6ED723-6978-4FBD-80A5-D7DDD32F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6F980D-527F-4825-B80D-E0B04DEE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8FAE02-C1A1-4C7F-B41A-439E486A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19</a:t>
            </a:fld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AA85255-3583-4D69-8FE8-72ECF2B338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6CFF64-BCC9-4625-B058-C4AC2FA5C619}"/>
              </a:ext>
            </a:extLst>
          </p:cNvPr>
          <p:cNvSpPr txBox="1"/>
          <p:nvPr/>
        </p:nvSpPr>
        <p:spPr>
          <a:xfrm>
            <a:off x="5735961" y="2382433"/>
            <a:ext cx="58345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3425" indent="-4572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3200" dirty="0">
                <a:solidFill>
                  <a:schemeClr val="bg1"/>
                </a:solidFill>
              </a:rPr>
              <a:t>Projet enrichissant en somme</a:t>
            </a:r>
          </a:p>
          <a:p>
            <a:pPr marL="733425" indent="-4572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3200" dirty="0">
                <a:solidFill>
                  <a:schemeClr val="bg1"/>
                </a:solidFill>
              </a:rPr>
              <a:t>Première application des </a:t>
            </a:r>
            <a:r>
              <a:rPr lang="fr-FR" sz="3200" b="1" dirty="0">
                <a:solidFill>
                  <a:schemeClr val="accent1"/>
                </a:solidFill>
              </a:rPr>
              <a:t>méthodes agiles</a:t>
            </a:r>
            <a:r>
              <a:rPr lang="fr-FR" sz="3200" dirty="0">
                <a:solidFill>
                  <a:schemeClr val="bg1"/>
                </a:solidFill>
              </a:rPr>
              <a:t> de gestion de projet apprises en s3</a:t>
            </a:r>
          </a:p>
          <a:p>
            <a:pPr marL="733425" indent="-4572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3200" dirty="0">
                <a:solidFill>
                  <a:schemeClr val="bg1"/>
                </a:solidFill>
              </a:rPr>
              <a:t>Acquisition d’expérience dans la prise de décisions</a:t>
            </a:r>
          </a:p>
        </p:txBody>
      </p:sp>
    </p:spTree>
    <p:extLst>
      <p:ext uri="{BB962C8B-B14F-4D97-AF65-F5344CB8AC3E}">
        <p14:creationId xmlns:p14="http://schemas.microsoft.com/office/powerpoint/2010/main" val="205255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IUT-RCC | DEPT-INFO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1CF07D-8B3F-4D32-B059-0039CEA46DB1}" type="slidenum">
              <a:rPr lang="fr-FR" smtClean="0"/>
              <a:pPr/>
              <a:t>2</a:t>
            </a:fld>
            <a:endParaRPr lang="fr-F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6AF471-65E7-4035-936B-EC4CB0E3E862}"/>
              </a:ext>
            </a:extLst>
          </p:cNvPr>
          <p:cNvGrpSpPr/>
          <p:nvPr/>
        </p:nvGrpSpPr>
        <p:grpSpPr>
          <a:xfrm>
            <a:off x="2105448" y="2185188"/>
            <a:ext cx="3321342" cy="814826"/>
            <a:chOff x="2385722" y="2056303"/>
            <a:chExt cx="3321342" cy="81482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Présentation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94130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Mise en contexte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429AE2-DE86-44E3-8DE4-B647F6A371CD}"/>
              </a:ext>
            </a:extLst>
          </p:cNvPr>
          <p:cNvGrpSpPr/>
          <p:nvPr/>
        </p:nvGrpSpPr>
        <p:grpSpPr>
          <a:xfrm>
            <a:off x="2105448" y="3636116"/>
            <a:ext cx="3321342" cy="814826"/>
            <a:chOff x="2385722" y="3504174"/>
            <a:chExt cx="3321342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Gestion de projet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Méthode de gestion de projet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075D5-6422-4430-870B-377162EE11B5}"/>
              </a:ext>
            </a:extLst>
          </p:cNvPr>
          <p:cNvGrpSpPr/>
          <p:nvPr/>
        </p:nvGrpSpPr>
        <p:grpSpPr>
          <a:xfrm>
            <a:off x="2105448" y="4717712"/>
            <a:ext cx="3558504" cy="1184158"/>
            <a:chOff x="2385722" y="4582713"/>
            <a:chExt cx="3321342" cy="118415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4582713"/>
              <a:ext cx="3321342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Analyse ET Conception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Choix en terme d’analyse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315A6A-10A5-41CC-B1A2-97A66232FC8F}"/>
              </a:ext>
            </a:extLst>
          </p:cNvPr>
          <p:cNvGrpSpPr/>
          <p:nvPr/>
        </p:nvGrpSpPr>
        <p:grpSpPr>
          <a:xfrm>
            <a:off x="7752184" y="2185188"/>
            <a:ext cx="3601616" cy="1091825"/>
            <a:chOff x="8032458" y="2056303"/>
            <a:chExt cx="3321342" cy="109182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8032458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Démo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8032458" y="2594130"/>
              <a:ext cx="3321342" cy="55399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présentation des fonctionnalités implémentées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4DB0E3-F002-4E8F-B00D-880844865025}"/>
              </a:ext>
            </a:extLst>
          </p:cNvPr>
          <p:cNvGrpSpPr/>
          <p:nvPr/>
        </p:nvGrpSpPr>
        <p:grpSpPr>
          <a:xfrm>
            <a:off x="7752184" y="3636116"/>
            <a:ext cx="3321342" cy="814826"/>
            <a:chOff x="8032458" y="3504174"/>
            <a:chExt cx="3321342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8032458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BILAN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8032458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Ce qui a été fait et ce qu’il reste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C9EB48-E96A-48E4-A6C7-90FA70C25668}"/>
              </a:ext>
            </a:extLst>
          </p:cNvPr>
          <p:cNvGrpSpPr/>
          <p:nvPr/>
        </p:nvGrpSpPr>
        <p:grpSpPr>
          <a:xfrm>
            <a:off x="7752184" y="5087044"/>
            <a:ext cx="3321342" cy="814826"/>
            <a:chOff x="8032458" y="4952045"/>
            <a:chExt cx="3321342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8032458" y="4952045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Conclusion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8032458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B689667-FFA6-4232-8CC7-7E0783E72559}"/>
              </a:ext>
            </a:extLst>
          </p:cNvPr>
          <p:cNvSpPr>
            <a:spLocks/>
          </p:cNvSpPr>
          <p:nvPr/>
        </p:nvSpPr>
        <p:spPr bwMode="auto">
          <a:xfrm>
            <a:off x="775166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01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D0100F-D840-47D6-948B-DC036E3B4FB4}"/>
              </a:ext>
            </a:extLst>
          </p:cNvPr>
          <p:cNvSpPr>
            <a:spLocks/>
          </p:cNvSpPr>
          <p:nvPr/>
        </p:nvSpPr>
        <p:spPr bwMode="auto">
          <a:xfrm>
            <a:off x="775166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02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6803D66-E278-4500-9033-B327E9058A40}"/>
              </a:ext>
            </a:extLst>
          </p:cNvPr>
          <p:cNvSpPr>
            <a:spLocks/>
          </p:cNvSpPr>
          <p:nvPr/>
        </p:nvSpPr>
        <p:spPr bwMode="auto">
          <a:xfrm>
            <a:off x="775166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03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C8D6055-878D-4A2F-8704-D06C26C1C524}"/>
              </a:ext>
            </a:extLst>
          </p:cNvPr>
          <p:cNvSpPr>
            <a:spLocks/>
          </p:cNvSpPr>
          <p:nvPr/>
        </p:nvSpPr>
        <p:spPr bwMode="auto">
          <a:xfrm>
            <a:off x="6425138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04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E9A759E-993E-48C6-909B-1929EB44F151}"/>
              </a:ext>
            </a:extLst>
          </p:cNvPr>
          <p:cNvSpPr>
            <a:spLocks/>
          </p:cNvSpPr>
          <p:nvPr/>
        </p:nvSpPr>
        <p:spPr bwMode="auto">
          <a:xfrm>
            <a:off x="6425138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05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0AFD55C-142D-45ED-95E0-6B00E41695C2}"/>
              </a:ext>
            </a:extLst>
          </p:cNvPr>
          <p:cNvSpPr>
            <a:spLocks/>
          </p:cNvSpPr>
          <p:nvPr/>
        </p:nvSpPr>
        <p:spPr bwMode="auto">
          <a:xfrm>
            <a:off x="6425138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63BB2C-9CDB-422D-8C4B-EE6467A728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174"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0225D-F383-4045-A8FE-B7388D7F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C9A28-38AF-458A-AC12-39CC444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D5E11C3-EA4D-47AF-BF57-73A609FB921B}"/>
              </a:ext>
            </a:extLst>
          </p:cNvPr>
          <p:cNvSpPr txBox="1">
            <a:spLocks/>
          </p:cNvSpPr>
          <p:nvPr/>
        </p:nvSpPr>
        <p:spPr>
          <a:xfrm>
            <a:off x="8400256" y="1121083"/>
            <a:ext cx="3065785" cy="12803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fr-FR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Chemin des Rouliers, </a:t>
            </a:r>
            <a:r>
              <a:rPr lang="fr-FR" sz="1000" dirty="0">
                <a:solidFill>
                  <a:schemeClr val="accent1"/>
                </a:solidFill>
                <a:ea typeface="Roboto" panose="02000000000000000000" pitchFamily="2" charset="0"/>
              </a:rPr>
              <a:t>51100-</a:t>
            </a:r>
            <a:r>
              <a:rPr lang="fr-FR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Reims, FRANCE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03 26 91 30 02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000" u="sng" dirty="0" err="1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4"/>
              </a:rPr>
              <a:t>junior@germain.tech</a:t>
            </a:r>
            <a:endParaRPr lang="fr-FR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0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5"/>
              </a:rPr>
              <a:t>https://germain.tech/</a:t>
            </a:r>
            <a:endParaRPr lang="fr-FR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22014D-9D89-4836-BE85-894C872827DA}"/>
              </a:ext>
            </a:extLst>
          </p:cNvPr>
          <p:cNvSpPr/>
          <p:nvPr/>
        </p:nvSpPr>
        <p:spPr>
          <a:xfrm>
            <a:off x="11640616" y="238935"/>
            <a:ext cx="234485" cy="234485"/>
          </a:xfrm>
          <a:custGeom>
            <a:avLst/>
            <a:gdLst>
              <a:gd name="connsiteX0" fmla="*/ 139664 w 279328"/>
              <a:gd name="connsiteY0" fmla="*/ 0 h 279328"/>
              <a:gd name="connsiteX1" fmla="*/ 279328 w 279328"/>
              <a:gd name="connsiteY1" fmla="*/ 139664 h 279328"/>
              <a:gd name="connsiteX2" fmla="*/ 139664 w 279328"/>
              <a:gd name="connsiteY2" fmla="*/ 279328 h 279328"/>
              <a:gd name="connsiteX3" fmla="*/ 0 w 279328"/>
              <a:gd name="connsiteY3" fmla="*/ 139664 h 279328"/>
              <a:gd name="connsiteX4" fmla="*/ 139664 w 279328"/>
              <a:gd name="connsiteY4" fmla="*/ 0 h 279328"/>
              <a:gd name="connsiteX5" fmla="*/ 139664 w 279328"/>
              <a:gd name="connsiteY5" fmla="*/ 12699 h 279328"/>
              <a:gd name="connsiteX6" fmla="*/ 12699 w 279328"/>
              <a:gd name="connsiteY6" fmla="*/ 139664 h 279328"/>
              <a:gd name="connsiteX7" fmla="*/ 47757 w 279328"/>
              <a:gd name="connsiteY7" fmla="*/ 227109 h 279328"/>
              <a:gd name="connsiteX8" fmla="*/ 96032 w 279328"/>
              <a:gd name="connsiteY8" fmla="*/ 196875 h 279328"/>
              <a:gd name="connsiteX9" fmla="*/ 109985 w 279328"/>
              <a:gd name="connsiteY9" fmla="*/ 166627 h 279328"/>
              <a:gd name="connsiteX10" fmla="*/ 105071 w 279328"/>
              <a:gd name="connsiteY10" fmla="*/ 157122 h 279328"/>
              <a:gd name="connsiteX11" fmla="*/ 88881 w 279328"/>
              <a:gd name="connsiteY11" fmla="*/ 93446 h 279328"/>
              <a:gd name="connsiteX12" fmla="*/ 133146 w 279328"/>
              <a:gd name="connsiteY12" fmla="*/ 42921 h 279328"/>
              <a:gd name="connsiteX13" fmla="*/ 147876 w 279328"/>
              <a:gd name="connsiteY13" fmla="*/ 40360 h 279328"/>
              <a:gd name="connsiteX14" fmla="*/ 159178 w 279328"/>
              <a:gd name="connsiteY14" fmla="*/ 38162 h 279328"/>
              <a:gd name="connsiteX15" fmla="*/ 196603 w 279328"/>
              <a:gd name="connsiteY15" fmla="*/ 95023 h 279328"/>
              <a:gd name="connsiteX16" fmla="*/ 182559 w 279328"/>
              <a:gd name="connsiteY16" fmla="*/ 155544 h 279328"/>
              <a:gd name="connsiteX17" fmla="*/ 176507 w 279328"/>
              <a:gd name="connsiteY17" fmla="*/ 166873 h 279328"/>
              <a:gd name="connsiteX18" fmla="*/ 174464 w 279328"/>
              <a:gd name="connsiteY18" fmla="*/ 181783 h 279328"/>
              <a:gd name="connsiteX19" fmla="*/ 195491 w 279328"/>
              <a:gd name="connsiteY19" fmla="*/ 199319 h 279328"/>
              <a:gd name="connsiteX20" fmla="*/ 232230 w 279328"/>
              <a:gd name="connsiteY20" fmla="*/ 226372 h 279328"/>
              <a:gd name="connsiteX21" fmla="*/ 266629 w 279328"/>
              <a:gd name="connsiteY21" fmla="*/ 139664 h 279328"/>
              <a:gd name="connsiteX22" fmla="*/ 139664 w 279328"/>
              <a:gd name="connsiteY22" fmla="*/ 12699 h 279328"/>
              <a:gd name="connsiteX23" fmla="*/ 159178 w 279328"/>
              <a:gd name="connsiteY23" fmla="*/ 50861 h 279328"/>
              <a:gd name="connsiteX24" fmla="*/ 152117 w 279328"/>
              <a:gd name="connsiteY24" fmla="*/ 52335 h 279328"/>
              <a:gd name="connsiteX25" fmla="*/ 133353 w 279328"/>
              <a:gd name="connsiteY25" fmla="*/ 55607 h 279328"/>
              <a:gd name="connsiteX26" fmla="*/ 101580 w 279328"/>
              <a:gd name="connsiteY26" fmla="*/ 93446 h 279328"/>
              <a:gd name="connsiteX27" fmla="*/ 116180 w 279328"/>
              <a:gd name="connsiteY27" fmla="*/ 150966 h 279328"/>
              <a:gd name="connsiteX28" fmla="*/ 121598 w 279328"/>
              <a:gd name="connsiteY28" fmla="*/ 161506 h 279328"/>
              <a:gd name="connsiteX29" fmla="*/ 101166 w 279328"/>
              <a:gd name="connsiteY29" fmla="*/ 208487 h 279328"/>
              <a:gd name="connsiteX30" fmla="*/ 56991 w 279328"/>
              <a:gd name="connsiteY30" fmla="*/ 235903 h 279328"/>
              <a:gd name="connsiteX31" fmla="*/ 139664 w 279328"/>
              <a:gd name="connsiteY31" fmla="*/ 266629 h 279328"/>
              <a:gd name="connsiteX32" fmla="*/ 223087 w 279328"/>
              <a:gd name="connsiteY32" fmla="*/ 235217 h 279328"/>
              <a:gd name="connsiteX33" fmla="*/ 190047 w 279328"/>
              <a:gd name="connsiteY33" fmla="*/ 210815 h 279328"/>
              <a:gd name="connsiteX34" fmla="*/ 162489 w 279328"/>
              <a:gd name="connsiteY34" fmla="*/ 185960 h 279328"/>
              <a:gd name="connsiteX35" fmla="*/ 165114 w 279328"/>
              <a:gd name="connsiteY35" fmla="*/ 161260 h 279328"/>
              <a:gd name="connsiteX36" fmla="*/ 171489 w 279328"/>
              <a:gd name="connsiteY36" fmla="*/ 149337 h 279328"/>
              <a:gd name="connsiteX37" fmla="*/ 183904 w 279328"/>
              <a:gd name="connsiteY37" fmla="*/ 95023 h 279328"/>
              <a:gd name="connsiteX38" fmla="*/ 159178 w 279328"/>
              <a:gd name="connsiteY38" fmla="*/ 50861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8977E9-B4EB-498B-95EB-8D34D58BA3A4}"/>
              </a:ext>
            </a:extLst>
          </p:cNvPr>
          <p:cNvSpPr/>
          <p:nvPr/>
        </p:nvSpPr>
        <p:spPr>
          <a:xfrm>
            <a:off x="11640616" y="1217692"/>
            <a:ext cx="234485" cy="234485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3C0333-C01A-46F6-9777-CECA30C073A8}"/>
              </a:ext>
            </a:extLst>
          </p:cNvPr>
          <p:cNvSpPr/>
          <p:nvPr/>
        </p:nvSpPr>
        <p:spPr>
          <a:xfrm>
            <a:off x="11640616" y="1542062"/>
            <a:ext cx="234485" cy="213168"/>
          </a:xfrm>
          <a:custGeom>
            <a:avLst/>
            <a:gdLst>
              <a:gd name="connsiteX0" fmla="*/ 101580 w 279328"/>
              <a:gd name="connsiteY0" fmla="*/ 76181 h 253935"/>
              <a:gd name="connsiteX1" fmla="*/ 12699 w 279328"/>
              <a:gd name="connsiteY1" fmla="*/ 149187 h 253935"/>
              <a:gd name="connsiteX2" fmla="*/ 39300 w 279328"/>
              <a:gd name="connsiteY2" fmla="*/ 201126 h 253935"/>
              <a:gd name="connsiteX3" fmla="*/ 43516 w 279328"/>
              <a:gd name="connsiteY3" fmla="*/ 214469 h 253935"/>
              <a:gd name="connsiteX4" fmla="*/ 38239 w 279328"/>
              <a:gd name="connsiteY4" fmla="*/ 232950 h 253935"/>
              <a:gd name="connsiteX5" fmla="*/ 71423 w 279328"/>
              <a:gd name="connsiteY5" fmla="*/ 220183 h 253935"/>
              <a:gd name="connsiteX6" fmla="*/ 75988 w 279328"/>
              <a:gd name="connsiteY6" fmla="*/ 219348 h 253935"/>
              <a:gd name="connsiteX7" fmla="*/ 78703 w 279328"/>
              <a:gd name="connsiteY7" fmla="*/ 219642 h 253935"/>
              <a:gd name="connsiteX8" fmla="*/ 101580 w 279328"/>
              <a:gd name="connsiteY8" fmla="*/ 222193 h 253935"/>
              <a:gd name="connsiteX9" fmla="*/ 190447 w 279328"/>
              <a:gd name="connsiteY9" fmla="*/ 149187 h 253935"/>
              <a:gd name="connsiteX10" fmla="*/ 101580 w 279328"/>
              <a:gd name="connsiteY10" fmla="*/ 76181 h 253935"/>
              <a:gd name="connsiteX11" fmla="*/ 101580 w 279328"/>
              <a:gd name="connsiteY11" fmla="*/ 63484 h 253935"/>
              <a:gd name="connsiteX12" fmla="*/ 203146 w 279328"/>
              <a:gd name="connsiteY12" fmla="*/ 149187 h 253935"/>
              <a:gd name="connsiteX13" fmla="*/ 101580 w 279328"/>
              <a:gd name="connsiteY13" fmla="*/ 234890 h 253935"/>
              <a:gd name="connsiteX14" fmla="*/ 75988 w 279328"/>
              <a:gd name="connsiteY14" fmla="*/ 232045 h 253935"/>
              <a:gd name="connsiteX15" fmla="*/ 19049 w 279328"/>
              <a:gd name="connsiteY15" fmla="*/ 253935 h 253935"/>
              <a:gd name="connsiteX16" fmla="*/ 31321 w 279328"/>
              <a:gd name="connsiteY16" fmla="*/ 210990 h 253935"/>
              <a:gd name="connsiteX17" fmla="*/ 0 w 279328"/>
              <a:gd name="connsiteY17" fmla="*/ 149187 h 253935"/>
              <a:gd name="connsiteX18" fmla="*/ 101580 w 279328"/>
              <a:gd name="connsiteY18" fmla="*/ 63484 h 253935"/>
              <a:gd name="connsiteX19" fmla="*/ 177748 w 279328"/>
              <a:gd name="connsiteY19" fmla="*/ 0 h 253935"/>
              <a:gd name="connsiteX20" fmla="*/ 279328 w 279328"/>
              <a:gd name="connsiteY20" fmla="*/ 85703 h 253935"/>
              <a:gd name="connsiteX21" fmla="*/ 248007 w 279328"/>
              <a:gd name="connsiteY21" fmla="*/ 147506 h 253935"/>
              <a:gd name="connsiteX22" fmla="*/ 260279 w 279328"/>
              <a:gd name="connsiteY22" fmla="*/ 190451 h 253935"/>
              <a:gd name="connsiteX23" fmla="*/ 212225 w 279328"/>
              <a:gd name="connsiteY23" fmla="*/ 171971 h 253935"/>
              <a:gd name="connsiteX24" fmla="*/ 214837 w 279328"/>
              <a:gd name="connsiteY24" fmla="*/ 159368 h 253935"/>
              <a:gd name="connsiteX25" fmla="*/ 241089 w 279328"/>
              <a:gd name="connsiteY25" fmla="*/ 169466 h 253935"/>
              <a:gd name="connsiteX26" fmla="*/ 235799 w 279328"/>
              <a:gd name="connsiteY26" fmla="*/ 150986 h 253935"/>
              <a:gd name="connsiteX27" fmla="*/ 240028 w 279328"/>
              <a:gd name="connsiteY27" fmla="*/ 137631 h 253935"/>
              <a:gd name="connsiteX28" fmla="*/ 266629 w 279328"/>
              <a:gd name="connsiteY28" fmla="*/ 85703 h 253935"/>
              <a:gd name="connsiteX29" fmla="*/ 177748 w 279328"/>
              <a:gd name="connsiteY29" fmla="*/ 12697 h 253935"/>
              <a:gd name="connsiteX30" fmla="*/ 99679 w 279328"/>
              <a:gd name="connsiteY30" fmla="*/ 50858 h 253935"/>
              <a:gd name="connsiteX31" fmla="*/ 84380 w 279328"/>
              <a:gd name="connsiteY31" fmla="*/ 51986 h 253935"/>
              <a:gd name="connsiteX32" fmla="*/ 177748 w 279328"/>
              <a:gd name="connsiteY32" fmla="*/ 0 h 25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9328" h="253935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AC913D-3910-49E5-8CE7-CA4E91F625A1}"/>
              </a:ext>
            </a:extLst>
          </p:cNvPr>
          <p:cNvSpPr/>
          <p:nvPr/>
        </p:nvSpPr>
        <p:spPr>
          <a:xfrm>
            <a:off x="11640616" y="1853918"/>
            <a:ext cx="234485" cy="234485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EC0DA6-308B-4426-9302-F23483EEFC2D}"/>
              </a:ext>
            </a:extLst>
          </p:cNvPr>
          <p:cNvSpPr/>
          <p:nvPr/>
        </p:nvSpPr>
        <p:spPr>
          <a:xfrm>
            <a:off x="11672593" y="2183158"/>
            <a:ext cx="170533" cy="234461"/>
          </a:xfrm>
          <a:custGeom>
            <a:avLst/>
            <a:gdLst>
              <a:gd name="connsiteX0" fmla="*/ 199640 w 203146"/>
              <a:gd name="connsiteY0" fmla="*/ 631 h 279300"/>
              <a:gd name="connsiteX1" fmla="*/ 202474 w 203146"/>
              <a:gd name="connsiteY1" fmla="*/ 9154 h 279300"/>
              <a:gd name="connsiteX2" fmla="*/ 169535 w 203146"/>
              <a:gd name="connsiteY2" fmla="*/ 41601 h 279300"/>
              <a:gd name="connsiteX3" fmla="*/ 117778 w 203146"/>
              <a:gd name="connsiteY3" fmla="*/ 37398 h 279300"/>
              <a:gd name="connsiteX4" fmla="*/ 88305 w 203146"/>
              <a:gd name="connsiteY4" fmla="*/ 34972 h 279300"/>
              <a:gd name="connsiteX5" fmla="*/ 76950 w 203146"/>
              <a:gd name="connsiteY5" fmla="*/ 51123 h 279300"/>
              <a:gd name="connsiteX6" fmla="*/ 139665 w 203146"/>
              <a:gd name="connsiteY6" fmla="*/ 120583 h 279300"/>
              <a:gd name="connsiteX7" fmla="*/ 139665 w 203146"/>
              <a:gd name="connsiteY7" fmla="*/ 209464 h 279300"/>
              <a:gd name="connsiteX8" fmla="*/ 69837 w 203146"/>
              <a:gd name="connsiteY8" fmla="*/ 279300 h 279300"/>
              <a:gd name="connsiteX9" fmla="*/ 0 w 203146"/>
              <a:gd name="connsiteY9" fmla="*/ 209464 h 279300"/>
              <a:gd name="connsiteX10" fmla="*/ 0 w 203146"/>
              <a:gd name="connsiteY10" fmla="*/ 120583 h 279300"/>
              <a:gd name="connsiteX11" fmla="*/ 64028 w 203146"/>
              <a:gd name="connsiteY11" fmla="*/ 51059 h 279300"/>
              <a:gd name="connsiteX12" fmla="*/ 81636 w 203146"/>
              <a:gd name="connsiteY12" fmla="*/ 24165 h 279300"/>
              <a:gd name="connsiteX13" fmla="*/ 123455 w 203146"/>
              <a:gd name="connsiteY13" fmla="*/ 26033 h 279300"/>
              <a:gd name="connsiteX14" fmla="*/ 191120 w 203146"/>
              <a:gd name="connsiteY14" fmla="*/ 3485 h 279300"/>
              <a:gd name="connsiteX15" fmla="*/ 199640 w 203146"/>
              <a:gd name="connsiteY15" fmla="*/ 631 h 279300"/>
              <a:gd name="connsiteX16" fmla="*/ 63480 w 203146"/>
              <a:gd name="connsiteY16" fmla="*/ 63824 h 279300"/>
              <a:gd name="connsiteX17" fmla="*/ 12696 w 203146"/>
              <a:gd name="connsiteY17" fmla="*/ 120583 h 279300"/>
              <a:gd name="connsiteX18" fmla="*/ 12696 w 203146"/>
              <a:gd name="connsiteY18" fmla="*/ 126940 h 279300"/>
              <a:gd name="connsiteX19" fmla="*/ 63480 w 203146"/>
              <a:gd name="connsiteY19" fmla="*/ 126940 h 279300"/>
              <a:gd name="connsiteX20" fmla="*/ 63480 w 203146"/>
              <a:gd name="connsiteY20" fmla="*/ 63824 h 279300"/>
              <a:gd name="connsiteX21" fmla="*/ 76185 w 203146"/>
              <a:gd name="connsiteY21" fmla="*/ 63824 h 279300"/>
              <a:gd name="connsiteX22" fmla="*/ 76185 w 203146"/>
              <a:gd name="connsiteY22" fmla="*/ 126940 h 279300"/>
              <a:gd name="connsiteX23" fmla="*/ 126969 w 203146"/>
              <a:gd name="connsiteY23" fmla="*/ 126940 h 279300"/>
              <a:gd name="connsiteX24" fmla="*/ 126969 w 203146"/>
              <a:gd name="connsiteY24" fmla="*/ 120583 h 279300"/>
              <a:gd name="connsiteX25" fmla="*/ 76185 w 203146"/>
              <a:gd name="connsiteY25" fmla="*/ 63824 h 279300"/>
              <a:gd name="connsiteX26" fmla="*/ 12696 w 203146"/>
              <a:gd name="connsiteY26" fmla="*/ 139628 h 279300"/>
              <a:gd name="connsiteX27" fmla="*/ 12696 w 203146"/>
              <a:gd name="connsiteY27" fmla="*/ 209464 h 279300"/>
              <a:gd name="connsiteX28" fmla="*/ 69837 w 203146"/>
              <a:gd name="connsiteY28" fmla="*/ 266599 h 279300"/>
              <a:gd name="connsiteX29" fmla="*/ 126969 w 203146"/>
              <a:gd name="connsiteY29" fmla="*/ 209464 h 279300"/>
              <a:gd name="connsiteX30" fmla="*/ 126969 w 203146"/>
              <a:gd name="connsiteY30" fmla="*/ 139628 h 279300"/>
              <a:gd name="connsiteX31" fmla="*/ 12696 w 203146"/>
              <a:gd name="connsiteY31" fmla="*/ 139628 h 27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146" h="27930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F14DC32-B07F-406C-A601-E09A44C5CE7C}"/>
              </a:ext>
            </a:extLst>
          </p:cNvPr>
          <p:cNvSpPr txBox="1">
            <a:spLocks/>
          </p:cNvSpPr>
          <p:nvPr/>
        </p:nvSpPr>
        <p:spPr>
          <a:xfrm>
            <a:off x="8400256" y="141016"/>
            <a:ext cx="3065785" cy="627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fr-FR" sz="1000" b="1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THE BZIT</a:t>
            </a:r>
          </a:p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fr-FR" sz="1000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Présentation</a:t>
            </a:r>
            <a:endParaRPr lang="fr-FR" sz="1000" u="sng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EA31BE-D98B-45B2-8370-46CE2842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 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7AF2C0-90A4-4746-8EF7-0712005C0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Place aux questions?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19E5BC2-E9DB-4DCB-BAEC-80AE171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 : un site pour le master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132856"/>
            <a:ext cx="5257800" cy="4044106"/>
          </a:xfrm>
        </p:spPr>
        <p:txBody>
          <a:bodyPr>
            <a:normAutofit fontScale="85000" lnSpcReduction="10000"/>
          </a:bodyPr>
          <a:lstStyle/>
          <a:p>
            <a:pPr marL="511175" indent="-511175"/>
            <a:r>
              <a:rPr lang="fr-FR" dirty="0"/>
              <a:t>Un site pour gérer les notes, les projets et les stages de ce master.</a:t>
            </a:r>
          </a:p>
          <a:p>
            <a:pPr marL="511175" indent="-511175"/>
            <a:r>
              <a:rPr lang="fr-FR" dirty="0"/>
              <a:t>Identification nécessaire pour accéder au site.</a:t>
            </a:r>
          </a:p>
          <a:p>
            <a:pPr marL="511175" indent="-511175"/>
            <a:r>
              <a:rPr lang="fr-FR" dirty="0"/>
              <a:t>Espace de gestion différent par type d’utilisateur :</a:t>
            </a:r>
          </a:p>
          <a:p>
            <a:pPr marL="968375" lvl="1" indent="-511175"/>
            <a:r>
              <a:rPr lang="fr-FR" dirty="0"/>
              <a:t>Etudiant, Professeur, responsable de stages au sein d’une entreprise …</a:t>
            </a:r>
          </a:p>
          <a:p>
            <a:pPr marL="511175" indent="-511175"/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6397F-CC47-4377-90D4-9735D47B8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F9567D-84A4-4CAC-855E-7320E452C301}"/>
              </a:ext>
            </a:extLst>
          </p:cNvPr>
          <p:cNvSpPr txBox="1"/>
          <p:nvPr/>
        </p:nvSpPr>
        <p:spPr>
          <a:xfrm>
            <a:off x="6526832" y="2132856"/>
            <a:ext cx="5257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100" b="1" dirty="0">
                <a:solidFill>
                  <a:schemeClr val="bg1"/>
                </a:solidFill>
              </a:rPr>
              <a:t>Professeur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Consulter un dossier étudiant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Saisir les notes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Gérer ses stage/projet</a:t>
            </a:r>
            <a:endParaRPr lang="fr-FR" sz="3100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9BDF4D-8367-40DB-8A32-37F043F272BD}"/>
              </a:ext>
            </a:extLst>
          </p:cNvPr>
          <p:cNvSpPr txBox="1"/>
          <p:nvPr/>
        </p:nvSpPr>
        <p:spPr>
          <a:xfrm>
            <a:off x="6539301" y="4063415"/>
            <a:ext cx="52578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100" b="1" dirty="0">
                <a:solidFill>
                  <a:schemeClr val="bg1"/>
                </a:solidFill>
              </a:rPr>
              <a:t>Etudiant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Consulter son dossier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Gérer ses stage/projet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Déposer rapport ou présentation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4FE340-BB68-4B5E-982D-54354045642B}"/>
              </a:ext>
            </a:extLst>
          </p:cNvPr>
          <p:cNvSpPr txBox="1"/>
          <p:nvPr/>
        </p:nvSpPr>
        <p:spPr>
          <a:xfrm>
            <a:off x="6526832" y="4063415"/>
            <a:ext cx="5257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100" b="1" dirty="0">
                <a:solidFill>
                  <a:schemeClr val="bg1"/>
                </a:solidFill>
              </a:rPr>
              <a:t>Responsable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Consulter les informations lié à l’entreprise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Gérer les propositions de stages</a:t>
            </a:r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/>
      <p:bldP spid="11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GESTION DE PROJET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Méthodes agiles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C12F-FDCF-4B90-9C3F-EC4B2A0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AE0A-F1A9-44D2-8DD3-0CC189C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ECE5-5AE5-4AB7-97A1-C410F91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815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502F009F-5BB8-4B5B-930D-BCDD9CF9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Choix de la méthode de gestion de projet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B3619F9-B864-4D8C-8117-E24551D4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32856"/>
            <a:ext cx="5823559" cy="3960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b="1" dirty="0"/>
              <a:t>Méthodes agiles</a:t>
            </a:r>
          </a:p>
          <a:p>
            <a:r>
              <a:rPr lang="fr-FR" sz="3200" dirty="0"/>
              <a:t>Application simple</a:t>
            </a:r>
          </a:p>
          <a:p>
            <a:r>
              <a:rPr lang="fr-FR" sz="3200" dirty="0"/>
              <a:t>Favorable au changement</a:t>
            </a:r>
          </a:p>
          <a:p>
            <a:r>
              <a:rPr lang="fr-FR" sz="3200" dirty="0"/>
              <a:t>Contrôle qualité précoce et permanent</a:t>
            </a:r>
          </a:p>
          <a:p>
            <a:endParaRPr lang="fr-FR" sz="32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739882-6E92-4EDE-8697-976E161E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4277FE-5409-47C1-8A44-35391179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B087A6-7D09-4507-87C8-22E2263F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5</a:t>
            </a:fld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E63F868-5002-4696-A2C5-580CB9CC9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C156CF-D18E-40F1-A903-E1B61371B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59" y="1691499"/>
            <a:ext cx="3897681" cy="39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3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Méthode agiles</a:t>
            </a:r>
          </a:p>
        </p:txBody>
      </p:sp>
      <p:sp>
        <p:nvSpPr>
          <p:cNvPr id="94" name="Date Placeholder 93">
            <a:extLst>
              <a:ext uri="{FF2B5EF4-FFF2-40B4-BE49-F238E27FC236}">
                <a16:creationId xmlns:a16="http://schemas.microsoft.com/office/drawing/2014/main" id="{0D14C877-DC5E-4728-B6D6-73BBB98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D936C8D2-345A-4CB6-A1BA-E6B4DE8C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EA18BEE0-8CC4-4D45-9726-46B21BF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fr-FR" smtClean="0"/>
              <a:t>6</a:t>
            </a:fld>
            <a:endParaRPr lang="fr-FR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551331" y="5445222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Backlog Product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1704A3C-75B2-4E09-9002-7FC2DC2F1509}"/>
              </a:ext>
            </a:extLst>
          </p:cNvPr>
          <p:cNvSpPr/>
          <p:nvPr/>
        </p:nvSpPr>
        <p:spPr>
          <a:xfrm>
            <a:off x="7278034" y="5445222"/>
            <a:ext cx="2120401" cy="672353"/>
          </a:xfrm>
          <a:custGeom>
            <a:avLst/>
            <a:gdLst>
              <a:gd name="connsiteX0" fmla="*/ 0 w 2120401"/>
              <a:gd name="connsiteY0" fmla="*/ 0 h 672353"/>
              <a:gd name="connsiteX1" fmla="*/ 2120401 w 2120401"/>
              <a:gd name="connsiteY1" fmla="*/ 0 h 672353"/>
              <a:gd name="connsiteX2" fmla="*/ 2120401 w 2120401"/>
              <a:gd name="connsiteY2" fmla="*/ 672353 h 672353"/>
              <a:gd name="connsiteX3" fmla="*/ 0 w 2120401"/>
              <a:gd name="connsiteY3" fmla="*/ 672353 h 672353"/>
              <a:gd name="connsiteX4" fmla="*/ 0 w 2120401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1" h="672353">
                <a:moveTo>
                  <a:pt x="0" y="0"/>
                </a:moveTo>
                <a:lnTo>
                  <a:pt x="2120401" y="0"/>
                </a:lnTo>
                <a:lnTo>
                  <a:pt x="2120401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Revue de Sprint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E377398-07C7-481B-8588-098704D06D4D}"/>
              </a:ext>
            </a:extLst>
          </p:cNvPr>
          <p:cNvSpPr/>
          <p:nvPr/>
        </p:nvSpPr>
        <p:spPr>
          <a:xfrm>
            <a:off x="2793565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Backlog Sprint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E6163F5-3BDE-42E1-996F-146609BE2B02}"/>
              </a:ext>
            </a:extLst>
          </p:cNvPr>
          <p:cNvSpPr/>
          <p:nvPr/>
        </p:nvSpPr>
        <p:spPr>
          <a:xfrm>
            <a:off x="5035799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Sprint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9523792" y="5445224"/>
            <a:ext cx="2120400" cy="672353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Livrable &amp; Rétrospective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1A0E1FA-0479-40D4-8491-53B4C812164F}"/>
              </a:ext>
            </a:extLst>
          </p:cNvPr>
          <p:cNvSpPr/>
          <p:nvPr/>
        </p:nvSpPr>
        <p:spPr>
          <a:xfrm>
            <a:off x="964673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71B2F88-AEA0-4327-88EA-8E9A0B1E0822}"/>
              </a:ext>
            </a:extLst>
          </p:cNvPr>
          <p:cNvSpPr/>
          <p:nvPr/>
        </p:nvSpPr>
        <p:spPr>
          <a:xfrm>
            <a:off x="740361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815C50-AC25-4137-819C-70C26563D03D}"/>
              </a:ext>
            </a:extLst>
          </p:cNvPr>
          <p:cNvSpPr/>
          <p:nvPr/>
        </p:nvSpPr>
        <p:spPr>
          <a:xfrm>
            <a:off x="516050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Dev TeAM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FCA99F-1714-4F25-9843-87A3324820E4}"/>
              </a:ext>
            </a:extLst>
          </p:cNvPr>
          <p:cNvSpPr/>
          <p:nvPr/>
        </p:nvSpPr>
        <p:spPr>
          <a:xfrm>
            <a:off x="291738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89CA75-29DD-4C28-8BDE-11808FDF11DA}"/>
              </a:ext>
            </a:extLst>
          </p:cNvPr>
          <p:cNvSpPr/>
          <p:nvPr/>
        </p:nvSpPr>
        <p:spPr>
          <a:xfrm>
            <a:off x="67427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Product owner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BC874B6-9BFB-456C-B596-3F83E94685F2}"/>
              </a:ext>
            </a:extLst>
          </p:cNvPr>
          <p:cNvGrpSpPr/>
          <p:nvPr/>
        </p:nvGrpSpPr>
        <p:grpSpPr>
          <a:xfrm>
            <a:off x="804260" y="2599978"/>
            <a:ext cx="1614545" cy="1806682"/>
            <a:chOff x="1059544" y="1133945"/>
            <a:chExt cx="4101960" cy="4590109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9277CEA-872D-4CB0-800C-A10990DC3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DD3F432-BA1C-4761-A7C6-9C7A650E7A9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17" name="Oval 190">
                <a:extLst>
                  <a:ext uri="{FF2B5EF4-FFF2-40B4-BE49-F238E27FC236}">
                    <a16:creationId xmlns:a16="http://schemas.microsoft.com/office/drawing/2014/main" id="{23DB5C74-CD62-4981-AB33-3D39C7140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18" name="Freeform 198">
                <a:extLst>
                  <a:ext uri="{FF2B5EF4-FFF2-40B4-BE49-F238E27FC236}">
                    <a16:creationId xmlns:a16="http://schemas.microsoft.com/office/drawing/2014/main" id="{3CE993DB-0570-4B45-943E-2302A7513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19" name="Freeform 199">
                <a:extLst>
                  <a:ext uri="{FF2B5EF4-FFF2-40B4-BE49-F238E27FC236}">
                    <a16:creationId xmlns:a16="http://schemas.microsoft.com/office/drawing/2014/main" id="{953A2817-A41D-4818-90F7-D026CAA5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0" name="Freeform 200">
                <a:extLst>
                  <a:ext uri="{FF2B5EF4-FFF2-40B4-BE49-F238E27FC236}">
                    <a16:creationId xmlns:a16="http://schemas.microsoft.com/office/drawing/2014/main" id="{5ED5D57B-20F3-4144-82BD-BFB3B4D8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1" name="Freeform 201">
                <a:extLst>
                  <a:ext uri="{FF2B5EF4-FFF2-40B4-BE49-F238E27FC236}">
                    <a16:creationId xmlns:a16="http://schemas.microsoft.com/office/drawing/2014/main" id="{951CD97F-2553-4743-976E-7A98FBCD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2" name="Oval 189">
                <a:extLst>
                  <a:ext uri="{FF2B5EF4-FFF2-40B4-BE49-F238E27FC236}">
                    <a16:creationId xmlns:a16="http://schemas.microsoft.com/office/drawing/2014/main" id="{3882CD43-A83F-4F45-AC1E-388779A4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3" name="Freeform 195">
                <a:extLst>
                  <a:ext uri="{FF2B5EF4-FFF2-40B4-BE49-F238E27FC236}">
                    <a16:creationId xmlns:a16="http://schemas.microsoft.com/office/drawing/2014/main" id="{18CDAD06-E6DD-4888-88F0-B839CB688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4" name="Freeform 196">
                <a:extLst>
                  <a:ext uri="{FF2B5EF4-FFF2-40B4-BE49-F238E27FC236}">
                    <a16:creationId xmlns:a16="http://schemas.microsoft.com/office/drawing/2014/main" id="{08F8F280-B56C-4628-AADF-BE57FB209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5" name="Freeform 197">
                <a:extLst>
                  <a:ext uri="{FF2B5EF4-FFF2-40B4-BE49-F238E27FC236}">
                    <a16:creationId xmlns:a16="http://schemas.microsoft.com/office/drawing/2014/main" id="{F5AE0200-AE12-45FB-9905-D861F7694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6" name="Freeform 215">
                <a:extLst>
                  <a:ext uri="{FF2B5EF4-FFF2-40B4-BE49-F238E27FC236}">
                    <a16:creationId xmlns:a16="http://schemas.microsoft.com/office/drawing/2014/main" id="{DBF7B7F9-86D6-4804-8853-C4A2C785D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7" name="Oval 191">
                <a:extLst>
                  <a:ext uri="{FF2B5EF4-FFF2-40B4-BE49-F238E27FC236}">
                    <a16:creationId xmlns:a16="http://schemas.microsoft.com/office/drawing/2014/main" id="{6BD686C6-00F6-4235-9657-8444FD1E2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8" name="Freeform 202">
                <a:extLst>
                  <a:ext uri="{FF2B5EF4-FFF2-40B4-BE49-F238E27FC236}">
                    <a16:creationId xmlns:a16="http://schemas.microsoft.com/office/drawing/2014/main" id="{8EC901BC-DA4C-420D-B933-757651A2D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9" name="Freeform 203">
                <a:extLst>
                  <a:ext uri="{FF2B5EF4-FFF2-40B4-BE49-F238E27FC236}">
                    <a16:creationId xmlns:a16="http://schemas.microsoft.com/office/drawing/2014/main" id="{37A0AAEE-97DD-4CCF-AD78-069A2F15E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0" name="Freeform 204">
                <a:extLst>
                  <a:ext uri="{FF2B5EF4-FFF2-40B4-BE49-F238E27FC236}">
                    <a16:creationId xmlns:a16="http://schemas.microsoft.com/office/drawing/2014/main" id="{67B51B52-46C4-4A2F-A903-8953822C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1" name="Freeform 206">
                <a:extLst>
                  <a:ext uri="{FF2B5EF4-FFF2-40B4-BE49-F238E27FC236}">
                    <a16:creationId xmlns:a16="http://schemas.microsoft.com/office/drawing/2014/main" id="{4184461F-1B0E-450B-BD72-EFC50E32A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2" name="Oval 192">
                <a:extLst>
                  <a:ext uri="{FF2B5EF4-FFF2-40B4-BE49-F238E27FC236}">
                    <a16:creationId xmlns:a16="http://schemas.microsoft.com/office/drawing/2014/main" id="{31A6DD5F-956A-4182-94EC-08FD052AC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3" name="Freeform 207">
                <a:extLst>
                  <a:ext uri="{FF2B5EF4-FFF2-40B4-BE49-F238E27FC236}">
                    <a16:creationId xmlns:a16="http://schemas.microsoft.com/office/drawing/2014/main" id="{882B351D-81B2-4B49-95F9-560092742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" name="Freeform 208">
                <a:extLst>
                  <a:ext uri="{FF2B5EF4-FFF2-40B4-BE49-F238E27FC236}">
                    <a16:creationId xmlns:a16="http://schemas.microsoft.com/office/drawing/2014/main" id="{41E082A4-2BA8-4353-8609-C2AD7743F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5" name="Freeform 209">
                <a:extLst>
                  <a:ext uri="{FF2B5EF4-FFF2-40B4-BE49-F238E27FC236}">
                    <a16:creationId xmlns:a16="http://schemas.microsoft.com/office/drawing/2014/main" id="{951F2BD3-5710-465E-8775-1C536FD6C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6" name="Freeform 210">
                <a:extLst>
                  <a:ext uri="{FF2B5EF4-FFF2-40B4-BE49-F238E27FC236}">
                    <a16:creationId xmlns:a16="http://schemas.microsoft.com/office/drawing/2014/main" id="{0170DD12-EA9F-43C7-88D2-EA59169C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7" name="Freeform 211">
                <a:extLst>
                  <a:ext uri="{FF2B5EF4-FFF2-40B4-BE49-F238E27FC236}">
                    <a16:creationId xmlns:a16="http://schemas.microsoft.com/office/drawing/2014/main" id="{7758C1B8-036D-47D4-A046-E291D138A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8" name="Freeform 212">
                <a:extLst>
                  <a:ext uri="{FF2B5EF4-FFF2-40B4-BE49-F238E27FC236}">
                    <a16:creationId xmlns:a16="http://schemas.microsoft.com/office/drawing/2014/main" id="{B21137FF-03AF-4ABA-8C33-65AEAE759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9" name="Freeform 213">
                <a:extLst>
                  <a:ext uri="{FF2B5EF4-FFF2-40B4-BE49-F238E27FC236}">
                    <a16:creationId xmlns:a16="http://schemas.microsoft.com/office/drawing/2014/main" id="{15615ACD-FD7E-4028-A2E1-FB42DEF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40" name="Freeform 214">
                <a:extLst>
                  <a:ext uri="{FF2B5EF4-FFF2-40B4-BE49-F238E27FC236}">
                    <a16:creationId xmlns:a16="http://schemas.microsoft.com/office/drawing/2014/main" id="{DB9C05D7-77EA-4BF5-8FEE-7757FF1D7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47" name="Freeform 194">
            <a:extLst>
              <a:ext uri="{FF2B5EF4-FFF2-40B4-BE49-F238E27FC236}">
                <a16:creationId xmlns:a16="http://schemas.microsoft.com/office/drawing/2014/main" id="{A80E6175-DDC1-4C77-A7B3-635DAD535997}"/>
              </a:ext>
            </a:extLst>
          </p:cNvPr>
          <p:cNvSpPr>
            <a:spLocks/>
          </p:cNvSpPr>
          <p:nvPr/>
        </p:nvSpPr>
        <p:spPr bwMode="auto">
          <a:xfrm rot="7542802">
            <a:off x="1263683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6DF998B-3530-4B5F-9DE7-BDCD5202B496}"/>
              </a:ext>
            </a:extLst>
          </p:cNvPr>
          <p:cNvGrpSpPr/>
          <p:nvPr/>
        </p:nvGrpSpPr>
        <p:grpSpPr>
          <a:xfrm>
            <a:off x="3046494" y="2599978"/>
            <a:ext cx="1614545" cy="1806682"/>
            <a:chOff x="1059544" y="1133945"/>
            <a:chExt cx="4101960" cy="4590109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2B06F-60B3-4217-B5C8-F840307D3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EA224C0-08D2-41DF-AEA5-774D2E45B58D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54" name="Oval 190">
                <a:extLst>
                  <a:ext uri="{FF2B5EF4-FFF2-40B4-BE49-F238E27FC236}">
                    <a16:creationId xmlns:a16="http://schemas.microsoft.com/office/drawing/2014/main" id="{FC4A66E9-BBF8-4926-8A8E-DB54F3EE8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5" name="Freeform 198">
                <a:extLst>
                  <a:ext uri="{FF2B5EF4-FFF2-40B4-BE49-F238E27FC236}">
                    <a16:creationId xmlns:a16="http://schemas.microsoft.com/office/drawing/2014/main" id="{FAF80F04-EA61-4A9B-8614-61E0D6D93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6" name="Freeform 199">
                <a:extLst>
                  <a:ext uri="{FF2B5EF4-FFF2-40B4-BE49-F238E27FC236}">
                    <a16:creationId xmlns:a16="http://schemas.microsoft.com/office/drawing/2014/main" id="{2738FBC4-828A-409C-8315-A9065376E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7" name="Freeform 200">
                <a:extLst>
                  <a:ext uri="{FF2B5EF4-FFF2-40B4-BE49-F238E27FC236}">
                    <a16:creationId xmlns:a16="http://schemas.microsoft.com/office/drawing/2014/main" id="{A3334665-C6E7-40D3-8844-287F1F792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8" name="Freeform 201">
                <a:extLst>
                  <a:ext uri="{FF2B5EF4-FFF2-40B4-BE49-F238E27FC236}">
                    <a16:creationId xmlns:a16="http://schemas.microsoft.com/office/drawing/2014/main" id="{BEC06262-C702-42AE-A2BD-36BC83597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9" name="Oval 189">
                <a:extLst>
                  <a:ext uri="{FF2B5EF4-FFF2-40B4-BE49-F238E27FC236}">
                    <a16:creationId xmlns:a16="http://schemas.microsoft.com/office/drawing/2014/main" id="{9EF87B8E-C30D-4EC1-8112-E996436F3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0" name="Freeform 195">
                <a:extLst>
                  <a:ext uri="{FF2B5EF4-FFF2-40B4-BE49-F238E27FC236}">
                    <a16:creationId xmlns:a16="http://schemas.microsoft.com/office/drawing/2014/main" id="{10A0D6E0-D25C-46B4-A519-A39E4B1E4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1" name="Freeform 196">
                <a:extLst>
                  <a:ext uri="{FF2B5EF4-FFF2-40B4-BE49-F238E27FC236}">
                    <a16:creationId xmlns:a16="http://schemas.microsoft.com/office/drawing/2014/main" id="{2D40EAB8-DD7D-44C7-80DF-C177BEEA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2" name="Freeform 197">
                <a:extLst>
                  <a:ext uri="{FF2B5EF4-FFF2-40B4-BE49-F238E27FC236}">
                    <a16:creationId xmlns:a16="http://schemas.microsoft.com/office/drawing/2014/main" id="{98523D6D-9759-40F8-95B6-369E4825C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3" name="Freeform 215">
                <a:extLst>
                  <a:ext uri="{FF2B5EF4-FFF2-40B4-BE49-F238E27FC236}">
                    <a16:creationId xmlns:a16="http://schemas.microsoft.com/office/drawing/2014/main" id="{BC23CF65-BA82-4F6A-8DF6-F2DB9E2D6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4" name="Oval 191">
                <a:extLst>
                  <a:ext uri="{FF2B5EF4-FFF2-40B4-BE49-F238E27FC236}">
                    <a16:creationId xmlns:a16="http://schemas.microsoft.com/office/drawing/2014/main" id="{3842729B-3F18-480E-925F-64C10037A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5" name="Freeform 202">
                <a:extLst>
                  <a:ext uri="{FF2B5EF4-FFF2-40B4-BE49-F238E27FC236}">
                    <a16:creationId xmlns:a16="http://schemas.microsoft.com/office/drawing/2014/main" id="{1E0C4424-C1BA-435A-BB37-09598B989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6" name="Freeform 203">
                <a:extLst>
                  <a:ext uri="{FF2B5EF4-FFF2-40B4-BE49-F238E27FC236}">
                    <a16:creationId xmlns:a16="http://schemas.microsoft.com/office/drawing/2014/main" id="{370E75D3-6937-41DB-B923-5602BF99D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7" name="Freeform 204">
                <a:extLst>
                  <a:ext uri="{FF2B5EF4-FFF2-40B4-BE49-F238E27FC236}">
                    <a16:creationId xmlns:a16="http://schemas.microsoft.com/office/drawing/2014/main" id="{FE731AD2-BE95-437E-8394-0651A48AC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8" name="Freeform 206">
                <a:extLst>
                  <a:ext uri="{FF2B5EF4-FFF2-40B4-BE49-F238E27FC236}">
                    <a16:creationId xmlns:a16="http://schemas.microsoft.com/office/drawing/2014/main" id="{5DB8FB60-D44F-4BB6-813E-99F939689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9" name="Oval 192">
                <a:extLst>
                  <a:ext uri="{FF2B5EF4-FFF2-40B4-BE49-F238E27FC236}">
                    <a16:creationId xmlns:a16="http://schemas.microsoft.com/office/drawing/2014/main" id="{02E0241F-A1C6-445F-B8CC-15EC2D709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0" name="Freeform 207">
                <a:extLst>
                  <a:ext uri="{FF2B5EF4-FFF2-40B4-BE49-F238E27FC236}">
                    <a16:creationId xmlns:a16="http://schemas.microsoft.com/office/drawing/2014/main" id="{D2C7BF93-2EBB-442B-A88E-6144F2FFC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1" name="Freeform 208">
                <a:extLst>
                  <a:ext uri="{FF2B5EF4-FFF2-40B4-BE49-F238E27FC236}">
                    <a16:creationId xmlns:a16="http://schemas.microsoft.com/office/drawing/2014/main" id="{9D17B16B-7210-475E-B7B8-1AB49C0D8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2" name="Freeform 209">
                <a:extLst>
                  <a:ext uri="{FF2B5EF4-FFF2-40B4-BE49-F238E27FC236}">
                    <a16:creationId xmlns:a16="http://schemas.microsoft.com/office/drawing/2014/main" id="{EF609BF5-34F2-4253-9E0C-A37D3E081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3" name="Freeform 210">
                <a:extLst>
                  <a:ext uri="{FF2B5EF4-FFF2-40B4-BE49-F238E27FC236}">
                    <a16:creationId xmlns:a16="http://schemas.microsoft.com/office/drawing/2014/main" id="{46718FE8-6C89-4157-A0AD-135C13B76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4" name="Freeform 211">
                <a:extLst>
                  <a:ext uri="{FF2B5EF4-FFF2-40B4-BE49-F238E27FC236}">
                    <a16:creationId xmlns:a16="http://schemas.microsoft.com/office/drawing/2014/main" id="{C2CBCE7E-C0BE-4A45-94D2-80C81D162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5" name="Freeform 212">
                <a:extLst>
                  <a:ext uri="{FF2B5EF4-FFF2-40B4-BE49-F238E27FC236}">
                    <a16:creationId xmlns:a16="http://schemas.microsoft.com/office/drawing/2014/main" id="{ADC40975-9F0A-47F0-93CE-1EF58E501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6" name="Freeform 213">
                <a:extLst>
                  <a:ext uri="{FF2B5EF4-FFF2-40B4-BE49-F238E27FC236}">
                    <a16:creationId xmlns:a16="http://schemas.microsoft.com/office/drawing/2014/main" id="{3B957716-CB4B-4EB1-8862-684EE8E31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7" name="Freeform 214">
                <a:extLst>
                  <a:ext uri="{FF2B5EF4-FFF2-40B4-BE49-F238E27FC236}">
                    <a16:creationId xmlns:a16="http://schemas.microsoft.com/office/drawing/2014/main" id="{39CE5972-259B-4202-AEBD-9D5BF5344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51" name="Freeform 194">
            <a:extLst>
              <a:ext uri="{FF2B5EF4-FFF2-40B4-BE49-F238E27FC236}">
                <a16:creationId xmlns:a16="http://schemas.microsoft.com/office/drawing/2014/main" id="{F94FC3B2-B231-4DC4-BFC8-75207FC81122}"/>
              </a:ext>
            </a:extLst>
          </p:cNvPr>
          <p:cNvSpPr>
            <a:spLocks/>
          </p:cNvSpPr>
          <p:nvPr/>
        </p:nvSpPr>
        <p:spPr bwMode="auto">
          <a:xfrm rot="18234558">
            <a:off x="3496517" y="353532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59B1F37-159A-4921-85B5-BCDD1471303F}"/>
              </a:ext>
            </a:extLst>
          </p:cNvPr>
          <p:cNvGrpSpPr/>
          <p:nvPr/>
        </p:nvGrpSpPr>
        <p:grpSpPr>
          <a:xfrm>
            <a:off x="5288728" y="2599978"/>
            <a:ext cx="1614545" cy="1806682"/>
            <a:chOff x="1059544" y="1133945"/>
            <a:chExt cx="4101960" cy="4590109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0CD1FE1-5013-4BA0-B76A-0DFF54878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E58D273-F06C-4E32-BB3C-625030EDAFB2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84" name="Oval 190">
                <a:extLst>
                  <a:ext uri="{FF2B5EF4-FFF2-40B4-BE49-F238E27FC236}">
                    <a16:creationId xmlns:a16="http://schemas.microsoft.com/office/drawing/2014/main" id="{3F1424BB-D128-4CE1-92FC-3ADA84910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5" name="Freeform 198">
                <a:extLst>
                  <a:ext uri="{FF2B5EF4-FFF2-40B4-BE49-F238E27FC236}">
                    <a16:creationId xmlns:a16="http://schemas.microsoft.com/office/drawing/2014/main" id="{97B8349B-5A29-4A93-930C-35357862E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6" name="Freeform 199">
                <a:extLst>
                  <a:ext uri="{FF2B5EF4-FFF2-40B4-BE49-F238E27FC236}">
                    <a16:creationId xmlns:a16="http://schemas.microsoft.com/office/drawing/2014/main" id="{39CDDC72-7FDA-4384-A43C-B3AA6435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7" name="Freeform 200">
                <a:extLst>
                  <a:ext uri="{FF2B5EF4-FFF2-40B4-BE49-F238E27FC236}">
                    <a16:creationId xmlns:a16="http://schemas.microsoft.com/office/drawing/2014/main" id="{66337343-25F6-4CE9-B782-CBDE21BA2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8" name="Freeform 201">
                <a:extLst>
                  <a:ext uri="{FF2B5EF4-FFF2-40B4-BE49-F238E27FC236}">
                    <a16:creationId xmlns:a16="http://schemas.microsoft.com/office/drawing/2014/main" id="{0D5DE431-DED7-47C7-838A-C62FCF861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9" name="Oval 189">
                <a:extLst>
                  <a:ext uri="{FF2B5EF4-FFF2-40B4-BE49-F238E27FC236}">
                    <a16:creationId xmlns:a16="http://schemas.microsoft.com/office/drawing/2014/main" id="{378AEEAF-9CC6-479B-951B-3D1207F6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0" name="Freeform 195">
                <a:extLst>
                  <a:ext uri="{FF2B5EF4-FFF2-40B4-BE49-F238E27FC236}">
                    <a16:creationId xmlns:a16="http://schemas.microsoft.com/office/drawing/2014/main" id="{BD363D01-ED4C-4B80-B6F5-8BA5CA4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1" name="Freeform 196">
                <a:extLst>
                  <a:ext uri="{FF2B5EF4-FFF2-40B4-BE49-F238E27FC236}">
                    <a16:creationId xmlns:a16="http://schemas.microsoft.com/office/drawing/2014/main" id="{4CDB45EA-196C-4835-AFB1-05B24C5F3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2" name="Freeform 197">
                <a:extLst>
                  <a:ext uri="{FF2B5EF4-FFF2-40B4-BE49-F238E27FC236}">
                    <a16:creationId xmlns:a16="http://schemas.microsoft.com/office/drawing/2014/main" id="{5D569CF1-9EAA-4259-BDD1-E7948D53B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3" name="Freeform 215">
                <a:extLst>
                  <a:ext uri="{FF2B5EF4-FFF2-40B4-BE49-F238E27FC236}">
                    <a16:creationId xmlns:a16="http://schemas.microsoft.com/office/drawing/2014/main" id="{95602BB5-6A0B-432B-A6EF-B67F39CC0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4" name="Oval 191">
                <a:extLst>
                  <a:ext uri="{FF2B5EF4-FFF2-40B4-BE49-F238E27FC236}">
                    <a16:creationId xmlns:a16="http://schemas.microsoft.com/office/drawing/2014/main" id="{CB50E27E-0A88-407F-98A1-31668F4E4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5" name="Freeform 202">
                <a:extLst>
                  <a:ext uri="{FF2B5EF4-FFF2-40B4-BE49-F238E27FC236}">
                    <a16:creationId xmlns:a16="http://schemas.microsoft.com/office/drawing/2014/main" id="{505BAD50-5AEF-4489-9AFD-8BE518E0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6" name="Freeform 203">
                <a:extLst>
                  <a:ext uri="{FF2B5EF4-FFF2-40B4-BE49-F238E27FC236}">
                    <a16:creationId xmlns:a16="http://schemas.microsoft.com/office/drawing/2014/main" id="{D1D0D90E-FEA4-41D7-9213-32223E1A7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7" name="Freeform 204">
                <a:extLst>
                  <a:ext uri="{FF2B5EF4-FFF2-40B4-BE49-F238E27FC236}">
                    <a16:creationId xmlns:a16="http://schemas.microsoft.com/office/drawing/2014/main" id="{97770FAA-FCA3-49EC-93AE-F53EC681A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8" name="Freeform 206">
                <a:extLst>
                  <a:ext uri="{FF2B5EF4-FFF2-40B4-BE49-F238E27FC236}">
                    <a16:creationId xmlns:a16="http://schemas.microsoft.com/office/drawing/2014/main" id="{0D31D7D6-474F-400F-961E-00FD5912E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9" name="Oval 192">
                <a:extLst>
                  <a:ext uri="{FF2B5EF4-FFF2-40B4-BE49-F238E27FC236}">
                    <a16:creationId xmlns:a16="http://schemas.microsoft.com/office/drawing/2014/main" id="{FC8BF228-2240-4798-93FE-F228CE36F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0" name="Freeform 207">
                <a:extLst>
                  <a:ext uri="{FF2B5EF4-FFF2-40B4-BE49-F238E27FC236}">
                    <a16:creationId xmlns:a16="http://schemas.microsoft.com/office/drawing/2014/main" id="{6614FDE2-26A7-4840-9556-B18D26949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1" name="Freeform 208">
                <a:extLst>
                  <a:ext uri="{FF2B5EF4-FFF2-40B4-BE49-F238E27FC236}">
                    <a16:creationId xmlns:a16="http://schemas.microsoft.com/office/drawing/2014/main" id="{94F1548C-0E4A-42B2-A72A-E83CC4606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2" name="Freeform 209">
                <a:extLst>
                  <a:ext uri="{FF2B5EF4-FFF2-40B4-BE49-F238E27FC236}">
                    <a16:creationId xmlns:a16="http://schemas.microsoft.com/office/drawing/2014/main" id="{85990FA1-8DC4-41BC-B784-ACF3EE78A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3" name="Freeform 210">
                <a:extLst>
                  <a:ext uri="{FF2B5EF4-FFF2-40B4-BE49-F238E27FC236}">
                    <a16:creationId xmlns:a16="http://schemas.microsoft.com/office/drawing/2014/main" id="{76434D57-0137-4FAC-96C4-9E7C2945A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4" name="Freeform 211">
                <a:extLst>
                  <a:ext uri="{FF2B5EF4-FFF2-40B4-BE49-F238E27FC236}">
                    <a16:creationId xmlns:a16="http://schemas.microsoft.com/office/drawing/2014/main" id="{E294CF95-211B-4038-8C1C-E381B28F2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5" name="Freeform 212">
                <a:extLst>
                  <a:ext uri="{FF2B5EF4-FFF2-40B4-BE49-F238E27FC236}">
                    <a16:creationId xmlns:a16="http://schemas.microsoft.com/office/drawing/2014/main" id="{B16AAF10-939F-4FF2-B5DC-DD382C38E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6" name="Freeform 213">
                <a:extLst>
                  <a:ext uri="{FF2B5EF4-FFF2-40B4-BE49-F238E27FC236}">
                    <a16:creationId xmlns:a16="http://schemas.microsoft.com/office/drawing/2014/main" id="{5687F4E8-3685-47E8-8F89-DF6775B6A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7" name="Freeform 214">
                <a:extLst>
                  <a:ext uri="{FF2B5EF4-FFF2-40B4-BE49-F238E27FC236}">
                    <a16:creationId xmlns:a16="http://schemas.microsoft.com/office/drawing/2014/main" id="{D3001D14-845D-4EF5-BF58-CDF425C1E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81" name="Freeform 194">
            <a:extLst>
              <a:ext uri="{FF2B5EF4-FFF2-40B4-BE49-F238E27FC236}">
                <a16:creationId xmlns:a16="http://schemas.microsoft.com/office/drawing/2014/main" id="{FA12F01A-2ED8-42AB-8F0F-4ED32CFE951A}"/>
              </a:ext>
            </a:extLst>
          </p:cNvPr>
          <p:cNvSpPr>
            <a:spLocks/>
          </p:cNvSpPr>
          <p:nvPr/>
        </p:nvSpPr>
        <p:spPr bwMode="auto">
          <a:xfrm rot="7542802">
            <a:off x="5748151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A3FAF3B-509A-4E94-B3C2-0776FB4D17ED}"/>
              </a:ext>
            </a:extLst>
          </p:cNvPr>
          <p:cNvGrpSpPr/>
          <p:nvPr/>
        </p:nvGrpSpPr>
        <p:grpSpPr>
          <a:xfrm>
            <a:off x="7530962" y="2599978"/>
            <a:ext cx="1614545" cy="1806682"/>
            <a:chOff x="1059544" y="1133945"/>
            <a:chExt cx="4101960" cy="4590109"/>
          </a:xfrm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D790EB5-3B78-42EF-B0F5-0396400AC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6C743E-6DA9-41A9-8581-01234394870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14" name="Oval 190">
                <a:extLst>
                  <a:ext uri="{FF2B5EF4-FFF2-40B4-BE49-F238E27FC236}">
                    <a16:creationId xmlns:a16="http://schemas.microsoft.com/office/drawing/2014/main" id="{D109FB86-0F5C-4359-9F6B-C69F76009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5" name="Freeform 198">
                <a:extLst>
                  <a:ext uri="{FF2B5EF4-FFF2-40B4-BE49-F238E27FC236}">
                    <a16:creationId xmlns:a16="http://schemas.microsoft.com/office/drawing/2014/main" id="{9FCD97A3-0693-46E5-8D45-C41AE3428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6" name="Freeform 199">
                <a:extLst>
                  <a:ext uri="{FF2B5EF4-FFF2-40B4-BE49-F238E27FC236}">
                    <a16:creationId xmlns:a16="http://schemas.microsoft.com/office/drawing/2014/main" id="{F135C9E2-DE35-4906-A57F-87823AC76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7" name="Freeform 200">
                <a:extLst>
                  <a:ext uri="{FF2B5EF4-FFF2-40B4-BE49-F238E27FC236}">
                    <a16:creationId xmlns:a16="http://schemas.microsoft.com/office/drawing/2014/main" id="{8F6868EE-EC63-41B3-B1B3-FC463CAD1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8" name="Freeform 201">
                <a:extLst>
                  <a:ext uri="{FF2B5EF4-FFF2-40B4-BE49-F238E27FC236}">
                    <a16:creationId xmlns:a16="http://schemas.microsoft.com/office/drawing/2014/main" id="{3D6A3E11-3E14-4863-BA34-B1270AD22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9" name="Oval 189">
                <a:extLst>
                  <a:ext uri="{FF2B5EF4-FFF2-40B4-BE49-F238E27FC236}">
                    <a16:creationId xmlns:a16="http://schemas.microsoft.com/office/drawing/2014/main" id="{51993EB0-4345-4E42-94EB-746C7C7CC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0" name="Freeform 195">
                <a:extLst>
                  <a:ext uri="{FF2B5EF4-FFF2-40B4-BE49-F238E27FC236}">
                    <a16:creationId xmlns:a16="http://schemas.microsoft.com/office/drawing/2014/main" id="{D48F74E7-D237-422C-8A0A-B40799093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1" name="Freeform 196">
                <a:extLst>
                  <a:ext uri="{FF2B5EF4-FFF2-40B4-BE49-F238E27FC236}">
                    <a16:creationId xmlns:a16="http://schemas.microsoft.com/office/drawing/2014/main" id="{80312BF2-F16E-466A-B54D-B55761DC4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2" name="Freeform 197">
                <a:extLst>
                  <a:ext uri="{FF2B5EF4-FFF2-40B4-BE49-F238E27FC236}">
                    <a16:creationId xmlns:a16="http://schemas.microsoft.com/office/drawing/2014/main" id="{BF66AB0A-A37F-4DCB-9BF9-343F50E6A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3" name="Freeform 215">
                <a:extLst>
                  <a:ext uri="{FF2B5EF4-FFF2-40B4-BE49-F238E27FC236}">
                    <a16:creationId xmlns:a16="http://schemas.microsoft.com/office/drawing/2014/main" id="{5C6AF920-E370-4ACF-9B5E-C9110D344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4" name="Oval 191">
                <a:extLst>
                  <a:ext uri="{FF2B5EF4-FFF2-40B4-BE49-F238E27FC236}">
                    <a16:creationId xmlns:a16="http://schemas.microsoft.com/office/drawing/2014/main" id="{EACB382F-62B4-4431-B3E2-5AC55327D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5" name="Freeform 202">
                <a:extLst>
                  <a:ext uri="{FF2B5EF4-FFF2-40B4-BE49-F238E27FC236}">
                    <a16:creationId xmlns:a16="http://schemas.microsoft.com/office/drawing/2014/main" id="{FEB28DFA-A4C7-4C9B-BE4F-894F8F9E0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6" name="Freeform 203">
                <a:extLst>
                  <a:ext uri="{FF2B5EF4-FFF2-40B4-BE49-F238E27FC236}">
                    <a16:creationId xmlns:a16="http://schemas.microsoft.com/office/drawing/2014/main" id="{70FF8489-4F0F-4070-9969-EB8573FD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7" name="Freeform 204">
                <a:extLst>
                  <a:ext uri="{FF2B5EF4-FFF2-40B4-BE49-F238E27FC236}">
                    <a16:creationId xmlns:a16="http://schemas.microsoft.com/office/drawing/2014/main" id="{08B477B0-CF9C-45F1-A566-5B185B0BC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8" name="Freeform 206">
                <a:extLst>
                  <a:ext uri="{FF2B5EF4-FFF2-40B4-BE49-F238E27FC236}">
                    <a16:creationId xmlns:a16="http://schemas.microsoft.com/office/drawing/2014/main" id="{7D9F90CD-78FA-404D-86F4-16B5D1541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9" name="Oval 192">
                <a:extLst>
                  <a:ext uri="{FF2B5EF4-FFF2-40B4-BE49-F238E27FC236}">
                    <a16:creationId xmlns:a16="http://schemas.microsoft.com/office/drawing/2014/main" id="{C323DF84-F169-4D1E-A263-CA43BC68B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0" name="Freeform 207">
                <a:extLst>
                  <a:ext uri="{FF2B5EF4-FFF2-40B4-BE49-F238E27FC236}">
                    <a16:creationId xmlns:a16="http://schemas.microsoft.com/office/drawing/2014/main" id="{B0DB2994-2C7E-4F5E-B80E-C9130FF64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1" name="Freeform 208">
                <a:extLst>
                  <a:ext uri="{FF2B5EF4-FFF2-40B4-BE49-F238E27FC236}">
                    <a16:creationId xmlns:a16="http://schemas.microsoft.com/office/drawing/2014/main" id="{DFEB7C60-9DA7-4771-A219-6275E6381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2" name="Freeform 209">
                <a:extLst>
                  <a:ext uri="{FF2B5EF4-FFF2-40B4-BE49-F238E27FC236}">
                    <a16:creationId xmlns:a16="http://schemas.microsoft.com/office/drawing/2014/main" id="{EC9A98B7-E133-4E35-A55C-CACCEDE69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3" name="Freeform 210">
                <a:extLst>
                  <a:ext uri="{FF2B5EF4-FFF2-40B4-BE49-F238E27FC236}">
                    <a16:creationId xmlns:a16="http://schemas.microsoft.com/office/drawing/2014/main" id="{EC5AACA5-96A0-4B38-8585-62A74C610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4" name="Freeform 211">
                <a:extLst>
                  <a:ext uri="{FF2B5EF4-FFF2-40B4-BE49-F238E27FC236}">
                    <a16:creationId xmlns:a16="http://schemas.microsoft.com/office/drawing/2014/main" id="{5B79BB3A-F306-411C-B6A4-619D9F234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5" name="Freeform 212">
                <a:extLst>
                  <a:ext uri="{FF2B5EF4-FFF2-40B4-BE49-F238E27FC236}">
                    <a16:creationId xmlns:a16="http://schemas.microsoft.com/office/drawing/2014/main" id="{80D3A708-74F0-4A98-8464-670A8DFF8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6" name="Freeform 213">
                <a:extLst>
                  <a:ext uri="{FF2B5EF4-FFF2-40B4-BE49-F238E27FC236}">
                    <a16:creationId xmlns:a16="http://schemas.microsoft.com/office/drawing/2014/main" id="{036B38ED-DC66-4AC2-938B-93DF6F4B0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7" name="Freeform 214">
                <a:extLst>
                  <a:ext uri="{FF2B5EF4-FFF2-40B4-BE49-F238E27FC236}">
                    <a16:creationId xmlns:a16="http://schemas.microsoft.com/office/drawing/2014/main" id="{8A4F66C5-A95C-4CFA-9D64-510013936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C8E3B6C-C789-4C76-A3C2-4FBB3CF36085}"/>
              </a:ext>
            </a:extLst>
          </p:cNvPr>
          <p:cNvGrpSpPr/>
          <p:nvPr/>
        </p:nvGrpSpPr>
        <p:grpSpPr>
          <a:xfrm>
            <a:off x="9776720" y="2599978"/>
            <a:ext cx="1614545" cy="1806682"/>
            <a:chOff x="1059544" y="1133945"/>
            <a:chExt cx="4101960" cy="4590109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6C3E787-D131-41F9-A4DB-6E35FE8E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C71D5F78-00A0-4186-9FEF-D828A8CC36F4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44" name="Oval 190">
                <a:extLst>
                  <a:ext uri="{FF2B5EF4-FFF2-40B4-BE49-F238E27FC236}">
                    <a16:creationId xmlns:a16="http://schemas.microsoft.com/office/drawing/2014/main" id="{615BFB51-E5D2-4E5D-96F7-AC3C7EF4F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5" name="Freeform 198">
                <a:extLst>
                  <a:ext uri="{FF2B5EF4-FFF2-40B4-BE49-F238E27FC236}">
                    <a16:creationId xmlns:a16="http://schemas.microsoft.com/office/drawing/2014/main" id="{3518363F-9B00-4376-A4F7-2666DECA8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6" name="Freeform 199">
                <a:extLst>
                  <a:ext uri="{FF2B5EF4-FFF2-40B4-BE49-F238E27FC236}">
                    <a16:creationId xmlns:a16="http://schemas.microsoft.com/office/drawing/2014/main" id="{8AE26011-F1CD-4C1A-B4EF-D635E57B7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7" name="Freeform 200">
                <a:extLst>
                  <a:ext uri="{FF2B5EF4-FFF2-40B4-BE49-F238E27FC236}">
                    <a16:creationId xmlns:a16="http://schemas.microsoft.com/office/drawing/2014/main" id="{12C49051-84C6-4D2B-898D-07673D245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8" name="Freeform 201">
                <a:extLst>
                  <a:ext uri="{FF2B5EF4-FFF2-40B4-BE49-F238E27FC236}">
                    <a16:creationId xmlns:a16="http://schemas.microsoft.com/office/drawing/2014/main" id="{A6B3C11B-9506-4F6C-A7F6-7C7F01EBE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9" name="Oval 189">
                <a:extLst>
                  <a:ext uri="{FF2B5EF4-FFF2-40B4-BE49-F238E27FC236}">
                    <a16:creationId xmlns:a16="http://schemas.microsoft.com/office/drawing/2014/main" id="{A03F04F7-2C00-4A48-BBA1-11C3E28BD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0" name="Freeform 195">
                <a:extLst>
                  <a:ext uri="{FF2B5EF4-FFF2-40B4-BE49-F238E27FC236}">
                    <a16:creationId xmlns:a16="http://schemas.microsoft.com/office/drawing/2014/main" id="{D787C9DB-822F-4BAE-A212-C91DF7605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1" name="Freeform 196">
                <a:extLst>
                  <a:ext uri="{FF2B5EF4-FFF2-40B4-BE49-F238E27FC236}">
                    <a16:creationId xmlns:a16="http://schemas.microsoft.com/office/drawing/2014/main" id="{7C9FB266-28F7-4DEC-88BE-2D67BB1EC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2" name="Freeform 197">
                <a:extLst>
                  <a:ext uri="{FF2B5EF4-FFF2-40B4-BE49-F238E27FC236}">
                    <a16:creationId xmlns:a16="http://schemas.microsoft.com/office/drawing/2014/main" id="{C12FC51C-3A53-4F0A-B067-C74E8DAB7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3" name="Freeform 215">
                <a:extLst>
                  <a:ext uri="{FF2B5EF4-FFF2-40B4-BE49-F238E27FC236}">
                    <a16:creationId xmlns:a16="http://schemas.microsoft.com/office/drawing/2014/main" id="{E8D862BA-60B1-4060-A148-CABCF9CC0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4" name="Oval 191">
                <a:extLst>
                  <a:ext uri="{FF2B5EF4-FFF2-40B4-BE49-F238E27FC236}">
                    <a16:creationId xmlns:a16="http://schemas.microsoft.com/office/drawing/2014/main" id="{EAD6F534-D8E1-4BE4-887D-491AEDB7B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5" name="Freeform 202">
                <a:extLst>
                  <a:ext uri="{FF2B5EF4-FFF2-40B4-BE49-F238E27FC236}">
                    <a16:creationId xmlns:a16="http://schemas.microsoft.com/office/drawing/2014/main" id="{D1138C06-6EAC-42D0-8914-65E7962A2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6" name="Freeform 203">
                <a:extLst>
                  <a:ext uri="{FF2B5EF4-FFF2-40B4-BE49-F238E27FC236}">
                    <a16:creationId xmlns:a16="http://schemas.microsoft.com/office/drawing/2014/main" id="{119AF733-1C55-42EB-B918-8253002B2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7" name="Freeform 204">
                <a:extLst>
                  <a:ext uri="{FF2B5EF4-FFF2-40B4-BE49-F238E27FC236}">
                    <a16:creationId xmlns:a16="http://schemas.microsoft.com/office/drawing/2014/main" id="{3D74AC26-CCA7-4876-8A70-45D588F68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8" name="Freeform 206">
                <a:extLst>
                  <a:ext uri="{FF2B5EF4-FFF2-40B4-BE49-F238E27FC236}">
                    <a16:creationId xmlns:a16="http://schemas.microsoft.com/office/drawing/2014/main" id="{4F72D3E8-8B29-44FB-95F9-72ACCA76B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9" name="Oval 192">
                <a:extLst>
                  <a:ext uri="{FF2B5EF4-FFF2-40B4-BE49-F238E27FC236}">
                    <a16:creationId xmlns:a16="http://schemas.microsoft.com/office/drawing/2014/main" id="{5D90B6DF-4D6E-4F4A-80CF-1CF8DEC99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0" name="Freeform 207">
                <a:extLst>
                  <a:ext uri="{FF2B5EF4-FFF2-40B4-BE49-F238E27FC236}">
                    <a16:creationId xmlns:a16="http://schemas.microsoft.com/office/drawing/2014/main" id="{E6A967E3-FF93-4E05-A000-807EB0677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1" name="Freeform 208">
                <a:extLst>
                  <a:ext uri="{FF2B5EF4-FFF2-40B4-BE49-F238E27FC236}">
                    <a16:creationId xmlns:a16="http://schemas.microsoft.com/office/drawing/2014/main" id="{E259B08B-B1DF-4A09-B36E-E649F941B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2" name="Freeform 209">
                <a:extLst>
                  <a:ext uri="{FF2B5EF4-FFF2-40B4-BE49-F238E27FC236}">
                    <a16:creationId xmlns:a16="http://schemas.microsoft.com/office/drawing/2014/main" id="{D44DDE67-14D8-42C1-AFB5-FCEBB4845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3" name="Freeform 210">
                <a:extLst>
                  <a:ext uri="{FF2B5EF4-FFF2-40B4-BE49-F238E27FC236}">
                    <a16:creationId xmlns:a16="http://schemas.microsoft.com/office/drawing/2014/main" id="{1A4D15D1-F582-41AB-ACDA-E686D93F7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4" name="Freeform 211">
                <a:extLst>
                  <a:ext uri="{FF2B5EF4-FFF2-40B4-BE49-F238E27FC236}">
                    <a16:creationId xmlns:a16="http://schemas.microsoft.com/office/drawing/2014/main" id="{8D26C1E1-9CF0-4938-9393-8A61F1572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5" name="Freeform 212">
                <a:extLst>
                  <a:ext uri="{FF2B5EF4-FFF2-40B4-BE49-F238E27FC236}">
                    <a16:creationId xmlns:a16="http://schemas.microsoft.com/office/drawing/2014/main" id="{5C3735C8-D046-4EC0-838A-664C0BDEA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6" name="Freeform 213">
                <a:extLst>
                  <a:ext uri="{FF2B5EF4-FFF2-40B4-BE49-F238E27FC236}">
                    <a16:creationId xmlns:a16="http://schemas.microsoft.com/office/drawing/2014/main" id="{18C93B19-64BF-4059-BD29-CB21A234D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7" name="Freeform 214">
                <a:extLst>
                  <a:ext uri="{FF2B5EF4-FFF2-40B4-BE49-F238E27FC236}">
                    <a16:creationId xmlns:a16="http://schemas.microsoft.com/office/drawing/2014/main" id="{1299197B-52C1-42C9-B8B3-66A718E08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80" name="Freeform 193">
            <a:extLst>
              <a:ext uri="{FF2B5EF4-FFF2-40B4-BE49-F238E27FC236}">
                <a16:creationId xmlns:a16="http://schemas.microsoft.com/office/drawing/2014/main" id="{1D6FB7A2-207D-4E61-9EAC-7B916DFCC06D}"/>
              </a:ext>
            </a:extLst>
          </p:cNvPr>
          <p:cNvSpPr>
            <a:spLocks/>
          </p:cNvSpPr>
          <p:nvPr/>
        </p:nvSpPr>
        <p:spPr bwMode="auto">
          <a:xfrm rot="15460311">
            <a:off x="5833647" y="3286669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46" name="Freeform 193">
            <a:extLst>
              <a:ext uri="{FF2B5EF4-FFF2-40B4-BE49-F238E27FC236}">
                <a16:creationId xmlns:a16="http://schemas.microsoft.com/office/drawing/2014/main" id="{83CE3341-25AA-4BD4-99EA-F9ABD190175B}"/>
              </a:ext>
            </a:extLst>
          </p:cNvPr>
          <p:cNvSpPr>
            <a:spLocks/>
          </p:cNvSpPr>
          <p:nvPr/>
        </p:nvSpPr>
        <p:spPr bwMode="auto">
          <a:xfrm rot="10082736">
            <a:off x="1128162" y="347734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0" name="Freeform 193">
            <a:extLst>
              <a:ext uri="{FF2B5EF4-FFF2-40B4-BE49-F238E27FC236}">
                <a16:creationId xmlns:a16="http://schemas.microsoft.com/office/drawing/2014/main" id="{79CDBF26-EAA7-4139-8560-3F4249DE39A0}"/>
              </a:ext>
            </a:extLst>
          </p:cNvPr>
          <p:cNvSpPr>
            <a:spLocks/>
          </p:cNvSpPr>
          <p:nvPr/>
        </p:nvSpPr>
        <p:spPr bwMode="auto">
          <a:xfrm rot="12042956">
            <a:off x="3371362" y="3324102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69" name="Freeform 194">
            <a:extLst>
              <a:ext uri="{FF2B5EF4-FFF2-40B4-BE49-F238E27FC236}">
                <a16:creationId xmlns:a16="http://schemas.microsoft.com/office/drawing/2014/main" id="{1C6E78B0-40FF-4B3C-9D00-707B6A24EFB6}"/>
              </a:ext>
            </a:extLst>
          </p:cNvPr>
          <p:cNvSpPr>
            <a:spLocks/>
          </p:cNvSpPr>
          <p:nvPr/>
        </p:nvSpPr>
        <p:spPr bwMode="auto">
          <a:xfrm rot="18234558">
            <a:off x="7956989" y="3580670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71" name="Freeform 194">
            <a:extLst>
              <a:ext uri="{FF2B5EF4-FFF2-40B4-BE49-F238E27FC236}">
                <a16:creationId xmlns:a16="http://schemas.microsoft.com/office/drawing/2014/main" id="{F05AEB1C-BEEE-430E-9BD0-F5D9F04DDD65}"/>
              </a:ext>
            </a:extLst>
          </p:cNvPr>
          <p:cNvSpPr>
            <a:spLocks/>
          </p:cNvSpPr>
          <p:nvPr/>
        </p:nvSpPr>
        <p:spPr bwMode="auto">
          <a:xfrm rot="7542802">
            <a:off x="10237307" y="297183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10" name="Freeform 193">
            <a:extLst>
              <a:ext uri="{FF2B5EF4-FFF2-40B4-BE49-F238E27FC236}">
                <a16:creationId xmlns:a16="http://schemas.microsoft.com/office/drawing/2014/main" id="{C6D60C08-0DB9-4B39-AF9B-6CEECD152207}"/>
              </a:ext>
            </a:extLst>
          </p:cNvPr>
          <p:cNvSpPr>
            <a:spLocks/>
          </p:cNvSpPr>
          <p:nvPr/>
        </p:nvSpPr>
        <p:spPr bwMode="auto">
          <a:xfrm rot="18119154">
            <a:off x="8184533" y="329596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40" name="Freeform 193">
            <a:extLst>
              <a:ext uri="{FF2B5EF4-FFF2-40B4-BE49-F238E27FC236}">
                <a16:creationId xmlns:a16="http://schemas.microsoft.com/office/drawing/2014/main" id="{C7EFC994-16A2-4C25-85E7-15C0CB3404B2}"/>
              </a:ext>
            </a:extLst>
          </p:cNvPr>
          <p:cNvSpPr>
            <a:spLocks/>
          </p:cNvSpPr>
          <p:nvPr/>
        </p:nvSpPr>
        <p:spPr bwMode="auto">
          <a:xfrm rot="857156">
            <a:off x="10494053" y="3520893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78" name="Graphic 58" descr="Rocket">
            <a:extLst>
              <a:ext uri="{FF2B5EF4-FFF2-40B4-BE49-F238E27FC236}">
                <a16:creationId xmlns:a16="http://schemas.microsoft.com/office/drawing/2014/main" id="{E84FAA5C-A761-49EB-8FE6-6F5C87C68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5331" y="4645434"/>
            <a:ext cx="720080" cy="695015"/>
          </a:xfrm>
          <a:prstGeom prst="rect">
            <a:avLst/>
          </a:prstGeom>
        </p:spPr>
      </p:pic>
      <p:pic>
        <p:nvPicPr>
          <p:cNvPr id="4" name="Graphique 3" descr="Actualiser (droite à gauche)">
            <a:extLst>
              <a:ext uri="{FF2B5EF4-FFF2-40B4-BE49-F238E27FC236}">
                <a16:creationId xmlns:a16="http://schemas.microsoft.com/office/drawing/2014/main" id="{E051D3B9-EDD0-4A16-8C28-71C8E2C02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1829" y="4645434"/>
            <a:ext cx="694326" cy="694326"/>
          </a:xfrm>
          <a:prstGeom prst="rect">
            <a:avLst/>
          </a:prstGeom>
        </p:spPr>
      </p:pic>
      <p:pic>
        <p:nvPicPr>
          <p:cNvPr id="6" name="Graphique 5" descr="Groupe d’hommes">
            <a:extLst>
              <a:ext uri="{FF2B5EF4-FFF2-40B4-BE49-F238E27FC236}">
                <a16:creationId xmlns:a16="http://schemas.microsoft.com/office/drawing/2014/main" id="{A973EEC4-83B0-478D-BCDE-956BAE762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1970" y="4592006"/>
            <a:ext cx="693221" cy="693221"/>
          </a:xfrm>
          <a:prstGeom prst="rect">
            <a:avLst/>
          </a:prstGeom>
        </p:spPr>
      </p:pic>
      <p:pic>
        <p:nvPicPr>
          <p:cNvPr id="8" name="Graphique 7" descr="Livre de jeu">
            <a:extLst>
              <a:ext uri="{FF2B5EF4-FFF2-40B4-BE49-F238E27FC236}">
                <a16:creationId xmlns:a16="http://schemas.microsoft.com/office/drawing/2014/main" id="{68AF4A8C-669C-4F1F-88C6-FDF63DF3B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92714" y="4645433"/>
            <a:ext cx="693221" cy="693221"/>
          </a:xfrm>
          <a:prstGeom prst="rect">
            <a:avLst/>
          </a:prstGeom>
        </p:spPr>
      </p:pic>
      <p:pic>
        <p:nvPicPr>
          <p:cNvPr id="10" name="Graphique 9" descr="Table">
            <a:extLst>
              <a:ext uri="{FF2B5EF4-FFF2-40B4-BE49-F238E27FC236}">
                <a16:creationId xmlns:a16="http://schemas.microsoft.com/office/drawing/2014/main" id="{445033BF-1609-4B12-8C76-B423E09918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1258" y="4648800"/>
            <a:ext cx="693222" cy="6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98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47" grpId="0" animBg="1"/>
      <p:bldP spid="46" grpId="0" animBg="1"/>
      <p:bldP spid="45" grpId="0" animBg="1"/>
      <p:bldP spid="141" grpId="0"/>
      <p:bldP spid="142" grpId="0"/>
      <p:bldP spid="143" grpId="0"/>
      <p:bldP spid="144" grpId="0"/>
      <p:bldP spid="145" grpId="0"/>
      <p:bldP spid="147" grpId="0" animBg="1"/>
      <p:bldP spid="151" grpId="0" animBg="1"/>
      <p:bldP spid="181" grpId="0" animBg="1"/>
      <p:bldP spid="180" grpId="0" animBg="1"/>
      <p:bldP spid="146" grpId="0" animBg="1"/>
      <p:bldP spid="150" grpId="0" animBg="1"/>
      <p:bldP spid="269" grpId="0" animBg="1"/>
      <p:bldP spid="271" grpId="0" animBg="1"/>
      <p:bldP spid="210" grpId="0" animBg="1"/>
      <p:bldP spid="2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EFF5A-F91D-4973-B9B6-A9F2CCEE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Principales tâches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B4B4465-0D7D-4AE5-9C3B-1CCD47515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569113"/>
              </p:ext>
            </p:extLst>
          </p:nvPr>
        </p:nvGraphicFramePr>
        <p:xfrm>
          <a:off x="838200" y="2133600"/>
          <a:ext cx="10515600" cy="323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432">
                  <a:extLst>
                    <a:ext uri="{9D8B030D-6E8A-4147-A177-3AD203B41FA5}">
                      <a16:colId xmlns:a16="http://schemas.microsoft.com/office/drawing/2014/main" val="3151422823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4040966892"/>
                    </a:ext>
                  </a:extLst>
                </a:gridCol>
                <a:gridCol w="3169568">
                  <a:extLst>
                    <a:ext uri="{9D8B030D-6E8A-4147-A177-3AD203B41FA5}">
                      <a16:colId xmlns:a16="http://schemas.microsoft.com/office/drawing/2014/main" val="276849308"/>
                    </a:ext>
                  </a:extLst>
                </a:gridCol>
              </a:tblGrid>
              <a:tr h="622701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Libellé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2000" dirty="0"/>
                        <a:t>Détails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2000" dirty="0"/>
                        <a:t>Rattaché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4168"/>
                  </a:ext>
                </a:extLst>
              </a:tr>
              <a:tr h="739498">
                <a:tc>
                  <a:txBody>
                    <a:bodyPr/>
                    <a:lstStyle/>
                    <a:p>
                      <a:r>
                        <a:rPr lang="fr-FR" sz="2000" b="1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Etablir l’architecture, les différents diagrammes (use case,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Germain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965"/>
                  </a:ext>
                </a:extLst>
              </a:tr>
              <a:tr h="739498">
                <a:tc>
                  <a:txBody>
                    <a:bodyPr/>
                    <a:lstStyle/>
                    <a:p>
                      <a:r>
                        <a:rPr lang="fr-FR" sz="2000" b="1" dirty="0"/>
                        <a:t>Conception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solidFill>
                            <a:schemeClr val="accent3"/>
                          </a:solidFill>
                        </a:rPr>
                        <a:t>Base de données</a:t>
                      </a:r>
                      <a:r>
                        <a:rPr lang="fr-FR" sz="2000" dirty="0"/>
                        <a:t>, </a:t>
                      </a:r>
                      <a:r>
                        <a:rPr lang="fr-FR" sz="2000" dirty="0">
                          <a:solidFill>
                            <a:schemeClr val="accent4"/>
                          </a:solidFill>
                        </a:rPr>
                        <a:t>maquette de l’interface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solidFill>
                            <a:schemeClr val="accent3"/>
                          </a:solidFill>
                        </a:rPr>
                        <a:t>Germain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solidFill>
                            <a:schemeClr val="accent4"/>
                          </a:solidFill>
                        </a:rPr>
                        <a:t>Sébastien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52687"/>
                  </a:ext>
                </a:extLst>
              </a:tr>
              <a:tr h="515218">
                <a:tc>
                  <a:txBody>
                    <a:bodyPr/>
                    <a:lstStyle/>
                    <a:p>
                      <a:r>
                        <a:rPr lang="fr-FR" sz="2000" b="1" dirty="0"/>
                        <a:t>Développement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Implémenter les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Tous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84013"/>
                  </a:ext>
                </a:extLst>
              </a:tr>
              <a:tr h="622701"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Mise en place des fonctionnalités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Tous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3436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2CBDE-9405-4F21-86EE-EAEE5EBE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00F20-2246-4B76-960A-F83942D4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07CF1-13E4-422F-AA4B-35F9A73E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>
            <a:normAutofit/>
          </a:bodyPr>
          <a:lstStyle/>
          <a:p>
            <a:r>
              <a:rPr lang="fr-FR" sz="5400"/>
              <a:t>ANALYSE</a:t>
            </a:r>
            <a:br>
              <a:rPr lang="fr-FR" sz="5400"/>
            </a:br>
            <a:r>
              <a:rPr lang="fr-FR" sz="5400"/>
              <a:t>CONCEPTION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/>
          <a:p>
            <a:r>
              <a:rPr lang="fr-FR"/>
              <a:t>Décortiquer la sujet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B0035C2-63E7-4487-BB47-6BDED880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fr-FR"/>
              <a:t>08/01/2020</a:t>
            </a:r>
            <a:endParaRPr lang="fr-FR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D5F0758-2656-41D3-A6E4-B3D9F1EF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/>
          <a:p>
            <a:r>
              <a:rPr lang="fr-FR"/>
              <a:t>The Bzit</a:t>
            </a:r>
            <a:endParaRPr lang="fr-FR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3A57529-3A9C-4A1E-AFCB-20F42083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fr-FR" smtClean="0"/>
              <a:t>8</a:t>
            </a:fld>
            <a:endParaRPr lang="fr-FR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FFA45A-F6EB-4C09-A3DA-B6BE036561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98" y="1"/>
            <a:ext cx="6596703" cy="6858000"/>
          </a:xfrm>
        </p:spPr>
      </p:pic>
    </p:spTree>
    <p:extLst>
      <p:ext uri="{BB962C8B-B14F-4D97-AF65-F5344CB8AC3E}">
        <p14:creationId xmlns:p14="http://schemas.microsoft.com/office/powerpoint/2010/main" val="613954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fr-F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Notre 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2F7E-5471-4A6D-8086-AF1D6CB84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fr-FR" sz="2000" b="1" dirty="0">
                <a:solidFill>
                  <a:schemeClr val="tx1"/>
                </a:solidFill>
              </a:rPr>
              <a:t>Architecture</a:t>
            </a:r>
          </a:p>
          <a:p>
            <a:r>
              <a:rPr lang="fr-FR" sz="2000" dirty="0">
                <a:solidFill>
                  <a:schemeClr val="tx1"/>
                </a:solidFill>
              </a:rPr>
              <a:t>MVC / Backend</a:t>
            </a:r>
          </a:p>
          <a:p>
            <a:r>
              <a:rPr lang="fr-FR" sz="2000" dirty="0">
                <a:solidFill>
                  <a:schemeClr val="tx1"/>
                </a:solidFill>
              </a:rPr>
              <a:t>Choix de développent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Modèle : PHP orienté objet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Vues : pages dynamiques en PHP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Contrôleurs : en PHP </a:t>
            </a:r>
            <a:r>
              <a:rPr lang="fr-FR" sz="2000" b="1" dirty="0">
                <a:solidFill>
                  <a:schemeClr val="tx1"/>
                </a:solidFill>
              </a:rPr>
              <a:t>aussi </a:t>
            </a:r>
            <a:endParaRPr lang="fr-FR" sz="2000" dirty="0">
              <a:solidFill>
                <a:schemeClr val="tx1"/>
              </a:solidFill>
            </a:endParaRPr>
          </a:p>
          <a:p>
            <a:pPr lvl="2"/>
            <a:r>
              <a:rPr lang="fr-FR" sz="1600" dirty="0">
                <a:solidFill>
                  <a:schemeClr val="tx1"/>
                </a:solidFill>
              </a:rPr>
              <a:t>gestion formulaire, associent modèles et vues </a:t>
            </a:r>
            <a:endParaRPr lang="fr-FR" sz="1600" b="1" dirty="0">
              <a:solidFill>
                <a:schemeClr val="tx1"/>
              </a:solidFill>
            </a:endParaRPr>
          </a:p>
          <a:p>
            <a:pPr lvl="1"/>
            <a:endParaRPr lang="fr-FR" sz="2000" dirty="0">
              <a:solidFill>
                <a:schemeClr val="tx1"/>
              </a:solidFill>
            </a:endParaRPr>
          </a:p>
          <a:p>
            <a:pPr lvl="1"/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5376EFD-4E88-41FB-BED4-7B32EE289C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966" y="643467"/>
            <a:ext cx="4918362" cy="5410199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>
                <a:solidFill>
                  <a:schemeClr val="tx1">
                    <a:tint val="75000"/>
                  </a:schemeClr>
                </a:solidFill>
              </a:rPr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8032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56C22B4-381E-481C-AFD8-67FB4DE2EDCA}" type="slidenum">
              <a:rPr lang="fr-FR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fr-FR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CE21CCE-42A2-48B7-80DD-29BCE6036ADA}"/>
              </a:ext>
            </a:extLst>
          </p:cNvPr>
          <p:cNvSpPr txBox="1">
            <a:spLocks/>
          </p:cNvSpPr>
          <p:nvPr/>
        </p:nvSpPr>
        <p:spPr>
          <a:xfrm>
            <a:off x="643468" y="2591252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chemeClr val="tx1"/>
                </a:solidFill>
              </a:rPr>
              <a:t>Maquettes</a:t>
            </a:r>
          </a:p>
          <a:p>
            <a:r>
              <a:rPr lang="fr-FR" sz="2000" dirty="0">
                <a:solidFill>
                  <a:schemeClr val="tx1"/>
                </a:solidFill>
              </a:rPr>
              <a:t>Design soft</a:t>
            </a:r>
          </a:p>
          <a:p>
            <a:r>
              <a:rPr lang="fr-FR" sz="2000" dirty="0">
                <a:solidFill>
                  <a:schemeClr val="tx1"/>
                </a:solidFill>
              </a:rPr>
              <a:t>Barre de navigation en haut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Vues implémentées en HTML d’abord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Style en CSS commun et spécialisé selon la page</a:t>
            </a:r>
          </a:p>
          <a:p>
            <a:pPr lvl="1"/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26" name="Espace réservé du contenu 10">
            <a:extLst>
              <a:ext uri="{FF2B5EF4-FFF2-40B4-BE49-F238E27FC236}">
                <a16:creationId xmlns:a16="http://schemas.microsoft.com/office/drawing/2014/main" id="{82C1D92E-E846-4EA8-A833-E0C5E7D84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75" y="623392"/>
            <a:ext cx="4289544" cy="5410199"/>
          </a:xfrm>
          <a:prstGeom prst="rect">
            <a:avLst/>
          </a:prstGeom>
        </p:spPr>
      </p:pic>
      <p:pic>
        <p:nvPicPr>
          <p:cNvPr id="27" name="Espace réservé du contenu 10">
            <a:extLst>
              <a:ext uri="{FF2B5EF4-FFF2-40B4-BE49-F238E27FC236}">
                <a16:creationId xmlns:a16="http://schemas.microsoft.com/office/drawing/2014/main" id="{C938FBB0-A844-457F-BE1E-EF7F5E405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74" y="1830859"/>
            <a:ext cx="7351945" cy="3196281"/>
          </a:xfrm>
          <a:prstGeom prst="rect">
            <a:avLst/>
          </a:prstGeom>
        </p:spPr>
      </p:pic>
      <p:pic>
        <p:nvPicPr>
          <p:cNvPr id="28" name="Espace réservé du contenu 10">
            <a:extLst>
              <a:ext uri="{FF2B5EF4-FFF2-40B4-BE49-F238E27FC236}">
                <a16:creationId xmlns:a16="http://schemas.microsoft.com/office/drawing/2014/main" id="{1DB8B652-79F6-40C8-BFB6-DCEC568418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28" y="623391"/>
            <a:ext cx="302074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65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5" grpId="0" build="p"/>
      <p:bldP spid="15" grpId="1" build="p"/>
    </p:bldLst>
  </p:timing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713</Words>
  <Application>Microsoft Office PowerPoint</Application>
  <PresentationFormat>Grand écran</PresentationFormat>
  <Paragraphs>226</Paragraphs>
  <Slides>20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Wingdings</vt:lpstr>
      <vt:lpstr>SHOWEET-DARK PRO</vt:lpstr>
      <vt:lpstr>Showeet theme</vt:lpstr>
      <vt:lpstr>showeet</vt:lpstr>
      <vt:lpstr>Soutenance Projet S3</vt:lpstr>
      <vt:lpstr>SOMMAIRE</vt:lpstr>
      <vt:lpstr>Introduction : un site pour le master</vt:lpstr>
      <vt:lpstr>GESTION DE PROJET</vt:lpstr>
      <vt:lpstr>Choix de la méthode de gestion de projet</vt:lpstr>
      <vt:lpstr>Méthode agiles</vt:lpstr>
      <vt:lpstr>Principales tâches</vt:lpstr>
      <vt:lpstr>ANALYSE CONCEPTION</vt:lpstr>
      <vt:lpstr>Notre Analyse</vt:lpstr>
      <vt:lpstr>Diagrammes de cas d’utilisation</vt:lpstr>
      <vt:lpstr>Présentation PowerPoint</vt:lpstr>
      <vt:lpstr>Base de données</vt:lpstr>
      <vt:lpstr>Diagrammes de classe</vt:lpstr>
      <vt:lpstr>Présentation PowerPoint</vt:lpstr>
      <vt:lpstr>Démo : classes et fonctionnalités</vt:lpstr>
      <vt:lpstr>BILAN  &amp;  CONCLUSION</vt:lpstr>
      <vt:lpstr>Etat d’avancement</vt:lpstr>
      <vt:lpstr>Point d’amélioration</vt:lpstr>
      <vt:lpstr>Conclusion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S3</dc:title>
  <dc:creator>Germain Junior Olea</dc:creator>
  <cp:lastModifiedBy>Rayan Zermani</cp:lastModifiedBy>
  <cp:revision>32</cp:revision>
  <dcterms:created xsi:type="dcterms:W3CDTF">2020-01-07T06:27:58Z</dcterms:created>
  <dcterms:modified xsi:type="dcterms:W3CDTF">2020-01-07T20:43:20Z</dcterms:modified>
</cp:coreProperties>
</file>