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30267275" cy="42794238"/>
  <p:notesSz cx="9271000" cy="7010400"/>
  <p:custDataLst>
    <p:tags r:id="rId4"/>
  </p:custDataLst>
  <p:defaultTextStyle>
    <a:defPPr>
      <a:defRPr lang="en-US"/>
    </a:defPPr>
    <a:lvl1pPr marL="0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1pPr>
    <a:lvl2pPr marL="2087422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2pPr>
    <a:lvl3pPr marL="4174843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3pPr>
    <a:lvl4pPr marL="6262266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4pPr>
    <a:lvl5pPr marL="8349688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5pPr>
    <a:lvl6pPr marL="10437110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6pPr>
    <a:lvl7pPr marL="12524531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7pPr>
    <a:lvl8pPr marL="14611953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8pPr>
    <a:lvl9pPr marL="16699378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47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46C0A"/>
    <a:srgbClr val="10253F"/>
    <a:srgbClr val="215968"/>
    <a:srgbClr val="403152"/>
    <a:srgbClr val="1E1C11"/>
    <a:srgbClr val="984807"/>
    <a:srgbClr val="953735"/>
    <a:srgbClr val="4F6228"/>
    <a:srgbClr val="C9F1FF"/>
    <a:srgbClr val="D2ECB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1094" autoAdjust="0"/>
  </p:normalViewPr>
  <p:slideViewPr>
    <p:cSldViewPr>
      <p:cViewPr>
        <p:scale>
          <a:sx n="33" d="100"/>
          <a:sy n="33" d="100"/>
        </p:scale>
        <p:origin x="-222" y="4518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1421" y="0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9281E4DE-EB0E-4FB2-BE29-FC865D9A50FC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1421" y="6658664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DE247C12-2C6F-4F8F-A764-8CB2FE9A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679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18148" y="742955"/>
            <a:ext cx="22093242" cy="371477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2700"/>
            </a:lvl1pPr>
          </a:lstStyle>
          <a:p>
            <a:pPr algn="ctr"/>
            <a:r>
              <a:rPr lang="en-US" sz="64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This is a Scientific Poster Template created by Graphicsland &amp; MakeSigns.com </a:t>
            </a:r>
            <a:br>
              <a:rPr lang="en-US" sz="64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</a:br>
            <a:r>
              <a:rPr lang="en-US" sz="64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Your poster title would go on these lines</a:t>
            </a:r>
            <a:endParaRPr lang="en-US" sz="6400" b="1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8148" y="5052098"/>
            <a:ext cx="22093242" cy="237745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2700"/>
            </a:lvl1pPr>
          </a:lstStyle>
          <a:p>
            <a:pPr algn="ctr"/>
            <a:r>
              <a:rPr lang="en-US" sz="4300" smtClean="0">
                <a:solidFill>
                  <a:schemeClr val="bg1"/>
                </a:solidFill>
                <a:cs typeface="Arial" pitchFamily="34" charset="0"/>
              </a:rPr>
              <a:t>Author Name, RN</a:t>
            </a:r>
            <a:r>
              <a:rPr lang="en-US" sz="4300" baseline="30000" smtClean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en-US" sz="4300" smtClean="0">
                <a:solidFill>
                  <a:schemeClr val="bg1"/>
                </a:solidFill>
                <a:cs typeface="Arial" pitchFamily="34" charset="0"/>
              </a:rPr>
              <a:t>; Author Name, Ph.D</a:t>
            </a:r>
            <a:r>
              <a:rPr lang="en-US" sz="4300" baseline="30000" smtClean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en-US" sz="4300" smtClean="0">
                <a:solidFill>
                  <a:schemeClr val="bg1"/>
                </a:solidFill>
                <a:cs typeface="Arial" pitchFamily="34" charset="0"/>
              </a:rPr>
              <a:t>, Author Name, RN</a:t>
            </a:r>
            <a:r>
              <a:rPr lang="en-US" sz="4300" baseline="30000" smtClean="0">
                <a:solidFill>
                  <a:schemeClr val="bg1"/>
                </a:solidFill>
                <a:cs typeface="Arial" pitchFamily="34" charset="0"/>
              </a:rPr>
              <a:t>2,3</a:t>
            </a:r>
            <a:r>
              <a:rPr lang="en-US" sz="4300" smtClean="0">
                <a:solidFill>
                  <a:schemeClr val="bg1"/>
                </a:solidFill>
                <a:cs typeface="Arial" pitchFamily="34" charset="0"/>
              </a:rPr>
              <a:t>; Author Name, Ph.D</a:t>
            </a:r>
            <a:r>
              <a:rPr lang="en-US" sz="4300" baseline="30000" smtClean="0">
                <a:solidFill>
                  <a:schemeClr val="bg1"/>
                </a:solidFill>
                <a:cs typeface="Arial" pitchFamily="34" charset="0"/>
              </a:rPr>
              <a:t>1,4</a:t>
            </a:r>
            <a:r>
              <a:rPr lang="en-US" sz="4300" smtClean="0">
                <a:solidFill>
                  <a:schemeClr val="bg1"/>
                </a:solidFill>
                <a:cs typeface="Arial" pitchFamily="34" charset="0"/>
              </a:rPr>
              <a:t> </a:t>
            </a:r>
            <a:br>
              <a:rPr lang="en-US" sz="4300" smtClean="0">
                <a:solidFill>
                  <a:schemeClr val="bg1"/>
                </a:solidFill>
                <a:cs typeface="Arial" pitchFamily="34" charset="0"/>
              </a:rPr>
            </a:br>
            <a:r>
              <a:rPr lang="en-US" sz="4300" baseline="30000" smtClean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en-US" sz="4300" smtClean="0">
                <a:solidFill>
                  <a:schemeClr val="bg1"/>
                </a:solidFill>
                <a:cs typeface="Arial" pitchFamily="34" charset="0"/>
              </a:rPr>
              <a:t>Name of University, City, State; </a:t>
            </a:r>
            <a:r>
              <a:rPr lang="en-US" sz="4300" baseline="30000" smtClean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en-US" sz="4300" smtClean="0">
                <a:solidFill>
                  <a:schemeClr val="bg1"/>
                </a:solidFill>
                <a:cs typeface="Arial" pitchFamily="34" charset="0"/>
              </a:rPr>
              <a:t>Name of University, City, State; </a:t>
            </a:r>
            <a:r>
              <a:rPr lang="en-US" sz="4300" baseline="30000" smtClean="0">
                <a:solidFill>
                  <a:schemeClr val="bg1"/>
                </a:solidFill>
                <a:cs typeface="Arial" pitchFamily="34" charset="0"/>
              </a:rPr>
              <a:t>3</a:t>
            </a:r>
            <a:r>
              <a:rPr lang="en-US" sz="4300" smtClean="0">
                <a:solidFill>
                  <a:schemeClr val="bg1"/>
                </a:solidFill>
                <a:cs typeface="Arial" pitchFamily="34" charset="0"/>
              </a:rPr>
              <a:t>Name of University, City, State; </a:t>
            </a:r>
            <a:r>
              <a:rPr lang="en-US" sz="4300" baseline="30000" smtClean="0">
                <a:solidFill>
                  <a:schemeClr val="bg1"/>
                </a:solidFill>
                <a:cs typeface="Arial" pitchFamily="34" charset="0"/>
              </a:rPr>
              <a:t>4</a:t>
            </a:r>
            <a:r>
              <a:rPr lang="en-US" sz="4300" smtClean="0">
                <a:solidFill>
                  <a:schemeClr val="bg1"/>
                </a:solidFill>
                <a:cs typeface="Arial" pitchFamily="34" charset="0"/>
              </a:rPr>
              <a:t>Name of University, City, State; </a:t>
            </a:r>
            <a:endParaRPr lang="en-US" sz="430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4200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6461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999693" y="5487968"/>
            <a:ext cx="24513342" cy="116842146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9165" y="5487968"/>
            <a:ext cx="73046072" cy="116842146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46953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44130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7" y="27499267"/>
            <a:ext cx="25727185" cy="8499411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7" y="18138028"/>
            <a:ext cx="25727185" cy="9361236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087422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2pPr>
            <a:lvl3pPr marL="4174843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2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68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1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53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195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3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296835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9163" y="31956998"/>
            <a:ext cx="48779705" cy="90373113"/>
          </a:xfrm>
        </p:spPr>
        <p:txBody>
          <a:bodyPr/>
          <a:lstStyle>
            <a:defPPr>
              <a:defRPr kern="1200" smtId="4294967295"/>
            </a:defPPr>
            <a:lvl1pPr>
              <a:defRPr sz="12700"/>
            </a:lvl1pPr>
            <a:lvl2pPr>
              <a:defRPr sz="10900"/>
            </a:lvl2pPr>
            <a:lvl3pPr>
              <a:defRPr sz="92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33323" y="31956998"/>
            <a:ext cx="48779708" cy="90373113"/>
          </a:xfrm>
        </p:spPr>
        <p:txBody>
          <a:bodyPr/>
          <a:lstStyle>
            <a:defPPr>
              <a:defRPr kern="1200" smtId="4294967295"/>
            </a:defPPr>
            <a:lvl1pPr>
              <a:defRPr sz="12700"/>
            </a:lvl1pPr>
            <a:lvl2pPr>
              <a:defRPr sz="10900"/>
            </a:lvl2pPr>
            <a:lvl3pPr>
              <a:defRPr sz="92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72451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1713755"/>
            <a:ext cx="27240548" cy="7132373"/>
          </a:xfr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5" y="9579177"/>
            <a:ext cx="13373303" cy="3992144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0900" b="1"/>
            </a:lvl1pPr>
            <a:lvl2pPr marL="2087422" indent="0">
              <a:buNone/>
              <a:defRPr sz="9200" b="1"/>
            </a:lvl2pPr>
            <a:lvl3pPr marL="4174843" indent="0">
              <a:buNone/>
              <a:defRPr sz="8300" b="1"/>
            </a:lvl3pPr>
            <a:lvl4pPr marL="6262266" indent="0">
              <a:buNone/>
              <a:defRPr sz="7300" b="1"/>
            </a:lvl4pPr>
            <a:lvl5pPr marL="8349688" indent="0">
              <a:buNone/>
              <a:defRPr sz="7300" b="1"/>
            </a:lvl5pPr>
            <a:lvl6pPr marL="10437110" indent="0">
              <a:buNone/>
              <a:defRPr sz="7300" b="1"/>
            </a:lvl6pPr>
            <a:lvl7pPr marL="12524531" indent="0">
              <a:buNone/>
              <a:defRPr sz="7300" b="1"/>
            </a:lvl7pPr>
            <a:lvl8pPr marL="14611953" indent="0">
              <a:buNone/>
              <a:defRPr sz="7300" b="1"/>
            </a:lvl8pPr>
            <a:lvl9pPr marL="1669937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5" y="13571322"/>
            <a:ext cx="13373303" cy="24656221"/>
          </a:xfrm>
        </p:spPr>
        <p:txBody>
          <a:bodyPr/>
          <a:lstStyle>
            <a:defPPr>
              <a:defRPr kern="1200" smtId="4294967295"/>
            </a:defPPr>
            <a:lvl1pPr>
              <a:defRPr sz="10900"/>
            </a:lvl1pPr>
            <a:lvl2pPr>
              <a:defRPr sz="9200"/>
            </a:lvl2pPr>
            <a:lvl3pPr>
              <a:defRPr sz="83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8" y="9579177"/>
            <a:ext cx="13378555" cy="3992144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0900" b="1"/>
            </a:lvl1pPr>
            <a:lvl2pPr marL="2087422" indent="0">
              <a:buNone/>
              <a:defRPr sz="9200" b="1"/>
            </a:lvl2pPr>
            <a:lvl3pPr marL="4174843" indent="0">
              <a:buNone/>
              <a:defRPr sz="8300" b="1"/>
            </a:lvl3pPr>
            <a:lvl4pPr marL="6262266" indent="0">
              <a:buNone/>
              <a:defRPr sz="7300" b="1"/>
            </a:lvl4pPr>
            <a:lvl5pPr marL="8349688" indent="0">
              <a:buNone/>
              <a:defRPr sz="7300" b="1"/>
            </a:lvl5pPr>
            <a:lvl6pPr marL="10437110" indent="0">
              <a:buNone/>
              <a:defRPr sz="7300" b="1"/>
            </a:lvl6pPr>
            <a:lvl7pPr marL="12524531" indent="0">
              <a:buNone/>
              <a:defRPr sz="7300" b="1"/>
            </a:lvl7pPr>
            <a:lvl8pPr marL="14611953" indent="0">
              <a:buNone/>
              <a:defRPr sz="7300" b="1"/>
            </a:lvl8pPr>
            <a:lvl9pPr marL="1669937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8" y="13571322"/>
            <a:ext cx="13378555" cy="24656221"/>
          </a:xfrm>
        </p:spPr>
        <p:txBody>
          <a:bodyPr/>
          <a:lstStyle>
            <a:defPPr>
              <a:defRPr kern="1200" smtId="4294967295"/>
            </a:defPPr>
            <a:lvl1pPr>
              <a:defRPr sz="10900"/>
            </a:lvl1pPr>
            <a:lvl2pPr>
              <a:defRPr sz="9200"/>
            </a:lvl2pPr>
            <a:lvl3pPr>
              <a:defRPr sz="83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701948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34232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091492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6" y="1703845"/>
            <a:ext cx="9957725" cy="7251246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3" y="1703847"/>
            <a:ext cx="16920248" cy="36523696"/>
          </a:xfrm>
        </p:spPr>
        <p:txBody>
          <a:bodyPr/>
          <a:lstStyle>
            <a:defPPr>
              <a:defRPr kern="1200" smtId="4294967295"/>
            </a:defPPr>
            <a:lvl1pPr>
              <a:defRPr sz="14600"/>
            </a:lvl1pPr>
            <a:lvl2pPr>
              <a:defRPr sz="12700"/>
            </a:lvl2pPr>
            <a:lvl3pPr>
              <a:defRPr sz="109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6" y="8955093"/>
            <a:ext cx="9957725" cy="29272452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6400"/>
            </a:lvl1pPr>
            <a:lvl2pPr marL="2087422" indent="0">
              <a:buNone/>
              <a:defRPr sz="5400"/>
            </a:lvl2pPr>
            <a:lvl3pPr marL="4174843" indent="0">
              <a:buNone/>
              <a:defRPr sz="4600"/>
            </a:lvl3pPr>
            <a:lvl4pPr marL="6262266" indent="0">
              <a:buNone/>
              <a:defRPr sz="4100"/>
            </a:lvl4pPr>
            <a:lvl5pPr marL="8349688" indent="0">
              <a:buNone/>
              <a:defRPr sz="4100"/>
            </a:lvl5pPr>
            <a:lvl6pPr marL="10437110" indent="0">
              <a:buNone/>
              <a:defRPr sz="4100"/>
            </a:lvl6pPr>
            <a:lvl7pPr marL="12524531" indent="0">
              <a:buNone/>
              <a:defRPr sz="4100"/>
            </a:lvl7pPr>
            <a:lvl8pPr marL="14611953" indent="0">
              <a:buNone/>
              <a:defRPr sz="4100"/>
            </a:lvl8pPr>
            <a:lvl9pPr marL="1669937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331056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9" y="29955967"/>
            <a:ext cx="18160364" cy="3536473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9" y="3823745"/>
            <a:ext cx="18160364" cy="25676543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600"/>
            </a:lvl1pPr>
            <a:lvl2pPr marL="2087422" indent="0">
              <a:buNone/>
              <a:defRPr sz="12700"/>
            </a:lvl2pPr>
            <a:lvl3pPr marL="4174843" indent="0">
              <a:buNone/>
              <a:defRPr sz="10900"/>
            </a:lvl3pPr>
            <a:lvl4pPr marL="6262266" indent="0">
              <a:buNone/>
              <a:defRPr sz="9200"/>
            </a:lvl4pPr>
            <a:lvl5pPr marL="8349688" indent="0">
              <a:buNone/>
              <a:defRPr sz="9200"/>
            </a:lvl5pPr>
            <a:lvl6pPr marL="10437110" indent="0">
              <a:buNone/>
              <a:defRPr sz="9200"/>
            </a:lvl6pPr>
            <a:lvl7pPr marL="12524531" indent="0">
              <a:buNone/>
              <a:defRPr sz="9200"/>
            </a:lvl7pPr>
            <a:lvl8pPr marL="14611953" indent="0">
              <a:buNone/>
              <a:defRPr sz="9200"/>
            </a:lvl8pPr>
            <a:lvl9pPr marL="16699378" indent="0">
              <a:buNone/>
              <a:defRPr sz="9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9" y="33492439"/>
            <a:ext cx="18160364" cy="5022375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6400"/>
            </a:lvl1pPr>
            <a:lvl2pPr marL="2087422" indent="0">
              <a:buNone/>
              <a:defRPr sz="5400"/>
            </a:lvl2pPr>
            <a:lvl3pPr marL="4174843" indent="0">
              <a:buNone/>
              <a:defRPr sz="4600"/>
            </a:lvl3pPr>
            <a:lvl4pPr marL="6262266" indent="0">
              <a:buNone/>
              <a:defRPr sz="4100"/>
            </a:lvl4pPr>
            <a:lvl5pPr marL="8349688" indent="0">
              <a:buNone/>
              <a:defRPr sz="4100"/>
            </a:lvl5pPr>
            <a:lvl6pPr marL="10437110" indent="0">
              <a:buNone/>
              <a:defRPr sz="4100"/>
            </a:lvl6pPr>
            <a:lvl7pPr marL="12524531" indent="0">
              <a:buNone/>
              <a:defRPr sz="4100"/>
            </a:lvl7pPr>
            <a:lvl8pPr marL="14611953" indent="0">
              <a:buNone/>
              <a:defRPr sz="4100"/>
            </a:lvl8pPr>
            <a:lvl9pPr marL="1669937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699579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5"/>
            <a:ext cx="27240548" cy="7132373"/>
          </a:xfrm>
          <a:prstGeom prst="rect">
            <a:avLst/>
          </a:prstGeom>
        </p:spPr>
        <p:txBody>
          <a:bodyPr vert="horz" lIns="417485" tIns="208742" rIns="417485" bIns="208742" rtlCol="0" anchor="ctr">
            <a:normAutofit/>
          </a:bodyPr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5"/>
            <a:ext cx="27240548" cy="28242220"/>
          </a:xfrm>
          <a:prstGeom prst="rect">
            <a:avLst/>
          </a:prstGeom>
        </p:spPr>
        <p:txBody>
          <a:bodyPr vert="horz" lIns="417485" tIns="208742" rIns="417485" bIns="208742" rtlCol="0">
            <a:normAutofit/>
          </a:bodyPr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3"/>
            <a:ext cx="7062364" cy="2278397"/>
          </a:xfrm>
          <a:prstGeom prst="rect">
            <a:avLst/>
          </a:prstGeom>
        </p:spPr>
        <p:txBody>
          <a:bodyPr vert="horz" lIns="417485" tIns="208742" rIns="417485" bIns="208742" rtlCol="0" anchor="ctr"/>
          <a:lstStyle>
            <a:defPPr>
              <a:defRPr kern="1200" smtId="4294967295"/>
            </a:defPPr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1F909-3568-40F5-8205-05484158C88C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20" y="39663923"/>
            <a:ext cx="9584637" cy="2278397"/>
          </a:xfrm>
          <a:prstGeom prst="rect">
            <a:avLst/>
          </a:prstGeom>
        </p:spPr>
        <p:txBody>
          <a:bodyPr vert="horz" lIns="417485" tIns="208742" rIns="417485" bIns="208742" rtlCol="0" anchor="ctr"/>
          <a:lstStyle>
            <a:defPPr>
              <a:defRPr kern="1200" smtId="4294967295"/>
            </a:defPPr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3"/>
            <a:ext cx="7062364" cy="2278397"/>
          </a:xfrm>
          <a:prstGeom prst="rect">
            <a:avLst/>
          </a:prstGeom>
        </p:spPr>
        <p:txBody>
          <a:bodyPr vert="horz" lIns="417485" tIns="208742" rIns="417485" bIns="208742" rtlCol="0" anchor="ctr"/>
          <a:lstStyle>
            <a:defPPr>
              <a:defRPr kern="1200" smtId="4294967295"/>
            </a:defPPr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0D005-FB29-4DA1-AF6A-7002CDC49E3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16200000">
            <a:off x="-9245600" y="21397119"/>
            <a:ext cx="15367000" cy="15621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5400000">
            <a:off x="24145875" y="21397119"/>
            <a:ext cx="15367000" cy="15621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 dpi="0">
          <a:blip r:embed="rId14"/>
          <a:stretch>
            <a:fillRect/>
          </a:stretch>
        </p:blipFill>
        <p:spPr>
          <a:xfrm>
            <a:off x="0" y="43302238"/>
            <a:ext cx="30267275" cy="1396141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0" y="43873738"/>
            <a:ext cx="15133638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l"/>
            <a:r>
              <a:rPr sz="4397" smtId="4294967295">
                <a:solidFill>
                  <a:srgbClr val="808080"/>
                </a:solidFill>
              </a:rPr>
              <a:t>Template ID: neonboxes  Size: a0</a:t>
            </a:r>
          </a:p>
        </p:txBody>
      </p:sp>
    </p:spTree>
    <p:extLst>
      <p:ext uri="{BB962C8B-B14F-4D97-AF65-F5344CB8AC3E}">
        <p14:creationId xmlns:p14="http://schemas.microsoft.com/office/powerpoint/2010/main" xmlns="" val="152161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4174843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 smtId="4294967295"/>
      </a:defPPr>
      <a:lvl1pPr marL="1565567" indent="-1565567" algn="l" defTabSz="4174843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061" indent="-1304639" algn="l" defTabSz="4174843" rtl="0" eaLnBrk="1" latinLnBrk="0" hangingPunct="1">
        <a:spcBef>
          <a:spcPct val="20000"/>
        </a:spcBef>
        <a:buFont typeface="Arial" pitchFamily="34" charset="0"/>
        <a:buChar char="–"/>
        <a:defRPr sz="127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555" indent="-1043711" algn="l" defTabSz="4174843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305977" indent="-1043711" algn="l" defTabSz="4174843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399" indent="-1043711" algn="l" defTabSz="4174843" rtl="0" eaLnBrk="1" latinLnBrk="0" hangingPunct="1">
        <a:spcBef>
          <a:spcPct val="20000"/>
        </a:spcBef>
        <a:buFont typeface="Arial" pitchFamily="34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820" indent="-1043711" algn="l" defTabSz="4174843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242" indent="-1043711" algn="l" defTabSz="4174843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5666" indent="-1043711" algn="l" defTabSz="4174843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088" indent="-1043711" algn="l" defTabSz="4174843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22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43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266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688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10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531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1953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378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ilip.dusic@gmail.com" TargetMode="External"/><Relationship Id="rId2" Type="http://schemas.openxmlformats.org/officeDocument/2006/relationships/hyperlink" Target="mailto:milanns@live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mailto:babic.milan999@yahoo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1648" y="0"/>
            <a:ext cx="30268925" cy="42794238"/>
          </a:xfrm>
          <a:prstGeom prst="rect">
            <a:avLst/>
          </a:prstGeom>
          <a:gradFill>
            <a:gsLst>
              <a:gs pos="100000">
                <a:schemeClr val="accent2">
                  <a:lumMod val="40000"/>
                  <a:lumOff val="60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11500"/>
          </a:p>
        </p:txBody>
      </p:sp>
      <p:sp>
        <p:nvSpPr>
          <p:cNvPr id="26" name="Rounded Rectangle 25"/>
          <p:cNvSpPr/>
          <p:nvPr/>
        </p:nvSpPr>
        <p:spPr>
          <a:xfrm>
            <a:off x="350837" y="20177919"/>
            <a:ext cx="29489400" cy="14249400"/>
          </a:xfrm>
          <a:prstGeom prst="roundRect">
            <a:avLst>
              <a:gd name="adj" fmla="val 4189"/>
            </a:avLst>
          </a:prstGeom>
          <a:solidFill>
            <a:srgbClr val="1E1C11">
              <a:alpha val="50196"/>
            </a:srgb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11500"/>
          </a:p>
        </p:txBody>
      </p:sp>
      <p:sp>
        <p:nvSpPr>
          <p:cNvPr id="27" name="Rounded Rectangle 26"/>
          <p:cNvSpPr/>
          <p:nvPr/>
        </p:nvSpPr>
        <p:spPr>
          <a:xfrm>
            <a:off x="337873" y="350837"/>
            <a:ext cx="29591530" cy="4358482"/>
          </a:xfrm>
          <a:prstGeom prst="roundRect">
            <a:avLst/>
          </a:prstGeom>
          <a:solidFill>
            <a:srgbClr val="4F6228">
              <a:alpha val="50196"/>
            </a:srgb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11500"/>
          </a:p>
        </p:txBody>
      </p:sp>
      <p:sp>
        <p:nvSpPr>
          <p:cNvPr id="28" name="TextBox 27"/>
          <p:cNvSpPr txBox="1"/>
          <p:nvPr/>
        </p:nvSpPr>
        <p:spPr>
          <a:xfrm>
            <a:off x="1036637" y="20711319"/>
            <a:ext cx="71555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RACUNARSKA INTELIGENCIJA</a:t>
            </a:r>
            <a:endParaRPr lang="en-US" sz="4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36637" y="21930519"/>
            <a:ext cx="14782800" cy="11910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  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Softver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je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implementiran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programskom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jeziku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java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uz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pomoc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slick2D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biblioteke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Jednim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igracem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upravlja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korisnik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aplikacije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dok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ostala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tri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igraca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predmet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ovog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projekta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Osnovna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ideja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je da se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uz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pomoc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vestacke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inteligencije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navedeni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igraci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ponasaju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skladu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pravilima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uz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odabire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dobrih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poteza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r>
              <a:rPr lang="en-US" sz="3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 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sklopu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vestacke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inteligencije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autori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se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odlucili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oblast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pretraga</a:t>
            </a:r>
            <a:r>
              <a:rPr lang="en-US" sz="3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smatrajuci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da je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najprikladnija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aplikaciju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ove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vrste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r>
              <a:rPr lang="en-US" sz="3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Pretrage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implementirane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uzoru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Monte-Carlo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pretragu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uz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modifikacije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svakog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igraca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Pretrazuju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se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karte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igrac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da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nisu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prosle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do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tada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svaku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kartu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igrac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moze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da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baci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vrsi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se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pretraga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svih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mogucih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ishoda</a:t>
            </a:r>
            <a:r>
              <a:rPr lang="en-US" sz="3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tog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kruga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r>
              <a:rPr lang="en-US" sz="3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Prvi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igrac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koristike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heuristiku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zasnovanu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osvajanju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maksimalnog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broja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poena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trenutnom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krugu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svaku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kartu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sme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da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baci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simulira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sve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moguce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ishode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racuna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broj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osvojenih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poena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kartu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koja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ima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najveci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prosek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osvojenih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poena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smatra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se da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ima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najbolju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heuristiku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ce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biti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odigrana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Odabir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karte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osnovu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poena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nekim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situacijama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nije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najbolji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jer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postoji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sansa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da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zbog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tog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rizika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proticvnicki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tim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odnese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porpilican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broj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poena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r>
              <a:rPr lang="en-US" sz="3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Kod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drugog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igraca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heuristika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se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svodi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procenat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odnetih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stihova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odnosu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broj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simuliranih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partija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Ukoliko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je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sansa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da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njegov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tim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odnese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stih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veca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od 90%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igrac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se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odlucuje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kartu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najvecim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brojem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poena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dok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suprotnom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bira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kartu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najmanjim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brojem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bodova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Ova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heuristika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tera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igraca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da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veoma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sigurno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ali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ovoj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mnogim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stvarima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zivotu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veliki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profit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ponekad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je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potrebno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rizikovati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r>
              <a:rPr lang="en-US" sz="3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 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slucaju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treceg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igraca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Monte-Carlo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pretraga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je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modifikovana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uvodjenjem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Beam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pretrage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nakon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odredjenog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nivoa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Pretraga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nije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kompletna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ali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je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izvesno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brza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Heuristiku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cini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kombinacija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prethodne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dve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heuristike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cime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nasledjene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dobre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lose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osobine</a:t>
            </a:r>
            <a:r>
              <a:rPr lang="en-US" sz="3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uz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dobitak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izvesneg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balansa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33645" y="5090319"/>
            <a:ext cx="29606592" cy="14859000"/>
          </a:xfrm>
          <a:prstGeom prst="roundRect">
            <a:avLst>
              <a:gd name="adj" fmla="val 11729"/>
            </a:avLst>
          </a:prstGeom>
          <a:solidFill>
            <a:schemeClr val="accent2">
              <a:lumMod val="75000"/>
              <a:alpha val="50196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11500"/>
          </a:p>
        </p:txBody>
      </p:sp>
      <p:sp>
        <p:nvSpPr>
          <p:cNvPr id="33" name="TextBox 32"/>
          <p:cNvSpPr txBox="1"/>
          <p:nvPr/>
        </p:nvSpPr>
        <p:spPr>
          <a:xfrm>
            <a:off x="1417637" y="5547519"/>
            <a:ext cx="1806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O IGRI</a:t>
            </a:r>
            <a:endParaRPr lang="en-US" sz="4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0437" y="6842920"/>
            <a:ext cx="28270200" cy="11910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just"/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Belot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ili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poznatije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“</a:t>
            </a:r>
            <a:r>
              <a:rPr lang="en-US" sz="3200" dirty="0" err="1">
                <a:solidFill>
                  <a:schemeClr val="bg1"/>
                </a:solidFill>
                <a:cs typeface="Arial" pitchFamily="34" charset="0"/>
              </a:rPr>
              <a:t>B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ela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”, je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veoma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kompleksna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kartaska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kojoj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ucestvuju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cetiri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igraca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Poreklom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je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severa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francuske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gde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je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jedna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od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najpopularnijih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igara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Vremenom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se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prosirila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istok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pa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stigla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cak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nase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krajeve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algn="just"/>
            <a:r>
              <a:rPr lang="en-US" sz="3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Bela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se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spilom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od 32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karte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(A,K,Q,J,10,9,8,7)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kojima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postoji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cetiri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od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svake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navede</a:t>
            </a:r>
            <a:r>
              <a:rPr lang="en-US" sz="3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oznakama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tikve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lista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srca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zira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Formiraju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se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dva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tima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od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dva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igraca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koji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zajedno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skupljaju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poene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pokusavaju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da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predju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granicu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pobede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koja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iznosi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1001 pre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svojih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protivnika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Svaka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karta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spilu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nosi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odredjen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broj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poena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Karte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A,K,Q,J,10,9,8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7 nose 11,4,3,2,10,0,0,0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poena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respektivno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Ovo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vazi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sve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karte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sem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J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9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adutu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bice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objasnjenje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nastavku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)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cije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se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vrednosti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u tom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slucaju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menjaju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20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14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respektivno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Suma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vrednosti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svih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karata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iznosi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162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poena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sto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cini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jednu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</a:p>
          <a:p>
            <a:pPr algn="just"/>
            <a:r>
              <a:rPr lang="en-US" sz="3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 Na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pocetku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same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svaki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igrac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dobija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sest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karata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sme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da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pogleda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cs typeface="Arial" pitchFamily="34" charset="0"/>
              </a:rPr>
              <a:t>d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ve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karte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ne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vidi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Od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prvog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igraca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pa do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onog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koji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je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delio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svako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ima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pravo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da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izabere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aduta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tj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>
                <a:solidFill>
                  <a:schemeClr val="bg1"/>
                </a:solidFill>
                <a:cs typeface="Arial" pitchFamily="34" charset="0"/>
              </a:rPr>
              <a:t>o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znaku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koja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ce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se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smatrati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jacom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od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ostalih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Ako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igraci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osnovu</a:t>
            </a:r>
            <a:r>
              <a:rPr lang="en-US" sz="3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sest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karata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vidi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zakljuci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da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zeli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da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javi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aduta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svi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igraci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podizu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preostale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dve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karte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krece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faza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deklaracija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suprotnom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igrac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moze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da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kaze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dalje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sto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znaci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da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nece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da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javi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aduta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da ta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odluka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pada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sledeceg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igraca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Ukoliko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se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ovaj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postupak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nastavi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javljanje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aduta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stigne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do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igraca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koji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je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delio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karte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, on je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primoran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da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javi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aduta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ovo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pravilo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se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naziva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mus.</a:t>
            </a:r>
          </a:p>
          <a:p>
            <a:pPr algn="just"/>
            <a:r>
              <a:rPr lang="en-US" sz="3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fazi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deklaracije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svaki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igrac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ima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pravo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da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prijavi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deklaracije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nose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odredjen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broj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dodatnih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poena</a:t>
            </a:r>
            <a:r>
              <a:rPr lang="en-US" sz="3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koji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se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dodaju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njegovom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timu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Ukoliko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ucesnici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iz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oba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tima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prijave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deklaraciju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pravo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dodatne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poene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dobija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tim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ciji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uscesnik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ima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najjacu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deklaraciju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Postoje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vise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tipova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deklaracija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Najjaca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deklaracija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je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slucaju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kada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igrac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poseduje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osam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karata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istoj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oznaci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sto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donasi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dodatnih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1001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poena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odnosno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automatsku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pobedu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njemu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njegovom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timu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dugi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niz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godina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igranja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ove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autorima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ovog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softvera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se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ovo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nikada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nije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desilo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Zatim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slede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deklaracije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cetiri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iste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karte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nose 200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poena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slucaju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J, 150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slucaju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9, 100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A,K,Q,10,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dok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cetiri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iste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7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ili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8 ne cine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deklaraciju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Takodje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ukoliko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igrac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poseduje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3,4,5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sukcesivnih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karata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istoj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oznaci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dodatni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broj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poena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je 20,50,100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respektivno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Sve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deklaracije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se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dodaju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ukupan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broj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poena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jedne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igre</a:t>
            </a:r>
            <a:r>
              <a:rPr lang="en-US" sz="3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tj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162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poena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Posebna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vrsta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deklaracije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je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posedovanje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Q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K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adutskoj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oznaci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ali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se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ne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javlja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ovoj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fazi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nego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trenutku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kada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vec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tece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igrac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baca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jednu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od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ove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dve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karte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iznosi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20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poena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algn="just"/>
            <a:r>
              <a:rPr lang="en-US" sz="3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Samu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cini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osam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krugova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gde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svakom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kurug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svaki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od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igraca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baca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jednu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kartu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zapocinje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igrac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prvi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svaki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sledeci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krug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zapocinje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igrac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koji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je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odneo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prethodni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stih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Stih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nosi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karta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koja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je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najjaca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od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cetiri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bacene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gde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aduti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imaju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prednost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odnosu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ostale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oznake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Igrac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koji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prvi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moze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da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baci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bilo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kartu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iz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ruke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dok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svi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ostali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moraju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da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odgovore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kartom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stoj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oznaci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sto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je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prva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bacena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talon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ili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aduta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ukoliko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ne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poseduju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oznaku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Takodje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svaka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bacena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karta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mora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biti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jaca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od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predhodne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Tim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koji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je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javio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aduta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mora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odneti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vise od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pola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poena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(82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partiji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bez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deklaracija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) da bi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prosao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partiju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suprotnom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njegov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tim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dobija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 0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poena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njihovi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protivnici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sve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poene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date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partije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tim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koji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ne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javi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aduta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smatra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se da je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prosao</a:t>
            </a:r>
            <a:r>
              <a:rPr lang="en-US" sz="3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partiju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ukoliko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odnese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barem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jedan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stih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Poslednji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stih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nosi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dodatnih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10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poena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sobom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Kada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tim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posle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osam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krugova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ne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odnese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niti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jedan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stih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protivnickom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timu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idu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svi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poeni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plus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dodatnih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90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poena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I ova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pojava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se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naziva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“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suce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”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ili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“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suster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”.</a:t>
            </a:r>
          </a:p>
          <a:p>
            <a:pPr algn="just"/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  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Kada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suma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partija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nekog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tima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premasi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1001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poen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se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zavrsava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oni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se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proglasavaju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pobednicima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336560" y="34808319"/>
            <a:ext cx="20573341" cy="7620000"/>
          </a:xfrm>
          <a:prstGeom prst="roundRect">
            <a:avLst>
              <a:gd name="adj" fmla="val 8712"/>
            </a:avLst>
          </a:prstGeom>
          <a:solidFill>
            <a:schemeClr val="tx2">
              <a:lumMod val="50000"/>
              <a:alpha val="50196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11500"/>
          </a:p>
        </p:txBody>
      </p:sp>
      <p:sp>
        <p:nvSpPr>
          <p:cNvPr id="44" name="Rounded Rectangle 43"/>
          <p:cNvSpPr/>
          <p:nvPr/>
        </p:nvSpPr>
        <p:spPr>
          <a:xfrm>
            <a:off x="21229637" y="34884519"/>
            <a:ext cx="8669602" cy="7543800"/>
          </a:xfrm>
          <a:prstGeom prst="roundRect">
            <a:avLst>
              <a:gd name="adj" fmla="val 11729"/>
            </a:avLst>
          </a:prstGeom>
          <a:solidFill>
            <a:schemeClr val="accent3">
              <a:lumMod val="50000"/>
              <a:alpha val="50196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11500"/>
          </a:p>
        </p:txBody>
      </p:sp>
      <p:sp>
        <p:nvSpPr>
          <p:cNvPr id="45" name="TextBox 44"/>
          <p:cNvSpPr txBox="1"/>
          <p:nvPr/>
        </p:nvSpPr>
        <p:spPr>
          <a:xfrm>
            <a:off x="1112837" y="35189319"/>
            <a:ext cx="29803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ZAKLJUCAK</a:t>
            </a:r>
            <a:endParaRPr lang="en-US" sz="4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0437" y="36027519"/>
            <a:ext cx="19431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  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Iz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velikog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skupa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testnih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primera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uocilo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se da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kombinacija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Monte Carlo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pretrage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uz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gore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napomenute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heuristike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daje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odlicne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rezultate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Primecuje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se da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igraci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veoma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brz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efikasan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nacin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donose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zakljucke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o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svom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narednom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potezu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endParaRPr lang="en-US" sz="3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kartasku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sto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je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Bela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vazi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da je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veoma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komplikovana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puna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raznoraznih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trikova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tako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da je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nekim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situacijama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putem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vestacke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inteligencije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tesko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nauciti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kompjuter</a:t>
            </a:r>
            <a:r>
              <a:rPr lang="en-US" sz="3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da se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ponasa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sam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covek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Spram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pretraga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heuristika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implementiranih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ovom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softveru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racunar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bira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karte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ciljem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da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uzme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sto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je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moguce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veci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broj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poena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ili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da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odnese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trenutni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stih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sto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je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podlozno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cilju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same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, a to je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sto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pre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skupiti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1001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poen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doneti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pobedu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svom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timu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Kao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sto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je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vec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gore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napomenuto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ova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je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poznata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trikovima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koji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svesti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samog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coveka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,  pa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zbog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toga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nekim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ekstremnim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slucajevima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izbor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racunara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se ne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pokazuje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najbolje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moguce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resenje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konkretnu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situaciju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  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Globalno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gledano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softveru</a:t>
            </a:r>
            <a:r>
              <a:rPr lang="en-US" sz="3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je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postignuto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da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ponasanje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igraca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bude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dovedeno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do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nivoa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coveka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koji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Racunar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postuje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pravila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odlucuje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se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domisljate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inteligentne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kao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pazljive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poteze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sto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stvara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uzitak</a:t>
            </a:r>
            <a:r>
              <a:rPr lang="en-US" sz="3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saradnji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njim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dolazenjem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do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timske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pobede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</a:p>
          <a:p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  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915437" y="35189319"/>
            <a:ext cx="29814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REFERENCE</a:t>
            </a:r>
            <a:endParaRPr lang="en-US" sz="4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610637" y="36332319"/>
            <a:ext cx="791769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  Sa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obzirom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ne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preveliku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popularnost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ove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referenca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vidu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same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implementacije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nije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postojala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  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Jedina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referenca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koja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je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koriscena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razvoju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Monte Carlo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pretrage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heuristika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bila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je internet.</a:t>
            </a:r>
          </a:p>
          <a:p>
            <a:r>
              <a:rPr lang="en-US" sz="3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Za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jednog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od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igraca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koriscena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je Beam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pretraga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koja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je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referencirana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slajdova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predavanja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iz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predmeta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Osnovi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racunarske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inteligencije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Fakultetu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cs typeface="Arial" pitchFamily="34" charset="0"/>
              </a:rPr>
              <a:t>T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ehnickih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Nauka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u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Novom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cs typeface="Arial" pitchFamily="34" charset="0"/>
              </a:rPr>
              <a:t>Sadu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1881" y="533400"/>
            <a:ext cx="29123512" cy="2857500"/>
          </a:xfrm>
        </p:spPr>
        <p:txBody>
          <a:bodyPr>
            <a:normAutofit/>
          </a:bodyPr>
          <a:lstStyle>
            <a:defPPr>
              <a:defRPr kern="1200" smtId="4294967295"/>
            </a:defPPr>
          </a:lstStyle>
          <a:p>
            <a:pPr algn="ctr"/>
            <a:r>
              <a:rPr lang="en-US" sz="6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BELOT</a:t>
            </a:r>
            <a:endParaRPr lang="en-US" sz="6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71881" y="2743200"/>
            <a:ext cx="29123512" cy="1828800"/>
          </a:xfrm>
        </p:spPr>
        <p:txBody>
          <a:bodyPr>
            <a:normAutofit fontScale="77500" lnSpcReduction="20000"/>
          </a:bodyPr>
          <a:lstStyle>
            <a:defPPr>
              <a:defRPr kern="1200" smtId="4294967295"/>
            </a:def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Milan </a:t>
            </a:r>
            <a:r>
              <a:rPr lang="en-US" sz="4000" dirty="0" err="1" smtClean="0">
                <a:solidFill>
                  <a:schemeClr val="bg1"/>
                </a:solidFill>
              </a:rPr>
              <a:t>Djurisic</a:t>
            </a:r>
            <a:r>
              <a:rPr lang="en-US" sz="4000" dirty="0" smtClean="0">
                <a:solidFill>
                  <a:schemeClr val="bg1"/>
                </a:solidFill>
              </a:rPr>
              <a:t> ra52-2013</a:t>
            </a:r>
            <a:r>
              <a:rPr lang="en-US" sz="4000" dirty="0">
                <a:solidFill>
                  <a:schemeClr val="bg1"/>
                </a:solidFill>
              </a:rPr>
              <a:t>, Filip Dusic ra126-2013, Milan </a:t>
            </a:r>
            <a:r>
              <a:rPr lang="en-US" sz="4000" dirty="0" err="1" smtClean="0">
                <a:solidFill>
                  <a:schemeClr val="bg1"/>
                </a:solidFill>
              </a:rPr>
              <a:t>Babic</a:t>
            </a:r>
            <a:r>
              <a:rPr lang="en-US" sz="4000" dirty="0" smtClean="0">
                <a:solidFill>
                  <a:schemeClr val="bg1"/>
                </a:solidFill>
              </a:rPr>
              <a:t> ra125-2013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hlinkClick r:id="rId2"/>
              </a:rPr>
              <a:t>milanns@</a:t>
            </a:r>
            <a:r>
              <a:rPr lang="en-US" sz="4000" dirty="0" smtClean="0">
                <a:solidFill>
                  <a:schemeClr val="bg1"/>
                </a:solidFill>
                <a:hlinkClick r:id="rId2"/>
              </a:rPr>
              <a:t>live.com</a:t>
            </a:r>
            <a:r>
              <a:rPr lang="en-US" sz="4000" dirty="0" smtClean="0">
                <a:solidFill>
                  <a:schemeClr val="bg1"/>
                </a:solidFill>
              </a:rPr>
              <a:t> , </a:t>
            </a:r>
            <a:r>
              <a:rPr lang="en-US" sz="4000" dirty="0" smtClean="0">
                <a:solidFill>
                  <a:schemeClr val="bg1"/>
                </a:solidFill>
                <a:hlinkClick r:id="rId3"/>
              </a:rPr>
              <a:t>filip.dusic@gmail.com</a:t>
            </a:r>
            <a:r>
              <a:rPr lang="en-US" sz="4000" dirty="0" smtClean="0">
                <a:solidFill>
                  <a:schemeClr val="bg1"/>
                </a:solidFill>
              </a:rPr>
              <a:t> , </a:t>
            </a:r>
            <a:r>
              <a:rPr lang="en-US" sz="4000" dirty="0" smtClean="0">
                <a:solidFill>
                  <a:schemeClr val="bg1"/>
                </a:solidFill>
                <a:hlinkClick r:id="rId4"/>
              </a:rPr>
              <a:t>babic.milan999@yahoo.com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4000" dirty="0" err="1" smtClean="0">
                <a:solidFill>
                  <a:schemeClr val="bg1"/>
                </a:solidFill>
              </a:rPr>
              <a:t>Univerzitet</a:t>
            </a:r>
            <a:r>
              <a:rPr lang="en-US" sz="4000" dirty="0" smtClean="0">
                <a:solidFill>
                  <a:schemeClr val="bg1"/>
                </a:solidFill>
              </a:rPr>
              <a:t> u </a:t>
            </a:r>
            <a:r>
              <a:rPr lang="en-US" sz="4000" dirty="0" err="1" smtClean="0">
                <a:solidFill>
                  <a:schemeClr val="bg1"/>
                </a:solidFill>
              </a:rPr>
              <a:t>Novom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Sadu</a:t>
            </a:r>
            <a:r>
              <a:rPr lang="en-US" sz="4000" dirty="0" smtClean="0">
                <a:solidFill>
                  <a:schemeClr val="bg1"/>
                </a:solidFill>
              </a:rPr>
              <a:t>, </a:t>
            </a:r>
            <a:r>
              <a:rPr lang="en-US" sz="4000" dirty="0" err="1" smtClean="0">
                <a:solidFill>
                  <a:schemeClr val="bg1"/>
                </a:solidFill>
              </a:rPr>
              <a:t>Fakultet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tehnickih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nauka</a:t>
            </a:r>
            <a:r>
              <a:rPr lang="en-US" sz="4000" dirty="0" smtClean="0">
                <a:solidFill>
                  <a:schemeClr val="bg1"/>
                </a:solidFill>
              </a:rPr>
              <a:t>, Novi Sad, </a:t>
            </a:r>
            <a:r>
              <a:rPr lang="en-US" sz="4000" dirty="0" err="1" smtClean="0">
                <a:solidFill>
                  <a:schemeClr val="bg1"/>
                </a:solidFill>
              </a:rPr>
              <a:t>Srbija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pic>
        <p:nvPicPr>
          <p:cNvPr id="2" name="Picture 1" descr="13451021_1590165434614150_954732337_n.png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51237" y="1051719"/>
            <a:ext cx="2773362" cy="2773362"/>
          </a:xfrm>
          <a:prstGeom prst="rect">
            <a:avLst/>
          </a:prstGeom>
        </p:spPr>
      </p:pic>
      <p:pic>
        <p:nvPicPr>
          <p:cNvPr id="3" name="Picture 2" descr="Screen Shot 2016-06-28 at 10.08.39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48037" y="20711319"/>
            <a:ext cx="13182600" cy="5791200"/>
          </a:xfrm>
          <a:prstGeom prst="rect">
            <a:avLst/>
          </a:prstGeom>
        </p:spPr>
      </p:pic>
      <p:pic>
        <p:nvPicPr>
          <p:cNvPr id="30" name="Picture 29" descr="13451021_1590165434614150_954732337_n.png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896637" y="1051719"/>
            <a:ext cx="2773362" cy="277336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276637" y="27493119"/>
            <a:ext cx="126492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O </a:t>
            </a:r>
            <a:r>
              <a:rPr lang="en-US" sz="3200" dirty="0" err="1" smtClean="0">
                <a:solidFill>
                  <a:schemeClr val="bg1"/>
                </a:solidFill>
              </a:rPr>
              <a:t>Pretrazi</a:t>
            </a:r>
            <a:r>
              <a:rPr lang="en-US" sz="3200" dirty="0" smtClean="0">
                <a:solidFill>
                  <a:schemeClr val="bg1"/>
                </a:solidFill>
              </a:rPr>
              <a:t>: </a:t>
            </a:r>
          </a:p>
          <a:p>
            <a:r>
              <a:rPr lang="en-US" sz="3200" dirty="0" err="1" smtClean="0">
                <a:solidFill>
                  <a:schemeClr val="bg1"/>
                </a:solidFill>
              </a:rPr>
              <a:t>Fokus</a:t>
            </a:r>
            <a:r>
              <a:rPr lang="en-US" sz="3200" dirty="0" smtClean="0">
                <a:solidFill>
                  <a:schemeClr val="bg1"/>
                </a:solidFill>
              </a:rPr>
              <a:t> Monte Carlo </a:t>
            </a:r>
            <a:r>
              <a:rPr lang="en-US" sz="3200" dirty="0" err="1" smtClean="0">
                <a:solidFill>
                  <a:schemeClr val="bg1"/>
                </a:solidFill>
              </a:rPr>
              <a:t>pretrage</a:t>
            </a:r>
            <a:r>
              <a:rPr lang="en-US" sz="3200" dirty="0" smtClean="0">
                <a:solidFill>
                  <a:schemeClr val="bg1"/>
                </a:solidFill>
              </a:rPr>
              <a:t> se </a:t>
            </a:r>
            <a:r>
              <a:rPr lang="en-US" sz="3200" dirty="0" err="1" smtClean="0">
                <a:solidFill>
                  <a:schemeClr val="bg1"/>
                </a:solidFill>
              </a:rPr>
              <a:t>bazira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na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i="1" dirty="0" err="1" smtClean="0">
                <a:solidFill>
                  <a:schemeClr val="bg1"/>
                </a:solidFill>
              </a:rPr>
              <a:t>odigravanjima</a:t>
            </a:r>
            <a:r>
              <a:rPr lang="en-US" sz="3200" dirty="0" smtClean="0">
                <a:solidFill>
                  <a:schemeClr val="bg1"/>
                </a:solidFill>
              </a:rPr>
              <a:t>. U </a:t>
            </a:r>
            <a:r>
              <a:rPr lang="en-US" sz="3200" dirty="0" err="1" smtClean="0">
                <a:solidFill>
                  <a:schemeClr val="bg1"/>
                </a:solidFill>
              </a:rPr>
              <a:t>svakom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odigravanju</a:t>
            </a:r>
            <a:r>
              <a:rPr lang="en-US" sz="3200" dirty="0" smtClean="0">
                <a:solidFill>
                  <a:schemeClr val="bg1"/>
                </a:solidFill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</a:rPr>
              <a:t>igra</a:t>
            </a:r>
            <a:r>
              <a:rPr lang="en-US" sz="3200" dirty="0" smtClean="0">
                <a:solidFill>
                  <a:schemeClr val="bg1"/>
                </a:solidFill>
              </a:rPr>
              <a:t> se </a:t>
            </a:r>
            <a:r>
              <a:rPr lang="en-US" sz="3200" dirty="0" err="1" smtClean="0">
                <a:solidFill>
                  <a:schemeClr val="bg1"/>
                </a:solidFill>
              </a:rPr>
              <a:t>odigra</a:t>
            </a:r>
            <a:r>
              <a:rPr lang="en-US" sz="3200" dirty="0" smtClean="0">
                <a:solidFill>
                  <a:schemeClr val="bg1"/>
                </a:solidFill>
              </a:rPr>
              <a:t> do </a:t>
            </a:r>
            <a:r>
              <a:rPr lang="en-US" sz="3200" dirty="0" err="1" smtClean="0">
                <a:solidFill>
                  <a:schemeClr val="bg1"/>
                </a:solidFill>
              </a:rPr>
              <a:t>kraja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tako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sto</a:t>
            </a:r>
            <a:r>
              <a:rPr lang="en-US" sz="3200" dirty="0" smtClean="0">
                <a:solidFill>
                  <a:schemeClr val="bg1"/>
                </a:solidFill>
              </a:rPr>
              <a:t> se </a:t>
            </a:r>
            <a:r>
              <a:rPr lang="en-US" sz="3200" dirty="0" err="1" smtClean="0">
                <a:solidFill>
                  <a:schemeClr val="bg1"/>
                </a:solidFill>
              </a:rPr>
              <a:t>odabiraju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nasumicni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potezi</a:t>
            </a:r>
            <a:r>
              <a:rPr lang="en-US" sz="3200" dirty="0" smtClean="0">
                <a:solidFill>
                  <a:schemeClr val="bg1"/>
                </a:solidFill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</a:rPr>
              <a:t>Konacni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rezultat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odigravanja</a:t>
            </a:r>
            <a:r>
              <a:rPr lang="en-US" sz="3200" dirty="0" smtClean="0">
                <a:solidFill>
                  <a:schemeClr val="bg1"/>
                </a:solidFill>
              </a:rPr>
              <a:t> se </a:t>
            </a:r>
            <a:r>
              <a:rPr lang="en-US" sz="3200" dirty="0" err="1" smtClean="0">
                <a:solidFill>
                  <a:schemeClr val="bg1"/>
                </a:solidFill>
              </a:rPr>
              <a:t>dalje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koristi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kako</a:t>
            </a:r>
            <a:r>
              <a:rPr lang="en-US" sz="3200" dirty="0" smtClean="0">
                <a:solidFill>
                  <a:schemeClr val="bg1"/>
                </a:solidFill>
              </a:rPr>
              <a:t> bi se </a:t>
            </a:r>
            <a:r>
              <a:rPr lang="en-US" sz="3200" dirty="0" err="1" smtClean="0">
                <a:solidFill>
                  <a:schemeClr val="bg1"/>
                </a:solidFill>
              </a:rPr>
              <a:t>bolji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potezi</a:t>
            </a:r>
            <a:r>
              <a:rPr lang="en-US" sz="3200" dirty="0" smtClean="0">
                <a:solidFill>
                  <a:schemeClr val="bg1"/>
                </a:solidFill>
              </a:rPr>
              <a:t> (</a:t>
            </a:r>
            <a:r>
              <a:rPr lang="en-US" sz="3200" dirty="0" err="1" smtClean="0">
                <a:solidFill>
                  <a:schemeClr val="bg1"/>
                </a:solidFill>
              </a:rPr>
              <a:t>potezi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koji</a:t>
            </a:r>
            <a:r>
              <a:rPr lang="en-US" sz="3200" dirty="0" smtClean="0">
                <a:solidFill>
                  <a:schemeClr val="bg1"/>
                </a:solidFill>
              </a:rPr>
              <a:t> vise </a:t>
            </a:r>
            <a:r>
              <a:rPr lang="en-US" sz="3200" i="1" dirty="0" err="1" smtClean="0">
                <a:solidFill>
                  <a:schemeClr val="bg1"/>
                </a:solidFill>
              </a:rPr>
              <a:t>obecavaju</a:t>
            </a:r>
            <a:r>
              <a:rPr lang="en-US" sz="3200" dirty="0" smtClean="0">
                <a:solidFill>
                  <a:schemeClr val="bg1"/>
                </a:solidFill>
              </a:rPr>
              <a:t>) </a:t>
            </a:r>
            <a:r>
              <a:rPr lang="en-US" sz="3200" dirty="0" err="1" smtClean="0">
                <a:solidFill>
                  <a:schemeClr val="bg1"/>
                </a:solidFill>
              </a:rPr>
              <a:t>iskoristili</a:t>
            </a:r>
            <a:r>
              <a:rPr lang="en-US" sz="3200" dirty="0" smtClean="0">
                <a:solidFill>
                  <a:schemeClr val="bg1"/>
                </a:solidFill>
              </a:rPr>
              <a:t> u </a:t>
            </a:r>
            <a:r>
              <a:rPr lang="en-US" sz="3200" dirty="0" err="1" smtClean="0">
                <a:solidFill>
                  <a:schemeClr val="bg1"/>
                </a:solidFill>
              </a:rPr>
              <a:t>buducim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odigravanjima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3200" dirty="0" err="1" smtClean="0">
                <a:solidFill>
                  <a:schemeClr val="bg1"/>
                </a:solidFill>
              </a:rPr>
              <a:t>Svaka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runda</a:t>
            </a:r>
            <a:r>
              <a:rPr lang="en-US" sz="3200" dirty="0" smtClean="0">
                <a:solidFill>
                  <a:schemeClr val="bg1"/>
                </a:solidFill>
              </a:rPr>
              <a:t> Monte Carlo </a:t>
            </a:r>
            <a:r>
              <a:rPr lang="en-US" sz="3200" dirty="0" err="1" smtClean="0">
                <a:solidFill>
                  <a:schemeClr val="bg1"/>
                </a:solidFill>
              </a:rPr>
              <a:t>pretrage</a:t>
            </a:r>
            <a:r>
              <a:rPr lang="en-US" sz="3200" dirty="0" smtClean="0">
                <a:solidFill>
                  <a:schemeClr val="bg1"/>
                </a:solidFill>
              </a:rPr>
              <a:t> se </a:t>
            </a:r>
            <a:r>
              <a:rPr lang="en-US" sz="3200" dirty="0" err="1" smtClean="0">
                <a:solidFill>
                  <a:schemeClr val="bg1"/>
                </a:solidFill>
              </a:rPr>
              <a:t>sastoji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iz</a:t>
            </a:r>
            <a:r>
              <a:rPr lang="en-US" sz="3200" dirty="0" smtClean="0">
                <a:solidFill>
                  <a:schemeClr val="bg1"/>
                </a:solidFill>
              </a:rPr>
              <a:t> 4 </a:t>
            </a:r>
            <a:r>
              <a:rPr lang="en-US" sz="3200" dirty="0" err="1" smtClean="0">
                <a:solidFill>
                  <a:schemeClr val="bg1"/>
                </a:solidFill>
              </a:rPr>
              <a:t>poteza</a:t>
            </a:r>
            <a:r>
              <a:rPr lang="en-US" sz="32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3200" i="1" dirty="0" smtClean="0">
                <a:solidFill>
                  <a:schemeClr val="bg1"/>
                </a:solidFill>
              </a:rPr>
              <a:t>1°) </a:t>
            </a:r>
            <a:r>
              <a:rPr lang="en-US" sz="3200" i="1" dirty="0" err="1" smtClean="0">
                <a:solidFill>
                  <a:schemeClr val="bg1"/>
                </a:solidFill>
              </a:rPr>
              <a:t>Selekcija</a:t>
            </a:r>
            <a:r>
              <a:rPr lang="en-US" sz="3200" i="1" dirty="0" smtClean="0">
                <a:solidFill>
                  <a:schemeClr val="bg1"/>
                </a:solidFill>
              </a:rPr>
              <a:t>: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Pocinje</a:t>
            </a:r>
            <a:r>
              <a:rPr lang="en-US" sz="3200" dirty="0" smtClean="0">
                <a:solidFill>
                  <a:schemeClr val="bg1"/>
                </a:solidFill>
              </a:rPr>
              <a:t> se </a:t>
            </a:r>
            <a:r>
              <a:rPr lang="en-US" sz="3200" dirty="0" err="1" smtClean="0">
                <a:solidFill>
                  <a:schemeClr val="bg1"/>
                </a:solidFill>
              </a:rPr>
              <a:t>od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korenskog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cvora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i="1" dirty="0" smtClean="0">
                <a:solidFill>
                  <a:schemeClr val="bg1"/>
                </a:solidFill>
              </a:rPr>
              <a:t>X </a:t>
            </a:r>
            <a:r>
              <a:rPr lang="en-US" sz="3200" dirty="0" smtClean="0">
                <a:solidFill>
                  <a:schemeClr val="bg1"/>
                </a:solidFill>
              </a:rPr>
              <a:t>I </a:t>
            </a:r>
            <a:r>
              <a:rPr lang="en-US" sz="3200" dirty="0" err="1" smtClean="0">
                <a:solidFill>
                  <a:schemeClr val="bg1"/>
                </a:solidFill>
              </a:rPr>
              <a:t>odabiraju</a:t>
            </a:r>
            <a:r>
              <a:rPr lang="en-US" sz="3200" dirty="0" smtClean="0">
                <a:solidFill>
                  <a:schemeClr val="bg1"/>
                </a:solidFill>
              </a:rPr>
              <a:t> se </a:t>
            </a:r>
            <a:r>
              <a:rPr lang="en-US" sz="3200" dirty="0" err="1" smtClean="0">
                <a:solidFill>
                  <a:schemeClr val="bg1"/>
                </a:solidFill>
              </a:rPr>
              <a:t>sukcesivni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podredjeni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cvorovi</a:t>
            </a:r>
            <a:r>
              <a:rPr lang="en-US" sz="3200" dirty="0" smtClean="0">
                <a:solidFill>
                  <a:schemeClr val="bg1"/>
                </a:solidFill>
              </a:rPr>
              <a:t> do </a:t>
            </a:r>
            <a:r>
              <a:rPr lang="en-US" sz="3200" dirty="0" err="1" smtClean="0">
                <a:solidFill>
                  <a:schemeClr val="bg1"/>
                </a:solidFill>
              </a:rPr>
              <a:t>lista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i="1" dirty="0" smtClean="0">
                <a:solidFill>
                  <a:schemeClr val="bg1"/>
                </a:solidFill>
              </a:rPr>
              <a:t>L.</a:t>
            </a:r>
          </a:p>
          <a:p>
            <a:r>
              <a:rPr lang="en-US" sz="3200" i="1" dirty="0" smtClean="0">
                <a:solidFill>
                  <a:schemeClr val="bg1"/>
                </a:solidFill>
              </a:rPr>
              <a:t>2°) </a:t>
            </a:r>
            <a:r>
              <a:rPr lang="en-US" sz="3200" i="1" dirty="0" err="1" smtClean="0">
                <a:solidFill>
                  <a:schemeClr val="bg1"/>
                </a:solidFill>
              </a:rPr>
              <a:t>Ekspanzija</a:t>
            </a:r>
            <a:r>
              <a:rPr lang="en-US" sz="3200" i="1" dirty="0" smtClean="0">
                <a:solidFill>
                  <a:schemeClr val="bg1"/>
                </a:solidFill>
              </a:rPr>
              <a:t>: </a:t>
            </a:r>
            <a:r>
              <a:rPr lang="en-US" sz="3200" dirty="0" err="1" smtClean="0">
                <a:solidFill>
                  <a:schemeClr val="bg1"/>
                </a:solidFill>
              </a:rPr>
              <a:t>Ako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i="1" dirty="0" smtClean="0">
                <a:solidFill>
                  <a:schemeClr val="bg1"/>
                </a:solidFill>
              </a:rPr>
              <a:t>L </a:t>
            </a:r>
            <a:r>
              <a:rPr lang="en-US" sz="3200" dirty="0" smtClean="0">
                <a:solidFill>
                  <a:schemeClr val="bg1"/>
                </a:solidFill>
              </a:rPr>
              <a:t>ne </a:t>
            </a:r>
            <a:r>
              <a:rPr lang="en-US" sz="3200" dirty="0" err="1" smtClean="0">
                <a:solidFill>
                  <a:schemeClr val="bg1"/>
                </a:solidFill>
              </a:rPr>
              <a:t>zavrsava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igru</a:t>
            </a:r>
            <a:r>
              <a:rPr lang="en-US" sz="3200" dirty="0" smtClean="0">
                <a:solidFill>
                  <a:schemeClr val="bg1"/>
                </a:solidFill>
              </a:rPr>
              <a:t> – </a:t>
            </a:r>
            <a:r>
              <a:rPr lang="en-US" sz="3200" dirty="0" err="1" smtClean="0">
                <a:solidFill>
                  <a:schemeClr val="bg1"/>
                </a:solidFill>
              </a:rPr>
              <a:t>napravi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novi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cvor</a:t>
            </a:r>
            <a:r>
              <a:rPr lang="en-US" sz="3200" dirty="0" smtClean="0">
                <a:solidFill>
                  <a:schemeClr val="bg1"/>
                </a:solidFill>
              </a:rPr>
              <a:t>/</a:t>
            </a:r>
            <a:r>
              <a:rPr lang="en-US" sz="3200" dirty="0" err="1" smtClean="0">
                <a:solidFill>
                  <a:schemeClr val="bg1"/>
                </a:solidFill>
              </a:rPr>
              <a:t>cvorove</a:t>
            </a:r>
            <a:r>
              <a:rPr lang="en-US" sz="3200" dirty="0" smtClean="0">
                <a:solidFill>
                  <a:schemeClr val="bg1"/>
                </a:solidFill>
              </a:rPr>
              <a:t> I </a:t>
            </a:r>
            <a:r>
              <a:rPr lang="en-US" sz="3200" dirty="0" err="1" smtClean="0">
                <a:solidFill>
                  <a:schemeClr val="bg1"/>
                </a:solidFill>
              </a:rPr>
              <a:t>izaberi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jedan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od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tih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cvorova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i="1" dirty="0" smtClean="0">
                <a:solidFill>
                  <a:schemeClr val="bg1"/>
                </a:solidFill>
              </a:rPr>
              <a:t>C.</a:t>
            </a:r>
          </a:p>
          <a:p>
            <a:r>
              <a:rPr lang="en-US" sz="3200" i="1" dirty="0" smtClean="0">
                <a:solidFill>
                  <a:schemeClr val="bg1"/>
                </a:solidFill>
              </a:rPr>
              <a:t>3°) </a:t>
            </a:r>
            <a:r>
              <a:rPr lang="en-US" sz="3200" i="1" dirty="0" err="1" smtClean="0">
                <a:solidFill>
                  <a:schemeClr val="bg1"/>
                </a:solidFill>
              </a:rPr>
              <a:t>Simulacija</a:t>
            </a:r>
            <a:r>
              <a:rPr lang="en-US" sz="3200" i="1" dirty="0" smtClean="0">
                <a:solidFill>
                  <a:schemeClr val="bg1"/>
                </a:solidFill>
              </a:rPr>
              <a:t>: </a:t>
            </a:r>
            <a:r>
              <a:rPr lang="en-US" sz="3200" dirty="0" err="1" smtClean="0">
                <a:solidFill>
                  <a:schemeClr val="bg1"/>
                </a:solidFill>
              </a:rPr>
              <a:t>Simuliraj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odigravanje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za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cvor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i="1" dirty="0" smtClean="0">
                <a:solidFill>
                  <a:schemeClr val="bg1"/>
                </a:solidFill>
              </a:rPr>
              <a:t>C.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i="1" dirty="0" smtClean="0">
                <a:solidFill>
                  <a:schemeClr val="bg1"/>
                </a:solidFill>
              </a:rPr>
              <a:t>4°) </a:t>
            </a:r>
            <a:r>
              <a:rPr lang="en-US" sz="3200" i="1" dirty="0" err="1" smtClean="0">
                <a:solidFill>
                  <a:schemeClr val="bg1"/>
                </a:solidFill>
              </a:rPr>
              <a:t>Propagacija</a:t>
            </a:r>
            <a:r>
              <a:rPr lang="en-US" sz="3200" i="1" dirty="0" smtClean="0">
                <a:solidFill>
                  <a:schemeClr val="bg1"/>
                </a:solidFill>
              </a:rPr>
              <a:t> </a:t>
            </a:r>
            <a:r>
              <a:rPr lang="en-US" sz="3200" i="1" dirty="0" err="1" smtClean="0">
                <a:solidFill>
                  <a:schemeClr val="bg1"/>
                </a:solidFill>
              </a:rPr>
              <a:t>unazad</a:t>
            </a:r>
            <a:r>
              <a:rPr lang="en-US" sz="3200" i="1" dirty="0" smtClean="0">
                <a:solidFill>
                  <a:schemeClr val="bg1"/>
                </a:solidFill>
              </a:rPr>
              <a:t>: </a:t>
            </a:r>
            <a:r>
              <a:rPr lang="en-US" sz="3200" dirty="0" err="1" smtClean="0">
                <a:solidFill>
                  <a:schemeClr val="bg1"/>
                </a:solidFill>
              </a:rPr>
              <a:t>Iskoristi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rezultate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odigravanja</a:t>
            </a:r>
            <a:r>
              <a:rPr lang="en-US" sz="3200" dirty="0" smtClean="0">
                <a:solidFill>
                  <a:schemeClr val="bg1"/>
                </a:solidFill>
              </a:rPr>
              <a:t> I </a:t>
            </a:r>
            <a:r>
              <a:rPr lang="en-US" sz="3200" dirty="0" err="1" smtClean="0">
                <a:solidFill>
                  <a:schemeClr val="bg1"/>
                </a:solidFill>
              </a:rPr>
              <a:t>azuriraj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informacije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na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putanji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od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cvora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i="1" dirty="0" smtClean="0">
                <a:solidFill>
                  <a:schemeClr val="bg1"/>
                </a:solidFill>
              </a:rPr>
              <a:t>C </a:t>
            </a:r>
            <a:r>
              <a:rPr lang="en-US" sz="3200" dirty="0" smtClean="0">
                <a:solidFill>
                  <a:schemeClr val="bg1"/>
                </a:solidFill>
              </a:rPr>
              <a:t>do </a:t>
            </a:r>
            <a:r>
              <a:rPr lang="en-US" sz="3200" i="1" dirty="0" smtClean="0">
                <a:solidFill>
                  <a:schemeClr val="bg1"/>
                </a:solidFill>
              </a:rPr>
              <a:t>X.</a:t>
            </a:r>
            <a:endParaRPr lang="en-US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040473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5.10.08"/>
  <p:tag name="AS_TITLE" val="Aspose.Slides for .NET 4.0"/>
  <p:tag name="AS_VERSION" val="15.8.1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</TotalTime>
  <Words>1454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to create a scientific poster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Djuka</cp:lastModifiedBy>
  <cp:revision>33</cp:revision>
  <cp:lastPrinted>2012-07-31T19:59:21Z</cp:lastPrinted>
  <dcterms:modified xsi:type="dcterms:W3CDTF">2016-07-14T12:59:22Z</dcterms:modified>
  <cp:category>research posters template</cp:category>
</cp:coreProperties>
</file>