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7" r:id="rId1"/>
  </p:sldMasterIdLst>
  <p:notesMasterIdLst>
    <p:notesMasterId r:id="rId24"/>
  </p:notesMasterIdLst>
  <p:sldIdLst>
    <p:sldId id="256" r:id="rId2"/>
    <p:sldId id="257" r:id="rId3"/>
    <p:sldId id="278" r:id="rId4"/>
    <p:sldId id="258" r:id="rId5"/>
    <p:sldId id="259" r:id="rId6"/>
    <p:sldId id="261" r:id="rId7"/>
    <p:sldId id="274" r:id="rId8"/>
    <p:sldId id="275" r:id="rId9"/>
    <p:sldId id="276" r:id="rId10"/>
    <p:sldId id="277" r:id="rId11"/>
    <p:sldId id="269" r:id="rId12"/>
    <p:sldId id="260" r:id="rId13"/>
    <p:sldId id="272" r:id="rId14"/>
    <p:sldId id="280" r:id="rId15"/>
    <p:sldId id="265" r:id="rId16"/>
    <p:sldId id="264" r:id="rId17"/>
    <p:sldId id="273" r:id="rId18"/>
    <p:sldId id="266" r:id="rId19"/>
    <p:sldId id="267" r:id="rId20"/>
    <p:sldId id="262" r:id="rId21"/>
    <p:sldId id="26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14" autoAdjust="0"/>
    <p:restoredTop sz="94660"/>
  </p:normalViewPr>
  <p:slideViewPr>
    <p:cSldViewPr snapToGrid="0">
      <p:cViewPr>
        <p:scale>
          <a:sx n="98" d="100"/>
          <a:sy n="98" d="100"/>
        </p:scale>
        <p:origin x="86" y="51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D8CEF-4C7C-467B-9813-6875DBE31A14}" type="datetimeFigureOut">
              <a:rPr lang="en-US" smtClean="0"/>
              <a:t>5/3/2017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B41F3-7554-40C6-B44C-4D1352C444FB}" type="slidenum">
              <a:rPr lang="en-US" smtClean="0"/>
              <a:t>‹#›</a:t>
            </a:fld>
            <a:endParaRPr lang="en-US"/>
          </a:p>
        </p:txBody>
      </p:sp>
    </p:spTree>
    <p:extLst>
      <p:ext uri="{BB962C8B-B14F-4D97-AF65-F5344CB8AC3E}">
        <p14:creationId xmlns:p14="http://schemas.microsoft.com/office/powerpoint/2010/main" val="2362934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Product</a:t>
            </a:r>
            <a:r>
              <a:rPr lang="en-US" baseline="0" dirty="0" smtClean="0"/>
              <a:t> classification is task of automatically predicting the product categories based on description, features of product and other related attributes</a:t>
            </a:r>
            <a:endParaRPr lang="en-US" dirty="0" smtClean="0"/>
          </a:p>
          <a:p>
            <a:endParaRPr lang="en-US" dirty="0"/>
          </a:p>
        </p:txBody>
      </p:sp>
      <p:sp>
        <p:nvSpPr>
          <p:cNvPr id="4" name="Slide Number Placeholder 3"/>
          <p:cNvSpPr>
            <a:spLocks noGrp="1"/>
          </p:cNvSpPr>
          <p:nvPr>
            <p:ph type="sldNum" sz="quarter" idx="10"/>
          </p:nvPr>
        </p:nvSpPr>
        <p:spPr/>
        <p:txBody>
          <a:bodyPr/>
          <a:lstStyle/>
          <a:p>
            <a:fld id="{432B41F3-7554-40C6-B44C-4D1352C444FB}" type="slidenum">
              <a:rPr lang="en-US" smtClean="0"/>
              <a:t>1</a:t>
            </a:fld>
            <a:endParaRPr lang="en-US"/>
          </a:p>
        </p:txBody>
      </p:sp>
    </p:spTree>
    <p:extLst>
      <p:ext uri="{BB962C8B-B14F-4D97-AF65-F5344CB8AC3E}">
        <p14:creationId xmlns:p14="http://schemas.microsoft.com/office/powerpoint/2010/main" val="389364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 take a look</a:t>
            </a:r>
            <a:r>
              <a:rPr lang="en-US" baseline="0" dirty="0" smtClean="0"/>
              <a:t> at scenarios where product classification is widely used.  Read from sled</a:t>
            </a:r>
            <a:endParaRPr lang="en-US" dirty="0" smtClean="0"/>
          </a:p>
          <a:p>
            <a:endParaRPr lang="en-US" dirty="0"/>
          </a:p>
        </p:txBody>
      </p:sp>
      <p:sp>
        <p:nvSpPr>
          <p:cNvPr id="4" name="Slide Number Placeholder 3"/>
          <p:cNvSpPr>
            <a:spLocks noGrp="1"/>
          </p:cNvSpPr>
          <p:nvPr>
            <p:ph type="sldNum" sz="quarter" idx="10"/>
          </p:nvPr>
        </p:nvSpPr>
        <p:spPr/>
        <p:txBody>
          <a:bodyPr/>
          <a:lstStyle/>
          <a:p>
            <a:fld id="{432B41F3-7554-40C6-B44C-4D1352C444FB}" type="slidenum">
              <a:rPr lang="en-US" smtClean="0"/>
              <a:t>2</a:t>
            </a:fld>
            <a:endParaRPr lang="en-US"/>
          </a:p>
        </p:txBody>
      </p:sp>
    </p:spTree>
    <p:extLst>
      <p:ext uri="{BB962C8B-B14F-4D97-AF65-F5344CB8AC3E}">
        <p14:creationId xmlns:p14="http://schemas.microsoft.com/office/powerpoint/2010/main" val="24234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2B41F3-7554-40C6-B44C-4D1352C444FB}" type="slidenum">
              <a:rPr lang="en-US" smtClean="0"/>
              <a:t>4</a:t>
            </a:fld>
            <a:endParaRPr lang="en-US"/>
          </a:p>
        </p:txBody>
      </p:sp>
    </p:spTree>
    <p:extLst>
      <p:ext uri="{BB962C8B-B14F-4D97-AF65-F5344CB8AC3E}">
        <p14:creationId xmlns:p14="http://schemas.microsoft.com/office/powerpoint/2010/main" val="243807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chose our dataset from KAGGLE where this was used as part of a product classification challenge.</a:t>
            </a:r>
            <a:endParaRPr lang="en-US" dirty="0" smtClean="0"/>
          </a:p>
          <a:p>
            <a:endParaRPr lang="en-US" dirty="0"/>
          </a:p>
        </p:txBody>
      </p:sp>
      <p:sp>
        <p:nvSpPr>
          <p:cNvPr id="4" name="Slide Number Placeholder 3"/>
          <p:cNvSpPr>
            <a:spLocks noGrp="1"/>
          </p:cNvSpPr>
          <p:nvPr>
            <p:ph type="sldNum" sz="quarter" idx="10"/>
          </p:nvPr>
        </p:nvSpPr>
        <p:spPr/>
        <p:txBody>
          <a:bodyPr/>
          <a:lstStyle/>
          <a:p>
            <a:fld id="{432B41F3-7554-40C6-B44C-4D1352C444FB}" type="slidenum">
              <a:rPr lang="en-US" smtClean="0"/>
              <a:t>5</a:t>
            </a:fld>
            <a:endParaRPr lang="en-US"/>
          </a:p>
        </p:txBody>
      </p:sp>
    </p:spTree>
    <p:extLst>
      <p:ext uri="{BB962C8B-B14F-4D97-AF65-F5344CB8AC3E}">
        <p14:creationId xmlns:p14="http://schemas.microsoft.com/office/powerpoint/2010/main" val="69214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was already preprocessed</a:t>
            </a:r>
            <a:endParaRPr lang="en-US" dirty="0"/>
          </a:p>
        </p:txBody>
      </p:sp>
      <p:sp>
        <p:nvSpPr>
          <p:cNvPr id="4" name="Slide Number Placeholder 3"/>
          <p:cNvSpPr>
            <a:spLocks noGrp="1"/>
          </p:cNvSpPr>
          <p:nvPr>
            <p:ph type="sldNum" sz="quarter" idx="10"/>
          </p:nvPr>
        </p:nvSpPr>
        <p:spPr/>
        <p:txBody>
          <a:bodyPr/>
          <a:lstStyle/>
          <a:p>
            <a:fld id="{432B41F3-7554-40C6-B44C-4D1352C444FB}" type="slidenum">
              <a:rPr lang="en-US" smtClean="0"/>
              <a:t>6</a:t>
            </a:fld>
            <a:endParaRPr lang="en-US"/>
          </a:p>
        </p:txBody>
      </p:sp>
    </p:spTree>
    <p:extLst>
      <p:ext uri="{BB962C8B-B14F-4D97-AF65-F5344CB8AC3E}">
        <p14:creationId xmlns:p14="http://schemas.microsoft.com/office/powerpoint/2010/main" val="142473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Shows how 9 product categories are distributed</a:t>
            </a:r>
            <a:endParaRPr lang="en-US" dirty="0"/>
          </a:p>
        </p:txBody>
      </p:sp>
      <p:sp>
        <p:nvSpPr>
          <p:cNvPr id="4" name="Slide Number Placeholder 3"/>
          <p:cNvSpPr>
            <a:spLocks noGrp="1"/>
          </p:cNvSpPr>
          <p:nvPr>
            <p:ph type="sldNum" sz="quarter" idx="10"/>
          </p:nvPr>
        </p:nvSpPr>
        <p:spPr/>
        <p:txBody>
          <a:bodyPr/>
          <a:lstStyle/>
          <a:p>
            <a:fld id="{432B41F3-7554-40C6-B44C-4D1352C444FB}" type="slidenum">
              <a:rPr lang="en-US" smtClean="0"/>
              <a:t>12</a:t>
            </a:fld>
            <a:endParaRPr lang="en-US"/>
          </a:p>
        </p:txBody>
      </p:sp>
    </p:spTree>
    <p:extLst>
      <p:ext uri="{BB962C8B-B14F-4D97-AF65-F5344CB8AC3E}">
        <p14:creationId xmlns:p14="http://schemas.microsoft.com/office/powerpoint/2010/main" val="3790741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2B41F3-7554-40C6-B44C-4D1352C444FB}" type="slidenum">
              <a:rPr lang="en-US" smtClean="0"/>
              <a:t>13</a:t>
            </a:fld>
            <a:endParaRPr lang="en-US"/>
          </a:p>
        </p:txBody>
      </p:sp>
    </p:spTree>
    <p:extLst>
      <p:ext uri="{BB962C8B-B14F-4D97-AF65-F5344CB8AC3E}">
        <p14:creationId xmlns:p14="http://schemas.microsoft.com/office/powerpoint/2010/main" val="2911911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One of the widely used algorithms for classification is Random Forest.</a:t>
            </a:r>
          </a:p>
          <a:p>
            <a:r>
              <a:rPr lang="en-US" sz="1200" b="0" i="0" kern="1200" dirty="0" smtClean="0">
                <a:solidFill>
                  <a:schemeClr val="tx1"/>
                </a:solidFill>
                <a:effectLst/>
                <a:latin typeface="+mn-lt"/>
                <a:ea typeface="+mn-ea"/>
                <a:cs typeface="+mn-cs"/>
              </a:rPr>
              <a:t>Each tree is trained on roughly 2/3rd of the total training data </a:t>
            </a:r>
            <a:r>
              <a:rPr lang="en-US" sz="1200" b="1" i="0" kern="1200" dirty="0" smtClean="0">
                <a:solidFill>
                  <a:schemeClr val="tx1"/>
                </a:solidFill>
                <a:effectLst/>
                <a:latin typeface="+mn-lt"/>
                <a:ea typeface="+mn-ea"/>
                <a:cs typeface="+mn-cs"/>
              </a:rPr>
              <a:t>(exactly 63.2%)</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For each tree, using the leftover (36.8%) data, calculate the misclassification rate - </a:t>
            </a:r>
            <a:r>
              <a:rPr lang="en-US" sz="1200" b="1" i="0" kern="1200" dirty="0" smtClean="0">
                <a:solidFill>
                  <a:schemeClr val="tx1"/>
                </a:solidFill>
                <a:effectLst/>
                <a:latin typeface="+mn-lt"/>
                <a:ea typeface="+mn-ea"/>
                <a:cs typeface="+mn-cs"/>
              </a:rPr>
              <a:t>out of bag (OOB) error rate. </a:t>
            </a:r>
            <a:r>
              <a:rPr lang="en-US" sz="1200" b="0" i="0" kern="1200" dirty="0" smtClean="0">
                <a:solidFill>
                  <a:schemeClr val="tx1"/>
                </a:solidFill>
                <a:effectLst/>
                <a:latin typeface="+mn-lt"/>
                <a:ea typeface="+mn-ea"/>
                <a:cs typeface="+mn-cs"/>
              </a:rPr>
              <a:t>Aggregate error from all trees to determine </a:t>
            </a:r>
            <a:r>
              <a:rPr lang="en-US" sz="1200" b="1" i="0" kern="1200" dirty="0" smtClean="0">
                <a:solidFill>
                  <a:schemeClr val="tx1"/>
                </a:solidFill>
                <a:effectLst/>
                <a:latin typeface="+mn-lt"/>
                <a:ea typeface="+mn-ea"/>
                <a:cs typeface="+mn-cs"/>
              </a:rPr>
              <a:t>overall OOB error rate</a:t>
            </a:r>
            <a:r>
              <a:rPr lang="en-US" sz="1200" b="0" i="0" kern="1200" dirty="0" smtClean="0">
                <a:solidFill>
                  <a:schemeClr val="tx1"/>
                </a:solidFill>
                <a:effectLst/>
                <a:latin typeface="+mn-lt"/>
                <a:ea typeface="+mn-ea"/>
                <a:cs typeface="+mn-cs"/>
              </a:rPr>
              <a:t> for the classification.</a:t>
            </a:r>
          </a:p>
          <a:p>
            <a:r>
              <a:rPr lang="en-US" sz="1200" b="0" i="0" kern="1200" dirty="0" smtClean="0">
                <a:solidFill>
                  <a:schemeClr val="tx1"/>
                </a:solidFill>
                <a:effectLst/>
                <a:latin typeface="+mn-lt"/>
                <a:ea typeface="+mn-ea"/>
                <a:cs typeface="+mn-cs"/>
              </a:rPr>
              <a:t>Each tree gives a classification, and we say the tree "votes" for that class. </a:t>
            </a:r>
            <a:r>
              <a:rPr lang="en-US" sz="1200" b="0" i="0" kern="1200" smtClean="0">
                <a:solidFill>
                  <a:schemeClr val="tx1"/>
                </a:solidFill>
                <a:effectLst/>
                <a:latin typeface="+mn-lt"/>
                <a:ea typeface="+mn-ea"/>
                <a:cs typeface="+mn-cs"/>
              </a:rPr>
              <a:t>The forest chooses the classification having the most votes over all the trees in the forest. </a:t>
            </a:r>
            <a:endParaRPr lang="en-US" dirty="0"/>
          </a:p>
        </p:txBody>
      </p:sp>
      <p:sp>
        <p:nvSpPr>
          <p:cNvPr id="4" name="Slide Number Placeholder 3"/>
          <p:cNvSpPr>
            <a:spLocks noGrp="1"/>
          </p:cNvSpPr>
          <p:nvPr>
            <p:ph type="sldNum" sz="quarter" idx="10"/>
          </p:nvPr>
        </p:nvSpPr>
        <p:spPr/>
        <p:txBody>
          <a:bodyPr/>
          <a:lstStyle/>
          <a:p>
            <a:fld id="{432B41F3-7554-40C6-B44C-4D1352C444FB}" type="slidenum">
              <a:rPr lang="en-US" smtClean="0"/>
              <a:t>18</a:t>
            </a:fld>
            <a:endParaRPr lang="en-US"/>
          </a:p>
        </p:txBody>
      </p:sp>
    </p:spTree>
    <p:extLst>
      <p:ext uri="{BB962C8B-B14F-4D97-AF65-F5344CB8AC3E}">
        <p14:creationId xmlns:p14="http://schemas.microsoft.com/office/powerpoint/2010/main" val="350861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79D961-015F-4119-9F54-B1C2834436DC}" type="datetime1">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5002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8E753-FF68-4478-BE81-89A00AD16250}" type="datetime1">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516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8BBCD-5BF0-4780-B5F7-74A223FA664C}" type="datetime1">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68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5C05F-6DD4-40EA-AA56-291D7E888179}" type="datetime1">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091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35031E-6697-435E-BBBE-592952513294}" type="datetime1">
              <a:rPr lang="en-US" smtClean="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728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FC6CB0-1EAB-4A9C-8A8C-4627C9FD5860}" type="datetime1">
              <a:rPr lang="en-US" smtClean="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608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093D07-C005-45A3-8A4F-E0A2791FC275}" type="datetime1">
              <a:rPr lang="en-US" smtClean="0"/>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771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717A43-E531-4CFC-997D-D6CE18031D71}" type="datetime1">
              <a:rPr lang="en-US" smtClean="0"/>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714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861EC-CE25-45D6-A864-C3F2AFC458A1}" type="datetime1">
              <a:rPr lang="en-US" smtClean="0"/>
              <a:t>5/3/2017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741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39CB5-A8B9-4FE6-AAF1-6CDC4DF750DC}" type="datetime1">
              <a:rPr lang="en-US" smtClean="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593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A61851-2F32-4665-8C79-CB5BAA34A0EE}" type="datetime1">
              <a:rPr lang="en-US" smtClean="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34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0F2CE-CAF7-42DE-9B8B-4F0B64666067}" type="datetime1">
              <a:rPr lang="en-US" smtClean="0"/>
              <a:t>5/3/2017</a:t>
            </a:fld>
            <a:endParaRPr lang="en-US" dirty="0"/>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222346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8426" y="2330506"/>
            <a:ext cx="8791575" cy="752559"/>
          </a:xfrm>
        </p:spPr>
        <p:txBody>
          <a:bodyPr>
            <a:normAutofit fontScale="90000"/>
          </a:bodyPr>
          <a:lstStyle/>
          <a:p>
            <a:r>
              <a:rPr lang="en-US" sz="4700" b="1" dirty="0" smtClean="0"/>
              <a:t>ITMD 527- DATA ANALYTICS</a:t>
            </a:r>
            <a:endParaRPr lang="en-US" sz="4700" b="1" dirty="0"/>
          </a:p>
        </p:txBody>
      </p:sp>
      <p:sp>
        <p:nvSpPr>
          <p:cNvPr id="3" name="Subtitle 2"/>
          <p:cNvSpPr>
            <a:spLocks noGrp="1"/>
          </p:cNvSpPr>
          <p:nvPr>
            <p:ph type="subTitle" idx="1"/>
          </p:nvPr>
        </p:nvSpPr>
        <p:spPr>
          <a:xfrm>
            <a:off x="2972815" y="4604530"/>
            <a:ext cx="8791575" cy="1683377"/>
          </a:xfrm>
        </p:spPr>
        <p:txBody>
          <a:bodyPr>
            <a:normAutofit fontScale="70000" lnSpcReduction="20000"/>
          </a:bodyPr>
          <a:lstStyle/>
          <a:p>
            <a:pPr>
              <a:lnSpc>
                <a:spcPct val="100000"/>
              </a:lnSpc>
              <a:spcBef>
                <a:spcPts val="200"/>
              </a:spcBef>
            </a:pPr>
            <a:endParaRPr lang="en-US" b="1" dirty="0" smtClean="0">
              <a:solidFill>
                <a:schemeClr val="tx1"/>
              </a:solidFill>
            </a:endParaRPr>
          </a:p>
          <a:p>
            <a:pPr>
              <a:lnSpc>
                <a:spcPct val="100000"/>
              </a:lnSpc>
              <a:spcBef>
                <a:spcPts val="200"/>
              </a:spcBef>
            </a:pPr>
            <a:r>
              <a:rPr lang="en-US" b="1" dirty="0">
                <a:solidFill>
                  <a:schemeClr val="tx1"/>
                </a:solidFill>
              </a:rPr>
              <a:t>G</a:t>
            </a:r>
            <a:r>
              <a:rPr lang="en-US" b="1" dirty="0" smtClean="0">
                <a:solidFill>
                  <a:schemeClr val="tx1"/>
                </a:solidFill>
              </a:rPr>
              <a:t>ROUP - 56 </a:t>
            </a:r>
          </a:p>
          <a:p>
            <a:pPr>
              <a:lnSpc>
                <a:spcPct val="100000"/>
              </a:lnSpc>
              <a:spcBef>
                <a:spcPts val="200"/>
              </a:spcBef>
            </a:pPr>
            <a:r>
              <a:rPr lang="en-US" b="1" dirty="0" smtClean="0">
                <a:solidFill>
                  <a:schemeClr val="tx1"/>
                </a:solidFill>
              </a:rPr>
              <a:t>ANUHYA KODURI </a:t>
            </a:r>
            <a:r>
              <a:rPr lang="en-US" b="1" dirty="0">
                <a:solidFill>
                  <a:schemeClr val="tx1"/>
                </a:solidFill>
              </a:rPr>
              <a:t>– </a:t>
            </a:r>
            <a:r>
              <a:rPr lang="en-US" b="1" dirty="0" smtClean="0">
                <a:solidFill>
                  <a:schemeClr val="tx1"/>
                </a:solidFill>
              </a:rPr>
              <a:t>A20386751</a:t>
            </a:r>
            <a:endParaRPr lang="en-US" b="1" dirty="0">
              <a:solidFill>
                <a:schemeClr val="tx1"/>
              </a:solidFill>
            </a:endParaRPr>
          </a:p>
          <a:p>
            <a:pPr>
              <a:lnSpc>
                <a:spcPct val="100000"/>
              </a:lnSpc>
              <a:spcBef>
                <a:spcPts val="200"/>
              </a:spcBef>
            </a:pPr>
            <a:r>
              <a:rPr lang="en-US" b="1" dirty="0" smtClean="0">
                <a:solidFill>
                  <a:schemeClr val="tx1"/>
                </a:solidFill>
              </a:rPr>
              <a:t> DHRUVA JULOORI </a:t>
            </a:r>
            <a:r>
              <a:rPr lang="en-US" b="1" dirty="0">
                <a:solidFill>
                  <a:schemeClr val="tx1"/>
                </a:solidFill>
              </a:rPr>
              <a:t>– </a:t>
            </a:r>
            <a:r>
              <a:rPr lang="en-US" b="1" dirty="0" smtClean="0">
                <a:solidFill>
                  <a:schemeClr val="tx1"/>
                </a:solidFill>
              </a:rPr>
              <a:t>A20377948</a:t>
            </a:r>
          </a:p>
          <a:p>
            <a:pPr>
              <a:lnSpc>
                <a:spcPct val="100000"/>
              </a:lnSpc>
              <a:spcBef>
                <a:spcPts val="200"/>
              </a:spcBef>
            </a:pPr>
            <a:r>
              <a:rPr lang="en-US" b="1" dirty="0" smtClean="0">
                <a:solidFill>
                  <a:schemeClr val="tx1"/>
                </a:solidFill>
              </a:rPr>
              <a:t>RAJESH AZMEERA – A20370347 </a:t>
            </a:r>
          </a:p>
          <a:p>
            <a:pPr>
              <a:lnSpc>
                <a:spcPct val="100000"/>
              </a:lnSpc>
              <a:spcBef>
                <a:spcPts val="200"/>
              </a:spcBef>
            </a:pPr>
            <a:endParaRPr lang="en-US" b="1"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337960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udha\Desktop\Titanic\Version 1\Plots\count(s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670" y="239713"/>
            <a:ext cx="6156325" cy="637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9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97" y="1913559"/>
            <a:ext cx="10972800" cy="1171453"/>
          </a:xfrm>
        </p:spPr>
        <p:txBody>
          <a:bodyPr/>
          <a:lstStyle/>
          <a:p>
            <a:r>
              <a:rPr lang="en-US" dirty="0" smtClean="0"/>
              <a:t>Logistic Regression Model</a:t>
            </a:r>
            <a:endParaRPr lang="en-US" dirty="0"/>
          </a:p>
        </p:txBody>
      </p:sp>
      <p:sp>
        <p:nvSpPr>
          <p:cNvPr id="3" name="Content Placeholder 2"/>
          <p:cNvSpPr>
            <a:spLocks noGrp="1"/>
          </p:cNvSpPr>
          <p:nvPr>
            <p:ph idx="1"/>
          </p:nvPr>
        </p:nvSpPr>
        <p:spPr>
          <a:xfrm>
            <a:off x="967910" y="3103648"/>
            <a:ext cx="9905999" cy="3541714"/>
          </a:xfrm>
        </p:spPr>
        <p:txBody>
          <a:bodyPr>
            <a:normAutofit/>
          </a:bodyPr>
          <a:lstStyle/>
          <a:p>
            <a:pPr>
              <a:buFont typeface="Wingdings" panose="05000000000000000000" pitchFamily="2" charset="2"/>
              <a:buChar char="Ø"/>
            </a:pPr>
            <a:endParaRPr lang="en-US" sz="2200" dirty="0"/>
          </a:p>
          <a:p>
            <a:pPr>
              <a:buFont typeface="Wingdings" panose="05000000000000000000" pitchFamily="2" charset="2"/>
              <a:buChar char="Ø"/>
            </a:pPr>
            <a:r>
              <a:rPr lang="en-US" sz="2200" dirty="0" smtClean="0"/>
              <a:t>Load data, and run numerical and graphical summaries</a:t>
            </a:r>
            <a:endParaRPr lang="en-US" sz="2200" dirty="0"/>
          </a:p>
          <a:p>
            <a:pPr>
              <a:buFont typeface="Wingdings" panose="05000000000000000000" pitchFamily="2" charset="2"/>
              <a:buChar char="Ø"/>
            </a:pPr>
            <a:r>
              <a:rPr lang="en-US" sz="2200" dirty="0" smtClean="0"/>
              <a:t>Split the data into training and testing</a:t>
            </a:r>
            <a:endParaRPr lang="en-US" sz="2200" dirty="0"/>
          </a:p>
          <a:p>
            <a:pPr>
              <a:buFont typeface="Wingdings" panose="05000000000000000000" pitchFamily="2" charset="2"/>
              <a:buChar char="Ø"/>
            </a:pPr>
            <a:r>
              <a:rPr lang="en-US" sz="2200" dirty="0" smtClean="0"/>
              <a:t>Fit a logistic regression model using training data</a:t>
            </a:r>
          </a:p>
          <a:p>
            <a:pPr>
              <a:buFont typeface="Wingdings" panose="05000000000000000000" pitchFamily="2" charset="2"/>
              <a:buChar char="Ø"/>
            </a:pPr>
            <a:r>
              <a:rPr lang="en-US" sz="2200" dirty="0" smtClean="0"/>
              <a:t>Use the fitted model to do predictions for the test data</a:t>
            </a:r>
          </a:p>
          <a:p>
            <a:pPr>
              <a:buFont typeface="Wingdings" panose="05000000000000000000" pitchFamily="2" charset="2"/>
              <a:buChar char="Ø"/>
            </a:pPr>
            <a:r>
              <a:rPr lang="en-US" sz="2200" dirty="0" smtClean="0"/>
              <a:t>Create a confusion matrix , and compute the misclassification rate.</a:t>
            </a:r>
            <a:endParaRPr lang="en-US" sz="2200" dirty="0"/>
          </a:p>
          <a:p>
            <a:endParaRPr lang="en-US" dirty="0"/>
          </a:p>
        </p:txBody>
      </p:sp>
      <p:sp>
        <p:nvSpPr>
          <p:cNvPr id="5" name="Title 1"/>
          <p:cNvSpPr txBox="1">
            <a:spLocks/>
          </p:cNvSpPr>
          <p:nvPr/>
        </p:nvSpPr>
        <p:spPr>
          <a:xfrm>
            <a:off x="225317" y="557199"/>
            <a:ext cx="10972800" cy="11714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DATA ANALYSIS</a:t>
            </a:r>
            <a:endParaRPr lang="en-US" dirty="0"/>
          </a:p>
        </p:txBody>
      </p:sp>
    </p:spTree>
    <p:extLst>
      <p:ext uri="{BB962C8B-B14F-4D97-AF65-F5344CB8AC3E}">
        <p14:creationId xmlns:p14="http://schemas.microsoft.com/office/powerpoint/2010/main" val="3737537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04" y="338646"/>
            <a:ext cx="10972800" cy="1143000"/>
          </a:xfrm>
        </p:spPr>
        <p:txBody>
          <a:bodyPr/>
          <a:lstStyle/>
          <a:p>
            <a:r>
              <a:rPr lang="en-US" sz="2800" b="1" dirty="0" smtClean="0"/>
              <a:t>BACKWARD ELEMINATION</a:t>
            </a:r>
            <a:endParaRPr lang="en-US" sz="2800" b="1" dirty="0"/>
          </a:p>
        </p:txBody>
      </p:sp>
      <p:sp>
        <p:nvSpPr>
          <p:cNvPr id="5" name="Content Placeholder 4"/>
          <p:cNvSpPr>
            <a:spLocks noGrp="1"/>
          </p:cNvSpPr>
          <p:nvPr>
            <p:ph idx="1"/>
          </p:nvPr>
        </p:nvSpPr>
        <p:spPr>
          <a:xfrm>
            <a:off x="609600" y="1883670"/>
            <a:ext cx="10972800" cy="4525963"/>
          </a:xfrm>
        </p:spPr>
        <p:txBody>
          <a:bodyPr/>
          <a:lstStyle/>
          <a:p>
            <a:pPr marL="0" indent="0">
              <a:buNone/>
            </a:pPr>
            <a:r>
              <a:rPr lang="en-US" dirty="0"/>
              <a:t>Start with the full model and eliminates one variable at the time until a reasonable candidate regression model is found. It typically uses a criterion based on the goodness-of-fit F-test. The metric could be </a:t>
            </a:r>
            <a:r>
              <a:rPr lang="en-US" dirty="0" smtClean="0"/>
              <a:t>p-value</a:t>
            </a:r>
            <a:r>
              <a:rPr lang="en-US" dirty="0"/>
              <a:t>, AIC, </a:t>
            </a:r>
            <a:r>
              <a:rPr lang="en-US" dirty="0" smtClean="0"/>
              <a:t>BIC.</a:t>
            </a:r>
            <a:endParaRPr lang="en-US" dirty="0"/>
          </a:p>
        </p:txBody>
      </p:sp>
      <p:sp>
        <p:nvSpPr>
          <p:cNvPr id="6" name="TextBox 5"/>
          <p:cNvSpPr txBox="1"/>
          <p:nvPr/>
        </p:nvSpPr>
        <p:spPr>
          <a:xfrm>
            <a:off x="881020" y="4820648"/>
            <a:ext cx="10810960" cy="369332"/>
          </a:xfrm>
          <a:prstGeom prst="rect">
            <a:avLst/>
          </a:prstGeom>
          <a:noFill/>
        </p:spPr>
        <p:txBody>
          <a:bodyPr wrap="square" rtlCol="0">
            <a:spAutoFit/>
          </a:bodyPr>
          <a:lstStyle/>
          <a:p>
            <a:r>
              <a:rPr lang="en-US" dirty="0" smtClean="0"/>
              <a:t>						</a:t>
            </a:r>
            <a:endParaRPr lang="en-US" dirty="0"/>
          </a:p>
        </p:txBody>
      </p:sp>
    </p:spTree>
    <p:extLst>
      <p:ext uri="{BB962C8B-B14F-4D97-AF65-F5344CB8AC3E}">
        <p14:creationId xmlns:p14="http://schemas.microsoft.com/office/powerpoint/2010/main" val="2582276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STEPWISE REGRESSION</a:t>
            </a:r>
            <a:endParaRPr lang="en-US" sz="2800" b="1" dirty="0"/>
          </a:p>
        </p:txBody>
      </p:sp>
      <p:sp>
        <p:nvSpPr>
          <p:cNvPr id="4" name="Content Placeholder 3"/>
          <p:cNvSpPr>
            <a:spLocks noGrp="1"/>
          </p:cNvSpPr>
          <p:nvPr>
            <p:ph idx="1"/>
          </p:nvPr>
        </p:nvSpPr>
        <p:spPr/>
        <p:txBody>
          <a:bodyPr/>
          <a:lstStyle/>
          <a:p>
            <a:pPr marL="0" indent="0">
              <a:buNone/>
            </a:pPr>
            <a:r>
              <a:rPr lang="en-US" dirty="0" smtClean="0"/>
              <a:t>Works </a:t>
            </a:r>
            <a:r>
              <a:rPr lang="en-US" dirty="0"/>
              <a:t>by comparing the AIC improvements from dropping each candidate variable, and adding each candidate variable between the upper and lower bound </a:t>
            </a:r>
            <a:r>
              <a:rPr lang="en-US" dirty="0" err="1"/>
              <a:t>regressor</a:t>
            </a:r>
            <a:r>
              <a:rPr lang="en-US" dirty="0"/>
              <a:t> sets supplied, from the current model, and by dropping or adding the one variable that leads to the best AIC </a:t>
            </a:r>
            <a:r>
              <a:rPr lang="en-US" dirty="0" smtClean="0"/>
              <a:t>improvement.</a:t>
            </a:r>
            <a:endParaRPr lang="en-US" dirty="0"/>
          </a:p>
        </p:txBody>
      </p:sp>
    </p:spTree>
    <p:extLst>
      <p:ext uri="{BB962C8B-B14F-4D97-AF65-F5344CB8AC3E}">
        <p14:creationId xmlns:p14="http://schemas.microsoft.com/office/powerpoint/2010/main" val="718149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EVALUATION</a:t>
            </a:r>
            <a:endParaRPr lang="en-US" sz="28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 </a:t>
            </a:r>
            <a:r>
              <a:rPr lang="en-US" dirty="0"/>
              <a:t>Pseudo R^2</a:t>
            </a:r>
          </a:p>
          <a:p>
            <a:pPr marL="0" indent="0">
              <a:buNone/>
            </a:pPr>
            <a:r>
              <a:rPr lang="en-US" dirty="0"/>
              <a:t>Unlike linear regression with ordinary least squares estimation, there is no R2 statistic which explains the proportion of variance in the dependent variable that is explained by the predictors. However, there are a number of pseudo R2 metrics that could be of value. Most notable is McFadden’s R2, which is defined as 1−[ln(LM)/ln(L0)] where ln(LM) is the log likelihood value for the fitted model and ln(L0) is the log likelihood for the null model with only an intercept as a predictor. The measure ranges from </a:t>
            </a:r>
            <a:r>
              <a:rPr lang="en-US" i="1" dirty="0"/>
              <a:t>0</a:t>
            </a:r>
            <a:r>
              <a:rPr lang="en-US" dirty="0"/>
              <a:t> to just under </a:t>
            </a:r>
            <a:r>
              <a:rPr lang="en-US" i="1" dirty="0"/>
              <a:t>1</a:t>
            </a:r>
            <a:r>
              <a:rPr lang="en-US" dirty="0"/>
              <a:t>, with values closer to zero indicating that the model has no predictive power.</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513153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CHALLENGE!</a:t>
            </a:r>
            <a:endParaRPr lang="en-US" sz="2800" b="1" dirty="0"/>
          </a:p>
        </p:txBody>
      </p:sp>
      <p:pic>
        <p:nvPicPr>
          <p:cNvPr id="1026" name="Picture 2" descr="C:\Users\Sudha\Desktop\Titanic\Implementation\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615" y="1545004"/>
            <a:ext cx="4246685" cy="414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113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1" y="520823"/>
            <a:ext cx="10972800" cy="1143000"/>
          </a:xfrm>
        </p:spPr>
        <p:txBody>
          <a:bodyPr/>
          <a:lstStyle/>
          <a:p>
            <a:r>
              <a:rPr lang="en-US" sz="2800" b="1" dirty="0" smtClean="0"/>
              <a:t>THRESHOLD VALUE</a:t>
            </a:r>
            <a:endParaRPr lang="en-US" sz="2800" b="1" dirty="0"/>
          </a:p>
        </p:txBody>
      </p:sp>
      <p:pic>
        <p:nvPicPr>
          <p:cNvPr id="2051" name="Picture 3" descr="C:\Users\Sudha\Desktop\Titanic\Version 1\screenshots\Sensitiv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36" y="2444288"/>
            <a:ext cx="3400633" cy="26640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udha\Desktop\Titanic\Version 1\screenshots\Specific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231" y="2335278"/>
            <a:ext cx="3588726" cy="277302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Sudha\Desktop\Titanic\Version 1\screenshots\threshol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903" y="2344422"/>
            <a:ext cx="3321597" cy="277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3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338646"/>
            <a:ext cx="10972800" cy="1143000"/>
          </a:xfrm>
        </p:spPr>
        <p:txBody>
          <a:bodyPr/>
          <a:lstStyle/>
          <a:p>
            <a:r>
              <a:rPr lang="en-US" sz="2800" b="1" dirty="0" smtClean="0"/>
              <a:t>ANALYSIS</a:t>
            </a:r>
            <a:endParaRPr lang="en-US" sz="28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0892" y="1723293"/>
            <a:ext cx="3177540" cy="694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descr="C:\Users\Sudha\Desktop\Titanic\Version 1\screenshots\confusion for f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255" y="1602530"/>
            <a:ext cx="3368675" cy="395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7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58" y="573216"/>
            <a:ext cx="10972800" cy="1143000"/>
          </a:xfrm>
        </p:spPr>
        <p:txBody>
          <a:bodyPr>
            <a:normAutofit/>
          </a:bodyPr>
          <a:lstStyle/>
          <a:p>
            <a:r>
              <a:rPr lang="en-US" sz="2800" dirty="0" smtClean="0"/>
              <a:t>R</a:t>
            </a:r>
            <a:r>
              <a:rPr lang="en-US" sz="2800" b="1" dirty="0" smtClean="0"/>
              <a:t>ANDOM FOREST ALGORITHM</a:t>
            </a:r>
            <a:endParaRPr lang="en-US" sz="2800" b="1" dirty="0"/>
          </a:p>
        </p:txBody>
      </p:sp>
      <p:sp>
        <p:nvSpPr>
          <p:cNvPr id="6" name="TextBox 5"/>
          <p:cNvSpPr txBox="1"/>
          <p:nvPr/>
        </p:nvSpPr>
        <p:spPr>
          <a:xfrm>
            <a:off x="1225375" y="1880481"/>
            <a:ext cx="9106484"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Random Forest is one of the most widely used machine learning algorithm for classification</a:t>
            </a:r>
          </a:p>
          <a:p>
            <a:pPr marL="285750" indent="-285750">
              <a:buFont typeface="Wingdings" panose="05000000000000000000" pitchFamily="2" charset="2"/>
              <a:buChar char="Ø"/>
            </a:pPr>
            <a:r>
              <a:rPr lang="en-US" dirty="0" smtClean="0"/>
              <a:t>It can also be used for regression model(</a:t>
            </a:r>
            <a:r>
              <a:rPr lang="en-US" dirty="0" err="1" smtClean="0"/>
              <a:t>i.e</a:t>
            </a:r>
            <a:r>
              <a:rPr lang="en-US" dirty="0" smtClean="0"/>
              <a:t>: Continuous target variable) but it mainly performs well on classification model</a:t>
            </a:r>
          </a:p>
          <a:p>
            <a:pPr marL="285750" indent="-285750">
              <a:buFont typeface="Wingdings" panose="05000000000000000000" pitchFamily="2" charset="2"/>
              <a:buChar char="Ø"/>
            </a:pPr>
            <a:r>
              <a:rPr lang="en-US" dirty="0"/>
              <a:t> </a:t>
            </a:r>
            <a:r>
              <a:rPr lang="en-US" dirty="0" smtClean="0"/>
              <a:t>It is operated </a:t>
            </a:r>
            <a:r>
              <a:rPr lang="en-US" dirty="0"/>
              <a:t>by constructing a multitude of decision </a:t>
            </a:r>
            <a:r>
              <a:rPr lang="en-US" dirty="0" smtClean="0"/>
              <a:t>trees</a:t>
            </a:r>
            <a:r>
              <a:rPr lang="en-US" dirty="0"/>
              <a:t> at training time and outputting the class that is the </a:t>
            </a:r>
            <a:r>
              <a:rPr lang="en-US" dirty="0" smtClean="0"/>
              <a:t>mode</a:t>
            </a:r>
            <a:r>
              <a:rPr lang="en-US" dirty="0"/>
              <a:t> of the classes (classification) or mean prediction (regression) of the individual </a:t>
            </a:r>
            <a:r>
              <a:rPr lang="en-US" dirty="0" smtClean="0"/>
              <a:t>trees</a:t>
            </a:r>
          </a:p>
          <a:p>
            <a:pPr marL="285750" indent="-285750">
              <a:buFont typeface="Wingdings" panose="05000000000000000000" pitchFamily="2" charset="2"/>
              <a:buChar char="Ø"/>
            </a:pPr>
            <a:r>
              <a:rPr lang="en-US" dirty="0"/>
              <a:t>It gives estimates of what variables are important in the classification.</a:t>
            </a:r>
          </a:p>
          <a:p>
            <a:pPr marL="285750" indent="-285750">
              <a:buFont typeface="Wingdings" panose="05000000000000000000" pitchFamily="2" charset="2"/>
              <a:buChar char="Ø"/>
            </a:pPr>
            <a:r>
              <a:rPr lang="en-US" dirty="0"/>
              <a:t>It has an effective method for estimating missing data and maintains accuracy when a large proportion of the data are missing.</a:t>
            </a:r>
          </a:p>
          <a:p>
            <a:pPr marL="285750" indent="-285750">
              <a:buFont typeface="Wingdings" panose="05000000000000000000" pitchFamily="2" charset="2"/>
              <a:buChar char="Ø"/>
            </a:pPr>
            <a:r>
              <a:rPr lang="en-US" dirty="0" smtClean="0"/>
              <a:t>Key advantage is  it reduces the chances of overfitting</a:t>
            </a:r>
          </a:p>
          <a:p>
            <a:pPr marL="285750" indent="-285750">
              <a:buFont typeface="Wingdings" panose="05000000000000000000" pitchFamily="2" charset="2"/>
              <a:buChar char="Ø"/>
            </a:pPr>
            <a:r>
              <a:rPr lang="en-US" dirty="0" smtClean="0"/>
              <a:t>High Model Performance and Accuracy </a:t>
            </a:r>
          </a:p>
          <a:p>
            <a:pPr marL="285750" indent="-285750">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986224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52" y="82296"/>
            <a:ext cx="10972800" cy="1005840"/>
          </a:xfrm>
        </p:spPr>
        <p:txBody>
          <a:bodyPr/>
          <a:lstStyle/>
          <a:p>
            <a:r>
              <a:rPr lang="en-US" sz="2800" b="1" dirty="0" smtClean="0"/>
              <a:t>VARIABLE IMPORTANCE PLOT</a:t>
            </a:r>
            <a:endParaRPr lang="en-US" sz="2800" b="1" dirty="0"/>
          </a:p>
        </p:txBody>
      </p:sp>
      <p:pic>
        <p:nvPicPr>
          <p:cNvPr id="4098" name="Picture 2" descr="C:\Users\Sudha\Desktop\Titanic\Version 1\Plots\Random Forest Feature Import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913" y="1188720"/>
            <a:ext cx="6073775" cy="535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508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0348" y="158262"/>
            <a:ext cx="7315200" cy="566738"/>
          </a:xfrm>
        </p:spPr>
        <p:txBody>
          <a:bodyPr>
            <a:normAutofit/>
          </a:bodyPr>
          <a:lstStyle/>
          <a:p>
            <a:r>
              <a:rPr lang="en-US" dirty="0" smtClean="0"/>
              <a:t>                                   </a:t>
            </a:r>
            <a:r>
              <a:rPr lang="en-US" sz="2800" dirty="0" smtClean="0"/>
              <a:t>TITANIC </a:t>
            </a:r>
            <a:endParaRPr lang="en-US" sz="2800" dirty="0"/>
          </a:p>
        </p:txBody>
      </p:sp>
      <p:pic>
        <p:nvPicPr>
          <p:cNvPr id="5" name="Content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5556" r="5556"/>
          <a:stretch>
            <a:fillRect/>
          </a:stretch>
        </p:blipFill>
        <p:spPr>
          <a:xfrm>
            <a:off x="2363692" y="846298"/>
            <a:ext cx="7315200" cy="4114800"/>
          </a:xfrm>
        </p:spPr>
      </p:pic>
      <p:sp>
        <p:nvSpPr>
          <p:cNvPr id="6" name="Text Placeholder 5"/>
          <p:cNvSpPr>
            <a:spLocks noGrp="1"/>
          </p:cNvSpPr>
          <p:nvPr>
            <p:ph type="body" sz="half" idx="2"/>
          </p:nvPr>
        </p:nvSpPr>
        <p:spPr>
          <a:xfrm>
            <a:off x="2210002" y="5357139"/>
            <a:ext cx="7315200" cy="804862"/>
          </a:xfrm>
        </p:spPr>
        <p:txBody>
          <a:bodyPr/>
          <a:lstStyle/>
          <a:p>
            <a:r>
              <a:rPr lang="en-US" dirty="0"/>
              <a:t>On April 15, 1912, </a:t>
            </a:r>
            <a:r>
              <a:rPr lang="en-US" dirty="0" smtClean="0"/>
              <a:t>Titanic </a:t>
            </a:r>
            <a:r>
              <a:rPr lang="en-US" dirty="0"/>
              <a:t>sank after colliding with an iceberg, killing </a:t>
            </a:r>
            <a:r>
              <a:rPr lang="en-US" dirty="0" smtClean="0"/>
              <a:t>majority of the </a:t>
            </a:r>
            <a:r>
              <a:rPr lang="en-US" dirty="0"/>
              <a:t>passengers and crew. This sensational tragedy shocked the international community and led to better safety regulations for ships.</a:t>
            </a:r>
          </a:p>
        </p:txBody>
      </p:sp>
    </p:spTree>
    <p:extLst>
      <p:ext uri="{BB962C8B-B14F-4D97-AF65-F5344CB8AC3E}">
        <p14:creationId xmlns:p14="http://schemas.microsoft.com/office/powerpoint/2010/main" val="1097172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ANALYSIS OF RANDOM FOREST ALGORITHM</a:t>
            </a:r>
            <a:endParaRPr lang="en-US" sz="2800" b="1" dirty="0"/>
          </a:p>
        </p:txBody>
      </p:sp>
      <p:pic>
        <p:nvPicPr>
          <p:cNvPr id="5122" name="Picture 2" descr="C:\Users\Sudha\Desktop\Titanic\Version 1\screenshots\randomfor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903" y="1401128"/>
            <a:ext cx="6423025" cy="469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69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503238"/>
            <a:ext cx="10972800" cy="1143000"/>
          </a:xfrm>
        </p:spPr>
        <p:txBody>
          <a:bodyPr>
            <a:normAutofit/>
          </a:bodyPr>
          <a:lstStyle/>
          <a:p>
            <a:r>
              <a:rPr lang="en-US" sz="2800" b="1" dirty="0" smtClean="0"/>
              <a:t>LEARNINGS</a:t>
            </a:r>
            <a:endParaRPr lang="en-US" sz="2800" b="1" dirty="0"/>
          </a:p>
        </p:txBody>
      </p:sp>
      <p:sp>
        <p:nvSpPr>
          <p:cNvPr id="3" name="Content Placeholder 2"/>
          <p:cNvSpPr>
            <a:spLocks noGrp="1"/>
          </p:cNvSpPr>
          <p:nvPr>
            <p:ph idx="1"/>
          </p:nvPr>
        </p:nvSpPr>
        <p:spPr>
          <a:xfrm>
            <a:off x="1040828" y="2066545"/>
            <a:ext cx="9905999" cy="3063240"/>
          </a:xfrm>
        </p:spPr>
        <p:txBody>
          <a:bodyPr>
            <a:normAutofit/>
          </a:bodyPr>
          <a:lstStyle/>
          <a:p>
            <a:pPr marL="0" indent="0">
              <a:buNone/>
            </a:pPr>
            <a:endParaRPr lang="en-US" sz="2000" dirty="0" smtClean="0"/>
          </a:p>
          <a:p>
            <a:pPr>
              <a:buFont typeface="Wingdings" panose="05000000000000000000" pitchFamily="2" charset="2"/>
              <a:buChar char="Ø"/>
            </a:pPr>
            <a:r>
              <a:rPr lang="en-US" sz="2000" dirty="0" smtClean="0"/>
              <a:t>Mosaic and </a:t>
            </a:r>
            <a:r>
              <a:rPr lang="en-US" sz="2000" dirty="0" err="1" smtClean="0"/>
              <a:t>ggplot</a:t>
            </a:r>
            <a:r>
              <a:rPr lang="en-US" sz="2000" dirty="0" smtClean="0"/>
              <a:t> (</a:t>
            </a:r>
            <a:r>
              <a:rPr lang="en-US" sz="2000" dirty="0" err="1" smtClean="0"/>
              <a:t>ggplot</a:t>
            </a:r>
            <a:r>
              <a:rPr lang="en-US" sz="2000" dirty="0" smtClean="0"/>
              <a:t> + histogram)</a:t>
            </a:r>
          </a:p>
          <a:p>
            <a:pPr>
              <a:buFont typeface="Wingdings" panose="05000000000000000000" pitchFamily="2" charset="2"/>
              <a:buChar char="Ø"/>
            </a:pPr>
            <a:r>
              <a:rPr lang="en-US" sz="2000" dirty="0" smtClean="0"/>
              <a:t>Common metric to determine the accuracy of random forest  fit and logistic fit is done by creating confusion matrix.</a:t>
            </a:r>
          </a:p>
          <a:p>
            <a:pPr>
              <a:buFont typeface="Wingdings" panose="05000000000000000000" pitchFamily="2" charset="2"/>
              <a:buChar char="Ø"/>
            </a:pPr>
            <a:r>
              <a:rPr lang="en-US" sz="2000" dirty="0" smtClean="0"/>
              <a:t>Explored and learned about SVM (Support Vector Machine) Algorithm.</a:t>
            </a:r>
          </a:p>
          <a:p>
            <a:pPr>
              <a:buFont typeface="Wingdings" panose="05000000000000000000" pitchFamily="2" charset="2"/>
              <a:buChar char="Ø"/>
            </a:pPr>
            <a:r>
              <a:rPr lang="en-US" sz="2000" dirty="0" smtClean="0"/>
              <a:t>Learned the concepts of Sensitivity and Specificity to determine the threshold value while predicting the accuracy.</a:t>
            </a:r>
          </a:p>
          <a:p>
            <a:pPr>
              <a:buFont typeface="Wingdings" panose="05000000000000000000" pitchFamily="2" charset="2"/>
              <a:buChar char="Ø"/>
            </a:pPr>
            <a:r>
              <a:rPr lang="en-US" sz="2000" dirty="0" err="1"/>
              <a:t>d</a:t>
            </a:r>
            <a:r>
              <a:rPr lang="en-US" sz="2000" dirty="0" err="1" smtClean="0"/>
              <a:t>ev.off</a:t>
            </a:r>
            <a:r>
              <a:rPr lang="en-US" sz="2000" dirty="0" smtClean="0"/>
              <a:t>()</a:t>
            </a:r>
          </a:p>
          <a:p>
            <a:pPr>
              <a:buFont typeface="Wingdings" panose="05000000000000000000" pitchFamily="2" charset="2"/>
              <a:buChar char="Ø"/>
            </a:pPr>
            <a:endParaRPr lang="en-US" sz="2000" dirty="0" smtClean="0"/>
          </a:p>
        </p:txBody>
      </p:sp>
    </p:spTree>
    <p:extLst>
      <p:ext uri="{BB962C8B-B14F-4D97-AF65-F5344CB8AC3E}">
        <p14:creationId xmlns:p14="http://schemas.microsoft.com/office/powerpoint/2010/main" val="1777456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THANK YOU!</a:t>
            </a:r>
            <a:endParaRPr lang="en-US" sz="2800" b="1"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dirty="0"/>
              <a:t> </a:t>
            </a:r>
            <a:r>
              <a:rPr lang="en-US" dirty="0" smtClean="0"/>
              <a:t>                               QUESTIONS  AND FEEDBACK?</a:t>
            </a:r>
            <a:endParaRPr lang="en-US" dirty="0"/>
          </a:p>
        </p:txBody>
      </p:sp>
    </p:spTree>
    <p:extLst>
      <p:ext uri="{BB962C8B-B14F-4D97-AF65-F5344CB8AC3E}">
        <p14:creationId xmlns:p14="http://schemas.microsoft.com/office/powerpoint/2010/main" val="2231853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2712" y="256350"/>
            <a:ext cx="10972800" cy="1143000"/>
          </a:xfrm>
        </p:spPr>
        <p:txBody>
          <a:bodyPr/>
          <a:lstStyle/>
          <a:p>
            <a:r>
              <a:rPr lang="en-US" dirty="0" smtClean="0"/>
              <a:t>OVERVIEW</a:t>
            </a:r>
            <a:endParaRPr lang="en-US" dirty="0"/>
          </a:p>
        </p:txBody>
      </p:sp>
      <p:sp>
        <p:nvSpPr>
          <p:cNvPr id="7" name="Content Placeholder 6"/>
          <p:cNvSpPr>
            <a:spLocks noGrp="1"/>
          </p:cNvSpPr>
          <p:nvPr>
            <p:ph idx="1"/>
          </p:nvPr>
        </p:nvSpPr>
        <p:spPr>
          <a:xfrm>
            <a:off x="609600" y="1600207"/>
            <a:ext cx="10972800" cy="3246113"/>
          </a:xfrm>
        </p:spPr>
        <p:txBody>
          <a:bodyPr/>
          <a:lstStyle/>
          <a:p>
            <a:pPr>
              <a:buFont typeface="Wingdings" panose="05000000000000000000" pitchFamily="2" charset="2"/>
              <a:buChar char="Ø"/>
            </a:pPr>
            <a:r>
              <a:rPr lang="en-US" dirty="0" smtClean="0"/>
              <a:t> </a:t>
            </a:r>
            <a:r>
              <a:rPr lang="en-US" sz="2400" dirty="0" smtClean="0"/>
              <a:t>OBJECTIVE</a:t>
            </a:r>
          </a:p>
          <a:p>
            <a:pPr>
              <a:buFont typeface="Wingdings" panose="05000000000000000000" pitchFamily="2" charset="2"/>
              <a:buChar char="Ø"/>
            </a:pPr>
            <a:r>
              <a:rPr lang="en-US" sz="2400" dirty="0" smtClean="0"/>
              <a:t>VISUAL INTERPRETATIONS</a:t>
            </a:r>
          </a:p>
          <a:p>
            <a:pPr>
              <a:buFont typeface="Wingdings" panose="05000000000000000000" pitchFamily="2" charset="2"/>
              <a:buChar char="Ø"/>
            </a:pPr>
            <a:r>
              <a:rPr lang="en-US" sz="2400" dirty="0" smtClean="0"/>
              <a:t>LOGISTIC REGRESSION MODEL</a:t>
            </a:r>
          </a:p>
          <a:p>
            <a:pPr>
              <a:buFont typeface="Wingdings" panose="05000000000000000000" pitchFamily="2" charset="2"/>
              <a:buChar char="Ø"/>
            </a:pPr>
            <a:r>
              <a:rPr lang="en-US" sz="2400" dirty="0" smtClean="0"/>
              <a:t>MODEL SELECTION AND EVALUATIONS</a:t>
            </a:r>
          </a:p>
          <a:p>
            <a:pPr>
              <a:buFont typeface="Wingdings" panose="05000000000000000000" pitchFamily="2" charset="2"/>
              <a:buChar char="Ø"/>
            </a:pPr>
            <a:r>
              <a:rPr lang="en-US" sz="2400" dirty="0" smtClean="0"/>
              <a:t>RANDOM FOREST CLASSIFICATION ALGORITHM</a:t>
            </a:r>
          </a:p>
          <a:p>
            <a:pPr>
              <a:buFont typeface="Wingdings" panose="05000000000000000000" pitchFamily="2" charset="2"/>
              <a:buChar char="Ø"/>
            </a:pPr>
            <a:r>
              <a:rPr lang="en-US" sz="2400" dirty="0" smtClean="0"/>
              <a:t>LEARNINGS</a:t>
            </a:r>
          </a:p>
          <a:p>
            <a:pPr>
              <a:buFont typeface="Wingdings" panose="05000000000000000000" pitchFamily="2" charset="2"/>
              <a:buChar char="Ø"/>
            </a:pPr>
            <a:endParaRPr lang="en-US" sz="2400" dirty="0" smtClean="0"/>
          </a:p>
          <a:p>
            <a:pPr>
              <a:buFont typeface="Wingdings" panose="05000000000000000000" pitchFamily="2" charset="2"/>
              <a:buChar char="Ø"/>
            </a:pPr>
            <a:endParaRPr lang="en-US" sz="2400" dirty="0" smtClean="0"/>
          </a:p>
          <a:p>
            <a:pPr>
              <a:buFont typeface="Wingdings" panose="05000000000000000000" pitchFamily="2" charset="2"/>
              <a:buChar char="Ø"/>
            </a:pPr>
            <a:endParaRPr lang="en-US" sz="2400" dirty="0" smtClean="0"/>
          </a:p>
          <a:p>
            <a:pPr>
              <a:buFont typeface="Wingdings" panose="05000000000000000000" pitchFamily="2" charset="2"/>
              <a:buChar char="Ø"/>
            </a:pPr>
            <a:endParaRPr lang="en-US" sz="2400" dirty="0" smtClean="0"/>
          </a:p>
          <a:p>
            <a:pPr>
              <a:buFont typeface="Wingdings" panose="05000000000000000000" pitchFamily="2" charset="2"/>
              <a:buChar char="Ø"/>
            </a:pPr>
            <a:endParaRPr lang="en-US" sz="2400" dirty="0" smtClean="0"/>
          </a:p>
          <a:p>
            <a:pPr>
              <a:buFont typeface="Wingdings" panose="05000000000000000000" pitchFamily="2" charset="2"/>
              <a:buChar char="Ø"/>
            </a:pPr>
            <a:endParaRPr lang="en-US" sz="2400" dirty="0" smtClean="0"/>
          </a:p>
          <a:p>
            <a:pPr>
              <a:buFont typeface="Wingdings" panose="05000000000000000000" pitchFamily="2" charset="2"/>
              <a:buChar char="Ø"/>
            </a:pPr>
            <a:endParaRPr lang="en-US" sz="2400"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698299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31" y="582369"/>
            <a:ext cx="10972800" cy="1143000"/>
          </a:xfrm>
        </p:spPr>
        <p:txBody>
          <a:bodyPr/>
          <a:lstStyle/>
          <a:p>
            <a:r>
              <a:rPr lang="en-US" sz="2800" b="1" dirty="0" smtClean="0"/>
              <a:t>OBJECTIVE</a:t>
            </a:r>
            <a:endParaRPr lang="en-US" sz="2800" b="1" dirty="0"/>
          </a:p>
        </p:txBody>
      </p:sp>
      <p:sp>
        <p:nvSpPr>
          <p:cNvPr id="3" name="Content Placeholder 2"/>
          <p:cNvSpPr>
            <a:spLocks noGrp="1"/>
          </p:cNvSpPr>
          <p:nvPr>
            <p:ph idx="1"/>
          </p:nvPr>
        </p:nvSpPr>
        <p:spPr>
          <a:xfrm>
            <a:off x="922927" y="1780248"/>
            <a:ext cx="9905999" cy="4010953"/>
          </a:xfrm>
        </p:spPr>
        <p:txBody>
          <a:bodyPr>
            <a:normAutofit/>
          </a:bodyPr>
          <a:lstStyle/>
          <a:p>
            <a:pPr marL="0" indent="0">
              <a:buNone/>
            </a:pPr>
            <a:r>
              <a:rPr lang="en-US" sz="2000" dirty="0" smtClean="0"/>
              <a:t>The main objective of this project is to compute the analysis of what sorts of people were likely to survive by applying classification techniques.</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2200519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508" y="450484"/>
            <a:ext cx="10972800" cy="1143000"/>
          </a:xfrm>
        </p:spPr>
        <p:txBody>
          <a:bodyPr>
            <a:normAutofit/>
          </a:bodyPr>
          <a:lstStyle/>
          <a:p>
            <a:r>
              <a:rPr lang="en-US" sz="2800" b="1" dirty="0" smtClean="0"/>
              <a:t>DATASET</a:t>
            </a:r>
            <a:endParaRPr lang="en-US" sz="2800" b="1" dirty="0"/>
          </a:p>
        </p:txBody>
      </p:sp>
      <p:sp>
        <p:nvSpPr>
          <p:cNvPr id="3" name="Content Placeholder 2"/>
          <p:cNvSpPr>
            <a:spLocks noGrp="1"/>
          </p:cNvSpPr>
          <p:nvPr>
            <p:ph idx="1"/>
          </p:nvPr>
        </p:nvSpPr>
        <p:spPr>
          <a:xfrm>
            <a:off x="1141412" y="1767254"/>
            <a:ext cx="9905999" cy="4237892"/>
          </a:xfrm>
        </p:spPr>
        <p:txBody>
          <a:bodyPr>
            <a:noAutofit/>
          </a:bodyPr>
          <a:lstStyle/>
          <a:p>
            <a:pPr>
              <a:buFont typeface="Wingdings" panose="05000000000000000000" pitchFamily="2" charset="2"/>
              <a:buChar char="Ø"/>
            </a:pPr>
            <a:r>
              <a:rPr lang="en-US" sz="1600" dirty="0" smtClean="0"/>
              <a:t>Data Source: https://www.kaggle.com/c/titanic/data</a:t>
            </a:r>
          </a:p>
          <a:p>
            <a:pPr>
              <a:buFont typeface="Wingdings" panose="05000000000000000000" pitchFamily="2" charset="2"/>
              <a:buChar char="Ø"/>
            </a:pPr>
            <a:r>
              <a:rPr lang="en-US" sz="1600" dirty="0" smtClean="0"/>
              <a:t>Number of Records:  1224</a:t>
            </a:r>
          </a:p>
          <a:p>
            <a:pPr marL="0" indent="0">
              <a:buNone/>
            </a:pPr>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a:buFont typeface="Wingdings" panose="05000000000000000000" pitchFamily="2" charset="2"/>
              <a:buChar char="Ø"/>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a:buFont typeface="Wingdings" panose="05000000000000000000" pitchFamily="2" charset="2"/>
              <a:buChar char="Ø"/>
            </a:pPr>
            <a:r>
              <a:rPr lang="en-US" sz="1600" dirty="0" smtClean="0"/>
              <a:t>Port of Embarkation: C = Cherbourg, Q = Queenstown, S = Southampton</a:t>
            </a:r>
          </a:p>
          <a:p>
            <a:pPr>
              <a:buFont typeface="Wingdings" panose="05000000000000000000" pitchFamily="2" charset="2"/>
              <a:buChar char="Ø"/>
            </a:pPr>
            <a:r>
              <a:rPr lang="en-US" sz="1600" dirty="0" smtClean="0"/>
              <a:t>Sex:  M = Male, F = Female</a:t>
            </a:r>
          </a:p>
          <a:p>
            <a:pPr>
              <a:buFont typeface="Wingdings" panose="05000000000000000000" pitchFamily="2" charset="2"/>
              <a:buChar char="Ø"/>
            </a:pPr>
            <a:r>
              <a:rPr lang="en-US" sz="1600" dirty="0" smtClean="0"/>
              <a:t>Survived: Y = Yes, N = No</a:t>
            </a:r>
          </a:p>
          <a:p>
            <a:pPr marL="0" indent="0">
              <a:lnSpc>
                <a:spcPct val="100000"/>
              </a:lnSpc>
              <a:spcBef>
                <a:spcPts val="0"/>
              </a:spcBef>
              <a:buNone/>
            </a:pPr>
            <a:endParaRPr lang="en-US" sz="16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235" y="2689708"/>
            <a:ext cx="46672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184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432" y="999476"/>
            <a:ext cx="10972800" cy="1143000"/>
          </a:xfrm>
        </p:spPr>
        <p:txBody>
          <a:bodyPr>
            <a:normAutofit/>
          </a:bodyPr>
          <a:lstStyle/>
          <a:p>
            <a:r>
              <a:rPr lang="en-US" sz="2800" b="1" dirty="0" smtClean="0"/>
              <a:t>DATA PREPROCESSING</a:t>
            </a:r>
            <a:endParaRPr lang="en-US" sz="2800" b="1" dirty="0"/>
          </a:p>
        </p:txBody>
      </p:sp>
      <p:sp>
        <p:nvSpPr>
          <p:cNvPr id="3" name="Content Placeholder 2"/>
          <p:cNvSpPr>
            <a:spLocks noGrp="1"/>
          </p:cNvSpPr>
          <p:nvPr>
            <p:ph idx="1"/>
          </p:nvPr>
        </p:nvSpPr>
        <p:spPr>
          <a:xfrm>
            <a:off x="1287716" y="2551239"/>
            <a:ext cx="9905999" cy="1812715"/>
          </a:xfrm>
        </p:spPr>
        <p:txBody>
          <a:bodyPr>
            <a:normAutofit/>
          </a:bodyPr>
          <a:lstStyle/>
          <a:p>
            <a:pPr>
              <a:buFont typeface="Wingdings" panose="05000000000000000000" pitchFamily="2" charset="2"/>
              <a:buChar char="Ø"/>
            </a:pPr>
            <a:r>
              <a:rPr lang="en-US" sz="2000" dirty="0" smtClean="0"/>
              <a:t> Filled the missing values of column age by replacing with the mean value. </a:t>
            </a:r>
          </a:p>
          <a:p>
            <a:pPr>
              <a:buFont typeface="Wingdings" panose="05000000000000000000" pitchFamily="2" charset="2"/>
              <a:buChar char="Ø"/>
            </a:pPr>
            <a:r>
              <a:rPr lang="en-US" sz="2000" dirty="0" smtClean="0"/>
              <a:t> Filled the missing values of column Fare by replacing with the mean value.</a:t>
            </a:r>
          </a:p>
          <a:p>
            <a:pPr>
              <a:buFont typeface="Wingdings" panose="05000000000000000000" pitchFamily="2" charset="2"/>
              <a:buChar char="Ø"/>
            </a:pPr>
            <a:endParaRPr lang="en-US" sz="2000" dirty="0" smtClean="0"/>
          </a:p>
        </p:txBody>
      </p:sp>
    </p:spTree>
    <p:extLst>
      <p:ext uri="{BB962C8B-B14F-4D97-AF65-F5344CB8AC3E}">
        <p14:creationId xmlns:p14="http://schemas.microsoft.com/office/powerpoint/2010/main" val="3923535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0440" y="786384"/>
            <a:ext cx="4690871" cy="5193475"/>
          </a:xfrm>
        </p:spPr>
      </p:pic>
    </p:spTree>
    <p:extLst>
      <p:ext uri="{BB962C8B-B14F-4D97-AF65-F5344CB8AC3E}">
        <p14:creationId xmlns:p14="http://schemas.microsoft.com/office/powerpoint/2010/main" val="790887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824" y="576072"/>
            <a:ext cx="5340096" cy="5513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413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pic>
        <p:nvPicPr>
          <p:cNvPr id="7170" name="Picture 2" descr="C:\Users\Sudha\Desktop\Titanic\Version 1\Plots\age and survival 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48" y="231775"/>
            <a:ext cx="6275515" cy="639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506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10078</TotalTime>
  <Words>530</Words>
  <Application>Microsoft Office PowerPoint</Application>
  <PresentationFormat>Custom</PresentationFormat>
  <Paragraphs>103</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ITMD 527- DATA ANALYTICS</vt:lpstr>
      <vt:lpstr>                                   TITANIC </vt:lpstr>
      <vt:lpstr>OVERVIEW</vt:lpstr>
      <vt:lpstr>OBJECTIVE</vt:lpstr>
      <vt:lpstr>DATASET</vt:lpstr>
      <vt:lpstr>DATA PREPROCESSING</vt:lpstr>
      <vt:lpstr>PowerPoint Presentation</vt:lpstr>
      <vt:lpstr>PowerPoint Presentation</vt:lpstr>
      <vt:lpstr>PowerPoint Presentation</vt:lpstr>
      <vt:lpstr>PowerPoint Presentation</vt:lpstr>
      <vt:lpstr>Logistic Regression Model</vt:lpstr>
      <vt:lpstr>BACKWARD ELEMINATION</vt:lpstr>
      <vt:lpstr>STEPWISE REGRESSION</vt:lpstr>
      <vt:lpstr>MODEL EVALUATION</vt:lpstr>
      <vt:lpstr>CHALLENGE!</vt:lpstr>
      <vt:lpstr>THRESHOLD VALUE</vt:lpstr>
      <vt:lpstr>ANALYSIS</vt:lpstr>
      <vt:lpstr>RANDOM FOREST ALGORITHM</vt:lpstr>
      <vt:lpstr>VARIABLE IMPORTANCE PLOT</vt:lpstr>
      <vt:lpstr>ANALYSIS OF RANDOM FOREST ALGORITHM</vt:lpstr>
      <vt:lpstr>LEARNINGS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525- DATA MINING</dc:title>
  <dc:creator>SARIN-PC</dc:creator>
  <cp:lastModifiedBy>Sudha Vishwanatham</cp:lastModifiedBy>
  <cp:revision>114</cp:revision>
  <dcterms:created xsi:type="dcterms:W3CDTF">2016-12-07T01:45:09Z</dcterms:created>
  <dcterms:modified xsi:type="dcterms:W3CDTF">2017-05-08T18:10:56Z</dcterms:modified>
</cp:coreProperties>
</file>