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9" r:id="rId7"/>
    <p:sldId id="260" r:id="rId8"/>
    <p:sldId id="272" r:id="rId9"/>
    <p:sldId id="281" r:id="rId10"/>
    <p:sldId id="266" r:id="rId11"/>
    <p:sldId id="280" r:id="rId12"/>
    <p:sldId id="273" r:id="rId13"/>
    <p:sldId id="265" r:id="rId14"/>
    <p:sldId id="282" r:id="rId15"/>
    <p:sldId id="26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D8CEF-4C7C-467B-9813-6875DBE31A1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B41F3-7554-40C6-B44C-4D1352C4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Product</a:t>
            </a:r>
            <a:r>
              <a:rPr lang="en-US" baseline="0" dirty="0" smtClean="0"/>
              <a:t> classification is task of automatically predicting the product categories based on description, features of product and other related attributes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a look</a:t>
            </a:r>
            <a:r>
              <a:rPr lang="en-US" baseline="0" dirty="0" smtClean="0"/>
              <a:t> at scenarios where product classification is widely used.  Read from sled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chose our dataset from KAGGLE where this was used as part of a product classification challenge.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4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was already preprocessed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how 9 product categories are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of the widely used algorithms for classification is Random Forest.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tree is trained on roughly 2/3rd of the total training data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(exactly 63.2%)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tree, using the leftover (36.8%) data, calculate the misclassification rate -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bag (OOB) error rate.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 error from all trees to determine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OOB error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classification.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tree gives a classification, and we say the tree "votes" for that class.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forest chooses the classification having the most votes over all the trees in the forest.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D961-015F-4119-9F54-B1C2834436DC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0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E753-FF68-4478-BE81-89A00AD16250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BBCD-5BF0-4780-B5F7-74A223FA664C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8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C05F-6DD4-40EA-AA56-291D7E888179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031E-6697-435E-BBBE-592952513294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CB0-1EAB-4A9C-8A8C-4627C9FD5860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3D07-C005-45A3-8A4F-E0A2791FC275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7A43-E531-4CFC-997D-D6CE18031D71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4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61EC-CE25-45D6-A864-C3F2AFC458A1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CB5-A8B9-4FE6-AAF1-6CDC4DF750DC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3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1851-2F32-4665-8C79-CB5BAA34A0EE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F2CE-CAF7-42DE-9B8B-4F0B64666067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2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26" y="2330506"/>
            <a:ext cx="8791575" cy="752559"/>
          </a:xfrm>
        </p:spPr>
        <p:txBody>
          <a:bodyPr>
            <a:normAutofit fontScale="90000"/>
          </a:bodyPr>
          <a:lstStyle/>
          <a:p>
            <a:r>
              <a:rPr lang="en-US" sz="4700" b="1" dirty="0" smtClean="0"/>
              <a:t>ITMD 525- DATA MINING</a:t>
            </a:r>
            <a:endParaRPr lang="en-US" sz="4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2815" y="4604530"/>
            <a:ext cx="8791575" cy="16833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b="1" dirty="0" smtClean="0">
                <a:solidFill>
                  <a:schemeClr val="tx1"/>
                </a:solidFill>
              </a:rPr>
              <a:t>ROUP - 88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ANUHYA KODURI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en-US" b="1" dirty="0" smtClean="0">
                <a:solidFill>
                  <a:schemeClr val="tx1"/>
                </a:solidFill>
              </a:rPr>
              <a:t>A20386751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 DHRUVA JULOORI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en-US" b="1" dirty="0" smtClean="0">
                <a:solidFill>
                  <a:schemeClr val="tx1"/>
                </a:solidFill>
              </a:rPr>
              <a:t>A20377948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40" y="591688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</a:t>
            </a:r>
            <a:r>
              <a:rPr lang="en-US" sz="2800" b="1" dirty="0" smtClean="0"/>
              <a:t>ANDOM FOREST CLASSIFIER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1598" y="1575681"/>
            <a:ext cx="91064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Random Forest is one of the most widely used machine learning algorithm for classification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It can also be used for regression model(</a:t>
            </a:r>
            <a:r>
              <a:rPr lang="en-US" sz="2400" dirty="0" err="1" smtClean="0"/>
              <a:t>i.e</a:t>
            </a:r>
            <a:r>
              <a:rPr lang="en-US" sz="2400" dirty="0" smtClean="0"/>
              <a:t>: Continuous target variable) but it mainly performs well on classification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 </a:t>
            </a:r>
            <a:r>
              <a:rPr lang="en-US" sz="2400" dirty="0" smtClean="0"/>
              <a:t>It is operated </a:t>
            </a:r>
            <a:r>
              <a:rPr lang="en-US" sz="2400" dirty="0"/>
              <a:t>by constructing a multitude of decision </a:t>
            </a:r>
            <a:r>
              <a:rPr lang="en-US" sz="2400" dirty="0" smtClean="0"/>
              <a:t>trees</a:t>
            </a:r>
            <a:r>
              <a:rPr lang="en-US" sz="2400" dirty="0"/>
              <a:t> at training time and outputting the class that is the </a:t>
            </a:r>
            <a:r>
              <a:rPr lang="en-US" sz="2400" dirty="0" smtClean="0"/>
              <a:t>mode</a:t>
            </a:r>
            <a:r>
              <a:rPr lang="en-US" sz="2400" dirty="0"/>
              <a:t> of the classes (classification) or mean prediction (regression) of the individual </a:t>
            </a:r>
            <a:r>
              <a:rPr lang="en-US" sz="2400" dirty="0" smtClean="0"/>
              <a:t>trees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gives estimates of what variables are important in the classification.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has an effective method for estimating missing data and maintains accuracy when a large proportion of the data are missing.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Key advantage is  it reduces the chances of overfitting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High Model Performance and Accuracy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2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MODEL EVALUATION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Accuracy is used as a performance metric. </a:t>
            </a:r>
            <a:r>
              <a:rPr lang="en-US" dirty="0" smtClean="0"/>
              <a:t>This gives </a:t>
            </a:r>
            <a:r>
              <a:rPr lang="en-US" dirty="0"/>
              <a:t>us the performance of the algorithms </a:t>
            </a:r>
            <a:r>
              <a:rPr lang="en-US" dirty="0" smtClean="0"/>
              <a:t>in the </a:t>
            </a:r>
            <a:r>
              <a:rPr lang="en-US" dirty="0"/>
              <a:t>sense how many of the predictions </a:t>
            </a:r>
            <a:r>
              <a:rPr lang="en-US" dirty="0" smtClean="0"/>
              <a:t>made are </a:t>
            </a:r>
            <a:r>
              <a:rPr lang="en-US" dirty="0"/>
              <a:t>correct. Accuracy is the basic measure </a:t>
            </a:r>
            <a:r>
              <a:rPr lang="en-US" dirty="0" smtClean="0"/>
              <a:t>to test </a:t>
            </a:r>
            <a:r>
              <a:rPr lang="en-US" dirty="0"/>
              <a:t>the performance of the algorithm. </a:t>
            </a:r>
            <a:r>
              <a:rPr lang="en-US" dirty="0" smtClean="0"/>
              <a:t>The accuracy </a:t>
            </a:r>
            <a:r>
              <a:rPr lang="en-US" dirty="0"/>
              <a:t>that should satisfy depends on </a:t>
            </a:r>
            <a:r>
              <a:rPr lang="en-US" dirty="0" smtClean="0"/>
              <a:t>the reliability </a:t>
            </a:r>
            <a:r>
              <a:rPr lang="en-US" dirty="0"/>
              <a:t>that the customer would have on </a:t>
            </a:r>
            <a:r>
              <a:rPr lang="en-US" dirty="0" smtClean="0"/>
              <a:t>it and </a:t>
            </a:r>
            <a:r>
              <a:rPr lang="en-US" dirty="0"/>
              <a:t>the costs matrix of false predictions.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31" y="375592"/>
            <a:ext cx="10972800" cy="1143000"/>
          </a:xfrm>
        </p:spPr>
        <p:txBody>
          <a:bodyPr/>
          <a:lstStyle/>
          <a:p>
            <a:r>
              <a:rPr lang="en-US" sz="2800" b="1" dirty="0" smtClean="0"/>
              <a:t>ANALYSIS</a:t>
            </a:r>
            <a:endParaRPr lang="en-US" sz="28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262" y="1655545"/>
            <a:ext cx="5372938" cy="358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CHALLENGE!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Overfitting!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Interpretation of Sarcastic Reviews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Named </a:t>
            </a:r>
            <a:r>
              <a:rPr lang="en-US" dirty="0"/>
              <a:t>Entity Recognition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Parsing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Technical issues!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73" y="227018"/>
            <a:ext cx="109728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Baseline Performance:</a:t>
            </a:r>
          </a:p>
          <a:p>
            <a:pPr marL="0" indent="0">
              <a:buNone/>
            </a:pPr>
            <a:r>
              <a:rPr lang="en-US" dirty="0"/>
              <a:t>Distinguishing positive from negative reviews </a:t>
            </a:r>
            <a:r>
              <a:rPr lang="en-US" dirty="0" smtClean="0"/>
              <a:t>is relatively </a:t>
            </a:r>
            <a:r>
              <a:rPr lang="en-US" dirty="0"/>
              <a:t>easily for humans, especially </a:t>
            </a:r>
            <a:r>
              <a:rPr lang="en-US" dirty="0" smtClean="0"/>
              <a:t>when the </a:t>
            </a:r>
            <a:r>
              <a:rPr lang="en-US" dirty="0"/>
              <a:t>whole review is read properly. But even </a:t>
            </a:r>
            <a:r>
              <a:rPr lang="en-US" dirty="0" smtClean="0"/>
              <a:t>a random </a:t>
            </a:r>
            <a:r>
              <a:rPr lang="en-US" dirty="0"/>
              <a:t>guess has a probability of 50% to </a:t>
            </a:r>
            <a:r>
              <a:rPr lang="en-US" dirty="0" smtClean="0"/>
              <a:t>be correct. </a:t>
            </a:r>
            <a:r>
              <a:rPr lang="en-US" dirty="0"/>
              <a:t>We can also see that there </a:t>
            </a:r>
            <a:r>
              <a:rPr lang="en-US" dirty="0" smtClean="0"/>
              <a:t>are certain </a:t>
            </a:r>
            <a:r>
              <a:rPr lang="en-US" dirty="0"/>
              <a:t>words that people use to </a:t>
            </a:r>
            <a:r>
              <a:rPr lang="en-US" dirty="0" smtClean="0"/>
              <a:t>express sentiments</a:t>
            </a:r>
            <a:r>
              <a:rPr lang="en-US" dirty="0"/>
              <a:t>. This word list might suffice </a:t>
            </a:r>
            <a:r>
              <a:rPr lang="en-US" dirty="0" smtClean="0"/>
              <a:t>to depend </a:t>
            </a:r>
            <a:r>
              <a:rPr lang="en-US" dirty="0"/>
              <a:t>on them to classify text. A </a:t>
            </a:r>
            <a:r>
              <a:rPr lang="en-US" dirty="0" smtClean="0"/>
              <a:t>test performed </a:t>
            </a:r>
            <a:r>
              <a:rPr lang="en-US" dirty="0"/>
              <a:t>on a human generated </a:t>
            </a:r>
            <a:r>
              <a:rPr lang="en-US" dirty="0" smtClean="0"/>
              <a:t>keyword explained </a:t>
            </a:r>
            <a:r>
              <a:rPr lang="en-US" dirty="0"/>
              <a:t>in the paper ‘Thumbs up? </a:t>
            </a:r>
            <a:r>
              <a:rPr lang="en-US" dirty="0" smtClean="0"/>
              <a:t>Sentiment Classification </a:t>
            </a:r>
            <a:r>
              <a:rPr lang="en-US" dirty="0"/>
              <a:t>using Machine </a:t>
            </a:r>
            <a:r>
              <a:rPr lang="en-US" dirty="0" smtClean="0"/>
              <a:t>Learning Techniques</a:t>
            </a:r>
            <a:r>
              <a:rPr lang="en-US" dirty="0"/>
              <a:t>’ gives accuracy of 58%. </a:t>
            </a:r>
            <a:r>
              <a:rPr lang="en-US" dirty="0" smtClean="0"/>
              <a:t>These provide </a:t>
            </a:r>
            <a:r>
              <a:rPr lang="en-US" dirty="0"/>
              <a:t>us with baselines for </a:t>
            </a:r>
            <a:r>
              <a:rPr lang="en-US" dirty="0" smtClean="0"/>
              <a:t>experimental comparisons </a:t>
            </a:r>
            <a:r>
              <a:rPr lang="en-US" dirty="0"/>
              <a:t>with our results.</a:t>
            </a:r>
          </a:p>
        </p:txBody>
      </p:sp>
    </p:spTree>
    <p:extLst>
      <p:ext uri="{BB962C8B-B14F-4D97-AF65-F5344CB8AC3E}">
        <p14:creationId xmlns:p14="http://schemas.microsoft.com/office/powerpoint/2010/main" val="236994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03238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LEARNINGS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828" y="2066545"/>
            <a:ext cx="9905999" cy="3063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Python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Explored and learned about SVM (Support Vector Machine) and Maximum Entropy.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Learned about ‘Bag of words’ model and concepts of unigrams, bigrams and </a:t>
            </a:r>
            <a:r>
              <a:rPr lang="en-US" sz="2000" dirty="0" err="1" smtClean="0"/>
              <a:t>ngrams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4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THANK YOU!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QUESTIONS  AND 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003" y="580393"/>
            <a:ext cx="73152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</a:t>
            </a:r>
            <a:r>
              <a:rPr lang="en-US" sz="2800" dirty="0" smtClean="0"/>
              <a:t>Opinion Mining – Text Classification </a:t>
            </a:r>
            <a:endParaRPr lang="en-US" sz="28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4" b="7194"/>
          <a:stretch>
            <a:fillRect/>
          </a:stretch>
        </p:blipFill>
        <p:spPr>
          <a:xfrm>
            <a:off x="2368604" y="1644770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10971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" y="582369"/>
            <a:ext cx="10972800" cy="1143000"/>
          </a:xfrm>
        </p:spPr>
        <p:txBody>
          <a:bodyPr/>
          <a:lstStyle/>
          <a:p>
            <a:r>
              <a:rPr lang="en-US" sz="2800" b="1" dirty="0" smtClean="0"/>
              <a:t>OBJECTIVE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927" y="1780248"/>
            <a:ext cx="9905999" cy="401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main objective of this project is to determine whether </a:t>
            </a:r>
            <a:r>
              <a:rPr lang="en-US" sz="2000" dirty="0"/>
              <a:t>a review is </a:t>
            </a:r>
            <a:r>
              <a:rPr lang="en-US" sz="2000" dirty="0" smtClean="0"/>
              <a:t>Positive</a:t>
            </a:r>
            <a:r>
              <a:rPr lang="en-US" sz="2000" dirty="0"/>
              <a:t> </a:t>
            </a:r>
            <a:r>
              <a:rPr lang="en-US" sz="2000" dirty="0" smtClean="0"/>
              <a:t>or Negative and</a:t>
            </a:r>
          </a:p>
          <a:p>
            <a:pPr marL="0" indent="0">
              <a:buNone/>
            </a:pPr>
            <a:r>
              <a:rPr lang="en-US" sz="2000" dirty="0" smtClean="0"/>
              <a:t>decide </a:t>
            </a:r>
            <a:r>
              <a:rPr lang="en-US" sz="2000" dirty="0"/>
              <a:t>the polarity of views in customer reviews using different </a:t>
            </a:r>
            <a:r>
              <a:rPr lang="en-US" sz="2000" dirty="0" smtClean="0"/>
              <a:t>classification techniques </a:t>
            </a:r>
            <a:r>
              <a:rPr lang="en-US" sz="2000" dirty="0"/>
              <a:t>and analyze which technique is better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8" y="450484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DATASET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7254"/>
            <a:ext cx="9905999" cy="42378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Data Source:  </a:t>
            </a:r>
            <a:r>
              <a:rPr lang="en-US" sz="1600" dirty="0" smtClean="0">
                <a:solidFill>
                  <a:srgbClr val="0563C1"/>
                </a:solidFill>
                <a:latin typeface="f250"/>
              </a:rPr>
              <a:t>http</a:t>
            </a:r>
            <a:r>
              <a:rPr lang="en-US" sz="1600" dirty="0">
                <a:solidFill>
                  <a:srgbClr val="0563C1"/>
                </a:solidFill>
                <a:latin typeface="f250"/>
              </a:rPr>
              <a:t>://jmcauley.ucsd.edu/data/amazon/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Number of Records:  8032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76" y="2645141"/>
            <a:ext cx="75057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2" y="999476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DATA PREPROCESSING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16" y="2551239"/>
            <a:ext cx="9905999" cy="18127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Removed HTML from the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Non-Letters removal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Converting  the words into a lowercase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Stemming and Stop words removal</a:t>
            </a:r>
          </a:p>
        </p:txBody>
      </p:sp>
    </p:spTree>
    <p:extLst>
      <p:ext uri="{BB962C8B-B14F-4D97-AF65-F5344CB8AC3E}">
        <p14:creationId xmlns:p14="http://schemas.microsoft.com/office/powerpoint/2010/main" val="39235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97" y="1913559"/>
            <a:ext cx="10972800" cy="1171453"/>
          </a:xfrm>
        </p:spPr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910" y="3103648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Load data, and run numerical summaries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Split the data into training and testing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Generate Features by computing TF-IDF scores.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Fit the model using Classifiers by injecting the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Compute accuracies.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74072"/>
            <a:ext cx="10972800" cy="1171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28" y="664017"/>
            <a:ext cx="10972800" cy="1143000"/>
          </a:xfrm>
        </p:spPr>
        <p:txBody>
          <a:bodyPr/>
          <a:lstStyle/>
          <a:p>
            <a:r>
              <a:rPr lang="en-US" sz="2800" b="1" dirty="0" smtClean="0"/>
              <a:t>TF-IDF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8836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Term Frequency:  The number of times a term occurs in a particular document.</a:t>
            </a:r>
          </a:p>
          <a:p>
            <a:pPr marL="0" indent="0">
              <a:buNone/>
            </a:pPr>
            <a:r>
              <a:rPr lang="en-US" sz="2000" dirty="0" smtClean="0"/>
              <a:t>Inverse Document Frequency: It is used to diminish the weight of the terms that occur very frequently in the document set and increases the weight of terms that occur rarely.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020" y="4820648"/>
            <a:ext cx="1081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20" y="3194916"/>
            <a:ext cx="75887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283875"/>
            <a:ext cx="10972800" cy="1143000"/>
          </a:xfrm>
        </p:spPr>
        <p:txBody>
          <a:bodyPr/>
          <a:lstStyle/>
          <a:p>
            <a:r>
              <a:rPr lang="en-US" sz="2800" b="1" dirty="0" smtClean="0"/>
              <a:t>NAIVE BAYES CLASSIFIER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Probabilistic Classifier Based on Bayes theorem.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be used for both binary and </a:t>
            </a:r>
            <a:r>
              <a:rPr lang="en-US" dirty="0" smtClean="0"/>
              <a:t>multiclass </a:t>
            </a:r>
            <a:r>
              <a:rPr lang="en-US" dirty="0"/>
              <a:t>classification problems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Key Advantage is It</a:t>
            </a:r>
            <a:r>
              <a:rPr lang="en-US" dirty="0"/>
              <a:t> </a:t>
            </a:r>
            <a:r>
              <a:rPr lang="en-US" dirty="0" smtClean="0"/>
              <a:t>needs </a:t>
            </a:r>
            <a:r>
              <a:rPr lang="en-US" dirty="0"/>
              <a:t>less training </a:t>
            </a:r>
            <a:r>
              <a:rPr lang="en-US" dirty="0" smtClean="0"/>
              <a:t>data to estimate the parameters of classification.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is very useful in email and gender classification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Highly Scalable and easy to implement.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4" y="342112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DECISION TREE </a:t>
            </a:r>
            <a:r>
              <a:rPr lang="en-US" sz="2800" b="1" dirty="0"/>
              <a:t>CLASSIFIER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create a model that predicts the value of a target variable based on several input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It </a:t>
            </a:r>
            <a:r>
              <a:rPr lang="en-US" dirty="0"/>
              <a:t>has an effective method </a:t>
            </a:r>
            <a:r>
              <a:rPr lang="en-US" dirty="0" smtClean="0"/>
              <a:t>of dealing with </a:t>
            </a:r>
            <a:r>
              <a:rPr lang="en-US" dirty="0"/>
              <a:t>missing </a:t>
            </a:r>
            <a:r>
              <a:rPr lang="en-US" dirty="0" smtClean="0"/>
              <a:t>values </a:t>
            </a:r>
            <a:r>
              <a:rPr lang="en-US" dirty="0"/>
              <a:t>and </a:t>
            </a:r>
            <a:r>
              <a:rPr lang="en-US" dirty="0" smtClean="0"/>
              <a:t>will </a:t>
            </a:r>
            <a:r>
              <a:rPr lang="en-US" dirty="0"/>
              <a:t>not prevent splitting the data for building trees</a:t>
            </a:r>
            <a:endParaRPr lang="en-US" dirty="0" smtClean="0"/>
          </a:p>
          <a:p>
            <a:r>
              <a:rPr lang="en-US" dirty="0"/>
              <a:t>Decision trees are very intuitive and easy to explain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don’t make any assumptions about the dataset so they are pretty accurate for large datasets.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11009</TotalTime>
  <Words>651</Words>
  <Application>Microsoft Office PowerPoint</Application>
  <PresentationFormat>Widescreen</PresentationFormat>
  <Paragraphs>97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f250</vt:lpstr>
      <vt:lpstr>Wingdings</vt:lpstr>
      <vt:lpstr>Office Theme</vt:lpstr>
      <vt:lpstr>ITMD 525- DATA MINING</vt:lpstr>
      <vt:lpstr>                                   Opinion Mining – Text Classification </vt:lpstr>
      <vt:lpstr>OBJECTIVE</vt:lpstr>
      <vt:lpstr>DATASET</vt:lpstr>
      <vt:lpstr>DATA PREPROCESSING</vt:lpstr>
      <vt:lpstr>Text Classification</vt:lpstr>
      <vt:lpstr>TF-IDF</vt:lpstr>
      <vt:lpstr>NAIVE BAYES CLASSIFIER</vt:lpstr>
      <vt:lpstr>DECISION TREE CLASSIFIER</vt:lpstr>
      <vt:lpstr>RANDOM FOREST CLASSIFIER</vt:lpstr>
      <vt:lpstr>MODEL EVALUATION</vt:lpstr>
      <vt:lpstr>ANALYSIS</vt:lpstr>
      <vt:lpstr>CHALLENGE!</vt:lpstr>
      <vt:lpstr>Conclusions</vt:lpstr>
      <vt:lpstr>LEARNINGS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525- DATA MINING</dc:title>
  <dc:creator>SARIN-PC</dc:creator>
  <cp:lastModifiedBy>Kushal Dhruva</cp:lastModifiedBy>
  <cp:revision>140</cp:revision>
  <dcterms:created xsi:type="dcterms:W3CDTF">2016-12-07T01:45:09Z</dcterms:created>
  <dcterms:modified xsi:type="dcterms:W3CDTF">2017-12-07T06:54:53Z</dcterms:modified>
</cp:coreProperties>
</file>