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0" r:id="rId1"/>
    <p:sldMasterId id="2147483721" r:id="rId2"/>
  </p:sldMasterIdLst>
  <p:notesMasterIdLst>
    <p:notesMasterId r:id="rId18"/>
  </p:notesMasterIdLst>
  <p:handoutMasterIdLst>
    <p:handoutMasterId r:id="rId19"/>
  </p:handoutMasterIdLst>
  <p:sldIdLst>
    <p:sldId id="859" r:id="rId3"/>
    <p:sldId id="652" r:id="rId4"/>
    <p:sldId id="832" r:id="rId5"/>
    <p:sldId id="811" r:id="rId6"/>
    <p:sldId id="812" r:id="rId7"/>
    <p:sldId id="861" r:id="rId8"/>
    <p:sldId id="862" r:id="rId9"/>
    <p:sldId id="813" r:id="rId10"/>
    <p:sldId id="817" r:id="rId11"/>
    <p:sldId id="863" r:id="rId12"/>
    <p:sldId id="864" r:id="rId13"/>
    <p:sldId id="815" r:id="rId14"/>
    <p:sldId id="816" r:id="rId15"/>
    <p:sldId id="850" r:id="rId16"/>
    <p:sldId id="852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99">
          <p15:clr>
            <a:srgbClr val="A4A3A4"/>
          </p15:clr>
        </p15:guide>
        <p15:guide id="2" pos="2866">
          <p15:clr>
            <a:srgbClr val="A4A3A4"/>
          </p15:clr>
        </p15:guide>
        <p15:guide id="3" pos="295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ie Barnett" initials="JB" lastIdx="34" clrIdx="0">
    <p:extLst/>
  </p:cmAuthor>
  <p:cmAuthor id="2" name="Scott Hogrefe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6307"/>
    <a:srgbClr val="0A4B93"/>
    <a:srgbClr val="465161"/>
    <a:srgbClr val="000000"/>
    <a:srgbClr val="FF7900"/>
    <a:srgbClr val="FD6308"/>
    <a:srgbClr val="FFFFFF"/>
    <a:srgbClr val="7E7E7E"/>
    <a:srgbClr val="000080"/>
    <a:srgbClr val="FD56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 autoAdjust="0"/>
    <p:restoredTop sz="94426" autoAdjust="0"/>
  </p:normalViewPr>
  <p:slideViewPr>
    <p:cSldViewPr snapToGrid="0" showGuides="1">
      <p:cViewPr varScale="1">
        <p:scale>
          <a:sx n="124" d="100"/>
          <a:sy n="124" d="100"/>
        </p:scale>
        <p:origin x="176" y="232"/>
      </p:cViewPr>
      <p:guideLst>
        <p:guide orient="horz" pos="1699"/>
        <p:guide pos="2866"/>
        <p:guide pos="29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B9783-6B04-A34B-B08C-B642FA2763B0}" type="datetimeFigureOut">
              <a:rPr lang="en-US" smtClean="0"/>
              <a:t>10/9/17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0B0DB-1962-064D-BCB3-67CE73710F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481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934DE-852A-FF4B-88E6-E0C0F0C6DA66}" type="datetimeFigureOut">
              <a:rPr lang="en-US" smtClean="0"/>
              <a:t>10/9/17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3A8E9-5ED0-D747-88C0-E492299F9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72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3A8E9-5ED0-D747-88C0-E492299F96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56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AF36-6556-C149-A05A-60639DAEFE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69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AF36-6556-C149-A05A-60639DAEFE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96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AF36-6556-C149-A05A-60639DAEFE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55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AF36-6556-C149-A05A-60639DAEFE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AF36-6556-C149-A05A-60639DAEFE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8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AF36-6556-C149-A05A-60639DAEFE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8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Netskope is deployed primary as a service</a:t>
            </a:r>
            <a:r>
              <a:rPr lang="en-US" baseline="0" dirty="0" smtClean="0"/>
              <a:t> with per user, per month subscription pricing.  The first step after signing up for the service is that you get access to a private cloud tenant.  The next step is cloud app traffic is steered to your tenant using a variety of flexible deployment options, which I will cover in the next slide. That enables Netskope to perform analysis and policy enforcement.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3A8E9-5ED0-D747-88C0-E492299F96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3A8E9-5ED0-D747-88C0-E492299F96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58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AF36-6556-C149-A05A-60639DAEFE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3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AF36-6556-C149-A05A-60639DAEFE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32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AF36-6556-C149-A05A-60639DAEFE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43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AF36-6556-C149-A05A-60639DAEFE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78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AF36-6556-C149-A05A-60639DAEFE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10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AF36-6556-C149-A05A-60639DAEFE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4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799" y="124270"/>
            <a:ext cx="5985234" cy="457286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9785" y="551264"/>
            <a:ext cx="7976972" cy="0"/>
          </a:xfrm>
          <a:prstGeom prst="line">
            <a:avLst/>
          </a:prstGeom>
          <a:ln w="9525" cmpd="sng">
            <a:solidFill>
              <a:schemeClr val="accent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NSK-logos-primary-CMYK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221" y="112382"/>
            <a:ext cx="1290476" cy="564122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0653" y="4869657"/>
            <a:ext cx="713347" cy="27384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535C30B2-4731-1440-AB4B-B0252749269D}" type="slidenum">
              <a:rPr lang="en-US" smtClean="0">
                <a:solidFill>
                  <a:srgbClr val="36373D"/>
                </a:solidFill>
              </a:rPr>
              <a:pPr/>
              <a:t>‹Nr.›</a:t>
            </a:fld>
            <a:endParaRPr lang="en-US" dirty="0">
              <a:solidFill>
                <a:srgbClr val="36373D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643985" y="255172"/>
            <a:ext cx="0" cy="243303"/>
          </a:xfrm>
          <a:prstGeom prst="line">
            <a:avLst/>
          </a:prstGeom>
          <a:ln w="9525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75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/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2" y="4915285"/>
            <a:ext cx="9149935" cy="24261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9" name="Picture 18" descr="NSK-logos-darkbkg-primary-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7" y="4956830"/>
            <a:ext cx="876293" cy="154991"/>
          </a:xfrm>
          <a:prstGeom prst="rect">
            <a:avLst/>
          </a:prstGeom>
        </p:spPr>
      </p:pic>
      <p:sp>
        <p:nvSpPr>
          <p:cNvPr id="10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06396" y="4884975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ABADB5"/>
                </a:solidFill>
              </a:defRPr>
            </a:lvl1pPr>
          </a:lstStyle>
          <a:p>
            <a:r>
              <a:rPr lang="hr-HR" dirty="0" smtClean="0">
                <a:latin typeface="Arial"/>
              </a:rPr>
              <a:t>© 2017 Netskope. All Rights Reserved.</a:t>
            </a:r>
            <a:endParaRPr lang="en-US" dirty="0">
              <a:latin typeface="Arial"/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30322" y="1021195"/>
            <a:ext cx="3971925" cy="2534805"/>
          </a:xfrm>
        </p:spPr>
        <p:txBody>
          <a:bodyPr/>
          <a:lstStyle>
            <a:lvl1pPr>
              <a:defRPr sz="1800" b="0">
                <a:solidFill>
                  <a:srgbClr val="FF7900"/>
                </a:solidFill>
              </a:defRPr>
            </a:lvl1pPr>
            <a:lvl2pPr marL="0" indent="0" algn="l">
              <a:buFontTx/>
              <a:buNone/>
              <a:defRPr sz="1400" baseline="0">
                <a:solidFill>
                  <a:schemeClr val="accent3"/>
                </a:solidFill>
              </a:defRPr>
            </a:lvl2pPr>
            <a:lvl3pPr marL="729234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1277874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1737360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Insert Paragraph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 hasCustomPrompt="1"/>
          </p:nvPr>
        </p:nvSpPr>
        <p:spPr>
          <a:xfrm>
            <a:off x="4672013" y="1021917"/>
            <a:ext cx="3748472" cy="2534083"/>
          </a:xfrm>
        </p:spPr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69808" y="4035174"/>
            <a:ext cx="7812087" cy="257426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1" baseline="0">
                <a:solidFill>
                  <a:srgbClr val="FF7900"/>
                </a:solidFill>
              </a:defRPr>
            </a:lvl1pPr>
            <a:lvl2pPr marL="274320" indent="0" algn="l">
              <a:buFontTx/>
              <a:buNone/>
              <a:defRPr sz="1200"/>
            </a:lvl2pPr>
            <a:lvl3pPr marL="729234" indent="0" algn="l">
              <a:buFontTx/>
              <a:buNone/>
              <a:defRPr sz="1200"/>
            </a:lvl3pPr>
            <a:lvl4pPr marL="1277874" indent="0" algn="l">
              <a:buFontTx/>
              <a:buNone/>
              <a:defRPr sz="1200"/>
            </a:lvl4pPr>
            <a:lvl5pPr marL="1737360" indent="0" algn="l">
              <a:buFontTx/>
              <a:buNone/>
              <a:defRPr sz="12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quotes Click to edit quotes Click to edit quotes Click to edit quotes Click to edit </a:t>
            </a:r>
          </a:p>
          <a:p>
            <a:pPr lvl="0"/>
            <a:endParaRPr lang="en-US" dirty="0" smtClean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61928" y="3798492"/>
            <a:ext cx="992861" cy="300144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1" baseline="0">
                <a:solidFill>
                  <a:schemeClr val="accent1"/>
                </a:solidFill>
              </a:defRPr>
            </a:lvl1pPr>
            <a:lvl2pPr marL="274320" indent="0" algn="l">
              <a:buFontTx/>
              <a:buNone/>
              <a:defRPr sz="1200"/>
            </a:lvl2pPr>
            <a:lvl3pPr marL="729234" indent="0" algn="l">
              <a:buFontTx/>
              <a:buNone/>
              <a:defRPr sz="1200"/>
            </a:lvl3pPr>
            <a:lvl4pPr marL="1277874" indent="0" algn="l">
              <a:buFontTx/>
              <a:buNone/>
              <a:defRPr sz="1200"/>
            </a:lvl4pPr>
            <a:lvl5pPr marL="1737360" indent="0" algn="l">
              <a:buFontTx/>
              <a:buNone/>
              <a:defRPr sz="12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</a:t>
            </a:r>
          </a:p>
          <a:p>
            <a:pPr lvl="0"/>
            <a:endParaRPr lang="en-US" dirty="0" smtClean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120352" y="4087129"/>
            <a:ext cx="992861" cy="300144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1" baseline="0">
                <a:solidFill>
                  <a:schemeClr val="accent1"/>
                </a:solidFill>
              </a:defRPr>
            </a:lvl1pPr>
            <a:lvl2pPr marL="274320" indent="0" algn="l">
              <a:buFontTx/>
              <a:buNone/>
              <a:defRPr sz="1200"/>
            </a:lvl2pPr>
            <a:lvl3pPr marL="729234" indent="0" algn="l">
              <a:buFontTx/>
              <a:buNone/>
              <a:defRPr sz="1200"/>
            </a:lvl3pPr>
            <a:lvl4pPr marL="1277874" indent="0" algn="l">
              <a:buFontTx/>
              <a:buNone/>
              <a:defRPr sz="1200"/>
            </a:lvl4pPr>
            <a:lvl5pPr marL="1737360" indent="0" algn="l">
              <a:buFontTx/>
              <a:buNone/>
              <a:defRPr sz="12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”</a:t>
            </a:r>
          </a:p>
          <a:p>
            <a:pPr lvl="0"/>
            <a:endParaRPr lang="en-US" dirty="0" smtClean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86743" y="4316311"/>
            <a:ext cx="7812087" cy="293789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1" baseline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274320" indent="0" algn="l">
              <a:buFontTx/>
              <a:buNone/>
              <a:defRPr sz="1200"/>
            </a:lvl2pPr>
            <a:lvl3pPr marL="729234" indent="0" algn="l">
              <a:buFontTx/>
              <a:buNone/>
              <a:defRPr sz="1200"/>
            </a:lvl3pPr>
            <a:lvl4pPr marL="1277874" indent="0" algn="l">
              <a:buFontTx/>
              <a:buNone/>
              <a:defRPr sz="1200"/>
            </a:lvl4pPr>
            <a:lvl5pPr marL="1737360" indent="0" algn="l">
              <a:buFontTx/>
              <a:buNone/>
              <a:defRPr sz="120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– author</a:t>
            </a:r>
          </a:p>
          <a:p>
            <a:pPr lvl="0"/>
            <a:endParaRPr lang="en-US" dirty="0" smtClean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73561" y="246143"/>
            <a:ext cx="5985234" cy="457286"/>
          </a:xfrm>
        </p:spPr>
        <p:txBody>
          <a:bodyPr>
            <a:normAutofit/>
          </a:bodyPr>
          <a:lstStyle>
            <a:lvl1pPr algn="l">
              <a:defRPr sz="26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2701" y="4908479"/>
            <a:ext cx="713347" cy="273844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535C30B2-4731-1440-AB4B-B0252749269D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101600" cy="990600"/>
          </a:xfrm>
          <a:prstGeom prst="rect">
            <a:avLst/>
          </a:prstGeom>
          <a:solidFill>
            <a:srgbClr val="FC630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6307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26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" y="4915285"/>
            <a:ext cx="9149935" cy="24261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4" name="Picture 13" descr="NSK-logos-darkbkg-primary-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7" y="4956830"/>
            <a:ext cx="876293" cy="154991"/>
          </a:xfrm>
          <a:prstGeom prst="rect">
            <a:avLst/>
          </a:prstGeom>
        </p:spPr>
      </p:pic>
      <p:sp>
        <p:nvSpPr>
          <p:cNvPr id="15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06396" y="4884975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ABADB5"/>
                </a:solidFill>
              </a:defRPr>
            </a:lvl1pPr>
          </a:lstStyle>
          <a:p>
            <a:r>
              <a:rPr lang="hr-HR" dirty="0" smtClean="0">
                <a:latin typeface="Arial"/>
              </a:rPr>
              <a:t>© 20157Netskope. All Rights Reserved.</a:t>
            </a:r>
            <a:endParaRPr lang="en-US" dirty="0">
              <a:latin typeface="Arial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73561" y="246143"/>
            <a:ext cx="5985234" cy="457286"/>
          </a:xfrm>
        </p:spPr>
        <p:txBody>
          <a:bodyPr>
            <a:normAutofit/>
          </a:bodyPr>
          <a:lstStyle>
            <a:lvl1pPr algn="l">
              <a:defRPr sz="26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2701" y="4908479"/>
            <a:ext cx="713347" cy="273844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535C30B2-4731-1440-AB4B-B0252749269D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1" name="Content Placeholder 4"/>
          <p:cNvSpPr>
            <a:spLocks noGrp="1"/>
          </p:cNvSpPr>
          <p:nvPr>
            <p:ph sz="quarter" idx="12"/>
          </p:nvPr>
        </p:nvSpPr>
        <p:spPr>
          <a:xfrm>
            <a:off x="530322" y="1021195"/>
            <a:ext cx="7902478" cy="2407805"/>
          </a:xfrm>
        </p:spPr>
        <p:txBody>
          <a:bodyPr/>
          <a:lstStyle>
            <a:lvl1pPr>
              <a:defRPr sz="1800" b="0">
                <a:solidFill>
                  <a:srgbClr val="FF7900"/>
                </a:solidFill>
              </a:defRPr>
            </a:lvl1pPr>
            <a:lvl2pPr marL="0" indent="0" algn="l">
              <a:buFontTx/>
              <a:buNone/>
              <a:defRPr sz="1400" baseline="0">
                <a:solidFill>
                  <a:schemeClr val="accent3"/>
                </a:solidFill>
              </a:defRPr>
            </a:lvl2pPr>
            <a:lvl3pPr marL="729234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1277874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1737360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Insert Paragraph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01600" cy="990600"/>
          </a:xfrm>
          <a:prstGeom prst="rect">
            <a:avLst/>
          </a:prstGeom>
          <a:solidFill>
            <a:srgbClr val="FC630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6307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6968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bg>
      <p:bgPr>
        <a:gradFill flip="none" rotWithShape="1">
          <a:gsLst>
            <a:gs pos="58000">
              <a:schemeClr val="bg1"/>
            </a:gs>
            <a:gs pos="100000">
              <a:schemeClr val="accent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2025081"/>
            <a:ext cx="7772400" cy="1102519"/>
          </a:xfrm>
        </p:spPr>
        <p:txBody>
          <a:bodyPr>
            <a:normAutofit/>
          </a:bodyPr>
          <a:lstStyle>
            <a:lvl1pPr algn="ctr">
              <a:defRPr sz="3000">
                <a:solidFill>
                  <a:srgbClr val="46526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4927600"/>
            <a:ext cx="9144000" cy="23030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65261"/>
              </a:solidFill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r="79370"/>
          <a:stretch/>
        </p:blipFill>
        <p:spPr>
          <a:xfrm>
            <a:off x="4064002" y="1363933"/>
            <a:ext cx="1109132" cy="94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69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/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475004" y="1055834"/>
            <a:ext cx="3738684" cy="3256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600" b="1"/>
            </a:lvl1pPr>
            <a:lvl2pPr>
              <a:defRPr sz="16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idx="10"/>
          </p:nvPr>
        </p:nvSpPr>
        <p:spPr>
          <a:xfrm>
            <a:off x="4848932" y="1055834"/>
            <a:ext cx="3697140" cy="3256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2" y="4915285"/>
            <a:ext cx="9149935" cy="24261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2" name="Picture 11" descr="NSK-logos-darkbkg-primary-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7" y="4956830"/>
            <a:ext cx="876293" cy="154991"/>
          </a:xfrm>
          <a:prstGeom prst="rect">
            <a:avLst/>
          </a:prstGeom>
        </p:spPr>
      </p:pic>
      <p:sp>
        <p:nvSpPr>
          <p:cNvPr id="13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06396" y="4884975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ABADB5"/>
                </a:solidFill>
              </a:defRPr>
            </a:lvl1pPr>
          </a:lstStyle>
          <a:p>
            <a:r>
              <a:rPr lang="hr-HR" dirty="0" smtClean="0">
                <a:latin typeface="Arial"/>
              </a:rPr>
              <a:t>© 2017 Netskope. All Rights Reserved.</a:t>
            </a:r>
            <a:endParaRPr lang="en-US" dirty="0">
              <a:latin typeface="Arial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73561" y="246143"/>
            <a:ext cx="5985234" cy="457286"/>
          </a:xfrm>
        </p:spPr>
        <p:txBody>
          <a:bodyPr>
            <a:normAutofit/>
          </a:bodyPr>
          <a:lstStyle>
            <a:lvl1pPr algn="l">
              <a:defRPr sz="26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2701" y="4908479"/>
            <a:ext cx="713347" cy="273844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535C30B2-4731-1440-AB4B-B0252749269D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01600" cy="990600"/>
          </a:xfrm>
          <a:prstGeom prst="rect">
            <a:avLst/>
          </a:prstGeom>
          <a:solidFill>
            <a:srgbClr val="FC630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6307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5214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/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35337" y="1195534"/>
            <a:ext cx="3738684" cy="278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 b="1"/>
            </a:lvl1pPr>
            <a:lvl2pPr marL="557784" marR="0" indent="-283464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/>
            </a:lvl2pPr>
          </a:lstStyle>
          <a:p>
            <a:pPr lvl="1"/>
            <a:r>
              <a:rPr lang="en-US" dirty="0" smtClean="0"/>
              <a:t>Second level</a:t>
            </a:r>
          </a:p>
          <a:p>
            <a:pPr marL="557784" marR="0" lvl="1" indent="-283464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Second level</a:t>
            </a:r>
          </a:p>
          <a:p>
            <a:pPr marL="557784" marR="0" lvl="1" indent="-283464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Second level</a:t>
            </a:r>
          </a:p>
          <a:p>
            <a:pPr marL="557784" marR="0" lvl="1" indent="-283464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Second level</a:t>
            </a:r>
          </a:p>
          <a:p>
            <a:pPr marL="557784" marR="0" lvl="1" indent="-283464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Second level</a:t>
            </a:r>
          </a:p>
          <a:p>
            <a:pPr marL="557784" marR="0" lvl="1" indent="-283464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Second level</a:t>
            </a:r>
          </a:p>
          <a:p>
            <a:pPr marL="557784" marR="0" lvl="1" indent="-283464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Second level</a:t>
            </a:r>
          </a:p>
          <a:p>
            <a:pPr marL="557784" marR="0" lvl="1" indent="-283464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5" name="Text Placeholder 2"/>
          <p:cNvSpPr>
            <a:spLocks noGrp="1"/>
          </p:cNvSpPr>
          <p:nvPr>
            <p:ph idx="10"/>
          </p:nvPr>
        </p:nvSpPr>
        <p:spPr>
          <a:xfrm>
            <a:off x="497065" y="1201884"/>
            <a:ext cx="3697140" cy="278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2" y="4915285"/>
            <a:ext cx="9149935" cy="24261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2" name="Picture 11" descr="NSK-logos-darkbkg-primary-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7" y="4956830"/>
            <a:ext cx="876293" cy="154991"/>
          </a:xfrm>
          <a:prstGeom prst="rect">
            <a:avLst/>
          </a:prstGeom>
        </p:spPr>
      </p:pic>
      <p:sp>
        <p:nvSpPr>
          <p:cNvPr id="13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06396" y="4884975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ABADB5"/>
                </a:solidFill>
              </a:defRPr>
            </a:lvl1pPr>
          </a:lstStyle>
          <a:p>
            <a:r>
              <a:rPr lang="hr-HR" dirty="0" smtClean="0">
                <a:latin typeface="Arial"/>
              </a:rPr>
              <a:t>© 2017 Netskope. All Rights Reserved.</a:t>
            </a:r>
            <a:endParaRPr lang="en-US" dirty="0">
              <a:latin typeface="Arial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73561" y="246143"/>
            <a:ext cx="5985234" cy="457286"/>
          </a:xfrm>
        </p:spPr>
        <p:txBody>
          <a:bodyPr>
            <a:normAutofit/>
          </a:bodyPr>
          <a:lstStyle>
            <a:lvl1pPr algn="l">
              <a:defRPr sz="26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2701" y="4908479"/>
            <a:ext cx="713347" cy="273844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535C30B2-4731-1440-AB4B-B0252749269D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01600" cy="990600"/>
          </a:xfrm>
          <a:prstGeom prst="rect">
            <a:avLst/>
          </a:prstGeom>
          <a:solidFill>
            <a:srgbClr val="FC630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6307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1024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 userDrawn="1"/>
        </p:nvSpPr>
        <p:spPr>
          <a:xfrm rot="5400000">
            <a:off x="55686" y="1697453"/>
            <a:ext cx="3417093" cy="2382808"/>
          </a:xfrm>
          <a:prstGeom prst="rect">
            <a:avLst/>
          </a:prstGeom>
          <a:solidFill>
            <a:schemeClr val="accent4">
              <a:alpha val="4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6" name="Rectangle 25"/>
          <p:cNvSpPr/>
          <p:nvPr userDrawn="1"/>
        </p:nvSpPr>
        <p:spPr>
          <a:xfrm rot="5400000">
            <a:off x="2880474" y="1697453"/>
            <a:ext cx="3417093" cy="2382808"/>
          </a:xfrm>
          <a:prstGeom prst="rect">
            <a:avLst/>
          </a:prstGeom>
          <a:solidFill>
            <a:schemeClr val="accent4">
              <a:alpha val="4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7" name="Rectangle 26"/>
          <p:cNvSpPr/>
          <p:nvPr userDrawn="1"/>
        </p:nvSpPr>
        <p:spPr>
          <a:xfrm rot="5400000">
            <a:off x="5643688" y="1697453"/>
            <a:ext cx="3417092" cy="2382808"/>
          </a:xfrm>
          <a:prstGeom prst="rect">
            <a:avLst/>
          </a:prstGeom>
          <a:solidFill>
            <a:schemeClr val="accent4">
              <a:alpha val="4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/>
          </p:nvPr>
        </p:nvSpPr>
        <p:spPr>
          <a:xfrm>
            <a:off x="731694" y="1345084"/>
            <a:ext cx="2193925" cy="2574131"/>
          </a:xfrm>
        </p:spPr>
        <p:txBody>
          <a:bodyPr/>
          <a:lstStyle>
            <a:lvl1pPr>
              <a:defRPr sz="1600">
                <a:solidFill>
                  <a:srgbClr val="FF7900"/>
                </a:solidFill>
              </a:defRPr>
            </a:lvl1pPr>
            <a:lvl2pPr marL="192024" marR="0" indent="-28575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/>
            </a:lvl2pPr>
            <a:lvl3pPr marL="729234" indent="0">
              <a:buFontTx/>
              <a:buNone/>
              <a:defRPr/>
            </a:lvl3pPr>
            <a:lvl4pPr marL="1277874" indent="0">
              <a:buFontTx/>
              <a:buNone/>
              <a:defRPr/>
            </a:lvl4pPr>
            <a:lvl5pPr marL="173736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192024" marR="0" lvl="1" indent="-28575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Second level</a:t>
            </a:r>
          </a:p>
          <a:p>
            <a:pPr marL="192024" marR="0" lvl="1" indent="-28575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Second level</a:t>
            </a:r>
          </a:p>
          <a:p>
            <a:pPr marL="192024" marR="0" lvl="1" indent="-28575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Second level</a:t>
            </a:r>
          </a:p>
          <a:p>
            <a:pPr marL="192024" marR="0" lvl="1" indent="-28575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Second level</a:t>
            </a:r>
          </a:p>
          <a:p>
            <a:pPr marL="192024" marR="0" lvl="1" indent="-28575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Second level</a:t>
            </a:r>
          </a:p>
          <a:p>
            <a:pPr marL="192024" marR="0" lvl="1" indent="-28575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Second level</a:t>
            </a:r>
          </a:p>
          <a:p>
            <a:pPr marL="192024" marR="0" lvl="1" indent="-28575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3564179" y="1345084"/>
            <a:ext cx="2193925" cy="2574131"/>
          </a:xfrm>
        </p:spPr>
        <p:txBody>
          <a:bodyPr/>
          <a:lstStyle>
            <a:lvl1pPr>
              <a:defRPr sz="1600">
                <a:solidFill>
                  <a:srgbClr val="FF7900"/>
                </a:solidFill>
              </a:defRPr>
            </a:lvl1pPr>
            <a:lvl2pPr marL="192024" marR="0" indent="-28575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/>
            </a:lvl2pPr>
            <a:lvl3pPr marL="729234" indent="0">
              <a:buFontTx/>
              <a:buNone/>
              <a:defRPr/>
            </a:lvl3pPr>
            <a:lvl4pPr marL="1277874" indent="0">
              <a:buFontTx/>
              <a:buNone/>
              <a:defRPr/>
            </a:lvl4pPr>
            <a:lvl5pPr marL="173736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192024" marR="0" lvl="1" indent="-28575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Second level</a:t>
            </a:r>
          </a:p>
          <a:p>
            <a:pPr marL="192024" marR="0" lvl="1" indent="-28575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Second level</a:t>
            </a:r>
          </a:p>
          <a:p>
            <a:pPr marL="192024" marR="0" lvl="1" indent="-28575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Second level</a:t>
            </a:r>
          </a:p>
          <a:p>
            <a:pPr marL="192024" marR="0" lvl="1" indent="-28575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Second level</a:t>
            </a:r>
          </a:p>
          <a:p>
            <a:pPr marL="192024" marR="0" lvl="1" indent="-28575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Second level</a:t>
            </a:r>
          </a:p>
          <a:p>
            <a:pPr marL="192024" marR="0" lvl="1" indent="-28575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Second level</a:t>
            </a:r>
          </a:p>
          <a:p>
            <a:pPr marL="192024" marR="0" lvl="1" indent="-28575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5" name="Text Placeholder 30"/>
          <p:cNvSpPr>
            <a:spLocks noGrp="1"/>
          </p:cNvSpPr>
          <p:nvPr>
            <p:ph type="body" sz="quarter" idx="12"/>
          </p:nvPr>
        </p:nvSpPr>
        <p:spPr>
          <a:xfrm>
            <a:off x="6327391" y="1345084"/>
            <a:ext cx="2193925" cy="2574131"/>
          </a:xfrm>
        </p:spPr>
        <p:txBody>
          <a:bodyPr/>
          <a:lstStyle>
            <a:lvl1pPr>
              <a:defRPr sz="1600">
                <a:solidFill>
                  <a:srgbClr val="FF7900"/>
                </a:solidFill>
              </a:defRPr>
            </a:lvl1pPr>
            <a:lvl2pPr marL="192024" marR="0" indent="-28575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400"/>
            </a:lvl2pPr>
            <a:lvl3pPr marL="729234" indent="0">
              <a:buFontTx/>
              <a:buNone/>
              <a:defRPr/>
            </a:lvl3pPr>
            <a:lvl4pPr marL="1277874" indent="0">
              <a:buFontTx/>
              <a:buNone/>
              <a:defRPr/>
            </a:lvl4pPr>
            <a:lvl5pPr marL="173736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192024" marR="0" lvl="1" indent="-28575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Second level</a:t>
            </a:r>
          </a:p>
          <a:p>
            <a:pPr marL="192024" marR="0" lvl="1" indent="-28575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Second level</a:t>
            </a:r>
          </a:p>
          <a:p>
            <a:pPr marL="192024" marR="0" lvl="1" indent="-28575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Second level</a:t>
            </a:r>
          </a:p>
          <a:p>
            <a:pPr marL="192024" marR="0" lvl="1" indent="-28575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Second level</a:t>
            </a:r>
          </a:p>
          <a:p>
            <a:pPr marL="192024" marR="0" lvl="1" indent="-28575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Second level</a:t>
            </a:r>
          </a:p>
          <a:p>
            <a:pPr marL="192024" marR="0" lvl="1" indent="-28575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Second level</a:t>
            </a:r>
          </a:p>
          <a:p>
            <a:pPr marL="192024" marR="0" lvl="1" indent="-28575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Rectangle 18"/>
          <p:cNvSpPr/>
          <p:nvPr userDrawn="1"/>
        </p:nvSpPr>
        <p:spPr>
          <a:xfrm>
            <a:off x="2" y="4915285"/>
            <a:ext cx="9149935" cy="24261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21" name="Picture 20" descr="NSK-logos-darkbkg-primary-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7" y="4956830"/>
            <a:ext cx="876293" cy="154991"/>
          </a:xfrm>
          <a:prstGeom prst="rect">
            <a:avLst/>
          </a:prstGeom>
        </p:spPr>
      </p:pic>
      <p:sp>
        <p:nvSpPr>
          <p:cNvPr id="22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06396" y="4884975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ABADB5"/>
                </a:solidFill>
              </a:defRPr>
            </a:lvl1pPr>
          </a:lstStyle>
          <a:p>
            <a:r>
              <a:rPr lang="hr-HR" dirty="0" smtClean="0">
                <a:latin typeface="Arial"/>
              </a:rPr>
              <a:t>© 2017 Netskope. All Rights Reserved.</a:t>
            </a:r>
            <a:endParaRPr lang="en-US" dirty="0">
              <a:latin typeface="Arial"/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73561" y="246143"/>
            <a:ext cx="5985234" cy="457286"/>
          </a:xfrm>
        </p:spPr>
        <p:txBody>
          <a:bodyPr>
            <a:normAutofit/>
          </a:bodyPr>
          <a:lstStyle>
            <a:lvl1pPr algn="l">
              <a:defRPr sz="26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2701" y="4908479"/>
            <a:ext cx="713347" cy="273844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535C30B2-4731-1440-AB4B-B0252749269D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101600" cy="990600"/>
          </a:xfrm>
          <a:prstGeom prst="rect">
            <a:avLst/>
          </a:prstGeom>
          <a:solidFill>
            <a:srgbClr val="FC630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6307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2626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640557"/>
            <a:ext cx="9144000" cy="42838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-7697" y="821267"/>
            <a:ext cx="4625879" cy="4097097"/>
          </a:xfrm>
          <a:prstGeom prst="rect">
            <a:avLst/>
          </a:prstGeom>
          <a:solidFill>
            <a:srgbClr val="36373D">
              <a:alpha val="6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7900"/>
              </a:solidFill>
              <a:latin typeface="Arial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1"/>
            <a:ext cx="9144000" cy="8297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7900"/>
              </a:solidFill>
              <a:latin typeface="Arial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30910" y="154935"/>
            <a:ext cx="8620606" cy="457286"/>
          </a:xfrm>
        </p:spPr>
        <p:txBody>
          <a:bodyPr>
            <a:normAutofit/>
          </a:bodyPr>
          <a:lstStyle>
            <a:lvl1pPr algn="ctr">
              <a:defRPr sz="2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1032" y="981219"/>
            <a:ext cx="3994727" cy="1645371"/>
          </a:xfrm>
        </p:spPr>
        <p:txBody>
          <a:bodyPr/>
          <a:lstStyle>
            <a:lvl1pPr>
              <a:defRPr sz="1600">
                <a:solidFill>
                  <a:schemeClr val="accent5"/>
                </a:solidFill>
              </a:defRPr>
            </a:lvl1pPr>
            <a:lvl2pPr marL="27432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557784" marR="0" lvl="1" indent="-283464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Second level</a:t>
            </a:r>
          </a:p>
          <a:p>
            <a:pPr marL="557784" marR="0" lvl="1" indent="-283464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Second level</a:t>
            </a:r>
          </a:p>
          <a:p>
            <a:pPr marL="557784" marR="0" lvl="1" indent="-283464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Second level</a:t>
            </a:r>
          </a:p>
          <a:p>
            <a:pPr marL="557784" marR="0" lvl="1" indent="-283464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557784" marR="0" lvl="1" indent="-283464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12" name="Rectangle 11"/>
          <p:cNvSpPr/>
          <p:nvPr userDrawn="1"/>
        </p:nvSpPr>
        <p:spPr>
          <a:xfrm>
            <a:off x="2" y="4915285"/>
            <a:ext cx="9149935" cy="24261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3" name="Picture 12" descr="NSK-logos-darkbkg-primary-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7" y="4956830"/>
            <a:ext cx="876293" cy="154991"/>
          </a:xfrm>
          <a:prstGeom prst="rect">
            <a:avLst/>
          </a:prstGeom>
        </p:spPr>
      </p:pic>
      <p:sp>
        <p:nvSpPr>
          <p:cNvPr id="14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06396" y="4884975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ABADB5"/>
                </a:solidFill>
              </a:defRPr>
            </a:lvl1pPr>
          </a:lstStyle>
          <a:p>
            <a:r>
              <a:rPr lang="hr-HR" dirty="0" smtClean="0">
                <a:latin typeface="Arial"/>
              </a:rPr>
              <a:t>© 2017 Netskope. All Rights Reserved.</a:t>
            </a:r>
            <a:endParaRPr lang="en-US" dirty="0">
              <a:latin typeface="Arial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2701" y="4908479"/>
            <a:ext cx="713347" cy="273844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535C30B2-4731-1440-AB4B-B0252749269D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87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Screen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640557"/>
            <a:ext cx="9144000" cy="42838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-7697" y="635001"/>
            <a:ext cx="4625879" cy="4283363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7900"/>
              </a:solidFill>
              <a:latin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30262" y="986559"/>
            <a:ext cx="3971925" cy="3319463"/>
          </a:xfrm>
        </p:spPr>
        <p:txBody>
          <a:bodyPr/>
          <a:lstStyle>
            <a:lvl1pPr>
              <a:defRPr sz="1600">
                <a:solidFill>
                  <a:schemeClr val="accent5"/>
                </a:solidFill>
              </a:defRPr>
            </a:lvl1pPr>
            <a:lvl2pPr marL="0" indent="0" algn="l">
              <a:buFontTx/>
              <a:buNone/>
              <a:defRPr sz="1400" baseline="0">
                <a:solidFill>
                  <a:schemeClr val="bg1"/>
                </a:solidFill>
              </a:defRPr>
            </a:lvl2pPr>
            <a:lvl3pPr marL="729234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1277874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1737360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Insert Paragraph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2" y="4915285"/>
            <a:ext cx="9149935" cy="24261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4" name="Picture 13" descr="NSK-logos-darkbkg-primary-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7" y="4956830"/>
            <a:ext cx="876293" cy="154991"/>
          </a:xfrm>
          <a:prstGeom prst="rect">
            <a:avLst/>
          </a:prstGeom>
        </p:spPr>
      </p:pic>
      <p:sp>
        <p:nvSpPr>
          <p:cNvPr id="15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06396" y="4884975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ABADB5"/>
                </a:solidFill>
              </a:defRPr>
            </a:lvl1pPr>
          </a:lstStyle>
          <a:p>
            <a:r>
              <a:rPr lang="hr-HR" dirty="0" smtClean="0">
                <a:latin typeface="Arial"/>
              </a:rPr>
              <a:t>© 2017 Netskope. All Rights Reserved.</a:t>
            </a:r>
            <a:endParaRPr lang="en-US" dirty="0">
              <a:latin typeface="Arial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1"/>
            <a:ext cx="9144000" cy="8297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7900"/>
              </a:solidFill>
              <a:latin typeface="Arial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230910" y="154935"/>
            <a:ext cx="8620606" cy="457286"/>
          </a:xfrm>
        </p:spPr>
        <p:txBody>
          <a:bodyPr>
            <a:normAutofit/>
          </a:bodyPr>
          <a:lstStyle>
            <a:lvl1pPr algn="ctr">
              <a:defRPr sz="2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2701" y="4908479"/>
            <a:ext cx="713347" cy="273844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535C30B2-4731-1440-AB4B-B0252749269D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19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0" y="290593"/>
            <a:ext cx="9144000" cy="452357"/>
          </a:xfrm>
        </p:spPr>
        <p:txBody>
          <a:bodyPr>
            <a:normAutofit/>
          </a:bodyPr>
          <a:lstStyle>
            <a:lvl1pPr algn="ctr">
              <a:defRPr sz="2600">
                <a:solidFill>
                  <a:srgbClr val="FF79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" y="4915285"/>
            <a:ext cx="9149935" cy="24261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9" name="Picture 8" descr="NSK-logos-darkbkg-primary-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7" y="4956830"/>
            <a:ext cx="876293" cy="154991"/>
          </a:xfrm>
          <a:prstGeom prst="rect">
            <a:avLst/>
          </a:prstGeom>
        </p:spPr>
      </p:pic>
      <p:sp>
        <p:nvSpPr>
          <p:cNvPr id="10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06396" y="4884975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ABADB5"/>
                </a:solidFill>
              </a:defRPr>
            </a:lvl1pPr>
          </a:lstStyle>
          <a:p>
            <a:r>
              <a:rPr lang="hr-HR" dirty="0" smtClean="0">
                <a:latin typeface="Arial"/>
              </a:rPr>
              <a:t>© 2017 Netskope. All Rights Reserved.</a:t>
            </a:r>
            <a:endParaRPr lang="en-US" dirty="0">
              <a:latin typeface="Arial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2701" y="4908479"/>
            <a:ext cx="713347" cy="273844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535C30B2-4731-1440-AB4B-B0252749269D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77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a/call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9144000" cy="49244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726046"/>
            <a:ext cx="9144000" cy="1552864"/>
          </a:xfrm>
          <a:prstGeom prst="rect">
            <a:avLst/>
          </a:prstGeom>
          <a:solidFill>
            <a:srgbClr val="36373D">
              <a:alpha val="7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7900"/>
              </a:solidFill>
              <a:latin typeface="Arial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30910" y="2307007"/>
            <a:ext cx="8620606" cy="457286"/>
          </a:xfrm>
        </p:spPr>
        <p:txBody>
          <a:bodyPr>
            <a:normAutofit/>
          </a:bodyPr>
          <a:lstStyle>
            <a:lvl1pPr algn="ctr"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3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58000">
              <a:schemeClr val="bg1"/>
            </a:gs>
            <a:gs pos="100000">
              <a:schemeClr val="accent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5080"/>
            <a:ext cx="7772400" cy="1102519"/>
          </a:xfrm>
        </p:spPr>
        <p:txBody>
          <a:bodyPr>
            <a:normAutofit/>
          </a:bodyPr>
          <a:lstStyle>
            <a:lvl1pPr>
              <a:defRPr sz="3000">
                <a:solidFill>
                  <a:srgbClr val="46526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83453"/>
            <a:ext cx="6400800" cy="372919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46526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0653" y="4869657"/>
            <a:ext cx="713347" cy="27384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535C30B2-4731-1440-AB4B-B0252749269D}" type="slidenum">
              <a:rPr lang="en-US" smtClean="0">
                <a:solidFill>
                  <a:srgbClr val="36373D"/>
                </a:solidFill>
              </a:rPr>
              <a:pPr/>
              <a:t>‹Nr.›</a:t>
            </a:fld>
            <a:endParaRPr lang="en-US" dirty="0">
              <a:solidFill>
                <a:srgbClr val="36373D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4990692"/>
            <a:ext cx="9144000" cy="15874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245113" y="2121238"/>
            <a:ext cx="6665782" cy="0"/>
          </a:xfrm>
          <a:prstGeom prst="line">
            <a:avLst/>
          </a:prstGeom>
          <a:ln w="9525" cmpd="sng">
            <a:solidFill>
              <a:schemeClr val="accent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1245113" y="3089184"/>
            <a:ext cx="6665782" cy="0"/>
          </a:xfrm>
          <a:prstGeom prst="line">
            <a:avLst/>
          </a:prstGeom>
          <a:ln w="9525" cmpd="sng">
            <a:solidFill>
              <a:schemeClr val="accent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NSK-logos-primary-CMYK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720" y="775728"/>
            <a:ext cx="3707027" cy="162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752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1" y="0"/>
            <a:ext cx="9144000" cy="5150511"/>
            <a:chOff x="-1" y="0"/>
            <a:chExt cx="9144000" cy="5150511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43999" cy="5143500"/>
            </a:xfrm>
            <a:prstGeom prst="rect">
              <a:avLst/>
            </a:prstGeom>
            <a:solidFill>
              <a:srgbClr val="222D3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NSK-facets-dark-gray.jpg"/>
            <p:cNvPicPr>
              <a:picLocks noChangeAspect="1"/>
            </p:cNvPicPr>
            <p:nvPr/>
          </p:nvPicPr>
          <p:blipFill>
            <a:blip r:embed="rId2">
              <a:alphaModFix amt="36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" y="7011"/>
              <a:ext cx="9144000" cy="5143500"/>
            </a:xfrm>
            <a:prstGeom prst="rect">
              <a:avLst/>
            </a:prstGeom>
          </p:spPr>
        </p:pic>
      </p:grp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17383"/>
            <a:ext cx="8229600" cy="857250"/>
          </a:xfr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205970" y="4717309"/>
            <a:ext cx="44284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>
                    <a:lumMod val="50000"/>
                  </a:schemeClr>
                </a:solidFill>
                <a:latin typeface="Lucida Grande"/>
                <a:cs typeface="Lucida Grande"/>
              </a:defRPr>
            </a:lvl1pPr>
          </a:lstStyle>
          <a:p>
            <a:fld id="{6BCEF815-C28B-EC4F-896C-E86074FD7FF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157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383"/>
            <a:ext cx="82296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8" descr="NSK-facet-orang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35961"/>
            <a:ext cx="9163690" cy="117383"/>
          </a:xfrm>
          <a:prstGeom prst="rect">
            <a:avLst/>
          </a:prstGeom>
        </p:spPr>
      </p:pic>
      <p:pic>
        <p:nvPicPr>
          <p:cNvPr id="11" name="Picture 10" descr="NSK-logos-primary-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8673" y="4675094"/>
            <a:ext cx="1401510" cy="247886"/>
          </a:xfrm>
          <a:prstGeom prst="rect">
            <a:avLst/>
          </a:prstGeom>
        </p:spPr>
      </p:pic>
      <p:sp>
        <p:nvSpPr>
          <p:cNvPr id="17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205970" y="4717309"/>
            <a:ext cx="44284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>
                    <a:lumMod val="50000"/>
                  </a:schemeClr>
                </a:solidFill>
                <a:latin typeface="Lucida Grande"/>
                <a:cs typeface="Lucida Grande"/>
              </a:defRPr>
            </a:lvl1pPr>
          </a:lstStyle>
          <a:p>
            <a:fld id="{6BCEF815-C28B-EC4F-896C-E86074FD7FF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1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bg>
      <p:bgPr>
        <a:gradFill flip="none" rotWithShape="1">
          <a:gsLst>
            <a:gs pos="58000">
              <a:schemeClr val="bg1"/>
            </a:gs>
            <a:gs pos="100000">
              <a:schemeClr val="accent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0653" y="4869657"/>
            <a:ext cx="713347" cy="27384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535C30B2-4731-1440-AB4B-B0252749269D}" type="slidenum">
              <a:rPr lang="en-US" smtClean="0">
                <a:solidFill>
                  <a:srgbClr val="36373D"/>
                </a:solidFill>
              </a:rPr>
              <a:pPr/>
              <a:t>‹Nr.›</a:t>
            </a:fld>
            <a:endParaRPr lang="en-US" dirty="0">
              <a:solidFill>
                <a:srgbClr val="36373D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4990692"/>
            <a:ext cx="9144000" cy="15874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9" name="Picture 8" descr="NSK-logos-primary-CMYK.ai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0" t="35624" r="70258" b="33616"/>
          <a:stretch/>
        </p:blipFill>
        <p:spPr>
          <a:xfrm>
            <a:off x="4035646" y="1560704"/>
            <a:ext cx="1034349" cy="71211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2025080"/>
            <a:ext cx="7772400" cy="1102519"/>
          </a:xfrm>
        </p:spPr>
        <p:txBody>
          <a:bodyPr>
            <a:normAutofit/>
          </a:bodyPr>
          <a:lstStyle>
            <a:lvl1pPr>
              <a:defRPr sz="3000">
                <a:solidFill>
                  <a:srgbClr val="46526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0653" y="4869657"/>
            <a:ext cx="713347" cy="27384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535C30B2-4731-1440-AB4B-B0252749269D}" type="slidenum">
              <a:rPr lang="en-US" smtClean="0">
                <a:solidFill>
                  <a:srgbClr val="36373D"/>
                </a:solidFill>
              </a:rPr>
              <a:pPr/>
              <a:t>‹Nr.›</a:t>
            </a:fld>
            <a:endParaRPr lang="en-US" dirty="0">
              <a:solidFill>
                <a:srgbClr val="3637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93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" y="4915285"/>
            <a:ext cx="9149935" cy="24261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06396" y="4884975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ABADB5"/>
                </a:solidFill>
              </a:defRPr>
            </a:lvl1pPr>
          </a:lstStyle>
          <a:p>
            <a:r>
              <a:rPr lang="hr-HR" dirty="0" smtClean="0">
                <a:latin typeface="Arial"/>
              </a:rPr>
              <a:t>© 2015 Netskope. All Rights Reserved.</a:t>
            </a:r>
            <a:endParaRPr lang="en-US" dirty="0">
              <a:latin typeface="Arial"/>
            </a:endParaRPr>
          </a:p>
        </p:txBody>
      </p:sp>
      <p:pic>
        <p:nvPicPr>
          <p:cNvPr id="13" name="Picture 12" descr="NSK-logos-darkbkg-primary-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7" y="4956830"/>
            <a:ext cx="876293" cy="15499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101600" cy="990600"/>
          </a:xfrm>
          <a:prstGeom prst="rect">
            <a:avLst/>
          </a:prstGeom>
          <a:solidFill>
            <a:srgbClr val="FC630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6307"/>
              </a:solidFill>
              <a:latin typeface="Arial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73561" y="246143"/>
            <a:ext cx="5985234" cy="457286"/>
          </a:xfrm>
        </p:spPr>
        <p:txBody>
          <a:bodyPr>
            <a:normAutofit/>
          </a:bodyPr>
          <a:lstStyle>
            <a:lvl1pPr algn="l">
              <a:defRPr sz="26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2701" y="4908479"/>
            <a:ext cx="713347" cy="273844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535C30B2-4731-1440-AB4B-B0252749269D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4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cu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549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 smtClean="0"/>
              <a:t>Graphik</a:t>
            </a:r>
            <a:r>
              <a:rPr lang="en-US" dirty="0" smtClean="0"/>
              <a:t> Light 40pt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62142" y="606415"/>
            <a:ext cx="184731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08194"/>
            <a:endParaRPr lang="en-US" sz="1625" dirty="0">
              <a:solidFill>
                <a:srgbClr val="434347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399" y="971550"/>
            <a:ext cx="8229203" cy="38735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399" y="4922838"/>
            <a:ext cx="2133203" cy="119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fld id="{6EB9D90B-13CE-6F42-A557-7F519FE9AFA0}" type="slidenum">
              <a:rPr lang="en-US" smtClean="0">
                <a:solidFill>
                  <a:srgbClr val="434347">
                    <a:lumMod val="75000"/>
                    <a:lumOff val="25000"/>
                  </a:srgbClr>
                </a:solidFill>
              </a:rPr>
              <a:pPr/>
              <a:t>‹Nr.›</a:t>
            </a:fld>
            <a:endParaRPr lang="en-US" dirty="0">
              <a:solidFill>
                <a:srgbClr val="434347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75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58000">
              <a:schemeClr val="bg1"/>
            </a:gs>
            <a:gs pos="100000">
              <a:schemeClr val="accent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5081"/>
            <a:ext cx="7772400" cy="1102519"/>
          </a:xfrm>
        </p:spPr>
        <p:txBody>
          <a:bodyPr>
            <a:normAutofit/>
          </a:bodyPr>
          <a:lstStyle>
            <a:lvl1pPr algn="ctr">
              <a:defRPr sz="3000">
                <a:solidFill>
                  <a:srgbClr val="46526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8533" y="3303213"/>
            <a:ext cx="6400800" cy="372919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79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927600"/>
            <a:ext cx="9144000" cy="23030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65261"/>
              </a:solidFill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3467" y="1426634"/>
            <a:ext cx="2760134" cy="48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6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" y="4915285"/>
            <a:ext cx="9149935" cy="24261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06396" y="4884975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ABADB5"/>
                </a:solidFill>
              </a:defRPr>
            </a:lvl1pPr>
          </a:lstStyle>
          <a:p>
            <a:r>
              <a:rPr lang="hr-HR" dirty="0" smtClean="0">
                <a:latin typeface="Arial"/>
              </a:rPr>
              <a:t>© 2017 Netskope. All Rights Reserved.</a:t>
            </a:r>
            <a:endParaRPr lang="en-US" dirty="0">
              <a:latin typeface="Arial"/>
            </a:endParaRPr>
          </a:p>
        </p:txBody>
      </p:sp>
      <p:pic>
        <p:nvPicPr>
          <p:cNvPr id="13" name="Picture 12" descr="NSK-logos-darkbkg-primary-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7" y="4956830"/>
            <a:ext cx="876293" cy="15499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101600" cy="990600"/>
          </a:xfrm>
          <a:prstGeom prst="rect">
            <a:avLst/>
          </a:prstGeom>
          <a:solidFill>
            <a:srgbClr val="FC630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6307"/>
              </a:solidFill>
              <a:latin typeface="Arial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73561" y="246143"/>
            <a:ext cx="5985234" cy="457286"/>
          </a:xfrm>
        </p:spPr>
        <p:txBody>
          <a:bodyPr>
            <a:normAutofit/>
          </a:bodyPr>
          <a:lstStyle>
            <a:lvl1pPr algn="l">
              <a:defRPr sz="26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2701" y="4908479"/>
            <a:ext cx="713347" cy="273844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535C30B2-4731-1440-AB4B-B0252749269D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3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36373D">
                  <a:tint val="75000"/>
                </a:srgbClr>
              </a:solidFill>
              <a:latin typeface="Arial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0653" y="4893221"/>
            <a:ext cx="713347" cy="27384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535C30B2-4731-1440-AB4B-B0252749269D}" type="slidenum">
              <a:rPr lang="en-US" smtClean="0">
                <a:solidFill>
                  <a:srgbClr val="36373D"/>
                </a:solidFill>
              </a:rPr>
              <a:pPr/>
              <a:t>‹Nr.›</a:t>
            </a:fld>
            <a:endParaRPr lang="en-US" dirty="0">
              <a:solidFill>
                <a:srgbClr val="3637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11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875" r:id="rId5"/>
    <p:sldLayoutId id="2147483876" r:id="rId6"/>
    <p:sldLayoutId id="2147483877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137" y="-47472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12331" y="4737592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ABADB5"/>
                </a:solidFill>
              </a:defRPr>
            </a:lvl1pPr>
          </a:lstStyle>
          <a:p>
            <a:r>
              <a:rPr lang="hr-HR" dirty="0" smtClean="0">
                <a:latin typeface="Arial"/>
              </a:rPr>
              <a:t>© 2015 Netskope. All Rights Reserved.</a:t>
            </a:r>
            <a:endParaRPr lang="en-US" dirty="0">
              <a:latin typeface="Arial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0506" y="4743555"/>
            <a:ext cx="713347" cy="273844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535C30B2-4731-1440-AB4B-B0252749269D}" type="slidenum">
              <a:rPr lang="en-US" smtClean="0">
                <a:solidFill>
                  <a:prstClr val="white"/>
                </a:solidFill>
              </a:rPr>
              <a:pPr/>
              <a:t>‹Nr.›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26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872" r:id="rId13"/>
    <p:sldLayoutId id="2147483874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accent3"/>
          </a:solidFill>
          <a:latin typeface="Arial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800" b="1" kern="1200">
          <a:solidFill>
            <a:srgbClr val="465261"/>
          </a:solidFill>
          <a:latin typeface="Arial"/>
          <a:ea typeface="+mn-ea"/>
          <a:cs typeface="+mn-cs"/>
        </a:defRPr>
      </a:lvl1pPr>
      <a:lvl2pPr marL="557784" indent="-283464" algn="l" defTabSz="4572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/>
        <a:buChar char="•"/>
        <a:defRPr sz="1600" kern="1200">
          <a:solidFill>
            <a:srgbClr val="465261"/>
          </a:solidFill>
          <a:latin typeface="Arial"/>
          <a:ea typeface="+mn-ea"/>
          <a:cs typeface="+mn-cs"/>
        </a:defRPr>
      </a:lvl2pPr>
      <a:lvl3pPr marL="1014984" indent="-285750" algn="l" defTabSz="457200" rtl="0" eaLnBrk="1" latinLnBrk="0" hangingPunct="1">
        <a:spcBef>
          <a:spcPct val="20000"/>
        </a:spcBef>
        <a:buFont typeface="Lucida Grande"/>
        <a:buChar char="-"/>
        <a:defRPr sz="1600" kern="1200">
          <a:solidFill>
            <a:srgbClr val="465261"/>
          </a:solidFill>
          <a:latin typeface="Arial"/>
          <a:ea typeface="+mn-ea"/>
          <a:cs typeface="+mn-cs"/>
        </a:defRPr>
      </a:lvl3pPr>
      <a:lvl4pPr marL="1563624" indent="-285750" algn="l" defTabSz="457200" rtl="0" eaLnBrk="1" latinLnBrk="0" hangingPunct="1">
        <a:spcBef>
          <a:spcPct val="20000"/>
        </a:spcBef>
        <a:buSzPct val="100000"/>
        <a:buFont typeface="Lucida Grande"/>
        <a:buChar char="‣"/>
        <a:defRPr sz="1600" kern="1200">
          <a:solidFill>
            <a:srgbClr val="465261"/>
          </a:solidFill>
          <a:latin typeface="Arial"/>
          <a:ea typeface="+mn-ea"/>
          <a:cs typeface="+mn-cs"/>
        </a:defRPr>
      </a:lvl4pPr>
      <a:lvl5pPr marL="196596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46526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7.jpe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tiff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Relationship Id="rId5" Type="http://schemas.microsoft.com/office/2007/relationships/hdphoto" Target="../media/hdphoto1.wdp"/><Relationship Id="rId6" Type="http://schemas.openxmlformats.org/officeDocument/2006/relationships/image" Target="../media/image22.png"/><Relationship Id="rId7" Type="http://schemas.microsoft.com/office/2007/relationships/hdphoto" Target="../media/hdphoto2.wdp"/><Relationship Id="rId8" Type="http://schemas.microsoft.com/office/2007/relationships/hdphoto" Target="../media/hdphoto3.wdp"/><Relationship Id="rId9" Type="http://schemas.microsoft.com/office/2007/relationships/hdphoto" Target="../media/hdphoto4.wdp"/><Relationship Id="rId10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jpe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tiff"/><Relationship Id="rId10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jpe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8.tiff"/><Relationship Id="rId10" Type="http://schemas.openxmlformats.org/officeDocument/2006/relationships/image" Target="../media/image29.png"/><Relationship Id="rId11" Type="http://schemas.openxmlformats.org/officeDocument/2006/relationships/image" Target="../media/image20.tiff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jpeg"/><Relationship Id="rId7" Type="http://schemas.openxmlformats.org/officeDocument/2006/relationships/image" Target="../media/image18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5.png"/><Relationship Id="rId11" Type="http://schemas.openxmlformats.org/officeDocument/2006/relationships/image" Target="../media/image20.tiff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7.jpeg"/><Relationship Id="rId6" Type="http://schemas.openxmlformats.org/officeDocument/2006/relationships/image" Target="../media/image18.png"/><Relationship Id="rId7" Type="http://schemas.openxmlformats.org/officeDocument/2006/relationships/image" Target="../media/image27.png"/><Relationship Id="rId8" Type="http://schemas.openxmlformats.org/officeDocument/2006/relationships/image" Target="../media/image30.png"/><Relationship Id="rId9" Type="http://schemas.openxmlformats.org/officeDocument/2006/relationships/image" Target="../media/image20.tiff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7.jpeg"/><Relationship Id="rId6" Type="http://schemas.openxmlformats.org/officeDocument/2006/relationships/image" Target="../media/image18.png"/><Relationship Id="rId7" Type="http://schemas.openxmlformats.org/officeDocument/2006/relationships/image" Target="../media/image27.png"/><Relationship Id="rId8" Type="http://schemas.openxmlformats.org/officeDocument/2006/relationships/image" Target="../media/image30.png"/><Relationship Id="rId9" Type="http://schemas.openxmlformats.org/officeDocument/2006/relationships/image" Target="../media/image20.tiff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emf"/><Relationship Id="rId9" Type="http://schemas.openxmlformats.org/officeDocument/2006/relationships/image" Target="../media/image13.emf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jpe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tiff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7.jpe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3.png"/><Relationship Id="rId16" Type="http://schemas.openxmlformats.org/officeDocument/2006/relationships/image" Target="../media/image20.tiff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Relationship Id="rId5" Type="http://schemas.microsoft.com/office/2007/relationships/hdphoto" Target="../media/hdphoto1.wdp"/><Relationship Id="rId6" Type="http://schemas.openxmlformats.org/officeDocument/2006/relationships/image" Target="../media/image22.png"/><Relationship Id="rId7" Type="http://schemas.microsoft.com/office/2007/relationships/hdphoto" Target="../media/hdphoto2.wdp"/><Relationship Id="rId8" Type="http://schemas.microsoft.com/office/2007/relationships/hdphoto" Target="../media/hdphoto3.wdp"/><Relationship Id="rId9" Type="http://schemas.microsoft.com/office/2007/relationships/hdphoto" Target="../media/hdphoto4.wdp"/><Relationship Id="rId10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7.jpe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3.png"/><Relationship Id="rId16" Type="http://schemas.openxmlformats.org/officeDocument/2006/relationships/image" Target="../media/image20.tiff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Relationship Id="rId5" Type="http://schemas.microsoft.com/office/2007/relationships/hdphoto" Target="../media/hdphoto1.wdp"/><Relationship Id="rId6" Type="http://schemas.openxmlformats.org/officeDocument/2006/relationships/image" Target="../media/image22.png"/><Relationship Id="rId7" Type="http://schemas.microsoft.com/office/2007/relationships/hdphoto" Target="../media/hdphoto2.wdp"/><Relationship Id="rId8" Type="http://schemas.microsoft.com/office/2007/relationships/hdphoto" Target="../media/hdphoto3.wdp"/><Relationship Id="rId9" Type="http://schemas.microsoft.com/office/2007/relationships/hdphoto" Target="../media/hdphoto4.wdp"/><Relationship Id="rId10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jpe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3.png"/><Relationship Id="rId10" Type="http://schemas.openxmlformats.org/officeDocument/2006/relationships/image" Target="../media/image20.tiff"/><Relationship Id="rId11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jpe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tiff"/><Relationship Id="rId10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.png"/><Relationship Id="rId12" Type="http://schemas.openxmlformats.org/officeDocument/2006/relationships/image" Target="../media/image20.tiff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jpeg"/><Relationship Id="rId7" Type="http://schemas.openxmlformats.org/officeDocument/2006/relationships/image" Target="../media/image18.png"/><Relationship Id="rId8" Type="http://schemas.openxmlformats.org/officeDocument/2006/relationships/image" Target="../media/image25.png"/><Relationship Id="rId9" Type="http://schemas.openxmlformats.org/officeDocument/2006/relationships/image" Target="../media/image19.png"/><Relationship Id="rId10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Netskope </a:t>
            </a:r>
            <a:r>
              <a:rPr lang="mr-IN" dirty="0" smtClean="0"/>
              <a:t>–</a:t>
            </a:r>
            <a:r>
              <a:rPr lang="en-US" dirty="0" smtClean="0"/>
              <a:t> Deployment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Architectures</a:t>
            </a:r>
            <a:endParaRPr lang="en-US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62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116" y="3478889"/>
            <a:ext cx="1115585" cy="750979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908613" y="1093868"/>
            <a:ext cx="2620392" cy="14596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478" y="437413"/>
            <a:ext cx="1115585" cy="750979"/>
          </a:xfrm>
          <a:prstGeom prst="rect">
            <a:avLst/>
          </a:prstGeom>
        </p:spPr>
      </p:pic>
      <p:grpSp>
        <p:nvGrpSpPr>
          <p:cNvPr id="88" name="Group 87"/>
          <p:cNvGrpSpPr/>
          <p:nvPr/>
        </p:nvGrpSpPr>
        <p:grpSpPr>
          <a:xfrm>
            <a:off x="2707462" y="2714660"/>
            <a:ext cx="655384" cy="996174"/>
            <a:chOff x="3695700" y="2990419"/>
            <a:chExt cx="514350" cy="781807"/>
          </a:xfrm>
        </p:grpSpPr>
        <p:sp>
          <p:nvSpPr>
            <p:cNvPr id="90" name="Rectangle 89"/>
            <p:cNvSpPr/>
            <p:nvPr/>
          </p:nvSpPr>
          <p:spPr>
            <a:xfrm>
              <a:off x="3695700" y="3237911"/>
              <a:ext cx="514350" cy="490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Picture 90" descr="IconSet2.png"/>
            <p:cNvPicPr>
              <a:picLocks noChangeAspect="1"/>
            </p:cNvPicPr>
            <p:nvPr/>
          </p:nvPicPr>
          <p:blipFill rotWithShape="1">
            <a:blip r:embed="rId4" cstate="screen">
              <a:duotone>
                <a:prstClr val="black"/>
                <a:srgbClr val="424242">
                  <a:tint val="45000"/>
                  <a:satMod val="400000"/>
                </a:srgbClr>
              </a:duotone>
              <a:alphaModFix amt="73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857625" y="3333352"/>
              <a:ext cx="180424" cy="438874"/>
            </a:xfrm>
            <a:prstGeom prst="rect">
              <a:avLst/>
            </a:prstGeom>
          </p:spPr>
        </p:pic>
        <p:grpSp>
          <p:nvGrpSpPr>
            <p:cNvPr id="92" name="Group 91"/>
            <p:cNvGrpSpPr/>
            <p:nvPr/>
          </p:nvGrpSpPr>
          <p:grpSpPr>
            <a:xfrm>
              <a:off x="4038049" y="2990419"/>
              <a:ext cx="121930" cy="296590"/>
              <a:chOff x="3886872" y="2990419"/>
              <a:chExt cx="121930" cy="296590"/>
            </a:xfrm>
          </p:grpSpPr>
          <p:pic>
            <p:nvPicPr>
              <p:cNvPr id="129" name="Picture 128" descr="IconSet2.png"/>
              <p:cNvPicPr>
                <a:picLocks noChangeAspect="1"/>
              </p:cNvPicPr>
              <p:nvPr/>
            </p:nvPicPr>
            <p:blipFill rotWithShape="1">
              <a:blip r:embed="rId6" cstate="print">
                <a:duotone>
                  <a:prstClr val="black"/>
                  <a:srgbClr val="424242">
                    <a:tint val="45000"/>
                    <a:satMod val="400000"/>
                  </a:srgbClr>
                </a:duotone>
                <a:alphaModFix amt="73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886872" y="2990419"/>
                <a:ext cx="121930" cy="296590"/>
              </a:xfrm>
              <a:prstGeom prst="rect">
                <a:avLst/>
              </a:prstGeom>
            </p:spPr>
          </p:pic>
          <p:sp>
            <p:nvSpPr>
              <p:cNvPr id="130" name="Rectangle 129"/>
              <p:cNvSpPr/>
              <p:nvPr/>
            </p:nvSpPr>
            <p:spPr>
              <a:xfrm>
                <a:off x="3911600" y="3146425"/>
                <a:ext cx="73025" cy="83979"/>
              </a:xfrm>
              <a:prstGeom prst="rect">
                <a:avLst/>
              </a:prstGeom>
              <a:solidFill>
                <a:srgbClr val="373737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886872" y="2990419"/>
              <a:ext cx="121930" cy="296590"/>
              <a:chOff x="3886872" y="2990419"/>
              <a:chExt cx="121930" cy="296590"/>
            </a:xfrm>
          </p:grpSpPr>
          <p:pic>
            <p:nvPicPr>
              <p:cNvPr id="122" name="Picture 121" descr="IconSet2.png"/>
              <p:cNvPicPr>
                <a:picLocks noChangeAspect="1"/>
              </p:cNvPicPr>
              <p:nvPr/>
            </p:nvPicPr>
            <p:blipFill rotWithShape="1">
              <a:blip r:embed="rId6" cstate="print">
                <a:duotone>
                  <a:prstClr val="black"/>
                  <a:srgbClr val="424242">
                    <a:tint val="45000"/>
                    <a:satMod val="400000"/>
                  </a:srgbClr>
                </a:duotone>
                <a:alphaModFix amt="73000"/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886872" y="2990419"/>
                <a:ext cx="121930" cy="296590"/>
              </a:xfrm>
              <a:prstGeom prst="rect">
                <a:avLst/>
              </a:prstGeom>
            </p:spPr>
          </p:pic>
          <p:sp>
            <p:nvSpPr>
              <p:cNvPr id="123" name="Rectangle 122"/>
              <p:cNvSpPr/>
              <p:nvPr/>
            </p:nvSpPr>
            <p:spPr>
              <a:xfrm>
                <a:off x="3911600" y="3146425"/>
                <a:ext cx="73025" cy="83979"/>
              </a:xfrm>
              <a:prstGeom prst="rect">
                <a:avLst/>
              </a:prstGeom>
              <a:solidFill>
                <a:srgbClr val="373737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735695" y="2990419"/>
              <a:ext cx="121930" cy="296590"/>
              <a:chOff x="3886872" y="2990419"/>
              <a:chExt cx="121930" cy="296590"/>
            </a:xfrm>
          </p:grpSpPr>
          <p:pic>
            <p:nvPicPr>
              <p:cNvPr id="120" name="Picture 119" descr="IconSet2.png"/>
              <p:cNvPicPr>
                <a:picLocks noChangeAspect="1"/>
              </p:cNvPicPr>
              <p:nvPr/>
            </p:nvPicPr>
            <p:blipFill rotWithShape="1">
              <a:blip r:embed="rId6" cstate="print">
                <a:duotone>
                  <a:prstClr val="black"/>
                  <a:srgbClr val="424242">
                    <a:tint val="45000"/>
                    <a:satMod val="400000"/>
                  </a:srgbClr>
                </a:duotone>
                <a:alphaModFix amt="73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886872" y="2990419"/>
                <a:ext cx="121930" cy="296590"/>
              </a:xfrm>
              <a:prstGeom prst="rect">
                <a:avLst/>
              </a:prstGeom>
            </p:spPr>
          </p:pic>
          <p:sp>
            <p:nvSpPr>
              <p:cNvPr id="121" name="Rectangle 120"/>
              <p:cNvSpPr/>
              <p:nvPr/>
            </p:nvSpPr>
            <p:spPr>
              <a:xfrm>
                <a:off x="3911600" y="3146425"/>
                <a:ext cx="73025" cy="83979"/>
              </a:xfrm>
              <a:prstGeom prst="rect">
                <a:avLst/>
              </a:prstGeom>
              <a:solidFill>
                <a:srgbClr val="373737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9" name="Trapezoid 118"/>
            <p:cNvSpPr/>
            <p:nvPr/>
          </p:nvSpPr>
          <p:spPr>
            <a:xfrm rot="10800000">
              <a:off x="3695700" y="3287009"/>
              <a:ext cx="514350" cy="91191"/>
            </a:xfrm>
            <a:prstGeom prst="trapezoid">
              <a:avLst>
                <a:gd name="adj" fmla="val 206049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2878213" y="3061644"/>
            <a:ext cx="288794" cy="284840"/>
            <a:chOff x="4075727" y="576585"/>
            <a:chExt cx="476297" cy="476297"/>
          </a:xfrm>
        </p:grpSpPr>
        <p:sp>
          <p:nvSpPr>
            <p:cNvPr id="132" name="Rounded Rectangle 131"/>
            <p:cNvSpPr/>
            <p:nvPr/>
          </p:nvSpPr>
          <p:spPr>
            <a:xfrm>
              <a:off x="4075727" y="576585"/>
              <a:ext cx="476297" cy="47629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 descr="Netskope-Icon-4color-50x50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17691" y="618549"/>
              <a:ext cx="392369" cy="392369"/>
            </a:xfrm>
            <a:prstGeom prst="rect">
              <a:avLst/>
            </a:prstGeom>
          </p:spPr>
        </p:pic>
      </p:grpSp>
      <p:sp>
        <p:nvSpPr>
          <p:cNvPr id="143" name="TextBox 142"/>
          <p:cNvSpPr txBox="1"/>
          <p:nvPr/>
        </p:nvSpPr>
        <p:spPr>
          <a:xfrm>
            <a:off x="1141651" y="4092931"/>
            <a:ext cx="975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On-premise users</a:t>
            </a:r>
            <a:endParaRPr lang="en-US" sz="800" dirty="0"/>
          </a:p>
        </p:txBody>
      </p:sp>
      <p:pic>
        <p:nvPicPr>
          <p:cNvPr id="144" name="Picture 143" descr="DesktopMonitor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8091" y="3614874"/>
            <a:ext cx="613502" cy="528881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75622" y="240991"/>
            <a:ext cx="5985234" cy="457286"/>
          </a:xfrm>
        </p:spPr>
        <p:txBody>
          <a:bodyPr>
            <a:normAutofit fontScale="90000"/>
          </a:bodyPr>
          <a:lstStyle/>
          <a:p>
            <a:r>
              <a:rPr lang="en-US" sz="2000" b="1" dirty="0" smtClean="0"/>
              <a:t>Active Inline Enforcement Option 1</a:t>
            </a:r>
            <a:br>
              <a:rPr lang="en-US" sz="2000" b="1" dirty="0" smtClean="0"/>
            </a:br>
            <a:r>
              <a:rPr lang="en-US" sz="2000" b="1" dirty="0" smtClean="0"/>
              <a:t>Secure Forwarder Proxy</a:t>
            </a:r>
            <a:endParaRPr lang="en-US" sz="2000" b="1" dirty="0"/>
          </a:p>
        </p:txBody>
      </p:sp>
      <p:grpSp>
        <p:nvGrpSpPr>
          <p:cNvPr id="78" name="Group 77"/>
          <p:cNvGrpSpPr/>
          <p:nvPr/>
        </p:nvGrpSpPr>
        <p:grpSpPr>
          <a:xfrm>
            <a:off x="5771445" y="1225393"/>
            <a:ext cx="874208" cy="839646"/>
            <a:chOff x="3783358" y="972188"/>
            <a:chExt cx="958672" cy="919454"/>
          </a:xfrm>
        </p:grpSpPr>
        <p:grpSp>
          <p:nvGrpSpPr>
            <p:cNvPr id="82" name="Group 81"/>
            <p:cNvGrpSpPr/>
            <p:nvPr/>
          </p:nvGrpSpPr>
          <p:grpSpPr>
            <a:xfrm>
              <a:off x="3783359" y="985406"/>
              <a:ext cx="958671" cy="906236"/>
              <a:chOff x="4075727" y="576585"/>
              <a:chExt cx="476297" cy="491148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4075727" y="576585"/>
                <a:ext cx="476297" cy="47629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5" name="Picture 84" descr="Netskope-Icon-4color-50x50.png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320346" y="813252"/>
                <a:ext cx="231678" cy="254481"/>
              </a:xfrm>
              <a:prstGeom prst="rect">
                <a:avLst/>
              </a:prstGeom>
            </p:spPr>
          </p:pic>
        </p:grpSp>
        <p:sp>
          <p:nvSpPr>
            <p:cNvPr id="83" name="TextBox 82"/>
            <p:cNvSpPr txBox="1"/>
            <p:nvPr/>
          </p:nvSpPr>
          <p:spPr>
            <a:xfrm>
              <a:off x="3783358" y="972188"/>
              <a:ext cx="958671" cy="303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Active</a:t>
              </a:r>
              <a:endParaRPr lang="en-US" sz="1200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5636144" y="646800"/>
            <a:ext cx="1086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Netskope</a:t>
            </a:r>
          </a:p>
          <a:p>
            <a:pPr algn="ctr"/>
            <a:r>
              <a:rPr lang="en-US" sz="1000" i="1" dirty="0" err="1" smtClean="0"/>
              <a:t>GoSkope.com</a:t>
            </a:r>
            <a:endParaRPr lang="en-US" sz="1000" i="1" dirty="0"/>
          </a:p>
        </p:txBody>
      </p:sp>
      <p:grpSp>
        <p:nvGrpSpPr>
          <p:cNvPr id="87" name="Group 86"/>
          <p:cNvGrpSpPr/>
          <p:nvPr/>
        </p:nvGrpSpPr>
        <p:grpSpPr>
          <a:xfrm>
            <a:off x="5736630" y="1450509"/>
            <a:ext cx="680776" cy="461050"/>
            <a:chOff x="1684631" y="862313"/>
            <a:chExt cx="1622291" cy="1177141"/>
          </a:xfrm>
        </p:grpSpPr>
        <p:pic>
          <p:nvPicPr>
            <p:cNvPr id="89" name="Picture 88" descr="Dashboard-redesign-with_orange.jpg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26689" y="1007407"/>
              <a:ext cx="846003" cy="557833"/>
            </a:xfrm>
            <a:prstGeom prst="rect">
              <a:avLst/>
            </a:prstGeom>
          </p:spPr>
        </p:pic>
        <p:pic>
          <p:nvPicPr>
            <p:cNvPr id="93" name="Picture 92" descr="IconSet.pn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84631" y="862313"/>
              <a:ext cx="1622291" cy="1177141"/>
            </a:xfrm>
            <a:prstGeom prst="rect">
              <a:avLst/>
            </a:prstGeom>
          </p:spPr>
        </p:pic>
      </p:grpSp>
      <p:cxnSp>
        <p:nvCxnSpPr>
          <p:cNvPr id="99" name="Straight Connector 98"/>
          <p:cNvCxnSpPr/>
          <p:nvPr/>
        </p:nvCxnSpPr>
        <p:spPr>
          <a:xfrm>
            <a:off x="6220426" y="2040015"/>
            <a:ext cx="0" cy="2622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 flipH="1">
            <a:off x="6179605" y="2302255"/>
            <a:ext cx="81641" cy="84727"/>
          </a:xfrm>
          <a:prstGeom prst="ellipse">
            <a:avLst/>
          </a:prstGeom>
          <a:noFill/>
          <a:ln w="38100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2423990" y="2512831"/>
            <a:ext cx="1226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smtClean="0"/>
              <a:t>VA-01</a:t>
            </a:r>
            <a:endParaRPr lang="en-US" sz="1000" b="1" dirty="0"/>
          </a:p>
        </p:txBody>
      </p:sp>
      <p:sp>
        <p:nvSpPr>
          <p:cNvPr id="108" name="Rounded Rectangle 107"/>
          <p:cNvSpPr/>
          <p:nvPr/>
        </p:nvSpPr>
        <p:spPr>
          <a:xfrm>
            <a:off x="1037894" y="2279495"/>
            <a:ext cx="2958326" cy="21935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Elbow Connector 108"/>
          <p:cNvCxnSpPr>
            <a:stCxn id="144" idx="3"/>
            <a:endCxn id="91" idx="1"/>
          </p:cNvCxnSpPr>
          <p:nvPr/>
        </p:nvCxnSpPr>
        <p:spPr>
          <a:xfrm flipV="1">
            <a:off x="1951593" y="3431229"/>
            <a:ext cx="962194" cy="448086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endCxn id="100" idx="6"/>
          </p:cNvCxnSpPr>
          <p:nvPr/>
        </p:nvCxnSpPr>
        <p:spPr>
          <a:xfrm flipV="1">
            <a:off x="4232617" y="2344619"/>
            <a:ext cx="1946988" cy="1509760"/>
          </a:xfrm>
          <a:prstGeom prst="bentConnector3">
            <a:avLst>
              <a:gd name="adj1" fmla="val 84847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6" name="Picture 135" descr="Firewall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4879" y="3398851"/>
            <a:ext cx="641692" cy="641692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176" y="1633376"/>
            <a:ext cx="1115585" cy="750979"/>
          </a:xfrm>
          <a:prstGeom prst="rect">
            <a:avLst/>
          </a:prstGeom>
        </p:spPr>
      </p:pic>
      <p:sp>
        <p:nvSpPr>
          <p:cNvPr id="148" name="TextBox 147"/>
          <p:cNvSpPr txBox="1"/>
          <p:nvPr/>
        </p:nvSpPr>
        <p:spPr>
          <a:xfrm>
            <a:off x="1978176" y="1926539"/>
            <a:ext cx="1086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Customer</a:t>
            </a:r>
            <a:endParaRPr lang="en-US" sz="1200" i="1" dirty="0"/>
          </a:p>
        </p:txBody>
      </p:sp>
      <p:cxnSp>
        <p:nvCxnSpPr>
          <p:cNvPr id="113" name="Elbow Connector 112"/>
          <p:cNvCxnSpPr>
            <a:stCxn id="91" idx="3"/>
          </p:cNvCxnSpPr>
          <p:nvPr/>
        </p:nvCxnSpPr>
        <p:spPr>
          <a:xfrm>
            <a:off x="3143683" y="3431229"/>
            <a:ext cx="511196" cy="42315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04366" y="968479"/>
            <a:ext cx="46462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Lucida Grande"/>
                <a:cs typeface="Lucida Grande"/>
              </a:rPr>
              <a:t>Active deployment with transparent forwarding via locally deployed virtual appliance </a:t>
            </a:r>
            <a:r>
              <a:rPr lang="en-US" sz="1200" dirty="0" smtClean="0">
                <a:solidFill>
                  <a:schemeClr val="tx2"/>
                </a:solidFill>
                <a:latin typeface="Lucida Grande"/>
                <a:cs typeface="Lucida Grande"/>
              </a:rPr>
              <a:t>“Secure Forwarder”, </a:t>
            </a:r>
            <a:r>
              <a:rPr lang="en-US" sz="1200" dirty="0">
                <a:solidFill>
                  <a:schemeClr val="tx2"/>
                </a:solidFill>
                <a:latin typeface="Lucida Grande"/>
                <a:cs typeface="Lucida Grande"/>
              </a:rPr>
              <a:t>via client Proxy Pac or DNS </a:t>
            </a:r>
            <a:r>
              <a:rPr lang="en-US" sz="1200" dirty="0" smtClean="0">
                <a:solidFill>
                  <a:schemeClr val="tx2"/>
                </a:solidFill>
                <a:latin typeface="Lucida Grande"/>
                <a:cs typeface="Lucida Grande"/>
              </a:rPr>
              <a:t>redirection</a:t>
            </a:r>
            <a:endParaRPr lang="en-US" sz="1200" dirty="0">
              <a:solidFill>
                <a:schemeClr val="tx2"/>
              </a:solidFill>
              <a:latin typeface="Lucida Grande"/>
              <a:cs typeface="Lucida Grande"/>
            </a:endParaRPr>
          </a:p>
        </p:txBody>
      </p:sp>
      <p:cxnSp>
        <p:nvCxnSpPr>
          <p:cNvPr id="115" name="Elbow Connector 114"/>
          <p:cNvCxnSpPr>
            <a:stCxn id="100" idx="2"/>
            <a:endCxn id="106" idx="1"/>
          </p:cNvCxnSpPr>
          <p:nvPr/>
        </p:nvCxnSpPr>
        <p:spPr>
          <a:xfrm>
            <a:off x="6261246" y="2344619"/>
            <a:ext cx="685870" cy="150976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8062701" y="137236"/>
            <a:ext cx="944524" cy="887565"/>
            <a:chOff x="5486104" y="1837850"/>
            <a:chExt cx="944524" cy="887565"/>
          </a:xfrm>
        </p:grpSpPr>
        <p:sp>
          <p:nvSpPr>
            <p:cNvPr id="77" name="Oval 76"/>
            <p:cNvSpPr/>
            <p:nvPr/>
          </p:nvSpPr>
          <p:spPr>
            <a:xfrm>
              <a:off x="5486104" y="1837850"/>
              <a:ext cx="886513" cy="887565"/>
            </a:xfrm>
            <a:prstGeom prst="ellipse">
              <a:avLst/>
            </a:prstGeom>
            <a:solidFill>
              <a:srgbClr val="FF79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/>
            </a:p>
            <a:p>
              <a:pPr algn="ctr"/>
              <a:endParaRPr lang="en-US" sz="800" b="1" dirty="0" smtClean="0"/>
            </a:p>
            <a:p>
              <a:pPr algn="ctr"/>
              <a:endParaRPr lang="en-US" sz="800" b="1" dirty="0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5793720" y="2391325"/>
              <a:ext cx="389035" cy="0"/>
            </a:xfrm>
            <a:prstGeom prst="straightConnector1">
              <a:avLst/>
            </a:prstGeom>
            <a:ln w="53975" cmpd="sng">
              <a:solidFill>
                <a:schemeClr val="bg1"/>
              </a:solidFill>
              <a:headEnd type="oval"/>
              <a:tailEnd type="triangle" w="sm" len="sm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5624920" y="1935394"/>
              <a:ext cx="8057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Forward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676863" y="2066276"/>
              <a:ext cx="5247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Proxy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8" name="Picture 9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71929" y="3738925"/>
            <a:ext cx="188786" cy="188786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78196" y="3738925"/>
            <a:ext cx="301618" cy="301618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4275078" y="2706415"/>
            <a:ext cx="15124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  <a:latin typeface="Lucida Grande"/>
                <a:cs typeface="Lucida Grande"/>
              </a:rPr>
              <a:t>Cloud traffic steering for targeted App for active session &amp; </a:t>
            </a:r>
            <a:r>
              <a:rPr lang="en-US" sz="1200" smtClean="0">
                <a:solidFill>
                  <a:schemeClr val="accent2"/>
                </a:solidFill>
                <a:latin typeface="Lucida Grande"/>
                <a:cs typeface="Lucida Grande"/>
              </a:rPr>
              <a:t>data control</a:t>
            </a:r>
            <a:endParaRPr lang="en-US" sz="1200" dirty="0">
              <a:solidFill>
                <a:schemeClr val="accent2"/>
              </a:solidFill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8429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116" y="3478889"/>
            <a:ext cx="1115585" cy="750979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908613" y="1093868"/>
            <a:ext cx="2620392" cy="14596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478" y="437413"/>
            <a:ext cx="1115585" cy="750979"/>
          </a:xfrm>
          <a:prstGeom prst="rect">
            <a:avLst/>
          </a:prstGeom>
        </p:spPr>
      </p:pic>
      <p:sp>
        <p:nvSpPr>
          <p:cNvPr id="143" name="TextBox 142"/>
          <p:cNvSpPr txBox="1"/>
          <p:nvPr/>
        </p:nvSpPr>
        <p:spPr>
          <a:xfrm>
            <a:off x="911288" y="4099631"/>
            <a:ext cx="975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On-premise users</a:t>
            </a:r>
            <a:endParaRPr lang="en-US" sz="800" dirty="0"/>
          </a:p>
        </p:txBody>
      </p:sp>
      <p:pic>
        <p:nvPicPr>
          <p:cNvPr id="144" name="Picture 143" descr="DesktopMonitor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728" y="3621574"/>
            <a:ext cx="613502" cy="528881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75622" y="240991"/>
            <a:ext cx="5985234" cy="457286"/>
          </a:xfrm>
        </p:spPr>
        <p:txBody>
          <a:bodyPr>
            <a:normAutofit fontScale="90000"/>
          </a:bodyPr>
          <a:lstStyle/>
          <a:p>
            <a:r>
              <a:rPr lang="en-US" sz="2000" b="1" dirty="0" smtClean="0"/>
              <a:t>Active Inline Enforcement Option 2</a:t>
            </a:r>
            <a:br>
              <a:rPr lang="en-US" sz="2000" b="1" dirty="0" smtClean="0"/>
            </a:br>
            <a:r>
              <a:rPr lang="en-US" sz="2000" b="1" dirty="0" smtClean="0"/>
              <a:t>Netskope Appliance (data plane on premise)</a:t>
            </a:r>
            <a:endParaRPr lang="en-US" sz="2000" b="1" dirty="0"/>
          </a:p>
        </p:txBody>
      </p:sp>
      <p:grpSp>
        <p:nvGrpSpPr>
          <p:cNvPr id="78" name="Group 77"/>
          <p:cNvGrpSpPr/>
          <p:nvPr/>
        </p:nvGrpSpPr>
        <p:grpSpPr>
          <a:xfrm>
            <a:off x="5771445" y="1225393"/>
            <a:ext cx="874208" cy="839646"/>
            <a:chOff x="3783358" y="972188"/>
            <a:chExt cx="958672" cy="919454"/>
          </a:xfrm>
        </p:grpSpPr>
        <p:grpSp>
          <p:nvGrpSpPr>
            <p:cNvPr id="82" name="Group 81"/>
            <p:cNvGrpSpPr/>
            <p:nvPr/>
          </p:nvGrpSpPr>
          <p:grpSpPr>
            <a:xfrm>
              <a:off x="3783359" y="985406"/>
              <a:ext cx="958671" cy="906236"/>
              <a:chOff x="4075727" y="576585"/>
              <a:chExt cx="476297" cy="491148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4075727" y="576585"/>
                <a:ext cx="476297" cy="47629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5" name="Picture 84" descr="Netskope-Icon-4color-50x50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320346" y="813252"/>
                <a:ext cx="231678" cy="254481"/>
              </a:xfrm>
              <a:prstGeom prst="rect">
                <a:avLst/>
              </a:prstGeom>
            </p:spPr>
          </p:pic>
        </p:grpSp>
        <p:sp>
          <p:nvSpPr>
            <p:cNvPr id="83" name="TextBox 82"/>
            <p:cNvSpPr txBox="1"/>
            <p:nvPr/>
          </p:nvSpPr>
          <p:spPr>
            <a:xfrm>
              <a:off x="3783358" y="972188"/>
              <a:ext cx="958671" cy="303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Active</a:t>
              </a:r>
              <a:endParaRPr lang="en-US" sz="1200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5636144" y="646800"/>
            <a:ext cx="1086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Netskope</a:t>
            </a:r>
          </a:p>
          <a:p>
            <a:pPr algn="ctr"/>
            <a:r>
              <a:rPr lang="en-US" sz="1000" i="1" dirty="0" err="1" smtClean="0"/>
              <a:t>GoSkope.com</a:t>
            </a:r>
            <a:endParaRPr lang="en-US" sz="1000" i="1" dirty="0"/>
          </a:p>
        </p:txBody>
      </p:sp>
      <p:grpSp>
        <p:nvGrpSpPr>
          <p:cNvPr id="87" name="Group 86"/>
          <p:cNvGrpSpPr/>
          <p:nvPr/>
        </p:nvGrpSpPr>
        <p:grpSpPr>
          <a:xfrm>
            <a:off x="5736630" y="1450509"/>
            <a:ext cx="680776" cy="461050"/>
            <a:chOff x="1684631" y="862313"/>
            <a:chExt cx="1622291" cy="1177141"/>
          </a:xfrm>
        </p:grpSpPr>
        <p:pic>
          <p:nvPicPr>
            <p:cNvPr id="89" name="Picture 88" descr="Dashboard-redesign-with_orange.jp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26689" y="1007407"/>
              <a:ext cx="846003" cy="557833"/>
            </a:xfrm>
            <a:prstGeom prst="rect">
              <a:avLst/>
            </a:prstGeom>
          </p:spPr>
        </p:pic>
        <p:pic>
          <p:nvPicPr>
            <p:cNvPr id="93" name="Picture 92" descr="IconSet.png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84631" y="862313"/>
              <a:ext cx="1622291" cy="1177141"/>
            </a:xfrm>
            <a:prstGeom prst="rect">
              <a:avLst/>
            </a:prstGeom>
          </p:spPr>
        </p:pic>
      </p:grpSp>
      <p:cxnSp>
        <p:nvCxnSpPr>
          <p:cNvPr id="99" name="Straight Connector 98"/>
          <p:cNvCxnSpPr/>
          <p:nvPr/>
        </p:nvCxnSpPr>
        <p:spPr>
          <a:xfrm>
            <a:off x="6220426" y="2040015"/>
            <a:ext cx="0" cy="2622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 flipH="1">
            <a:off x="6179605" y="2302255"/>
            <a:ext cx="81641" cy="84727"/>
          </a:xfrm>
          <a:prstGeom prst="ellipse">
            <a:avLst/>
          </a:prstGeom>
          <a:noFill/>
          <a:ln w="38100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1037894" y="2279495"/>
            <a:ext cx="2958326" cy="21935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Elbow Connector 108"/>
          <p:cNvCxnSpPr>
            <a:stCxn id="144" idx="3"/>
            <a:endCxn id="53" idx="1"/>
          </p:cNvCxnSpPr>
          <p:nvPr/>
        </p:nvCxnSpPr>
        <p:spPr>
          <a:xfrm flipV="1">
            <a:off x="1721230" y="3357370"/>
            <a:ext cx="331345" cy="528645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endCxn id="100" idx="6"/>
          </p:cNvCxnSpPr>
          <p:nvPr/>
        </p:nvCxnSpPr>
        <p:spPr>
          <a:xfrm flipV="1">
            <a:off x="4232617" y="2344619"/>
            <a:ext cx="1946988" cy="1509760"/>
          </a:xfrm>
          <a:prstGeom prst="bentConnector3">
            <a:avLst>
              <a:gd name="adj1" fmla="val 84847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6" name="Picture 135" descr="Firewall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4879" y="3398851"/>
            <a:ext cx="641692" cy="641692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176" y="1633376"/>
            <a:ext cx="1115585" cy="750979"/>
          </a:xfrm>
          <a:prstGeom prst="rect">
            <a:avLst/>
          </a:prstGeom>
        </p:spPr>
      </p:pic>
      <p:sp>
        <p:nvSpPr>
          <p:cNvPr id="148" name="TextBox 147"/>
          <p:cNvSpPr txBox="1"/>
          <p:nvPr/>
        </p:nvSpPr>
        <p:spPr>
          <a:xfrm>
            <a:off x="1978176" y="1926539"/>
            <a:ext cx="1086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Customer</a:t>
            </a:r>
            <a:endParaRPr lang="en-US" sz="1200" i="1" dirty="0"/>
          </a:p>
        </p:txBody>
      </p:sp>
      <p:cxnSp>
        <p:nvCxnSpPr>
          <p:cNvPr id="113" name="Elbow Connector 112"/>
          <p:cNvCxnSpPr>
            <a:stCxn id="53" idx="3"/>
            <a:endCxn id="136" idx="1"/>
          </p:cNvCxnSpPr>
          <p:nvPr/>
        </p:nvCxnSpPr>
        <p:spPr>
          <a:xfrm>
            <a:off x="3208523" y="3357370"/>
            <a:ext cx="446356" cy="362327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04366" y="968479"/>
            <a:ext cx="46462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Lucida Grande"/>
                <a:cs typeface="Lucida Grande"/>
              </a:rPr>
              <a:t>Active deployment with transparent forwarding via locally deployed </a:t>
            </a:r>
            <a:r>
              <a:rPr lang="en-US" sz="1200" dirty="0" smtClean="0">
                <a:solidFill>
                  <a:schemeClr val="tx2"/>
                </a:solidFill>
                <a:latin typeface="Lucida Grande"/>
                <a:cs typeface="Lucida Grande"/>
              </a:rPr>
              <a:t>appliance, data plane in premise for local enforcement, </a:t>
            </a:r>
            <a:r>
              <a:rPr lang="en-US" sz="1200" dirty="0">
                <a:solidFill>
                  <a:schemeClr val="tx2"/>
                </a:solidFill>
                <a:latin typeface="Lucida Grande"/>
                <a:cs typeface="Lucida Grande"/>
              </a:rPr>
              <a:t>via client Proxy Pac or DNS </a:t>
            </a:r>
            <a:r>
              <a:rPr lang="en-US" sz="1200" dirty="0" smtClean="0">
                <a:solidFill>
                  <a:schemeClr val="tx2"/>
                </a:solidFill>
                <a:latin typeface="Lucida Grande"/>
                <a:cs typeface="Lucida Grande"/>
              </a:rPr>
              <a:t>redirection</a:t>
            </a:r>
            <a:endParaRPr lang="en-US" sz="1200" dirty="0">
              <a:solidFill>
                <a:schemeClr val="tx2"/>
              </a:solidFill>
              <a:latin typeface="Lucida Grande"/>
              <a:cs typeface="Lucida Grande"/>
            </a:endParaRPr>
          </a:p>
        </p:txBody>
      </p:sp>
      <p:cxnSp>
        <p:nvCxnSpPr>
          <p:cNvPr id="115" name="Elbow Connector 114"/>
          <p:cNvCxnSpPr>
            <a:stCxn id="100" idx="2"/>
            <a:endCxn id="106" idx="1"/>
          </p:cNvCxnSpPr>
          <p:nvPr/>
        </p:nvCxnSpPr>
        <p:spPr>
          <a:xfrm>
            <a:off x="6261246" y="2344619"/>
            <a:ext cx="685870" cy="150976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8062701" y="137236"/>
            <a:ext cx="944524" cy="887565"/>
            <a:chOff x="5486104" y="1837850"/>
            <a:chExt cx="944524" cy="887565"/>
          </a:xfrm>
        </p:grpSpPr>
        <p:sp>
          <p:nvSpPr>
            <p:cNvPr id="77" name="Oval 76"/>
            <p:cNvSpPr/>
            <p:nvPr/>
          </p:nvSpPr>
          <p:spPr>
            <a:xfrm>
              <a:off x="5486104" y="1837850"/>
              <a:ext cx="886513" cy="887565"/>
            </a:xfrm>
            <a:prstGeom prst="ellipse">
              <a:avLst/>
            </a:prstGeom>
            <a:solidFill>
              <a:srgbClr val="FF79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/>
            </a:p>
            <a:p>
              <a:pPr algn="ctr"/>
              <a:endParaRPr lang="en-US" sz="800" b="1" dirty="0" smtClean="0"/>
            </a:p>
            <a:p>
              <a:pPr algn="ctr"/>
              <a:endParaRPr lang="en-US" sz="800" b="1" dirty="0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5793720" y="2391325"/>
              <a:ext cx="389035" cy="0"/>
            </a:xfrm>
            <a:prstGeom prst="straightConnector1">
              <a:avLst/>
            </a:prstGeom>
            <a:ln w="53975" cmpd="sng">
              <a:solidFill>
                <a:schemeClr val="bg1"/>
              </a:solidFill>
              <a:headEnd type="oval"/>
              <a:tailEnd type="triangle" w="sm" len="sm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5624920" y="1935394"/>
              <a:ext cx="8057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Forward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676863" y="2066276"/>
              <a:ext cx="5247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Proxy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8" name="Picture 9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1566" y="3745625"/>
            <a:ext cx="188786" cy="188786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78196" y="3738925"/>
            <a:ext cx="301618" cy="301618"/>
          </a:xfrm>
          <a:prstGeom prst="rect">
            <a:avLst/>
          </a:prstGeom>
        </p:spPr>
      </p:pic>
      <p:pic>
        <p:nvPicPr>
          <p:cNvPr id="53" name="Shape 20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052575" y="3199889"/>
            <a:ext cx="1155948" cy="31496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TextBox 53"/>
          <p:cNvSpPr txBox="1"/>
          <p:nvPr/>
        </p:nvSpPr>
        <p:spPr>
          <a:xfrm>
            <a:off x="1886364" y="2794987"/>
            <a:ext cx="1644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smtClean="0"/>
              <a:t>Netskope Appliance</a:t>
            </a:r>
            <a:endParaRPr lang="en-US" sz="1000" b="1" dirty="0" smtClean="0"/>
          </a:p>
          <a:p>
            <a:pPr algn="ctr"/>
            <a:r>
              <a:rPr lang="en-US" sz="1000" b="1" dirty="0" smtClean="0"/>
              <a:t>Nx000</a:t>
            </a:r>
            <a:endParaRPr lang="en-US" sz="1000" b="1" dirty="0"/>
          </a:p>
        </p:txBody>
      </p:sp>
      <p:sp>
        <p:nvSpPr>
          <p:cNvPr id="61" name="Rectangle 60"/>
          <p:cNvSpPr/>
          <p:nvPr/>
        </p:nvSpPr>
        <p:spPr>
          <a:xfrm>
            <a:off x="7529005" y="1263832"/>
            <a:ext cx="15124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chemeClr val="accent2"/>
                </a:solidFill>
                <a:latin typeface="Lucida Grande"/>
                <a:cs typeface="Lucida Grande"/>
              </a:rPr>
              <a:t>Management plane in Cloud</a:t>
            </a:r>
            <a:endParaRPr lang="en-US" sz="1200" dirty="0">
              <a:solidFill>
                <a:schemeClr val="accent2"/>
              </a:solidFill>
              <a:latin typeface="Lucida Grande"/>
              <a:cs typeface="Lucida Grande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87302" y="2384800"/>
            <a:ext cx="15124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  <a:latin typeface="Lucida Grande"/>
                <a:cs typeface="Lucida Grande"/>
              </a:rPr>
              <a:t>Data plane </a:t>
            </a:r>
            <a:r>
              <a:rPr lang="en-US" sz="1200" smtClean="0">
                <a:solidFill>
                  <a:schemeClr val="accent2"/>
                </a:solidFill>
                <a:latin typeface="Lucida Grande"/>
                <a:cs typeface="Lucida Grande"/>
              </a:rPr>
              <a:t>on premise</a:t>
            </a:r>
            <a:endParaRPr lang="en-US" sz="1200" dirty="0">
              <a:solidFill>
                <a:schemeClr val="accent2"/>
              </a:solidFill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13111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798" y="3572072"/>
            <a:ext cx="1115585" cy="750979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908613" y="1093868"/>
            <a:ext cx="2620392" cy="14596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478" y="437413"/>
            <a:ext cx="1115585" cy="750979"/>
          </a:xfrm>
          <a:prstGeom prst="rect">
            <a:avLst/>
          </a:prstGeom>
        </p:spPr>
      </p:pic>
      <p:sp>
        <p:nvSpPr>
          <p:cNvPr id="143" name="TextBox 142"/>
          <p:cNvSpPr txBox="1"/>
          <p:nvPr/>
        </p:nvSpPr>
        <p:spPr>
          <a:xfrm>
            <a:off x="1281977" y="3985496"/>
            <a:ext cx="975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On-premise users</a:t>
            </a:r>
            <a:endParaRPr lang="en-US" sz="800" dirty="0"/>
          </a:p>
        </p:txBody>
      </p:sp>
      <p:pic>
        <p:nvPicPr>
          <p:cNvPr id="144" name="Picture 143" descr="DesktopMonitor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9671" y="3511662"/>
            <a:ext cx="613502" cy="528881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8619" y="239288"/>
            <a:ext cx="5985234" cy="457286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Active Inline Enforcement Option </a:t>
            </a:r>
            <a:r>
              <a:rPr lang="en-US" sz="2000" b="1" dirty="0" smtClean="0"/>
              <a:t>3 </a:t>
            </a:r>
            <a:br>
              <a:rPr lang="en-US" sz="2000" b="1" dirty="0" smtClean="0"/>
            </a:br>
            <a:r>
              <a:rPr lang="en-US" sz="2000" b="1" dirty="0" smtClean="0"/>
              <a:t>Proxy Chaining</a:t>
            </a:r>
            <a:endParaRPr lang="en-US" sz="2000" b="1" dirty="0"/>
          </a:p>
        </p:txBody>
      </p:sp>
      <p:grpSp>
        <p:nvGrpSpPr>
          <p:cNvPr id="78" name="Group 77"/>
          <p:cNvGrpSpPr/>
          <p:nvPr/>
        </p:nvGrpSpPr>
        <p:grpSpPr>
          <a:xfrm>
            <a:off x="5771445" y="1225393"/>
            <a:ext cx="874208" cy="839646"/>
            <a:chOff x="3783358" y="972188"/>
            <a:chExt cx="958672" cy="919454"/>
          </a:xfrm>
        </p:grpSpPr>
        <p:grpSp>
          <p:nvGrpSpPr>
            <p:cNvPr id="82" name="Group 81"/>
            <p:cNvGrpSpPr/>
            <p:nvPr/>
          </p:nvGrpSpPr>
          <p:grpSpPr>
            <a:xfrm>
              <a:off x="3783359" y="985406"/>
              <a:ext cx="958671" cy="906236"/>
              <a:chOff x="4075727" y="576585"/>
              <a:chExt cx="476297" cy="491148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4075727" y="576585"/>
                <a:ext cx="476297" cy="47629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5" name="Picture 84" descr="Netskope-Icon-4color-50x50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320346" y="813252"/>
                <a:ext cx="231678" cy="254481"/>
              </a:xfrm>
              <a:prstGeom prst="rect">
                <a:avLst/>
              </a:prstGeom>
            </p:spPr>
          </p:pic>
        </p:grpSp>
        <p:sp>
          <p:nvSpPr>
            <p:cNvPr id="83" name="TextBox 82"/>
            <p:cNvSpPr txBox="1"/>
            <p:nvPr/>
          </p:nvSpPr>
          <p:spPr>
            <a:xfrm>
              <a:off x="3783358" y="972188"/>
              <a:ext cx="958671" cy="303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Active</a:t>
              </a:r>
              <a:endParaRPr lang="en-US" sz="1200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5636144" y="646800"/>
            <a:ext cx="1086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Netskope</a:t>
            </a:r>
          </a:p>
          <a:p>
            <a:pPr algn="ctr"/>
            <a:r>
              <a:rPr lang="en-US" sz="1000" i="1" dirty="0" err="1" smtClean="0"/>
              <a:t>GoSkope.com</a:t>
            </a:r>
            <a:endParaRPr lang="en-US" sz="1000" i="1" dirty="0"/>
          </a:p>
        </p:txBody>
      </p:sp>
      <p:grpSp>
        <p:nvGrpSpPr>
          <p:cNvPr id="87" name="Group 86"/>
          <p:cNvGrpSpPr/>
          <p:nvPr/>
        </p:nvGrpSpPr>
        <p:grpSpPr>
          <a:xfrm>
            <a:off x="5736630" y="1450509"/>
            <a:ext cx="680776" cy="461050"/>
            <a:chOff x="1684631" y="862313"/>
            <a:chExt cx="1622291" cy="1177141"/>
          </a:xfrm>
        </p:grpSpPr>
        <p:pic>
          <p:nvPicPr>
            <p:cNvPr id="89" name="Picture 88" descr="Dashboard-redesign-with_orange.jp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26689" y="1007407"/>
              <a:ext cx="846003" cy="557833"/>
            </a:xfrm>
            <a:prstGeom prst="rect">
              <a:avLst/>
            </a:prstGeom>
          </p:spPr>
        </p:pic>
        <p:pic>
          <p:nvPicPr>
            <p:cNvPr id="93" name="Picture 92" descr="IconSet.png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84631" y="862313"/>
              <a:ext cx="1622291" cy="1177141"/>
            </a:xfrm>
            <a:prstGeom prst="rect">
              <a:avLst/>
            </a:prstGeom>
          </p:spPr>
        </p:pic>
      </p:grpSp>
      <p:cxnSp>
        <p:nvCxnSpPr>
          <p:cNvPr id="99" name="Straight Connector 98"/>
          <p:cNvCxnSpPr/>
          <p:nvPr/>
        </p:nvCxnSpPr>
        <p:spPr>
          <a:xfrm>
            <a:off x="6214271" y="2045096"/>
            <a:ext cx="6155" cy="2571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 flipH="1">
            <a:off x="6179605" y="2302255"/>
            <a:ext cx="81641" cy="84727"/>
          </a:xfrm>
          <a:prstGeom prst="ellipse">
            <a:avLst/>
          </a:prstGeom>
          <a:noFill/>
          <a:ln w="38100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2309776" y="2648004"/>
            <a:ext cx="1226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Forwarding Cloud Traffic</a:t>
            </a:r>
            <a:endParaRPr lang="en-US" sz="1000" dirty="0"/>
          </a:p>
        </p:txBody>
      </p:sp>
      <p:sp>
        <p:nvSpPr>
          <p:cNvPr id="108" name="Rounded Rectangle 107"/>
          <p:cNvSpPr/>
          <p:nvPr/>
        </p:nvSpPr>
        <p:spPr>
          <a:xfrm>
            <a:off x="1037894" y="2279495"/>
            <a:ext cx="2958326" cy="21935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Elbow Connector 108"/>
          <p:cNvCxnSpPr>
            <a:stCxn id="144" idx="3"/>
            <a:endCxn id="38" idx="1"/>
          </p:cNvCxnSpPr>
          <p:nvPr/>
        </p:nvCxnSpPr>
        <p:spPr>
          <a:xfrm flipV="1">
            <a:off x="2063173" y="3485015"/>
            <a:ext cx="644430" cy="291088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endCxn id="100" idx="6"/>
          </p:cNvCxnSpPr>
          <p:nvPr/>
        </p:nvCxnSpPr>
        <p:spPr>
          <a:xfrm flipV="1">
            <a:off x="4290658" y="2344619"/>
            <a:ext cx="1888947" cy="1497862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6" name="Picture 135" descr="Firewall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4879" y="3398851"/>
            <a:ext cx="641692" cy="641692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176" y="1633376"/>
            <a:ext cx="1115585" cy="750979"/>
          </a:xfrm>
          <a:prstGeom prst="rect">
            <a:avLst/>
          </a:prstGeom>
        </p:spPr>
      </p:pic>
      <p:sp>
        <p:nvSpPr>
          <p:cNvPr id="148" name="TextBox 147"/>
          <p:cNvSpPr txBox="1"/>
          <p:nvPr/>
        </p:nvSpPr>
        <p:spPr>
          <a:xfrm>
            <a:off x="1978176" y="1926539"/>
            <a:ext cx="1086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Customer</a:t>
            </a:r>
            <a:endParaRPr lang="en-US" sz="1200" i="1" dirty="0"/>
          </a:p>
        </p:txBody>
      </p:sp>
      <p:cxnSp>
        <p:nvCxnSpPr>
          <p:cNvPr id="113" name="Elbow Connector 112"/>
          <p:cNvCxnSpPr>
            <a:stCxn id="38" idx="3"/>
            <a:endCxn id="136" idx="1"/>
          </p:cNvCxnSpPr>
          <p:nvPr/>
        </p:nvCxnSpPr>
        <p:spPr>
          <a:xfrm>
            <a:off x="3203465" y="3485015"/>
            <a:ext cx="451414" cy="234682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26595" y="1024801"/>
            <a:ext cx="45465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Lucida Grande"/>
                <a:cs typeface="Lucida Grande"/>
              </a:rPr>
              <a:t>Active deployment with transparent forwarding via </a:t>
            </a:r>
            <a:r>
              <a:rPr lang="en-US" sz="1200" dirty="0" smtClean="0">
                <a:solidFill>
                  <a:schemeClr val="tx2"/>
                </a:solidFill>
                <a:latin typeface="Lucida Grande"/>
                <a:cs typeface="Lucida Grande"/>
              </a:rPr>
              <a:t>local proxy to Netskope Active Cloud tenant</a:t>
            </a:r>
            <a:endParaRPr lang="en-US" sz="1200" dirty="0">
              <a:solidFill>
                <a:schemeClr val="tx2"/>
              </a:solidFill>
              <a:latin typeface="Lucida Grande"/>
              <a:cs typeface="Lucida Grande"/>
            </a:endParaRPr>
          </a:p>
        </p:txBody>
      </p:sp>
      <p:cxnSp>
        <p:nvCxnSpPr>
          <p:cNvPr id="115" name="Elbow Connector 114"/>
          <p:cNvCxnSpPr>
            <a:stCxn id="100" idx="2"/>
            <a:endCxn id="106" idx="1"/>
          </p:cNvCxnSpPr>
          <p:nvPr/>
        </p:nvCxnSpPr>
        <p:spPr>
          <a:xfrm>
            <a:off x="6261246" y="2344619"/>
            <a:ext cx="691552" cy="1602943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058127" y="2912204"/>
            <a:ext cx="1201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Explicit Cloud Proxy</a:t>
            </a:r>
            <a:endParaRPr lang="en-US" sz="1200" dirty="0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213" y="4093218"/>
            <a:ext cx="1115585" cy="7509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31651" y="4323051"/>
            <a:ext cx="489494" cy="368527"/>
          </a:xfrm>
          <a:prstGeom prst="rect">
            <a:avLst/>
          </a:prstGeom>
        </p:spPr>
      </p:pic>
      <p:cxnSp>
        <p:nvCxnSpPr>
          <p:cNvPr id="95" name="Elbow Connector 94"/>
          <p:cNvCxnSpPr>
            <a:endCxn id="94" idx="1"/>
          </p:cNvCxnSpPr>
          <p:nvPr/>
        </p:nvCxnSpPr>
        <p:spPr>
          <a:xfrm>
            <a:off x="4290658" y="3945376"/>
            <a:ext cx="1546555" cy="523332"/>
          </a:xfrm>
          <a:prstGeom prst="bentConnector3">
            <a:avLst>
              <a:gd name="adj1" fmla="val 60869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037040" y="3997455"/>
            <a:ext cx="1201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General </a:t>
            </a:r>
          </a:p>
          <a:p>
            <a:pPr algn="r"/>
            <a:r>
              <a:rPr lang="en-US" sz="1200" dirty="0" smtClean="0"/>
              <a:t>Web Traffic</a:t>
            </a:r>
            <a:endParaRPr lang="en-US" sz="1200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603" y="3030474"/>
            <a:ext cx="495862" cy="909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Group 43"/>
          <p:cNvGrpSpPr/>
          <p:nvPr/>
        </p:nvGrpSpPr>
        <p:grpSpPr>
          <a:xfrm>
            <a:off x="8062701" y="143693"/>
            <a:ext cx="899196" cy="881108"/>
            <a:chOff x="6613416" y="1841465"/>
            <a:chExt cx="899196" cy="881108"/>
          </a:xfrm>
        </p:grpSpPr>
        <p:sp>
          <p:nvSpPr>
            <p:cNvPr id="45" name="TextBox 44"/>
            <p:cNvSpPr txBox="1"/>
            <p:nvPr/>
          </p:nvSpPr>
          <p:spPr>
            <a:xfrm>
              <a:off x="6785573" y="2115351"/>
              <a:ext cx="7053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mtClean="0">
                  <a:solidFill>
                    <a:schemeClr val="bg1"/>
                  </a:solidFill>
                </a:rPr>
                <a:t>PROXY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6613416" y="1841465"/>
              <a:ext cx="899196" cy="881108"/>
            </a:xfrm>
            <a:prstGeom prst="ellipse">
              <a:avLst/>
            </a:prstGeom>
            <a:solidFill>
              <a:srgbClr val="FF79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/>
            </a:p>
            <a:p>
              <a:pPr algn="ctr"/>
              <a:endParaRPr lang="en-US" sz="800" b="1" dirty="0" smtClean="0"/>
            </a:p>
            <a:p>
              <a:pPr algn="ctr"/>
              <a:endParaRPr lang="en-US" sz="8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08801" y="1919860"/>
              <a:ext cx="56845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Proxy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32839" y="2065898"/>
              <a:ext cx="6872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Chaining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6786315" y="2366822"/>
              <a:ext cx="548615" cy="100006"/>
              <a:chOff x="7191332" y="591880"/>
              <a:chExt cx="783753" cy="142869"/>
            </a:xfrm>
          </p:grpSpPr>
          <p:sp>
            <p:nvSpPr>
              <p:cNvPr id="50" name="Freeform 49"/>
              <p:cNvSpPr/>
              <p:nvPr/>
            </p:nvSpPr>
            <p:spPr>
              <a:xfrm>
                <a:off x="7191332" y="593533"/>
                <a:ext cx="238709" cy="141216"/>
              </a:xfrm>
              <a:custGeom>
                <a:avLst/>
                <a:gdLst>
                  <a:gd name="connsiteX0" fmla="*/ 0 w 527906"/>
                  <a:gd name="connsiteY0" fmla="*/ 156149 h 312300"/>
                  <a:gd name="connsiteX1" fmla="*/ 0 w 527906"/>
                  <a:gd name="connsiteY1" fmla="*/ 156150 h 312300"/>
                  <a:gd name="connsiteX2" fmla="*/ 0 w 527906"/>
                  <a:gd name="connsiteY2" fmla="*/ 156150 h 312300"/>
                  <a:gd name="connsiteX3" fmla="*/ 172235 w 527906"/>
                  <a:gd name="connsiteY3" fmla="*/ 50395 h 312300"/>
                  <a:gd name="connsiteX4" fmla="*/ 74791 w 527906"/>
                  <a:gd name="connsiteY4" fmla="*/ 114985 h 312300"/>
                  <a:gd name="connsiteX5" fmla="*/ 66480 w 527906"/>
                  <a:gd name="connsiteY5" fmla="*/ 156150 h 312300"/>
                  <a:gd name="connsiteX6" fmla="*/ 66480 w 527906"/>
                  <a:gd name="connsiteY6" fmla="*/ 156149 h 312300"/>
                  <a:gd name="connsiteX7" fmla="*/ 66480 w 527906"/>
                  <a:gd name="connsiteY7" fmla="*/ 156150 h 312300"/>
                  <a:gd name="connsiteX8" fmla="*/ 66480 w 527906"/>
                  <a:gd name="connsiteY8" fmla="*/ 156150 h 312300"/>
                  <a:gd name="connsiteX9" fmla="*/ 74791 w 527906"/>
                  <a:gd name="connsiteY9" fmla="*/ 197314 h 312300"/>
                  <a:gd name="connsiteX10" fmla="*/ 172235 w 527906"/>
                  <a:gd name="connsiteY10" fmla="*/ 261904 h 312300"/>
                  <a:gd name="connsiteX11" fmla="*/ 355670 w 527906"/>
                  <a:gd name="connsiteY11" fmla="*/ 261905 h 312300"/>
                  <a:gd name="connsiteX12" fmla="*/ 461425 w 527906"/>
                  <a:gd name="connsiteY12" fmla="*/ 156150 h 312300"/>
                  <a:gd name="connsiteX13" fmla="*/ 461426 w 527906"/>
                  <a:gd name="connsiteY13" fmla="*/ 156150 h 312300"/>
                  <a:gd name="connsiteX14" fmla="*/ 355671 w 527906"/>
                  <a:gd name="connsiteY14" fmla="*/ 50395 h 312300"/>
                  <a:gd name="connsiteX15" fmla="*/ 156150 w 527906"/>
                  <a:gd name="connsiteY15" fmla="*/ 0 h 312300"/>
                  <a:gd name="connsiteX16" fmla="*/ 371756 w 527906"/>
                  <a:gd name="connsiteY16" fmla="*/ 0 h 312300"/>
                  <a:gd name="connsiteX17" fmla="*/ 527906 w 527906"/>
                  <a:gd name="connsiteY17" fmla="*/ 156150 h 312300"/>
                  <a:gd name="connsiteX18" fmla="*/ 527905 w 527906"/>
                  <a:gd name="connsiteY18" fmla="*/ 156150 h 312300"/>
                  <a:gd name="connsiteX19" fmla="*/ 371755 w 527906"/>
                  <a:gd name="connsiteY19" fmla="*/ 312300 h 312300"/>
                  <a:gd name="connsiteX20" fmla="*/ 156150 w 527906"/>
                  <a:gd name="connsiteY20" fmla="*/ 312299 h 312300"/>
                  <a:gd name="connsiteX21" fmla="*/ 12271 w 527906"/>
                  <a:gd name="connsiteY21" fmla="*/ 216930 h 312300"/>
                  <a:gd name="connsiteX22" fmla="*/ 0 w 527906"/>
                  <a:gd name="connsiteY22" fmla="*/ 156150 h 312300"/>
                  <a:gd name="connsiteX23" fmla="*/ 12271 w 527906"/>
                  <a:gd name="connsiteY23" fmla="*/ 95370 h 312300"/>
                  <a:gd name="connsiteX24" fmla="*/ 156150 w 527906"/>
                  <a:gd name="connsiteY24" fmla="*/ 0 h 31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27906" h="312300">
                    <a:moveTo>
                      <a:pt x="0" y="156149"/>
                    </a:moveTo>
                    <a:lnTo>
                      <a:pt x="0" y="156150"/>
                    </a:lnTo>
                    <a:lnTo>
                      <a:pt x="0" y="156150"/>
                    </a:lnTo>
                    <a:close/>
                    <a:moveTo>
                      <a:pt x="172235" y="50395"/>
                    </a:moveTo>
                    <a:cubicBezTo>
                      <a:pt x="128430" y="50395"/>
                      <a:pt x="90845" y="77028"/>
                      <a:pt x="74791" y="114985"/>
                    </a:cubicBezTo>
                    <a:lnTo>
                      <a:pt x="66480" y="156150"/>
                    </a:lnTo>
                    <a:lnTo>
                      <a:pt x="66480" y="156149"/>
                    </a:lnTo>
                    <a:lnTo>
                      <a:pt x="66480" y="156150"/>
                    </a:lnTo>
                    <a:lnTo>
                      <a:pt x="66480" y="156150"/>
                    </a:lnTo>
                    <a:lnTo>
                      <a:pt x="74791" y="197314"/>
                    </a:lnTo>
                    <a:cubicBezTo>
                      <a:pt x="90845" y="235271"/>
                      <a:pt x="128430" y="261904"/>
                      <a:pt x="172235" y="261904"/>
                    </a:cubicBezTo>
                    <a:lnTo>
                      <a:pt x="355670" y="261905"/>
                    </a:lnTo>
                    <a:cubicBezTo>
                      <a:pt x="414077" y="261905"/>
                      <a:pt x="461425" y="214557"/>
                      <a:pt x="461425" y="156150"/>
                    </a:cubicBezTo>
                    <a:lnTo>
                      <a:pt x="461426" y="156150"/>
                    </a:lnTo>
                    <a:cubicBezTo>
                      <a:pt x="461426" y="97743"/>
                      <a:pt x="414078" y="50395"/>
                      <a:pt x="355671" y="50395"/>
                    </a:cubicBezTo>
                    <a:close/>
                    <a:moveTo>
                      <a:pt x="156150" y="0"/>
                    </a:moveTo>
                    <a:lnTo>
                      <a:pt x="371756" y="0"/>
                    </a:lnTo>
                    <a:cubicBezTo>
                      <a:pt x="457995" y="0"/>
                      <a:pt x="527906" y="69911"/>
                      <a:pt x="527906" y="156150"/>
                    </a:cubicBezTo>
                    <a:lnTo>
                      <a:pt x="527905" y="156150"/>
                    </a:lnTo>
                    <a:cubicBezTo>
                      <a:pt x="527905" y="242389"/>
                      <a:pt x="457994" y="312300"/>
                      <a:pt x="371755" y="312300"/>
                    </a:cubicBezTo>
                    <a:lnTo>
                      <a:pt x="156150" y="312299"/>
                    </a:lnTo>
                    <a:cubicBezTo>
                      <a:pt x="91471" y="312299"/>
                      <a:pt x="35976" y="272974"/>
                      <a:pt x="12271" y="216930"/>
                    </a:cubicBezTo>
                    <a:lnTo>
                      <a:pt x="0" y="156150"/>
                    </a:lnTo>
                    <a:lnTo>
                      <a:pt x="12271" y="95370"/>
                    </a:lnTo>
                    <a:cubicBezTo>
                      <a:pt x="35976" y="39325"/>
                      <a:pt x="91471" y="0"/>
                      <a:pt x="1561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7466349" y="593533"/>
                <a:ext cx="238709" cy="141216"/>
              </a:xfrm>
              <a:custGeom>
                <a:avLst/>
                <a:gdLst>
                  <a:gd name="connsiteX0" fmla="*/ 0 w 527906"/>
                  <a:gd name="connsiteY0" fmla="*/ 156149 h 312300"/>
                  <a:gd name="connsiteX1" fmla="*/ 0 w 527906"/>
                  <a:gd name="connsiteY1" fmla="*/ 156150 h 312300"/>
                  <a:gd name="connsiteX2" fmla="*/ 0 w 527906"/>
                  <a:gd name="connsiteY2" fmla="*/ 156150 h 312300"/>
                  <a:gd name="connsiteX3" fmla="*/ 172235 w 527906"/>
                  <a:gd name="connsiteY3" fmla="*/ 50395 h 312300"/>
                  <a:gd name="connsiteX4" fmla="*/ 74791 w 527906"/>
                  <a:gd name="connsiteY4" fmla="*/ 114985 h 312300"/>
                  <a:gd name="connsiteX5" fmla="*/ 66480 w 527906"/>
                  <a:gd name="connsiteY5" fmla="*/ 156150 h 312300"/>
                  <a:gd name="connsiteX6" fmla="*/ 66480 w 527906"/>
                  <a:gd name="connsiteY6" fmla="*/ 156149 h 312300"/>
                  <a:gd name="connsiteX7" fmla="*/ 66480 w 527906"/>
                  <a:gd name="connsiteY7" fmla="*/ 156150 h 312300"/>
                  <a:gd name="connsiteX8" fmla="*/ 66480 w 527906"/>
                  <a:gd name="connsiteY8" fmla="*/ 156150 h 312300"/>
                  <a:gd name="connsiteX9" fmla="*/ 74791 w 527906"/>
                  <a:gd name="connsiteY9" fmla="*/ 197314 h 312300"/>
                  <a:gd name="connsiteX10" fmla="*/ 172235 w 527906"/>
                  <a:gd name="connsiteY10" fmla="*/ 261904 h 312300"/>
                  <a:gd name="connsiteX11" fmla="*/ 355670 w 527906"/>
                  <a:gd name="connsiteY11" fmla="*/ 261905 h 312300"/>
                  <a:gd name="connsiteX12" fmla="*/ 461425 w 527906"/>
                  <a:gd name="connsiteY12" fmla="*/ 156150 h 312300"/>
                  <a:gd name="connsiteX13" fmla="*/ 461426 w 527906"/>
                  <a:gd name="connsiteY13" fmla="*/ 156150 h 312300"/>
                  <a:gd name="connsiteX14" fmla="*/ 355671 w 527906"/>
                  <a:gd name="connsiteY14" fmla="*/ 50395 h 312300"/>
                  <a:gd name="connsiteX15" fmla="*/ 156150 w 527906"/>
                  <a:gd name="connsiteY15" fmla="*/ 0 h 312300"/>
                  <a:gd name="connsiteX16" fmla="*/ 371756 w 527906"/>
                  <a:gd name="connsiteY16" fmla="*/ 0 h 312300"/>
                  <a:gd name="connsiteX17" fmla="*/ 527906 w 527906"/>
                  <a:gd name="connsiteY17" fmla="*/ 156150 h 312300"/>
                  <a:gd name="connsiteX18" fmla="*/ 527905 w 527906"/>
                  <a:gd name="connsiteY18" fmla="*/ 156150 h 312300"/>
                  <a:gd name="connsiteX19" fmla="*/ 371755 w 527906"/>
                  <a:gd name="connsiteY19" fmla="*/ 312300 h 312300"/>
                  <a:gd name="connsiteX20" fmla="*/ 156150 w 527906"/>
                  <a:gd name="connsiteY20" fmla="*/ 312299 h 312300"/>
                  <a:gd name="connsiteX21" fmla="*/ 12271 w 527906"/>
                  <a:gd name="connsiteY21" fmla="*/ 216930 h 312300"/>
                  <a:gd name="connsiteX22" fmla="*/ 0 w 527906"/>
                  <a:gd name="connsiteY22" fmla="*/ 156150 h 312300"/>
                  <a:gd name="connsiteX23" fmla="*/ 12271 w 527906"/>
                  <a:gd name="connsiteY23" fmla="*/ 95370 h 312300"/>
                  <a:gd name="connsiteX24" fmla="*/ 156150 w 527906"/>
                  <a:gd name="connsiteY24" fmla="*/ 0 h 31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27906" h="312300">
                    <a:moveTo>
                      <a:pt x="0" y="156149"/>
                    </a:moveTo>
                    <a:lnTo>
                      <a:pt x="0" y="156150"/>
                    </a:lnTo>
                    <a:lnTo>
                      <a:pt x="0" y="156150"/>
                    </a:lnTo>
                    <a:close/>
                    <a:moveTo>
                      <a:pt x="172235" y="50395"/>
                    </a:moveTo>
                    <a:cubicBezTo>
                      <a:pt x="128430" y="50395"/>
                      <a:pt x="90845" y="77028"/>
                      <a:pt x="74791" y="114985"/>
                    </a:cubicBezTo>
                    <a:lnTo>
                      <a:pt x="66480" y="156150"/>
                    </a:lnTo>
                    <a:lnTo>
                      <a:pt x="66480" y="156149"/>
                    </a:lnTo>
                    <a:lnTo>
                      <a:pt x="66480" y="156150"/>
                    </a:lnTo>
                    <a:lnTo>
                      <a:pt x="66480" y="156150"/>
                    </a:lnTo>
                    <a:lnTo>
                      <a:pt x="74791" y="197314"/>
                    </a:lnTo>
                    <a:cubicBezTo>
                      <a:pt x="90845" y="235271"/>
                      <a:pt x="128430" y="261904"/>
                      <a:pt x="172235" y="261904"/>
                    </a:cubicBezTo>
                    <a:lnTo>
                      <a:pt x="355670" y="261905"/>
                    </a:lnTo>
                    <a:cubicBezTo>
                      <a:pt x="414077" y="261905"/>
                      <a:pt x="461425" y="214557"/>
                      <a:pt x="461425" y="156150"/>
                    </a:cubicBezTo>
                    <a:lnTo>
                      <a:pt x="461426" y="156150"/>
                    </a:lnTo>
                    <a:cubicBezTo>
                      <a:pt x="461426" y="97743"/>
                      <a:pt x="414078" y="50395"/>
                      <a:pt x="355671" y="50395"/>
                    </a:cubicBezTo>
                    <a:close/>
                    <a:moveTo>
                      <a:pt x="156150" y="0"/>
                    </a:moveTo>
                    <a:lnTo>
                      <a:pt x="371756" y="0"/>
                    </a:lnTo>
                    <a:cubicBezTo>
                      <a:pt x="457995" y="0"/>
                      <a:pt x="527906" y="69911"/>
                      <a:pt x="527906" y="156150"/>
                    </a:cubicBezTo>
                    <a:lnTo>
                      <a:pt x="527905" y="156150"/>
                    </a:lnTo>
                    <a:cubicBezTo>
                      <a:pt x="527905" y="242389"/>
                      <a:pt x="457994" y="312300"/>
                      <a:pt x="371755" y="312300"/>
                    </a:cubicBezTo>
                    <a:lnTo>
                      <a:pt x="156150" y="312299"/>
                    </a:lnTo>
                    <a:cubicBezTo>
                      <a:pt x="91471" y="312299"/>
                      <a:pt x="35976" y="272974"/>
                      <a:pt x="12271" y="216930"/>
                    </a:cubicBezTo>
                    <a:lnTo>
                      <a:pt x="0" y="156150"/>
                    </a:lnTo>
                    <a:lnTo>
                      <a:pt x="12271" y="95370"/>
                    </a:lnTo>
                    <a:cubicBezTo>
                      <a:pt x="35976" y="39325"/>
                      <a:pt x="91471" y="0"/>
                      <a:pt x="1561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7385010" y="649330"/>
                <a:ext cx="126372" cy="2962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7736376" y="591880"/>
                <a:ext cx="238709" cy="141216"/>
              </a:xfrm>
              <a:custGeom>
                <a:avLst/>
                <a:gdLst>
                  <a:gd name="connsiteX0" fmla="*/ 0 w 527906"/>
                  <a:gd name="connsiteY0" fmla="*/ 156149 h 312300"/>
                  <a:gd name="connsiteX1" fmla="*/ 0 w 527906"/>
                  <a:gd name="connsiteY1" fmla="*/ 156150 h 312300"/>
                  <a:gd name="connsiteX2" fmla="*/ 0 w 527906"/>
                  <a:gd name="connsiteY2" fmla="*/ 156150 h 312300"/>
                  <a:gd name="connsiteX3" fmla="*/ 172235 w 527906"/>
                  <a:gd name="connsiteY3" fmla="*/ 50395 h 312300"/>
                  <a:gd name="connsiteX4" fmla="*/ 74791 w 527906"/>
                  <a:gd name="connsiteY4" fmla="*/ 114985 h 312300"/>
                  <a:gd name="connsiteX5" fmla="*/ 66480 w 527906"/>
                  <a:gd name="connsiteY5" fmla="*/ 156150 h 312300"/>
                  <a:gd name="connsiteX6" fmla="*/ 66480 w 527906"/>
                  <a:gd name="connsiteY6" fmla="*/ 156149 h 312300"/>
                  <a:gd name="connsiteX7" fmla="*/ 66480 w 527906"/>
                  <a:gd name="connsiteY7" fmla="*/ 156150 h 312300"/>
                  <a:gd name="connsiteX8" fmla="*/ 66480 w 527906"/>
                  <a:gd name="connsiteY8" fmla="*/ 156150 h 312300"/>
                  <a:gd name="connsiteX9" fmla="*/ 74791 w 527906"/>
                  <a:gd name="connsiteY9" fmla="*/ 197314 h 312300"/>
                  <a:gd name="connsiteX10" fmla="*/ 172235 w 527906"/>
                  <a:gd name="connsiteY10" fmla="*/ 261904 h 312300"/>
                  <a:gd name="connsiteX11" fmla="*/ 355670 w 527906"/>
                  <a:gd name="connsiteY11" fmla="*/ 261905 h 312300"/>
                  <a:gd name="connsiteX12" fmla="*/ 461425 w 527906"/>
                  <a:gd name="connsiteY12" fmla="*/ 156150 h 312300"/>
                  <a:gd name="connsiteX13" fmla="*/ 461426 w 527906"/>
                  <a:gd name="connsiteY13" fmla="*/ 156150 h 312300"/>
                  <a:gd name="connsiteX14" fmla="*/ 355671 w 527906"/>
                  <a:gd name="connsiteY14" fmla="*/ 50395 h 312300"/>
                  <a:gd name="connsiteX15" fmla="*/ 156150 w 527906"/>
                  <a:gd name="connsiteY15" fmla="*/ 0 h 312300"/>
                  <a:gd name="connsiteX16" fmla="*/ 371756 w 527906"/>
                  <a:gd name="connsiteY16" fmla="*/ 0 h 312300"/>
                  <a:gd name="connsiteX17" fmla="*/ 527906 w 527906"/>
                  <a:gd name="connsiteY17" fmla="*/ 156150 h 312300"/>
                  <a:gd name="connsiteX18" fmla="*/ 527905 w 527906"/>
                  <a:gd name="connsiteY18" fmla="*/ 156150 h 312300"/>
                  <a:gd name="connsiteX19" fmla="*/ 371755 w 527906"/>
                  <a:gd name="connsiteY19" fmla="*/ 312300 h 312300"/>
                  <a:gd name="connsiteX20" fmla="*/ 156150 w 527906"/>
                  <a:gd name="connsiteY20" fmla="*/ 312299 h 312300"/>
                  <a:gd name="connsiteX21" fmla="*/ 12271 w 527906"/>
                  <a:gd name="connsiteY21" fmla="*/ 216930 h 312300"/>
                  <a:gd name="connsiteX22" fmla="*/ 0 w 527906"/>
                  <a:gd name="connsiteY22" fmla="*/ 156150 h 312300"/>
                  <a:gd name="connsiteX23" fmla="*/ 12271 w 527906"/>
                  <a:gd name="connsiteY23" fmla="*/ 95370 h 312300"/>
                  <a:gd name="connsiteX24" fmla="*/ 156150 w 527906"/>
                  <a:gd name="connsiteY24" fmla="*/ 0 h 31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27906" h="312300">
                    <a:moveTo>
                      <a:pt x="0" y="156149"/>
                    </a:moveTo>
                    <a:lnTo>
                      <a:pt x="0" y="156150"/>
                    </a:lnTo>
                    <a:lnTo>
                      <a:pt x="0" y="156150"/>
                    </a:lnTo>
                    <a:close/>
                    <a:moveTo>
                      <a:pt x="172235" y="50395"/>
                    </a:moveTo>
                    <a:cubicBezTo>
                      <a:pt x="128430" y="50395"/>
                      <a:pt x="90845" y="77028"/>
                      <a:pt x="74791" y="114985"/>
                    </a:cubicBezTo>
                    <a:lnTo>
                      <a:pt x="66480" y="156150"/>
                    </a:lnTo>
                    <a:lnTo>
                      <a:pt x="66480" y="156149"/>
                    </a:lnTo>
                    <a:lnTo>
                      <a:pt x="66480" y="156150"/>
                    </a:lnTo>
                    <a:lnTo>
                      <a:pt x="66480" y="156150"/>
                    </a:lnTo>
                    <a:lnTo>
                      <a:pt x="74791" y="197314"/>
                    </a:lnTo>
                    <a:cubicBezTo>
                      <a:pt x="90845" y="235271"/>
                      <a:pt x="128430" y="261904"/>
                      <a:pt x="172235" y="261904"/>
                    </a:cubicBezTo>
                    <a:lnTo>
                      <a:pt x="355670" y="261905"/>
                    </a:lnTo>
                    <a:cubicBezTo>
                      <a:pt x="414077" y="261905"/>
                      <a:pt x="461425" y="214557"/>
                      <a:pt x="461425" y="156150"/>
                    </a:cubicBezTo>
                    <a:lnTo>
                      <a:pt x="461426" y="156150"/>
                    </a:lnTo>
                    <a:cubicBezTo>
                      <a:pt x="461426" y="97743"/>
                      <a:pt x="414078" y="50395"/>
                      <a:pt x="355671" y="50395"/>
                    </a:cubicBezTo>
                    <a:close/>
                    <a:moveTo>
                      <a:pt x="156150" y="0"/>
                    </a:moveTo>
                    <a:lnTo>
                      <a:pt x="371756" y="0"/>
                    </a:lnTo>
                    <a:cubicBezTo>
                      <a:pt x="457995" y="0"/>
                      <a:pt x="527906" y="69911"/>
                      <a:pt x="527906" y="156150"/>
                    </a:cubicBezTo>
                    <a:lnTo>
                      <a:pt x="527905" y="156150"/>
                    </a:lnTo>
                    <a:cubicBezTo>
                      <a:pt x="527905" y="242389"/>
                      <a:pt x="457994" y="312300"/>
                      <a:pt x="371755" y="312300"/>
                    </a:cubicBezTo>
                    <a:lnTo>
                      <a:pt x="156150" y="312299"/>
                    </a:lnTo>
                    <a:cubicBezTo>
                      <a:pt x="91471" y="312299"/>
                      <a:pt x="35976" y="272974"/>
                      <a:pt x="12271" y="216930"/>
                    </a:cubicBezTo>
                    <a:lnTo>
                      <a:pt x="0" y="156150"/>
                    </a:lnTo>
                    <a:lnTo>
                      <a:pt x="12271" y="95370"/>
                    </a:lnTo>
                    <a:cubicBezTo>
                      <a:pt x="35976" y="39325"/>
                      <a:pt x="91471" y="0"/>
                      <a:pt x="1561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7663274" y="648667"/>
                <a:ext cx="126372" cy="2962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5" name="Picture 5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68429" y="3634141"/>
            <a:ext cx="188786" cy="18878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78196" y="3847728"/>
            <a:ext cx="301618" cy="301618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5296592" y="2614643"/>
            <a:ext cx="11622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  <a:latin typeface="Lucida Grande"/>
                <a:cs typeface="Lucida Grande"/>
              </a:rPr>
              <a:t>Selective Cloud App Traffic Steering</a:t>
            </a:r>
            <a:endParaRPr lang="en-US" sz="1200" dirty="0">
              <a:solidFill>
                <a:schemeClr val="accent2"/>
              </a:solidFill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82093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798" y="3572072"/>
            <a:ext cx="1115585" cy="750979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908613" y="1093868"/>
            <a:ext cx="2620392" cy="14596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478" y="437413"/>
            <a:ext cx="1115585" cy="750979"/>
          </a:xfrm>
          <a:prstGeom prst="rect">
            <a:avLst/>
          </a:prstGeom>
        </p:spPr>
      </p:pic>
      <p:sp>
        <p:nvSpPr>
          <p:cNvPr id="143" name="TextBox 142"/>
          <p:cNvSpPr txBox="1"/>
          <p:nvPr/>
        </p:nvSpPr>
        <p:spPr>
          <a:xfrm>
            <a:off x="1128681" y="4181734"/>
            <a:ext cx="975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On-premise users</a:t>
            </a:r>
            <a:endParaRPr lang="en-US" sz="800" dirty="0"/>
          </a:p>
        </p:txBody>
      </p:sp>
      <p:pic>
        <p:nvPicPr>
          <p:cNvPr id="144" name="Picture 143" descr="DesktopMonitor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2332" y="3680936"/>
            <a:ext cx="613502" cy="528881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17774" y="238042"/>
            <a:ext cx="5985234" cy="457286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Active Inline Enforcement Option </a:t>
            </a:r>
            <a:r>
              <a:rPr lang="en-US" sz="2000" b="1" dirty="0" smtClean="0"/>
              <a:t>4 </a:t>
            </a:r>
            <a:br>
              <a:rPr lang="en-US" sz="2000" b="1" dirty="0" smtClean="0"/>
            </a:br>
            <a:r>
              <a:rPr lang="en-US" sz="2000" b="1" dirty="0" smtClean="0"/>
              <a:t>Client Agent Forwarder</a:t>
            </a:r>
            <a:endParaRPr lang="en-US" sz="2000" b="1" dirty="0"/>
          </a:p>
        </p:txBody>
      </p:sp>
      <p:grpSp>
        <p:nvGrpSpPr>
          <p:cNvPr id="78" name="Group 77"/>
          <p:cNvGrpSpPr/>
          <p:nvPr/>
        </p:nvGrpSpPr>
        <p:grpSpPr>
          <a:xfrm>
            <a:off x="5771445" y="1225393"/>
            <a:ext cx="874208" cy="839646"/>
            <a:chOff x="3783358" y="972188"/>
            <a:chExt cx="958672" cy="919454"/>
          </a:xfrm>
        </p:grpSpPr>
        <p:grpSp>
          <p:nvGrpSpPr>
            <p:cNvPr id="82" name="Group 81"/>
            <p:cNvGrpSpPr/>
            <p:nvPr/>
          </p:nvGrpSpPr>
          <p:grpSpPr>
            <a:xfrm>
              <a:off x="3783359" y="985406"/>
              <a:ext cx="958671" cy="906236"/>
              <a:chOff x="4075727" y="576585"/>
              <a:chExt cx="476297" cy="491148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4075727" y="576585"/>
                <a:ext cx="476297" cy="47629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5" name="Picture 84" descr="Netskope-Icon-4color-50x50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320346" y="813252"/>
                <a:ext cx="231678" cy="254481"/>
              </a:xfrm>
              <a:prstGeom prst="rect">
                <a:avLst/>
              </a:prstGeom>
            </p:spPr>
          </p:pic>
        </p:grpSp>
        <p:sp>
          <p:nvSpPr>
            <p:cNvPr id="83" name="TextBox 82"/>
            <p:cNvSpPr txBox="1"/>
            <p:nvPr/>
          </p:nvSpPr>
          <p:spPr>
            <a:xfrm>
              <a:off x="3783358" y="972188"/>
              <a:ext cx="958671" cy="303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Active</a:t>
              </a:r>
              <a:endParaRPr lang="en-US" sz="1200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5636144" y="646800"/>
            <a:ext cx="1086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Netskope</a:t>
            </a:r>
          </a:p>
          <a:p>
            <a:pPr algn="ctr"/>
            <a:r>
              <a:rPr lang="en-US" sz="1000" i="1" dirty="0" err="1" smtClean="0"/>
              <a:t>GoSkope.com</a:t>
            </a:r>
            <a:endParaRPr lang="en-US" sz="1000" i="1" dirty="0"/>
          </a:p>
        </p:txBody>
      </p:sp>
      <p:grpSp>
        <p:nvGrpSpPr>
          <p:cNvPr id="87" name="Group 86"/>
          <p:cNvGrpSpPr/>
          <p:nvPr/>
        </p:nvGrpSpPr>
        <p:grpSpPr>
          <a:xfrm>
            <a:off x="5736630" y="1450509"/>
            <a:ext cx="680776" cy="461050"/>
            <a:chOff x="1684631" y="862313"/>
            <a:chExt cx="1622291" cy="1177141"/>
          </a:xfrm>
        </p:grpSpPr>
        <p:pic>
          <p:nvPicPr>
            <p:cNvPr id="89" name="Picture 88" descr="Dashboard-redesign-with_orange.jp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26689" y="1007407"/>
              <a:ext cx="846003" cy="557833"/>
            </a:xfrm>
            <a:prstGeom prst="rect">
              <a:avLst/>
            </a:prstGeom>
          </p:spPr>
        </p:pic>
        <p:pic>
          <p:nvPicPr>
            <p:cNvPr id="93" name="Picture 92" descr="IconSet.png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84631" y="862313"/>
              <a:ext cx="1622291" cy="1177141"/>
            </a:xfrm>
            <a:prstGeom prst="rect">
              <a:avLst/>
            </a:prstGeom>
          </p:spPr>
        </p:pic>
      </p:grpSp>
      <p:cxnSp>
        <p:nvCxnSpPr>
          <p:cNvPr id="99" name="Straight Connector 98"/>
          <p:cNvCxnSpPr/>
          <p:nvPr/>
        </p:nvCxnSpPr>
        <p:spPr>
          <a:xfrm>
            <a:off x="5994855" y="2037804"/>
            <a:ext cx="6155" cy="2571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 flipH="1">
            <a:off x="5960189" y="2302255"/>
            <a:ext cx="81641" cy="84727"/>
          </a:xfrm>
          <a:prstGeom prst="ellipse">
            <a:avLst/>
          </a:prstGeom>
          <a:noFill/>
          <a:ln w="38100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Elbow Connector 157"/>
          <p:cNvCxnSpPr>
            <a:stCxn id="52" idx="4"/>
            <a:endCxn id="106" idx="0"/>
          </p:cNvCxnSpPr>
          <p:nvPr/>
        </p:nvCxnSpPr>
        <p:spPr>
          <a:xfrm rot="16200000" flipH="1">
            <a:off x="6371234" y="2432715"/>
            <a:ext cx="1185528" cy="1093186"/>
          </a:xfrm>
          <a:prstGeom prst="bentConnector3">
            <a:avLst>
              <a:gd name="adj1" fmla="val 50000"/>
            </a:avLst>
          </a:prstGeom>
          <a:ln w="31750" cmpd="tri">
            <a:solidFill>
              <a:schemeClr val="tx2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44" idx="3"/>
            <a:endCxn id="100" idx="4"/>
          </p:cNvCxnSpPr>
          <p:nvPr/>
        </p:nvCxnSpPr>
        <p:spPr>
          <a:xfrm flipV="1">
            <a:off x="1945834" y="2386982"/>
            <a:ext cx="4055175" cy="1558395"/>
          </a:xfrm>
          <a:prstGeom prst="bentConnector2">
            <a:avLst/>
          </a:prstGeom>
          <a:ln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1" name="Picture 110" descr="MobileDevice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2597" y="1450509"/>
            <a:ext cx="468734" cy="703101"/>
          </a:xfrm>
          <a:prstGeom prst="rect">
            <a:avLst/>
          </a:prstGeom>
        </p:spPr>
      </p:pic>
      <p:cxnSp>
        <p:nvCxnSpPr>
          <p:cNvPr id="163" name="Elbow Connector 162"/>
          <p:cNvCxnSpPr>
            <a:stCxn id="164" idx="3"/>
            <a:endCxn id="100" idx="2"/>
          </p:cNvCxnSpPr>
          <p:nvPr/>
        </p:nvCxnSpPr>
        <p:spPr>
          <a:xfrm flipV="1">
            <a:off x="5772161" y="2344619"/>
            <a:ext cx="269669" cy="2196001"/>
          </a:xfrm>
          <a:prstGeom prst="bentConnector3">
            <a:avLst>
              <a:gd name="adj1" fmla="val 184771"/>
            </a:avLst>
          </a:prstGeom>
          <a:ln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4" name="Picture 163" descr="Laptop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3459" y="4284916"/>
            <a:ext cx="738702" cy="511408"/>
          </a:xfrm>
          <a:prstGeom prst="rect">
            <a:avLst/>
          </a:prstGeom>
        </p:spPr>
      </p:pic>
      <p:cxnSp>
        <p:nvCxnSpPr>
          <p:cNvPr id="166" name="Elbow Connector 165"/>
          <p:cNvCxnSpPr>
            <a:stCxn id="111" idx="3"/>
            <a:endCxn id="100" idx="6"/>
          </p:cNvCxnSpPr>
          <p:nvPr/>
        </p:nvCxnSpPr>
        <p:spPr>
          <a:xfrm>
            <a:off x="3851331" y="1802060"/>
            <a:ext cx="2108858" cy="542559"/>
          </a:xfrm>
          <a:prstGeom prst="bentConnector3">
            <a:avLst>
              <a:gd name="adj1" fmla="val 26353"/>
            </a:avLst>
          </a:prstGeom>
          <a:ln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4292967" y="4343328"/>
            <a:ext cx="975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Off-premise users</a:t>
            </a:r>
            <a:endParaRPr lang="en-US" sz="800" dirty="0"/>
          </a:p>
        </p:txBody>
      </p:sp>
      <p:sp>
        <p:nvSpPr>
          <p:cNvPr id="168" name="TextBox 167"/>
          <p:cNvSpPr txBox="1"/>
          <p:nvPr/>
        </p:nvSpPr>
        <p:spPr>
          <a:xfrm>
            <a:off x="3129426" y="2079894"/>
            <a:ext cx="975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Mobile users</a:t>
            </a:r>
            <a:endParaRPr lang="en-US" sz="8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6411251" y="2037366"/>
            <a:ext cx="6155" cy="2571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 flipH="1">
            <a:off x="6376585" y="2301817"/>
            <a:ext cx="81641" cy="84727"/>
          </a:xfrm>
          <a:prstGeom prst="ellipse">
            <a:avLst/>
          </a:prstGeom>
          <a:noFill/>
          <a:ln w="38100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 descr="Netskope-IconOnly-4color-250x250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2707" y="4071148"/>
            <a:ext cx="341758" cy="354952"/>
          </a:xfrm>
          <a:prstGeom prst="rect">
            <a:avLst/>
          </a:prstGeom>
        </p:spPr>
      </p:pic>
      <p:pic>
        <p:nvPicPr>
          <p:cNvPr id="59" name="Picture 58" descr="Netskope-IconOnly-4color-250x250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5341" y="1294918"/>
            <a:ext cx="341758" cy="354952"/>
          </a:xfrm>
          <a:prstGeom prst="rect">
            <a:avLst/>
          </a:prstGeom>
        </p:spPr>
      </p:pic>
      <p:pic>
        <p:nvPicPr>
          <p:cNvPr id="60" name="Picture 59" descr="Netskope-IconOnly-4color-250x250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9430" y="3503460"/>
            <a:ext cx="341758" cy="35495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4358" y="2065421"/>
            <a:ext cx="2688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Lucida Grande"/>
                <a:cs typeface="Lucida Grande"/>
              </a:rPr>
              <a:t>Active forwarding with device </a:t>
            </a:r>
            <a:r>
              <a:rPr lang="en-US" sz="1200" dirty="0" smtClean="0">
                <a:solidFill>
                  <a:schemeClr val="tx2"/>
                </a:solidFill>
                <a:latin typeface="Lucida Grande"/>
                <a:cs typeface="Lucida Grande"/>
              </a:rPr>
              <a:t>App </a:t>
            </a:r>
            <a:r>
              <a:rPr lang="en-US" sz="1200" dirty="0">
                <a:solidFill>
                  <a:schemeClr val="tx2"/>
                </a:solidFill>
                <a:latin typeface="Lucida Grande"/>
                <a:cs typeface="Lucida Grande"/>
              </a:rPr>
              <a:t>to transparently redirect managed applications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8062701" y="136310"/>
            <a:ext cx="887437" cy="888491"/>
            <a:chOff x="7553043" y="1534428"/>
            <a:chExt cx="887437" cy="888491"/>
          </a:xfrm>
        </p:grpSpPr>
        <p:sp>
          <p:nvSpPr>
            <p:cNvPr id="43" name="Oval 42"/>
            <p:cNvSpPr/>
            <p:nvPr/>
          </p:nvSpPr>
          <p:spPr>
            <a:xfrm>
              <a:off x="7553043" y="1534428"/>
              <a:ext cx="887437" cy="888491"/>
            </a:xfrm>
            <a:prstGeom prst="ellipse">
              <a:avLst/>
            </a:prstGeom>
            <a:solidFill>
              <a:srgbClr val="FF79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/>
            </a:p>
            <a:p>
              <a:pPr algn="ctr"/>
              <a:endParaRPr lang="en-US" sz="800" b="1" dirty="0" smtClean="0"/>
            </a:p>
            <a:p>
              <a:pPr algn="ctr"/>
              <a:endParaRPr lang="en-US" sz="8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570805" y="1622786"/>
              <a:ext cx="832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</a:rPr>
                <a:t>Thin </a:t>
              </a:r>
              <a:br>
                <a:rPr lang="en-US" sz="900" b="1" dirty="0" smtClean="0">
                  <a:solidFill>
                    <a:schemeClr val="bg1"/>
                  </a:solidFill>
                </a:rPr>
              </a:br>
              <a:r>
                <a:rPr lang="en-US" sz="900" b="1" dirty="0" smtClean="0">
                  <a:solidFill>
                    <a:schemeClr val="bg1"/>
                  </a:solidFill>
                </a:rPr>
                <a:t>Agent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613784" y="1901569"/>
              <a:ext cx="765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</a:rPr>
                <a:t>Mobile Profile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559605" y="1190597"/>
            <a:ext cx="975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u="sng" smtClean="0">
                <a:solidFill>
                  <a:schemeClr val="accent2"/>
                </a:solidFill>
              </a:rPr>
              <a:t>NS Client</a:t>
            </a:r>
            <a:endParaRPr lang="en-US" sz="800" b="1" u="sng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90483" y="3407846"/>
            <a:ext cx="975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u="sng" smtClean="0">
                <a:solidFill>
                  <a:schemeClr val="accent2"/>
                </a:solidFill>
              </a:rPr>
              <a:t>NS Client</a:t>
            </a:r>
            <a:endParaRPr lang="en-US" sz="800" b="1" u="sng" dirty="0">
              <a:solidFill>
                <a:schemeClr val="accent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85891" y="3987806"/>
            <a:ext cx="975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u="sng" smtClean="0">
                <a:solidFill>
                  <a:schemeClr val="accent2"/>
                </a:solidFill>
              </a:rPr>
              <a:t>NS Client</a:t>
            </a:r>
            <a:endParaRPr lang="en-US" sz="800" b="1" u="sng" dirty="0">
              <a:solidFill>
                <a:schemeClr val="accent2"/>
              </a:solidFill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4690" y="3790931"/>
            <a:ext cx="188786" cy="188786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78196" y="3847728"/>
            <a:ext cx="301618" cy="30161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18111" y="4385253"/>
            <a:ext cx="188786" cy="18878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22571" y="1691560"/>
            <a:ext cx="188786" cy="18878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87497" y="1741242"/>
            <a:ext cx="301618" cy="301618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4059729" y="2823683"/>
            <a:ext cx="12895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  <a:latin typeface="Lucida Grande"/>
                <a:cs typeface="Lucida Grande"/>
              </a:rPr>
              <a:t>Active traffic forwarding over secure connection</a:t>
            </a:r>
            <a:endParaRPr lang="en-US" sz="1200" dirty="0">
              <a:solidFill>
                <a:schemeClr val="accent2"/>
              </a:solidFill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86310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099" y="1784774"/>
            <a:ext cx="1115585" cy="750979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546" y="1019998"/>
            <a:ext cx="1252268" cy="842990"/>
          </a:xfrm>
          <a:prstGeom prst="rect">
            <a:avLst/>
          </a:prstGeom>
        </p:spPr>
      </p:pic>
      <p:grpSp>
        <p:nvGrpSpPr>
          <p:cNvPr id="78" name="Group 77"/>
          <p:cNvGrpSpPr/>
          <p:nvPr/>
        </p:nvGrpSpPr>
        <p:grpSpPr>
          <a:xfrm>
            <a:off x="5944922" y="1154163"/>
            <a:ext cx="874208" cy="839646"/>
            <a:chOff x="3783358" y="972188"/>
            <a:chExt cx="958672" cy="919454"/>
          </a:xfrm>
        </p:grpSpPr>
        <p:grpSp>
          <p:nvGrpSpPr>
            <p:cNvPr id="82" name="Group 81"/>
            <p:cNvGrpSpPr/>
            <p:nvPr/>
          </p:nvGrpSpPr>
          <p:grpSpPr>
            <a:xfrm>
              <a:off x="3783359" y="985406"/>
              <a:ext cx="958671" cy="906236"/>
              <a:chOff x="4075727" y="576585"/>
              <a:chExt cx="476297" cy="491148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4075727" y="576585"/>
                <a:ext cx="476297" cy="47629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5" name="Picture 84" descr="Netskope-Icon-4color-50x50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320346" y="813252"/>
                <a:ext cx="231678" cy="254481"/>
              </a:xfrm>
              <a:prstGeom prst="rect">
                <a:avLst/>
              </a:prstGeom>
            </p:spPr>
          </p:pic>
        </p:grpSp>
        <p:sp>
          <p:nvSpPr>
            <p:cNvPr id="83" name="TextBox 82"/>
            <p:cNvSpPr txBox="1"/>
            <p:nvPr/>
          </p:nvSpPr>
          <p:spPr>
            <a:xfrm>
              <a:off x="3783358" y="972188"/>
              <a:ext cx="958671" cy="303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Active</a:t>
              </a:r>
              <a:endParaRPr lang="en-US" sz="12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910107" y="1379279"/>
            <a:ext cx="680776" cy="461050"/>
            <a:chOff x="1684631" y="862313"/>
            <a:chExt cx="1622291" cy="1177141"/>
          </a:xfrm>
        </p:grpSpPr>
        <p:pic>
          <p:nvPicPr>
            <p:cNvPr id="89" name="Picture 88" descr="Dashboard-redesign-with_orange.jp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26689" y="1007407"/>
              <a:ext cx="846003" cy="557833"/>
            </a:xfrm>
            <a:prstGeom prst="rect">
              <a:avLst/>
            </a:prstGeom>
          </p:spPr>
        </p:pic>
        <p:pic>
          <p:nvPicPr>
            <p:cNvPr id="93" name="Picture 92" descr="IconSet.png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84631" y="862313"/>
              <a:ext cx="1622291" cy="1177141"/>
            </a:xfrm>
            <a:prstGeom prst="rect">
              <a:avLst/>
            </a:prstGeom>
          </p:spPr>
        </p:pic>
      </p:grpSp>
      <p:cxnSp>
        <p:nvCxnSpPr>
          <p:cNvPr id="95" name="Straight Connector 94"/>
          <p:cNvCxnSpPr/>
          <p:nvPr/>
        </p:nvCxnSpPr>
        <p:spPr>
          <a:xfrm>
            <a:off x="5608430" y="1986125"/>
            <a:ext cx="6155" cy="2571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 flipH="1">
            <a:off x="5572805" y="2231025"/>
            <a:ext cx="81641" cy="84727"/>
          </a:xfrm>
          <a:prstGeom prst="ellipse">
            <a:avLst/>
          </a:prstGeom>
          <a:noFill/>
          <a:ln w="38100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5226112" y="1142472"/>
            <a:ext cx="827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Reverse Proxy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6493009" y="4310034"/>
            <a:ext cx="1055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Browser</a:t>
            </a:r>
            <a:endParaRPr lang="en-US" sz="800" dirty="0"/>
          </a:p>
        </p:txBody>
      </p:sp>
      <p:pic>
        <p:nvPicPr>
          <p:cNvPr id="109" name="Picture 108" descr="Laptop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1702" y="4079325"/>
            <a:ext cx="738702" cy="511408"/>
          </a:xfrm>
          <a:prstGeom prst="rect">
            <a:avLst/>
          </a:prstGeom>
        </p:spPr>
      </p:pic>
      <p:grpSp>
        <p:nvGrpSpPr>
          <p:cNvPr id="110" name="Group 109"/>
          <p:cNvGrpSpPr/>
          <p:nvPr/>
        </p:nvGrpSpPr>
        <p:grpSpPr>
          <a:xfrm>
            <a:off x="6730106" y="3715447"/>
            <a:ext cx="921146" cy="711794"/>
            <a:chOff x="1078463" y="1924394"/>
            <a:chExt cx="1046356" cy="808546"/>
          </a:xfrm>
        </p:grpSpPr>
        <p:pic>
          <p:nvPicPr>
            <p:cNvPr id="111" name="Picture 110" descr="BrowserAddOn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8463" y="1924394"/>
              <a:ext cx="1046356" cy="808546"/>
            </a:xfrm>
            <a:prstGeom prst="rect">
              <a:avLst/>
            </a:prstGeom>
          </p:spPr>
        </p:pic>
        <p:sp>
          <p:nvSpPr>
            <p:cNvPr id="112" name="Rectangle 111"/>
            <p:cNvSpPr/>
            <p:nvPr/>
          </p:nvSpPr>
          <p:spPr>
            <a:xfrm>
              <a:off x="1232196" y="2111479"/>
              <a:ext cx="735607" cy="499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793608" y="1537226"/>
            <a:ext cx="490974" cy="781848"/>
            <a:chOff x="4627830" y="1053302"/>
            <a:chExt cx="490974" cy="781848"/>
          </a:xfrm>
        </p:grpSpPr>
        <p:cxnSp>
          <p:nvCxnSpPr>
            <p:cNvPr id="54" name="Straight Connector 53"/>
            <p:cNvCxnSpPr>
              <a:stCxn id="56" idx="2"/>
            </p:cNvCxnSpPr>
            <p:nvPr/>
          </p:nvCxnSpPr>
          <p:spPr>
            <a:xfrm>
              <a:off x="4873317" y="1505523"/>
              <a:ext cx="6155" cy="25715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 flipH="1">
              <a:off x="4837692" y="1750423"/>
              <a:ext cx="81641" cy="84727"/>
            </a:xfrm>
            <a:prstGeom prst="ellipse">
              <a:avLst/>
            </a:prstGeom>
            <a:noFill/>
            <a:ln w="38100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627830" y="1053302"/>
              <a:ext cx="490974" cy="452221"/>
            </a:xfrm>
            <a:prstGeom prst="rect">
              <a:avLst/>
            </a:prstGeom>
            <a:solidFill>
              <a:schemeClr val="tx1">
                <a:alpha val="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575077" y="1144162"/>
            <a:ext cx="827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Auth</a:t>
            </a:r>
          </a:p>
          <a:p>
            <a:pPr algn="ctr"/>
            <a:r>
              <a:rPr lang="en-US" sz="1000" dirty="0" smtClean="0"/>
              <a:t>Proxy</a:t>
            </a:r>
            <a:endParaRPr lang="en-US" sz="1000" dirty="0"/>
          </a:p>
        </p:txBody>
      </p:sp>
      <p:pic>
        <p:nvPicPr>
          <p:cNvPr id="60" name="Picture 59" descr="Netskope-Icon-4color-50x5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4517" y="1578640"/>
            <a:ext cx="349155" cy="35208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753466" y="1363226"/>
            <a:ext cx="801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sz="1000" dirty="0" smtClean="0"/>
              <a:t>SAML</a:t>
            </a:r>
            <a:r>
              <a:rPr lang="en-GB" sz="1000" dirty="0" smtClean="0"/>
              <a:t>/ADFS</a:t>
            </a:r>
          </a:p>
          <a:p>
            <a:pPr lvl="0" algn="ctr"/>
            <a:r>
              <a:rPr lang="en" sz="1000" dirty="0" smtClean="0"/>
              <a:t> </a:t>
            </a:r>
            <a:r>
              <a:rPr lang="en" sz="1000" dirty="0"/>
              <a:t>IdP</a:t>
            </a:r>
          </a:p>
        </p:txBody>
      </p:sp>
      <p:cxnSp>
        <p:nvCxnSpPr>
          <p:cNvPr id="64" name="Elbow Connector 63"/>
          <p:cNvCxnSpPr>
            <a:endCxn id="56" idx="1"/>
          </p:cNvCxnSpPr>
          <p:nvPr/>
        </p:nvCxnSpPr>
        <p:spPr>
          <a:xfrm>
            <a:off x="3809036" y="1591596"/>
            <a:ext cx="984572" cy="171741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endCxn id="111" idx="0"/>
          </p:cNvCxnSpPr>
          <p:nvPr/>
        </p:nvCxnSpPr>
        <p:spPr>
          <a:xfrm rot="5400000">
            <a:off x="7097765" y="2482211"/>
            <a:ext cx="1326150" cy="1140322"/>
          </a:xfrm>
          <a:prstGeom prst="bentConnector3">
            <a:avLst>
              <a:gd name="adj1" fmla="val 50000"/>
            </a:avLst>
          </a:prstGeom>
          <a:ln>
            <a:solidFill>
              <a:srgbClr val="10253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111" idx="0"/>
            <a:endCxn id="55" idx="4"/>
          </p:cNvCxnSpPr>
          <p:nvPr/>
        </p:nvCxnSpPr>
        <p:spPr>
          <a:xfrm rot="16200000" flipV="1">
            <a:off x="5419299" y="1944066"/>
            <a:ext cx="1396373" cy="2146389"/>
          </a:xfrm>
          <a:prstGeom prst="bentConnector3">
            <a:avLst>
              <a:gd name="adj1" fmla="val 47568"/>
            </a:avLst>
          </a:prstGeom>
          <a:ln>
            <a:solidFill>
              <a:srgbClr val="10253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5" idx="2"/>
          </p:cNvCxnSpPr>
          <p:nvPr/>
        </p:nvCxnSpPr>
        <p:spPr>
          <a:xfrm>
            <a:off x="5085111" y="2276711"/>
            <a:ext cx="487694" cy="0"/>
          </a:xfrm>
          <a:prstGeom prst="straightConnector1">
            <a:avLst/>
          </a:prstGeom>
          <a:ln>
            <a:solidFill>
              <a:srgbClr val="10253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 rot="5400000" flipH="1" flipV="1">
            <a:off x="6850812" y="993837"/>
            <a:ext cx="88049" cy="2562425"/>
          </a:xfrm>
          <a:prstGeom prst="bentConnector4">
            <a:avLst>
              <a:gd name="adj1" fmla="val -463538"/>
              <a:gd name="adj2" fmla="val 84270"/>
            </a:avLst>
          </a:prstGeom>
          <a:ln>
            <a:solidFill>
              <a:srgbClr val="10253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7599776" y="2304067"/>
            <a:ext cx="1254471" cy="1699019"/>
            <a:chOff x="6949608" y="2069649"/>
            <a:chExt cx="1202034" cy="1836997"/>
          </a:xfrm>
        </p:grpSpPr>
        <p:cxnSp>
          <p:nvCxnSpPr>
            <p:cNvPr id="128" name="Elbow Connector 127"/>
            <p:cNvCxnSpPr>
              <a:stCxn id="111" idx="3"/>
            </p:cNvCxnSpPr>
            <p:nvPr/>
          </p:nvCxnSpPr>
          <p:spPr>
            <a:xfrm flipV="1">
              <a:off x="6949608" y="2069649"/>
              <a:ext cx="834699" cy="1836997"/>
            </a:xfrm>
            <a:prstGeom prst="bentConnector3">
              <a:avLst>
                <a:gd name="adj1" fmla="val 127387"/>
              </a:avLst>
            </a:prstGeom>
            <a:ln>
              <a:solidFill>
                <a:srgbClr val="10253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ounded Rectangle 45"/>
            <p:cNvSpPr/>
            <p:nvPr/>
          </p:nvSpPr>
          <p:spPr>
            <a:xfrm>
              <a:off x="7905630" y="2939144"/>
              <a:ext cx="246012" cy="199488"/>
            </a:xfrm>
            <a:prstGeom prst="roundRect">
              <a:avLst/>
            </a:prstGeom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1</a:t>
              </a:r>
              <a:endParaRPr lang="en-US" sz="1000" dirty="0"/>
            </a:p>
          </p:txBody>
        </p:sp>
      </p:grpSp>
      <p:sp>
        <p:nvSpPr>
          <p:cNvPr id="114" name="Rounded Rectangle 113"/>
          <p:cNvSpPr/>
          <p:nvPr/>
        </p:nvSpPr>
        <p:spPr>
          <a:xfrm>
            <a:off x="7067674" y="2925280"/>
            <a:ext cx="246012" cy="1994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116" name="Rounded Rectangle 115"/>
          <p:cNvSpPr/>
          <p:nvPr/>
        </p:nvSpPr>
        <p:spPr>
          <a:xfrm>
            <a:off x="4161984" y="1654594"/>
            <a:ext cx="246012" cy="1994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118" name="Rounded Rectangle 117"/>
          <p:cNvSpPr/>
          <p:nvPr/>
        </p:nvSpPr>
        <p:spPr>
          <a:xfrm>
            <a:off x="5170855" y="2189809"/>
            <a:ext cx="246012" cy="1994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6544802" y="2628042"/>
            <a:ext cx="246012" cy="1994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66" name="Rounded Rectangle 65"/>
          <p:cNvSpPr/>
          <p:nvPr/>
        </p:nvSpPr>
        <p:spPr>
          <a:xfrm>
            <a:off x="4619223" y="1093868"/>
            <a:ext cx="2909782" cy="14596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772" y="394865"/>
            <a:ext cx="1115585" cy="750979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5636144" y="646800"/>
            <a:ext cx="1086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Netskope</a:t>
            </a:r>
          </a:p>
          <a:p>
            <a:pPr algn="ctr"/>
            <a:r>
              <a:rPr lang="en-US" sz="1000" i="1" dirty="0" err="1" smtClean="0"/>
              <a:t>GoSkope.com</a:t>
            </a:r>
            <a:endParaRPr lang="en-US" sz="1000" i="1" dirty="0"/>
          </a:p>
        </p:txBody>
      </p:sp>
      <p:sp>
        <p:nvSpPr>
          <p:cNvPr id="61" name="Title 8"/>
          <p:cNvSpPr txBox="1">
            <a:spLocks/>
          </p:cNvSpPr>
          <p:nvPr/>
        </p:nvSpPr>
        <p:spPr>
          <a:xfrm>
            <a:off x="209291" y="-25930"/>
            <a:ext cx="4319644" cy="509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Lucida Grande"/>
                <a:ea typeface="+mj-ea"/>
                <a:cs typeface="Lucida Grande"/>
              </a:defRPr>
            </a:lvl1pPr>
          </a:lstStyle>
          <a:p>
            <a:endParaRPr lang="en-US" sz="20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5371124" y="1527643"/>
            <a:ext cx="490974" cy="781848"/>
            <a:chOff x="4627830" y="1053302"/>
            <a:chExt cx="490974" cy="781848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873317" y="1505523"/>
              <a:ext cx="6155" cy="25715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 flipH="1">
              <a:off x="4837692" y="1750423"/>
              <a:ext cx="81641" cy="84727"/>
            </a:xfrm>
            <a:prstGeom prst="ellipse">
              <a:avLst/>
            </a:prstGeom>
            <a:noFill/>
            <a:ln w="38100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627830" y="1053302"/>
              <a:ext cx="490974" cy="452221"/>
            </a:xfrm>
            <a:prstGeom prst="rect">
              <a:avLst/>
            </a:prstGeom>
            <a:solidFill>
              <a:schemeClr val="tx1">
                <a:alpha val="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pic>
        <p:nvPicPr>
          <p:cNvPr id="65" name="Picture 64" descr="Netskope-Icon-4color-50x5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2033" y="1569057"/>
            <a:ext cx="349155" cy="35208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330" y="308795"/>
            <a:ext cx="5985234" cy="457286"/>
          </a:xfrm>
        </p:spPr>
        <p:txBody>
          <a:bodyPr>
            <a:noAutofit/>
          </a:bodyPr>
          <a:lstStyle/>
          <a:p>
            <a:r>
              <a:rPr lang="en-US" sz="1800" b="1" dirty="0"/>
              <a:t>Active Inline Enforcement Option </a:t>
            </a:r>
            <a:r>
              <a:rPr lang="en-US" sz="1800" b="1" dirty="0" smtClean="0"/>
              <a:t>5 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 smtClean="0"/>
              <a:t>Unmanaged Device - Agentless</a:t>
            </a:r>
            <a:br>
              <a:rPr lang="en-US" sz="1800" b="1" dirty="0" smtClean="0"/>
            </a:br>
            <a:r>
              <a:rPr lang="en-US" sz="1800" dirty="0"/>
              <a:t>(</a:t>
            </a:r>
            <a:r>
              <a:rPr lang="en-US" sz="1800" dirty="0" smtClean="0"/>
              <a:t>Reverse Proxy)</a:t>
            </a:r>
            <a:endParaRPr lang="en-US" sz="1800" dirty="0"/>
          </a:p>
        </p:txBody>
      </p:sp>
      <p:grpSp>
        <p:nvGrpSpPr>
          <p:cNvPr id="69" name="Group 68"/>
          <p:cNvGrpSpPr/>
          <p:nvPr/>
        </p:nvGrpSpPr>
        <p:grpSpPr>
          <a:xfrm>
            <a:off x="8062701" y="143693"/>
            <a:ext cx="899196" cy="881108"/>
            <a:chOff x="4339368" y="1844557"/>
            <a:chExt cx="899196" cy="881108"/>
          </a:xfrm>
        </p:grpSpPr>
        <p:sp>
          <p:nvSpPr>
            <p:cNvPr id="71" name="Oval 70"/>
            <p:cNvSpPr/>
            <p:nvPr/>
          </p:nvSpPr>
          <p:spPr>
            <a:xfrm>
              <a:off x="4339368" y="1844557"/>
              <a:ext cx="899196" cy="88110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/>
            </a:p>
            <a:p>
              <a:pPr algn="ctr"/>
              <a:endParaRPr lang="en-US" sz="800" b="1" dirty="0" smtClean="0"/>
            </a:p>
            <a:p>
              <a:pPr algn="ctr"/>
              <a:endParaRPr lang="en-US" sz="800" b="1" dirty="0"/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flipH="1">
              <a:off x="4536145" y="2398623"/>
              <a:ext cx="418992" cy="0"/>
            </a:xfrm>
            <a:prstGeom prst="straightConnector1">
              <a:avLst/>
            </a:prstGeom>
            <a:ln w="53975" cmpd="sng">
              <a:solidFill>
                <a:schemeClr val="bg1"/>
              </a:solidFill>
              <a:headEnd type="oval"/>
              <a:tailEnd type="triangle" w="sm" len="sm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4471245" y="1936588"/>
              <a:ext cx="6639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Reverse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536145" y="2068682"/>
              <a:ext cx="5360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Proxy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5" name="Picture 7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52372" y="3946156"/>
            <a:ext cx="276115" cy="27611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9124" y="2086541"/>
            <a:ext cx="276115" cy="276115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4974553" y="3160199"/>
            <a:ext cx="25380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  <a:latin typeface="Lucida Grande"/>
                <a:cs typeface="Lucida Grande"/>
              </a:rPr>
              <a:t>Proactive passive control to non managed devices</a:t>
            </a:r>
            <a:endParaRPr lang="en-US" sz="1200" dirty="0">
              <a:solidFill>
                <a:schemeClr val="accent2"/>
              </a:solidFill>
              <a:latin typeface="Lucida Grande"/>
              <a:cs typeface="Lucida Grande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95570" y="2597973"/>
            <a:ext cx="45742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  <a:latin typeface="Lucida Grande"/>
                <a:cs typeface="Lucida Grande"/>
              </a:rPr>
              <a:t>R</a:t>
            </a:r>
            <a:r>
              <a:rPr lang="en-US" sz="1000" b="1" dirty="0" smtClean="0">
                <a:solidFill>
                  <a:schemeClr val="tx2"/>
                </a:solidFill>
                <a:latin typeface="Lucida Grande"/>
                <a:cs typeface="Lucida Grande"/>
              </a:rPr>
              <a:t>everse </a:t>
            </a:r>
            <a:r>
              <a:rPr lang="en-US" sz="1000" b="1" dirty="0">
                <a:solidFill>
                  <a:schemeClr val="tx2"/>
                </a:solidFill>
                <a:latin typeface="Lucida Grande"/>
                <a:cs typeface="Lucida Grande"/>
              </a:rPr>
              <a:t>proxy for </a:t>
            </a:r>
            <a:r>
              <a:rPr lang="en-US" sz="1000" b="1" dirty="0" smtClean="0">
                <a:solidFill>
                  <a:schemeClr val="tx2"/>
                </a:solidFill>
                <a:latin typeface="Lucida Grande"/>
                <a:cs typeface="Lucida Grande"/>
              </a:rPr>
              <a:t>SAML/ADFS </a:t>
            </a:r>
            <a:r>
              <a:rPr lang="en-US" sz="1000" b="1" dirty="0">
                <a:solidFill>
                  <a:schemeClr val="tx2"/>
                </a:solidFill>
                <a:latin typeface="Lucida Grande"/>
                <a:cs typeface="Lucida Grande"/>
              </a:rPr>
              <a:t>Authenticated Applications for </a:t>
            </a:r>
            <a:r>
              <a:rPr lang="en-US" sz="1000" b="1" dirty="0" smtClean="0">
                <a:solidFill>
                  <a:schemeClr val="tx2"/>
                </a:solidFill>
                <a:latin typeface="Lucida Grande"/>
                <a:cs typeface="Lucida Grande"/>
              </a:rPr>
              <a:t>agentless redirection </a:t>
            </a:r>
            <a:r>
              <a:rPr lang="en-US" sz="1000" b="1" dirty="0">
                <a:solidFill>
                  <a:schemeClr val="tx2"/>
                </a:solidFill>
                <a:latin typeface="Lucida Grande"/>
                <a:cs typeface="Lucida Grande"/>
              </a:rPr>
              <a:t>for targeted Applications</a:t>
            </a:r>
          </a:p>
          <a:p>
            <a:endParaRPr lang="en-US" sz="1000" i="1" dirty="0">
              <a:solidFill>
                <a:schemeClr val="tx2"/>
              </a:solidFill>
              <a:latin typeface="Lucida Grande"/>
              <a:cs typeface="Lucida Grande"/>
            </a:endParaRPr>
          </a:p>
          <a:p>
            <a:r>
              <a:rPr lang="en-US" sz="1000" i="1" dirty="0">
                <a:solidFill>
                  <a:schemeClr val="tx2"/>
                </a:solidFill>
                <a:latin typeface="Lucida Grande"/>
                <a:cs typeface="Lucida Grande"/>
              </a:rPr>
              <a:t>Browser </a:t>
            </a:r>
            <a:r>
              <a:rPr lang="en-US" sz="1000" i="1" dirty="0" smtClean="0">
                <a:solidFill>
                  <a:schemeClr val="tx2"/>
                </a:solidFill>
                <a:latin typeface="Lucida Grande"/>
                <a:cs typeface="Lucida Grande"/>
              </a:rPr>
              <a:t>access to  Sanctioned </a:t>
            </a:r>
            <a:r>
              <a:rPr lang="en-US" sz="1000" i="1" dirty="0">
                <a:solidFill>
                  <a:schemeClr val="tx2"/>
                </a:solidFill>
                <a:latin typeface="Lucida Grande"/>
                <a:cs typeface="Lucida Grande"/>
              </a:rPr>
              <a:t>App</a:t>
            </a:r>
          </a:p>
          <a:p>
            <a:endParaRPr lang="en-US" sz="1000" dirty="0">
              <a:solidFill>
                <a:schemeClr val="tx2"/>
              </a:solidFill>
              <a:latin typeface="Lucida Grande"/>
              <a:cs typeface="Lucida Grande"/>
            </a:endParaRPr>
          </a:p>
          <a:p>
            <a:r>
              <a:rPr lang="en-US" sz="1000" dirty="0">
                <a:solidFill>
                  <a:schemeClr val="tx2"/>
                </a:solidFill>
                <a:latin typeface="Lucida Grande"/>
                <a:cs typeface="Lucida Grande"/>
              </a:rPr>
              <a:t>1/ Initial request to App</a:t>
            </a:r>
          </a:p>
          <a:p>
            <a:pPr lvl="0"/>
            <a:r>
              <a:rPr lang="en-US" sz="1000" dirty="0">
                <a:solidFill>
                  <a:schemeClr val="tx2"/>
                </a:solidFill>
                <a:latin typeface="Lucida Grande"/>
                <a:cs typeface="Lucida Grande"/>
              </a:rPr>
              <a:t>2/ </a:t>
            </a:r>
            <a:r>
              <a:rPr lang="en-GB" sz="1000" dirty="0">
                <a:solidFill>
                  <a:schemeClr val="tx2"/>
                </a:solidFill>
                <a:latin typeface="Lucida Grande"/>
                <a:cs typeface="Lucida Grande"/>
              </a:rPr>
              <a:t>A</a:t>
            </a:r>
            <a:r>
              <a:rPr lang="en" sz="1000" dirty="0">
                <a:solidFill>
                  <a:schemeClr val="tx2"/>
                </a:solidFill>
                <a:latin typeface="Lucida Grande"/>
                <a:cs typeface="Lucida Grande"/>
              </a:rPr>
              <a:t>pp redirect</a:t>
            </a:r>
            <a:r>
              <a:rPr lang="en-GB" sz="1000" dirty="0">
                <a:solidFill>
                  <a:schemeClr val="tx2"/>
                </a:solidFill>
                <a:latin typeface="Lucida Grande"/>
                <a:cs typeface="Lucida Grande"/>
              </a:rPr>
              <a:t>s</a:t>
            </a:r>
            <a:r>
              <a:rPr lang="en" sz="1000" dirty="0">
                <a:solidFill>
                  <a:schemeClr val="tx2"/>
                </a:solidFill>
                <a:latin typeface="Lucida Grande"/>
                <a:cs typeface="Lucida Grande"/>
              </a:rPr>
              <a:t> user to its IdP: NS </a:t>
            </a:r>
            <a:r>
              <a:rPr lang="en-GB" sz="1000" dirty="0" smtClean="0">
                <a:solidFill>
                  <a:schemeClr val="tx2"/>
                </a:solidFill>
                <a:latin typeface="Lucida Grande"/>
                <a:cs typeface="Lucida Grande"/>
              </a:rPr>
              <a:t>Auth </a:t>
            </a:r>
            <a:r>
              <a:rPr lang="en" sz="1000" dirty="0" smtClean="0">
                <a:solidFill>
                  <a:schemeClr val="tx2"/>
                </a:solidFill>
                <a:latin typeface="Lucida Grande"/>
                <a:cs typeface="Lucida Grande"/>
              </a:rPr>
              <a:t>Proxy</a:t>
            </a:r>
            <a:endParaRPr lang="en-US" sz="1000" dirty="0">
              <a:solidFill>
                <a:schemeClr val="tx2"/>
              </a:solidFill>
              <a:latin typeface="Lucida Grande"/>
              <a:cs typeface="Lucida Grande"/>
            </a:endParaRPr>
          </a:p>
          <a:p>
            <a:pPr lvl="0"/>
            <a:r>
              <a:rPr lang="en-US" sz="1000" dirty="0">
                <a:solidFill>
                  <a:schemeClr val="tx2"/>
                </a:solidFill>
                <a:latin typeface="Lucida Grande"/>
                <a:cs typeface="Lucida Grande"/>
              </a:rPr>
              <a:t>3/ </a:t>
            </a:r>
            <a:r>
              <a:rPr lang="en" sz="1000" dirty="0">
                <a:solidFill>
                  <a:schemeClr val="tx2"/>
                </a:solidFill>
                <a:latin typeface="Lucida Grande"/>
                <a:cs typeface="Lucida Grande"/>
              </a:rPr>
              <a:t>NS </a:t>
            </a:r>
            <a:r>
              <a:rPr lang="en-GB" sz="1000" dirty="0" smtClean="0">
                <a:solidFill>
                  <a:schemeClr val="tx2"/>
                </a:solidFill>
                <a:latin typeface="Lucida Grande"/>
                <a:cs typeface="Lucida Grande"/>
              </a:rPr>
              <a:t>Auth</a:t>
            </a:r>
            <a:r>
              <a:rPr lang="en" sz="1000" dirty="0" smtClean="0">
                <a:solidFill>
                  <a:schemeClr val="tx2"/>
                </a:solidFill>
                <a:latin typeface="Lucida Grande"/>
                <a:cs typeface="Lucida Grande"/>
              </a:rPr>
              <a:t> </a:t>
            </a:r>
            <a:r>
              <a:rPr lang="en" sz="1000" dirty="0">
                <a:solidFill>
                  <a:schemeClr val="tx2"/>
                </a:solidFill>
                <a:latin typeface="Lucida Grande"/>
                <a:cs typeface="Lucida Grande"/>
              </a:rPr>
              <a:t>Proxy obtain assetions from original </a:t>
            </a:r>
            <a:r>
              <a:rPr lang="en" sz="1000" dirty="0" err="1" smtClean="0">
                <a:solidFill>
                  <a:schemeClr val="tx2"/>
                </a:solidFill>
                <a:latin typeface="Lucida Grande"/>
                <a:cs typeface="Lucida Grande"/>
              </a:rPr>
              <a:t>IdP</a:t>
            </a:r>
            <a:endParaRPr lang="en-GB" sz="1000" dirty="0">
              <a:solidFill>
                <a:schemeClr val="tx2"/>
              </a:solidFill>
              <a:latin typeface="Lucida Grande"/>
              <a:cs typeface="Lucida Grande"/>
            </a:endParaRPr>
          </a:p>
          <a:p>
            <a:pPr lvl="0"/>
            <a:r>
              <a:rPr lang="en-GB" sz="1000" dirty="0">
                <a:solidFill>
                  <a:schemeClr val="tx2"/>
                </a:solidFill>
                <a:latin typeface="Lucida Grande"/>
                <a:cs typeface="Lucida Grande"/>
              </a:rPr>
              <a:t>4/ </a:t>
            </a:r>
            <a:r>
              <a:rPr lang="en" sz="1000" dirty="0">
                <a:solidFill>
                  <a:schemeClr val="tx2"/>
                </a:solidFill>
                <a:latin typeface="Lucida Grande"/>
                <a:cs typeface="Lucida Grande"/>
              </a:rPr>
              <a:t>NS </a:t>
            </a:r>
            <a:r>
              <a:rPr lang="en-GB" sz="1000" dirty="0" smtClean="0">
                <a:solidFill>
                  <a:schemeClr val="tx2"/>
                </a:solidFill>
                <a:latin typeface="Lucida Grande"/>
                <a:cs typeface="Lucida Grande"/>
              </a:rPr>
              <a:t>Auth</a:t>
            </a:r>
            <a:r>
              <a:rPr lang="en" sz="1000" dirty="0" smtClean="0">
                <a:solidFill>
                  <a:schemeClr val="tx2"/>
                </a:solidFill>
                <a:latin typeface="Lucida Grande"/>
                <a:cs typeface="Lucida Grande"/>
              </a:rPr>
              <a:t> </a:t>
            </a:r>
            <a:r>
              <a:rPr lang="en" sz="1000" dirty="0">
                <a:solidFill>
                  <a:schemeClr val="tx2"/>
                </a:solidFill>
                <a:latin typeface="Lucida Grande"/>
                <a:cs typeface="Lucida Grande"/>
              </a:rPr>
              <a:t>Proxy redirect user, with </a:t>
            </a:r>
            <a:r>
              <a:rPr lang="en" sz="1000" dirty="0" smtClean="0">
                <a:solidFill>
                  <a:schemeClr val="tx2"/>
                </a:solidFill>
                <a:latin typeface="Lucida Grande"/>
                <a:cs typeface="Lucida Grande"/>
              </a:rPr>
              <a:t>assertions</a:t>
            </a:r>
            <a:r>
              <a:rPr lang="en" sz="1000" dirty="0">
                <a:solidFill>
                  <a:schemeClr val="tx2"/>
                </a:solidFill>
                <a:latin typeface="Lucida Grande"/>
                <a:cs typeface="Lucida Grande"/>
              </a:rPr>
              <a:t>, to </a:t>
            </a:r>
            <a:r>
              <a:rPr lang="en" sz="1000" dirty="0" smtClean="0">
                <a:solidFill>
                  <a:schemeClr val="tx2"/>
                </a:solidFill>
                <a:latin typeface="Lucida Grande"/>
                <a:cs typeface="Lucida Grande"/>
              </a:rPr>
              <a:t>NS</a:t>
            </a:r>
            <a:r>
              <a:rPr lang="en-GB" sz="1000" dirty="0" smtClean="0">
                <a:solidFill>
                  <a:schemeClr val="tx2"/>
                </a:solidFill>
                <a:latin typeface="Lucida Grande"/>
                <a:cs typeface="Lucida Grande"/>
              </a:rPr>
              <a:t> </a:t>
            </a:r>
            <a:r>
              <a:rPr lang="en" sz="1000" dirty="0" err="1" smtClean="0">
                <a:solidFill>
                  <a:schemeClr val="tx2"/>
                </a:solidFill>
                <a:latin typeface="Lucida Grande"/>
                <a:cs typeface="Lucida Grande"/>
              </a:rPr>
              <a:t>RProxy</a:t>
            </a:r>
            <a:endParaRPr lang="en-GB" sz="1000" dirty="0">
              <a:solidFill>
                <a:schemeClr val="tx2"/>
              </a:solidFill>
              <a:latin typeface="Lucida Grande"/>
              <a:cs typeface="Lucida Grande"/>
            </a:endParaRPr>
          </a:p>
          <a:p>
            <a:pPr lvl="0"/>
            <a:r>
              <a:rPr lang="en-GB" sz="1000" dirty="0">
                <a:solidFill>
                  <a:schemeClr val="tx2"/>
                </a:solidFill>
                <a:latin typeface="Lucida Grande"/>
                <a:cs typeface="Lucida Grande"/>
              </a:rPr>
              <a:t>5/ User request forwarded to App via Active platform</a:t>
            </a:r>
            <a:endParaRPr lang="en-US" sz="1000" dirty="0">
              <a:solidFill>
                <a:schemeClr val="tx2"/>
              </a:solidFill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65211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6" grpId="0" animBg="1"/>
      <p:bldP spid="118" grpId="0" animBg="1"/>
      <p:bldP spid="1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099" y="1784774"/>
            <a:ext cx="1115585" cy="750979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546" y="1019998"/>
            <a:ext cx="1252268" cy="842990"/>
          </a:xfrm>
          <a:prstGeom prst="rect">
            <a:avLst/>
          </a:prstGeom>
        </p:spPr>
      </p:pic>
      <p:grpSp>
        <p:nvGrpSpPr>
          <p:cNvPr id="78" name="Group 77"/>
          <p:cNvGrpSpPr/>
          <p:nvPr/>
        </p:nvGrpSpPr>
        <p:grpSpPr>
          <a:xfrm>
            <a:off x="5944922" y="1154163"/>
            <a:ext cx="874208" cy="839646"/>
            <a:chOff x="3783358" y="972188"/>
            <a:chExt cx="958672" cy="919454"/>
          </a:xfrm>
        </p:grpSpPr>
        <p:grpSp>
          <p:nvGrpSpPr>
            <p:cNvPr id="82" name="Group 81"/>
            <p:cNvGrpSpPr/>
            <p:nvPr/>
          </p:nvGrpSpPr>
          <p:grpSpPr>
            <a:xfrm>
              <a:off x="3783359" y="985406"/>
              <a:ext cx="958671" cy="906236"/>
              <a:chOff x="4075727" y="576585"/>
              <a:chExt cx="476297" cy="491148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4075727" y="576585"/>
                <a:ext cx="476297" cy="47629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5" name="Picture 84" descr="Netskope-Icon-4color-50x50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320346" y="813252"/>
                <a:ext cx="231678" cy="254481"/>
              </a:xfrm>
              <a:prstGeom prst="rect">
                <a:avLst/>
              </a:prstGeom>
            </p:spPr>
          </p:pic>
        </p:grpSp>
        <p:sp>
          <p:nvSpPr>
            <p:cNvPr id="83" name="TextBox 82"/>
            <p:cNvSpPr txBox="1"/>
            <p:nvPr/>
          </p:nvSpPr>
          <p:spPr>
            <a:xfrm>
              <a:off x="3783358" y="972188"/>
              <a:ext cx="958671" cy="303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Active</a:t>
              </a:r>
              <a:endParaRPr lang="en-US" sz="12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910107" y="1379279"/>
            <a:ext cx="680776" cy="461050"/>
            <a:chOff x="1684631" y="862313"/>
            <a:chExt cx="1622291" cy="1177141"/>
          </a:xfrm>
        </p:grpSpPr>
        <p:pic>
          <p:nvPicPr>
            <p:cNvPr id="89" name="Picture 88" descr="Dashboard-redesign-with_orange.jp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26689" y="1007407"/>
              <a:ext cx="846003" cy="557833"/>
            </a:xfrm>
            <a:prstGeom prst="rect">
              <a:avLst/>
            </a:prstGeom>
          </p:spPr>
        </p:pic>
        <p:pic>
          <p:nvPicPr>
            <p:cNvPr id="93" name="Picture 92" descr="IconSet.png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84631" y="862313"/>
              <a:ext cx="1622291" cy="1177141"/>
            </a:xfrm>
            <a:prstGeom prst="rect">
              <a:avLst/>
            </a:prstGeom>
          </p:spPr>
        </p:pic>
      </p:grpSp>
      <p:sp>
        <p:nvSpPr>
          <p:cNvPr id="98" name="TextBox 97"/>
          <p:cNvSpPr txBox="1"/>
          <p:nvPr/>
        </p:nvSpPr>
        <p:spPr>
          <a:xfrm>
            <a:off x="5226112" y="1142472"/>
            <a:ext cx="827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Forward Proxy</a:t>
            </a:r>
            <a:endParaRPr lang="en-US" sz="1000" dirty="0"/>
          </a:p>
        </p:txBody>
      </p:sp>
      <p:pic>
        <p:nvPicPr>
          <p:cNvPr id="109" name="Picture 108" descr="Laptop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1702" y="4079325"/>
            <a:ext cx="738702" cy="511408"/>
          </a:xfrm>
          <a:prstGeom prst="rect">
            <a:avLst/>
          </a:prstGeom>
        </p:spPr>
      </p:pic>
      <p:grpSp>
        <p:nvGrpSpPr>
          <p:cNvPr id="110" name="Group 109"/>
          <p:cNvGrpSpPr/>
          <p:nvPr/>
        </p:nvGrpSpPr>
        <p:grpSpPr>
          <a:xfrm>
            <a:off x="6730106" y="3715447"/>
            <a:ext cx="921146" cy="711794"/>
            <a:chOff x="1078463" y="1924394"/>
            <a:chExt cx="1046356" cy="808546"/>
          </a:xfrm>
        </p:grpSpPr>
        <p:pic>
          <p:nvPicPr>
            <p:cNvPr id="111" name="Picture 110" descr="BrowserAddOn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8463" y="1924394"/>
              <a:ext cx="1046356" cy="808546"/>
            </a:xfrm>
            <a:prstGeom prst="rect">
              <a:avLst/>
            </a:prstGeom>
          </p:spPr>
        </p:pic>
        <p:sp>
          <p:nvSpPr>
            <p:cNvPr id="112" name="Rectangle 111"/>
            <p:cNvSpPr/>
            <p:nvPr/>
          </p:nvSpPr>
          <p:spPr>
            <a:xfrm>
              <a:off x="1232196" y="2111479"/>
              <a:ext cx="735607" cy="499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575077" y="1144162"/>
            <a:ext cx="827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Auth</a:t>
            </a:r>
          </a:p>
          <a:p>
            <a:pPr algn="ctr"/>
            <a:r>
              <a:rPr lang="en-US" sz="1000" dirty="0" smtClean="0"/>
              <a:t>Proxy</a:t>
            </a:r>
            <a:endParaRPr lang="en-US" sz="1000" dirty="0"/>
          </a:p>
        </p:txBody>
      </p:sp>
      <p:pic>
        <p:nvPicPr>
          <p:cNvPr id="60" name="Picture 59" descr="Netskope-Icon-4color-50x5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4517" y="1578640"/>
            <a:ext cx="349155" cy="35208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753466" y="1363226"/>
            <a:ext cx="801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sz="1000" dirty="0" smtClean="0"/>
              <a:t>SAML</a:t>
            </a:r>
            <a:r>
              <a:rPr lang="en-GB" sz="1000" dirty="0" smtClean="0"/>
              <a:t>/ADFS</a:t>
            </a:r>
          </a:p>
          <a:p>
            <a:pPr lvl="0" algn="ctr"/>
            <a:r>
              <a:rPr lang="en" sz="1000" dirty="0" smtClean="0"/>
              <a:t> </a:t>
            </a:r>
            <a:r>
              <a:rPr lang="en" sz="1000" dirty="0"/>
              <a:t>IdP</a:t>
            </a:r>
          </a:p>
        </p:txBody>
      </p:sp>
      <p:cxnSp>
        <p:nvCxnSpPr>
          <p:cNvPr id="64" name="Elbow Connector 63"/>
          <p:cNvCxnSpPr>
            <a:endCxn id="56" idx="1"/>
          </p:cNvCxnSpPr>
          <p:nvPr/>
        </p:nvCxnSpPr>
        <p:spPr>
          <a:xfrm>
            <a:off x="3809036" y="1591596"/>
            <a:ext cx="984572" cy="171741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111" idx="0"/>
          </p:cNvCxnSpPr>
          <p:nvPr/>
        </p:nvCxnSpPr>
        <p:spPr>
          <a:xfrm rot="16200000" flipV="1">
            <a:off x="5419299" y="1944066"/>
            <a:ext cx="1396373" cy="2146389"/>
          </a:xfrm>
          <a:prstGeom prst="bentConnector3">
            <a:avLst>
              <a:gd name="adj1" fmla="val 47568"/>
            </a:avLst>
          </a:prstGeom>
          <a:ln>
            <a:solidFill>
              <a:srgbClr val="10253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9" idx="0"/>
          </p:cNvCxnSpPr>
          <p:nvPr/>
        </p:nvCxnSpPr>
        <p:spPr>
          <a:xfrm flipH="1" flipV="1">
            <a:off x="5044291" y="1889292"/>
            <a:ext cx="279563" cy="130985"/>
          </a:xfrm>
          <a:prstGeom prst="straightConnector1">
            <a:avLst/>
          </a:prstGeom>
          <a:ln>
            <a:solidFill>
              <a:srgbClr val="10253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 rot="5400000" flipH="1" flipV="1">
            <a:off x="6850812" y="993837"/>
            <a:ext cx="88049" cy="2562425"/>
          </a:xfrm>
          <a:prstGeom prst="bentConnector4">
            <a:avLst>
              <a:gd name="adj1" fmla="val -463538"/>
              <a:gd name="adj2" fmla="val 84270"/>
            </a:avLst>
          </a:prstGeom>
          <a:ln>
            <a:solidFill>
              <a:srgbClr val="10253F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5737622" y="2952488"/>
            <a:ext cx="246012" cy="1994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116" name="Rounded Rectangle 115"/>
          <p:cNvSpPr/>
          <p:nvPr/>
        </p:nvSpPr>
        <p:spPr>
          <a:xfrm>
            <a:off x="4161984" y="1654594"/>
            <a:ext cx="246012" cy="1994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118" name="Rounded Rectangle 117"/>
          <p:cNvSpPr/>
          <p:nvPr/>
        </p:nvSpPr>
        <p:spPr>
          <a:xfrm>
            <a:off x="5193398" y="1334089"/>
            <a:ext cx="246012" cy="1994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119" name="Rounded Rectangle 118"/>
          <p:cNvSpPr/>
          <p:nvPr/>
        </p:nvSpPr>
        <p:spPr>
          <a:xfrm>
            <a:off x="5964971" y="2457740"/>
            <a:ext cx="246012" cy="1994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66" name="Rounded Rectangle 65"/>
          <p:cNvSpPr/>
          <p:nvPr/>
        </p:nvSpPr>
        <p:spPr>
          <a:xfrm>
            <a:off x="4619223" y="1093868"/>
            <a:ext cx="2909782" cy="14596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772" y="394865"/>
            <a:ext cx="1115585" cy="750979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5636144" y="646800"/>
            <a:ext cx="1086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Netskope</a:t>
            </a:r>
          </a:p>
          <a:p>
            <a:pPr algn="ctr"/>
            <a:r>
              <a:rPr lang="en-US" sz="1000" i="1" dirty="0" err="1" smtClean="0"/>
              <a:t>GoSkope.com</a:t>
            </a:r>
            <a:endParaRPr lang="en-US" sz="1000" i="1" dirty="0"/>
          </a:p>
        </p:txBody>
      </p:sp>
      <p:sp>
        <p:nvSpPr>
          <p:cNvPr id="61" name="Title 8"/>
          <p:cNvSpPr txBox="1">
            <a:spLocks/>
          </p:cNvSpPr>
          <p:nvPr/>
        </p:nvSpPr>
        <p:spPr>
          <a:xfrm>
            <a:off x="209291" y="-25930"/>
            <a:ext cx="4319644" cy="509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Lucida Grande"/>
                <a:ea typeface="+mj-ea"/>
                <a:cs typeface="Lucida Grande"/>
              </a:defRPr>
            </a:lvl1pPr>
          </a:lstStyle>
          <a:p>
            <a:endParaRPr lang="en-US" sz="2000" dirty="0"/>
          </a:p>
        </p:txBody>
      </p:sp>
      <p:pic>
        <p:nvPicPr>
          <p:cNvPr id="65" name="Picture 64" descr="Netskope-Icon-4color-50x5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2033" y="1569057"/>
            <a:ext cx="349155" cy="35208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b="1" dirty="0"/>
              <a:t>Active Inline </a:t>
            </a:r>
            <a:r>
              <a:rPr lang="en-US" sz="1800" b="1" dirty="0" smtClean="0"/>
              <a:t>Enforcement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 smtClean="0"/>
              <a:t>Managed </a:t>
            </a:r>
            <a:r>
              <a:rPr lang="en-US" sz="1800" b="1" dirty="0"/>
              <a:t>Device - </a:t>
            </a:r>
            <a:r>
              <a:rPr lang="en-US" sz="1800" b="1" dirty="0" smtClean="0"/>
              <a:t>Agent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dirty="0" smtClean="0"/>
              <a:t>(Forward </a:t>
            </a:r>
            <a:r>
              <a:rPr lang="en-US" sz="1800" dirty="0"/>
              <a:t>Proxy)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8062701" y="143693"/>
            <a:ext cx="899196" cy="881108"/>
            <a:chOff x="4339368" y="1844557"/>
            <a:chExt cx="899196" cy="881108"/>
          </a:xfrm>
        </p:grpSpPr>
        <p:sp>
          <p:nvSpPr>
            <p:cNvPr id="71" name="Oval 70"/>
            <p:cNvSpPr/>
            <p:nvPr/>
          </p:nvSpPr>
          <p:spPr>
            <a:xfrm>
              <a:off x="4339368" y="1844557"/>
              <a:ext cx="899196" cy="88110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/>
            </a:p>
            <a:p>
              <a:pPr algn="ctr"/>
              <a:endParaRPr lang="en-US" sz="800" b="1" dirty="0" smtClean="0"/>
            </a:p>
            <a:p>
              <a:pPr algn="ctr"/>
              <a:endParaRPr lang="en-US" sz="800" b="1" dirty="0"/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flipH="1">
              <a:off x="4536145" y="2398623"/>
              <a:ext cx="418992" cy="0"/>
            </a:xfrm>
            <a:prstGeom prst="straightConnector1">
              <a:avLst/>
            </a:prstGeom>
            <a:ln w="53975" cmpd="sng">
              <a:solidFill>
                <a:schemeClr val="bg1"/>
              </a:solidFill>
              <a:headEnd type="oval"/>
              <a:tailEnd type="triangle" w="sm" len="sm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4471245" y="1936588"/>
              <a:ext cx="6639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Forward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536145" y="2068682"/>
              <a:ext cx="5360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Proxy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5" name="Picture 7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52372" y="3946156"/>
            <a:ext cx="276115" cy="27611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9124" y="2086541"/>
            <a:ext cx="276115" cy="276115"/>
          </a:xfrm>
          <a:prstGeom prst="rect">
            <a:avLst/>
          </a:prstGeom>
        </p:spPr>
      </p:pic>
      <p:sp>
        <p:nvSpPr>
          <p:cNvPr id="90" name="Rectangle 89"/>
          <p:cNvSpPr/>
          <p:nvPr/>
        </p:nvSpPr>
        <p:spPr>
          <a:xfrm>
            <a:off x="5380455" y="1500690"/>
            <a:ext cx="490974" cy="452221"/>
          </a:xfrm>
          <a:prstGeom prst="rect">
            <a:avLst/>
          </a:prstGeom>
          <a:solidFill>
            <a:schemeClr val="tx1">
              <a:alpha val="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791099" y="1498375"/>
            <a:ext cx="490974" cy="452221"/>
          </a:xfrm>
          <a:prstGeom prst="rect">
            <a:avLst/>
          </a:prstGeom>
          <a:solidFill>
            <a:schemeClr val="tx1">
              <a:alpha val="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817695" y="1997995"/>
            <a:ext cx="1076240" cy="452221"/>
          </a:xfrm>
          <a:prstGeom prst="rect">
            <a:avLst/>
          </a:prstGeom>
          <a:solidFill>
            <a:schemeClr val="tx1">
              <a:alpha val="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910086" y="2020277"/>
            <a:ext cx="827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Client</a:t>
            </a:r>
          </a:p>
          <a:p>
            <a:pPr algn="ctr"/>
            <a:r>
              <a:rPr lang="en-US" sz="1000" dirty="0" smtClean="0"/>
              <a:t>GWY</a:t>
            </a:r>
            <a:endParaRPr lang="en-US" sz="1000" dirty="0"/>
          </a:p>
        </p:txBody>
      </p:sp>
      <p:cxnSp>
        <p:nvCxnSpPr>
          <p:cNvPr id="100" name="Straight Arrow Connector 99"/>
          <p:cNvCxnSpPr/>
          <p:nvPr/>
        </p:nvCxnSpPr>
        <p:spPr>
          <a:xfrm flipV="1">
            <a:off x="5076338" y="1609530"/>
            <a:ext cx="366951" cy="1"/>
          </a:xfrm>
          <a:prstGeom prst="straightConnector1">
            <a:avLst/>
          </a:prstGeom>
          <a:ln>
            <a:solidFill>
              <a:srgbClr val="10253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5607672" y="1877601"/>
            <a:ext cx="2800" cy="318248"/>
          </a:xfrm>
          <a:prstGeom prst="straightConnector1">
            <a:avLst/>
          </a:prstGeom>
          <a:ln>
            <a:solidFill>
              <a:srgbClr val="10253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90314" y="2805629"/>
            <a:ext cx="45742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  <a:latin typeface="Lucida Grande"/>
                <a:cs typeface="Lucida Grande"/>
              </a:rPr>
              <a:t>Forward </a:t>
            </a:r>
            <a:r>
              <a:rPr lang="en-US" sz="1000" b="1" dirty="0">
                <a:solidFill>
                  <a:schemeClr val="tx2"/>
                </a:solidFill>
                <a:latin typeface="Lucida Grande"/>
                <a:cs typeface="Lucida Grande"/>
              </a:rPr>
              <a:t>proxy for </a:t>
            </a:r>
            <a:r>
              <a:rPr lang="en-US" sz="1000" b="1" dirty="0" smtClean="0">
                <a:solidFill>
                  <a:schemeClr val="tx2"/>
                </a:solidFill>
                <a:latin typeface="Lucida Grande"/>
                <a:cs typeface="Lucida Grande"/>
              </a:rPr>
              <a:t>Authenticated </a:t>
            </a:r>
            <a:r>
              <a:rPr lang="en-US" sz="1000" b="1" dirty="0">
                <a:solidFill>
                  <a:schemeClr val="tx2"/>
                </a:solidFill>
                <a:latin typeface="Lucida Grande"/>
                <a:cs typeface="Lucida Grande"/>
              </a:rPr>
              <a:t>Applications for </a:t>
            </a:r>
            <a:r>
              <a:rPr lang="en-US" sz="1000" b="1" dirty="0" smtClean="0">
                <a:solidFill>
                  <a:schemeClr val="tx2"/>
                </a:solidFill>
                <a:latin typeface="Lucida Grande"/>
                <a:cs typeface="Lucida Grande"/>
              </a:rPr>
              <a:t>agent forwarding</a:t>
            </a:r>
            <a:endParaRPr lang="en-US" sz="1000" b="1" dirty="0">
              <a:solidFill>
                <a:schemeClr val="tx2"/>
              </a:solidFill>
              <a:latin typeface="Lucida Grande"/>
              <a:cs typeface="Lucida Grande"/>
            </a:endParaRPr>
          </a:p>
          <a:p>
            <a:endParaRPr lang="en-US" sz="1000" i="1" dirty="0">
              <a:solidFill>
                <a:schemeClr val="tx2"/>
              </a:solidFill>
              <a:latin typeface="Lucida Grande"/>
              <a:cs typeface="Lucida Grande"/>
            </a:endParaRPr>
          </a:p>
          <a:p>
            <a:r>
              <a:rPr lang="en-US" sz="1000" i="1" dirty="0">
                <a:solidFill>
                  <a:schemeClr val="tx2"/>
                </a:solidFill>
                <a:latin typeface="Lucida Grande"/>
                <a:cs typeface="Lucida Grande"/>
              </a:rPr>
              <a:t>Browser </a:t>
            </a:r>
            <a:r>
              <a:rPr lang="en-US" sz="1000" i="1" dirty="0" smtClean="0">
                <a:solidFill>
                  <a:schemeClr val="tx2"/>
                </a:solidFill>
                <a:latin typeface="Lucida Grande"/>
                <a:cs typeface="Lucida Grande"/>
              </a:rPr>
              <a:t>access to  Sanctioned </a:t>
            </a:r>
            <a:r>
              <a:rPr lang="en-US" sz="1000" i="1" dirty="0">
                <a:solidFill>
                  <a:schemeClr val="tx2"/>
                </a:solidFill>
                <a:latin typeface="Lucida Grande"/>
                <a:cs typeface="Lucida Grande"/>
              </a:rPr>
              <a:t>App</a:t>
            </a:r>
          </a:p>
          <a:p>
            <a:endParaRPr lang="en-US" sz="1000" dirty="0">
              <a:solidFill>
                <a:schemeClr val="tx2"/>
              </a:solidFill>
              <a:latin typeface="Lucida Grande"/>
              <a:cs typeface="Lucida Grande"/>
            </a:endParaRPr>
          </a:p>
          <a:p>
            <a:r>
              <a:rPr lang="en-US" sz="1000" dirty="0">
                <a:solidFill>
                  <a:schemeClr val="tx2"/>
                </a:solidFill>
                <a:latin typeface="Lucida Grande"/>
                <a:cs typeface="Lucida Grande"/>
              </a:rPr>
              <a:t>1/ Initial request to </a:t>
            </a:r>
            <a:r>
              <a:rPr lang="en-US" sz="1000" dirty="0" smtClean="0">
                <a:solidFill>
                  <a:schemeClr val="tx2"/>
                </a:solidFill>
                <a:latin typeface="Lucida Grande"/>
                <a:cs typeface="Lucida Grande"/>
              </a:rPr>
              <a:t>App </a:t>
            </a:r>
            <a:r>
              <a:rPr lang="mr-IN" sz="1000" dirty="0" smtClean="0">
                <a:solidFill>
                  <a:schemeClr val="tx2"/>
                </a:solidFill>
                <a:latin typeface="Lucida Grande"/>
                <a:cs typeface="Lucida Grande"/>
              </a:rPr>
              <a:t>–</a:t>
            </a:r>
            <a:r>
              <a:rPr lang="en-US" sz="1000" dirty="0" smtClean="0">
                <a:solidFill>
                  <a:schemeClr val="tx2"/>
                </a:solidFill>
                <a:latin typeface="Lucida Grande"/>
                <a:cs typeface="Lucida Grande"/>
              </a:rPr>
              <a:t> Traffic is tunneled to NS Gateway </a:t>
            </a:r>
            <a:endParaRPr lang="en-US" sz="1000" dirty="0">
              <a:solidFill>
                <a:schemeClr val="tx2"/>
              </a:solidFill>
              <a:latin typeface="Lucida Grande"/>
              <a:cs typeface="Lucida Grande"/>
            </a:endParaRPr>
          </a:p>
          <a:p>
            <a:pPr lvl="0"/>
            <a:r>
              <a:rPr lang="en-US" sz="1000" dirty="0">
                <a:solidFill>
                  <a:schemeClr val="tx2"/>
                </a:solidFill>
                <a:latin typeface="Lucida Grande"/>
                <a:cs typeface="Lucida Grande"/>
              </a:rPr>
              <a:t>2/ </a:t>
            </a:r>
            <a:r>
              <a:rPr lang="en-GB" sz="1000" dirty="0" smtClean="0">
                <a:solidFill>
                  <a:schemeClr val="tx2"/>
                </a:solidFill>
                <a:latin typeface="Lucida Grande"/>
                <a:cs typeface="Lucida Grande"/>
              </a:rPr>
              <a:t>Traffic is forwarded to the target App</a:t>
            </a:r>
            <a:endParaRPr lang="en-US" sz="1000" dirty="0">
              <a:solidFill>
                <a:schemeClr val="tx2"/>
              </a:solidFill>
              <a:latin typeface="Lucida Grande"/>
              <a:cs typeface="Lucida Grande"/>
            </a:endParaRPr>
          </a:p>
          <a:p>
            <a:pPr lvl="0"/>
            <a:r>
              <a:rPr lang="en-US" sz="1000" dirty="0">
                <a:solidFill>
                  <a:schemeClr val="tx2"/>
                </a:solidFill>
                <a:latin typeface="Lucida Grande"/>
                <a:cs typeface="Lucida Grande"/>
              </a:rPr>
              <a:t>3/ </a:t>
            </a:r>
            <a:r>
              <a:rPr lang="en-GB" sz="1000" dirty="0" smtClean="0">
                <a:solidFill>
                  <a:schemeClr val="tx2"/>
                </a:solidFill>
                <a:latin typeface="Lucida Grande"/>
                <a:cs typeface="Lucida Grande"/>
              </a:rPr>
              <a:t>Auth response from the App is sent to the IDP (NS Auth Proxy)</a:t>
            </a:r>
            <a:endParaRPr lang="en-GB" sz="1000" dirty="0">
              <a:solidFill>
                <a:schemeClr val="tx2"/>
              </a:solidFill>
              <a:latin typeface="Lucida Grande"/>
              <a:cs typeface="Lucida Grande"/>
            </a:endParaRPr>
          </a:p>
          <a:p>
            <a:pPr lvl="0"/>
            <a:r>
              <a:rPr lang="en-GB" sz="1000" dirty="0">
                <a:solidFill>
                  <a:schemeClr val="tx2"/>
                </a:solidFill>
                <a:latin typeface="Lucida Grande"/>
                <a:cs typeface="Lucida Grande"/>
              </a:rPr>
              <a:t>4/ </a:t>
            </a:r>
            <a:r>
              <a:rPr lang="en" sz="1000" dirty="0">
                <a:solidFill>
                  <a:schemeClr val="tx2"/>
                </a:solidFill>
                <a:latin typeface="Lucida Grande"/>
                <a:cs typeface="Lucida Grande"/>
              </a:rPr>
              <a:t>NS </a:t>
            </a:r>
            <a:r>
              <a:rPr lang="en-GB" sz="1000" dirty="0" smtClean="0">
                <a:solidFill>
                  <a:schemeClr val="tx2"/>
                </a:solidFill>
                <a:latin typeface="Lucida Grande"/>
                <a:cs typeface="Lucida Grande"/>
              </a:rPr>
              <a:t>Auth</a:t>
            </a:r>
            <a:r>
              <a:rPr lang="en" sz="1000" dirty="0" smtClean="0">
                <a:solidFill>
                  <a:schemeClr val="tx2"/>
                </a:solidFill>
                <a:latin typeface="Lucida Grande"/>
                <a:cs typeface="Lucida Grande"/>
              </a:rPr>
              <a:t> </a:t>
            </a:r>
            <a:r>
              <a:rPr lang="en" sz="1000" dirty="0">
                <a:solidFill>
                  <a:schemeClr val="tx2"/>
                </a:solidFill>
                <a:latin typeface="Lucida Grande"/>
                <a:cs typeface="Lucida Grande"/>
              </a:rPr>
              <a:t>Proxy </a:t>
            </a:r>
            <a:r>
              <a:rPr lang="en-GB" sz="1000" dirty="0" smtClean="0">
                <a:solidFill>
                  <a:schemeClr val="tx2"/>
                </a:solidFill>
                <a:latin typeface="Lucida Grande"/>
                <a:cs typeface="Lucida Grande"/>
              </a:rPr>
              <a:t>forwards Auth request to IDP for validation</a:t>
            </a:r>
          </a:p>
          <a:p>
            <a:pPr lvl="0"/>
            <a:r>
              <a:rPr lang="en-GB" sz="1000" dirty="0" smtClean="0">
                <a:solidFill>
                  <a:schemeClr val="tx2"/>
                </a:solidFill>
                <a:latin typeface="Lucida Grande"/>
                <a:cs typeface="Lucida Grande"/>
              </a:rPr>
              <a:t>5/ Authenticated flow is forwarded via the Forward proxy to the App</a:t>
            </a:r>
            <a:endParaRPr lang="en-GB" sz="1000" dirty="0">
              <a:solidFill>
                <a:schemeClr val="tx2"/>
              </a:solidFill>
              <a:latin typeface="Lucida Grande"/>
              <a:cs typeface="Lucida Grande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579716" y="2774190"/>
            <a:ext cx="246012" cy="1994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2</a:t>
            </a:r>
            <a:endParaRPr lang="en-US" sz="1000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5140378" y="2406009"/>
            <a:ext cx="366951" cy="1"/>
          </a:xfrm>
          <a:prstGeom prst="straightConnector1">
            <a:avLst/>
          </a:prstGeom>
          <a:ln>
            <a:solidFill>
              <a:srgbClr val="10253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72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6" grpId="0" animBg="1"/>
      <p:bldP spid="118" grpId="0" animBg="1"/>
      <p:bldP spid="119" grpId="0" animBg="1"/>
      <p:bldP spid="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/>
          <p:nvPr/>
        </p:nvCxnSpPr>
        <p:spPr>
          <a:xfrm flipV="1">
            <a:off x="4554196" y="3657520"/>
            <a:ext cx="301268" cy="28299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3" name="Picture 42" descr="BigArr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39" y="2809858"/>
            <a:ext cx="4946628" cy="847661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06396" y="4894119"/>
            <a:ext cx="2895600" cy="274637"/>
          </a:xfrm>
        </p:spPr>
        <p:txBody>
          <a:bodyPr/>
          <a:lstStyle/>
          <a:p>
            <a:r>
              <a:rPr lang="hr-HR" dirty="0" smtClean="0"/>
              <a:t>© 2015 Netskope. All Rights Reserved.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76" y="249779"/>
            <a:ext cx="7902711" cy="45728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Flexible Deployment Architecture </a:t>
            </a:r>
            <a:r>
              <a:rPr lang="mr-IN" sz="2400" dirty="0" smtClean="0"/>
              <a:t>–</a:t>
            </a:r>
            <a:r>
              <a:rPr lang="en-US" sz="2400" dirty="0" smtClean="0"/>
              <a:t> 3 Steps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062701" y="4917623"/>
            <a:ext cx="713347" cy="273844"/>
          </a:xfrm>
        </p:spPr>
        <p:txBody>
          <a:bodyPr/>
          <a:lstStyle/>
          <a:p>
            <a:fld id="{535C30B2-4731-1440-AB4B-B025274926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04629" y="3709679"/>
            <a:ext cx="1479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Calibri" charset="0"/>
                <a:ea typeface="Calibri" charset="0"/>
                <a:cs typeface="Calibri" charset="0"/>
              </a:rPr>
              <a:t>Customer Tenant</a:t>
            </a:r>
            <a:endParaRPr lang="en-US" sz="1100" b="1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4" name="Picture 13" descr="NetskopeClou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629" y="2696442"/>
            <a:ext cx="1446308" cy="102443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33694" y="1081592"/>
            <a:ext cx="8442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465261"/>
                </a:solidFill>
              </a:rPr>
              <a:t>1. Netskope will create private SaaS cloud tenant https://</a:t>
            </a:r>
            <a:r>
              <a:rPr lang="en-US" sz="1400" b="1" dirty="0" err="1" smtClean="0">
                <a:solidFill>
                  <a:srgbClr val="465261"/>
                </a:solidFill>
              </a:rPr>
              <a:t>company.</a:t>
            </a:r>
            <a:r>
              <a:rPr lang="en-US" sz="1400" b="1" dirty="0" err="1" smtClean="0">
                <a:solidFill>
                  <a:schemeClr val="accent2"/>
                </a:solidFill>
              </a:rPr>
              <a:t>region</a:t>
            </a:r>
            <a:r>
              <a:rPr lang="en-US" sz="1400" b="1" dirty="0" err="1" smtClean="0">
                <a:solidFill>
                  <a:srgbClr val="465261"/>
                </a:solidFill>
              </a:rPr>
              <a:t>.goskope.com</a:t>
            </a:r>
            <a:r>
              <a:rPr lang="en-US" sz="1400" b="1" dirty="0" smtClean="0">
                <a:solidFill>
                  <a:srgbClr val="465261"/>
                </a:solidFill>
              </a:rPr>
              <a:t> </a:t>
            </a:r>
            <a:endParaRPr lang="en-US" sz="1400" b="1" dirty="0">
              <a:solidFill>
                <a:srgbClr val="46526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3694" y="1908606"/>
            <a:ext cx="6240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465261"/>
                </a:solidFill>
              </a:rPr>
              <a:t>3. Perform analysis and enforce policy</a:t>
            </a:r>
            <a:endParaRPr lang="en-US" sz="1400" b="1" dirty="0">
              <a:solidFill>
                <a:srgbClr val="46526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3694" y="1495099"/>
            <a:ext cx="7669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465261"/>
                </a:solidFill>
              </a:rPr>
              <a:t>2. Setup deployment modes to steer cloud </a:t>
            </a:r>
            <a:r>
              <a:rPr lang="en-US" sz="1400" b="1" dirty="0">
                <a:solidFill>
                  <a:srgbClr val="465261"/>
                </a:solidFill>
              </a:rPr>
              <a:t>app traffic using a variety of flexible methods</a:t>
            </a:r>
          </a:p>
        </p:txBody>
      </p:sp>
      <p:pic>
        <p:nvPicPr>
          <p:cNvPr id="45" name="Picture 44" descr="NetskopeConso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440" y="3729474"/>
            <a:ext cx="1043621" cy="89967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698968" y="4543681"/>
            <a:ext cx="1077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Calibri" charset="0"/>
                <a:ea typeface="Calibri" charset="0"/>
                <a:cs typeface="Calibri" charset="0"/>
              </a:rPr>
              <a:t>Admin Console</a:t>
            </a:r>
            <a:endParaRPr lang="en-US" sz="1100" b="1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8" name="Picture 37" descr="App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002" y="2468125"/>
            <a:ext cx="1787894" cy="1585434"/>
          </a:xfrm>
          <a:prstGeom prst="rect">
            <a:avLst/>
          </a:prstGeom>
          <a:effectLst/>
        </p:spPr>
      </p:pic>
      <p:sp>
        <p:nvSpPr>
          <p:cNvPr id="39" name="TextBox 38"/>
          <p:cNvSpPr txBox="1"/>
          <p:nvPr/>
        </p:nvSpPr>
        <p:spPr>
          <a:xfrm>
            <a:off x="7092294" y="2502469"/>
            <a:ext cx="14678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Calibri" charset="0"/>
                <a:ea typeface="Calibri" charset="0"/>
                <a:cs typeface="Calibri" charset="0"/>
              </a:rPr>
              <a:t>PUBLIC CLOUD APPS</a:t>
            </a:r>
            <a:endParaRPr lang="en-US" sz="900" b="1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388" y="3459739"/>
            <a:ext cx="396335" cy="3963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745" y="2736027"/>
            <a:ext cx="1086254" cy="4782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1157" y="3407735"/>
            <a:ext cx="928159" cy="50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6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 rot="16200000">
            <a:off x="4524060" y="286611"/>
            <a:ext cx="127289" cy="8628420"/>
            <a:chOff x="7190318" y="1608191"/>
            <a:chExt cx="160581" cy="3176874"/>
          </a:xfrm>
        </p:grpSpPr>
        <p:cxnSp>
          <p:nvCxnSpPr>
            <p:cNvPr id="98" name="Straight Connector 97"/>
            <p:cNvCxnSpPr/>
            <p:nvPr/>
          </p:nvCxnSpPr>
          <p:spPr>
            <a:xfrm>
              <a:off x="7196954" y="1608191"/>
              <a:ext cx="0" cy="3174317"/>
            </a:xfrm>
            <a:prstGeom prst="line">
              <a:avLst/>
            </a:prstGeom>
            <a:ln w="12700" cmpd="sng">
              <a:solidFill>
                <a:schemeClr val="accent3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7190318" y="1608191"/>
              <a:ext cx="160581" cy="0"/>
            </a:xfrm>
            <a:prstGeom prst="line">
              <a:avLst/>
            </a:prstGeom>
            <a:ln w="12700" cmpd="sng">
              <a:solidFill>
                <a:schemeClr val="accent3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7190319" y="4785065"/>
              <a:ext cx="160580" cy="0"/>
            </a:xfrm>
            <a:prstGeom prst="line">
              <a:avLst/>
            </a:prstGeom>
            <a:ln w="12700" cmpd="sng">
              <a:solidFill>
                <a:schemeClr val="accent3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256868" y="4896549"/>
            <a:ext cx="2895600" cy="274637"/>
          </a:xfrm>
        </p:spPr>
        <p:txBody>
          <a:bodyPr/>
          <a:lstStyle/>
          <a:p>
            <a:r>
              <a:rPr lang="hr-HR" smtClean="0">
                <a:latin typeface="Arial"/>
              </a:rPr>
              <a:t>© 2015 Netskope. </a:t>
            </a:r>
            <a:r>
              <a:rPr lang="hr-HR" dirty="0" smtClean="0">
                <a:latin typeface="Arial"/>
              </a:rPr>
              <a:t>All Rights Reserved.</a:t>
            </a:r>
            <a:endParaRPr lang="en-US" dirty="0">
              <a:latin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3560" y="246143"/>
            <a:ext cx="8521984" cy="457286"/>
          </a:xfrm>
        </p:spPr>
        <p:txBody>
          <a:bodyPr>
            <a:noAutofit/>
          </a:bodyPr>
          <a:lstStyle/>
          <a:p>
            <a:r>
              <a:rPr lang="en-US" sz="2400" dirty="0" smtClean="0"/>
              <a:t>Deployments that work together to fulfill use cases comprehensively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842782" y="4896903"/>
            <a:ext cx="713347" cy="273844"/>
          </a:xfrm>
        </p:spPr>
        <p:txBody>
          <a:bodyPr/>
          <a:lstStyle/>
          <a:p>
            <a:fld id="{535C30B2-4731-1440-AB4B-B0252749269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 rot="5400000">
            <a:off x="4475732" y="4104750"/>
            <a:ext cx="400110" cy="1016123"/>
          </a:xfrm>
          <a:prstGeom prst="rect">
            <a:avLst/>
          </a:prstGeom>
          <a:solidFill>
            <a:srgbClr val="FFFFFF"/>
          </a:solidFill>
        </p:spPr>
        <p:txBody>
          <a:bodyPr vert="vert270" wrap="square" rtlCol="0" anchor="t" anchorCtr="0">
            <a:spAutoFit/>
          </a:bodyPr>
          <a:lstStyle/>
          <a:p>
            <a:r>
              <a:rPr lang="en-US" sz="1400" b="1" dirty="0" smtClean="0">
                <a:solidFill>
                  <a:srgbClr val="149DC5"/>
                </a:solidFill>
              </a:rPr>
              <a:t>Use Cases</a:t>
            </a:r>
            <a:endParaRPr lang="en-US" sz="1400" b="1" dirty="0">
              <a:solidFill>
                <a:srgbClr val="149DC5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92744" y="1666624"/>
            <a:ext cx="944524" cy="887565"/>
            <a:chOff x="5486104" y="1837850"/>
            <a:chExt cx="944524" cy="887565"/>
          </a:xfrm>
        </p:grpSpPr>
        <p:sp>
          <p:nvSpPr>
            <p:cNvPr id="46" name="Oval 45"/>
            <p:cNvSpPr/>
            <p:nvPr/>
          </p:nvSpPr>
          <p:spPr>
            <a:xfrm>
              <a:off x="5486104" y="1837850"/>
              <a:ext cx="886513" cy="887565"/>
            </a:xfrm>
            <a:prstGeom prst="ellipse">
              <a:avLst/>
            </a:prstGeom>
            <a:solidFill>
              <a:srgbClr val="FF79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/>
            </a:p>
            <a:p>
              <a:pPr algn="ctr"/>
              <a:endParaRPr lang="en-US" sz="800" b="1" dirty="0" smtClean="0"/>
            </a:p>
            <a:p>
              <a:pPr algn="ctr"/>
              <a:endParaRPr lang="en-US" sz="800" b="1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5793720" y="2391325"/>
              <a:ext cx="389035" cy="0"/>
            </a:xfrm>
            <a:prstGeom prst="straightConnector1">
              <a:avLst/>
            </a:prstGeom>
            <a:ln w="53975" cmpd="sng">
              <a:solidFill>
                <a:schemeClr val="bg1"/>
              </a:solidFill>
              <a:headEnd type="oval"/>
              <a:tailEnd type="triangle" w="sm" len="sm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624920" y="1935394"/>
              <a:ext cx="8057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Forward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676863" y="2066276"/>
              <a:ext cx="5247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Proxy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39368" y="1676115"/>
            <a:ext cx="899196" cy="881108"/>
            <a:chOff x="4339368" y="1844557"/>
            <a:chExt cx="899196" cy="881108"/>
          </a:xfrm>
        </p:grpSpPr>
        <p:sp>
          <p:nvSpPr>
            <p:cNvPr id="36" name="Oval 35"/>
            <p:cNvSpPr/>
            <p:nvPr/>
          </p:nvSpPr>
          <p:spPr>
            <a:xfrm>
              <a:off x="4339368" y="1844557"/>
              <a:ext cx="899196" cy="88110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/>
            </a:p>
            <a:p>
              <a:pPr algn="ctr"/>
              <a:endParaRPr lang="en-US" sz="800" b="1" dirty="0" smtClean="0"/>
            </a:p>
            <a:p>
              <a:pPr algn="ctr"/>
              <a:endParaRPr lang="en-US" sz="800" b="1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4536145" y="2398623"/>
              <a:ext cx="418992" cy="0"/>
            </a:xfrm>
            <a:prstGeom prst="straightConnector1">
              <a:avLst/>
            </a:prstGeom>
            <a:ln w="53975" cmpd="sng">
              <a:solidFill>
                <a:schemeClr val="bg1"/>
              </a:solidFill>
              <a:headEnd type="oval"/>
              <a:tailEnd type="triangle" w="sm" len="sm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471245" y="1936588"/>
              <a:ext cx="6639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Reverse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536145" y="2068682"/>
              <a:ext cx="5360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Proxy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6" name="Rounded Rectangle 95"/>
          <p:cNvSpPr/>
          <p:nvPr/>
        </p:nvSpPr>
        <p:spPr>
          <a:xfrm>
            <a:off x="4112840" y="1227940"/>
            <a:ext cx="4882703" cy="3101134"/>
          </a:xfrm>
          <a:prstGeom prst="roundRect">
            <a:avLst>
              <a:gd name="adj" fmla="val 3939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442049" y="948731"/>
            <a:ext cx="992621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</a:rPr>
              <a:t>Inline</a:t>
            </a:r>
            <a:endParaRPr lang="en-US" sz="2400" b="1" dirty="0">
              <a:solidFill>
                <a:schemeClr val="accent3"/>
              </a:solidFill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5398574" y="1424233"/>
            <a:ext cx="0" cy="2548756"/>
          </a:xfrm>
          <a:prstGeom prst="line">
            <a:avLst/>
          </a:prstGeom>
          <a:ln w="9525" cmpd="sng">
            <a:solidFill>
              <a:schemeClr val="bg2">
                <a:lumMod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629847" y="1633211"/>
            <a:ext cx="962217" cy="881108"/>
            <a:chOff x="2819016" y="1855614"/>
            <a:chExt cx="962217" cy="881108"/>
          </a:xfrm>
        </p:grpSpPr>
        <p:sp>
          <p:nvSpPr>
            <p:cNvPr id="80" name="Oval 79"/>
            <p:cNvSpPr/>
            <p:nvPr/>
          </p:nvSpPr>
          <p:spPr>
            <a:xfrm>
              <a:off x="2855112" y="1855614"/>
              <a:ext cx="899196" cy="8811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solidFill>
                  <a:schemeClr val="accent1"/>
                </a:solidFill>
              </a:endParaRPr>
            </a:p>
            <a:p>
              <a:pPr algn="ctr"/>
              <a:endParaRPr lang="en-US" sz="800" b="1" dirty="0" smtClean="0">
                <a:solidFill>
                  <a:schemeClr val="accent1"/>
                </a:solidFill>
              </a:endParaRPr>
            </a:p>
            <a:p>
              <a:pPr algn="ctr"/>
              <a:endParaRPr lang="en-US" sz="800" b="1" dirty="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19016" y="1948051"/>
              <a:ext cx="962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</a:rPr>
                <a:t>API</a:t>
              </a:r>
            </a:p>
            <a:p>
              <a:pPr algn="ctr"/>
              <a:r>
                <a:rPr lang="en-US" sz="900" b="1" dirty="0" smtClean="0">
                  <a:solidFill>
                    <a:schemeClr val="bg1"/>
                  </a:solidFill>
                </a:rPr>
                <a:t>Connector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185894" y="2335701"/>
              <a:ext cx="253933" cy="229723"/>
              <a:chOff x="3541781" y="2294559"/>
              <a:chExt cx="217594" cy="19685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3661051" y="2294559"/>
                <a:ext cx="98324" cy="103751"/>
              </a:xfrm>
              <a:prstGeom prst="line">
                <a:avLst/>
              </a:prstGeom>
              <a:ln cap="rnd">
                <a:solidFill>
                  <a:schemeClr val="bg1"/>
                </a:solidFill>
                <a:beve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3657425" y="2392984"/>
                <a:ext cx="89537" cy="98425"/>
              </a:xfrm>
              <a:prstGeom prst="line">
                <a:avLst/>
              </a:prstGeom>
              <a:ln cap="rnd">
                <a:solidFill>
                  <a:schemeClr val="bg1"/>
                </a:solidFill>
                <a:beve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541781" y="2392984"/>
                <a:ext cx="207894" cy="0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541781" y="2294559"/>
                <a:ext cx="119270" cy="0"/>
              </a:xfrm>
              <a:prstGeom prst="line">
                <a:avLst/>
              </a:prstGeom>
              <a:ln cap="rnd">
                <a:solidFill>
                  <a:schemeClr val="bg1"/>
                </a:solidFill>
                <a:bevel/>
                <a:head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541781" y="2491409"/>
                <a:ext cx="119270" cy="0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 21"/>
          <p:cNvGrpSpPr/>
          <p:nvPr/>
        </p:nvGrpSpPr>
        <p:grpSpPr>
          <a:xfrm>
            <a:off x="777358" y="1633211"/>
            <a:ext cx="899196" cy="881108"/>
            <a:chOff x="506139" y="1855614"/>
            <a:chExt cx="899196" cy="881108"/>
          </a:xfrm>
        </p:grpSpPr>
        <p:sp>
          <p:nvSpPr>
            <p:cNvPr id="82" name="Oval 81"/>
            <p:cNvSpPr/>
            <p:nvPr/>
          </p:nvSpPr>
          <p:spPr>
            <a:xfrm>
              <a:off x="506139" y="1855614"/>
              <a:ext cx="899196" cy="8811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solidFill>
                  <a:schemeClr val="accent1"/>
                </a:solidFill>
              </a:endParaRPr>
            </a:p>
            <a:p>
              <a:pPr algn="ctr"/>
              <a:endParaRPr lang="en-US" sz="800" b="1" dirty="0" smtClean="0">
                <a:solidFill>
                  <a:schemeClr val="accent1"/>
                </a:solidFill>
              </a:endParaRPr>
            </a:p>
            <a:p>
              <a:pPr algn="ctr"/>
              <a:endParaRPr lang="en-US" sz="800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826605" y="2160553"/>
              <a:ext cx="257356" cy="366158"/>
              <a:chOff x="1074590" y="1872995"/>
              <a:chExt cx="257356" cy="366158"/>
            </a:xfrm>
          </p:grpSpPr>
          <p:sp>
            <p:nvSpPr>
              <p:cNvPr id="27" name="Snip Single Corner Rectangle 26"/>
              <p:cNvSpPr/>
              <p:nvPr/>
            </p:nvSpPr>
            <p:spPr>
              <a:xfrm>
                <a:off x="1074590" y="1876652"/>
                <a:ext cx="257356" cy="362501"/>
              </a:xfrm>
              <a:prstGeom prst="snip1Rect">
                <a:avLst>
                  <a:gd name="adj" fmla="val 30471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Isosceles Triangle 86"/>
              <p:cNvSpPr/>
              <p:nvPr/>
            </p:nvSpPr>
            <p:spPr>
              <a:xfrm rot="13570189">
                <a:off x="1182293" y="1909070"/>
                <a:ext cx="160269" cy="88120"/>
              </a:xfrm>
              <a:prstGeom prst="triangle">
                <a:avLst>
                  <a:gd name="adj" fmla="val 49163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1134878" y="2038707"/>
                <a:ext cx="124332" cy="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134878" y="2094402"/>
                <a:ext cx="124332" cy="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134878" y="2147787"/>
                <a:ext cx="124332" cy="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TextBox 90"/>
            <p:cNvSpPr txBox="1"/>
            <p:nvPr/>
          </p:nvSpPr>
          <p:spPr>
            <a:xfrm>
              <a:off x="732674" y="1947515"/>
              <a:ext cx="5571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LOG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5" name="Rounded Rectangle 94"/>
          <p:cNvSpPr/>
          <p:nvPr/>
        </p:nvSpPr>
        <p:spPr>
          <a:xfrm>
            <a:off x="288091" y="1203874"/>
            <a:ext cx="3720970" cy="3125200"/>
          </a:xfrm>
          <a:prstGeom prst="roundRect">
            <a:avLst>
              <a:gd name="adj" fmla="val 3939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49933" y="952257"/>
            <a:ext cx="115623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</a:rPr>
              <a:t>Offline</a:t>
            </a:r>
            <a:endParaRPr lang="en-US" sz="2400" b="1" dirty="0">
              <a:solidFill>
                <a:schemeClr val="accent3"/>
              </a:solidFill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2155147" y="1462058"/>
            <a:ext cx="0" cy="2476147"/>
          </a:xfrm>
          <a:prstGeom prst="line">
            <a:avLst/>
          </a:prstGeom>
          <a:ln w="9525" cmpd="sng">
            <a:solidFill>
              <a:schemeClr val="bg2">
                <a:lumMod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526878" y="2720237"/>
            <a:ext cx="810458" cy="34781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Explicit Proxy</a:t>
            </a:r>
            <a:endParaRPr lang="en-US" sz="800" dirty="0"/>
          </a:p>
        </p:txBody>
      </p:sp>
      <p:sp>
        <p:nvSpPr>
          <p:cNvPr id="77" name="Rectangle 76"/>
          <p:cNvSpPr/>
          <p:nvPr/>
        </p:nvSpPr>
        <p:spPr>
          <a:xfrm>
            <a:off x="7249793" y="2721240"/>
            <a:ext cx="803981" cy="34435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DNS</a:t>
            </a:r>
            <a:endParaRPr lang="en-US" sz="800" dirty="0"/>
          </a:p>
        </p:txBody>
      </p:sp>
      <p:sp>
        <p:nvSpPr>
          <p:cNvPr id="78" name="Rectangle 77"/>
          <p:cNvSpPr/>
          <p:nvPr/>
        </p:nvSpPr>
        <p:spPr>
          <a:xfrm>
            <a:off x="6387515" y="2714196"/>
            <a:ext cx="810458" cy="351777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Proxy Chaining</a:t>
            </a:r>
            <a:endParaRPr lang="en-US" sz="800" dirty="0"/>
          </a:p>
        </p:txBody>
      </p:sp>
      <p:sp>
        <p:nvSpPr>
          <p:cNvPr id="79" name="Rectangle 78"/>
          <p:cNvSpPr/>
          <p:nvPr/>
        </p:nvSpPr>
        <p:spPr>
          <a:xfrm>
            <a:off x="8105664" y="2719937"/>
            <a:ext cx="810458" cy="34603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Agent</a:t>
            </a:r>
            <a:endParaRPr 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592902" y="2846606"/>
            <a:ext cx="153787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94310">
              <a:spcBef>
                <a:spcPts val="600"/>
              </a:spcBef>
              <a:buClr>
                <a:schemeClr val="accent2"/>
              </a:buClr>
              <a:buFont typeface="Lucida Grande"/>
              <a:buChar char="‣"/>
            </a:pPr>
            <a:r>
              <a:rPr lang="en-US" sz="1050" dirty="0" smtClean="0">
                <a:solidFill>
                  <a:schemeClr val="accent3"/>
                </a:solidFill>
              </a:rPr>
              <a:t>Cloud app discovery</a:t>
            </a:r>
          </a:p>
          <a:p>
            <a:pPr marL="285750" indent="-194310">
              <a:spcBef>
                <a:spcPts val="600"/>
              </a:spcBef>
              <a:buClr>
                <a:schemeClr val="accent2"/>
              </a:buClr>
              <a:buFont typeface="Lucida Grande"/>
              <a:buChar char="‣"/>
            </a:pPr>
            <a:r>
              <a:rPr lang="en-US" sz="1050" dirty="0">
                <a:solidFill>
                  <a:schemeClr val="accent3"/>
                </a:solidFill>
              </a:rPr>
              <a:t>A</a:t>
            </a:r>
            <a:r>
              <a:rPr lang="en-US" sz="1050" dirty="0" smtClean="0">
                <a:solidFill>
                  <a:schemeClr val="accent3"/>
                </a:solidFill>
              </a:rPr>
              <a:t>pp risk</a:t>
            </a:r>
          </a:p>
          <a:p>
            <a:pPr marL="285750" indent="-194310">
              <a:spcBef>
                <a:spcPts val="600"/>
              </a:spcBef>
              <a:buClr>
                <a:schemeClr val="accent2"/>
              </a:buClr>
              <a:buFont typeface="Lucida Grande"/>
              <a:buChar char="‣"/>
            </a:pPr>
            <a:r>
              <a:rPr lang="en-US" sz="1050" dirty="0" smtClean="0">
                <a:solidFill>
                  <a:schemeClr val="accent3"/>
                </a:solidFill>
              </a:rPr>
              <a:t>Basic activity visibility</a:t>
            </a:r>
          </a:p>
          <a:p>
            <a:pPr marL="262890" indent="-171450">
              <a:spcBef>
                <a:spcPts val="600"/>
              </a:spcBef>
              <a:buClr>
                <a:schemeClr val="accent2"/>
              </a:buClr>
              <a:buFont typeface="Lucida Grande"/>
              <a:buChar char="‣"/>
            </a:pPr>
            <a:endParaRPr lang="en-US" sz="1050" dirty="0">
              <a:solidFill>
                <a:schemeClr val="accent3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511431" y="2860434"/>
            <a:ext cx="1403250" cy="137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94310">
              <a:spcBef>
                <a:spcPts val="600"/>
              </a:spcBef>
              <a:buClr>
                <a:schemeClr val="accent2"/>
              </a:buClr>
              <a:buFont typeface="Lucida Grande"/>
              <a:buChar char="‣"/>
            </a:pPr>
            <a:r>
              <a:rPr lang="en-US" sz="1050" dirty="0" smtClean="0">
                <a:solidFill>
                  <a:schemeClr val="accent3"/>
                </a:solidFill>
              </a:rPr>
              <a:t>eDiscovery of DLP violations</a:t>
            </a:r>
          </a:p>
          <a:p>
            <a:pPr marL="285750" indent="-194310">
              <a:spcBef>
                <a:spcPts val="600"/>
              </a:spcBef>
              <a:buClr>
                <a:schemeClr val="accent2"/>
              </a:buClr>
              <a:buFont typeface="Lucida Grande"/>
              <a:buChar char="‣"/>
            </a:pPr>
            <a:r>
              <a:rPr lang="en-US" sz="1050" dirty="0" smtClean="0">
                <a:solidFill>
                  <a:schemeClr val="accent3"/>
                </a:solidFill>
              </a:rPr>
              <a:t>Data governance</a:t>
            </a:r>
          </a:p>
          <a:p>
            <a:pPr marL="285750" indent="-194310">
              <a:spcBef>
                <a:spcPts val="600"/>
              </a:spcBef>
              <a:buClr>
                <a:schemeClr val="accent2"/>
              </a:buClr>
              <a:buFont typeface="Lucida Grande"/>
              <a:buChar char="‣"/>
            </a:pPr>
            <a:r>
              <a:rPr lang="en-US" sz="1050" dirty="0" smtClean="0">
                <a:solidFill>
                  <a:schemeClr val="accent3"/>
                </a:solidFill>
              </a:rPr>
              <a:t>Policy control for at rest content</a:t>
            </a:r>
            <a:endParaRPr lang="en-US" sz="1050" dirty="0">
              <a:solidFill>
                <a:schemeClr val="accent3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183771" y="2884370"/>
            <a:ext cx="12093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94310">
              <a:spcBef>
                <a:spcPts val="600"/>
              </a:spcBef>
              <a:buClr>
                <a:schemeClr val="accent2"/>
              </a:buClr>
              <a:buFont typeface="Lucida Grande"/>
              <a:buChar char="‣"/>
            </a:pPr>
            <a:r>
              <a:rPr lang="en-US" sz="1050" dirty="0" smtClean="0">
                <a:solidFill>
                  <a:schemeClr val="accent3"/>
                </a:solidFill>
              </a:rPr>
              <a:t>Real-time policy control for browser based sanctioned cloud apps only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62545" y="3345182"/>
            <a:ext cx="30580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94310">
              <a:spcBef>
                <a:spcPts val="600"/>
              </a:spcBef>
              <a:buClr>
                <a:schemeClr val="accent2"/>
              </a:buClr>
              <a:buFont typeface="Lucida Grande"/>
              <a:buChar char="‣"/>
            </a:pPr>
            <a:r>
              <a:rPr lang="en-US" sz="1050" dirty="0" smtClean="0">
                <a:solidFill>
                  <a:schemeClr val="accent3"/>
                </a:solidFill>
              </a:rPr>
              <a:t>Real-time policy control for all cloud apps</a:t>
            </a:r>
          </a:p>
          <a:p>
            <a:pPr marL="285750" indent="-194310">
              <a:spcBef>
                <a:spcPts val="600"/>
              </a:spcBef>
              <a:buClr>
                <a:schemeClr val="accent2"/>
              </a:buClr>
              <a:buFont typeface="Lucida Grande"/>
              <a:buChar char="‣"/>
            </a:pPr>
            <a:r>
              <a:rPr lang="en-US" sz="1050" dirty="0" smtClean="0">
                <a:solidFill>
                  <a:schemeClr val="accent3"/>
                </a:solidFill>
              </a:rPr>
              <a:t>Native, browser and mobile app coverage</a:t>
            </a:r>
          </a:p>
          <a:p>
            <a:pPr marL="285750" indent="-194310">
              <a:spcBef>
                <a:spcPts val="600"/>
              </a:spcBef>
              <a:buClr>
                <a:schemeClr val="accent2"/>
              </a:buClr>
              <a:buFont typeface="Lucida Grande"/>
              <a:buChar char="‣"/>
            </a:pPr>
            <a:r>
              <a:rPr lang="en-US" sz="1050" dirty="0" smtClean="0">
                <a:solidFill>
                  <a:schemeClr val="accent3"/>
                </a:solidFill>
              </a:rPr>
              <a:t>Mobile and remote coverage for all cloud apps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0793" y="3058199"/>
            <a:ext cx="18456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t</a:t>
            </a:r>
            <a:r>
              <a:rPr lang="en-US" sz="900" b="1" dirty="0" smtClean="0"/>
              <a:t>raffic steering options</a:t>
            </a:r>
            <a:endParaRPr lang="en-US" sz="900" b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636944" y="3176963"/>
            <a:ext cx="81864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7964616" y="3175817"/>
            <a:ext cx="9002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76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798" y="3572072"/>
            <a:ext cx="1115585" cy="750979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908613" y="1093868"/>
            <a:ext cx="2620392" cy="14596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478" y="437413"/>
            <a:ext cx="1115585" cy="750979"/>
          </a:xfrm>
          <a:prstGeom prst="rect">
            <a:avLst/>
          </a:prstGeom>
        </p:spPr>
      </p:pic>
      <p:sp>
        <p:nvSpPr>
          <p:cNvPr id="143" name="TextBox 142"/>
          <p:cNvSpPr txBox="1"/>
          <p:nvPr/>
        </p:nvSpPr>
        <p:spPr>
          <a:xfrm>
            <a:off x="1128681" y="4181734"/>
            <a:ext cx="975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On-premise users</a:t>
            </a:r>
            <a:endParaRPr lang="en-US" sz="800" dirty="0"/>
          </a:p>
        </p:txBody>
      </p:sp>
      <p:pic>
        <p:nvPicPr>
          <p:cNvPr id="144" name="Picture 143" descr="DesktopMonitor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2332" y="3680936"/>
            <a:ext cx="613502" cy="528881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chemeClr val="tx2"/>
                </a:solidFill>
              </a:rPr>
              <a:t>Discovery –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smtClean="0">
                <a:solidFill>
                  <a:schemeClr val="tx2"/>
                </a:solidFill>
              </a:rPr>
              <a:t>Option 1 - Static Log Upload</a:t>
            </a:r>
            <a:endParaRPr lang="en-US" sz="2000" b="1" dirty="0">
              <a:solidFill>
                <a:schemeClr val="tx2"/>
              </a:solidFill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5771445" y="1225393"/>
            <a:ext cx="874208" cy="839646"/>
            <a:chOff x="3783358" y="972188"/>
            <a:chExt cx="958672" cy="919454"/>
          </a:xfrm>
        </p:grpSpPr>
        <p:grpSp>
          <p:nvGrpSpPr>
            <p:cNvPr id="82" name="Group 81"/>
            <p:cNvGrpSpPr/>
            <p:nvPr/>
          </p:nvGrpSpPr>
          <p:grpSpPr>
            <a:xfrm>
              <a:off x="3783359" y="985406"/>
              <a:ext cx="958671" cy="906236"/>
              <a:chOff x="4075727" y="576585"/>
              <a:chExt cx="476297" cy="491148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4075727" y="576585"/>
                <a:ext cx="476297" cy="47629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5" name="Picture 84" descr="Netskope-Icon-4color-50x50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320346" y="813252"/>
                <a:ext cx="231678" cy="254481"/>
              </a:xfrm>
              <a:prstGeom prst="rect">
                <a:avLst/>
              </a:prstGeom>
            </p:spPr>
          </p:pic>
        </p:grpSp>
        <p:sp>
          <p:nvSpPr>
            <p:cNvPr id="83" name="TextBox 82"/>
            <p:cNvSpPr txBox="1"/>
            <p:nvPr/>
          </p:nvSpPr>
          <p:spPr>
            <a:xfrm>
              <a:off x="3783358" y="972188"/>
              <a:ext cx="958671" cy="303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Active</a:t>
              </a:r>
              <a:endParaRPr lang="en-US" sz="1200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5636144" y="646800"/>
            <a:ext cx="1086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Netskope</a:t>
            </a:r>
          </a:p>
          <a:p>
            <a:pPr algn="ctr"/>
            <a:r>
              <a:rPr lang="en-US" sz="1000" i="1" dirty="0" err="1" smtClean="0"/>
              <a:t>GoSkope.com</a:t>
            </a:r>
            <a:endParaRPr lang="en-US" sz="1000" i="1" dirty="0"/>
          </a:p>
        </p:txBody>
      </p:sp>
      <p:grpSp>
        <p:nvGrpSpPr>
          <p:cNvPr id="87" name="Group 86"/>
          <p:cNvGrpSpPr/>
          <p:nvPr/>
        </p:nvGrpSpPr>
        <p:grpSpPr>
          <a:xfrm>
            <a:off x="5736630" y="1450509"/>
            <a:ext cx="680776" cy="461050"/>
            <a:chOff x="1684631" y="862313"/>
            <a:chExt cx="1622291" cy="1177141"/>
          </a:xfrm>
        </p:grpSpPr>
        <p:pic>
          <p:nvPicPr>
            <p:cNvPr id="89" name="Picture 88" descr="Dashboard-redesign-with_orange.jp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26689" y="1007407"/>
              <a:ext cx="846003" cy="557833"/>
            </a:xfrm>
            <a:prstGeom prst="rect">
              <a:avLst/>
            </a:prstGeom>
          </p:spPr>
        </p:pic>
        <p:pic>
          <p:nvPicPr>
            <p:cNvPr id="93" name="Picture 92" descr="IconSet.png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84631" y="862313"/>
              <a:ext cx="1622291" cy="1177141"/>
            </a:xfrm>
            <a:prstGeom prst="rect">
              <a:avLst/>
            </a:prstGeom>
          </p:spPr>
        </p:pic>
      </p:grpSp>
      <p:cxnSp>
        <p:nvCxnSpPr>
          <p:cNvPr id="99" name="Straight Connector 98"/>
          <p:cNvCxnSpPr/>
          <p:nvPr/>
        </p:nvCxnSpPr>
        <p:spPr>
          <a:xfrm>
            <a:off x="6214271" y="2045096"/>
            <a:ext cx="6155" cy="2571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 flipH="1">
            <a:off x="6179605" y="2302255"/>
            <a:ext cx="81641" cy="84727"/>
          </a:xfrm>
          <a:prstGeom prst="ellipse">
            <a:avLst/>
          </a:prstGeom>
          <a:noFill/>
          <a:ln w="38100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Elbow Connector 157"/>
          <p:cNvCxnSpPr>
            <a:stCxn id="136" idx="1"/>
            <a:endCxn id="138" idx="1"/>
          </p:cNvCxnSpPr>
          <p:nvPr/>
        </p:nvCxnSpPr>
        <p:spPr>
          <a:xfrm rot="10800000">
            <a:off x="3623521" y="2887343"/>
            <a:ext cx="31359" cy="832355"/>
          </a:xfrm>
          <a:prstGeom prst="bentConnector3">
            <a:avLst>
              <a:gd name="adj1" fmla="val 828977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>
            <a:endCxn id="100" idx="4"/>
          </p:cNvCxnSpPr>
          <p:nvPr/>
        </p:nvCxnSpPr>
        <p:spPr>
          <a:xfrm flipV="1">
            <a:off x="4422344" y="2386982"/>
            <a:ext cx="1798081" cy="526460"/>
          </a:xfrm>
          <a:prstGeom prst="bentConnector2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4453702" y="2887342"/>
            <a:ext cx="1459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SFTP</a:t>
            </a:r>
            <a:endParaRPr lang="en-US" sz="1200" dirty="0"/>
          </a:p>
        </p:txBody>
      </p:sp>
      <p:sp>
        <p:nvSpPr>
          <p:cNvPr id="108" name="Rounded Rectangle 107"/>
          <p:cNvSpPr/>
          <p:nvPr/>
        </p:nvSpPr>
        <p:spPr>
          <a:xfrm>
            <a:off x="1037894" y="2279495"/>
            <a:ext cx="2958326" cy="21935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Elbow Connector 108"/>
          <p:cNvCxnSpPr>
            <a:stCxn id="144" idx="3"/>
          </p:cNvCxnSpPr>
          <p:nvPr/>
        </p:nvCxnSpPr>
        <p:spPr>
          <a:xfrm flipV="1">
            <a:off x="1945834" y="3847728"/>
            <a:ext cx="1796943" cy="97649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endCxn id="106" idx="1"/>
          </p:cNvCxnSpPr>
          <p:nvPr/>
        </p:nvCxnSpPr>
        <p:spPr>
          <a:xfrm>
            <a:off x="4277863" y="3847729"/>
            <a:ext cx="2674935" cy="99833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/>
          <p:cNvGrpSpPr/>
          <p:nvPr/>
        </p:nvGrpSpPr>
        <p:grpSpPr>
          <a:xfrm>
            <a:off x="3623520" y="2714660"/>
            <a:ext cx="798824" cy="377913"/>
            <a:chOff x="3679834" y="3171739"/>
            <a:chExt cx="695308" cy="565928"/>
          </a:xfrm>
        </p:grpSpPr>
        <p:sp>
          <p:nvSpPr>
            <p:cNvPr id="134" name="Snip Single Corner Rectangle 133"/>
            <p:cNvSpPr/>
            <p:nvPr/>
          </p:nvSpPr>
          <p:spPr>
            <a:xfrm>
              <a:off x="3756343" y="3171739"/>
              <a:ext cx="551936" cy="565928"/>
            </a:xfrm>
            <a:prstGeom prst="snip1Rect">
              <a:avLst>
                <a:gd name="adj" fmla="val 25415"/>
              </a:avLst>
            </a:prstGeom>
            <a:solidFill>
              <a:schemeClr val="bg1"/>
            </a:solidFill>
            <a:ln w="12700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35" name="Right Triangle 11"/>
            <p:cNvSpPr/>
            <p:nvPr/>
          </p:nvSpPr>
          <p:spPr>
            <a:xfrm rot="21340227">
              <a:off x="4129952" y="3216223"/>
              <a:ext cx="114920" cy="117389"/>
            </a:xfrm>
            <a:custGeom>
              <a:avLst/>
              <a:gdLst>
                <a:gd name="connsiteX0" fmla="*/ 0 w 118565"/>
                <a:gd name="connsiteY0" fmla="*/ 111039 h 111039"/>
                <a:gd name="connsiteX1" fmla="*/ 0 w 118565"/>
                <a:gd name="connsiteY1" fmla="*/ 0 h 111039"/>
                <a:gd name="connsiteX2" fmla="*/ 118565 w 118565"/>
                <a:gd name="connsiteY2" fmla="*/ 111039 h 111039"/>
                <a:gd name="connsiteX3" fmla="*/ 0 w 118565"/>
                <a:gd name="connsiteY3" fmla="*/ 111039 h 111039"/>
                <a:gd name="connsiteX0" fmla="*/ 0 w 118565"/>
                <a:gd name="connsiteY0" fmla="*/ 117389 h 117389"/>
                <a:gd name="connsiteX1" fmla="*/ 12700 w 118565"/>
                <a:gd name="connsiteY1" fmla="*/ 0 h 117389"/>
                <a:gd name="connsiteX2" fmla="*/ 118565 w 118565"/>
                <a:gd name="connsiteY2" fmla="*/ 117389 h 117389"/>
                <a:gd name="connsiteX3" fmla="*/ 0 w 118565"/>
                <a:gd name="connsiteY3" fmla="*/ 117389 h 117389"/>
                <a:gd name="connsiteX0" fmla="*/ 0 w 118565"/>
                <a:gd name="connsiteY0" fmla="*/ 117389 h 117389"/>
                <a:gd name="connsiteX1" fmla="*/ 12700 w 118565"/>
                <a:gd name="connsiteY1" fmla="*/ 0 h 117389"/>
                <a:gd name="connsiteX2" fmla="*/ 118565 w 118565"/>
                <a:gd name="connsiteY2" fmla="*/ 117389 h 117389"/>
                <a:gd name="connsiteX3" fmla="*/ 0 w 118565"/>
                <a:gd name="connsiteY3" fmla="*/ 117389 h 117389"/>
                <a:gd name="connsiteX0" fmla="*/ 0 w 114920"/>
                <a:gd name="connsiteY0" fmla="*/ 111297 h 117389"/>
                <a:gd name="connsiteX1" fmla="*/ 9055 w 114920"/>
                <a:gd name="connsiteY1" fmla="*/ 0 h 117389"/>
                <a:gd name="connsiteX2" fmla="*/ 114920 w 114920"/>
                <a:gd name="connsiteY2" fmla="*/ 117389 h 117389"/>
                <a:gd name="connsiteX3" fmla="*/ 0 w 114920"/>
                <a:gd name="connsiteY3" fmla="*/ 111297 h 11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20" h="117389">
                  <a:moveTo>
                    <a:pt x="0" y="111297"/>
                  </a:moveTo>
                  <a:lnTo>
                    <a:pt x="9055" y="0"/>
                  </a:lnTo>
                  <a:lnTo>
                    <a:pt x="114920" y="117389"/>
                  </a:lnTo>
                  <a:lnTo>
                    <a:pt x="0" y="11129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863975" y="3276007"/>
              <a:ext cx="327025" cy="402784"/>
              <a:chOff x="3863975" y="3239472"/>
              <a:chExt cx="327025" cy="402784"/>
            </a:xfrm>
          </p:grpSpPr>
          <p:cxnSp>
            <p:nvCxnSpPr>
              <p:cNvPr id="139" name="Straight Connector 138"/>
              <p:cNvCxnSpPr/>
              <p:nvPr/>
            </p:nvCxnSpPr>
            <p:spPr>
              <a:xfrm>
                <a:off x="3863975" y="3305661"/>
                <a:ext cx="211469" cy="0"/>
              </a:xfrm>
              <a:prstGeom prst="line">
                <a:avLst/>
              </a:prstGeom>
              <a:ln w="12700" cmpd="sng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0" name="Group 139"/>
              <p:cNvGrpSpPr/>
              <p:nvPr/>
            </p:nvGrpSpPr>
            <p:grpSpPr>
              <a:xfrm>
                <a:off x="3863975" y="3372980"/>
                <a:ext cx="327025" cy="269276"/>
                <a:chOff x="3863975" y="3366630"/>
                <a:chExt cx="211469" cy="269276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3863975" y="3366630"/>
                  <a:ext cx="211469" cy="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3863975" y="3568587"/>
                  <a:ext cx="211469" cy="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3863975" y="3635906"/>
                  <a:ext cx="211469" cy="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2" name="Straight Connector 141"/>
              <p:cNvCxnSpPr/>
              <p:nvPr/>
            </p:nvCxnSpPr>
            <p:spPr>
              <a:xfrm>
                <a:off x="3863975" y="3239472"/>
                <a:ext cx="211469" cy="0"/>
              </a:xfrm>
              <a:prstGeom prst="line">
                <a:avLst/>
              </a:prstGeom>
              <a:ln w="12700" cmpd="sng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/>
            <p:cNvSpPr txBox="1"/>
            <p:nvPr/>
          </p:nvSpPr>
          <p:spPr>
            <a:xfrm>
              <a:off x="3679834" y="3330304"/>
              <a:ext cx="69530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/>
                <a:t>LOG DATA</a:t>
              </a:r>
              <a:endParaRPr lang="en-US" sz="700" b="1" dirty="0"/>
            </a:p>
          </p:txBody>
        </p:sp>
      </p:grpSp>
      <p:pic>
        <p:nvPicPr>
          <p:cNvPr id="136" name="Picture 135" descr="Firewall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4879" y="3398851"/>
            <a:ext cx="641692" cy="641692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176" y="1633376"/>
            <a:ext cx="1115585" cy="750979"/>
          </a:xfrm>
          <a:prstGeom prst="rect">
            <a:avLst/>
          </a:prstGeom>
        </p:spPr>
      </p:pic>
      <p:sp>
        <p:nvSpPr>
          <p:cNvPr id="148" name="TextBox 147"/>
          <p:cNvSpPr txBox="1"/>
          <p:nvPr/>
        </p:nvSpPr>
        <p:spPr>
          <a:xfrm>
            <a:off x="1978176" y="1926539"/>
            <a:ext cx="1086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Customer</a:t>
            </a:r>
            <a:endParaRPr lang="en-US" sz="1200" i="1" dirty="0"/>
          </a:p>
        </p:txBody>
      </p:sp>
      <p:sp>
        <p:nvSpPr>
          <p:cNvPr id="2" name="Rectangle 1"/>
          <p:cNvSpPr/>
          <p:nvPr/>
        </p:nvSpPr>
        <p:spPr>
          <a:xfrm>
            <a:off x="196319" y="957107"/>
            <a:ext cx="45768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Lucida Grande"/>
                <a:cs typeface="Lucida Grande"/>
              </a:rPr>
              <a:t>(Normally used for POC Only) Transfer </a:t>
            </a:r>
            <a:r>
              <a:rPr lang="en-US" sz="1200" dirty="0">
                <a:solidFill>
                  <a:schemeClr val="tx2"/>
                </a:solidFill>
                <a:latin typeface="Lucida Grande"/>
                <a:cs typeface="Lucida Grande"/>
              </a:rPr>
              <a:t>of logs from existing network platforms such as Firewalls &amp; Web Proxies to provide application discovery  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062701" y="143693"/>
            <a:ext cx="899196" cy="881108"/>
            <a:chOff x="506139" y="1855614"/>
            <a:chExt cx="899196" cy="881108"/>
          </a:xfrm>
        </p:grpSpPr>
        <p:sp>
          <p:nvSpPr>
            <p:cNvPr id="44" name="Oval 43"/>
            <p:cNvSpPr/>
            <p:nvPr/>
          </p:nvSpPr>
          <p:spPr>
            <a:xfrm>
              <a:off x="506139" y="1855614"/>
              <a:ext cx="899196" cy="8811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solidFill>
                  <a:schemeClr val="accent1"/>
                </a:solidFill>
              </a:endParaRPr>
            </a:p>
            <a:p>
              <a:pPr algn="ctr"/>
              <a:endParaRPr lang="en-US" sz="800" b="1" dirty="0" smtClean="0">
                <a:solidFill>
                  <a:schemeClr val="accent1"/>
                </a:solidFill>
              </a:endParaRPr>
            </a:p>
            <a:p>
              <a:pPr algn="ctr"/>
              <a:endParaRPr lang="en-US" sz="800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826605" y="2160553"/>
              <a:ext cx="257356" cy="366158"/>
              <a:chOff x="1074590" y="1872995"/>
              <a:chExt cx="257356" cy="366158"/>
            </a:xfrm>
          </p:grpSpPr>
          <p:sp>
            <p:nvSpPr>
              <p:cNvPr id="47" name="Snip Single Corner Rectangle 46"/>
              <p:cNvSpPr/>
              <p:nvPr/>
            </p:nvSpPr>
            <p:spPr>
              <a:xfrm>
                <a:off x="1074590" y="1876652"/>
                <a:ext cx="257356" cy="362501"/>
              </a:xfrm>
              <a:prstGeom prst="snip1Rect">
                <a:avLst>
                  <a:gd name="adj" fmla="val 30471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Isosceles Triangle 11"/>
              <p:cNvSpPr/>
              <p:nvPr/>
            </p:nvSpPr>
            <p:spPr>
              <a:xfrm rot="13570189">
                <a:off x="1182293" y="1909070"/>
                <a:ext cx="160269" cy="88120"/>
              </a:xfrm>
              <a:prstGeom prst="triangle">
                <a:avLst>
                  <a:gd name="adj" fmla="val 49163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1134878" y="2038707"/>
                <a:ext cx="124332" cy="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134878" y="2094402"/>
                <a:ext cx="124332" cy="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134878" y="2147787"/>
                <a:ext cx="124332" cy="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732674" y="1947515"/>
              <a:ext cx="5571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LOG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4690" y="3790931"/>
            <a:ext cx="188786" cy="18878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78196" y="3847728"/>
            <a:ext cx="301618" cy="301618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6308301" y="2606549"/>
            <a:ext cx="25380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  <a:latin typeface="Lucida Grande"/>
                <a:cs typeface="Lucida Grande"/>
              </a:rPr>
              <a:t>Manual Upload via CLI or UI</a:t>
            </a:r>
            <a:endParaRPr lang="en-US" sz="1200" dirty="0">
              <a:solidFill>
                <a:schemeClr val="accent2"/>
              </a:solidFill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58343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Elbow Connector 110"/>
          <p:cNvCxnSpPr>
            <a:stCxn id="79" idx="1"/>
            <a:endCxn id="73" idx="3"/>
          </p:cNvCxnSpPr>
          <p:nvPr/>
        </p:nvCxnSpPr>
        <p:spPr>
          <a:xfrm rot="10800000">
            <a:off x="1722103" y="2933143"/>
            <a:ext cx="420069" cy="274251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" name="Picture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798" y="3572072"/>
            <a:ext cx="1115585" cy="750979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908613" y="1093868"/>
            <a:ext cx="2620392" cy="14596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478" y="437413"/>
            <a:ext cx="1115585" cy="750979"/>
          </a:xfrm>
          <a:prstGeom prst="rect">
            <a:avLst/>
          </a:prstGeom>
        </p:spPr>
      </p:pic>
      <p:grpSp>
        <p:nvGrpSpPr>
          <p:cNvPr id="88" name="Group 87"/>
          <p:cNvGrpSpPr/>
          <p:nvPr/>
        </p:nvGrpSpPr>
        <p:grpSpPr>
          <a:xfrm>
            <a:off x="2707462" y="2714660"/>
            <a:ext cx="655384" cy="996174"/>
            <a:chOff x="3695700" y="2990419"/>
            <a:chExt cx="514350" cy="781807"/>
          </a:xfrm>
        </p:grpSpPr>
        <p:sp>
          <p:nvSpPr>
            <p:cNvPr id="90" name="Rectangle 89"/>
            <p:cNvSpPr/>
            <p:nvPr/>
          </p:nvSpPr>
          <p:spPr>
            <a:xfrm>
              <a:off x="3695700" y="3237911"/>
              <a:ext cx="514350" cy="490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Picture 90" descr="IconSet2.png"/>
            <p:cNvPicPr>
              <a:picLocks noChangeAspect="1"/>
            </p:cNvPicPr>
            <p:nvPr/>
          </p:nvPicPr>
          <p:blipFill rotWithShape="1">
            <a:blip r:embed="rId4" cstate="screen">
              <a:duotone>
                <a:prstClr val="black"/>
                <a:srgbClr val="424242">
                  <a:tint val="45000"/>
                  <a:satMod val="400000"/>
                </a:srgbClr>
              </a:duotone>
              <a:alphaModFix amt="73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857625" y="3333352"/>
              <a:ext cx="180424" cy="438874"/>
            </a:xfrm>
            <a:prstGeom prst="rect">
              <a:avLst/>
            </a:prstGeom>
          </p:spPr>
        </p:pic>
        <p:grpSp>
          <p:nvGrpSpPr>
            <p:cNvPr id="92" name="Group 91"/>
            <p:cNvGrpSpPr/>
            <p:nvPr/>
          </p:nvGrpSpPr>
          <p:grpSpPr>
            <a:xfrm>
              <a:off x="4038049" y="2990419"/>
              <a:ext cx="121930" cy="296590"/>
              <a:chOff x="3886872" y="2990419"/>
              <a:chExt cx="121930" cy="296590"/>
            </a:xfrm>
          </p:grpSpPr>
          <p:pic>
            <p:nvPicPr>
              <p:cNvPr id="129" name="Picture 128" descr="IconSet2.png"/>
              <p:cNvPicPr>
                <a:picLocks noChangeAspect="1"/>
              </p:cNvPicPr>
              <p:nvPr/>
            </p:nvPicPr>
            <p:blipFill rotWithShape="1">
              <a:blip r:embed="rId6" cstate="print">
                <a:duotone>
                  <a:prstClr val="black"/>
                  <a:srgbClr val="424242">
                    <a:tint val="45000"/>
                    <a:satMod val="400000"/>
                  </a:srgbClr>
                </a:duotone>
                <a:alphaModFix amt="73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886872" y="2990419"/>
                <a:ext cx="121930" cy="296590"/>
              </a:xfrm>
              <a:prstGeom prst="rect">
                <a:avLst/>
              </a:prstGeom>
            </p:spPr>
          </p:pic>
          <p:sp>
            <p:nvSpPr>
              <p:cNvPr id="130" name="Rectangle 129"/>
              <p:cNvSpPr/>
              <p:nvPr/>
            </p:nvSpPr>
            <p:spPr>
              <a:xfrm>
                <a:off x="3911600" y="3146425"/>
                <a:ext cx="73025" cy="83979"/>
              </a:xfrm>
              <a:prstGeom prst="rect">
                <a:avLst/>
              </a:prstGeom>
              <a:solidFill>
                <a:srgbClr val="373737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886872" y="2990419"/>
              <a:ext cx="121930" cy="296590"/>
              <a:chOff x="3886872" y="2990419"/>
              <a:chExt cx="121930" cy="296590"/>
            </a:xfrm>
          </p:grpSpPr>
          <p:pic>
            <p:nvPicPr>
              <p:cNvPr id="122" name="Picture 121" descr="IconSet2.png"/>
              <p:cNvPicPr>
                <a:picLocks noChangeAspect="1"/>
              </p:cNvPicPr>
              <p:nvPr/>
            </p:nvPicPr>
            <p:blipFill rotWithShape="1">
              <a:blip r:embed="rId6" cstate="print">
                <a:duotone>
                  <a:prstClr val="black"/>
                  <a:srgbClr val="424242">
                    <a:tint val="45000"/>
                    <a:satMod val="400000"/>
                  </a:srgbClr>
                </a:duotone>
                <a:alphaModFix amt="73000"/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886872" y="2990419"/>
                <a:ext cx="121930" cy="296590"/>
              </a:xfrm>
              <a:prstGeom prst="rect">
                <a:avLst/>
              </a:prstGeom>
            </p:spPr>
          </p:pic>
          <p:sp>
            <p:nvSpPr>
              <p:cNvPr id="123" name="Rectangle 122"/>
              <p:cNvSpPr/>
              <p:nvPr/>
            </p:nvSpPr>
            <p:spPr>
              <a:xfrm>
                <a:off x="3911600" y="3146425"/>
                <a:ext cx="73025" cy="83979"/>
              </a:xfrm>
              <a:prstGeom prst="rect">
                <a:avLst/>
              </a:prstGeom>
              <a:solidFill>
                <a:srgbClr val="373737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735695" y="2990419"/>
              <a:ext cx="121930" cy="296590"/>
              <a:chOff x="3886872" y="2990419"/>
              <a:chExt cx="121930" cy="296590"/>
            </a:xfrm>
          </p:grpSpPr>
          <p:pic>
            <p:nvPicPr>
              <p:cNvPr id="120" name="Picture 119" descr="IconSet2.png"/>
              <p:cNvPicPr>
                <a:picLocks noChangeAspect="1"/>
              </p:cNvPicPr>
              <p:nvPr/>
            </p:nvPicPr>
            <p:blipFill rotWithShape="1">
              <a:blip r:embed="rId6" cstate="print">
                <a:duotone>
                  <a:prstClr val="black"/>
                  <a:srgbClr val="424242">
                    <a:tint val="45000"/>
                    <a:satMod val="400000"/>
                  </a:srgbClr>
                </a:duotone>
                <a:alphaModFix amt="73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886872" y="2990419"/>
                <a:ext cx="121930" cy="296590"/>
              </a:xfrm>
              <a:prstGeom prst="rect">
                <a:avLst/>
              </a:prstGeom>
            </p:spPr>
          </p:pic>
          <p:sp>
            <p:nvSpPr>
              <p:cNvPr id="121" name="Rectangle 120"/>
              <p:cNvSpPr/>
              <p:nvPr/>
            </p:nvSpPr>
            <p:spPr>
              <a:xfrm>
                <a:off x="3911600" y="3146425"/>
                <a:ext cx="73025" cy="83979"/>
              </a:xfrm>
              <a:prstGeom prst="rect">
                <a:avLst/>
              </a:prstGeom>
              <a:solidFill>
                <a:srgbClr val="373737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9" name="Trapezoid 118"/>
            <p:cNvSpPr/>
            <p:nvPr/>
          </p:nvSpPr>
          <p:spPr>
            <a:xfrm rot="10800000">
              <a:off x="3695700" y="3287009"/>
              <a:ext cx="514350" cy="91191"/>
            </a:xfrm>
            <a:prstGeom prst="trapezoid">
              <a:avLst>
                <a:gd name="adj" fmla="val 206049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2878213" y="3061644"/>
            <a:ext cx="288794" cy="284840"/>
            <a:chOff x="4075727" y="576585"/>
            <a:chExt cx="476297" cy="476297"/>
          </a:xfrm>
        </p:grpSpPr>
        <p:sp>
          <p:nvSpPr>
            <p:cNvPr id="132" name="Rounded Rectangle 131"/>
            <p:cNvSpPr/>
            <p:nvPr/>
          </p:nvSpPr>
          <p:spPr>
            <a:xfrm>
              <a:off x="4075727" y="576585"/>
              <a:ext cx="476297" cy="47629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 descr="Netskope-Icon-4color-50x50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17691" y="618549"/>
              <a:ext cx="392369" cy="392369"/>
            </a:xfrm>
            <a:prstGeom prst="rect">
              <a:avLst/>
            </a:prstGeom>
          </p:spPr>
        </p:pic>
      </p:grpSp>
      <p:sp>
        <p:nvSpPr>
          <p:cNvPr id="143" name="TextBox 142"/>
          <p:cNvSpPr txBox="1"/>
          <p:nvPr/>
        </p:nvSpPr>
        <p:spPr>
          <a:xfrm>
            <a:off x="1128681" y="4181734"/>
            <a:ext cx="975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On-premise users</a:t>
            </a:r>
            <a:endParaRPr lang="en-US" sz="800" dirty="0"/>
          </a:p>
        </p:txBody>
      </p:sp>
      <p:pic>
        <p:nvPicPr>
          <p:cNvPr id="144" name="Picture 143" descr="DesktopMonitor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2332" y="3680936"/>
            <a:ext cx="613502" cy="528881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49953" y="219296"/>
            <a:ext cx="5985234" cy="457286"/>
          </a:xfrm>
        </p:spPr>
        <p:txBody>
          <a:bodyPr>
            <a:normAutofit fontScale="90000"/>
          </a:bodyPr>
          <a:lstStyle/>
          <a:p>
            <a:r>
              <a:rPr lang="en-US" sz="2000" b="1" dirty="0" smtClean="0"/>
              <a:t>Discovery </a:t>
            </a:r>
            <a:r>
              <a:rPr lang="en-US" sz="2000" b="1" dirty="0"/>
              <a:t>– </a:t>
            </a:r>
            <a:r>
              <a:rPr lang="en-US" sz="2000" b="1" dirty="0" smtClean="0"/>
              <a:t>Option 2a </a:t>
            </a:r>
            <a:br>
              <a:rPr lang="en-US" sz="2000" b="1" dirty="0" smtClean="0"/>
            </a:br>
            <a:r>
              <a:rPr lang="en-US" sz="2000" b="1" dirty="0" smtClean="0"/>
              <a:t>Virtual Appliance, On Premise Log Parser</a:t>
            </a:r>
            <a:endParaRPr lang="en-US" sz="2000" b="1" dirty="0"/>
          </a:p>
        </p:txBody>
      </p:sp>
      <p:grpSp>
        <p:nvGrpSpPr>
          <p:cNvPr id="78" name="Group 77"/>
          <p:cNvGrpSpPr/>
          <p:nvPr/>
        </p:nvGrpSpPr>
        <p:grpSpPr>
          <a:xfrm>
            <a:off x="5771445" y="1225393"/>
            <a:ext cx="874208" cy="839646"/>
            <a:chOff x="3783358" y="972188"/>
            <a:chExt cx="958672" cy="919454"/>
          </a:xfrm>
        </p:grpSpPr>
        <p:grpSp>
          <p:nvGrpSpPr>
            <p:cNvPr id="82" name="Group 81"/>
            <p:cNvGrpSpPr/>
            <p:nvPr/>
          </p:nvGrpSpPr>
          <p:grpSpPr>
            <a:xfrm>
              <a:off x="3783359" y="985406"/>
              <a:ext cx="958671" cy="906236"/>
              <a:chOff x="4075727" y="576585"/>
              <a:chExt cx="476297" cy="491148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4075727" y="576585"/>
                <a:ext cx="476297" cy="47629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5" name="Picture 84" descr="Netskope-Icon-4color-50x50.png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320346" y="813252"/>
                <a:ext cx="231678" cy="254481"/>
              </a:xfrm>
              <a:prstGeom prst="rect">
                <a:avLst/>
              </a:prstGeom>
            </p:spPr>
          </p:pic>
        </p:grpSp>
        <p:sp>
          <p:nvSpPr>
            <p:cNvPr id="83" name="TextBox 82"/>
            <p:cNvSpPr txBox="1"/>
            <p:nvPr/>
          </p:nvSpPr>
          <p:spPr>
            <a:xfrm>
              <a:off x="3783358" y="972188"/>
              <a:ext cx="958671" cy="303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Active</a:t>
              </a:r>
              <a:endParaRPr lang="en-US" sz="1200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5636144" y="646800"/>
            <a:ext cx="1086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Netskope</a:t>
            </a:r>
          </a:p>
          <a:p>
            <a:pPr algn="ctr"/>
            <a:r>
              <a:rPr lang="en-US" sz="1000" i="1" dirty="0" err="1" smtClean="0"/>
              <a:t>GoSkope.com</a:t>
            </a:r>
            <a:endParaRPr lang="en-US" sz="1000" i="1" dirty="0"/>
          </a:p>
        </p:txBody>
      </p:sp>
      <p:grpSp>
        <p:nvGrpSpPr>
          <p:cNvPr id="87" name="Group 86"/>
          <p:cNvGrpSpPr/>
          <p:nvPr/>
        </p:nvGrpSpPr>
        <p:grpSpPr>
          <a:xfrm>
            <a:off x="5736630" y="1450509"/>
            <a:ext cx="680776" cy="461050"/>
            <a:chOff x="1684631" y="862313"/>
            <a:chExt cx="1622291" cy="1177141"/>
          </a:xfrm>
        </p:grpSpPr>
        <p:pic>
          <p:nvPicPr>
            <p:cNvPr id="89" name="Picture 88" descr="Dashboard-redesign-with_orange.jpg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26689" y="1007407"/>
              <a:ext cx="846003" cy="557833"/>
            </a:xfrm>
            <a:prstGeom prst="rect">
              <a:avLst/>
            </a:prstGeom>
          </p:spPr>
        </p:pic>
        <p:pic>
          <p:nvPicPr>
            <p:cNvPr id="93" name="Picture 92" descr="IconSet.pn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84631" y="862313"/>
              <a:ext cx="1622291" cy="1177141"/>
            </a:xfrm>
            <a:prstGeom prst="rect">
              <a:avLst/>
            </a:prstGeom>
          </p:spPr>
        </p:pic>
      </p:grpSp>
      <p:cxnSp>
        <p:nvCxnSpPr>
          <p:cNvPr id="99" name="Straight Connector 98"/>
          <p:cNvCxnSpPr/>
          <p:nvPr/>
        </p:nvCxnSpPr>
        <p:spPr>
          <a:xfrm>
            <a:off x="6214271" y="2045096"/>
            <a:ext cx="6155" cy="2571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 flipH="1">
            <a:off x="6179605" y="2302255"/>
            <a:ext cx="81641" cy="84727"/>
          </a:xfrm>
          <a:prstGeom prst="ellipse">
            <a:avLst/>
          </a:prstGeom>
          <a:noFill/>
          <a:ln w="38100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Elbow Connector 157"/>
          <p:cNvCxnSpPr>
            <a:stCxn id="136" idx="1"/>
            <a:endCxn id="91" idx="3"/>
          </p:cNvCxnSpPr>
          <p:nvPr/>
        </p:nvCxnSpPr>
        <p:spPr>
          <a:xfrm rot="10800000">
            <a:off x="3143683" y="3431229"/>
            <a:ext cx="511196" cy="288468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/>
          <p:nvPr/>
        </p:nvCxnSpPr>
        <p:spPr>
          <a:xfrm flipV="1">
            <a:off x="3302888" y="2395681"/>
            <a:ext cx="2917537" cy="526460"/>
          </a:xfrm>
          <a:prstGeom prst="bentConnector2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2429867" y="2448270"/>
            <a:ext cx="1226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VA-01</a:t>
            </a:r>
            <a:endParaRPr lang="en-US" sz="10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4453702" y="2896041"/>
            <a:ext cx="145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Continuous Log Feed</a:t>
            </a:r>
            <a:endParaRPr lang="en-US" sz="1200" dirty="0"/>
          </a:p>
        </p:txBody>
      </p:sp>
      <p:sp>
        <p:nvSpPr>
          <p:cNvPr id="108" name="Rounded Rectangle 107"/>
          <p:cNvSpPr/>
          <p:nvPr/>
        </p:nvSpPr>
        <p:spPr>
          <a:xfrm>
            <a:off x="1037894" y="2279495"/>
            <a:ext cx="2958326" cy="21935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Elbow Connector 108"/>
          <p:cNvCxnSpPr>
            <a:stCxn id="144" idx="3"/>
          </p:cNvCxnSpPr>
          <p:nvPr/>
        </p:nvCxnSpPr>
        <p:spPr>
          <a:xfrm flipV="1">
            <a:off x="1945834" y="3847728"/>
            <a:ext cx="1796943" cy="97649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endCxn id="106" idx="1"/>
          </p:cNvCxnSpPr>
          <p:nvPr/>
        </p:nvCxnSpPr>
        <p:spPr>
          <a:xfrm>
            <a:off x="4277863" y="3847729"/>
            <a:ext cx="2674935" cy="99833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/>
          <p:cNvGrpSpPr/>
          <p:nvPr/>
        </p:nvGrpSpPr>
        <p:grpSpPr>
          <a:xfrm>
            <a:off x="3623520" y="2723359"/>
            <a:ext cx="798824" cy="377913"/>
            <a:chOff x="3679834" y="3171739"/>
            <a:chExt cx="695308" cy="565928"/>
          </a:xfrm>
        </p:grpSpPr>
        <p:sp>
          <p:nvSpPr>
            <p:cNvPr id="134" name="Snip Single Corner Rectangle 133"/>
            <p:cNvSpPr/>
            <p:nvPr/>
          </p:nvSpPr>
          <p:spPr>
            <a:xfrm>
              <a:off x="3756343" y="3171739"/>
              <a:ext cx="551936" cy="565928"/>
            </a:xfrm>
            <a:prstGeom prst="snip1Rect">
              <a:avLst>
                <a:gd name="adj" fmla="val 25415"/>
              </a:avLst>
            </a:prstGeom>
            <a:solidFill>
              <a:schemeClr val="bg1"/>
            </a:solidFill>
            <a:ln w="12700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35" name="Right Triangle 11"/>
            <p:cNvSpPr/>
            <p:nvPr/>
          </p:nvSpPr>
          <p:spPr>
            <a:xfrm rot="21340227">
              <a:off x="4129952" y="3216223"/>
              <a:ext cx="114920" cy="117389"/>
            </a:xfrm>
            <a:custGeom>
              <a:avLst/>
              <a:gdLst>
                <a:gd name="connsiteX0" fmla="*/ 0 w 118565"/>
                <a:gd name="connsiteY0" fmla="*/ 111039 h 111039"/>
                <a:gd name="connsiteX1" fmla="*/ 0 w 118565"/>
                <a:gd name="connsiteY1" fmla="*/ 0 h 111039"/>
                <a:gd name="connsiteX2" fmla="*/ 118565 w 118565"/>
                <a:gd name="connsiteY2" fmla="*/ 111039 h 111039"/>
                <a:gd name="connsiteX3" fmla="*/ 0 w 118565"/>
                <a:gd name="connsiteY3" fmla="*/ 111039 h 111039"/>
                <a:gd name="connsiteX0" fmla="*/ 0 w 118565"/>
                <a:gd name="connsiteY0" fmla="*/ 117389 h 117389"/>
                <a:gd name="connsiteX1" fmla="*/ 12700 w 118565"/>
                <a:gd name="connsiteY1" fmla="*/ 0 h 117389"/>
                <a:gd name="connsiteX2" fmla="*/ 118565 w 118565"/>
                <a:gd name="connsiteY2" fmla="*/ 117389 h 117389"/>
                <a:gd name="connsiteX3" fmla="*/ 0 w 118565"/>
                <a:gd name="connsiteY3" fmla="*/ 117389 h 117389"/>
                <a:gd name="connsiteX0" fmla="*/ 0 w 118565"/>
                <a:gd name="connsiteY0" fmla="*/ 117389 h 117389"/>
                <a:gd name="connsiteX1" fmla="*/ 12700 w 118565"/>
                <a:gd name="connsiteY1" fmla="*/ 0 h 117389"/>
                <a:gd name="connsiteX2" fmla="*/ 118565 w 118565"/>
                <a:gd name="connsiteY2" fmla="*/ 117389 h 117389"/>
                <a:gd name="connsiteX3" fmla="*/ 0 w 118565"/>
                <a:gd name="connsiteY3" fmla="*/ 117389 h 117389"/>
                <a:gd name="connsiteX0" fmla="*/ 0 w 114920"/>
                <a:gd name="connsiteY0" fmla="*/ 111297 h 117389"/>
                <a:gd name="connsiteX1" fmla="*/ 9055 w 114920"/>
                <a:gd name="connsiteY1" fmla="*/ 0 h 117389"/>
                <a:gd name="connsiteX2" fmla="*/ 114920 w 114920"/>
                <a:gd name="connsiteY2" fmla="*/ 117389 h 117389"/>
                <a:gd name="connsiteX3" fmla="*/ 0 w 114920"/>
                <a:gd name="connsiteY3" fmla="*/ 111297 h 11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20" h="117389">
                  <a:moveTo>
                    <a:pt x="0" y="111297"/>
                  </a:moveTo>
                  <a:lnTo>
                    <a:pt x="9055" y="0"/>
                  </a:lnTo>
                  <a:lnTo>
                    <a:pt x="114920" y="117389"/>
                  </a:lnTo>
                  <a:lnTo>
                    <a:pt x="0" y="11129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863975" y="3276007"/>
              <a:ext cx="327025" cy="402784"/>
              <a:chOff x="3863975" y="3239472"/>
              <a:chExt cx="327025" cy="402784"/>
            </a:xfrm>
          </p:grpSpPr>
          <p:cxnSp>
            <p:nvCxnSpPr>
              <p:cNvPr id="139" name="Straight Connector 138"/>
              <p:cNvCxnSpPr/>
              <p:nvPr/>
            </p:nvCxnSpPr>
            <p:spPr>
              <a:xfrm>
                <a:off x="3863975" y="3305661"/>
                <a:ext cx="211469" cy="0"/>
              </a:xfrm>
              <a:prstGeom prst="line">
                <a:avLst/>
              </a:prstGeom>
              <a:ln w="12700" cmpd="sng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0" name="Group 139"/>
              <p:cNvGrpSpPr/>
              <p:nvPr/>
            </p:nvGrpSpPr>
            <p:grpSpPr>
              <a:xfrm>
                <a:off x="3863975" y="3372980"/>
                <a:ext cx="327025" cy="269276"/>
                <a:chOff x="3863975" y="3366630"/>
                <a:chExt cx="211469" cy="269276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3863975" y="3366630"/>
                  <a:ext cx="211469" cy="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3863975" y="3568587"/>
                  <a:ext cx="211469" cy="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3863975" y="3635906"/>
                  <a:ext cx="211469" cy="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2" name="Straight Connector 141"/>
              <p:cNvCxnSpPr/>
              <p:nvPr/>
            </p:nvCxnSpPr>
            <p:spPr>
              <a:xfrm>
                <a:off x="3863975" y="3239472"/>
                <a:ext cx="211469" cy="0"/>
              </a:xfrm>
              <a:prstGeom prst="line">
                <a:avLst/>
              </a:prstGeom>
              <a:ln w="12700" cmpd="sng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/>
            <p:cNvSpPr txBox="1"/>
            <p:nvPr/>
          </p:nvSpPr>
          <p:spPr>
            <a:xfrm>
              <a:off x="3679834" y="3330304"/>
              <a:ext cx="69530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/>
                <a:t>LOG DATA</a:t>
              </a:r>
              <a:endParaRPr lang="en-US" sz="700" b="1" dirty="0"/>
            </a:p>
          </p:txBody>
        </p:sp>
      </p:grpSp>
      <p:pic>
        <p:nvPicPr>
          <p:cNvPr id="136" name="Picture 135" descr="Firewall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4879" y="3398851"/>
            <a:ext cx="641692" cy="641692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176" y="1633376"/>
            <a:ext cx="1115585" cy="750979"/>
          </a:xfrm>
          <a:prstGeom prst="rect">
            <a:avLst/>
          </a:prstGeom>
        </p:spPr>
      </p:pic>
      <p:sp>
        <p:nvSpPr>
          <p:cNvPr id="148" name="TextBox 147"/>
          <p:cNvSpPr txBox="1"/>
          <p:nvPr/>
        </p:nvSpPr>
        <p:spPr>
          <a:xfrm>
            <a:off x="1978176" y="1926539"/>
            <a:ext cx="1086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Customer</a:t>
            </a:r>
            <a:endParaRPr lang="en-US" sz="1200" i="1" dirty="0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73776" y="2714660"/>
            <a:ext cx="181027" cy="436963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41075" y="2714660"/>
            <a:ext cx="181027" cy="436963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1018220" y="2357284"/>
            <a:ext cx="1226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AD</a:t>
            </a:r>
          </a:p>
          <a:p>
            <a:pPr algn="ctr"/>
            <a:r>
              <a:rPr lang="en-US" sz="1000" dirty="0" smtClean="0"/>
              <a:t>Server</a:t>
            </a:r>
            <a:endParaRPr lang="en-US" sz="10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2116727" y="3064972"/>
            <a:ext cx="288794" cy="284840"/>
            <a:chOff x="4075727" y="576585"/>
            <a:chExt cx="476297" cy="476297"/>
          </a:xfrm>
        </p:grpSpPr>
        <p:sp>
          <p:nvSpPr>
            <p:cNvPr id="76" name="Rounded Rectangle 75"/>
            <p:cNvSpPr/>
            <p:nvPr/>
          </p:nvSpPr>
          <p:spPr>
            <a:xfrm>
              <a:off x="4075727" y="576585"/>
              <a:ext cx="476297" cy="47629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9" name="Picture 78" descr="Netskope-Icon-4color-50x50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17691" y="618549"/>
              <a:ext cx="392369" cy="392369"/>
            </a:xfrm>
            <a:prstGeom prst="rect">
              <a:avLst/>
            </a:prstGeom>
          </p:spPr>
        </p:pic>
      </p:grpSp>
      <p:sp>
        <p:nvSpPr>
          <p:cNvPr id="80" name="TextBox 79"/>
          <p:cNvSpPr txBox="1"/>
          <p:nvPr/>
        </p:nvSpPr>
        <p:spPr>
          <a:xfrm>
            <a:off x="1666322" y="2379252"/>
            <a:ext cx="1226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AD</a:t>
            </a:r>
          </a:p>
          <a:p>
            <a:pPr algn="ctr"/>
            <a:r>
              <a:rPr lang="en-US" sz="1000" b="1" dirty="0" smtClean="0"/>
              <a:t>Connector</a:t>
            </a:r>
            <a:endParaRPr lang="en-US" sz="1000" b="1" dirty="0"/>
          </a:p>
        </p:txBody>
      </p:sp>
      <p:cxnSp>
        <p:nvCxnSpPr>
          <p:cNvPr id="112" name="Elbow Connector 111"/>
          <p:cNvCxnSpPr>
            <a:stCxn id="76" idx="3"/>
            <a:endCxn id="120" idx="1"/>
          </p:cNvCxnSpPr>
          <p:nvPr/>
        </p:nvCxnSpPr>
        <p:spPr>
          <a:xfrm flipV="1">
            <a:off x="2405521" y="2903617"/>
            <a:ext cx="352903" cy="303775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07447" y="992375"/>
            <a:ext cx="47458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Lucida Grande"/>
                <a:cs typeface="Lucida Grande"/>
              </a:rPr>
              <a:t>Automated Transfer </a:t>
            </a:r>
            <a:r>
              <a:rPr lang="en-US" sz="1200" dirty="0">
                <a:solidFill>
                  <a:schemeClr val="tx2"/>
                </a:solidFill>
                <a:latin typeface="Lucida Grande"/>
                <a:cs typeface="Lucida Grande"/>
              </a:rPr>
              <a:t>of logs from existing network platforms such as Firewalls &amp; Web Proxies via local virtual </a:t>
            </a:r>
            <a:r>
              <a:rPr lang="en-US" sz="1200" dirty="0" smtClean="0">
                <a:solidFill>
                  <a:schemeClr val="tx2"/>
                </a:solidFill>
                <a:latin typeface="Lucida Grande"/>
                <a:cs typeface="Lucida Grande"/>
              </a:rPr>
              <a:t>appliance</a:t>
            </a:r>
            <a:endParaRPr lang="en-US" sz="1200" dirty="0">
              <a:solidFill>
                <a:schemeClr val="tx2"/>
              </a:solidFill>
              <a:latin typeface="Lucida Grande"/>
              <a:cs typeface="Lucida Grande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8062701" y="143693"/>
            <a:ext cx="899196" cy="881108"/>
            <a:chOff x="506139" y="1855614"/>
            <a:chExt cx="899196" cy="881108"/>
          </a:xfrm>
        </p:grpSpPr>
        <p:sp>
          <p:nvSpPr>
            <p:cNvPr id="69" name="Oval 68"/>
            <p:cNvSpPr/>
            <p:nvPr/>
          </p:nvSpPr>
          <p:spPr>
            <a:xfrm>
              <a:off x="506139" y="1855614"/>
              <a:ext cx="899196" cy="8811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solidFill>
                  <a:schemeClr val="accent1"/>
                </a:solidFill>
              </a:endParaRPr>
            </a:p>
            <a:p>
              <a:pPr algn="ctr"/>
              <a:endParaRPr lang="en-US" sz="800" b="1" dirty="0" smtClean="0">
                <a:solidFill>
                  <a:schemeClr val="accent1"/>
                </a:solidFill>
              </a:endParaRPr>
            </a:p>
            <a:p>
              <a:pPr algn="ctr"/>
              <a:endParaRPr lang="en-US" sz="800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826605" y="2160553"/>
              <a:ext cx="257356" cy="366158"/>
              <a:chOff x="1074590" y="1872995"/>
              <a:chExt cx="257356" cy="366158"/>
            </a:xfrm>
          </p:grpSpPr>
          <p:sp>
            <p:nvSpPr>
              <p:cNvPr id="77" name="Snip Single Corner Rectangle 76"/>
              <p:cNvSpPr/>
              <p:nvPr/>
            </p:nvSpPr>
            <p:spPr>
              <a:xfrm>
                <a:off x="1074590" y="1876652"/>
                <a:ext cx="257356" cy="362501"/>
              </a:xfrm>
              <a:prstGeom prst="snip1Rect">
                <a:avLst>
                  <a:gd name="adj" fmla="val 30471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Isosceles Triangle 11"/>
              <p:cNvSpPr/>
              <p:nvPr/>
            </p:nvSpPr>
            <p:spPr>
              <a:xfrm rot="13570189">
                <a:off x="1182293" y="1909070"/>
                <a:ext cx="160269" cy="88120"/>
              </a:xfrm>
              <a:prstGeom prst="triangle">
                <a:avLst>
                  <a:gd name="adj" fmla="val 49163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>
                <a:off x="1134878" y="2038707"/>
                <a:ext cx="124332" cy="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1134878" y="2094402"/>
                <a:ext cx="124332" cy="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1134878" y="2147787"/>
                <a:ext cx="124332" cy="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70"/>
            <p:cNvSpPr txBox="1"/>
            <p:nvPr/>
          </p:nvSpPr>
          <p:spPr>
            <a:xfrm>
              <a:off x="732674" y="1947515"/>
              <a:ext cx="5571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LOG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1" name="Picture 10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44690" y="3790931"/>
            <a:ext cx="188786" cy="188786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378196" y="3847728"/>
            <a:ext cx="301618" cy="301618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6308301" y="2606549"/>
            <a:ext cx="25380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  <a:latin typeface="Lucida Grande"/>
                <a:cs typeface="Lucida Grande"/>
              </a:rPr>
              <a:t>Encrypted file upload with encrypted field obfuscation</a:t>
            </a:r>
            <a:endParaRPr lang="en-US" sz="1200" dirty="0">
              <a:solidFill>
                <a:schemeClr val="accent2"/>
              </a:solidFill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07973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Elbow Connector 110"/>
          <p:cNvCxnSpPr>
            <a:stCxn id="79" idx="1"/>
            <a:endCxn id="73" idx="3"/>
          </p:cNvCxnSpPr>
          <p:nvPr/>
        </p:nvCxnSpPr>
        <p:spPr>
          <a:xfrm rot="10800000">
            <a:off x="1722103" y="2933143"/>
            <a:ext cx="420069" cy="274251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" name="Picture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798" y="3572072"/>
            <a:ext cx="1115585" cy="750979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908613" y="1093868"/>
            <a:ext cx="2620392" cy="14596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478" y="437413"/>
            <a:ext cx="1115585" cy="750979"/>
          </a:xfrm>
          <a:prstGeom prst="rect">
            <a:avLst/>
          </a:prstGeom>
        </p:spPr>
      </p:pic>
      <p:grpSp>
        <p:nvGrpSpPr>
          <p:cNvPr id="88" name="Group 87"/>
          <p:cNvGrpSpPr/>
          <p:nvPr/>
        </p:nvGrpSpPr>
        <p:grpSpPr>
          <a:xfrm>
            <a:off x="2707462" y="2714660"/>
            <a:ext cx="655384" cy="996174"/>
            <a:chOff x="3695700" y="2990419"/>
            <a:chExt cx="514350" cy="781807"/>
          </a:xfrm>
        </p:grpSpPr>
        <p:sp>
          <p:nvSpPr>
            <p:cNvPr id="90" name="Rectangle 89"/>
            <p:cNvSpPr/>
            <p:nvPr/>
          </p:nvSpPr>
          <p:spPr>
            <a:xfrm>
              <a:off x="3695700" y="3237911"/>
              <a:ext cx="514350" cy="490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Picture 90" descr="IconSet2.png"/>
            <p:cNvPicPr>
              <a:picLocks noChangeAspect="1"/>
            </p:cNvPicPr>
            <p:nvPr/>
          </p:nvPicPr>
          <p:blipFill rotWithShape="1">
            <a:blip r:embed="rId4" cstate="screen">
              <a:duotone>
                <a:prstClr val="black"/>
                <a:srgbClr val="424242">
                  <a:tint val="45000"/>
                  <a:satMod val="400000"/>
                </a:srgbClr>
              </a:duotone>
              <a:alphaModFix amt="73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857625" y="3333352"/>
              <a:ext cx="180424" cy="438874"/>
            </a:xfrm>
            <a:prstGeom prst="rect">
              <a:avLst/>
            </a:prstGeom>
          </p:spPr>
        </p:pic>
        <p:grpSp>
          <p:nvGrpSpPr>
            <p:cNvPr id="92" name="Group 91"/>
            <p:cNvGrpSpPr/>
            <p:nvPr/>
          </p:nvGrpSpPr>
          <p:grpSpPr>
            <a:xfrm>
              <a:off x="4038049" y="2990419"/>
              <a:ext cx="121930" cy="296590"/>
              <a:chOff x="3886872" y="2990419"/>
              <a:chExt cx="121930" cy="296590"/>
            </a:xfrm>
          </p:grpSpPr>
          <p:pic>
            <p:nvPicPr>
              <p:cNvPr id="129" name="Picture 128" descr="IconSet2.png"/>
              <p:cNvPicPr>
                <a:picLocks noChangeAspect="1"/>
              </p:cNvPicPr>
              <p:nvPr/>
            </p:nvPicPr>
            <p:blipFill rotWithShape="1">
              <a:blip r:embed="rId6" cstate="print">
                <a:duotone>
                  <a:prstClr val="black"/>
                  <a:srgbClr val="424242">
                    <a:tint val="45000"/>
                    <a:satMod val="400000"/>
                  </a:srgbClr>
                </a:duotone>
                <a:alphaModFix amt="73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886872" y="2990419"/>
                <a:ext cx="121930" cy="296590"/>
              </a:xfrm>
              <a:prstGeom prst="rect">
                <a:avLst/>
              </a:prstGeom>
            </p:spPr>
          </p:pic>
          <p:sp>
            <p:nvSpPr>
              <p:cNvPr id="130" name="Rectangle 129"/>
              <p:cNvSpPr/>
              <p:nvPr/>
            </p:nvSpPr>
            <p:spPr>
              <a:xfrm>
                <a:off x="3911600" y="3146425"/>
                <a:ext cx="73025" cy="83979"/>
              </a:xfrm>
              <a:prstGeom prst="rect">
                <a:avLst/>
              </a:prstGeom>
              <a:solidFill>
                <a:srgbClr val="373737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886872" y="2990419"/>
              <a:ext cx="121930" cy="296590"/>
              <a:chOff x="3886872" y="2990419"/>
              <a:chExt cx="121930" cy="296590"/>
            </a:xfrm>
          </p:grpSpPr>
          <p:pic>
            <p:nvPicPr>
              <p:cNvPr id="122" name="Picture 121" descr="IconSet2.png"/>
              <p:cNvPicPr>
                <a:picLocks noChangeAspect="1"/>
              </p:cNvPicPr>
              <p:nvPr/>
            </p:nvPicPr>
            <p:blipFill rotWithShape="1">
              <a:blip r:embed="rId6" cstate="print">
                <a:duotone>
                  <a:prstClr val="black"/>
                  <a:srgbClr val="424242">
                    <a:tint val="45000"/>
                    <a:satMod val="400000"/>
                  </a:srgbClr>
                </a:duotone>
                <a:alphaModFix amt="73000"/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886872" y="2990419"/>
                <a:ext cx="121930" cy="296590"/>
              </a:xfrm>
              <a:prstGeom prst="rect">
                <a:avLst/>
              </a:prstGeom>
            </p:spPr>
          </p:pic>
          <p:sp>
            <p:nvSpPr>
              <p:cNvPr id="123" name="Rectangle 122"/>
              <p:cNvSpPr/>
              <p:nvPr/>
            </p:nvSpPr>
            <p:spPr>
              <a:xfrm>
                <a:off x="3911600" y="3146425"/>
                <a:ext cx="73025" cy="83979"/>
              </a:xfrm>
              <a:prstGeom prst="rect">
                <a:avLst/>
              </a:prstGeom>
              <a:solidFill>
                <a:srgbClr val="373737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735695" y="2990419"/>
              <a:ext cx="121930" cy="296590"/>
              <a:chOff x="3886872" y="2990419"/>
              <a:chExt cx="121930" cy="296590"/>
            </a:xfrm>
          </p:grpSpPr>
          <p:pic>
            <p:nvPicPr>
              <p:cNvPr id="120" name="Picture 119" descr="IconSet2.png"/>
              <p:cNvPicPr>
                <a:picLocks noChangeAspect="1"/>
              </p:cNvPicPr>
              <p:nvPr/>
            </p:nvPicPr>
            <p:blipFill rotWithShape="1">
              <a:blip r:embed="rId6" cstate="print">
                <a:duotone>
                  <a:prstClr val="black"/>
                  <a:srgbClr val="424242">
                    <a:tint val="45000"/>
                    <a:satMod val="400000"/>
                  </a:srgbClr>
                </a:duotone>
                <a:alphaModFix amt="73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886872" y="2990419"/>
                <a:ext cx="121930" cy="296590"/>
              </a:xfrm>
              <a:prstGeom prst="rect">
                <a:avLst/>
              </a:prstGeom>
            </p:spPr>
          </p:pic>
          <p:sp>
            <p:nvSpPr>
              <p:cNvPr id="121" name="Rectangle 120"/>
              <p:cNvSpPr/>
              <p:nvPr/>
            </p:nvSpPr>
            <p:spPr>
              <a:xfrm>
                <a:off x="3911600" y="3146425"/>
                <a:ext cx="73025" cy="83979"/>
              </a:xfrm>
              <a:prstGeom prst="rect">
                <a:avLst/>
              </a:prstGeom>
              <a:solidFill>
                <a:srgbClr val="373737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9" name="Trapezoid 118"/>
            <p:cNvSpPr/>
            <p:nvPr/>
          </p:nvSpPr>
          <p:spPr>
            <a:xfrm rot="10800000">
              <a:off x="3695700" y="3287009"/>
              <a:ext cx="514350" cy="91191"/>
            </a:xfrm>
            <a:prstGeom prst="trapezoid">
              <a:avLst>
                <a:gd name="adj" fmla="val 206049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2878213" y="3061644"/>
            <a:ext cx="288794" cy="284840"/>
            <a:chOff x="4075727" y="576585"/>
            <a:chExt cx="476297" cy="476297"/>
          </a:xfrm>
        </p:grpSpPr>
        <p:sp>
          <p:nvSpPr>
            <p:cNvPr id="132" name="Rounded Rectangle 131"/>
            <p:cNvSpPr/>
            <p:nvPr/>
          </p:nvSpPr>
          <p:spPr>
            <a:xfrm>
              <a:off x="4075727" y="576585"/>
              <a:ext cx="476297" cy="47629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 descr="Netskope-Icon-4color-50x50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17691" y="618549"/>
              <a:ext cx="392369" cy="392369"/>
            </a:xfrm>
            <a:prstGeom prst="rect">
              <a:avLst/>
            </a:prstGeom>
          </p:spPr>
        </p:pic>
      </p:grpSp>
      <p:sp>
        <p:nvSpPr>
          <p:cNvPr id="143" name="TextBox 142"/>
          <p:cNvSpPr txBox="1"/>
          <p:nvPr/>
        </p:nvSpPr>
        <p:spPr>
          <a:xfrm>
            <a:off x="1128681" y="4181734"/>
            <a:ext cx="975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On-premise users</a:t>
            </a:r>
            <a:endParaRPr lang="en-US" sz="800" dirty="0"/>
          </a:p>
        </p:txBody>
      </p:sp>
      <p:pic>
        <p:nvPicPr>
          <p:cNvPr id="144" name="Picture 143" descr="DesktopMonitor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2332" y="3680936"/>
            <a:ext cx="613502" cy="528881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49953" y="219296"/>
            <a:ext cx="5985234" cy="457286"/>
          </a:xfrm>
        </p:spPr>
        <p:txBody>
          <a:bodyPr>
            <a:normAutofit fontScale="90000"/>
          </a:bodyPr>
          <a:lstStyle/>
          <a:p>
            <a:r>
              <a:rPr lang="en-US" sz="2000" b="1" dirty="0" smtClean="0"/>
              <a:t>Discovery </a:t>
            </a:r>
            <a:r>
              <a:rPr lang="en-US" sz="2000" b="1" dirty="0"/>
              <a:t>– </a:t>
            </a:r>
            <a:r>
              <a:rPr lang="en-US" sz="2000" b="1" dirty="0" smtClean="0"/>
              <a:t>Option 2a </a:t>
            </a:r>
            <a:br>
              <a:rPr lang="en-US" sz="2000" b="1" dirty="0" smtClean="0"/>
            </a:br>
            <a:r>
              <a:rPr lang="en-US" sz="2000" b="1" dirty="0" smtClean="0"/>
              <a:t>Virtual Appliance, On Premise Log Parser</a:t>
            </a:r>
            <a:endParaRPr lang="en-US" sz="2000" b="1" dirty="0"/>
          </a:p>
        </p:txBody>
      </p:sp>
      <p:grpSp>
        <p:nvGrpSpPr>
          <p:cNvPr id="78" name="Group 77"/>
          <p:cNvGrpSpPr/>
          <p:nvPr/>
        </p:nvGrpSpPr>
        <p:grpSpPr>
          <a:xfrm>
            <a:off x="5771445" y="1225393"/>
            <a:ext cx="874208" cy="839646"/>
            <a:chOff x="3783358" y="972188"/>
            <a:chExt cx="958672" cy="919454"/>
          </a:xfrm>
        </p:grpSpPr>
        <p:grpSp>
          <p:nvGrpSpPr>
            <p:cNvPr id="82" name="Group 81"/>
            <p:cNvGrpSpPr/>
            <p:nvPr/>
          </p:nvGrpSpPr>
          <p:grpSpPr>
            <a:xfrm>
              <a:off x="3783359" y="985406"/>
              <a:ext cx="958671" cy="906236"/>
              <a:chOff x="4075727" y="576585"/>
              <a:chExt cx="476297" cy="491148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4075727" y="576585"/>
                <a:ext cx="476297" cy="47629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5" name="Picture 84" descr="Netskope-Icon-4color-50x50.png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320346" y="813252"/>
                <a:ext cx="231678" cy="254481"/>
              </a:xfrm>
              <a:prstGeom prst="rect">
                <a:avLst/>
              </a:prstGeom>
            </p:spPr>
          </p:pic>
        </p:grpSp>
        <p:sp>
          <p:nvSpPr>
            <p:cNvPr id="83" name="TextBox 82"/>
            <p:cNvSpPr txBox="1"/>
            <p:nvPr/>
          </p:nvSpPr>
          <p:spPr>
            <a:xfrm>
              <a:off x="3783358" y="972188"/>
              <a:ext cx="958671" cy="303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Active</a:t>
              </a:r>
              <a:endParaRPr lang="en-US" sz="1200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5636144" y="646800"/>
            <a:ext cx="1086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Netskope</a:t>
            </a:r>
          </a:p>
          <a:p>
            <a:pPr algn="ctr"/>
            <a:r>
              <a:rPr lang="en-US" sz="1000" i="1" dirty="0" err="1" smtClean="0"/>
              <a:t>GoSkope.com</a:t>
            </a:r>
            <a:endParaRPr lang="en-US" sz="1000" i="1" dirty="0"/>
          </a:p>
        </p:txBody>
      </p:sp>
      <p:grpSp>
        <p:nvGrpSpPr>
          <p:cNvPr id="87" name="Group 86"/>
          <p:cNvGrpSpPr/>
          <p:nvPr/>
        </p:nvGrpSpPr>
        <p:grpSpPr>
          <a:xfrm>
            <a:off x="5736630" y="1450509"/>
            <a:ext cx="680776" cy="461050"/>
            <a:chOff x="1684631" y="862313"/>
            <a:chExt cx="1622291" cy="1177141"/>
          </a:xfrm>
        </p:grpSpPr>
        <p:pic>
          <p:nvPicPr>
            <p:cNvPr id="89" name="Picture 88" descr="Dashboard-redesign-with_orange.jpg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26689" y="1007407"/>
              <a:ext cx="846003" cy="557833"/>
            </a:xfrm>
            <a:prstGeom prst="rect">
              <a:avLst/>
            </a:prstGeom>
          </p:spPr>
        </p:pic>
        <p:pic>
          <p:nvPicPr>
            <p:cNvPr id="93" name="Picture 92" descr="IconSet.pn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84631" y="862313"/>
              <a:ext cx="1622291" cy="1177141"/>
            </a:xfrm>
            <a:prstGeom prst="rect">
              <a:avLst/>
            </a:prstGeom>
          </p:spPr>
        </p:pic>
      </p:grpSp>
      <p:cxnSp>
        <p:nvCxnSpPr>
          <p:cNvPr id="99" name="Straight Connector 98"/>
          <p:cNvCxnSpPr/>
          <p:nvPr/>
        </p:nvCxnSpPr>
        <p:spPr>
          <a:xfrm>
            <a:off x="6214271" y="2045096"/>
            <a:ext cx="6155" cy="2571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 flipH="1">
            <a:off x="6179605" y="2302255"/>
            <a:ext cx="81641" cy="84727"/>
          </a:xfrm>
          <a:prstGeom prst="ellipse">
            <a:avLst/>
          </a:prstGeom>
          <a:noFill/>
          <a:ln w="38100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Elbow Connector 157"/>
          <p:cNvCxnSpPr>
            <a:stCxn id="136" idx="1"/>
            <a:endCxn id="91" idx="3"/>
          </p:cNvCxnSpPr>
          <p:nvPr/>
        </p:nvCxnSpPr>
        <p:spPr>
          <a:xfrm rot="10800000">
            <a:off x="3143683" y="3431229"/>
            <a:ext cx="511196" cy="288468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/>
          <p:nvPr/>
        </p:nvCxnSpPr>
        <p:spPr>
          <a:xfrm flipV="1">
            <a:off x="3302888" y="2395681"/>
            <a:ext cx="2917537" cy="526460"/>
          </a:xfrm>
          <a:prstGeom prst="bentConnector2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2429867" y="2448270"/>
            <a:ext cx="1226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VA-01</a:t>
            </a:r>
            <a:endParaRPr lang="en-US" sz="10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4453702" y="2896041"/>
            <a:ext cx="145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Continuous Log Feed</a:t>
            </a:r>
            <a:endParaRPr lang="en-US" sz="1200" dirty="0"/>
          </a:p>
        </p:txBody>
      </p:sp>
      <p:sp>
        <p:nvSpPr>
          <p:cNvPr id="108" name="Rounded Rectangle 107"/>
          <p:cNvSpPr/>
          <p:nvPr/>
        </p:nvSpPr>
        <p:spPr>
          <a:xfrm>
            <a:off x="1037894" y="2279495"/>
            <a:ext cx="2958326" cy="21935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Elbow Connector 108"/>
          <p:cNvCxnSpPr>
            <a:stCxn id="144" idx="3"/>
          </p:cNvCxnSpPr>
          <p:nvPr/>
        </p:nvCxnSpPr>
        <p:spPr>
          <a:xfrm flipV="1">
            <a:off x="1945834" y="3847728"/>
            <a:ext cx="1796943" cy="97649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endCxn id="106" idx="1"/>
          </p:cNvCxnSpPr>
          <p:nvPr/>
        </p:nvCxnSpPr>
        <p:spPr>
          <a:xfrm>
            <a:off x="4277863" y="3847729"/>
            <a:ext cx="2674935" cy="99833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/>
          <p:cNvGrpSpPr/>
          <p:nvPr/>
        </p:nvGrpSpPr>
        <p:grpSpPr>
          <a:xfrm>
            <a:off x="3623520" y="2723359"/>
            <a:ext cx="798824" cy="377913"/>
            <a:chOff x="3679834" y="3171739"/>
            <a:chExt cx="695308" cy="565928"/>
          </a:xfrm>
        </p:grpSpPr>
        <p:sp>
          <p:nvSpPr>
            <p:cNvPr id="134" name="Snip Single Corner Rectangle 133"/>
            <p:cNvSpPr/>
            <p:nvPr/>
          </p:nvSpPr>
          <p:spPr>
            <a:xfrm>
              <a:off x="3756343" y="3171739"/>
              <a:ext cx="551936" cy="565928"/>
            </a:xfrm>
            <a:prstGeom prst="snip1Rect">
              <a:avLst>
                <a:gd name="adj" fmla="val 25415"/>
              </a:avLst>
            </a:prstGeom>
            <a:solidFill>
              <a:schemeClr val="bg1"/>
            </a:solidFill>
            <a:ln w="12700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35" name="Right Triangle 11"/>
            <p:cNvSpPr/>
            <p:nvPr/>
          </p:nvSpPr>
          <p:spPr>
            <a:xfrm rot="21340227">
              <a:off x="4129952" y="3216223"/>
              <a:ext cx="114920" cy="117389"/>
            </a:xfrm>
            <a:custGeom>
              <a:avLst/>
              <a:gdLst>
                <a:gd name="connsiteX0" fmla="*/ 0 w 118565"/>
                <a:gd name="connsiteY0" fmla="*/ 111039 h 111039"/>
                <a:gd name="connsiteX1" fmla="*/ 0 w 118565"/>
                <a:gd name="connsiteY1" fmla="*/ 0 h 111039"/>
                <a:gd name="connsiteX2" fmla="*/ 118565 w 118565"/>
                <a:gd name="connsiteY2" fmla="*/ 111039 h 111039"/>
                <a:gd name="connsiteX3" fmla="*/ 0 w 118565"/>
                <a:gd name="connsiteY3" fmla="*/ 111039 h 111039"/>
                <a:gd name="connsiteX0" fmla="*/ 0 w 118565"/>
                <a:gd name="connsiteY0" fmla="*/ 117389 h 117389"/>
                <a:gd name="connsiteX1" fmla="*/ 12700 w 118565"/>
                <a:gd name="connsiteY1" fmla="*/ 0 h 117389"/>
                <a:gd name="connsiteX2" fmla="*/ 118565 w 118565"/>
                <a:gd name="connsiteY2" fmla="*/ 117389 h 117389"/>
                <a:gd name="connsiteX3" fmla="*/ 0 w 118565"/>
                <a:gd name="connsiteY3" fmla="*/ 117389 h 117389"/>
                <a:gd name="connsiteX0" fmla="*/ 0 w 118565"/>
                <a:gd name="connsiteY0" fmla="*/ 117389 h 117389"/>
                <a:gd name="connsiteX1" fmla="*/ 12700 w 118565"/>
                <a:gd name="connsiteY1" fmla="*/ 0 h 117389"/>
                <a:gd name="connsiteX2" fmla="*/ 118565 w 118565"/>
                <a:gd name="connsiteY2" fmla="*/ 117389 h 117389"/>
                <a:gd name="connsiteX3" fmla="*/ 0 w 118565"/>
                <a:gd name="connsiteY3" fmla="*/ 117389 h 117389"/>
                <a:gd name="connsiteX0" fmla="*/ 0 w 114920"/>
                <a:gd name="connsiteY0" fmla="*/ 111297 h 117389"/>
                <a:gd name="connsiteX1" fmla="*/ 9055 w 114920"/>
                <a:gd name="connsiteY1" fmla="*/ 0 h 117389"/>
                <a:gd name="connsiteX2" fmla="*/ 114920 w 114920"/>
                <a:gd name="connsiteY2" fmla="*/ 117389 h 117389"/>
                <a:gd name="connsiteX3" fmla="*/ 0 w 114920"/>
                <a:gd name="connsiteY3" fmla="*/ 111297 h 11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20" h="117389">
                  <a:moveTo>
                    <a:pt x="0" y="111297"/>
                  </a:moveTo>
                  <a:lnTo>
                    <a:pt x="9055" y="0"/>
                  </a:lnTo>
                  <a:lnTo>
                    <a:pt x="114920" y="117389"/>
                  </a:lnTo>
                  <a:lnTo>
                    <a:pt x="0" y="11129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863975" y="3276007"/>
              <a:ext cx="327025" cy="402784"/>
              <a:chOff x="3863975" y="3239472"/>
              <a:chExt cx="327025" cy="402784"/>
            </a:xfrm>
          </p:grpSpPr>
          <p:cxnSp>
            <p:nvCxnSpPr>
              <p:cNvPr id="139" name="Straight Connector 138"/>
              <p:cNvCxnSpPr/>
              <p:nvPr/>
            </p:nvCxnSpPr>
            <p:spPr>
              <a:xfrm>
                <a:off x="3863975" y="3305661"/>
                <a:ext cx="211469" cy="0"/>
              </a:xfrm>
              <a:prstGeom prst="line">
                <a:avLst/>
              </a:prstGeom>
              <a:ln w="12700" cmpd="sng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0" name="Group 139"/>
              <p:cNvGrpSpPr/>
              <p:nvPr/>
            </p:nvGrpSpPr>
            <p:grpSpPr>
              <a:xfrm>
                <a:off x="3863975" y="3372980"/>
                <a:ext cx="327025" cy="269276"/>
                <a:chOff x="3863975" y="3366630"/>
                <a:chExt cx="211469" cy="269276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3863975" y="3366630"/>
                  <a:ext cx="211469" cy="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3863975" y="3568587"/>
                  <a:ext cx="211469" cy="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3863975" y="3635906"/>
                  <a:ext cx="211469" cy="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2" name="Straight Connector 141"/>
              <p:cNvCxnSpPr/>
              <p:nvPr/>
            </p:nvCxnSpPr>
            <p:spPr>
              <a:xfrm>
                <a:off x="3863975" y="3239472"/>
                <a:ext cx="211469" cy="0"/>
              </a:xfrm>
              <a:prstGeom prst="line">
                <a:avLst/>
              </a:prstGeom>
              <a:ln w="12700" cmpd="sng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/>
            <p:cNvSpPr txBox="1"/>
            <p:nvPr/>
          </p:nvSpPr>
          <p:spPr>
            <a:xfrm>
              <a:off x="3679834" y="3330304"/>
              <a:ext cx="69530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/>
                <a:t>LOG DATA</a:t>
              </a:r>
              <a:endParaRPr lang="en-US" sz="700" b="1" dirty="0"/>
            </a:p>
          </p:txBody>
        </p:sp>
      </p:grpSp>
      <p:pic>
        <p:nvPicPr>
          <p:cNvPr id="136" name="Picture 135" descr="Firewall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4879" y="3398851"/>
            <a:ext cx="641692" cy="641692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176" y="1633376"/>
            <a:ext cx="1115585" cy="750979"/>
          </a:xfrm>
          <a:prstGeom prst="rect">
            <a:avLst/>
          </a:prstGeom>
        </p:spPr>
      </p:pic>
      <p:sp>
        <p:nvSpPr>
          <p:cNvPr id="148" name="TextBox 147"/>
          <p:cNvSpPr txBox="1"/>
          <p:nvPr/>
        </p:nvSpPr>
        <p:spPr>
          <a:xfrm>
            <a:off x="1978176" y="1926539"/>
            <a:ext cx="1086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Customer</a:t>
            </a:r>
            <a:endParaRPr lang="en-US" sz="1200" i="1" dirty="0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73776" y="2714660"/>
            <a:ext cx="181027" cy="436963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41075" y="2714660"/>
            <a:ext cx="181027" cy="436963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1018220" y="2357284"/>
            <a:ext cx="1226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AD</a:t>
            </a:r>
          </a:p>
          <a:p>
            <a:pPr algn="ctr"/>
            <a:r>
              <a:rPr lang="en-US" sz="1000" dirty="0" smtClean="0"/>
              <a:t>Server</a:t>
            </a:r>
            <a:endParaRPr lang="en-US" sz="10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2116727" y="3064972"/>
            <a:ext cx="288794" cy="284840"/>
            <a:chOff x="4075727" y="576585"/>
            <a:chExt cx="476297" cy="476297"/>
          </a:xfrm>
        </p:grpSpPr>
        <p:sp>
          <p:nvSpPr>
            <p:cNvPr id="76" name="Rounded Rectangle 75"/>
            <p:cNvSpPr/>
            <p:nvPr/>
          </p:nvSpPr>
          <p:spPr>
            <a:xfrm>
              <a:off x="4075727" y="576585"/>
              <a:ext cx="476297" cy="47629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9" name="Picture 78" descr="Netskope-Icon-4color-50x50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17691" y="618549"/>
              <a:ext cx="392369" cy="392369"/>
            </a:xfrm>
            <a:prstGeom prst="rect">
              <a:avLst/>
            </a:prstGeom>
          </p:spPr>
        </p:pic>
      </p:grpSp>
      <p:sp>
        <p:nvSpPr>
          <p:cNvPr id="80" name="TextBox 79"/>
          <p:cNvSpPr txBox="1"/>
          <p:nvPr/>
        </p:nvSpPr>
        <p:spPr>
          <a:xfrm>
            <a:off x="1666322" y="2379252"/>
            <a:ext cx="1226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AD</a:t>
            </a:r>
          </a:p>
          <a:p>
            <a:pPr algn="ctr"/>
            <a:r>
              <a:rPr lang="en-US" sz="1000" b="1" dirty="0" smtClean="0"/>
              <a:t>Connector</a:t>
            </a:r>
            <a:endParaRPr lang="en-US" sz="1000" b="1" dirty="0"/>
          </a:p>
        </p:txBody>
      </p:sp>
      <p:cxnSp>
        <p:nvCxnSpPr>
          <p:cNvPr id="112" name="Elbow Connector 111"/>
          <p:cNvCxnSpPr>
            <a:stCxn id="76" idx="3"/>
            <a:endCxn id="120" idx="1"/>
          </p:cNvCxnSpPr>
          <p:nvPr/>
        </p:nvCxnSpPr>
        <p:spPr>
          <a:xfrm flipV="1">
            <a:off x="2405521" y="2903617"/>
            <a:ext cx="352903" cy="303775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07447" y="992375"/>
            <a:ext cx="47458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Lucida Grande"/>
                <a:cs typeface="Lucida Grande"/>
              </a:rPr>
              <a:t>Automated Transfer </a:t>
            </a:r>
            <a:r>
              <a:rPr lang="en-US" sz="1200" dirty="0">
                <a:solidFill>
                  <a:schemeClr val="tx2"/>
                </a:solidFill>
                <a:latin typeface="Lucida Grande"/>
                <a:cs typeface="Lucida Grande"/>
              </a:rPr>
              <a:t>of logs from existing network platforms such as Firewalls &amp; Web Proxies via local virtual </a:t>
            </a:r>
            <a:r>
              <a:rPr lang="en-US" sz="1200" dirty="0" smtClean="0">
                <a:solidFill>
                  <a:schemeClr val="tx2"/>
                </a:solidFill>
                <a:latin typeface="Lucida Grande"/>
                <a:cs typeface="Lucida Grande"/>
              </a:rPr>
              <a:t>appliance</a:t>
            </a:r>
            <a:endParaRPr lang="en-US" sz="1200" dirty="0">
              <a:solidFill>
                <a:schemeClr val="tx2"/>
              </a:solidFill>
              <a:latin typeface="Lucida Grande"/>
              <a:cs typeface="Lucida Grande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8062701" y="143693"/>
            <a:ext cx="899196" cy="881108"/>
            <a:chOff x="506139" y="1855614"/>
            <a:chExt cx="899196" cy="881108"/>
          </a:xfrm>
        </p:grpSpPr>
        <p:sp>
          <p:nvSpPr>
            <p:cNvPr id="69" name="Oval 68"/>
            <p:cNvSpPr/>
            <p:nvPr/>
          </p:nvSpPr>
          <p:spPr>
            <a:xfrm>
              <a:off x="506139" y="1855614"/>
              <a:ext cx="899196" cy="8811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solidFill>
                  <a:schemeClr val="accent1"/>
                </a:solidFill>
              </a:endParaRPr>
            </a:p>
            <a:p>
              <a:pPr algn="ctr"/>
              <a:endParaRPr lang="en-US" sz="800" b="1" dirty="0" smtClean="0">
                <a:solidFill>
                  <a:schemeClr val="accent1"/>
                </a:solidFill>
              </a:endParaRPr>
            </a:p>
            <a:p>
              <a:pPr algn="ctr"/>
              <a:endParaRPr lang="en-US" sz="800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826605" y="2160553"/>
              <a:ext cx="257356" cy="366158"/>
              <a:chOff x="1074590" y="1872995"/>
              <a:chExt cx="257356" cy="366158"/>
            </a:xfrm>
          </p:grpSpPr>
          <p:sp>
            <p:nvSpPr>
              <p:cNvPr id="77" name="Snip Single Corner Rectangle 76"/>
              <p:cNvSpPr/>
              <p:nvPr/>
            </p:nvSpPr>
            <p:spPr>
              <a:xfrm>
                <a:off x="1074590" y="1876652"/>
                <a:ext cx="257356" cy="362501"/>
              </a:xfrm>
              <a:prstGeom prst="snip1Rect">
                <a:avLst>
                  <a:gd name="adj" fmla="val 30471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Isosceles Triangle 11"/>
              <p:cNvSpPr/>
              <p:nvPr/>
            </p:nvSpPr>
            <p:spPr>
              <a:xfrm rot="13570189">
                <a:off x="1182293" y="1909070"/>
                <a:ext cx="160269" cy="88120"/>
              </a:xfrm>
              <a:prstGeom prst="triangle">
                <a:avLst>
                  <a:gd name="adj" fmla="val 49163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>
                <a:off x="1134878" y="2038707"/>
                <a:ext cx="124332" cy="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1134878" y="2094402"/>
                <a:ext cx="124332" cy="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1134878" y="2147787"/>
                <a:ext cx="124332" cy="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70"/>
            <p:cNvSpPr txBox="1"/>
            <p:nvPr/>
          </p:nvSpPr>
          <p:spPr>
            <a:xfrm>
              <a:off x="732674" y="1947515"/>
              <a:ext cx="5571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LOG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1" name="Picture 10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44690" y="3790931"/>
            <a:ext cx="188786" cy="188786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378196" y="3847728"/>
            <a:ext cx="301618" cy="301618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6308301" y="2606549"/>
            <a:ext cx="25380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  <a:latin typeface="Lucida Grande"/>
                <a:cs typeface="Lucida Grande"/>
              </a:rPr>
              <a:t>Encrypted file upload with encrypted field obfuscation</a:t>
            </a:r>
            <a:endParaRPr lang="en-US" sz="1200" dirty="0">
              <a:solidFill>
                <a:schemeClr val="accent2"/>
              </a:solidFill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26709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Elbow Connector 110"/>
          <p:cNvCxnSpPr>
            <a:stCxn id="79" idx="1"/>
            <a:endCxn id="73" idx="3"/>
          </p:cNvCxnSpPr>
          <p:nvPr/>
        </p:nvCxnSpPr>
        <p:spPr>
          <a:xfrm rot="10800000">
            <a:off x="1432057" y="3013198"/>
            <a:ext cx="420069" cy="274251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" name="Picture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798" y="3572072"/>
            <a:ext cx="1115585" cy="750979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908613" y="1093868"/>
            <a:ext cx="2620392" cy="14596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478" y="437413"/>
            <a:ext cx="1115585" cy="750979"/>
          </a:xfrm>
          <a:prstGeom prst="rect">
            <a:avLst/>
          </a:prstGeom>
        </p:spPr>
      </p:pic>
      <p:sp>
        <p:nvSpPr>
          <p:cNvPr id="143" name="TextBox 142"/>
          <p:cNvSpPr txBox="1"/>
          <p:nvPr/>
        </p:nvSpPr>
        <p:spPr>
          <a:xfrm>
            <a:off x="1128681" y="4181734"/>
            <a:ext cx="975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On-premise users</a:t>
            </a:r>
            <a:endParaRPr lang="en-US" sz="800" dirty="0"/>
          </a:p>
        </p:txBody>
      </p:sp>
      <p:pic>
        <p:nvPicPr>
          <p:cNvPr id="144" name="Picture 143" descr="DesktopMonitor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2332" y="3680936"/>
            <a:ext cx="613502" cy="528881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49953" y="219296"/>
            <a:ext cx="5985234" cy="457286"/>
          </a:xfrm>
        </p:spPr>
        <p:txBody>
          <a:bodyPr>
            <a:normAutofit fontScale="90000"/>
          </a:bodyPr>
          <a:lstStyle/>
          <a:p>
            <a:r>
              <a:rPr lang="en-US" sz="2000" b="1" dirty="0" smtClean="0"/>
              <a:t>Discovery </a:t>
            </a:r>
            <a:r>
              <a:rPr lang="en-US" sz="2000" b="1" dirty="0"/>
              <a:t>– </a:t>
            </a:r>
            <a:r>
              <a:rPr lang="en-US" sz="2000" b="1" dirty="0" smtClean="0"/>
              <a:t>Option 2b </a:t>
            </a:r>
            <a:br>
              <a:rPr lang="en-US" sz="2000" b="1" dirty="0" smtClean="0"/>
            </a:br>
            <a:r>
              <a:rPr lang="en-US" sz="2000" b="1" dirty="0" smtClean="0"/>
              <a:t>Hardware Appliance, On Premise Log Parser</a:t>
            </a:r>
            <a:endParaRPr lang="en-US" sz="2000" b="1" dirty="0"/>
          </a:p>
        </p:txBody>
      </p:sp>
      <p:grpSp>
        <p:nvGrpSpPr>
          <p:cNvPr id="78" name="Group 77"/>
          <p:cNvGrpSpPr/>
          <p:nvPr/>
        </p:nvGrpSpPr>
        <p:grpSpPr>
          <a:xfrm>
            <a:off x="5771445" y="1225393"/>
            <a:ext cx="874208" cy="839646"/>
            <a:chOff x="3783358" y="972188"/>
            <a:chExt cx="958672" cy="919454"/>
          </a:xfrm>
        </p:grpSpPr>
        <p:grpSp>
          <p:nvGrpSpPr>
            <p:cNvPr id="82" name="Group 81"/>
            <p:cNvGrpSpPr/>
            <p:nvPr/>
          </p:nvGrpSpPr>
          <p:grpSpPr>
            <a:xfrm>
              <a:off x="3783359" y="985406"/>
              <a:ext cx="958671" cy="906236"/>
              <a:chOff x="4075727" y="576585"/>
              <a:chExt cx="476297" cy="491148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4075727" y="576585"/>
                <a:ext cx="476297" cy="47629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5" name="Picture 84" descr="Netskope-Icon-4color-50x50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320346" y="813252"/>
                <a:ext cx="231678" cy="254481"/>
              </a:xfrm>
              <a:prstGeom prst="rect">
                <a:avLst/>
              </a:prstGeom>
            </p:spPr>
          </p:pic>
        </p:grpSp>
        <p:sp>
          <p:nvSpPr>
            <p:cNvPr id="83" name="TextBox 82"/>
            <p:cNvSpPr txBox="1"/>
            <p:nvPr/>
          </p:nvSpPr>
          <p:spPr>
            <a:xfrm>
              <a:off x="3783358" y="972188"/>
              <a:ext cx="958671" cy="303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Active</a:t>
              </a:r>
              <a:endParaRPr lang="en-US" sz="1200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5636144" y="646800"/>
            <a:ext cx="1086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Netskope</a:t>
            </a:r>
          </a:p>
          <a:p>
            <a:pPr algn="ctr"/>
            <a:r>
              <a:rPr lang="en-US" sz="1000" i="1" dirty="0" err="1" smtClean="0"/>
              <a:t>GoSkope.com</a:t>
            </a:r>
            <a:endParaRPr lang="en-US" sz="1000" i="1" dirty="0"/>
          </a:p>
        </p:txBody>
      </p:sp>
      <p:grpSp>
        <p:nvGrpSpPr>
          <p:cNvPr id="87" name="Group 86"/>
          <p:cNvGrpSpPr/>
          <p:nvPr/>
        </p:nvGrpSpPr>
        <p:grpSpPr>
          <a:xfrm>
            <a:off x="5736630" y="1450509"/>
            <a:ext cx="680776" cy="461050"/>
            <a:chOff x="1684631" y="862313"/>
            <a:chExt cx="1622291" cy="1177141"/>
          </a:xfrm>
        </p:grpSpPr>
        <p:pic>
          <p:nvPicPr>
            <p:cNvPr id="89" name="Picture 88" descr="Dashboard-redesign-with_orange.jp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26689" y="1007407"/>
              <a:ext cx="846003" cy="557833"/>
            </a:xfrm>
            <a:prstGeom prst="rect">
              <a:avLst/>
            </a:prstGeom>
          </p:spPr>
        </p:pic>
        <p:pic>
          <p:nvPicPr>
            <p:cNvPr id="93" name="Picture 92" descr="IconSet.png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84631" y="862313"/>
              <a:ext cx="1622291" cy="1177141"/>
            </a:xfrm>
            <a:prstGeom prst="rect">
              <a:avLst/>
            </a:prstGeom>
          </p:spPr>
        </p:pic>
      </p:grpSp>
      <p:cxnSp>
        <p:nvCxnSpPr>
          <p:cNvPr id="99" name="Straight Connector 98"/>
          <p:cNvCxnSpPr/>
          <p:nvPr/>
        </p:nvCxnSpPr>
        <p:spPr>
          <a:xfrm>
            <a:off x="6214271" y="2045096"/>
            <a:ext cx="6155" cy="2571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 flipH="1">
            <a:off x="6179605" y="2302255"/>
            <a:ext cx="81641" cy="84727"/>
          </a:xfrm>
          <a:prstGeom prst="ellipse">
            <a:avLst/>
          </a:prstGeom>
          <a:noFill/>
          <a:ln w="38100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Elbow Connector 157"/>
          <p:cNvCxnSpPr>
            <a:stCxn id="136" idx="1"/>
            <a:endCxn id="103" idx="2"/>
          </p:cNvCxnSpPr>
          <p:nvPr/>
        </p:nvCxnSpPr>
        <p:spPr>
          <a:xfrm rot="10800000">
            <a:off x="2975459" y="3211003"/>
            <a:ext cx="679420" cy="508695"/>
          </a:xfrm>
          <a:prstGeom prst="bentConnector2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>
            <a:endCxn id="100" idx="4"/>
          </p:cNvCxnSpPr>
          <p:nvPr/>
        </p:nvCxnSpPr>
        <p:spPr>
          <a:xfrm flipV="1">
            <a:off x="3550356" y="2386982"/>
            <a:ext cx="2670069" cy="678204"/>
          </a:xfrm>
          <a:prstGeom prst="bentConnector2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4457109" y="3024811"/>
            <a:ext cx="145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Continuous Log Feed</a:t>
            </a:r>
            <a:endParaRPr lang="en-US" sz="1200" dirty="0"/>
          </a:p>
        </p:txBody>
      </p:sp>
      <p:sp>
        <p:nvSpPr>
          <p:cNvPr id="108" name="Rounded Rectangle 107"/>
          <p:cNvSpPr/>
          <p:nvPr/>
        </p:nvSpPr>
        <p:spPr>
          <a:xfrm>
            <a:off x="1037894" y="2279495"/>
            <a:ext cx="2958326" cy="21935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Elbow Connector 108"/>
          <p:cNvCxnSpPr>
            <a:stCxn id="144" idx="3"/>
          </p:cNvCxnSpPr>
          <p:nvPr/>
        </p:nvCxnSpPr>
        <p:spPr>
          <a:xfrm flipV="1">
            <a:off x="1945834" y="3847728"/>
            <a:ext cx="1796943" cy="97649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endCxn id="106" idx="1"/>
          </p:cNvCxnSpPr>
          <p:nvPr/>
        </p:nvCxnSpPr>
        <p:spPr>
          <a:xfrm>
            <a:off x="4277863" y="3847729"/>
            <a:ext cx="2674935" cy="99833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/>
          <p:cNvGrpSpPr/>
          <p:nvPr/>
        </p:nvGrpSpPr>
        <p:grpSpPr>
          <a:xfrm>
            <a:off x="3622995" y="2839438"/>
            <a:ext cx="798824" cy="377913"/>
            <a:chOff x="3679834" y="3171739"/>
            <a:chExt cx="695308" cy="565928"/>
          </a:xfrm>
        </p:grpSpPr>
        <p:sp>
          <p:nvSpPr>
            <p:cNvPr id="134" name="Snip Single Corner Rectangle 133"/>
            <p:cNvSpPr/>
            <p:nvPr/>
          </p:nvSpPr>
          <p:spPr>
            <a:xfrm>
              <a:off x="3756343" y="3171739"/>
              <a:ext cx="551936" cy="565928"/>
            </a:xfrm>
            <a:prstGeom prst="snip1Rect">
              <a:avLst>
                <a:gd name="adj" fmla="val 25415"/>
              </a:avLst>
            </a:prstGeom>
            <a:solidFill>
              <a:schemeClr val="bg1"/>
            </a:solidFill>
            <a:ln w="12700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35" name="Right Triangle 11"/>
            <p:cNvSpPr/>
            <p:nvPr/>
          </p:nvSpPr>
          <p:spPr>
            <a:xfrm rot="21340227">
              <a:off x="4129952" y="3216223"/>
              <a:ext cx="114920" cy="117389"/>
            </a:xfrm>
            <a:custGeom>
              <a:avLst/>
              <a:gdLst>
                <a:gd name="connsiteX0" fmla="*/ 0 w 118565"/>
                <a:gd name="connsiteY0" fmla="*/ 111039 h 111039"/>
                <a:gd name="connsiteX1" fmla="*/ 0 w 118565"/>
                <a:gd name="connsiteY1" fmla="*/ 0 h 111039"/>
                <a:gd name="connsiteX2" fmla="*/ 118565 w 118565"/>
                <a:gd name="connsiteY2" fmla="*/ 111039 h 111039"/>
                <a:gd name="connsiteX3" fmla="*/ 0 w 118565"/>
                <a:gd name="connsiteY3" fmla="*/ 111039 h 111039"/>
                <a:gd name="connsiteX0" fmla="*/ 0 w 118565"/>
                <a:gd name="connsiteY0" fmla="*/ 117389 h 117389"/>
                <a:gd name="connsiteX1" fmla="*/ 12700 w 118565"/>
                <a:gd name="connsiteY1" fmla="*/ 0 h 117389"/>
                <a:gd name="connsiteX2" fmla="*/ 118565 w 118565"/>
                <a:gd name="connsiteY2" fmla="*/ 117389 h 117389"/>
                <a:gd name="connsiteX3" fmla="*/ 0 w 118565"/>
                <a:gd name="connsiteY3" fmla="*/ 117389 h 117389"/>
                <a:gd name="connsiteX0" fmla="*/ 0 w 118565"/>
                <a:gd name="connsiteY0" fmla="*/ 117389 h 117389"/>
                <a:gd name="connsiteX1" fmla="*/ 12700 w 118565"/>
                <a:gd name="connsiteY1" fmla="*/ 0 h 117389"/>
                <a:gd name="connsiteX2" fmla="*/ 118565 w 118565"/>
                <a:gd name="connsiteY2" fmla="*/ 117389 h 117389"/>
                <a:gd name="connsiteX3" fmla="*/ 0 w 118565"/>
                <a:gd name="connsiteY3" fmla="*/ 117389 h 117389"/>
                <a:gd name="connsiteX0" fmla="*/ 0 w 114920"/>
                <a:gd name="connsiteY0" fmla="*/ 111297 h 117389"/>
                <a:gd name="connsiteX1" fmla="*/ 9055 w 114920"/>
                <a:gd name="connsiteY1" fmla="*/ 0 h 117389"/>
                <a:gd name="connsiteX2" fmla="*/ 114920 w 114920"/>
                <a:gd name="connsiteY2" fmla="*/ 117389 h 117389"/>
                <a:gd name="connsiteX3" fmla="*/ 0 w 114920"/>
                <a:gd name="connsiteY3" fmla="*/ 111297 h 11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20" h="117389">
                  <a:moveTo>
                    <a:pt x="0" y="111297"/>
                  </a:moveTo>
                  <a:lnTo>
                    <a:pt x="9055" y="0"/>
                  </a:lnTo>
                  <a:lnTo>
                    <a:pt x="114920" y="117389"/>
                  </a:lnTo>
                  <a:lnTo>
                    <a:pt x="0" y="11129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863975" y="3276007"/>
              <a:ext cx="327025" cy="402784"/>
              <a:chOff x="3863975" y="3239472"/>
              <a:chExt cx="327025" cy="402784"/>
            </a:xfrm>
          </p:grpSpPr>
          <p:cxnSp>
            <p:nvCxnSpPr>
              <p:cNvPr id="139" name="Straight Connector 138"/>
              <p:cNvCxnSpPr/>
              <p:nvPr/>
            </p:nvCxnSpPr>
            <p:spPr>
              <a:xfrm>
                <a:off x="3863975" y="3305661"/>
                <a:ext cx="211469" cy="0"/>
              </a:xfrm>
              <a:prstGeom prst="line">
                <a:avLst/>
              </a:prstGeom>
              <a:ln w="12700" cmpd="sng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0" name="Group 139"/>
              <p:cNvGrpSpPr/>
              <p:nvPr/>
            </p:nvGrpSpPr>
            <p:grpSpPr>
              <a:xfrm>
                <a:off x="3863975" y="3372980"/>
                <a:ext cx="327025" cy="269276"/>
                <a:chOff x="3863975" y="3366630"/>
                <a:chExt cx="211469" cy="269276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3863975" y="3366630"/>
                  <a:ext cx="211469" cy="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3863975" y="3568587"/>
                  <a:ext cx="211469" cy="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3863975" y="3635906"/>
                  <a:ext cx="211469" cy="0"/>
                </a:xfrm>
                <a:prstGeom prst="line">
                  <a:avLst/>
                </a:prstGeom>
                <a:ln w="12700" cmpd="sng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2" name="Straight Connector 141"/>
              <p:cNvCxnSpPr/>
              <p:nvPr/>
            </p:nvCxnSpPr>
            <p:spPr>
              <a:xfrm>
                <a:off x="3863975" y="3239472"/>
                <a:ext cx="211469" cy="0"/>
              </a:xfrm>
              <a:prstGeom prst="line">
                <a:avLst/>
              </a:prstGeom>
              <a:ln w="12700" cmpd="sng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/>
            <p:cNvSpPr txBox="1"/>
            <p:nvPr/>
          </p:nvSpPr>
          <p:spPr>
            <a:xfrm>
              <a:off x="3679834" y="3330304"/>
              <a:ext cx="69530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/>
                <a:t>LOG DATA</a:t>
              </a:r>
              <a:endParaRPr lang="en-US" sz="700" b="1" dirty="0"/>
            </a:p>
          </p:txBody>
        </p:sp>
      </p:grpSp>
      <p:pic>
        <p:nvPicPr>
          <p:cNvPr id="136" name="Picture 135" descr="Firewall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4879" y="3398851"/>
            <a:ext cx="641692" cy="641692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176" y="1633376"/>
            <a:ext cx="1115585" cy="750979"/>
          </a:xfrm>
          <a:prstGeom prst="rect">
            <a:avLst/>
          </a:prstGeom>
        </p:spPr>
      </p:pic>
      <p:sp>
        <p:nvSpPr>
          <p:cNvPr id="148" name="TextBox 147"/>
          <p:cNvSpPr txBox="1"/>
          <p:nvPr/>
        </p:nvSpPr>
        <p:spPr>
          <a:xfrm>
            <a:off x="1978176" y="1926539"/>
            <a:ext cx="1086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Customer</a:t>
            </a:r>
            <a:endParaRPr lang="en-US" sz="1200" i="1" dirty="0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3730" y="2794715"/>
            <a:ext cx="181027" cy="436963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1029" y="2794715"/>
            <a:ext cx="181027" cy="436963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28174" y="2437339"/>
            <a:ext cx="1226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AD</a:t>
            </a:r>
          </a:p>
          <a:p>
            <a:pPr algn="ctr"/>
            <a:r>
              <a:rPr lang="en-US" sz="1000" dirty="0" smtClean="0"/>
              <a:t>Server</a:t>
            </a:r>
            <a:endParaRPr lang="en-US" sz="10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1826681" y="3145027"/>
            <a:ext cx="288794" cy="284840"/>
            <a:chOff x="4075727" y="576585"/>
            <a:chExt cx="476297" cy="476297"/>
          </a:xfrm>
        </p:grpSpPr>
        <p:sp>
          <p:nvSpPr>
            <p:cNvPr id="76" name="Rounded Rectangle 75"/>
            <p:cNvSpPr/>
            <p:nvPr/>
          </p:nvSpPr>
          <p:spPr>
            <a:xfrm>
              <a:off x="4075727" y="576585"/>
              <a:ext cx="476297" cy="47629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9" name="Picture 78" descr="Netskope-Icon-4color-50x50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17691" y="618549"/>
              <a:ext cx="392369" cy="392369"/>
            </a:xfrm>
            <a:prstGeom prst="rect">
              <a:avLst/>
            </a:prstGeom>
          </p:spPr>
        </p:pic>
      </p:grpSp>
      <p:sp>
        <p:nvSpPr>
          <p:cNvPr id="80" name="TextBox 79"/>
          <p:cNvSpPr txBox="1"/>
          <p:nvPr/>
        </p:nvSpPr>
        <p:spPr>
          <a:xfrm>
            <a:off x="1380939" y="2446718"/>
            <a:ext cx="1226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AD</a:t>
            </a:r>
          </a:p>
          <a:p>
            <a:pPr algn="ctr"/>
            <a:r>
              <a:rPr lang="en-US" sz="1000" dirty="0" smtClean="0"/>
              <a:t>Connector</a:t>
            </a:r>
            <a:endParaRPr lang="en-US" sz="1000" dirty="0"/>
          </a:p>
        </p:txBody>
      </p:sp>
      <p:cxnSp>
        <p:nvCxnSpPr>
          <p:cNvPr id="112" name="Elbow Connector 111"/>
          <p:cNvCxnSpPr>
            <a:stCxn id="76" idx="3"/>
            <a:endCxn id="103" idx="1"/>
          </p:cNvCxnSpPr>
          <p:nvPr/>
        </p:nvCxnSpPr>
        <p:spPr>
          <a:xfrm flipV="1">
            <a:off x="2115475" y="3053522"/>
            <a:ext cx="282010" cy="233925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07447" y="992375"/>
            <a:ext cx="47458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Lucida Grande"/>
                <a:cs typeface="Lucida Grande"/>
              </a:rPr>
              <a:t>Automated Transfer </a:t>
            </a:r>
            <a:r>
              <a:rPr lang="en-US" sz="1200" dirty="0">
                <a:solidFill>
                  <a:schemeClr val="tx2"/>
                </a:solidFill>
                <a:latin typeface="Lucida Grande"/>
                <a:cs typeface="Lucida Grande"/>
              </a:rPr>
              <a:t>of logs from existing network platforms such as Firewalls &amp; Web Proxies via </a:t>
            </a:r>
            <a:r>
              <a:rPr lang="en-US" sz="1200">
                <a:solidFill>
                  <a:schemeClr val="tx2"/>
                </a:solidFill>
                <a:latin typeface="Lucida Grande"/>
                <a:cs typeface="Lucida Grande"/>
              </a:rPr>
              <a:t>local </a:t>
            </a:r>
            <a:r>
              <a:rPr lang="en-US" sz="1200" smtClean="0">
                <a:solidFill>
                  <a:schemeClr val="tx2"/>
                </a:solidFill>
                <a:latin typeface="Lucida Grande"/>
                <a:cs typeface="Lucida Grande"/>
              </a:rPr>
              <a:t>hardware </a:t>
            </a:r>
            <a:r>
              <a:rPr lang="en-US" sz="1200" dirty="0" smtClean="0">
                <a:solidFill>
                  <a:schemeClr val="tx2"/>
                </a:solidFill>
                <a:latin typeface="Lucida Grande"/>
                <a:cs typeface="Lucida Grande"/>
              </a:rPr>
              <a:t>appliance</a:t>
            </a:r>
            <a:endParaRPr lang="en-US" sz="1200" dirty="0">
              <a:solidFill>
                <a:schemeClr val="tx2"/>
              </a:solidFill>
              <a:latin typeface="Lucida Grande"/>
              <a:cs typeface="Lucida Grande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8062701" y="143693"/>
            <a:ext cx="899196" cy="881108"/>
            <a:chOff x="506139" y="1855614"/>
            <a:chExt cx="899196" cy="881108"/>
          </a:xfrm>
        </p:grpSpPr>
        <p:sp>
          <p:nvSpPr>
            <p:cNvPr id="69" name="Oval 68"/>
            <p:cNvSpPr/>
            <p:nvPr/>
          </p:nvSpPr>
          <p:spPr>
            <a:xfrm>
              <a:off x="506139" y="1855614"/>
              <a:ext cx="899196" cy="8811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solidFill>
                  <a:schemeClr val="accent1"/>
                </a:solidFill>
              </a:endParaRPr>
            </a:p>
            <a:p>
              <a:pPr algn="ctr"/>
              <a:endParaRPr lang="en-US" sz="800" b="1" dirty="0" smtClean="0">
                <a:solidFill>
                  <a:schemeClr val="accent1"/>
                </a:solidFill>
              </a:endParaRPr>
            </a:p>
            <a:p>
              <a:pPr algn="ctr"/>
              <a:endParaRPr lang="en-US" sz="800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826605" y="2160553"/>
              <a:ext cx="257356" cy="366158"/>
              <a:chOff x="1074590" y="1872995"/>
              <a:chExt cx="257356" cy="366158"/>
            </a:xfrm>
          </p:grpSpPr>
          <p:sp>
            <p:nvSpPr>
              <p:cNvPr id="77" name="Snip Single Corner Rectangle 76"/>
              <p:cNvSpPr/>
              <p:nvPr/>
            </p:nvSpPr>
            <p:spPr>
              <a:xfrm>
                <a:off x="1074590" y="1876652"/>
                <a:ext cx="257356" cy="362501"/>
              </a:xfrm>
              <a:prstGeom prst="snip1Rect">
                <a:avLst>
                  <a:gd name="adj" fmla="val 30471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Isosceles Triangle 11"/>
              <p:cNvSpPr/>
              <p:nvPr/>
            </p:nvSpPr>
            <p:spPr>
              <a:xfrm rot="13570189">
                <a:off x="1182293" y="1909070"/>
                <a:ext cx="160269" cy="88120"/>
              </a:xfrm>
              <a:prstGeom prst="triangle">
                <a:avLst>
                  <a:gd name="adj" fmla="val 49163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>
                <a:off x="1134878" y="2038707"/>
                <a:ext cx="124332" cy="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1134878" y="2094402"/>
                <a:ext cx="124332" cy="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1134878" y="2147787"/>
                <a:ext cx="124332" cy="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70"/>
            <p:cNvSpPr txBox="1"/>
            <p:nvPr/>
          </p:nvSpPr>
          <p:spPr>
            <a:xfrm>
              <a:off x="732674" y="1947515"/>
              <a:ext cx="5571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LOG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1" name="Picture 10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44690" y="3790931"/>
            <a:ext cx="188786" cy="188786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78196" y="3847728"/>
            <a:ext cx="301618" cy="301618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6308301" y="2606549"/>
            <a:ext cx="25380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  <a:latin typeface="Lucida Grande"/>
                <a:cs typeface="Lucida Grande"/>
              </a:rPr>
              <a:t>Encrypted file upload with encrypted field obfuscation</a:t>
            </a:r>
            <a:endParaRPr lang="en-US" sz="1200" dirty="0">
              <a:solidFill>
                <a:schemeClr val="accent2"/>
              </a:solidFill>
              <a:latin typeface="Lucida Grande"/>
              <a:cs typeface="Lucida Grande"/>
            </a:endParaRPr>
          </a:p>
        </p:txBody>
      </p:sp>
      <p:pic>
        <p:nvPicPr>
          <p:cNvPr id="103" name="Shape 20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397485" y="2896041"/>
            <a:ext cx="1155948" cy="31496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TextBox 103"/>
          <p:cNvSpPr txBox="1"/>
          <p:nvPr/>
        </p:nvSpPr>
        <p:spPr>
          <a:xfrm>
            <a:off x="2134120" y="2527774"/>
            <a:ext cx="1644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smtClean="0"/>
              <a:t>Netskope Appliance</a:t>
            </a:r>
            <a:endParaRPr lang="en-US" sz="1000" b="1" dirty="0" smtClean="0"/>
          </a:p>
          <a:p>
            <a:pPr algn="ctr"/>
            <a:r>
              <a:rPr lang="en-US" sz="1000" b="1" dirty="0" smtClean="0"/>
              <a:t>Nx000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71389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798" y="3572072"/>
            <a:ext cx="1115585" cy="750979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908613" y="1093868"/>
            <a:ext cx="2620392" cy="14596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478" y="437413"/>
            <a:ext cx="1115585" cy="750979"/>
          </a:xfrm>
          <a:prstGeom prst="rect">
            <a:avLst/>
          </a:prstGeom>
        </p:spPr>
      </p:pic>
      <p:sp>
        <p:nvSpPr>
          <p:cNvPr id="143" name="TextBox 142"/>
          <p:cNvSpPr txBox="1"/>
          <p:nvPr/>
        </p:nvSpPr>
        <p:spPr>
          <a:xfrm>
            <a:off x="1128681" y="4181734"/>
            <a:ext cx="975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On-premise users</a:t>
            </a:r>
            <a:endParaRPr lang="en-US" sz="800" dirty="0"/>
          </a:p>
        </p:txBody>
      </p:sp>
      <p:pic>
        <p:nvPicPr>
          <p:cNvPr id="144" name="Picture 143" descr="DesktopMonitor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2332" y="3680936"/>
            <a:ext cx="613502" cy="528881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0151" y="247026"/>
            <a:ext cx="5985234" cy="457286"/>
          </a:xfrm>
        </p:spPr>
        <p:txBody>
          <a:bodyPr>
            <a:normAutofit fontScale="90000"/>
          </a:bodyPr>
          <a:lstStyle/>
          <a:p>
            <a:r>
              <a:rPr lang="en-US" sz="2000" b="1" dirty="0" smtClean="0"/>
              <a:t>Discovery, Option3 - On </a:t>
            </a:r>
            <a:r>
              <a:rPr lang="en-US" sz="2000" b="1" dirty="0"/>
              <a:t>Premises </a:t>
            </a:r>
            <a:r>
              <a:rPr lang="en-US" sz="2000" b="1" dirty="0" smtClean="0"/>
              <a:t>Processing &amp; Reporting, Netskope Appliance’s</a:t>
            </a:r>
            <a:endParaRPr lang="en-US" sz="2000" b="1" dirty="0"/>
          </a:p>
        </p:txBody>
      </p:sp>
      <p:grpSp>
        <p:nvGrpSpPr>
          <p:cNvPr id="78" name="Group 77"/>
          <p:cNvGrpSpPr/>
          <p:nvPr/>
        </p:nvGrpSpPr>
        <p:grpSpPr>
          <a:xfrm>
            <a:off x="5771445" y="1225393"/>
            <a:ext cx="874208" cy="839646"/>
            <a:chOff x="3783358" y="972188"/>
            <a:chExt cx="958672" cy="919454"/>
          </a:xfrm>
        </p:grpSpPr>
        <p:grpSp>
          <p:nvGrpSpPr>
            <p:cNvPr id="82" name="Group 81"/>
            <p:cNvGrpSpPr/>
            <p:nvPr/>
          </p:nvGrpSpPr>
          <p:grpSpPr>
            <a:xfrm>
              <a:off x="3783359" y="985406"/>
              <a:ext cx="958671" cy="906236"/>
              <a:chOff x="4075727" y="576585"/>
              <a:chExt cx="476297" cy="491148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4075727" y="576585"/>
                <a:ext cx="476297" cy="47629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5" name="Picture 84" descr="Netskope-Icon-4color-50x50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320346" y="813252"/>
                <a:ext cx="231678" cy="254481"/>
              </a:xfrm>
              <a:prstGeom prst="rect">
                <a:avLst/>
              </a:prstGeom>
            </p:spPr>
          </p:pic>
        </p:grpSp>
        <p:sp>
          <p:nvSpPr>
            <p:cNvPr id="83" name="TextBox 82"/>
            <p:cNvSpPr txBox="1"/>
            <p:nvPr/>
          </p:nvSpPr>
          <p:spPr>
            <a:xfrm>
              <a:off x="3783358" y="972188"/>
              <a:ext cx="958671" cy="303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Active</a:t>
              </a:r>
              <a:endParaRPr lang="en-US" sz="1200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5636144" y="646800"/>
            <a:ext cx="1086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Netskope</a:t>
            </a:r>
          </a:p>
          <a:p>
            <a:pPr algn="ctr"/>
            <a:r>
              <a:rPr lang="en-US" sz="1000" i="1" dirty="0" err="1" smtClean="0"/>
              <a:t>GoSkope.com</a:t>
            </a:r>
            <a:endParaRPr lang="en-US" sz="1000" i="1" dirty="0"/>
          </a:p>
        </p:txBody>
      </p:sp>
      <p:grpSp>
        <p:nvGrpSpPr>
          <p:cNvPr id="87" name="Group 86"/>
          <p:cNvGrpSpPr/>
          <p:nvPr/>
        </p:nvGrpSpPr>
        <p:grpSpPr>
          <a:xfrm>
            <a:off x="5736630" y="1450509"/>
            <a:ext cx="680776" cy="461050"/>
            <a:chOff x="1684631" y="862313"/>
            <a:chExt cx="1622291" cy="1177141"/>
          </a:xfrm>
        </p:grpSpPr>
        <p:pic>
          <p:nvPicPr>
            <p:cNvPr id="89" name="Picture 88" descr="Dashboard-redesign-with_orange.jp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26689" y="1007407"/>
              <a:ext cx="846003" cy="557833"/>
            </a:xfrm>
            <a:prstGeom prst="rect">
              <a:avLst/>
            </a:prstGeom>
          </p:spPr>
        </p:pic>
        <p:pic>
          <p:nvPicPr>
            <p:cNvPr id="93" name="Picture 92" descr="IconSet.png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84631" y="862313"/>
              <a:ext cx="1622291" cy="1177141"/>
            </a:xfrm>
            <a:prstGeom prst="rect">
              <a:avLst/>
            </a:prstGeom>
          </p:spPr>
        </p:pic>
      </p:grpSp>
      <p:cxnSp>
        <p:nvCxnSpPr>
          <p:cNvPr id="99" name="Straight Connector 98"/>
          <p:cNvCxnSpPr/>
          <p:nvPr/>
        </p:nvCxnSpPr>
        <p:spPr>
          <a:xfrm>
            <a:off x="6214271" y="2045096"/>
            <a:ext cx="6155" cy="2571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 flipH="1">
            <a:off x="6179605" y="2302255"/>
            <a:ext cx="81641" cy="84727"/>
          </a:xfrm>
          <a:prstGeom prst="ellipse">
            <a:avLst/>
          </a:prstGeom>
          <a:noFill/>
          <a:ln w="38100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Elbow Connector 157"/>
          <p:cNvCxnSpPr>
            <a:stCxn id="136" idx="1"/>
            <a:endCxn id="132" idx="2"/>
          </p:cNvCxnSpPr>
          <p:nvPr/>
        </p:nvCxnSpPr>
        <p:spPr>
          <a:xfrm rot="10800000">
            <a:off x="3030657" y="3346485"/>
            <a:ext cx="624223" cy="373213"/>
          </a:xfrm>
          <a:prstGeom prst="bentConnector2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2401363" y="2617324"/>
            <a:ext cx="1644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Netskope Appliance</a:t>
            </a:r>
          </a:p>
          <a:p>
            <a:pPr algn="ctr"/>
            <a:r>
              <a:rPr lang="en-US" sz="1000" b="1" dirty="0" smtClean="0"/>
              <a:t>Log Processor</a:t>
            </a:r>
            <a:endParaRPr lang="en-US" sz="1000" b="1" dirty="0"/>
          </a:p>
        </p:txBody>
      </p:sp>
      <p:sp>
        <p:nvSpPr>
          <p:cNvPr id="108" name="Rounded Rectangle 107"/>
          <p:cNvSpPr/>
          <p:nvPr/>
        </p:nvSpPr>
        <p:spPr>
          <a:xfrm>
            <a:off x="1037894" y="2279495"/>
            <a:ext cx="2958326" cy="21935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Elbow Connector 108"/>
          <p:cNvCxnSpPr>
            <a:stCxn id="144" idx="3"/>
          </p:cNvCxnSpPr>
          <p:nvPr/>
        </p:nvCxnSpPr>
        <p:spPr>
          <a:xfrm flipV="1">
            <a:off x="1945834" y="3847728"/>
            <a:ext cx="1796943" cy="97649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endCxn id="106" idx="1"/>
          </p:cNvCxnSpPr>
          <p:nvPr/>
        </p:nvCxnSpPr>
        <p:spPr>
          <a:xfrm>
            <a:off x="4277863" y="3847729"/>
            <a:ext cx="2674935" cy="99833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Snip Single Corner Rectangle 133"/>
          <p:cNvSpPr/>
          <p:nvPr/>
        </p:nvSpPr>
        <p:spPr>
          <a:xfrm>
            <a:off x="3148271" y="3480685"/>
            <a:ext cx="451869" cy="276673"/>
          </a:xfrm>
          <a:prstGeom prst="snip1Rect">
            <a:avLst>
              <a:gd name="adj" fmla="val 25415"/>
            </a:avLst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5" name="Right Triangle 11"/>
          <p:cNvSpPr/>
          <p:nvPr/>
        </p:nvSpPr>
        <p:spPr>
          <a:xfrm rot="21340227">
            <a:off x="3454143" y="3502432"/>
            <a:ext cx="94085" cy="57390"/>
          </a:xfrm>
          <a:custGeom>
            <a:avLst/>
            <a:gdLst>
              <a:gd name="connsiteX0" fmla="*/ 0 w 118565"/>
              <a:gd name="connsiteY0" fmla="*/ 111039 h 111039"/>
              <a:gd name="connsiteX1" fmla="*/ 0 w 118565"/>
              <a:gd name="connsiteY1" fmla="*/ 0 h 111039"/>
              <a:gd name="connsiteX2" fmla="*/ 118565 w 118565"/>
              <a:gd name="connsiteY2" fmla="*/ 111039 h 111039"/>
              <a:gd name="connsiteX3" fmla="*/ 0 w 118565"/>
              <a:gd name="connsiteY3" fmla="*/ 111039 h 111039"/>
              <a:gd name="connsiteX0" fmla="*/ 0 w 118565"/>
              <a:gd name="connsiteY0" fmla="*/ 117389 h 117389"/>
              <a:gd name="connsiteX1" fmla="*/ 12700 w 118565"/>
              <a:gd name="connsiteY1" fmla="*/ 0 h 117389"/>
              <a:gd name="connsiteX2" fmla="*/ 118565 w 118565"/>
              <a:gd name="connsiteY2" fmla="*/ 117389 h 117389"/>
              <a:gd name="connsiteX3" fmla="*/ 0 w 118565"/>
              <a:gd name="connsiteY3" fmla="*/ 117389 h 117389"/>
              <a:gd name="connsiteX0" fmla="*/ 0 w 118565"/>
              <a:gd name="connsiteY0" fmla="*/ 117389 h 117389"/>
              <a:gd name="connsiteX1" fmla="*/ 12700 w 118565"/>
              <a:gd name="connsiteY1" fmla="*/ 0 h 117389"/>
              <a:gd name="connsiteX2" fmla="*/ 118565 w 118565"/>
              <a:gd name="connsiteY2" fmla="*/ 117389 h 117389"/>
              <a:gd name="connsiteX3" fmla="*/ 0 w 118565"/>
              <a:gd name="connsiteY3" fmla="*/ 117389 h 117389"/>
              <a:gd name="connsiteX0" fmla="*/ 0 w 114920"/>
              <a:gd name="connsiteY0" fmla="*/ 111297 h 117389"/>
              <a:gd name="connsiteX1" fmla="*/ 9055 w 114920"/>
              <a:gd name="connsiteY1" fmla="*/ 0 h 117389"/>
              <a:gd name="connsiteX2" fmla="*/ 114920 w 114920"/>
              <a:gd name="connsiteY2" fmla="*/ 117389 h 117389"/>
              <a:gd name="connsiteX3" fmla="*/ 0 w 114920"/>
              <a:gd name="connsiteY3" fmla="*/ 111297 h 117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20" h="117389">
                <a:moveTo>
                  <a:pt x="0" y="111297"/>
                </a:moveTo>
                <a:lnTo>
                  <a:pt x="9055" y="0"/>
                </a:lnTo>
                <a:lnTo>
                  <a:pt x="114920" y="117389"/>
                </a:lnTo>
                <a:lnTo>
                  <a:pt x="0" y="11129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>
            <a:off x="3236389" y="3547681"/>
            <a:ext cx="173129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3236394" y="3577687"/>
            <a:ext cx="267735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3236394" y="3626094"/>
            <a:ext cx="267735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3236389" y="3668410"/>
            <a:ext cx="173129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2422753" y="3499346"/>
            <a:ext cx="6525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/>
              <a:t>LOG DATA</a:t>
            </a:r>
            <a:endParaRPr lang="en-US" sz="700" b="1" dirty="0"/>
          </a:p>
        </p:txBody>
      </p:sp>
      <p:pic>
        <p:nvPicPr>
          <p:cNvPr id="136" name="Picture 135" descr="Firewall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4879" y="3398851"/>
            <a:ext cx="641692" cy="641692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176" y="1633376"/>
            <a:ext cx="1115585" cy="750979"/>
          </a:xfrm>
          <a:prstGeom prst="rect">
            <a:avLst/>
          </a:prstGeom>
        </p:spPr>
      </p:pic>
      <p:sp>
        <p:nvSpPr>
          <p:cNvPr id="148" name="TextBox 147"/>
          <p:cNvSpPr txBox="1"/>
          <p:nvPr/>
        </p:nvSpPr>
        <p:spPr>
          <a:xfrm>
            <a:off x="1978176" y="1926539"/>
            <a:ext cx="1086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Customer</a:t>
            </a:r>
            <a:endParaRPr lang="en-US" sz="1200" i="1" dirty="0"/>
          </a:p>
        </p:txBody>
      </p:sp>
      <p:sp>
        <p:nvSpPr>
          <p:cNvPr id="2" name="Rectangle 1"/>
          <p:cNvSpPr/>
          <p:nvPr/>
        </p:nvSpPr>
        <p:spPr>
          <a:xfrm>
            <a:off x="133111" y="989188"/>
            <a:ext cx="47201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Lucida Grande"/>
                <a:cs typeface="Lucida Grande"/>
              </a:rPr>
              <a:t>Local log processing of logs data from </a:t>
            </a:r>
            <a:r>
              <a:rPr lang="en-US" sz="1200" dirty="0">
                <a:solidFill>
                  <a:schemeClr val="tx2"/>
                </a:solidFill>
                <a:latin typeface="Lucida Grande"/>
                <a:cs typeface="Lucida Grande"/>
              </a:rPr>
              <a:t>Firewalls &amp; Web Proxies via </a:t>
            </a:r>
            <a:r>
              <a:rPr lang="en-US" sz="1200" dirty="0" smtClean="0">
                <a:solidFill>
                  <a:schemeClr val="tx2"/>
                </a:solidFill>
                <a:latin typeface="Lucida Grande"/>
                <a:cs typeface="Lucida Grande"/>
              </a:rPr>
              <a:t>on premises </a:t>
            </a:r>
            <a:r>
              <a:rPr lang="en-US" sz="1200" smtClean="0">
                <a:solidFill>
                  <a:schemeClr val="tx2"/>
                </a:solidFill>
                <a:latin typeface="Lucida Grande"/>
                <a:cs typeface="Lucida Grande"/>
              </a:rPr>
              <a:t>standalone appliances,  Log </a:t>
            </a:r>
            <a:r>
              <a:rPr lang="en-US" sz="1200" dirty="0" smtClean="0">
                <a:solidFill>
                  <a:schemeClr val="tx2"/>
                </a:solidFill>
                <a:latin typeface="Lucida Grande"/>
                <a:cs typeface="Lucida Grande"/>
              </a:rPr>
              <a:t>processing </a:t>
            </a:r>
            <a:r>
              <a:rPr lang="en-US" sz="1200" smtClean="0">
                <a:solidFill>
                  <a:schemeClr val="tx2"/>
                </a:solidFill>
                <a:latin typeface="Lucida Grande"/>
                <a:cs typeface="Lucida Grande"/>
              </a:rPr>
              <a:t>and Reporting</a:t>
            </a:r>
            <a:endParaRPr lang="en-US" sz="1200" dirty="0">
              <a:solidFill>
                <a:schemeClr val="tx2"/>
              </a:solidFill>
              <a:latin typeface="Lucida Grande"/>
              <a:cs typeface="Lucida Grande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8062701" y="143693"/>
            <a:ext cx="899196" cy="881108"/>
            <a:chOff x="506139" y="1855614"/>
            <a:chExt cx="899196" cy="881108"/>
          </a:xfrm>
        </p:grpSpPr>
        <p:sp>
          <p:nvSpPr>
            <p:cNvPr id="56" name="Oval 55"/>
            <p:cNvSpPr/>
            <p:nvPr/>
          </p:nvSpPr>
          <p:spPr>
            <a:xfrm>
              <a:off x="506139" y="1855614"/>
              <a:ext cx="899196" cy="8811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solidFill>
                  <a:schemeClr val="accent1"/>
                </a:solidFill>
              </a:endParaRPr>
            </a:p>
            <a:p>
              <a:pPr algn="ctr"/>
              <a:endParaRPr lang="en-US" sz="800" b="1" dirty="0" smtClean="0">
                <a:solidFill>
                  <a:schemeClr val="accent1"/>
                </a:solidFill>
              </a:endParaRPr>
            </a:p>
            <a:p>
              <a:pPr algn="ctr"/>
              <a:endParaRPr lang="en-US" sz="800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826605" y="2160553"/>
              <a:ext cx="257356" cy="366158"/>
              <a:chOff x="1074590" y="1872995"/>
              <a:chExt cx="257356" cy="366158"/>
            </a:xfrm>
          </p:grpSpPr>
          <p:sp>
            <p:nvSpPr>
              <p:cNvPr id="59" name="Snip Single Corner Rectangle 58"/>
              <p:cNvSpPr/>
              <p:nvPr/>
            </p:nvSpPr>
            <p:spPr>
              <a:xfrm>
                <a:off x="1074590" y="1876652"/>
                <a:ext cx="257356" cy="362501"/>
              </a:xfrm>
              <a:prstGeom prst="snip1Rect">
                <a:avLst>
                  <a:gd name="adj" fmla="val 30471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Isosceles Triangle 11"/>
              <p:cNvSpPr/>
              <p:nvPr/>
            </p:nvSpPr>
            <p:spPr>
              <a:xfrm rot="13570189">
                <a:off x="1182293" y="1909070"/>
                <a:ext cx="160269" cy="88120"/>
              </a:xfrm>
              <a:prstGeom prst="triangle">
                <a:avLst>
                  <a:gd name="adj" fmla="val 49163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>
                <a:off x="1134878" y="2038707"/>
                <a:ext cx="124332" cy="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1134878" y="2094402"/>
                <a:ext cx="124332" cy="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134878" y="2147787"/>
                <a:ext cx="124332" cy="0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732674" y="1947515"/>
              <a:ext cx="5571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LOG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64" name="Picture 6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4690" y="3790931"/>
            <a:ext cx="188786" cy="188786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78196" y="3847728"/>
            <a:ext cx="301618" cy="301618"/>
          </a:xfrm>
          <a:prstGeom prst="rect">
            <a:avLst/>
          </a:prstGeom>
        </p:spPr>
      </p:pic>
      <p:pic>
        <p:nvPicPr>
          <p:cNvPr id="49" name="Shape 20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607085" y="3023526"/>
            <a:ext cx="1155948" cy="314961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TextBox 49"/>
          <p:cNvSpPr txBox="1"/>
          <p:nvPr/>
        </p:nvSpPr>
        <p:spPr>
          <a:xfrm>
            <a:off x="962903" y="2353404"/>
            <a:ext cx="16441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Netskope Appliance</a:t>
            </a:r>
          </a:p>
          <a:p>
            <a:pPr algn="ctr"/>
            <a:r>
              <a:rPr lang="en-US" sz="1000" b="1" dirty="0" smtClean="0"/>
              <a:t>Management &amp; Reporting</a:t>
            </a:r>
            <a:endParaRPr lang="en-US" sz="1000" b="1" dirty="0"/>
          </a:p>
        </p:txBody>
      </p:sp>
      <p:pic>
        <p:nvPicPr>
          <p:cNvPr id="51" name="Shape 20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97439" y="2884335"/>
            <a:ext cx="1155948" cy="3149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" name="Elbow Connector 51"/>
          <p:cNvCxnSpPr>
            <a:stCxn id="49" idx="1"/>
            <a:endCxn id="51" idx="3"/>
          </p:cNvCxnSpPr>
          <p:nvPr/>
        </p:nvCxnSpPr>
        <p:spPr>
          <a:xfrm rot="10800000">
            <a:off x="2253387" y="3041817"/>
            <a:ext cx="353698" cy="139191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36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798" y="3572072"/>
            <a:ext cx="1115585" cy="750979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908613" y="1093868"/>
            <a:ext cx="2620392" cy="14596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478" y="437413"/>
            <a:ext cx="1115585" cy="750979"/>
          </a:xfrm>
          <a:prstGeom prst="rect">
            <a:avLst/>
          </a:prstGeom>
        </p:spPr>
      </p:pic>
      <p:sp>
        <p:nvSpPr>
          <p:cNvPr id="143" name="TextBox 142"/>
          <p:cNvSpPr txBox="1"/>
          <p:nvPr/>
        </p:nvSpPr>
        <p:spPr>
          <a:xfrm>
            <a:off x="1128681" y="4181734"/>
            <a:ext cx="975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On-premise users</a:t>
            </a:r>
            <a:endParaRPr lang="en-US" sz="800" dirty="0"/>
          </a:p>
        </p:txBody>
      </p:sp>
      <p:pic>
        <p:nvPicPr>
          <p:cNvPr id="144" name="Picture 143" descr="DesktopMonitor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2332" y="3680936"/>
            <a:ext cx="613502" cy="528881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7086" y="246173"/>
            <a:ext cx="5985234" cy="457286"/>
          </a:xfrm>
        </p:spPr>
        <p:txBody>
          <a:bodyPr>
            <a:normAutofit fontScale="90000"/>
          </a:bodyPr>
          <a:lstStyle/>
          <a:p>
            <a:r>
              <a:rPr lang="en-US" sz="2000" b="1" dirty="0" smtClean="0"/>
              <a:t>Offline Application Data Management</a:t>
            </a:r>
            <a:br>
              <a:rPr lang="en-US" sz="2000" b="1" dirty="0" smtClean="0"/>
            </a:br>
            <a:r>
              <a:rPr lang="en-US" sz="2000" b="1" dirty="0" smtClean="0"/>
              <a:t>Introspection – Application API</a:t>
            </a:r>
            <a:endParaRPr lang="en-US" sz="20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6540385" y="1188205"/>
            <a:ext cx="827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App</a:t>
            </a:r>
          </a:p>
          <a:p>
            <a:pPr algn="ctr"/>
            <a:r>
              <a:rPr lang="en-US" sz="1200" dirty="0" smtClean="0"/>
              <a:t>API</a:t>
            </a:r>
            <a:endParaRPr lang="en-US" sz="1200" dirty="0"/>
          </a:p>
        </p:txBody>
      </p:sp>
      <p:grpSp>
        <p:nvGrpSpPr>
          <p:cNvPr id="78" name="Group 77"/>
          <p:cNvGrpSpPr/>
          <p:nvPr/>
        </p:nvGrpSpPr>
        <p:grpSpPr>
          <a:xfrm>
            <a:off x="5771445" y="1225393"/>
            <a:ext cx="874208" cy="839646"/>
            <a:chOff x="3783358" y="972188"/>
            <a:chExt cx="958672" cy="919454"/>
          </a:xfrm>
        </p:grpSpPr>
        <p:grpSp>
          <p:nvGrpSpPr>
            <p:cNvPr id="82" name="Group 81"/>
            <p:cNvGrpSpPr/>
            <p:nvPr/>
          </p:nvGrpSpPr>
          <p:grpSpPr>
            <a:xfrm>
              <a:off x="3783359" y="985406"/>
              <a:ext cx="958671" cy="906236"/>
              <a:chOff x="4075727" y="576585"/>
              <a:chExt cx="476297" cy="491148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4075727" y="576585"/>
                <a:ext cx="476297" cy="47629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 cmpd="sng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5" name="Picture 84" descr="Netskope-Icon-4color-50x50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320346" y="813252"/>
                <a:ext cx="231678" cy="254481"/>
              </a:xfrm>
              <a:prstGeom prst="rect">
                <a:avLst/>
              </a:prstGeom>
            </p:spPr>
          </p:pic>
        </p:grpSp>
        <p:sp>
          <p:nvSpPr>
            <p:cNvPr id="83" name="TextBox 82"/>
            <p:cNvSpPr txBox="1"/>
            <p:nvPr/>
          </p:nvSpPr>
          <p:spPr>
            <a:xfrm>
              <a:off x="3783358" y="972188"/>
              <a:ext cx="958671" cy="303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Active</a:t>
              </a:r>
              <a:endParaRPr lang="en-US" sz="1200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5636144" y="646800"/>
            <a:ext cx="1086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Netskope</a:t>
            </a:r>
          </a:p>
          <a:p>
            <a:pPr algn="ctr"/>
            <a:r>
              <a:rPr lang="en-US" sz="1000" i="1" dirty="0" err="1" smtClean="0"/>
              <a:t>GoSkope.com</a:t>
            </a:r>
            <a:endParaRPr lang="en-US" sz="1000" i="1" dirty="0"/>
          </a:p>
        </p:txBody>
      </p:sp>
      <p:grpSp>
        <p:nvGrpSpPr>
          <p:cNvPr id="87" name="Group 86"/>
          <p:cNvGrpSpPr/>
          <p:nvPr/>
        </p:nvGrpSpPr>
        <p:grpSpPr>
          <a:xfrm>
            <a:off x="5736630" y="1450509"/>
            <a:ext cx="680776" cy="461050"/>
            <a:chOff x="1684631" y="862313"/>
            <a:chExt cx="1622291" cy="1177141"/>
          </a:xfrm>
        </p:grpSpPr>
        <p:pic>
          <p:nvPicPr>
            <p:cNvPr id="89" name="Picture 88" descr="Dashboard-redesign-with_orange.jp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26689" y="1007407"/>
              <a:ext cx="846003" cy="557833"/>
            </a:xfrm>
            <a:prstGeom prst="rect">
              <a:avLst/>
            </a:prstGeom>
          </p:spPr>
        </p:pic>
        <p:pic>
          <p:nvPicPr>
            <p:cNvPr id="93" name="Picture 92" descr="IconSet.png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84631" y="862313"/>
              <a:ext cx="1622291" cy="1177141"/>
            </a:xfrm>
            <a:prstGeom prst="rect">
              <a:avLst/>
            </a:prstGeom>
          </p:spPr>
        </p:pic>
      </p:grpSp>
      <p:grpSp>
        <p:nvGrpSpPr>
          <p:cNvPr id="101" name="Group 100"/>
          <p:cNvGrpSpPr/>
          <p:nvPr/>
        </p:nvGrpSpPr>
        <p:grpSpPr>
          <a:xfrm>
            <a:off x="6709233" y="1597404"/>
            <a:ext cx="490974" cy="781848"/>
            <a:chOff x="4627830" y="1053302"/>
            <a:chExt cx="490974" cy="781848"/>
          </a:xfrm>
        </p:grpSpPr>
        <p:cxnSp>
          <p:nvCxnSpPr>
            <p:cNvPr id="102" name="Straight Connector 101"/>
            <p:cNvCxnSpPr>
              <a:stCxn id="104" idx="2"/>
            </p:cNvCxnSpPr>
            <p:nvPr/>
          </p:nvCxnSpPr>
          <p:spPr>
            <a:xfrm>
              <a:off x="4873317" y="1505523"/>
              <a:ext cx="6155" cy="25715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 flipH="1">
              <a:off x="4837692" y="1750423"/>
              <a:ext cx="81641" cy="84727"/>
            </a:xfrm>
            <a:prstGeom prst="ellipse">
              <a:avLst/>
            </a:prstGeom>
            <a:noFill/>
            <a:ln w="38100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627830" y="1053302"/>
              <a:ext cx="490974" cy="452221"/>
            </a:xfrm>
            <a:prstGeom prst="rect">
              <a:avLst/>
            </a:prstGeom>
            <a:solidFill>
              <a:schemeClr val="tx1">
                <a:alpha val="9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pic>
        <p:nvPicPr>
          <p:cNvPr id="105" name="Picture 104" descr="Netskope-IconOnly-4color-250x250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3841" y="1633376"/>
            <a:ext cx="341758" cy="354952"/>
          </a:xfrm>
          <a:prstGeom prst="rect">
            <a:avLst/>
          </a:prstGeom>
        </p:spPr>
      </p:pic>
      <p:cxnSp>
        <p:nvCxnSpPr>
          <p:cNvPr id="158" name="Elbow Connector 157"/>
          <p:cNvCxnSpPr>
            <a:stCxn id="103" idx="4"/>
            <a:endCxn id="106" idx="0"/>
          </p:cNvCxnSpPr>
          <p:nvPr/>
        </p:nvCxnSpPr>
        <p:spPr>
          <a:xfrm rot="16200000" flipH="1">
            <a:off x="6638843" y="2700324"/>
            <a:ext cx="1192820" cy="550676"/>
          </a:xfrm>
          <a:prstGeom prst="bentConnector3">
            <a:avLst>
              <a:gd name="adj1" fmla="val 50000"/>
            </a:avLst>
          </a:prstGeom>
          <a:ln w="31750" cmpd="tri">
            <a:solidFill>
              <a:schemeClr val="accent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7529005" y="2704166"/>
            <a:ext cx="785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Admin</a:t>
            </a:r>
          </a:p>
          <a:p>
            <a:r>
              <a:rPr lang="en-US" sz="1200" dirty="0" smtClean="0"/>
              <a:t>API</a:t>
            </a:r>
            <a:endParaRPr lang="en-US" sz="1200" dirty="0"/>
          </a:p>
        </p:txBody>
      </p:sp>
      <p:sp>
        <p:nvSpPr>
          <p:cNvPr id="108" name="Rounded Rectangle 107"/>
          <p:cNvSpPr/>
          <p:nvPr/>
        </p:nvSpPr>
        <p:spPr>
          <a:xfrm>
            <a:off x="1037894" y="3018939"/>
            <a:ext cx="2958326" cy="1460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Elbow Connector 108"/>
          <p:cNvCxnSpPr>
            <a:stCxn id="144" idx="3"/>
          </p:cNvCxnSpPr>
          <p:nvPr/>
        </p:nvCxnSpPr>
        <p:spPr>
          <a:xfrm flipV="1">
            <a:off x="1945834" y="3847728"/>
            <a:ext cx="1796943" cy="97649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endCxn id="106" idx="1"/>
          </p:cNvCxnSpPr>
          <p:nvPr/>
        </p:nvCxnSpPr>
        <p:spPr>
          <a:xfrm>
            <a:off x="4277863" y="3847729"/>
            <a:ext cx="2674935" cy="99833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6" name="Picture 135" descr="Firewall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4879" y="3398851"/>
            <a:ext cx="641692" cy="641692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176" y="2379252"/>
            <a:ext cx="1115585" cy="750979"/>
          </a:xfrm>
          <a:prstGeom prst="rect">
            <a:avLst/>
          </a:prstGeom>
        </p:spPr>
      </p:pic>
      <p:sp>
        <p:nvSpPr>
          <p:cNvPr id="148" name="TextBox 147"/>
          <p:cNvSpPr txBox="1"/>
          <p:nvPr/>
        </p:nvSpPr>
        <p:spPr>
          <a:xfrm>
            <a:off x="1978176" y="2658000"/>
            <a:ext cx="1086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Customer</a:t>
            </a:r>
            <a:endParaRPr lang="en-US" sz="1200" i="1" dirty="0"/>
          </a:p>
        </p:txBody>
      </p:sp>
      <p:pic>
        <p:nvPicPr>
          <p:cNvPr id="111" name="Picture 110" descr="MobileDevice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2597" y="1450509"/>
            <a:ext cx="468734" cy="703101"/>
          </a:xfrm>
          <a:prstGeom prst="rect">
            <a:avLst/>
          </a:prstGeom>
        </p:spPr>
      </p:pic>
      <p:cxnSp>
        <p:nvCxnSpPr>
          <p:cNvPr id="163" name="Elbow Connector 162"/>
          <p:cNvCxnSpPr>
            <a:stCxn id="164" idx="3"/>
            <a:endCxn id="106" idx="2"/>
          </p:cNvCxnSpPr>
          <p:nvPr/>
        </p:nvCxnSpPr>
        <p:spPr>
          <a:xfrm flipV="1">
            <a:off x="5772161" y="4323051"/>
            <a:ext cx="1738430" cy="217569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4" name="Picture 163" descr="Laptop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3459" y="4284916"/>
            <a:ext cx="738702" cy="511408"/>
          </a:xfrm>
          <a:prstGeom prst="rect">
            <a:avLst/>
          </a:prstGeom>
        </p:spPr>
      </p:pic>
      <p:cxnSp>
        <p:nvCxnSpPr>
          <p:cNvPr id="166" name="Elbow Connector 165"/>
          <p:cNvCxnSpPr>
            <a:stCxn id="111" idx="3"/>
          </p:cNvCxnSpPr>
          <p:nvPr/>
        </p:nvCxnSpPr>
        <p:spPr>
          <a:xfrm>
            <a:off x="3851331" y="1802060"/>
            <a:ext cx="3348876" cy="1821996"/>
          </a:xfrm>
          <a:prstGeom prst="bentConnector3">
            <a:avLst>
              <a:gd name="adj1" fmla="val 15652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4239107" y="4377897"/>
            <a:ext cx="975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Off-premise users</a:t>
            </a:r>
            <a:endParaRPr lang="en-US" sz="800" dirty="0"/>
          </a:p>
        </p:txBody>
      </p:sp>
      <p:sp>
        <p:nvSpPr>
          <p:cNvPr id="168" name="TextBox 167"/>
          <p:cNvSpPr txBox="1"/>
          <p:nvPr/>
        </p:nvSpPr>
        <p:spPr>
          <a:xfrm>
            <a:off x="3099815" y="2079519"/>
            <a:ext cx="975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Mobile users</a:t>
            </a:r>
            <a:endParaRPr lang="en-US" sz="8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8030617" y="143693"/>
            <a:ext cx="962217" cy="881108"/>
            <a:chOff x="2819016" y="1855614"/>
            <a:chExt cx="962217" cy="881108"/>
          </a:xfrm>
        </p:grpSpPr>
        <p:sp>
          <p:nvSpPr>
            <p:cNvPr id="47" name="Oval 46"/>
            <p:cNvSpPr/>
            <p:nvPr/>
          </p:nvSpPr>
          <p:spPr>
            <a:xfrm>
              <a:off x="2855112" y="1855614"/>
              <a:ext cx="899196" cy="8811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solidFill>
                  <a:schemeClr val="accent1"/>
                </a:solidFill>
              </a:endParaRPr>
            </a:p>
            <a:p>
              <a:pPr algn="ctr"/>
              <a:endParaRPr lang="en-US" sz="800" b="1" dirty="0" smtClean="0">
                <a:solidFill>
                  <a:schemeClr val="accent1"/>
                </a:solidFill>
              </a:endParaRPr>
            </a:p>
            <a:p>
              <a:pPr algn="ctr"/>
              <a:endParaRPr lang="en-US" sz="800" b="1" dirty="0">
                <a:solidFill>
                  <a:schemeClr val="accent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19016" y="1948051"/>
              <a:ext cx="962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</a:rPr>
                <a:t>API</a:t>
              </a:r>
            </a:p>
            <a:p>
              <a:pPr algn="ctr"/>
              <a:r>
                <a:rPr lang="en-US" sz="900" b="1" dirty="0" smtClean="0">
                  <a:solidFill>
                    <a:schemeClr val="bg1"/>
                  </a:solidFill>
                </a:rPr>
                <a:t>Connector</a:t>
              </a: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3185894" y="2335701"/>
              <a:ext cx="253933" cy="229723"/>
              <a:chOff x="3541781" y="2294559"/>
              <a:chExt cx="217594" cy="19685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3661051" y="2294559"/>
                <a:ext cx="98324" cy="103751"/>
              </a:xfrm>
              <a:prstGeom prst="line">
                <a:avLst/>
              </a:prstGeom>
              <a:ln cap="rnd">
                <a:solidFill>
                  <a:schemeClr val="bg1"/>
                </a:solidFill>
                <a:beve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3657425" y="2392984"/>
                <a:ext cx="89537" cy="98425"/>
              </a:xfrm>
              <a:prstGeom prst="line">
                <a:avLst/>
              </a:prstGeom>
              <a:ln cap="rnd">
                <a:solidFill>
                  <a:schemeClr val="bg1"/>
                </a:solidFill>
                <a:beve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541781" y="2392984"/>
                <a:ext cx="207894" cy="0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541781" y="2294559"/>
                <a:ext cx="119270" cy="0"/>
              </a:xfrm>
              <a:prstGeom prst="line">
                <a:avLst/>
              </a:prstGeom>
              <a:ln cap="rnd">
                <a:solidFill>
                  <a:schemeClr val="bg1"/>
                </a:solidFill>
                <a:bevel/>
                <a:head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3541781" y="2491409"/>
                <a:ext cx="119270" cy="0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5" name="Picture 5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44690" y="3790931"/>
            <a:ext cx="188786" cy="18878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78196" y="3847728"/>
            <a:ext cx="301618" cy="30161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16380" y="1689508"/>
            <a:ext cx="188786" cy="188786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08417" y="4385253"/>
            <a:ext cx="188786" cy="188786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5674971" y="2589506"/>
            <a:ext cx="1318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chemeClr val="accent2"/>
                </a:solidFill>
                <a:latin typeface="Lucida Grande"/>
                <a:cs typeface="Lucida Grande"/>
              </a:rPr>
              <a:t>Retrospective Audit and Control</a:t>
            </a:r>
            <a:endParaRPr lang="en-US" sz="1200" dirty="0">
              <a:solidFill>
                <a:schemeClr val="accent2"/>
              </a:solidFill>
              <a:latin typeface="Lucida Grande"/>
              <a:cs typeface="Lucida Grande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33111" y="989188"/>
            <a:ext cx="47201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Lucida Grande"/>
                <a:cs typeface="Lucida Grande"/>
              </a:rPr>
              <a:t>Authenticated App API for data discovery, exposure measurement and reactive control</a:t>
            </a:r>
            <a:endParaRPr lang="en-US" sz="1200" dirty="0">
              <a:solidFill>
                <a:schemeClr val="tx2"/>
              </a:solidFill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89863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Netskope">
      <a:dk1>
        <a:srgbClr val="36373D"/>
      </a:dk1>
      <a:lt1>
        <a:sysClr val="window" lastClr="FFFFFF"/>
      </a:lt1>
      <a:dk2>
        <a:srgbClr val="303E4C"/>
      </a:dk2>
      <a:lt2>
        <a:srgbClr val="EEECE1"/>
      </a:lt2>
      <a:accent1>
        <a:srgbClr val="0095C5"/>
      </a:accent1>
      <a:accent2>
        <a:srgbClr val="E56912"/>
      </a:accent2>
      <a:accent3>
        <a:srgbClr val="465261"/>
      </a:accent3>
      <a:accent4>
        <a:srgbClr val="C7C7C7"/>
      </a:accent4>
      <a:accent5>
        <a:srgbClr val="8DD4E9"/>
      </a:accent5>
      <a:accent6>
        <a:srgbClr val="EAA363"/>
      </a:accent6>
      <a:hlink>
        <a:srgbClr val="E56912"/>
      </a:hlink>
      <a:folHlink>
        <a:srgbClr val="E5691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6_Office Theme">
  <a:themeElements>
    <a:clrScheme name="NETSKOPE COLORS">
      <a:dk1>
        <a:srgbClr val="36373D"/>
      </a:dk1>
      <a:lt1>
        <a:sysClr val="window" lastClr="FFFFFF"/>
      </a:lt1>
      <a:dk2>
        <a:srgbClr val="303E4C"/>
      </a:dk2>
      <a:lt2>
        <a:srgbClr val="E5E7E7"/>
      </a:lt2>
      <a:accent1>
        <a:srgbClr val="149DC5"/>
      </a:accent1>
      <a:accent2>
        <a:srgbClr val="FF7900"/>
      </a:accent2>
      <a:accent3>
        <a:srgbClr val="465261"/>
      </a:accent3>
      <a:accent4>
        <a:srgbClr val="C7C7C7"/>
      </a:accent4>
      <a:accent5>
        <a:srgbClr val="8DD4E9"/>
      </a:accent5>
      <a:accent6>
        <a:srgbClr val="EAA363"/>
      </a:accent6>
      <a:hlink>
        <a:srgbClr val="FF7900"/>
      </a:hlink>
      <a:folHlink>
        <a:srgbClr val="FF79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56112</TotalTime>
  <Words>902</Words>
  <Application>Microsoft Macintosh PowerPoint</Application>
  <PresentationFormat>Presentación en pantalla (16:9)</PresentationFormat>
  <Paragraphs>274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Lucida Grande</vt:lpstr>
      <vt:lpstr>Mangal</vt:lpstr>
      <vt:lpstr>2_Office Theme</vt:lpstr>
      <vt:lpstr>6_Office Theme</vt:lpstr>
      <vt:lpstr>Netskope – Deployment</vt:lpstr>
      <vt:lpstr>Flexible Deployment Architecture – 3 Steps</vt:lpstr>
      <vt:lpstr>Deployments that work together to fulfill use cases comprehensively</vt:lpstr>
      <vt:lpstr>Discovery – Option 1 - Static Log Upload</vt:lpstr>
      <vt:lpstr>Discovery – Option 2a  Virtual Appliance, On Premise Log Parser</vt:lpstr>
      <vt:lpstr>Discovery – Option 2a  Virtual Appliance, On Premise Log Parser</vt:lpstr>
      <vt:lpstr>Discovery – Option 2b  Hardware Appliance, On Premise Log Parser</vt:lpstr>
      <vt:lpstr>Discovery, Option3 - On Premises Processing &amp; Reporting, Netskope Appliance’s</vt:lpstr>
      <vt:lpstr>Offline Application Data Management Introspection – Application API</vt:lpstr>
      <vt:lpstr>Active Inline Enforcement Option 1 Secure Forwarder Proxy</vt:lpstr>
      <vt:lpstr>Active Inline Enforcement Option 2 Netskope Appliance (data plane on premise)</vt:lpstr>
      <vt:lpstr>Active Inline Enforcement Option 3  Proxy Chaining</vt:lpstr>
      <vt:lpstr>Active Inline Enforcement Option 4  Client Agent Forwarder</vt:lpstr>
      <vt:lpstr>Active Inline Enforcement Option 5  Unmanaged Device - Agentless (Reverse Proxy)</vt:lpstr>
      <vt:lpstr>Active Inline Enforcement Managed Device - Agent (Forward Proxy)</vt:lpstr>
    </vt:vector>
  </TitlesOfParts>
  <Company>Netskope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Hogrefe</dc:creator>
  <cp:lastModifiedBy>Alain Karioty</cp:lastModifiedBy>
  <cp:revision>1905</cp:revision>
  <dcterms:created xsi:type="dcterms:W3CDTF">2013-10-17T05:18:12Z</dcterms:created>
  <dcterms:modified xsi:type="dcterms:W3CDTF">2017-10-10T01:45:59Z</dcterms:modified>
</cp:coreProperties>
</file>