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63" r:id="rId4"/>
    <p:sldId id="265" r:id="rId5"/>
    <p:sldId id="268" r:id="rId6"/>
    <p:sldId id="267" r:id="rId7"/>
    <p:sldId id="266" r:id="rId8"/>
    <p:sldId id="259" r:id="rId9"/>
    <p:sldId id="258" r:id="rId10"/>
    <p:sldId id="295" r:id="rId11"/>
    <p:sldId id="296" r:id="rId12"/>
    <p:sldId id="269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18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6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7E1583-5988-4C96-83A0-F11CA0B32EE4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4F8E026-7F33-4C8C-AB42-3C2585D15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915177"/>
            <a:ext cx="7197726" cy="2395471"/>
          </a:xfrm>
        </p:spPr>
        <p:txBody>
          <a:bodyPr>
            <a:normAutofit/>
          </a:bodyPr>
          <a:lstStyle/>
          <a:p>
            <a:pPr algn="l"/>
            <a:r>
              <a:rPr lang="sr-Latn-RS" sz="1900" dirty="0"/>
              <a:t>	</a:t>
            </a:r>
            <a:r>
              <a:rPr lang="sr-Latn-RS" sz="1900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32" y="955964"/>
            <a:ext cx="7197726" cy="266007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MODEL PRETNJI </a:t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4483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pic>
        <p:nvPicPr>
          <p:cNvPr id="6" name="Content Placeholder 5" descr="IS Platni prome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482436"/>
            <a:ext cx="9642763" cy="508461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jagram toka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3781" y="1543050"/>
            <a:ext cx="9822873" cy="46499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5653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013920"/>
              </p:ext>
            </p:extLst>
          </p:nvPr>
        </p:nvGraphicFramePr>
        <p:xfrm>
          <a:off x="996575" y="1492624"/>
          <a:ext cx="8276938" cy="47111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4861"/>
                <a:gridCol w="5632077"/>
              </a:tblGrid>
              <a:tr h="44705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PRETNJA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771634">
                <a:tc>
                  <a:txBody>
                    <a:bodyPr/>
                    <a:lstStyle/>
                    <a:p>
                      <a:r>
                        <a:rPr lang="sr-Latn-RS" b="1" dirty="0" smtClean="0"/>
                        <a:t>S</a:t>
                      </a:r>
                      <a:r>
                        <a:rPr lang="sr-Latn-RS" dirty="0" smtClean="0"/>
                        <a:t>poofing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n-NO" dirty="0" smtClean="0"/>
                        <a:t>Lažiranje identiteta, kako korisnika tako i servisa, poruka, datoteka, mašina, itd. Napad na autentifikaciju;</a:t>
                      </a:r>
                      <a:endParaRPr lang="en-US" dirty="0"/>
                    </a:p>
                  </a:txBody>
                  <a:tcPr/>
                </a:tc>
              </a:tr>
              <a:tr h="66904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Neautorizovana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podataka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ponašanja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sistema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itd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integritet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77163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epudiation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Poricanje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izvršene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akcije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neporecivost</a:t>
                      </a:r>
                      <a:r>
                        <a:rPr lang="en-US" dirty="0" smtClean="0"/>
                        <a:t>;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1098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nformation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Neautorizovan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podacima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osetljivim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funkcijama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itd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poverljivost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47058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enial of service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Parcijalno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potpuno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ukidanje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podacima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strane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validnog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korisnika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dostupnost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77163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levation of privilege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Korisnik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koji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prava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nekom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resursu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stiče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pravo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autorizaciju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9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5653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013920"/>
              </p:ext>
            </p:extLst>
          </p:nvPr>
        </p:nvGraphicFramePr>
        <p:xfrm>
          <a:off x="996575" y="1492624"/>
          <a:ext cx="8276938" cy="47111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4861"/>
                <a:gridCol w="5632077"/>
              </a:tblGrid>
              <a:tr h="44705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PRETNJA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771634">
                <a:tc>
                  <a:txBody>
                    <a:bodyPr/>
                    <a:lstStyle/>
                    <a:p>
                      <a:r>
                        <a:rPr lang="sr-Latn-RS" b="1" dirty="0" smtClean="0"/>
                        <a:t>S</a:t>
                      </a:r>
                      <a:r>
                        <a:rPr lang="sr-Latn-RS" dirty="0" smtClean="0"/>
                        <a:t>poofing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n-NO" dirty="0" smtClean="0"/>
                        <a:t>Lažiranje identiteta, kako korisnika tako i servisa, poruka, datoteka, mašina, itd. Napad na autentifikaciju;</a:t>
                      </a:r>
                      <a:endParaRPr lang="en-US" dirty="0"/>
                    </a:p>
                  </a:txBody>
                  <a:tcPr/>
                </a:tc>
              </a:tr>
              <a:tr h="66904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Neautorizovana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podataka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ponašanja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sistema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itd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integritet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77163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epudiation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Poricanje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izvršene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akcije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neporecivost</a:t>
                      </a:r>
                      <a:r>
                        <a:rPr lang="en-US" dirty="0" smtClean="0"/>
                        <a:t>;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1098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nformation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Neautorizovan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podacima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osetljivim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funkcijama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itd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poverljivost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47058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enial of service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Parcijalno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potpuno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ukidanje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podacima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strane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validnog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korisnika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dostupnost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77163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levation of privilege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Korisnik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koji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prava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nekom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resursu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stiče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pravo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Napad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autorizaciju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9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5653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013920"/>
              </p:ext>
            </p:extLst>
          </p:nvPr>
        </p:nvGraphicFramePr>
        <p:xfrm>
          <a:off x="871884" y="853412"/>
          <a:ext cx="9560589" cy="5642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9716"/>
                <a:gridCol w="5181601"/>
                <a:gridCol w="2604654"/>
                <a:gridCol w="1274618"/>
              </a:tblGrid>
              <a:tr h="3960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PRETNJA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ODBRANA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RESENO?</a:t>
                      </a:r>
                    </a:p>
                  </a:txBody>
                  <a:tcPr/>
                </a:tc>
              </a:tr>
              <a:tr h="357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SPOOFING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5540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Servis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napadaca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ce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predstavlja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kao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pravi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servis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aplikacije</a:t>
                      </a:r>
                      <a:r>
                        <a:rPr lang="en-US" b="0" baseline="0" dirty="0" smtClean="0"/>
                        <a:t>. </a:t>
                      </a:r>
                      <a:r>
                        <a:rPr lang="sr-Latn-RS" dirty="0" smtClean="0"/>
                        <a:t>Korisnik </a:t>
                      </a:r>
                      <a:r>
                        <a:rPr lang="en-US" dirty="0" smtClean="0"/>
                        <a:t>prima email  </a:t>
                      </a:r>
                      <a:r>
                        <a:rPr lang="en-US" dirty="0" err="1" smtClean="0"/>
                        <a:t>unutar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kojeg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napadac</a:t>
                      </a:r>
                      <a:r>
                        <a:rPr lang="en-US" baseline="0" dirty="0" smtClean="0"/>
                        <a:t> </a:t>
                      </a:r>
                      <a:r>
                        <a:rPr lang="sr-Latn-RS" baseline="0" dirty="0" smtClean="0"/>
                        <a:t>la</a:t>
                      </a:r>
                      <a:r>
                        <a:rPr lang="en-US" baseline="0" dirty="0" smtClean="0"/>
                        <a:t>z</a:t>
                      </a:r>
                      <a:r>
                        <a:rPr lang="sr-Latn-RS" baseline="0" dirty="0" smtClean="0"/>
                        <a:t>no predstavlja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trazi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korisnika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uloguje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koji</a:t>
                      </a:r>
                      <a:r>
                        <a:rPr lang="en-US" baseline="0" dirty="0" smtClean="0"/>
                        <a:t> je </a:t>
                      </a:r>
                      <a:r>
                        <a:rPr lang="en-US" baseline="0" dirty="0" err="1" smtClean="0"/>
                        <a:t>ostavljen</a:t>
                      </a:r>
                      <a:r>
                        <a:rPr lang="en-US" baseline="0" dirty="0" smtClean="0"/>
                        <a:t> u email-u.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Korisnici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treba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budu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pazljivi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ostavljaju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svoje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podatke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znaju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adimistratori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nikada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traziti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njihove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podatke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algn="just"/>
                      <a:r>
                        <a:rPr lang="sr-Latn-RS" sz="1800" kern="1200" baseline="0" dirty="0" smtClean="0">
                          <a:effectLst/>
                        </a:rPr>
                        <a:t>Upotreb</a:t>
                      </a:r>
                      <a:r>
                        <a:rPr lang="en-US" sz="1800" kern="1200" baseline="0" dirty="0" smtClean="0">
                          <a:effectLst/>
                        </a:rPr>
                        <a:t>a </a:t>
                      </a:r>
                      <a:r>
                        <a:rPr lang="sr-Latn-RS" sz="1800" kern="1200" baseline="0" dirty="0" smtClean="0">
                          <a:effectLst/>
                        </a:rPr>
                        <a:t>digitalnih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sr-Latn-RS" sz="1800" kern="1200" baseline="0" dirty="0" smtClean="0">
                          <a:effectLst/>
                        </a:rPr>
                        <a:t>potpisa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i</a:t>
                      </a:r>
                      <a:r>
                        <a:rPr lang="sr-Latn-RS" sz="1800" kern="1200" baseline="0" dirty="0" smtClean="0">
                          <a:effectLst/>
                        </a:rPr>
                        <a:t> bezbednosnih sertifikata</a:t>
                      </a:r>
                      <a:r>
                        <a:rPr lang="en-US" sz="1800" kern="1200" baseline="0" dirty="0" smtClean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                                  TAMPERING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964036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Napadac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krade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podatke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baze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Svi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bitni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podaci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moraju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enkriptovani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hashkodovima</a:t>
                      </a:r>
                      <a:endParaRPr lang="en-US" baseline="0" dirty="0" smtClean="0"/>
                    </a:p>
                    <a:p>
                      <a:pPr algn="l"/>
                      <a:r>
                        <a:rPr lang="en-US" baseline="0" dirty="0" err="1" smtClean="0"/>
                        <a:t>Koriste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protokoli</a:t>
                      </a:r>
                      <a:r>
                        <a:rPr lang="en-US" baseline="0" dirty="0" smtClean="0"/>
                        <a:t> SSL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TSL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38561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              REPUDIATION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45833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Napadac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predstavlja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korisnik</a:t>
                      </a:r>
                      <a:r>
                        <a:rPr lang="en-US" baseline="0" dirty="0" smtClean="0"/>
                        <a:t> . </a:t>
                      </a:r>
                      <a:r>
                        <a:rPr lang="en-US" baseline="0" dirty="0" err="1" smtClean="0"/>
                        <a:t>Korisnik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tvrdi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došlo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komunikacije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koja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nije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stvarno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odvila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tvrdi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došlo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komunikacije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koje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jeste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došlo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Sifra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logovanje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jaka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Sifra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treba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cuva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hashkod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9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5653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013920"/>
              </p:ext>
            </p:extLst>
          </p:nvPr>
        </p:nvGraphicFramePr>
        <p:xfrm>
          <a:off x="816465" y="1490721"/>
          <a:ext cx="9422043" cy="4561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571"/>
                <a:gridCol w="3158837"/>
                <a:gridCol w="4267200"/>
                <a:gridCol w="1482435"/>
              </a:tblGrid>
              <a:tr h="3960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PRETNJA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ODBRANA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RESENO?</a:t>
                      </a:r>
                      <a:endParaRPr lang="en-US" dirty="0"/>
                    </a:p>
                  </a:txBody>
                  <a:tcPr/>
                </a:tc>
              </a:tr>
              <a:tr h="3299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  DISCLOSURE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2052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Napadac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dobija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informaciju</a:t>
                      </a:r>
                      <a:r>
                        <a:rPr lang="en-US" b="0" dirty="0" smtClean="0"/>
                        <a:t> o tome </a:t>
                      </a:r>
                      <a:r>
                        <a:rPr lang="en-US" b="0" dirty="0" err="1" smtClean="0"/>
                        <a:t>kako</a:t>
                      </a:r>
                      <a:r>
                        <a:rPr lang="en-US" b="0" dirty="0" smtClean="0"/>
                        <a:t> web</a:t>
                      </a:r>
                      <a:r>
                        <a:rPr lang="en-US" b="0" baseline="0" dirty="0" smtClean="0"/>
                        <a:t> server </a:t>
                      </a:r>
                      <a:r>
                        <a:rPr lang="en-US" b="0" baseline="0" dirty="0" err="1" smtClean="0"/>
                        <a:t>radi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pronalazi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slabe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tacke</a:t>
                      </a:r>
                      <a:r>
                        <a:rPr lang="en-US" b="0" baseline="0" dirty="0" smtClean="0"/>
                        <a:t> u </a:t>
                      </a:r>
                      <a:r>
                        <a:rPr lang="en-US" b="0" baseline="0" dirty="0" err="1" smtClean="0"/>
                        <a:t>serveru</a:t>
                      </a:r>
                      <a:r>
                        <a:rPr lang="en-US" b="0" baseline="0" dirty="0" smtClean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Dobro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konfigurisan</a:t>
                      </a:r>
                      <a:r>
                        <a:rPr lang="en-US" baseline="0" dirty="0" smtClean="0"/>
                        <a:t> web server(Configuration files).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       DENIAL</a:t>
                      </a:r>
                      <a:r>
                        <a:rPr lang="en-US" b="0" baseline="0" dirty="0" smtClean="0"/>
                        <a:t> OF SERVICE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964036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Napadač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formira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zahtev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koji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preoptereti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Pravljenje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popisa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pokrenutih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procesa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serveru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algn="l"/>
                      <a:r>
                        <a:rPr lang="en-US" baseline="0" dirty="0" err="1" smtClean="0"/>
                        <a:t>Onemoguciti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procese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onih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neophodnih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</a:t>
                      </a:r>
                      <a:r>
                        <a:rPr lang="en-US" baseline="0" dirty="0" smtClean="0"/>
                        <a:t> rad.</a:t>
                      </a:r>
                    </a:p>
                    <a:p>
                      <a:pPr algn="l"/>
                      <a:r>
                        <a:rPr lang="en-US" baseline="0" dirty="0" err="1" smtClean="0"/>
                        <a:t>Filtriranje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paketa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38561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ELEVATION OF PRIVILAGE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45833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Napadač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ime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žrtve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dobija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funkcionalnostima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autorizovan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Dodeljujemo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privilegije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neophodne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korisnika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9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564090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2727" y="927279"/>
            <a:ext cx="10571018" cy="54042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936865"/>
              </p:ext>
            </p:extLst>
          </p:nvPr>
        </p:nvGraphicFramePr>
        <p:xfrm>
          <a:off x="1081825" y="1475917"/>
          <a:ext cx="10084158" cy="432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52191"/>
                <a:gridCol w="8231967"/>
              </a:tblGrid>
              <a:tr h="29028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Verzija</a:t>
                      </a:r>
                      <a:r>
                        <a:rPr lang="sr-Latn-RS" sz="1600" baseline="0" dirty="0" smtClean="0"/>
                        <a:t> aplikacije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</a:tr>
              <a:tr h="3456967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Opis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WEB</a:t>
                      </a:r>
                      <a:r>
                        <a:rPr lang="sr-Latn-RS" sz="1600" baseline="0" dirty="0" smtClean="0"/>
                        <a:t> aplikacija koja predstavlja Informacioni sistem </a:t>
                      </a:r>
                      <a:r>
                        <a:rPr lang="en-US" sz="1600" baseline="0" dirty="0" err="1" smtClean="0"/>
                        <a:t>Platni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promet</a:t>
                      </a:r>
                      <a:r>
                        <a:rPr lang="sr-Latn-RS" sz="1600" baseline="0" dirty="0" smtClean="0"/>
                        <a:t>.</a:t>
                      </a:r>
                    </a:p>
                    <a:p>
                      <a:r>
                        <a:rPr lang="sr-Latn-RS" sz="1600" baseline="0" dirty="0" smtClean="0"/>
                        <a:t>Informacioni sistem </a:t>
                      </a:r>
                      <a:r>
                        <a:rPr lang="en-US" sz="1600" baseline="0" dirty="0" err="1" smtClean="0"/>
                        <a:t>podrazava</a:t>
                      </a:r>
                      <a:r>
                        <a:rPr lang="en-US" sz="1600" baseline="0" dirty="0" smtClean="0"/>
                        <a:t>:  1) </a:t>
                      </a:r>
                      <a:r>
                        <a:rPr lang="en-US" sz="1600" baseline="0" dirty="0" err="1" smtClean="0"/>
                        <a:t>Slanje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faktura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izmedju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firmi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                                                2) </a:t>
                      </a:r>
                      <a:r>
                        <a:rPr lang="en-US" sz="1600" baseline="0" dirty="0" err="1" smtClean="0"/>
                        <a:t>Slanje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izvoda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                                                3) </a:t>
                      </a:r>
                      <a:r>
                        <a:rPr lang="en-US" sz="1600" baseline="0" dirty="0" err="1" smtClean="0"/>
                        <a:t>Slanje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naloga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za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placanje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                                                4) </a:t>
                      </a:r>
                      <a:r>
                        <a:rPr lang="en-US" sz="1600" baseline="0" dirty="0" err="1" smtClean="0"/>
                        <a:t>Medjubankarski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promet</a:t>
                      </a:r>
                      <a:r>
                        <a:rPr lang="en-US" sz="1600" baseline="0" dirty="0" smtClean="0"/>
                        <a:t> –RTGS 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Clearing</a:t>
                      </a:r>
                      <a:r>
                        <a:rPr lang="sr-Latn-RS" sz="1600" baseline="0" dirty="0" smtClean="0"/>
                        <a:t>	</a:t>
                      </a:r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Komunikacija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izmedju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banaka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firmi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izmedju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centralne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banke</a:t>
                      </a:r>
                      <a:r>
                        <a:rPr lang="en-US" sz="1600" baseline="0" dirty="0" smtClean="0"/>
                        <a:t> se </a:t>
                      </a:r>
                      <a:r>
                        <a:rPr lang="en-US" sz="1600" baseline="0" dirty="0" err="1" smtClean="0"/>
                        <a:t>odvija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preko</a:t>
                      </a:r>
                      <a:r>
                        <a:rPr lang="en-US" sz="1600" baseline="0" dirty="0" smtClean="0"/>
                        <a:t> web </a:t>
                      </a:r>
                      <a:r>
                        <a:rPr lang="en-US" sz="1600" baseline="0" dirty="0" err="1" smtClean="0"/>
                        <a:t>servisa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SOAP </a:t>
                      </a:r>
                      <a:r>
                        <a:rPr lang="en-US" sz="1600" baseline="0" dirty="0" err="1" smtClean="0"/>
                        <a:t>formata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poruka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r>
                        <a:rPr lang="en-US" sz="1600" baseline="0" dirty="0" err="1" smtClean="0"/>
                        <a:t>Komunikacija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izmedju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pojedinacnih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firmi</a:t>
                      </a:r>
                      <a:r>
                        <a:rPr lang="en-US" sz="1600" baseline="0" dirty="0" smtClean="0"/>
                        <a:t> se </a:t>
                      </a:r>
                      <a:r>
                        <a:rPr lang="en-US" sz="1600" baseline="0" dirty="0" err="1" smtClean="0"/>
                        <a:t>odvija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putem</a:t>
                      </a:r>
                      <a:r>
                        <a:rPr lang="en-US" sz="1600" baseline="0" dirty="0" smtClean="0"/>
                        <a:t> REST-</a:t>
                      </a:r>
                      <a:r>
                        <a:rPr lang="en-US" sz="1600" baseline="0" dirty="0" err="1" smtClean="0"/>
                        <a:t>baziranih</a:t>
                      </a:r>
                      <a:r>
                        <a:rPr lang="en-US" sz="1600" baseline="0" dirty="0" smtClean="0"/>
                        <a:t> web </a:t>
                      </a:r>
                      <a:r>
                        <a:rPr lang="en-US" sz="1600" baseline="0" dirty="0" err="1" smtClean="0"/>
                        <a:t>servisa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44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498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1.Korisnici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0050700"/>
              </p:ext>
            </p:extLst>
          </p:nvPr>
        </p:nvGraphicFramePr>
        <p:xfrm>
          <a:off x="859254" y="1935155"/>
          <a:ext cx="10688916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550"/>
                <a:gridCol w="3356155"/>
                <a:gridCol w="6804211"/>
              </a:tblGrid>
              <a:tr h="3435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314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Firma</a:t>
                      </a:r>
                      <a:endParaRPr lang="sr-Latn-R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Moze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salje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fakture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drugim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firmama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salje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bankama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nalog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za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placanje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kao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</a:t>
                      </a:r>
                      <a:r>
                        <a:rPr lang="en-US" sz="1600" baseline="0" dirty="0" smtClean="0"/>
                        <a:t> prima </a:t>
                      </a:r>
                      <a:r>
                        <a:rPr lang="en-US" sz="1600" baseline="0" dirty="0" err="1" smtClean="0"/>
                        <a:t>izvode</a:t>
                      </a:r>
                      <a:endParaRPr lang="en-US" sz="1600" dirty="0"/>
                    </a:p>
                  </a:txBody>
                  <a:tcPr/>
                </a:tc>
              </a:tr>
              <a:tr h="314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Banka</a:t>
                      </a:r>
                      <a:endParaRPr lang="sr-Latn-R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Uplacuje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sredstva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racune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firmi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direktno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ili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preko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centralne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banke</a:t>
                      </a:r>
                      <a:endParaRPr lang="en-US" sz="1600" dirty="0"/>
                    </a:p>
                  </a:txBody>
                  <a:tcPr/>
                </a:tc>
              </a:tr>
              <a:tr h="314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Centralna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banka</a:t>
                      </a:r>
                      <a:endParaRPr lang="sr-Latn-R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Preko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centralne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banke</a:t>
                      </a:r>
                      <a:r>
                        <a:rPr lang="en-US" sz="1600" baseline="0" dirty="0" smtClean="0"/>
                        <a:t> se </a:t>
                      </a:r>
                      <a:r>
                        <a:rPr lang="en-US" sz="1600" baseline="0" dirty="0" err="1" smtClean="0"/>
                        <a:t>realizuje</a:t>
                      </a:r>
                      <a:r>
                        <a:rPr lang="en-US" sz="1600" baseline="0" dirty="0" smtClean="0"/>
                        <a:t> RTGS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Clearing</a:t>
                      </a:r>
                      <a:endParaRPr lang="en-US" sz="1600" dirty="0"/>
                    </a:p>
                  </a:txBody>
                  <a:tcPr/>
                </a:tc>
              </a:tr>
              <a:tr h="314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pravo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pristupa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bazi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svim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funkcijama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sistema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47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72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sr-Latn-RS" sz="2400" dirty="0" smtClean="0"/>
              <a:t>. </a:t>
            </a:r>
            <a:r>
              <a:rPr lang="en-US" sz="2400" dirty="0" err="1" smtClean="0"/>
              <a:t>Sredstva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2076654"/>
              </p:ext>
            </p:extLst>
          </p:nvPr>
        </p:nvGraphicFramePr>
        <p:xfrm>
          <a:off x="1036918" y="1808878"/>
          <a:ext cx="10110695" cy="41126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0007"/>
                <a:gridCol w="2418458"/>
                <a:gridCol w="3269476"/>
                <a:gridCol w="3872754"/>
              </a:tblGrid>
              <a:tr h="399761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en-US" dirty="0"/>
                    </a:p>
                  </a:txBody>
                  <a:tcPr/>
                </a:tc>
              </a:tr>
              <a:tr h="492856"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1.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</a:rPr>
                        <a:t>Baza</a:t>
                      </a:r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</a:rPr>
                        <a:t>podataka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89999"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1.1.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Kredencijali</a:t>
                      </a:r>
                      <a:r>
                        <a:rPr lang="sr-Latn-RS" sz="1600" dirty="0" smtClean="0"/>
                        <a:t> za logovanje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err="1" smtClean="0"/>
                        <a:t>firme</a:t>
                      </a:r>
                      <a:r>
                        <a:rPr lang="en-US" sz="1600" baseline="0" dirty="0" smtClean="0"/>
                        <a:t> </a:t>
                      </a:r>
                      <a:endParaRPr lang="sr-Latn-R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Kredencijali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koje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koristi</a:t>
                      </a:r>
                      <a:r>
                        <a:rPr lang="en-US" sz="1600" baseline="0" dirty="0" smtClean="0"/>
                        <a:t> firma </a:t>
                      </a:r>
                      <a:r>
                        <a:rPr lang="en-US" sz="1600" baseline="0" dirty="0" err="1" smtClean="0"/>
                        <a:t>za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logovanje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 1)</a:t>
                      </a:r>
                      <a:endParaRPr lang="en-US" sz="1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 4)</a:t>
                      </a:r>
                      <a:endParaRPr lang="en-US" sz="1800" dirty="0"/>
                    </a:p>
                  </a:txBody>
                  <a:tcPr/>
                </a:tc>
              </a:tr>
              <a:tr h="689999"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1.2.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Kredencijali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za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logovanje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banke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Kredencijali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koje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koristi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za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logovanje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2)</a:t>
                      </a:r>
                    </a:p>
                    <a:p>
                      <a:r>
                        <a:rPr lang="en-US" sz="1800" dirty="0" smtClean="0"/>
                        <a:t> 4)</a:t>
                      </a:r>
                      <a:endParaRPr lang="en-US" sz="1800" dirty="0"/>
                    </a:p>
                  </a:txBody>
                  <a:tcPr/>
                </a:tc>
              </a:tr>
              <a:tr h="919999"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1.3.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Kredencijali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za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logovanje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centralne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banke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Kredencijali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koje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centralna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banka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koristi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za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logovanje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 smtClean="0"/>
                    </a:p>
                    <a:p>
                      <a:pPr algn="just"/>
                      <a:r>
                        <a:rPr lang="sr-Latn-R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 3)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 4)</a:t>
                      </a:r>
                    </a:p>
                    <a:p>
                      <a:pPr marL="0" indent="0">
                        <a:buNone/>
                      </a:pPr>
                      <a:endParaRPr lang="en-US" sz="1400" dirty="0" smtClean="0"/>
                    </a:p>
                  </a:txBody>
                  <a:tcPr/>
                </a:tc>
              </a:tr>
              <a:tr h="919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Fakture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Racun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za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isporucenu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robu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ili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pruzenu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uslugu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 1)</a:t>
                      </a:r>
                      <a:endParaRPr lang="en-US" sz="1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 4)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31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816442"/>
            <a:ext cx="10131425" cy="72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2.Sredstva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5381795"/>
              </p:ext>
            </p:extLst>
          </p:nvPr>
        </p:nvGraphicFramePr>
        <p:xfrm>
          <a:off x="829101" y="1306620"/>
          <a:ext cx="9882094" cy="50982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566"/>
                <a:gridCol w="2460540"/>
                <a:gridCol w="3289936"/>
                <a:gridCol w="3359052"/>
              </a:tblGrid>
              <a:tr h="28264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en-US" dirty="0"/>
                    </a:p>
                  </a:txBody>
                  <a:tcPr/>
                </a:tc>
              </a:tr>
              <a:tr h="1012817">
                <a:tc>
                  <a:txBody>
                    <a:bodyPr/>
                    <a:lstStyle/>
                    <a:p>
                      <a:r>
                        <a:rPr lang="en-US" sz="1600" smtClean="0"/>
                        <a:t>1.5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Nalozi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za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placanje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Firma koja plaća drugoj firmi za primljenu robu ili usluge (po osnovu fakture) obraća se svojoj banci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(kod koje ima otvoren račun) sa nalogom za plaćanje</a:t>
                      </a:r>
                      <a:r>
                        <a:rPr lang="sr-Latn-RS" sz="1600" smtClean="0"/>
                        <a:t>.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 1)</a:t>
                      </a:r>
                    </a:p>
                    <a:p>
                      <a:r>
                        <a:rPr lang="en-US" sz="1600" baseline="0" dirty="0" smtClean="0"/>
                        <a:t>  2)</a:t>
                      </a:r>
                    </a:p>
                    <a:p>
                      <a:r>
                        <a:rPr lang="en-US" sz="1600" baseline="0" dirty="0" smtClean="0"/>
                        <a:t>  4)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884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</a:t>
                      </a:r>
                    </a:p>
                    <a:p>
                      <a:r>
                        <a:rPr lang="en-US" sz="1600" dirty="0" smtClean="0"/>
                        <a:t>                 </a:t>
                      </a:r>
                      <a:r>
                        <a:rPr lang="en-US" sz="1600" dirty="0" err="1" smtClean="0"/>
                        <a:t>Izvodi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evidentiranja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uplata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svoj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racun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firma se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obraća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zahtevom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dobijanje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izvoda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traženi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datum.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 1)</a:t>
                      </a:r>
                    </a:p>
                    <a:p>
                      <a:r>
                        <a:rPr lang="en-US" sz="1600" baseline="0" dirty="0" smtClean="0"/>
                        <a:t>  2)</a:t>
                      </a:r>
                    </a:p>
                    <a:p>
                      <a:r>
                        <a:rPr lang="en-US" sz="1600" baseline="0" dirty="0" smtClean="0"/>
                        <a:t>  4)</a:t>
                      </a:r>
                      <a:endParaRPr lang="en-US" sz="1600" dirty="0" smtClean="0"/>
                    </a:p>
                  </a:txBody>
                  <a:tcPr/>
                </a:tc>
              </a:tr>
              <a:tr h="11165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RTGS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nalozi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Obraci</a:t>
                      </a:r>
                      <a:r>
                        <a:rPr lang="en-US" sz="1600" baseline="0" dirty="0" smtClean="0"/>
                        <a:t> MT103, MT900, MT910</a:t>
                      </a:r>
                    </a:p>
                    <a:p>
                      <a:pPr algn="just"/>
                      <a:r>
                        <a:rPr lang="en-US" sz="1600" baseline="0" dirty="0" err="1" smtClean="0"/>
                        <a:t>Koristi</a:t>
                      </a:r>
                      <a:r>
                        <a:rPr lang="en-US" sz="1600" baseline="0" dirty="0" smtClean="0"/>
                        <a:t> se </a:t>
                      </a:r>
                      <a:r>
                        <a:rPr lang="en-US" sz="1600" baseline="0" dirty="0" err="1" smtClean="0"/>
                        <a:t>kada</a:t>
                      </a:r>
                      <a:r>
                        <a:rPr lang="en-US" sz="1600" baseline="0" dirty="0" smtClean="0"/>
                        <a:t> je </a:t>
                      </a:r>
                      <a:r>
                        <a:rPr lang="en-US" sz="1600" baseline="0" dirty="0" err="1" smtClean="0"/>
                        <a:t>iznos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veci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od</a:t>
                      </a:r>
                      <a:r>
                        <a:rPr lang="en-US" sz="1600" baseline="0" dirty="0" smtClean="0"/>
                        <a:t> 250 000 </a:t>
                      </a:r>
                      <a:r>
                        <a:rPr lang="en-US" sz="1600" baseline="0" dirty="0" err="1" smtClean="0"/>
                        <a:t>ili</a:t>
                      </a:r>
                      <a:r>
                        <a:rPr lang="en-US" sz="1600" baseline="0" dirty="0" smtClean="0"/>
                        <a:t> je </a:t>
                      </a:r>
                      <a:r>
                        <a:rPr lang="en-US" sz="1600" baseline="0" dirty="0" err="1" smtClean="0"/>
                        <a:t>oznaceno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hitno</a:t>
                      </a:r>
                      <a:endParaRPr lang="en-US" sz="1600" baseline="0" dirty="0" smtClean="0"/>
                    </a:p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2)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4)</a:t>
                      </a:r>
                      <a:endParaRPr lang="sr-Latn-RS" sz="1600" baseline="0" dirty="0" smtClean="0"/>
                    </a:p>
                  </a:txBody>
                  <a:tcPr/>
                </a:tc>
              </a:tr>
              <a:tr h="11165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Clearing </a:t>
                      </a:r>
                      <a:r>
                        <a:rPr lang="en-US" sz="1600" dirty="0" err="1" smtClean="0"/>
                        <a:t>nalozi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Obraci</a:t>
                      </a:r>
                      <a:r>
                        <a:rPr lang="en-US" sz="1600" dirty="0" smtClean="0"/>
                        <a:t>  MT102, MT900,MT910</a:t>
                      </a:r>
                    </a:p>
                    <a:p>
                      <a:pPr algn="just"/>
                      <a:r>
                        <a:rPr lang="en-US" sz="1600" dirty="0" err="1" smtClean="0"/>
                        <a:t>Koristi</a:t>
                      </a:r>
                      <a:r>
                        <a:rPr lang="en-US" sz="1600" baseline="0" dirty="0" smtClean="0"/>
                        <a:t> se </a:t>
                      </a:r>
                      <a:r>
                        <a:rPr lang="en-US" sz="1600" baseline="0" dirty="0" err="1" smtClean="0"/>
                        <a:t>kada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iznosi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manji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od</a:t>
                      </a:r>
                      <a:r>
                        <a:rPr lang="en-US" sz="1600" baseline="0" dirty="0" smtClean="0"/>
                        <a:t> 250 000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2)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4)</a:t>
                      </a:r>
                      <a:endParaRPr lang="sr-Latn-RS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54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72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sr-Latn-RS" sz="2400" dirty="0" smtClean="0"/>
              <a:t>. </a:t>
            </a:r>
            <a:r>
              <a:rPr lang="en-US" sz="2400" dirty="0" err="1" smtClean="0"/>
              <a:t>Sredstva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1237964"/>
              </p:ext>
            </p:extLst>
          </p:nvPr>
        </p:nvGraphicFramePr>
        <p:xfrm>
          <a:off x="1036918" y="1808878"/>
          <a:ext cx="9780308" cy="358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609"/>
                <a:gridCol w="2284707"/>
                <a:gridCol w="3578590"/>
                <a:gridCol w="3152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sr-Latn-RS" sz="1600" dirty="0" smtClean="0"/>
                        <a:t>.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SISTEM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/>
                        <a:t>Sredstva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sr-Latn-RS" sz="1600" baseline="0" dirty="0" smtClean="0"/>
                        <a:t>sa kojima radi sistem u pozadini.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9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sr-Latn-RS" sz="1600" dirty="0" smtClean="0"/>
                        <a:t>.1.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Dostupnost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svih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servisa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Svi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servisi</a:t>
                      </a:r>
                      <a:r>
                        <a:rPr lang="sr-Latn-RS" sz="1600" dirty="0" smtClean="0"/>
                        <a:t> treba</a:t>
                      </a:r>
                      <a:r>
                        <a:rPr lang="sr-Latn-RS" sz="1600" baseline="0" dirty="0" smtClean="0"/>
                        <a:t> da bud</a:t>
                      </a:r>
                      <a:r>
                        <a:rPr lang="en-US" sz="1600" baseline="0" dirty="0" smtClean="0"/>
                        <a:t>u</a:t>
                      </a:r>
                      <a:r>
                        <a:rPr lang="sr-Latn-RS" sz="1600" baseline="0" dirty="0" smtClean="0"/>
                        <a:t> dostup</a:t>
                      </a:r>
                      <a:r>
                        <a:rPr lang="en-US" sz="1600" baseline="0" dirty="0" err="1" smtClean="0"/>
                        <a:t>ni</a:t>
                      </a:r>
                      <a:r>
                        <a:rPr lang="sr-Latn-RS" sz="1600" baseline="0" dirty="0" smtClean="0"/>
                        <a:t> korisnicima </a:t>
                      </a:r>
                      <a:r>
                        <a:rPr lang="en-US" sz="1600" baseline="0" dirty="0" err="1" smtClean="0"/>
                        <a:t>svakog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momenta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1)</a:t>
                      </a:r>
                    </a:p>
                    <a:p>
                      <a:r>
                        <a:rPr lang="en-US" sz="1600" dirty="0" smtClean="0"/>
                        <a:t>2)</a:t>
                      </a:r>
                    </a:p>
                    <a:p>
                      <a:r>
                        <a:rPr lang="en-US" sz="1600" dirty="0" smtClean="0"/>
                        <a:t>3)</a:t>
                      </a:r>
                    </a:p>
                    <a:p>
                      <a:r>
                        <a:rPr lang="en-US" sz="1600" dirty="0" smtClean="0"/>
                        <a:t>4)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sr-Latn-RS" sz="1600" dirty="0" smtClean="0"/>
                        <a:t>.2.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Mogu</a:t>
                      </a:r>
                      <a:r>
                        <a:rPr lang="en-US" sz="1600" dirty="0" smtClean="0"/>
                        <a:t>c</a:t>
                      </a:r>
                      <a:r>
                        <a:rPr lang="sr-Latn-RS" sz="1600" dirty="0" smtClean="0"/>
                        <a:t>nost</a:t>
                      </a:r>
                      <a:r>
                        <a:rPr lang="sr-Latn-RS" sz="1600" baseline="0" dirty="0" smtClean="0"/>
                        <a:t> izvr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sr-Latn-RS" sz="1600" baseline="0" dirty="0" smtClean="0"/>
                        <a:t>avanja </a:t>
                      </a:r>
                      <a:r>
                        <a:rPr lang="en-US" sz="1600" baseline="0" dirty="0" err="1" smtClean="0"/>
                        <a:t>koda</a:t>
                      </a:r>
                      <a:endParaRPr lang="sr-Latn-RS" sz="1600" dirty="0" smtClean="0"/>
                    </a:p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Mogucnost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izvrsavanja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skripti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na</a:t>
                      </a:r>
                      <a:r>
                        <a:rPr lang="en-US" sz="1600" baseline="0" dirty="0" smtClean="0"/>
                        <a:t> OS, web </a:t>
                      </a:r>
                      <a:r>
                        <a:rPr lang="en-US" sz="1600" baseline="0" dirty="0" err="1" smtClean="0"/>
                        <a:t>servisu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System Configuration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Podesavanja</a:t>
                      </a:r>
                      <a:r>
                        <a:rPr lang="en-US" sz="1600" dirty="0" smtClean="0"/>
                        <a:t> web </a:t>
                      </a:r>
                      <a:r>
                        <a:rPr lang="en-US" sz="1600" dirty="0" err="1" smtClean="0"/>
                        <a:t>servisa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sr-Latn-RS" sz="1600" dirty="0" smtClean="0"/>
                        <a:t>.</a:t>
                      </a:r>
                      <a:r>
                        <a:rPr lang="en-US" sz="1600" dirty="0" smtClean="0"/>
                        <a:t>4.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Mogu</a:t>
                      </a:r>
                      <a:r>
                        <a:rPr lang="en-US" sz="1600" dirty="0" smtClean="0"/>
                        <a:t>c</a:t>
                      </a:r>
                      <a:r>
                        <a:rPr lang="sr-Latn-RS" sz="1600" dirty="0" smtClean="0"/>
                        <a:t>nost</a:t>
                      </a:r>
                      <a:r>
                        <a:rPr lang="sr-Latn-RS" sz="1600" baseline="0" dirty="0" smtClean="0"/>
                        <a:t> izvr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sr-Latn-RS" sz="1600" baseline="0" dirty="0" smtClean="0"/>
                        <a:t>avanja SQL upita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Mogucnost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dodavanja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brisanja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ili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izmene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podataka</a:t>
                      </a:r>
                      <a:r>
                        <a:rPr lang="en-US" sz="1600" baseline="0" dirty="0" smtClean="0"/>
                        <a:t> u </a:t>
                      </a:r>
                      <a:r>
                        <a:rPr lang="en-US" sz="1600" baseline="0" dirty="0" err="1" smtClean="0"/>
                        <a:t>bazi</a:t>
                      </a:r>
                      <a:endParaRPr lang="en-US" sz="1600" dirty="0" smtClean="0"/>
                    </a:p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799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927279"/>
            <a:ext cx="10131425" cy="72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sr-Latn-RS" sz="2400" dirty="0" smtClean="0"/>
              <a:t>. </a:t>
            </a:r>
            <a:r>
              <a:rPr lang="en-US" sz="2400" dirty="0" err="1" smtClean="0"/>
              <a:t>Sredstva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2213520"/>
              </p:ext>
            </p:extLst>
          </p:nvPr>
        </p:nvGraphicFramePr>
        <p:xfrm>
          <a:off x="1036918" y="1943348"/>
          <a:ext cx="9908988" cy="152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4669"/>
                <a:gridCol w="2155295"/>
                <a:gridCol w="3707857"/>
                <a:gridCol w="3271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en-US" dirty="0"/>
                    </a:p>
                  </a:txBody>
                  <a:tcPr/>
                </a:tc>
              </a:tr>
              <a:tr h="297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r>
                        <a:rPr lang="sr-Latn-RS" sz="1600" dirty="0" smtClean="0"/>
                        <a:t>.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WEBSITE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Sredstva</a:t>
                      </a:r>
                      <a:r>
                        <a:rPr lang="en-US" sz="1600" dirty="0" smtClean="0"/>
                        <a:t> </a:t>
                      </a:r>
                      <a:r>
                        <a:rPr lang="sr-Latn-RS" sz="1600" baseline="0" dirty="0" smtClean="0"/>
                        <a:t> </a:t>
                      </a:r>
                      <a:r>
                        <a:rPr lang="en-US" sz="1600" baseline="0" dirty="0" err="1" smtClean="0"/>
                        <a:t>koje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koristi</a:t>
                      </a:r>
                      <a:r>
                        <a:rPr lang="en-US" sz="1600" baseline="0" dirty="0" smtClean="0"/>
                        <a:t> WEB site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r>
                        <a:rPr lang="sr-Latn-RS" sz="1600" dirty="0" smtClean="0"/>
                        <a:t>.1.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Login sesija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RS" sz="1600" dirty="0" smtClean="0"/>
                        <a:t>Sesija korisnika koji pokušava da pristupi WEB sajtu.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1)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32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785612"/>
            <a:ext cx="10131425" cy="77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err="1" smtClean="0"/>
              <a:t>Ulazne</a:t>
            </a:r>
            <a:r>
              <a:rPr lang="en-US" sz="2000" dirty="0" smtClean="0"/>
              <a:t> </a:t>
            </a:r>
            <a:r>
              <a:rPr lang="en-US" sz="2000" dirty="0" err="1" smtClean="0"/>
              <a:t>tacke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7724385"/>
              </p:ext>
            </p:extLst>
          </p:nvPr>
        </p:nvGraphicFramePr>
        <p:xfrm>
          <a:off x="1033794" y="1547686"/>
          <a:ext cx="10031506" cy="2411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8906"/>
                <a:gridCol w="1906994"/>
                <a:gridCol w="3648992"/>
                <a:gridCol w="3816614"/>
              </a:tblGrid>
              <a:tr h="34952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NIVO POVERENJA</a:t>
                      </a:r>
                      <a:endParaRPr lang="en-US" dirty="0"/>
                    </a:p>
                  </a:txBody>
                  <a:tcPr/>
                </a:tc>
              </a:tr>
              <a:tr h="4002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HTTPS</a:t>
                      </a:r>
                      <a:r>
                        <a:rPr lang="sr-Latn-RS" sz="1600" baseline="0" dirty="0" smtClean="0"/>
                        <a:t>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sr-Latn-RS" sz="1600" baseline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928255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1.</a:t>
                      </a: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Logovanje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Uporedjuje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unete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kredencijale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onim</a:t>
                      </a:r>
                      <a:r>
                        <a:rPr lang="en-US" sz="1600" baseline="0" dirty="0" smtClean="0"/>
                        <a:t> u </a:t>
                      </a:r>
                      <a:r>
                        <a:rPr lang="en-US" sz="1600" baseline="0" dirty="0" err="1" smtClean="0"/>
                        <a:t>bazim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podataka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1)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2)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3)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4)</a:t>
                      </a:r>
                    </a:p>
                    <a:p>
                      <a:pPr marL="342900" indent="-342900">
                        <a:buNone/>
                      </a:pPr>
                      <a:endParaRPr lang="en-US" sz="16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4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sz="16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66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3234"/>
            <a:ext cx="10131425" cy="70404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Dekomponovanje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26525"/>
            <a:ext cx="10131425" cy="65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/>
              <a:t>2. SPOLJAŠNJE ZAVISNOSTI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796905"/>
              </p:ext>
            </p:extLst>
          </p:nvPr>
        </p:nvGraphicFramePr>
        <p:xfrm>
          <a:off x="1825938" y="2292440"/>
          <a:ext cx="7846096" cy="26991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2411"/>
                <a:gridCol w="7263685"/>
              </a:tblGrid>
              <a:tr h="38636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OPIS</a:t>
                      </a:r>
                      <a:endParaRPr lang="en-US" sz="1600" dirty="0"/>
                    </a:p>
                  </a:txBody>
                  <a:tcPr/>
                </a:tc>
              </a:tr>
              <a:tr h="577284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Aplikacija će raditi na Tomcat</a:t>
                      </a:r>
                      <a:r>
                        <a:rPr lang="sr-Latn-RS" sz="1600" baseline="0" dirty="0" smtClean="0"/>
                        <a:t> serveru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ugradjenom</a:t>
                      </a:r>
                      <a:r>
                        <a:rPr lang="en-US" sz="1600" baseline="0" dirty="0" smtClean="0"/>
                        <a:t> u Spring Tool Suite (STS) u </a:t>
                      </a:r>
                      <a:r>
                        <a:rPr lang="en-US" sz="1600" baseline="0" dirty="0" err="1" smtClean="0"/>
                        <a:t>okviru</a:t>
                      </a:r>
                      <a:r>
                        <a:rPr lang="en-US" sz="1600" baseline="0" dirty="0" smtClean="0"/>
                        <a:t> Eclipse </a:t>
                      </a:r>
                      <a:r>
                        <a:rPr lang="en-US" sz="1600" baseline="0" dirty="0" err="1" smtClean="0"/>
                        <a:t>razvojnog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okruzenja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577284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smtClean="0"/>
                        <a:t>Back</a:t>
                      </a:r>
                      <a:r>
                        <a:rPr lang="en-US" sz="1600" baseline="0" dirty="0" smtClean="0"/>
                        <a:t> e</a:t>
                      </a:r>
                      <a:r>
                        <a:rPr lang="sr-Latn-RS" sz="1600" dirty="0" smtClean="0"/>
                        <a:t>nd strana aplikacije biće relizovana</a:t>
                      </a:r>
                      <a:r>
                        <a:rPr lang="sr-Latn-RS" sz="1600" baseline="0" dirty="0" smtClean="0"/>
                        <a:t> uz pomoć</a:t>
                      </a:r>
                      <a:r>
                        <a:rPr lang="en-US" sz="1600" baseline="0" dirty="0" smtClean="0"/>
                        <a:t> Spring Tool Suite.</a:t>
                      </a:r>
                      <a:endParaRPr lang="en-US" sz="1600" dirty="0"/>
                    </a:p>
                  </a:txBody>
                  <a:tcPr/>
                </a:tc>
              </a:tr>
              <a:tr h="577284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/>
                        <a:t>3</a:t>
                      </a:r>
                      <a:r>
                        <a:rPr lang="sr-Latn-R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Front end </a:t>
                      </a:r>
                      <a:r>
                        <a:rPr lang="en-US" sz="1600" dirty="0" err="1" smtClean="0"/>
                        <a:t>strana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aplikacije</a:t>
                      </a:r>
                      <a:r>
                        <a:rPr lang="en-US" sz="1600" dirty="0" smtClean="0"/>
                        <a:t> bi</a:t>
                      </a:r>
                      <a:r>
                        <a:rPr lang="sr-Latn-RS" sz="1600" dirty="0" smtClean="0"/>
                        <a:t>će</a:t>
                      </a:r>
                      <a:r>
                        <a:rPr lang="sr-Latn-RS" sz="1600" baseline="0" dirty="0" smtClean="0"/>
                        <a:t> realizovana uz pomoć AngularJS </a:t>
                      </a:r>
                      <a:endParaRPr lang="en-US" sz="1600" dirty="0"/>
                    </a:p>
                  </a:txBody>
                  <a:tcPr/>
                </a:tc>
              </a:tr>
              <a:tr h="5772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/>
                        <a:t>Skladištenje podataka će se vršiti</a:t>
                      </a:r>
                      <a:r>
                        <a:rPr lang="sr-Latn-RS" sz="1600" baseline="0" dirty="0" smtClean="0"/>
                        <a:t> uz pomoć </a:t>
                      </a:r>
                      <a:r>
                        <a:rPr lang="en-US" sz="1600" baseline="0" dirty="0" err="1" smtClean="0"/>
                        <a:t>MySql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sr-Latn-RS" sz="1600" baseline="0" dirty="0" smtClean="0"/>
                        <a:t>servera.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33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1027</Words>
  <Application>Microsoft Office PowerPoint</Application>
  <PresentationFormat>Custom</PresentationFormat>
  <Paragraphs>239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MODEL PRETNJI  </vt:lpstr>
      <vt:lpstr>Slide 2</vt:lpstr>
      <vt:lpstr>Slide 3</vt:lpstr>
      <vt:lpstr>Slide 4</vt:lpstr>
      <vt:lpstr>Slide 5</vt:lpstr>
      <vt:lpstr>Slide 6</vt:lpstr>
      <vt:lpstr>Slide 7</vt:lpstr>
      <vt:lpstr>Slide 8</vt:lpstr>
      <vt:lpstr>Dekomponovanje aplikacije</vt:lpstr>
      <vt:lpstr>Dijagram toka podataka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</dc:title>
  <dc:creator>Zoka</dc:creator>
  <cp:lastModifiedBy>Ranko</cp:lastModifiedBy>
  <cp:revision>261</cp:revision>
  <dcterms:created xsi:type="dcterms:W3CDTF">2016-05-19T12:55:08Z</dcterms:created>
  <dcterms:modified xsi:type="dcterms:W3CDTF">2017-06-19T22:38:45Z</dcterms:modified>
</cp:coreProperties>
</file>