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4629B1-3FD7-4D49-BDB7-DF01BC6AC1F3}">
  <a:tblStyle styleId="{154629B1-3FD7-4D49-BDB7-DF01BC6AC1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73cad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e573cadbd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adc12d59c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gfadc12d59c_2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adc12d59c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gfadc12d59c_2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573cadbd5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ge573cadbd5_0_4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573cadbd5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ge573cadbd5_0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573cadbd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ge573cadbd5_0_4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573cadb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ge573cadbd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573cadbd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e573cadbd5_0_3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73cadbd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e573cadbd5_0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573cadbd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e573cadbd5_0_3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573cadbd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e573cadbd5_0_3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573cadbd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e573cadbd5_0_3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573cadbd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e573cadbd5_0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573cadbd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e573cadbd5_0_4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adc12d59c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gfadc12d59c_2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26" name="Google Shape;126;p30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27" name="Google Shape;127;p3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33" name="Google Shape;133;p31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34" name="Google Shape;134;p31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35" name="Google Shape;135;p31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48" name="Google Shape;148;p3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34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55" name="Google Shape;155;p3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jp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7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6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6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51" name="Google Shape;351;p46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6"/>
          <p:cNvSpPr/>
          <p:nvPr/>
        </p:nvSpPr>
        <p:spPr>
          <a:xfrm>
            <a:off x="1009024" y="14971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6"/>
          <p:cNvSpPr/>
          <p:nvPr/>
        </p:nvSpPr>
        <p:spPr>
          <a:xfrm>
            <a:off x="1009024" y="206010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6"/>
          <p:cNvSpPr/>
          <p:nvPr/>
        </p:nvSpPr>
        <p:spPr>
          <a:xfrm>
            <a:off x="1009024" y="2857071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6"/>
          <p:cNvSpPr/>
          <p:nvPr/>
        </p:nvSpPr>
        <p:spPr>
          <a:xfrm>
            <a:off x="1009024" y="371427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6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 txBox="1"/>
          <p:nvPr/>
        </p:nvSpPr>
        <p:spPr>
          <a:xfrm>
            <a:off x="342325" y="466725"/>
            <a:ext cx="562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ABSTRAKTAS KLASES UN METODES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6"/>
          <p:cNvSpPr txBox="1"/>
          <p:nvPr/>
        </p:nvSpPr>
        <p:spPr>
          <a:xfrm>
            <a:off x="1265767" y="1460729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Vārds - abstrakts - tiek izmantots klasēm un metodēm: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1265767" y="2011632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Abstraktā klase: ir ierobežota klase, kuru nevar izmantot objektu izveidošanai (lai piekļūtu tai, tā ir jāpārmanto no citas klases).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6"/>
          <p:cNvSpPr txBox="1"/>
          <p:nvPr/>
        </p:nvSpPr>
        <p:spPr>
          <a:xfrm>
            <a:off x="1265767" y="2842722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Abstraktā metode: to var izmantot tikai abstraktā klasē, un tai nav ķermeņa. Ķermeni nodrošina atvasinātā klase (mantota no).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6"/>
          <p:cNvSpPr txBox="1"/>
          <p:nvPr/>
        </p:nvSpPr>
        <p:spPr>
          <a:xfrm>
            <a:off x="1265767" y="3677713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Abstraktā klasē var būt gan abstraktas, gan regulāras metodes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6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46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364" name="Google Shape;364;p46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6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Piemērs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7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372" name="Google Shape;372;p47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7"/>
          <p:cNvSpPr txBox="1"/>
          <p:nvPr/>
        </p:nvSpPr>
        <p:spPr>
          <a:xfrm>
            <a:off x="342326" y="466725"/>
            <a:ext cx="497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ABSTRAKCIJA /  NOŠĶIRŠANA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7"/>
          <p:cNvSpPr txBox="1"/>
          <p:nvPr/>
        </p:nvSpPr>
        <p:spPr>
          <a:xfrm>
            <a:off x="514350" y="1009664"/>
            <a:ext cx="4360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https://www.w3schools.com/cs/cs_abstract.php</a:t>
            </a:r>
            <a:endParaRPr b="0" i="0" sz="12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47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7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7"/>
          <p:cNvSpPr txBox="1"/>
          <p:nvPr/>
        </p:nvSpPr>
        <p:spPr>
          <a:xfrm>
            <a:off x="1027175" y="1323925"/>
            <a:ext cx="453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479350" y="1330525"/>
            <a:ext cx="56643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" sz="18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abstract </a:t>
            </a: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Animal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b="0" i="0" lang="en" sz="18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abstract </a:t>
            </a: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animalSound();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sleep()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Console.WriteLine("Zzz");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9" name="Google Shape;379;p47"/>
          <p:cNvCxnSpPr>
            <a:stCxn id="380" idx="1"/>
          </p:cNvCxnSpPr>
          <p:nvPr/>
        </p:nvCxnSpPr>
        <p:spPr>
          <a:xfrm flipH="1">
            <a:off x="2806952" y="1652013"/>
            <a:ext cx="1870500" cy="566700"/>
          </a:xfrm>
          <a:prstGeom prst="straightConnector1">
            <a:avLst/>
          </a:prstGeom>
          <a:noFill/>
          <a:ln cap="flat" cmpd="sng" w="19050">
            <a:solidFill>
              <a:srgbClr val="E28D3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" name="Google Shape;380;p47"/>
          <p:cNvSpPr txBox="1"/>
          <p:nvPr/>
        </p:nvSpPr>
        <p:spPr>
          <a:xfrm>
            <a:off x="4677452" y="1261863"/>
            <a:ext cx="2188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Abstrakta metode (nav ķermeņa)</a:t>
            </a:r>
            <a:endParaRPr b="0" i="0" sz="1400" u="none" cap="none" strike="noStrike">
              <a:solidFill>
                <a:srgbClr val="F6F6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4717830" y="2808649"/>
            <a:ext cx="328200" cy="93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E28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>
            <a:off x="5101470" y="2885457"/>
            <a:ext cx="1876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Regulāra metode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47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384" name="Google Shape;384;p47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7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Demo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8"/>
          <p:cNvSpPr txBox="1"/>
          <p:nvPr/>
        </p:nvSpPr>
        <p:spPr>
          <a:xfrm>
            <a:off x="5244055" y="1894478"/>
            <a:ext cx="33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B75F28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4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48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395" name="Google Shape;395;p48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8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Grupu darbs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49"/>
          <p:cNvGrpSpPr/>
          <p:nvPr/>
        </p:nvGrpSpPr>
        <p:grpSpPr>
          <a:xfrm>
            <a:off x="795338" y="1162132"/>
            <a:ext cx="2702138" cy="981188"/>
            <a:chOff x="0" y="-9525"/>
            <a:chExt cx="7205700" cy="2616500"/>
          </a:xfrm>
        </p:grpSpPr>
        <p:sp>
          <p:nvSpPr>
            <p:cNvPr id="404" name="Google Shape;404;p49"/>
            <p:cNvSpPr txBox="1"/>
            <p:nvPr/>
          </p:nvSpPr>
          <p:spPr>
            <a:xfrm>
              <a:off x="0" y="-9525"/>
              <a:ext cx="72057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Grupu darbs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9"/>
            <p:cNvSpPr txBox="1"/>
            <p:nvPr/>
          </p:nvSpPr>
          <p:spPr>
            <a:xfrm>
              <a:off x="0" y="2073275"/>
              <a:ext cx="7205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Iesāktā grupu darba turpināšana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6" name="Google Shape;40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1208595"/>
            <a:ext cx="234683" cy="18092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9"/>
          <p:cNvSpPr txBox="1"/>
          <p:nvPr/>
        </p:nvSpPr>
        <p:spPr>
          <a:xfrm>
            <a:off x="5224463" y="1162132"/>
            <a:ext cx="3186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Jāiekļauj lekcijā apgūtās mantošanās principus.</a:t>
            </a:r>
            <a:endParaRPr b="0" i="0" sz="18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5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0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0"/>
          <p:cNvSpPr txBox="1"/>
          <p:nvPr/>
        </p:nvSpPr>
        <p:spPr>
          <a:xfrm>
            <a:off x="690036" y="1169042"/>
            <a:ext cx="35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Uzdevumi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0"/>
          <p:cNvSpPr txBox="1"/>
          <p:nvPr/>
        </p:nvSpPr>
        <p:spPr>
          <a:xfrm>
            <a:off x="4712578" y="1223017"/>
            <a:ext cx="35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10 uzdevumi no Warmup2 uzdevumu krājumā</a:t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1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1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1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8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2500">
                <a:solidFill>
                  <a:srgbClr val="3E3E3D"/>
                </a:solidFill>
              </a:rPr>
              <a:t>0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. LEKCIJA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9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8" name="Google Shape;198;p39"/>
          <p:cNvGrpSpPr/>
          <p:nvPr/>
        </p:nvGrpSpPr>
        <p:grpSpPr>
          <a:xfrm>
            <a:off x="4745246" y="1363995"/>
            <a:ext cx="3313529" cy="205364"/>
            <a:chOff x="0" y="0"/>
            <a:chExt cx="8836077" cy="547638"/>
          </a:xfrm>
        </p:grpSpPr>
        <p:pic>
          <p:nvPicPr>
            <p:cNvPr id="199" name="Google Shape;199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Mantošanās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39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9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9"/>
          <p:cNvGrpSpPr/>
          <p:nvPr/>
        </p:nvGrpSpPr>
        <p:grpSpPr>
          <a:xfrm>
            <a:off x="4745246" y="1925398"/>
            <a:ext cx="3313529" cy="465464"/>
            <a:chOff x="0" y="0"/>
            <a:chExt cx="8836077" cy="1241238"/>
          </a:xfrm>
        </p:grpSpPr>
        <p:pic>
          <p:nvPicPr>
            <p:cNvPr id="204" name="Google Shape;204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39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Ignorēšana / Override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6" name="Google Shape;206;p39"/>
          <p:cNvCxnSpPr/>
          <p:nvPr/>
        </p:nvCxnSpPr>
        <p:spPr>
          <a:xfrm>
            <a:off x="4711224" y="2321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39"/>
          <p:cNvCxnSpPr/>
          <p:nvPr/>
        </p:nvCxnSpPr>
        <p:spPr>
          <a:xfrm>
            <a:off x="4711236" y="2862796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8" name="Google Shape;208;p39"/>
          <p:cNvGrpSpPr/>
          <p:nvPr/>
        </p:nvGrpSpPr>
        <p:grpSpPr>
          <a:xfrm>
            <a:off x="4779146" y="2486803"/>
            <a:ext cx="3313529" cy="465464"/>
            <a:chOff x="0" y="0"/>
            <a:chExt cx="8836077" cy="1241238"/>
          </a:xfrm>
        </p:grpSpPr>
        <p:pic>
          <p:nvPicPr>
            <p:cNvPr id="209" name="Google Shape;209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39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Abstrakcija / Nošķiršana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39"/>
          <p:cNvGrpSpPr/>
          <p:nvPr/>
        </p:nvGrpSpPr>
        <p:grpSpPr>
          <a:xfrm>
            <a:off x="4779146" y="3048206"/>
            <a:ext cx="3313529" cy="465464"/>
            <a:chOff x="0" y="0"/>
            <a:chExt cx="8836077" cy="1241238"/>
          </a:xfrm>
        </p:grpSpPr>
        <p:pic>
          <p:nvPicPr>
            <p:cNvPr id="212" name="Google Shape;212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39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Abstraktas klases un metodes 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0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0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40"/>
          <p:cNvGrpSpPr/>
          <p:nvPr/>
        </p:nvGrpSpPr>
        <p:grpSpPr>
          <a:xfrm>
            <a:off x="751760" y="1227025"/>
            <a:ext cx="2238638" cy="1964039"/>
            <a:chOff x="0" y="9525"/>
            <a:chExt cx="5969700" cy="5237437"/>
          </a:xfrm>
        </p:grpSpPr>
        <p:sp>
          <p:nvSpPr>
            <p:cNvPr id="221" name="Google Shape;221;p40"/>
            <p:cNvSpPr txBox="1"/>
            <p:nvPr/>
          </p:nvSpPr>
          <p:spPr>
            <a:xfrm>
              <a:off x="0" y="1388662"/>
              <a:ext cx="5969700" cy="38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Ir iespējams mantot laukus un metodes no vienas klases uz otru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Atvasinātā klase (bērns, derived class) - klase, kas manto no citas klases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Bāzes klase (vecāks, base class) - klase tiek mantota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0"/>
            <p:cNvSpPr txBox="1"/>
            <p:nvPr/>
          </p:nvSpPr>
          <p:spPr>
            <a:xfrm>
              <a:off x="27528" y="9525"/>
              <a:ext cx="4704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DBDAD9"/>
                  </a:solidFill>
                  <a:latin typeface="Arial"/>
                  <a:ea typeface="Arial"/>
                  <a:cs typeface="Arial"/>
                  <a:sym typeface="Arial"/>
                </a:rPr>
                <a:t>Mantošanās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40"/>
          <p:cNvSpPr/>
          <p:nvPr/>
        </p:nvSpPr>
        <p:spPr>
          <a:xfrm>
            <a:off x="3463025" y="1095800"/>
            <a:ext cx="2281200" cy="525300"/>
          </a:xfrm>
          <a:prstGeom prst="rect">
            <a:avLst/>
          </a:prstGeom>
          <a:noFill/>
          <a:ln cap="flat" cmpd="sng" w="28575">
            <a:solidFill>
              <a:srgbClr val="E28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Automobilis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0"/>
          <p:cNvSpPr/>
          <p:nvPr/>
        </p:nvSpPr>
        <p:spPr>
          <a:xfrm>
            <a:off x="3463025" y="2126450"/>
            <a:ext cx="912900" cy="52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Automašīna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0"/>
          <p:cNvSpPr/>
          <p:nvPr/>
        </p:nvSpPr>
        <p:spPr>
          <a:xfrm>
            <a:off x="4641250" y="2126450"/>
            <a:ext cx="1103100" cy="52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Autobus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0"/>
          <p:cNvSpPr/>
          <p:nvPr/>
        </p:nvSpPr>
        <p:spPr>
          <a:xfrm>
            <a:off x="4641375" y="3042050"/>
            <a:ext cx="1103100" cy="52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Mercedes-Benz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4052050" y="3041900"/>
            <a:ext cx="482400" cy="52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Ford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3463025" y="3041825"/>
            <a:ext cx="515100" cy="52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BMW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40"/>
          <p:cNvCxnSpPr>
            <a:stCxn id="223" idx="2"/>
            <a:endCxn id="225" idx="0"/>
          </p:cNvCxnSpPr>
          <p:nvPr/>
        </p:nvCxnSpPr>
        <p:spPr>
          <a:xfrm flipH="1" rot="-5400000">
            <a:off x="4645475" y="1579250"/>
            <a:ext cx="505500" cy="589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40"/>
          <p:cNvCxnSpPr>
            <a:stCxn id="224" idx="0"/>
            <a:endCxn id="223" idx="2"/>
          </p:cNvCxnSpPr>
          <p:nvPr/>
        </p:nvCxnSpPr>
        <p:spPr>
          <a:xfrm rot="-5400000">
            <a:off x="4008875" y="1531550"/>
            <a:ext cx="505500" cy="6843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40"/>
          <p:cNvCxnSpPr>
            <a:stCxn id="224" idx="2"/>
            <a:endCxn id="227" idx="0"/>
          </p:cNvCxnSpPr>
          <p:nvPr/>
        </p:nvCxnSpPr>
        <p:spPr>
          <a:xfrm flipH="1" rot="-5400000">
            <a:off x="3911225" y="2660000"/>
            <a:ext cx="390300" cy="3738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40"/>
          <p:cNvCxnSpPr>
            <a:stCxn id="228" idx="0"/>
            <a:endCxn id="224" idx="2"/>
          </p:cNvCxnSpPr>
          <p:nvPr/>
        </p:nvCxnSpPr>
        <p:spPr>
          <a:xfrm rot="-5400000">
            <a:off x="3625025" y="2747375"/>
            <a:ext cx="390000" cy="198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40"/>
          <p:cNvCxnSpPr>
            <a:stCxn id="226" idx="0"/>
            <a:endCxn id="225" idx="2"/>
          </p:cNvCxnSpPr>
          <p:nvPr/>
        </p:nvCxnSpPr>
        <p:spPr>
          <a:xfrm rot="-5400000">
            <a:off x="4998075" y="2846600"/>
            <a:ext cx="390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40"/>
          <p:cNvSpPr/>
          <p:nvPr/>
        </p:nvSpPr>
        <p:spPr>
          <a:xfrm>
            <a:off x="6190378" y="1549525"/>
            <a:ext cx="2395500" cy="428400"/>
          </a:xfrm>
          <a:prstGeom prst="rect">
            <a:avLst/>
          </a:prstGeom>
          <a:noFill/>
          <a:ln cap="flat" cmpd="sng" w="28575">
            <a:solidFill>
              <a:srgbClr val="E28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Vecmāmiņa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6190375" y="2358225"/>
            <a:ext cx="993600" cy="428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Bērns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7616325" y="2358225"/>
            <a:ext cx="969600" cy="428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Bērns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7857450" y="3104625"/>
            <a:ext cx="771900" cy="428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Mazbērns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0"/>
          <p:cNvSpPr/>
          <p:nvPr/>
        </p:nvSpPr>
        <p:spPr>
          <a:xfrm>
            <a:off x="7041925" y="3104625"/>
            <a:ext cx="771900" cy="428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Mazbērns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6190375" y="3104625"/>
            <a:ext cx="771900" cy="428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Mazbērns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40"/>
          <p:cNvCxnSpPr>
            <a:stCxn id="234" idx="2"/>
            <a:endCxn id="236" idx="0"/>
          </p:cNvCxnSpPr>
          <p:nvPr/>
        </p:nvCxnSpPr>
        <p:spPr>
          <a:xfrm flipH="1" rot="-5400000">
            <a:off x="7554478" y="1811575"/>
            <a:ext cx="380400" cy="7131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40"/>
          <p:cNvCxnSpPr>
            <a:stCxn id="235" idx="0"/>
            <a:endCxn id="234" idx="2"/>
          </p:cNvCxnSpPr>
          <p:nvPr/>
        </p:nvCxnSpPr>
        <p:spPr>
          <a:xfrm rot="-5400000">
            <a:off x="6847525" y="1817475"/>
            <a:ext cx="380400" cy="7011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40"/>
          <p:cNvCxnSpPr>
            <a:stCxn id="235" idx="2"/>
            <a:endCxn id="238" idx="0"/>
          </p:cNvCxnSpPr>
          <p:nvPr/>
        </p:nvCxnSpPr>
        <p:spPr>
          <a:xfrm flipH="1" rot="-5400000">
            <a:off x="6898525" y="2575275"/>
            <a:ext cx="318000" cy="74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40"/>
          <p:cNvCxnSpPr>
            <a:stCxn id="239" idx="0"/>
            <a:endCxn id="235" idx="2"/>
          </p:cNvCxnSpPr>
          <p:nvPr/>
        </p:nvCxnSpPr>
        <p:spPr>
          <a:xfrm rot="-5400000">
            <a:off x="6472825" y="2890125"/>
            <a:ext cx="318000" cy="11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40"/>
          <p:cNvCxnSpPr>
            <a:stCxn id="237" idx="0"/>
            <a:endCxn id="236" idx="2"/>
          </p:cNvCxnSpPr>
          <p:nvPr/>
        </p:nvCxnSpPr>
        <p:spPr>
          <a:xfrm flipH="1" rot="5400000">
            <a:off x="8013300" y="2874525"/>
            <a:ext cx="318000" cy="14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5" name="Google Shape;245;p40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246" name="Google Shape;246;p40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0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Ignorēšana / Override attēlojums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54" name="Google Shape;254;p4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1"/>
          <p:cNvSpPr/>
          <p:nvPr/>
        </p:nvSpPr>
        <p:spPr>
          <a:xfrm>
            <a:off x="1009024" y="10134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1009024" y="211976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1009024" y="264780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/>
          <p:nvPr/>
        </p:nvSpPr>
        <p:spPr>
          <a:xfrm>
            <a:off x="1009024" y="3226111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/>
          <p:nvPr/>
        </p:nvSpPr>
        <p:spPr>
          <a:xfrm>
            <a:off x="342326" y="466725"/>
            <a:ext cx="492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IGNORĒŠANA/ OVERRIDE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265767" y="976892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Ignorēšanas modifikātors ir nepieciešams, lai paplašinātu vai pārveidotu abstrakto vai virtuālo implemetāciju no pārmantotās metodes, īpašuma, indeksētāja vai notikuma.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1265767" y="2083232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Ignorēšanas metode nodrošina jaunu dalībnieka ieviešanu, kas ir mantota no bāzes klases.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1265767" y="2629435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Pārrakstītajai bāzes metodei ir jābūt tādam pašam parakstam kā ignorētajai metodei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1265767" y="3175613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Galvenajā īpašuma deklarācijā jānorāda tieši tāds pats piekļuves modifikators, tips un nosaukums kā mantotajam īpašumam, un ignorētajam rekvizītam jābūt virtuālam, abstraktam vai ignorētam.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41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267" name="Google Shape;267;p41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Vienības testi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2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2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275" name="Google Shape;275;p42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342325" y="466725"/>
            <a:ext cx="53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IGNORĒŠANA/ OVERRIDE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42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42"/>
          <p:cNvGraphicFramePr/>
          <p:nvPr/>
        </p:nvGraphicFramePr>
        <p:xfrm>
          <a:off x="723400" y="93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{154629B1-3FD7-4D49-BDB7-DF01BC6AC1F3}</a:tableStyleId>
              </a:tblPr>
              <a:tblGrid>
                <a:gridCol w="55841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Bāzes klase (Base Class (BC)) - virtuāla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42"/>
          <p:cNvGraphicFramePr/>
          <p:nvPr/>
        </p:nvGraphicFramePr>
        <p:xfrm>
          <a:off x="723400" y="133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{154629B1-3FD7-4D49-BDB7-DF01BC6AC1F3}</a:tableStyleId>
              </a:tblPr>
              <a:tblGrid>
                <a:gridCol w="2792050"/>
                <a:gridCol w="27920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Mamma/’Vecmāmiņa’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Izveido 1. metodi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42"/>
          <p:cNvGraphicFramePr/>
          <p:nvPr/>
        </p:nvGraphicFramePr>
        <p:xfrm>
          <a:off x="723400" y="20719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{154629B1-3FD7-4D49-BDB7-DF01BC6AC1F3}</a:tableStyleId>
              </a:tblPr>
              <a:tblGrid>
                <a:gridCol w="5584100"/>
              </a:tblGrid>
              <a:tr h="56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Bāzes klase, Atvasinātā klase (Base Class, Derivered Class (BCDC)) - override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2" name="Google Shape;282;p42"/>
          <p:cNvGraphicFramePr/>
          <p:nvPr/>
        </p:nvGraphicFramePr>
        <p:xfrm>
          <a:off x="723400" y="268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{154629B1-3FD7-4D49-BDB7-DF01BC6AC1F3}</a:tableStyleId>
              </a:tblPr>
              <a:tblGrid>
                <a:gridCol w="2792050"/>
                <a:gridCol w="27920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Mamma/Bērns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Lasa 1. metodi, izveido 2. metodi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p42"/>
          <p:cNvGraphicFramePr/>
          <p:nvPr/>
        </p:nvGraphicFramePr>
        <p:xfrm>
          <a:off x="723400" y="341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{154629B1-3FD7-4D49-BDB7-DF01BC6AC1F3}</a:tableStyleId>
              </a:tblPr>
              <a:tblGrid>
                <a:gridCol w="55841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Atvasinātā klase (Derivered Class (DC)) - override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42"/>
          <p:cNvGraphicFramePr/>
          <p:nvPr/>
        </p:nvGraphicFramePr>
        <p:xfrm>
          <a:off x="723400" y="3808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{154629B1-3FD7-4D49-BDB7-DF01BC6AC1F3}</a:tableStyleId>
              </a:tblPr>
              <a:tblGrid>
                <a:gridCol w="2792050"/>
                <a:gridCol w="2792050"/>
              </a:tblGrid>
              <a:tr h="2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Bērns/Mazbērns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Lasa 1. un 2. metodi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42"/>
          <p:cNvSpPr/>
          <p:nvPr/>
        </p:nvSpPr>
        <p:spPr>
          <a:xfrm>
            <a:off x="3340250" y="1719725"/>
            <a:ext cx="350400" cy="29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2"/>
          <p:cNvSpPr/>
          <p:nvPr/>
        </p:nvSpPr>
        <p:spPr>
          <a:xfrm>
            <a:off x="3340250" y="3065871"/>
            <a:ext cx="350400" cy="29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42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288" name="Google Shape;288;p42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2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Piemērs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96" name="Google Shape;296;p43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/>
          <p:nvPr/>
        </p:nvSpPr>
        <p:spPr>
          <a:xfrm>
            <a:off x="342326" y="466725"/>
            <a:ext cx="422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IGNORĒŠANA/ OVERRIDE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514350" y="1072600"/>
            <a:ext cx="28869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Parent 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public </a:t>
            </a:r>
            <a:r>
              <a:rPr b="0" i="0" lang="en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Demo(){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Console.WriteLine(“Šis ir Pieaugušais”);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Child: Parent 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public </a:t>
            </a:r>
            <a:r>
              <a:rPr b="0" i="0" lang="en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override 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Demo(){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Console.WriteLine(“Šis ir Bērns”);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3690425" y="146615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Bāzes klase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3690425" y="279130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Atvasināta klase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3256525" y="1042400"/>
            <a:ext cx="342300" cy="124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3256525" y="2374888"/>
            <a:ext cx="342300" cy="124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43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306" name="Google Shape;306;p43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3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Piemērs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4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14" name="Google Shape;314;p44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4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4"/>
          <p:cNvSpPr txBox="1"/>
          <p:nvPr/>
        </p:nvSpPr>
        <p:spPr>
          <a:xfrm>
            <a:off x="342326" y="466725"/>
            <a:ext cx="422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IGNORĒŠANA/ OVERRIDE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4"/>
          <p:cNvSpPr txBox="1"/>
          <p:nvPr/>
        </p:nvSpPr>
        <p:spPr>
          <a:xfrm>
            <a:off x="514350" y="1072600"/>
            <a:ext cx="28869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Dog 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void bark(){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System.out.printIn(“woof”);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Hound extends Dog 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void sniff(){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System.out.printIn(“sniff”);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public void bark(){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System.out.printIn(“bowl”);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1422825" y="1272050"/>
            <a:ext cx="471900" cy="295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4"/>
          <p:cNvSpPr/>
          <p:nvPr/>
        </p:nvSpPr>
        <p:spPr>
          <a:xfrm>
            <a:off x="1422825" y="3326625"/>
            <a:ext cx="471900" cy="295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44"/>
          <p:cNvCxnSpPr>
            <a:stCxn id="319" idx="6"/>
          </p:cNvCxnSpPr>
          <p:nvPr/>
        </p:nvCxnSpPr>
        <p:spPr>
          <a:xfrm>
            <a:off x="1894725" y="1419800"/>
            <a:ext cx="1361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44"/>
          <p:cNvCxnSpPr/>
          <p:nvPr/>
        </p:nvCxnSpPr>
        <p:spPr>
          <a:xfrm>
            <a:off x="3241325" y="1415225"/>
            <a:ext cx="0" cy="2069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44"/>
          <p:cNvCxnSpPr>
            <a:stCxn id="320" idx="6"/>
          </p:cNvCxnSpPr>
          <p:nvPr/>
        </p:nvCxnSpPr>
        <p:spPr>
          <a:xfrm>
            <a:off x="1894725" y="3474375"/>
            <a:ext cx="1346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44"/>
          <p:cNvSpPr txBox="1"/>
          <p:nvPr/>
        </p:nvSpPr>
        <p:spPr>
          <a:xfrm>
            <a:off x="3332625" y="1902175"/>
            <a:ext cx="214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Vienādas metodes un vienādi parametri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44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326" name="Google Shape;326;p44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4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Abstrakcija / Nošķiršana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5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5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34" name="Google Shape;334;p45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/>
          <p:nvPr/>
        </p:nvSpPr>
        <p:spPr>
          <a:xfrm>
            <a:off x="1009024" y="95687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5"/>
          <p:cNvSpPr/>
          <p:nvPr/>
        </p:nvSpPr>
        <p:spPr>
          <a:xfrm>
            <a:off x="1009024" y="179716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45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/>
        </p:nvSpPr>
        <p:spPr>
          <a:xfrm>
            <a:off x="342325" y="466725"/>
            <a:ext cx="512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ABSTRAKCIJA / NOŠĶIRŠANA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1265767" y="920317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1265767" y="920332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Abstrakciju var panākt, izmantojot abstraktas klases vai saskarnes (interfaces).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45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343" name="Google Shape;343;p45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5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Abstraktas klases un metodes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