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573aede9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e573aede97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e573aede97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5" name="Google Shape;315;ge573aede97_0_3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e573aede97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8" name="Google Shape;328;ge573aede97_0_3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573aede97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5" name="Google Shape;345;ge573aede97_0_4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573aede9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3" name="Google Shape;353;ge573aede97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573aede9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ge573aede97_0_2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573aede97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e573aede97_0_2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573aede97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e573aede97_0_3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573aede97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ge573aede97_0_3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573aede97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ge573aede97_0_3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573aede97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ge573aede97_0_3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573aede97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ge573aede97_0_3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573aede97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7" name="Google Shape;297;ge573aede97_0_3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2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1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11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60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2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400" y="-125700"/>
            <a:ext cx="22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00" y="1085919"/>
            <a:ext cx="2925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00" y="95319"/>
            <a:ext cx="29259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1" name="Google Shape;131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5" name="Google Shape;13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6" name="Google Shape;14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2" name="Google Shape;152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3" name="Google Shape;15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6" name="Google Shape;15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0" name="Google Shape;160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1" name="Google Shape;161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2" name="Google Shape;16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65" name="Google Shape;16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3.jp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4.jpg"/><Relationship Id="rId5" Type="http://schemas.openxmlformats.org/officeDocument/2006/relationships/image" Target="../media/image19.png"/><Relationship Id="rId6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7"/>
          <p:cNvPicPr preferRelativeResize="0"/>
          <p:nvPr/>
        </p:nvPicPr>
        <p:blipFill rotWithShape="1">
          <a:blip r:embed="rId3">
            <a:alphaModFix/>
          </a:blip>
          <a:srcRect b="0" l="0" r="16513" t="0"/>
          <a:stretch/>
        </p:blipFill>
        <p:spPr>
          <a:xfrm>
            <a:off x="0" y="-155879"/>
            <a:ext cx="7865491" cy="5299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6182" y="4295419"/>
            <a:ext cx="2878718" cy="667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350" y="4100704"/>
            <a:ext cx="3049219" cy="72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4350" y="3080884"/>
            <a:ext cx="2514686" cy="728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7"/>
          <p:cNvPicPr preferRelativeResize="0"/>
          <p:nvPr/>
        </p:nvPicPr>
        <p:blipFill rotWithShape="1">
          <a:blip r:embed="rId7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7"/>
          <p:cNvSpPr txBox="1"/>
          <p:nvPr/>
        </p:nvSpPr>
        <p:spPr>
          <a:xfrm>
            <a:off x="5737902" y="3886495"/>
            <a:ext cx="3123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ESF projekts Nr. 8.4.1.0/16/l/001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''Nodarbināto personu profesionālās kompetences pilnveide"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7"/>
          <p:cNvSpPr txBox="1"/>
          <p:nvPr/>
        </p:nvSpPr>
        <p:spPr>
          <a:xfrm>
            <a:off x="2038959" y="1446760"/>
            <a:ext cx="486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7"/>
          <p:cNvSpPr txBox="1"/>
          <p:nvPr/>
        </p:nvSpPr>
        <p:spPr>
          <a:xfrm>
            <a:off x="5384297" y="2051069"/>
            <a:ext cx="1515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Artis Vilciņš</a:t>
            </a:r>
            <a:endParaRPr b="0" i="0" sz="1300" u="none" cap="none" strike="noStrike">
              <a:solidFill>
                <a:srgbClr val="3E3E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7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E3E3D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/>
          <p:cNvSpPr/>
          <p:nvPr/>
        </p:nvSpPr>
        <p:spPr>
          <a:xfrm>
            <a:off x="-1782442" y="-717905"/>
            <a:ext cx="6588125" cy="6588098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0768" l="0" r="0" t="-9219"/>
            </a:stretch>
          </a:blip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8" name="Google Shape;318;p46"/>
          <p:cNvGrpSpPr/>
          <p:nvPr/>
        </p:nvGrpSpPr>
        <p:grpSpPr>
          <a:xfrm>
            <a:off x="5244055" y="1894478"/>
            <a:ext cx="3385575" cy="1264161"/>
            <a:chOff x="0" y="47625"/>
            <a:chExt cx="9028200" cy="3371097"/>
          </a:xfrm>
        </p:grpSpPr>
        <p:sp>
          <p:nvSpPr>
            <p:cNvPr id="319" name="Google Shape;319;p46"/>
            <p:cNvSpPr txBox="1"/>
            <p:nvPr/>
          </p:nvSpPr>
          <p:spPr>
            <a:xfrm>
              <a:off x="0" y="47625"/>
              <a:ext cx="9028200" cy="10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" sz="2500" u="none" cap="none" strike="noStrike">
                  <a:solidFill>
                    <a:srgbClr val="B75F28"/>
                  </a:solidFill>
                  <a:latin typeface="Arial"/>
                  <a:ea typeface="Arial"/>
                  <a:cs typeface="Arial"/>
                  <a:sym typeface="Arial"/>
                </a:rPr>
                <a:t>Demo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46"/>
            <p:cNvSpPr txBox="1"/>
            <p:nvPr/>
          </p:nvSpPr>
          <p:spPr>
            <a:xfrm>
              <a:off x="0" y="2885022"/>
              <a:ext cx="90282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Kā unit testēt exceptions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1" name="Google Shape;321;p46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7244405" y="206516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6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3" name="Google Shape;323;p46"/>
          <p:cNvGrpSpPr/>
          <p:nvPr/>
        </p:nvGrpSpPr>
        <p:grpSpPr>
          <a:xfrm>
            <a:off x="6512650" y="4585750"/>
            <a:ext cx="2530800" cy="338700"/>
            <a:chOff x="7689350" y="5181750"/>
            <a:chExt cx="2530800" cy="338700"/>
          </a:xfrm>
        </p:grpSpPr>
        <p:sp>
          <p:nvSpPr>
            <p:cNvPr id="324" name="Google Shape;324;p46"/>
            <p:cNvSpPr/>
            <p:nvPr/>
          </p:nvSpPr>
          <p:spPr>
            <a:xfrm>
              <a:off x="7689350" y="5203350"/>
              <a:ext cx="2530800" cy="295500"/>
            </a:xfrm>
            <a:prstGeom prst="notchedRightArrow">
              <a:avLst>
                <a:gd fmla="val 50000" name="adj1"/>
                <a:gd fmla="val 50000" name="adj2"/>
              </a:avLst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6"/>
            <p:cNvSpPr txBox="1"/>
            <p:nvPr/>
          </p:nvSpPr>
          <p:spPr>
            <a:xfrm>
              <a:off x="7810250" y="5181750"/>
              <a:ext cx="215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Grupu darbs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7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7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2" name="Google Shape;332;p47"/>
          <p:cNvGrpSpPr/>
          <p:nvPr/>
        </p:nvGrpSpPr>
        <p:grpSpPr>
          <a:xfrm>
            <a:off x="795338" y="1162132"/>
            <a:ext cx="2702138" cy="1261313"/>
            <a:chOff x="0" y="-9525"/>
            <a:chExt cx="7205700" cy="3363500"/>
          </a:xfrm>
        </p:grpSpPr>
        <p:sp>
          <p:nvSpPr>
            <p:cNvPr id="333" name="Google Shape;333;p47"/>
            <p:cNvSpPr txBox="1"/>
            <p:nvPr/>
          </p:nvSpPr>
          <p:spPr>
            <a:xfrm>
              <a:off x="0" y="-9525"/>
              <a:ext cx="7205700" cy="14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n" sz="3500" u="none" cap="none" strike="noStrike">
                  <a:solidFill>
                    <a:srgbClr val="E28D35"/>
                  </a:solidFill>
                  <a:latin typeface="Arial"/>
                  <a:ea typeface="Arial"/>
                  <a:cs typeface="Arial"/>
                  <a:sym typeface="Arial"/>
                </a:rPr>
                <a:t>Grupu darbs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7"/>
            <p:cNvSpPr txBox="1"/>
            <p:nvPr/>
          </p:nvSpPr>
          <p:spPr>
            <a:xfrm>
              <a:off x="0" y="2073275"/>
              <a:ext cx="7205700" cy="128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3E3E3D"/>
                  </a:solidFill>
                  <a:latin typeface="Arial"/>
                  <a:ea typeface="Arial"/>
                  <a:cs typeface="Arial"/>
                  <a:sym typeface="Arial"/>
                </a:rPr>
                <a:t>Iesāktā grupu darba turpināšana</a:t>
              </a:r>
              <a:endParaRPr b="0" i="0" sz="13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35" name="Google Shape;335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9614" y="1208595"/>
            <a:ext cx="234683" cy="180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47"/>
          <p:cNvGrpSpPr/>
          <p:nvPr/>
        </p:nvGrpSpPr>
        <p:grpSpPr>
          <a:xfrm>
            <a:off x="5224463" y="1162132"/>
            <a:ext cx="3186113" cy="1503681"/>
            <a:chOff x="0" y="-9525"/>
            <a:chExt cx="8496300" cy="4009817"/>
          </a:xfrm>
        </p:grpSpPr>
        <p:sp>
          <p:nvSpPr>
            <p:cNvPr id="337" name="Google Shape;337;p47"/>
            <p:cNvSpPr txBox="1"/>
            <p:nvPr/>
          </p:nvSpPr>
          <p:spPr>
            <a:xfrm>
              <a:off x="0" y="1021292"/>
              <a:ext cx="8496300" cy="297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3E3E3D"/>
                  </a:solidFill>
                  <a:latin typeface="Arial"/>
                  <a:ea typeface="Arial"/>
                  <a:cs typeface="Arial"/>
                  <a:sym typeface="Arial"/>
                </a:rPr>
                <a:t>Iekļaut gala darbā izņēmumu mešanu - jāizdomā scenāriji, un jāpapildina gala darbs ar izņēmumu mešanu. Vismaz 5 vietās jāķer un jāapstrādā izņēmumi.</a:t>
              </a:r>
              <a:endParaRPr b="0" i="0" sz="11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3995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7"/>
            <p:cNvSpPr txBox="1"/>
            <p:nvPr/>
          </p:nvSpPr>
          <p:spPr>
            <a:xfrm>
              <a:off x="0" y="-9525"/>
              <a:ext cx="84963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E28D35"/>
                  </a:solidFill>
                  <a:latin typeface="Arial"/>
                  <a:ea typeface="Arial"/>
                  <a:cs typeface="Arial"/>
                  <a:sym typeface="Arial"/>
                </a:rPr>
                <a:t>Izņēmumu mešana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39" name="Google Shape;339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9614" y="2629149"/>
            <a:ext cx="234683" cy="180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0" name="Google Shape;340;p47"/>
          <p:cNvGrpSpPr/>
          <p:nvPr/>
        </p:nvGrpSpPr>
        <p:grpSpPr>
          <a:xfrm>
            <a:off x="5224463" y="2582687"/>
            <a:ext cx="3186113" cy="1029831"/>
            <a:chOff x="0" y="-9525"/>
            <a:chExt cx="8496300" cy="2746217"/>
          </a:xfrm>
        </p:grpSpPr>
        <p:sp>
          <p:nvSpPr>
            <p:cNvPr id="341" name="Google Shape;341;p47"/>
            <p:cNvSpPr txBox="1"/>
            <p:nvPr/>
          </p:nvSpPr>
          <p:spPr>
            <a:xfrm>
              <a:off x="0" y="1021292"/>
              <a:ext cx="8496300" cy="17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3E3E3D"/>
                  </a:solidFill>
                  <a:latin typeface="Arial"/>
                  <a:ea typeface="Arial"/>
                  <a:cs typeface="Arial"/>
                  <a:sym typeface="Arial"/>
                </a:rPr>
                <a:t>Vismaz 3 vietās jābūt papildinātam arī ar unit testiem </a:t>
              </a:r>
              <a:endParaRPr b="0" i="0" sz="11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3995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7"/>
            <p:cNvSpPr txBox="1"/>
            <p:nvPr/>
          </p:nvSpPr>
          <p:spPr>
            <a:xfrm>
              <a:off x="0" y="-9525"/>
              <a:ext cx="84963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E28D35"/>
                  </a:solidFill>
                  <a:latin typeface="Arial"/>
                  <a:ea typeface="Arial"/>
                  <a:cs typeface="Arial"/>
                  <a:sym typeface="Arial"/>
                </a:rPr>
                <a:t>Unit testi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48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8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8"/>
          <p:cNvSpPr txBox="1"/>
          <p:nvPr/>
        </p:nvSpPr>
        <p:spPr>
          <a:xfrm>
            <a:off x="690036" y="1169042"/>
            <a:ext cx="3531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Uzdevumi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8"/>
          <p:cNvSpPr txBox="1"/>
          <p:nvPr/>
        </p:nvSpPr>
        <p:spPr>
          <a:xfrm>
            <a:off x="4712578" y="1223017"/>
            <a:ext cx="3531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10 uzdevumi no Warmup1 uzdevumu krājumā</a:t>
            </a:r>
            <a:endParaRPr b="0" i="0" sz="1200" u="none" cap="none" strike="noStrike">
              <a:solidFill>
                <a:srgbClr val="3E3E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E3E3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1466850"/>
            <a:ext cx="4265564" cy="989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60368" y="4019550"/>
            <a:ext cx="3512821" cy="833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9"/>
          <p:cNvPicPr preferRelativeResize="0"/>
          <p:nvPr/>
        </p:nvPicPr>
        <p:blipFill rotWithShape="1">
          <a:blip r:embed="rId6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9"/>
          <p:cNvSpPr txBox="1"/>
          <p:nvPr/>
        </p:nvSpPr>
        <p:spPr>
          <a:xfrm>
            <a:off x="799765" y="1185890"/>
            <a:ext cx="3123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ESF projekts Nr. 8.4.1.0/16/l/001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''Nodarbināto personu profesionālās kompetences pilnveide"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9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8"/>
          <p:cNvPicPr preferRelativeResize="0"/>
          <p:nvPr/>
        </p:nvPicPr>
        <p:blipFill rotWithShape="1">
          <a:blip r:embed="rId3">
            <a:alphaModFix/>
          </a:blip>
          <a:srcRect b="0" l="18450" r="23474" t="0"/>
          <a:stretch/>
        </p:blipFill>
        <p:spPr>
          <a:xfrm>
            <a:off x="-12060" y="-59381"/>
            <a:ext cx="4582584" cy="5262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8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8"/>
          <p:cNvPicPr preferRelativeResize="0"/>
          <p:nvPr/>
        </p:nvPicPr>
        <p:blipFill rotWithShape="1">
          <a:blip r:embed="rId5">
            <a:alphaModFix/>
          </a:blip>
          <a:srcRect b="0" l="1438" r="0" t="0"/>
          <a:stretch/>
        </p:blipFill>
        <p:spPr>
          <a:xfrm>
            <a:off x="131536" y="0"/>
            <a:ext cx="901246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/>
        </p:nvSpPr>
        <p:spPr>
          <a:xfrm>
            <a:off x="5547325" y="3943866"/>
            <a:ext cx="332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solidFill>
                  <a:srgbClr val="3E3E3D"/>
                </a:solidFill>
              </a:rPr>
              <a:t>11</a:t>
            </a: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. LEKCIJĀ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8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9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7244405" y="206516"/>
            <a:ext cx="1628782" cy="4967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39"/>
          <p:cNvCxnSpPr/>
          <p:nvPr/>
        </p:nvCxnSpPr>
        <p:spPr>
          <a:xfrm>
            <a:off x="4677336" y="1739988"/>
            <a:ext cx="3381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39"/>
          <p:cNvCxnSpPr/>
          <p:nvPr/>
        </p:nvCxnSpPr>
        <p:spPr>
          <a:xfrm>
            <a:off x="4677336" y="2301391"/>
            <a:ext cx="3381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39"/>
          <p:cNvCxnSpPr/>
          <p:nvPr/>
        </p:nvCxnSpPr>
        <p:spPr>
          <a:xfrm>
            <a:off x="4677336" y="2862796"/>
            <a:ext cx="3381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0" name="Google Shape;200;p39"/>
          <p:cNvGrpSpPr/>
          <p:nvPr/>
        </p:nvGrpSpPr>
        <p:grpSpPr>
          <a:xfrm>
            <a:off x="4745246" y="1363995"/>
            <a:ext cx="3313529" cy="465464"/>
            <a:chOff x="0" y="0"/>
            <a:chExt cx="8836077" cy="1241238"/>
          </a:xfrm>
        </p:grpSpPr>
        <p:pic>
          <p:nvPicPr>
            <p:cNvPr id="201" name="Google Shape;201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Google Shape;202;p39"/>
            <p:cNvSpPr txBox="1"/>
            <p:nvPr/>
          </p:nvSpPr>
          <p:spPr>
            <a:xfrm>
              <a:off x="775377" y="13938"/>
              <a:ext cx="8060700" cy="12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Izņēmumu klase / Exception Class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" name="Google Shape;203;p39"/>
          <p:cNvGrpSpPr/>
          <p:nvPr/>
        </p:nvGrpSpPr>
        <p:grpSpPr>
          <a:xfrm>
            <a:off x="4745246" y="1925398"/>
            <a:ext cx="3313529" cy="205364"/>
            <a:chOff x="0" y="0"/>
            <a:chExt cx="8836077" cy="547638"/>
          </a:xfrm>
        </p:grpSpPr>
        <p:pic>
          <p:nvPicPr>
            <p:cNvPr id="204" name="Google Shape;204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39"/>
            <p:cNvSpPr txBox="1"/>
            <p:nvPr/>
          </p:nvSpPr>
          <p:spPr>
            <a:xfrm>
              <a:off x="775377" y="13938"/>
              <a:ext cx="8060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Izņēmumi / Exceptions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" name="Google Shape;206;p39"/>
          <p:cNvGrpSpPr/>
          <p:nvPr/>
        </p:nvGrpSpPr>
        <p:grpSpPr>
          <a:xfrm>
            <a:off x="4745246" y="2486803"/>
            <a:ext cx="3313529" cy="205364"/>
            <a:chOff x="0" y="0"/>
            <a:chExt cx="8836077" cy="547638"/>
          </a:xfrm>
        </p:grpSpPr>
        <p:pic>
          <p:nvPicPr>
            <p:cNvPr id="207" name="Google Shape;207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39"/>
            <p:cNvSpPr txBox="1"/>
            <p:nvPr/>
          </p:nvSpPr>
          <p:spPr>
            <a:xfrm>
              <a:off x="775377" y="13938"/>
              <a:ext cx="8060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Izņēmumu ķeršana / Exception catching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" name="Google Shape;209;p39"/>
          <p:cNvGrpSpPr/>
          <p:nvPr/>
        </p:nvGrpSpPr>
        <p:grpSpPr>
          <a:xfrm>
            <a:off x="4745246" y="3048206"/>
            <a:ext cx="3313529" cy="205364"/>
            <a:chOff x="0" y="0"/>
            <a:chExt cx="8836077" cy="547638"/>
          </a:xfrm>
        </p:grpSpPr>
        <p:pic>
          <p:nvPicPr>
            <p:cNvPr id="210" name="Google Shape;210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39"/>
            <p:cNvSpPr txBox="1"/>
            <p:nvPr/>
          </p:nvSpPr>
          <p:spPr>
            <a:xfrm>
              <a:off x="775377" y="13938"/>
              <a:ext cx="8060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Kļūdas / Errors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39"/>
          <p:cNvSpPr txBox="1"/>
          <p:nvPr/>
        </p:nvSpPr>
        <p:spPr>
          <a:xfrm>
            <a:off x="6275095" y="827845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800" u="none" cap="none" strike="noStrike">
              <a:solidFill>
                <a:srgbClr val="DBDA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9"/>
          <p:cNvSpPr txBox="1"/>
          <p:nvPr/>
        </p:nvSpPr>
        <p:spPr>
          <a:xfrm>
            <a:off x="505744" y="1205458"/>
            <a:ext cx="406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Šodienas lekcijā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40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0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220" name="Google Shape;220;p40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0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0"/>
          <p:cNvSpPr txBox="1"/>
          <p:nvPr/>
        </p:nvSpPr>
        <p:spPr>
          <a:xfrm>
            <a:off x="342325" y="466725"/>
            <a:ext cx="3941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IZŅĒMUMU KLASE / EXCEPTION CLASS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0"/>
          <p:cNvSpPr txBox="1"/>
          <p:nvPr/>
        </p:nvSpPr>
        <p:spPr>
          <a:xfrm>
            <a:off x="514350" y="1422826"/>
            <a:ext cx="4864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Rāda kļūdas, kas rodas lietojumprogrammas izpildes laikā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Mantojuma objekts 🡪 Izņēmums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0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" name="Google Shape;225;p40"/>
          <p:cNvGrpSpPr/>
          <p:nvPr/>
        </p:nvGrpSpPr>
        <p:grpSpPr>
          <a:xfrm>
            <a:off x="6512650" y="4585750"/>
            <a:ext cx="2530800" cy="338700"/>
            <a:chOff x="7689350" y="5181750"/>
            <a:chExt cx="2530800" cy="338700"/>
          </a:xfrm>
        </p:grpSpPr>
        <p:sp>
          <p:nvSpPr>
            <p:cNvPr id="226" name="Google Shape;226;p40"/>
            <p:cNvSpPr/>
            <p:nvPr/>
          </p:nvSpPr>
          <p:spPr>
            <a:xfrm>
              <a:off x="7689350" y="5203350"/>
              <a:ext cx="2530800" cy="295500"/>
            </a:xfrm>
            <a:prstGeom prst="notchedRightArrow">
              <a:avLst>
                <a:gd fmla="val 50000" name="adj1"/>
                <a:gd fmla="val 50000" name="adj2"/>
              </a:avLst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0"/>
            <p:cNvSpPr txBox="1"/>
            <p:nvPr/>
          </p:nvSpPr>
          <p:spPr>
            <a:xfrm>
              <a:off x="7810250" y="5181750"/>
              <a:ext cx="215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Apraksts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41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1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234" name="Google Shape;234;p41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1"/>
          <p:cNvSpPr/>
          <p:nvPr/>
        </p:nvSpPr>
        <p:spPr>
          <a:xfrm>
            <a:off x="1009024" y="967803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1"/>
          <p:cNvSpPr/>
          <p:nvPr/>
        </p:nvSpPr>
        <p:spPr>
          <a:xfrm>
            <a:off x="1009024" y="2085668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41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1"/>
          <p:cNvSpPr txBox="1"/>
          <p:nvPr/>
        </p:nvSpPr>
        <p:spPr>
          <a:xfrm>
            <a:off x="342326" y="466725"/>
            <a:ext cx="4725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IZŅĒMUMI / EXCEPTION</a:t>
            </a:r>
            <a:endParaRPr b="0" i="0" sz="2500" u="none" cap="none" strike="noStrike">
              <a:solidFill>
                <a:srgbClr val="E28D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1"/>
          <p:cNvSpPr txBox="1"/>
          <p:nvPr/>
        </p:nvSpPr>
        <p:spPr>
          <a:xfrm>
            <a:off x="1265767" y="931242"/>
            <a:ext cx="38382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Izpildot C # kodu, var rasties dažādas kļūdas: programmētāja pieļautās kodēšanas kļūdas</a:t>
            </a:r>
            <a:r>
              <a:rPr lang="en" sz="1300">
                <a:solidFill>
                  <a:srgbClr val="FFFFFF"/>
                </a:solidFill>
              </a:rPr>
              <a:t>. Piemēram </a:t>
            </a: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kļūdas nepareizas ievades dēļ.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1"/>
          <p:cNvSpPr txBox="1"/>
          <p:nvPr/>
        </p:nvSpPr>
        <p:spPr>
          <a:xfrm>
            <a:off x="1265767" y="2043682"/>
            <a:ext cx="38382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Kad rodas kļūda, C # parasti apstājas un ģenerē kļūdas ziņojumu. </a:t>
            </a:r>
            <a:r>
              <a:rPr lang="en" sz="1300">
                <a:solidFill>
                  <a:srgbClr val="FFFFFF"/>
                </a:solidFill>
              </a:rPr>
              <a:t>Iz</a:t>
            </a: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metīs kļūdu</a:t>
            </a:r>
            <a:r>
              <a:rPr lang="en" sz="1300">
                <a:solidFill>
                  <a:srgbClr val="FFFFFF"/>
                </a:solidFill>
              </a:rPr>
              <a:t>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1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" name="Google Shape;242;p41"/>
          <p:cNvGrpSpPr/>
          <p:nvPr/>
        </p:nvGrpSpPr>
        <p:grpSpPr>
          <a:xfrm>
            <a:off x="6512650" y="4585750"/>
            <a:ext cx="2530800" cy="338700"/>
            <a:chOff x="7689350" y="5181750"/>
            <a:chExt cx="2530800" cy="338700"/>
          </a:xfrm>
        </p:grpSpPr>
        <p:sp>
          <p:nvSpPr>
            <p:cNvPr id="243" name="Google Shape;243;p41"/>
            <p:cNvSpPr/>
            <p:nvPr/>
          </p:nvSpPr>
          <p:spPr>
            <a:xfrm>
              <a:off x="7689350" y="5203350"/>
              <a:ext cx="2530800" cy="295500"/>
            </a:xfrm>
            <a:prstGeom prst="notchedRightArrow">
              <a:avLst>
                <a:gd fmla="val 50000" name="adj1"/>
                <a:gd fmla="val 50000" name="adj2"/>
              </a:avLst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1"/>
            <p:cNvSpPr txBox="1"/>
            <p:nvPr/>
          </p:nvSpPr>
          <p:spPr>
            <a:xfrm>
              <a:off x="7810250" y="5181750"/>
              <a:ext cx="215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Piemērs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42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2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251" name="Google Shape;251;p42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2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2"/>
          <p:cNvSpPr txBox="1"/>
          <p:nvPr/>
        </p:nvSpPr>
        <p:spPr>
          <a:xfrm>
            <a:off x="544800" y="159775"/>
            <a:ext cx="5671500" cy="58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System;</a:t>
            </a:r>
            <a:endParaRPr b="0" i="0" sz="9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namespace WarehouseManagement.</a:t>
            </a:r>
            <a:r>
              <a:rPr b="0" i="0" lang="en" sz="1200" u="none" cap="none" strike="noStrike">
                <a:solidFill>
                  <a:srgbClr val="E28D35"/>
                </a:solidFill>
                <a:latin typeface="Courier New"/>
                <a:ea typeface="Courier New"/>
                <a:cs typeface="Courier New"/>
                <a:sym typeface="Courier New"/>
              </a:rPr>
              <a:t>Exeptions</a:t>
            </a:r>
            <a:endParaRPr b="0" i="0" sz="1200" u="none" cap="none" strike="noStrike">
              <a:solidFill>
                <a:srgbClr val="E28D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class ClientDoesntExsist</a:t>
            </a:r>
            <a:r>
              <a:rPr b="0" i="0" lang="en" sz="1200" u="none" cap="none" strike="noStrike">
                <a:solidFill>
                  <a:srgbClr val="E28D35"/>
                </a:solidFill>
                <a:latin typeface="Courier New"/>
                <a:ea typeface="Courier New"/>
                <a:cs typeface="Courier New"/>
                <a:sym typeface="Courier New"/>
              </a:rPr>
              <a:t>Exeption : Exception</a:t>
            </a:r>
            <a:endParaRPr b="0" i="0" sz="1200" u="none" cap="none" strike="noStrike">
              <a:solidFill>
                <a:srgbClr val="E28D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public ClientDoesnotExsist</a:t>
            </a:r>
            <a:r>
              <a:rPr b="0" i="0" lang="en" sz="1200" u="none" cap="none" strike="noStrike">
                <a:solidFill>
                  <a:srgbClr val="E28D35"/>
                </a:solidFill>
                <a:latin typeface="Courier New"/>
                <a:ea typeface="Courier New"/>
                <a:cs typeface="Courier New"/>
                <a:sym typeface="Courier New"/>
              </a:rPr>
              <a:t>Exeption</a:t>
            </a: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public ClientDoesnotExsist</a:t>
            </a:r>
            <a:r>
              <a:rPr b="0" i="0" lang="en" sz="1200" u="none" cap="none" strike="noStrike">
                <a:solidFill>
                  <a:srgbClr val="E28D35"/>
                </a:solidFill>
                <a:latin typeface="Courier New"/>
                <a:ea typeface="Courier New"/>
                <a:cs typeface="Courier New"/>
                <a:sym typeface="Courier New"/>
              </a:rPr>
              <a:t>Exeption</a:t>
            </a: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(string messege)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: base(messege)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public ClientDoesnotExsist</a:t>
            </a:r>
            <a:r>
              <a:rPr b="0" i="0" lang="en" sz="1200" u="none" cap="none" strike="noStrike">
                <a:solidFill>
                  <a:srgbClr val="E28D35"/>
                </a:solidFill>
                <a:latin typeface="Courier New"/>
                <a:ea typeface="Courier New"/>
                <a:cs typeface="Courier New"/>
                <a:sym typeface="Courier New"/>
              </a:rPr>
              <a:t>Exeption</a:t>
            </a: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(string messege, Exception inner)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: base(messege, inner)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2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" name="Google Shape;255;p42"/>
          <p:cNvGrpSpPr/>
          <p:nvPr/>
        </p:nvGrpSpPr>
        <p:grpSpPr>
          <a:xfrm>
            <a:off x="6512650" y="4585750"/>
            <a:ext cx="2530800" cy="338700"/>
            <a:chOff x="7689350" y="5181750"/>
            <a:chExt cx="2530800" cy="338700"/>
          </a:xfrm>
        </p:grpSpPr>
        <p:sp>
          <p:nvSpPr>
            <p:cNvPr id="256" name="Google Shape;256;p42"/>
            <p:cNvSpPr/>
            <p:nvPr/>
          </p:nvSpPr>
          <p:spPr>
            <a:xfrm>
              <a:off x="7689350" y="5203350"/>
              <a:ext cx="2530800" cy="295500"/>
            </a:xfrm>
            <a:prstGeom prst="notchedRightArrow">
              <a:avLst>
                <a:gd fmla="val 50000" name="adj1"/>
                <a:gd fmla="val 50000" name="adj2"/>
              </a:avLst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2"/>
            <p:cNvSpPr txBox="1"/>
            <p:nvPr/>
          </p:nvSpPr>
          <p:spPr>
            <a:xfrm>
              <a:off x="7810250" y="5181750"/>
              <a:ext cx="215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Atslēgvārdi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43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3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264" name="Google Shape;264;p43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3"/>
          <p:cNvSpPr/>
          <p:nvPr/>
        </p:nvSpPr>
        <p:spPr>
          <a:xfrm>
            <a:off x="1009024" y="1500403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3"/>
          <p:cNvSpPr/>
          <p:nvPr/>
        </p:nvSpPr>
        <p:spPr>
          <a:xfrm>
            <a:off x="1009024" y="2302368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3"/>
          <p:cNvSpPr/>
          <p:nvPr/>
        </p:nvSpPr>
        <p:spPr>
          <a:xfrm>
            <a:off x="1009024" y="3104359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3"/>
          <p:cNvSpPr/>
          <p:nvPr/>
        </p:nvSpPr>
        <p:spPr>
          <a:xfrm>
            <a:off x="1009024" y="3624773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43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3"/>
          <p:cNvSpPr txBox="1"/>
          <p:nvPr/>
        </p:nvSpPr>
        <p:spPr>
          <a:xfrm>
            <a:off x="342326" y="466725"/>
            <a:ext cx="5303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IZŅĒMUMU ĶERŠANA / EXCEPTION CATCHING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3"/>
          <p:cNvSpPr txBox="1"/>
          <p:nvPr/>
        </p:nvSpPr>
        <p:spPr>
          <a:xfrm>
            <a:off x="1265767" y="1463842"/>
            <a:ext cx="38382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izmēģinājuma paziņojums ļauj definēt koda bloku, kurā jāpārbauda, vai tajā nav kļūdu, kamēr tas tiek izpildīts.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3"/>
          <p:cNvSpPr txBox="1"/>
          <p:nvPr/>
        </p:nvSpPr>
        <p:spPr>
          <a:xfrm>
            <a:off x="1265767" y="2265832"/>
            <a:ext cx="38382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ķeršanas paziņojums ļauj noteikt koda bloku, kas jāizpilda, ja mēģinājuma blokā rodas kļūda.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3"/>
          <p:cNvSpPr txBox="1"/>
          <p:nvPr/>
        </p:nvSpPr>
        <p:spPr>
          <a:xfrm>
            <a:off x="1265767" y="3067797"/>
            <a:ext cx="3838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Finally </a:t>
            </a: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Pēdējais paziņojums ļauj izpildīt kodu pēc mēģinājuma ... noķert, neatkarīgi no rezultāta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3"/>
          <p:cNvSpPr txBox="1"/>
          <p:nvPr/>
        </p:nvSpPr>
        <p:spPr>
          <a:xfrm>
            <a:off x="1265767" y="3624763"/>
            <a:ext cx="3838200" cy="1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Throw </a:t>
            </a: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Izmešanas paziņojums ļauj jums izveidot pielāgotu kļūdu. Izmešanas paziņojums tiek izmantots kopā ar izņēmuma klasi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3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3"/>
          <p:cNvSpPr/>
          <p:nvPr/>
        </p:nvSpPr>
        <p:spPr>
          <a:xfrm>
            <a:off x="5181550" y="1463850"/>
            <a:ext cx="256500" cy="1572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E28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3"/>
          <p:cNvSpPr txBox="1"/>
          <p:nvPr/>
        </p:nvSpPr>
        <p:spPr>
          <a:xfrm>
            <a:off x="5455450" y="1491300"/>
            <a:ext cx="1126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b="0" i="0" lang="en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atslēgvārdi parasti strādā pa pāriem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8" name="Google Shape;278;p43"/>
          <p:cNvGrpSpPr/>
          <p:nvPr/>
        </p:nvGrpSpPr>
        <p:grpSpPr>
          <a:xfrm>
            <a:off x="6158386" y="4585750"/>
            <a:ext cx="2885112" cy="338700"/>
            <a:chOff x="7689350" y="5181750"/>
            <a:chExt cx="2530800" cy="338700"/>
          </a:xfrm>
        </p:grpSpPr>
        <p:sp>
          <p:nvSpPr>
            <p:cNvPr id="279" name="Google Shape;279;p43"/>
            <p:cNvSpPr/>
            <p:nvPr/>
          </p:nvSpPr>
          <p:spPr>
            <a:xfrm>
              <a:off x="7689350" y="5203350"/>
              <a:ext cx="2530800" cy="295500"/>
            </a:xfrm>
            <a:prstGeom prst="notchedRightArrow">
              <a:avLst>
                <a:gd fmla="val 50000" name="adj1"/>
                <a:gd fmla="val 50000" name="adj2"/>
              </a:avLst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43"/>
            <p:cNvSpPr txBox="1"/>
            <p:nvPr/>
          </p:nvSpPr>
          <p:spPr>
            <a:xfrm>
              <a:off x="7810250" y="5181750"/>
              <a:ext cx="215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Kļūdas paziņojuma izmešanas piemērs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44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4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287" name="Google Shape;287;p44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4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4"/>
          <p:cNvSpPr txBox="1"/>
          <p:nvPr/>
        </p:nvSpPr>
        <p:spPr>
          <a:xfrm>
            <a:off x="342325" y="466725"/>
            <a:ext cx="572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KĻŪDAS PAZIŅOJUMA IZMEŠANA</a:t>
            </a: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4"/>
          <p:cNvSpPr txBox="1"/>
          <p:nvPr/>
        </p:nvSpPr>
        <p:spPr>
          <a:xfrm>
            <a:off x="514350" y="920425"/>
            <a:ext cx="5877000" cy="3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Client GetClient(string FullName)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Client client =_clients.SingleOrDefault(c =&gt;                        c.FullName == FullName);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(client == null)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{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0" i="0" lang="en" sz="1200" u="none" cap="none" strike="noStrike">
                <a:solidFill>
                  <a:srgbClr val="E28D35"/>
                </a:solidFill>
                <a:latin typeface="Courier New"/>
                <a:ea typeface="Courier New"/>
                <a:cs typeface="Courier New"/>
                <a:sym typeface="Courier New"/>
              </a:rPr>
              <a:t>throw new ClientDoesnotExsistExeption</a:t>
            </a: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("No Client faund with this name");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client;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4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2" name="Google Shape;292;p44"/>
          <p:cNvGrpSpPr/>
          <p:nvPr/>
        </p:nvGrpSpPr>
        <p:grpSpPr>
          <a:xfrm>
            <a:off x="6512650" y="4585750"/>
            <a:ext cx="2530800" cy="338700"/>
            <a:chOff x="7689350" y="5181750"/>
            <a:chExt cx="2530800" cy="338700"/>
          </a:xfrm>
        </p:grpSpPr>
        <p:sp>
          <p:nvSpPr>
            <p:cNvPr id="293" name="Google Shape;293;p44"/>
            <p:cNvSpPr/>
            <p:nvPr/>
          </p:nvSpPr>
          <p:spPr>
            <a:xfrm>
              <a:off x="7689350" y="5203350"/>
              <a:ext cx="2530800" cy="295500"/>
            </a:xfrm>
            <a:prstGeom prst="notchedRightArrow">
              <a:avLst>
                <a:gd fmla="val 50000" name="adj1"/>
                <a:gd fmla="val 50000" name="adj2"/>
              </a:avLst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4"/>
            <p:cNvSpPr txBox="1"/>
            <p:nvPr/>
          </p:nvSpPr>
          <p:spPr>
            <a:xfrm>
              <a:off x="7810250" y="5181750"/>
              <a:ext cx="215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Kļūdu veidi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5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7244405" y="206516"/>
            <a:ext cx="1628782" cy="4967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0" name="Google Shape;300;p45"/>
          <p:cNvGrpSpPr/>
          <p:nvPr/>
        </p:nvGrpSpPr>
        <p:grpSpPr>
          <a:xfrm>
            <a:off x="514350" y="1080680"/>
            <a:ext cx="2464763" cy="1702395"/>
            <a:chOff x="0" y="28575"/>
            <a:chExt cx="6572700" cy="4539720"/>
          </a:xfrm>
        </p:grpSpPr>
        <p:sp>
          <p:nvSpPr>
            <p:cNvPr id="301" name="Google Shape;301;p45"/>
            <p:cNvSpPr txBox="1"/>
            <p:nvPr/>
          </p:nvSpPr>
          <p:spPr>
            <a:xfrm>
              <a:off x="0" y="28575"/>
              <a:ext cx="6572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B75F28"/>
                  </a:solidFill>
                  <a:latin typeface="Arial"/>
                  <a:ea typeface="Arial"/>
                  <a:cs typeface="Arial"/>
                  <a:sym typeface="Arial"/>
                </a:rPr>
                <a:t>LIETOŠANAS KĻŪDAS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5"/>
            <p:cNvSpPr txBox="1"/>
            <p:nvPr/>
          </p:nvSpPr>
          <p:spPr>
            <a:xfrm>
              <a:off x="0" y="832695"/>
              <a:ext cx="6572700" cy="373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Kļūda programmas loģikā, kas var izraisīt izņēmumu (objekts ir null / nav null)</a:t>
              </a:r>
              <a:endPara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45"/>
          <p:cNvGrpSpPr/>
          <p:nvPr/>
        </p:nvGrpSpPr>
        <p:grpSpPr>
          <a:xfrm>
            <a:off x="3370177" y="1744626"/>
            <a:ext cx="2287350" cy="1702395"/>
            <a:chOff x="0" y="28575"/>
            <a:chExt cx="6099600" cy="4539720"/>
          </a:xfrm>
        </p:grpSpPr>
        <p:sp>
          <p:nvSpPr>
            <p:cNvPr id="304" name="Google Shape;304;p45"/>
            <p:cNvSpPr txBox="1"/>
            <p:nvPr/>
          </p:nvSpPr>
          <p:spPr>
            <a:xfrm>
              <a:off x="0" y="28575"/>
              <a:ext cx="60996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B75F28"/>
                  </a:solidFill>
                  <a:latin typeface="Arial"/>
                  <a:ea typeface="Arial"/>
                  <a:cs typeface="Arial"/>
                  <a:sym typeface="Arial"/>
                </a:rPr>
                <a:t>PROGRAMMAS KĻŪDAS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45"/>
            <p:cNvSpPr txBox="1"/>
            <p:nvPr/>
          </p:nvSpPr>
          <p:spPr>
            <a:xfrm>
              <a:off x="0" y="832695"/>
              <a:ext cx="6099600" cy="373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Izpildlaika kļūda, no kuras nevar izvairīties, rakstot kodu bez kļūdām.</a:t>
              </a:r>
              <a:endPara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45"/>
          <p:cNvGrpSpPr/>
          <p:nvPr/>
        </p:nvGrpSpPr>
        <p:grpSpPr>
          <a:xfrm>
            <a:off x="6342298" y="1080680"/>
            <a:ext cx="2287350" cy="1806373"/>
            <a:chOff x="0" y="28575"/>
            <a:chExt cx="6099600" cy="4816995"/>
          </a:xfrm>
        </p:grpSpPr>
        <p:sp>
          <p:nvSpPr>
            <p:cNvPr id="307" name="Google Shape;307;p45"/>
            <p:cNvSpPr txBox="1"/>
            <p:nvPr/>
          </p:nvSpPr>
          <p:spPr>
            <a:xfrm>
              <a:off x="0" y="28575"/>
              <a:ext cx="60996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B75F28"/>
                  </a:solidFill>
                  <a:latin typeface="Arial"/>
                  <a:ea typeface="Arial"/>
                  <a:cs typeface="Arial"/>
                  <a:sym typeface="Arial"/>
                </a:rPr>
                <a:t>SISTĒMAS KĻŪDAS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5"/>
            <p:cNvSpPr txBox="1"/>
            <p:nvPr/>
          </p:nvSpPr>
          <p:spPr>
            <a:xfrm>
              <a:off x="0" y="823170"/>
              <a:ext cx="6099600" cy="402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Izpildlaika kļūda, kuru nevar programmatiski rīkoties jēgpilnā veidā</a:t>
              </a:r>
              <a:endPara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9" name="Google Shape;309;p45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0" name="Google Shape;310;p45"/>
          <p:cNvGrpSpPr/>
          <p:nvPr/>
        </p:nvGrpSpPr>
        <p:grpSpPr>
          <a:xfrm>
            <a:off x="8280304" y="4585750"/>
            <a:ext cx="762783" cy="338700"/>
            <a:chOff x="7689350" y="5181750"/>
            <a:chExt cx="2530800" cy="338700"/>
          </a:xfrm>
        </p:grpSpPr>
        <p:sp>
          <p:nvSpPr>
            <p:cNvPr id="311" name="Google Shape;311;p45"/>
            <p:cNvSpPr/>
            <p:nvPr/>
          </p:nvSpPr>
          <p:spPr>
            <a:xfrm>
              <a:off x="7689350" y="5203350"/>
              <a:ext cx="2530800" cy="295500"/>
            </a:xfrm>
            <a:prstGeom prst="notchedRightArrow">
              <a:avLst>
                <a:gd fmla="val 50000" name="adj1"/>
                <a:gd fmla="val 50000" name="adj2"/>
              </a:avLst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5"/>
            <p:cNvSpPr txBox="1"/>
            <p:nvPr/>
          </p:nvSpPr>
          <p:spPr>
            <a:xfrm>
              <a:off x="7810250" y="5181750"/>
              <a:ext cx="215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Demo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