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4CF04B-F44E-4A61-AA4F-28C81B1B9217}">
  <a:tblStyle styleId="{2A4CF04B-F44E-4A61-AA4F-28C81B1B92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4AEB345-D037-47E6-BC65-B49D2077051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2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5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4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7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6.xml"/><Relationship Id="rId36" Type="http://schemas.openxmlformats.org/officeDocument/2006/relationships/font" Target="fonts/Montserrat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73d9e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573d9e0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73d9e0b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e573d9e0bb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573d9e0b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e573d9e0bb_0_6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73d9e0b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e573d9e0bb_0_6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573d9e0bb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e573d9e0bb_0_6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573d9e0bb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ge573d9e0bb_0_6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573d9e0bb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e573d9e0bb_0_6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573d9e0b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ge573d9e0bb_0_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73d9e0bb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e573d9e0bb_0_7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f2fbcc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ef2fbcce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f2fbcce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ef2fbcce0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73d9e0b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573d9e0bb_0_5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f2fbcce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ef2fbcce0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f2fbcce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ef2fbcce0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573d9e0b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ge573d9e0b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73d9e0b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573d9e0bb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573d9e0b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e573d9e0bb_0_5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573d9e0b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e573d9e0bb_0_5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73d9e0b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e573d9e0bb_0_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73d9e0b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e573d9e0bb_0_5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573d9e0b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e573d9e0bb_0_5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73d9e0b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e573d9e0bb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26" name="Google Shape;126;p30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34" name="Google Shape;134;p31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35" name="Google Shape;135;p31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34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7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16" name="Google Shape;316;p46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6"/>
          <p:cNvSpPr/>
          <p:nvPr/>
        </p:nvSpPr>
        <p:spPr>
          <a:xfrm>
            <a:off x="1009024" y="27558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6"/>
          <p:cNvSpPr/>
          <p:nvPr/>
        </p:nvSpPr>
        <p:spPr>
          <a:xfrm>
            <a:off x="1009024" y="31012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342325" y="466725"/>
            <a:ext cx="278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IEKAPSULĒŠANA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514350" y="1072603"/>
            <a:ext cx="4864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Iekapsulēšanas nozīme ir pārliecināties, ka "sensitīvi" dati tiek paslēpti no lietotājiem.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Lai to panāktu, jums: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1265767" y="2677941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Jāiestata laukus / mainīgos kā privātus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1265767" y="302338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Jānodrošina publiskas iegūšanas (get) un iestatīšanas (set) metodes, izmantojot īpašumus (properties), lai piekļūtu privāta lauka vērtībai un atjauninātu to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7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31" name="Google Shape;331;p47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342325" y="466725"/>
            <a:ext cx="2788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155850" y="0"/>
            <a:ext cx="29772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DemoEncap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String studentName;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private </a:t>
            </a: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studentAge;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Name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get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studentName;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set 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studentName = value;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Age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studentAge;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 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studentAge = value;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3302100" y="448300"/>
            <a:ext cx="25539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Deklarētie privātie mainīgie tiem var piekļūt tikai klases publiskās metodes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300" u="none" cap="none" strike="noStrike">
              <a:solidFill>
                <a:schemeClr val="lt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Jāizmanto piekļuves, lai iegūtu un iestatītu vērtību studentName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      </a:t>
            </a:r>
            <a:endParaRPr b="0" i="0" sz="1300" u="none" cap="none" strike="noStrike">
              <a:solidFill>
                <a:schemeClr val="lt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Jāizmanto piekļuves, lai iegūtu un iestatītu vērtību studentAge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7"/>
          <p:cNvCxnSpPr/>
          <p:nvPr/>
        </p:nvCxnSpPr>
        <p:spPr>
          <a:xfrm rot="10800000">
            <a:off x="994553" y="606026"/>
            <a:ext cx="2212500" cy="308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47"/>
          <p:cNvCxnSpPr/>
          <p:nvPr/>
        </p:nvCxnSpPr>
        <p:spPr>
          <a:xfrm rot="10800000">
            <a:off x="1686000" y="955788"/>
            <a:ext cx="1616100" cy="660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47"/>
          <p:cNvCxnSpPr/>
          <p:nvPr/>
        </p:nvCxnSpPr>
        <p:spPr>
          <a:xfrm flipH="1">
            <a:off x="1476150" y="2198813"/>
            <a:ext cx="1787100" cy="6450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46" name="Google Shape;346;p48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8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342325" y="466725"/>
            <a:ext cx="2788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150825" y="577638"/>
            <a:ext cx="35427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GFG {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public void Main()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DemoEncap obj = new DemoEncap();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obj.Name = "Ankita";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obj.Age = 21;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Console.WriteLine("Name: " + obj.Name);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Console.WriteLine("Age: " + obj.Age);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3644426" y="577638"/>
            <a:ext cx="2686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Driver Class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Main Method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creating object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calls set accessor of the property Name,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and pass "Ankita" as value of the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// standard field 'value'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calls set accessor of the property Age,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and pass "21" as value of the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standard field 'value'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Displaying values of the variables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8"/>
          <p:cNvCxnSpPr/>
          <p:nvPr/>
        </p:nvCxnSpPr>
        <p:spPr>
          <a:xfrm flipH="1">
            <a:off x="1289713" y="738113"/>
            <a:ext cx="2315400" cy="15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48"/>
          <p:cNvCxnSpPr/>
          <p:nvPr/>
        </p:nvCxnSpPr>
        <p:spPr>
          <a:xfrm flipH="1">
            <a:off x="2967975" y="1048900"/>
            <a:ext cx="699300" cy="31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48"/>
          <p:cNvCxnSpPr/>
          <p:nvPr/>
        </p:nvCxnSpPr>
        <p:spPr>
          <a:xfrm flipH="1">
            <a:off x="2260988" y="1452925"/>
            <a:ext cx="1375200" cy="116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48"/>
          <p:cNvCxnSpPr/>
          <p:nvPr/>
        </p:nvCxnSpPr>
        <p:spPr>
          <a:xfrm flipH="1">
            <a:off x="1888000" y="1818100"/>
            <a:ext cx="1771500" cy="442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48"/>
          <p:cNvCxnSpPr/>
          <p:nvPr/>
        </p:nvCxnSpPr>
        <p:spPr>
          <a:xfrm flipH="1">
            <a:off x="2222225" y="2696063"/>
            <a:ext cx="1429500" cy="31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48"/>
          <p:cNvCxnSpPr/>
          <p:nvPr/>
        </p:nvCxnSpPr>
        <p:spPr>
          <a:xfrm rot="10800000">
            <a:off x="2517375" y="3146625"/>
            <a:ext cx="1149900" cy="404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9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64" name="Google Shape;364;p49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/>
          <p:nvPr/>
        </p:nvSpPr>
        <p:spPr>
          <a:xfrm>
            <a:off x="1009024" y="27558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/>
          <p:nvPr/>
        </p:nvSpPr>
        <p:spPr>
          <a:xfrm>
            <a:off x="1009024" y="31012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49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 txBox="1"/>
          <p:nvPr/>
        </p:nvSpPr>
        <p:spPr>
          <a:xfrm>
            <a:off x="342325" y="466725"/>
            <a:ext cx="401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ĪPAŠUMI (PROPERTIES)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9"/>
          <p:cNvSpPr txBox="1"/>
          <p:nvPr/>
        </p:nvSpPr>
        <p:spPr>
          <a:xfrm>
            <a:off x="514350" y="1072603"/>
            <a:ext cx="4864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Klases loceklis, kas nodrošina elastīgu piekļuvi privātajiem laukiem.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 ir divi piekļuvēji (accessors)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1265767" y="2677941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iegūt īpašuma vērtību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1265767" y="3023382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iestatīt jaunu īpašuma vērtību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/>
          <p:nvPr/>
        </p:nvSpPr>
        <p:spPr>
          <a:xfrm>
            <a:off x="4572000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948" r="-24938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50"/>
          <p:cNvGrpSpPr/>
          <p:nvPr/>
        </p:nvGrpSpPr>
        <p:grpSpPr>
          <a:xfrm>
            <a:off x="342325" y="462342"/>
            <a:ext cx="3982163" cy="2372903"/>
            <a:chOff x="0" y="47625"/>
            <a:chExt cx="10619100" cy="6327741"/>
          </a:xfrm>
        </p:grpSpPr>
        <p:sp>
          <p:nvSpPr>
            <p:cNvPr id="379" name="Google Shape;379;p50"/>
            <p:cNvSpPr txBox="1"/>
            <p:nvPr/>
          </p:nvSpPr>
          <p:spPr>
            <a:xfrm>
              <a:off x="0" y="47625"/>
              <a:ext cx="10619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Dzīve bez īpašumiem </a:t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 txBox="1"/>
            <p:nvPr/>
          </p:nvSpPr>
          <p:spPr>
            <a:xfrm>
              <a:off x="0" y="2853666"/>
              <a:ext cx="10619100" cy="35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Visiem laukiem klases iekšienē jābūt privātiem, jo klase ir atbildīga par datiem, kas tai pieder, un par to, kā ar tiem tiek manipulēts. Tā rezultātā parasti ir 1 privāts lauks un 2 šādas publiskas funkcijas.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50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9166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/>
          <p:nvPr/>
        </p:nvSpPr>
        <p:spPr>
          <a:xfrm>
            <a:off x="4536669" y="-717925"/>
            <a:ext cx="66510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7087" y="863900"/>
            <a:ext cx="3607826" cy="32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/>
          <p:nvPr/>
        </p:nvSpPr>
        <p:spPr>
          <a:xfrm>
            <a:off x="4572000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948" r="-24938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51"/>
          <p:cNvGrpSpPr/>
          <p:nvPr/>
        </p:nvGrpSpPr>
        <p:grpSpPr>
          <a:xfrm>
            <a:off x="342325" y="462342"/>
            <a:ext cx="3982163" cy="3213390"/>
            <a:chOff x="0" y="47625"/>
            <a:chExt cx="10619100" cy="8569041"/>
          </a:xfrm>
        </p:grpSpPr>
        <p:sp>
          <p:nvSpPr>
            <p:cNvPr id="391" name="Google Shape;391;p51"/>
            <p:cNvSpPr txBox="1"/>
            <p:nvPr/>
          </p:nvSpPr>
          <p:spPr>
            <a:xfrm>
              <a:off x="0" y="47625"/>
              <a:ext cx="10619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Iepazīstinot ar īpašumiem </a:t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1"/>
            <p:cNvSpPr txBox="1"/>
            <p:nvPr/>
          </p:nvSpPr>
          <p:spPr>
            <a:xfrm>
              <a:off x="0" y="2853666"/>
              <a:ext cx="10619100" cy="57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Tas pats piemērs kā iepriekš, tikai šoreiz mēs varam izmantot nosaukumu Name ir vairāk kā lauks, nevis funkcija.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Piemēram, Name = “Jānis”, kas sniedz daudz vairāk lasāmības. Bet iegūt (get) un iestatīt (set) joprojām ir funkcijas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3" name="Google Shape;393;p51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9166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1"/>
          <p:cNvSpPr/>
          <p:nvPr/>
        </p:nvSpPr>
        <p:spPr>
          <a:xfrm>
            <a:off x="4536669" y="-717925"/>
            <a:ext cx="66510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8251" y="653938"/>
            <a:ext cx="3321738" cy="37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/>
          <p:nvPr/>
        </p:nvSpPr>
        <p:spPr>
          <a:xfrm>
            <a:off x="4572000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948" r="-24938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52"/>
          <p:cNvGrpSpPr/>
          <p:nvPr/>
        </p:nvGrpSpPr>
        <p:grpSpPr>
          <a:xfrm>
            <a:off x="342325" y="462342"/>
            <a:ext cx="3982163" cy="1812653"/>
            <a:chOff x="0" y="47625"/>
            <a:chExt cx="10619100" cy="4833741"/>
          </a:xfrm>
        </p:grpSpPr>
        <p:sp>
          <p:nvSpPr>
            <p:cNvPr id="403" name="Google Shape;403;p52"/>
            <p:cNvSpPr txBox="1"/>
            <p:nvPr/>
          </p:nvSpPr>
          <p:spPr>
            <a:xfrm>
              <a:off x="0" y="47625"/>
              <a:ext cx="10619100" cy="3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Īpašumu pielietojuma saīsinājums</a:t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2"/>
            <p:cNvSpPr txBox="1"/>
            <p:nvPr/>
          </p:nvSpPr>
          <p:spPr>
            <a:xfrm>
              <a:off x="0" y="2853666"/>
              <a:ext cx="106191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Visas šīs izmaiņas radīja šo ... Tātad šis ir tas pats, kas iepriekšējā slaidā tikai saīsinājums, jo šis ir visizplatītākais lietošanas gadījums.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5" name="Google Shape;405;p52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9166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4536669" y="-717925"/>
            <a:ext cx="66510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9377" y="1945200"/>
            <a:ext cx="4359213" cy="130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53"/>
          <p:cNvGrpSpPr/>
          <p:nvPr/>
        </p:nvGrpSpPr>
        <p:grpSpPr>
          <a:xfrm>
            <a:off x="5244055" y="1894478"/>
            <a:ext cx="3385575" cy="1171799"/>
            <a:chOff x="0" y="47625"/>
            <a:chExt cx="9028200" cy="3124797"/>
          </a:xfrm>
        </p:grpSpPr>
        <p:sp>
          <p:nvSpPr>
            <p:cNvPr id="415" name="Google Shape;415;p53"/>
            <p:cNvSpPr txBox="1"/>
            <p:nvPr/>
          </p:nvSpPr>
          <p:spPr>
            <a:xfrm>
              <a:off x="0" y="47625"/>
              <a:ext cx="9028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3"/>
            <p:cNvSpPr txBox="1"/>
            <p:nvPr/>
          </p:nvSpPr>
          <p:spPr>
            <a:xfrm>
              <a:off x="0" y="2885022"/>
              <a:ext cx="9028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7" name="Google Shape;417;p5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4"/>
          <p:cNvPicPr preferRelativeResize="0"/>
          <p:nvPr/>
        </p:nvPicPr>
        <p:blipFill rotWithShape="1">
          <a:blip r:embed="rId3">
            <a:alphaModFix/>
          </a:blip>
          <a:srcRect b="0" l="48247" r="17084" t="0"/>
          <a:stretch/>
        </p:blipFill>
        <p:spPr>
          <a:xfrm>
            <a:off x="5543832" y="-59381"/>
            <a:ext cx="3666845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390"/>
            </a:srgbClr>
          </a:solidFill>
          <a:ln>
            <a:noFill/>
          </a:ln>
        </p:spPr>
      </p:sp>
      <p:pic>
        <p:nvPicPr>
          <p:cNvPr id="425" name="Google Shape;425;p5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-16675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 txBox="1"/>
          <p:nvPr/>
        </p:nvSpPr>
        <p:spPr>
          <a:xfrm>
            <a:off x="342325" y="466725"/>
            <a:ext cx="399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28D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Uzdevums - Telefons</a:t>
            </a:r>
            <a:endParaRPr sz="700"/>
          </a:p>
        </p:txBody>
      </p:sp>
      <p:sp>
        <p:nvSpPr>
          <p:cNvPr id="428" name="Google Shape;428;p5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Ievads C# programmēšanā</a:t>
            </a:r>
            <a:endParaRPr sz="700"/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endParaRPr sz="700"/>
          </a:p>
        </p:txBody>
      </p:sp>
      <p:sp>
        <p:nvSpPr>
          <p:cNvPr id="429" name="Google Shape;429;p54"/>
          <p:cNvSpPr/>
          <p:nvPr/>
        </p:nvSpPr>
        <p:spPr>
          <a:xfrm>
            <a:off x="992599" y="161483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4"/>
          <p:cNvSpPr txBox="1"/>
          <p:nvPr/>
        </p:nvSpPr>
        <p:spPr>
          <a:xfrm>
            <a:off x="1249337" y="157813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Marka</a:t>
            </a:r>
            <a:endParaRPr sz="700"/>
          </a:p>
        </p:txBody>
      </p:sp>
      <p:sp>
        <p:nvSpPr>
          <p:cNvPr id="431" name="Google Shape;431;p54"/>
          <p:cNvSpPr txBox="1"/>
          <p:nvPr/>
        </p:nvSpPr>
        <p:spPr>
          <a:xfrm>
            <a:off x="514350" y="1009663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Izveidot klasi kurā dati tiek iegūti no lietotāja… </a:t>
            </a:r>
            <a:endParaRPr sz="1200">
              <a:solidFill>
                <a:srgbClr val="E28D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4"/>
          <p:cNvSpPr txBox="1"/>
          <p:nvPr/>
        </p:nvSpPr>
        <p:spPr>
          <a:xfrm>
            <a:off x="1252724" y="1859513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Modelis</a:t>
            </a:r>
            <a:endParaRPr sz="700"/>
          </a:p>
        </p:txBody>
      </p:sp>
      <p:sp>
        <p:nvSpPr>
          <p:cNvPr id="433" name="Google Shape;433;p54"/>
          <p:cNvSpPr/>
          <p:nvPr/>
        </p:nvSpPr>
        <p:spPr>
          <a:xfrm>
            <a:off x="992599" y="18962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4"/>
          <p:cNvSpPr txBox="1"/>
          <p:nvPr/>
        </p:nvSpPr>
        <p:spPr>
          <a:xfrm>
            <a:off x="1252724" y="214088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Izmēri - garums, platums un augstums</a:t>
            </a:r>
            <a:endParaRPr sz="700"/>
          </a:p>
        </p:txBody>
      </p:sp>
      <p:sp>
        <p:nvSpPr>
          <p:cNvPr id="435" name="Google Shape;435;p54"/>
          <p:cNvSpPr/>
          <p:nvPr/>
        </p:nvSpPr>
        <p:spPr>
          <a:xfrm>
            <a:off x="992599" y="21775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4"/>
          <p:cNvSpPr txBox="1"/>
          <p:nvPr/>
        </p:nvSpPr>
        <p:spPr>
          <a:xfrm>
            <a:off x="976675" y="2458925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Funkcijas (atstāt tukšas):</a:t>
            </a:r>
            <a:endParaRPr sz="700"/>
          </a:p>
        </p:txBody>
      </p:sp>
      <p:sp>
        <p:nvSpPr>
          <p:cNvPr id="437" name="Google Shape;437;p54"/>
          <p:cNvSpPr/>
          <p:nvPr/>
        </p:nvSpPr>
        <p:spPr>
          <a:xfrm>
            <a:off x="1252724" y="27768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4"/>
          <p:cNvSpPr txBox="1"/>
          <p:nvPr/>
        </p:nvSpPr>
        <p:spPr>
          <a:xfrm>
            <a:off x="1488262" y="2740113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Iespēja zvanīt </a:t>
            </a:r>
            <a:endParaRPr sz="700"/>
          </a:p>
        </p:txBody>
      </p:sp>
      <p:sp>
        <p:nvSpPr>
          <p:cNvPr id="439" name="Google Shape;439;p54"/>
          <p:cNvSpPr/>
          <p:nvPr/>
        </p:nvSpPr>
        <p:spPr>
          <a:xfrm>
            <a:off x="1252724" y="305819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 txBox="1"/>
          <p:nvPr/>
        </p:nvSpPr>
        <p:spPr>
          <a:xfrm>
            <a:off x="1488262" y="3021450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Iespēja nosūtīt sms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5"/>
          <p:cNvPicPr preferRelativeResize="0"/>
          <p:nvPr/>
        </p:nvPicPr>
        <p:blipFill rotWithShape="1">
          <a:blip r:embed="rId3">
            <a:alphaModFix/>
          </a:blip>
          <a:srcRect b="0" l="48247" r="17084" t="0"/>
          <a:stretch/>
        </p:blipFill>
        <p:spPr>
          <a:xfrm>
            <a:off x="5543832" y="-59381"/>
            <a:ext cx="3666845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5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390"/>
            </a:srgbClr>
          </a:solidFill>
          <a:ln>
            <a:noFill/>
          </a:ln>
        </p:spPr>
      </p:sp>
      <p:pic>
        <p:nvPicPr>
          <p:cNvPr id="447" name="Google Shape;447;p55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-16675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5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5"/>
          <p:cNvSpPr txBox="1"/>
          <p:nvPr/>
        </p:nvSpPr>
        <p:spPr>
          <a:xfrm>
            <a:off x="342325" y="466725"/>
            <a:ext cx="399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28D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Uzdevums - Mašīna</a:t>
            </a:r>
            <a:endParaRPr sz="700"/>
          </a:p>
        </p:txBody>
      </p:sp>
      <p:sp>
        <p:nvSpPr>
          <p:cNvPr id="450" name="Google Shape;450;p55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Ievads C# programmēšanā</a:t>
            </a:r>
            <a:endParaRPr sz="700"/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endParaRPr sz="700"/>
          </a:p>
        </p:txBody>
      </p:sp>
      <p:sp>
        <p:nvSpPr>
          <p:cNvPr id="451" name="Google Shape;451;p55"/>
          <p:cNvSpPr/>
          <p:nvPr/>
        </p:nvSpPr>
        <p:spPr>
          <a:xfrm>
            <a:off x="992599" y="161483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5"/>
          <p:cNvSpPr txBox="1"/>
          <p:nvPr/>
        </p:nvSpPr>
        <p:spPr>
          <a:xfrm>
            <a:off x="1249337" y="157813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Marka</a:t>
            </a:r>
            <a:endParaRPr sz="700"/>
          </a:p>
        </p:txBody>
      </p:sp>
      <p:sp>
        <p:nvSpPr>
          <p:cNvPr id="453" name="Google Shape;453;p55"/>
          <p:cNvSpPr txBox="1"/>
          <p:nvPr/>
        </p:nvSpPr>
        <p:spPr>
          <a:xfrm>
            <a:off x="514350" y="1009663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Izveidot klasi kurā dati tiek iegūti no lietotāja… </a:t>
            </a:r>
            <a:endParaRPr sz="1200">
              <a:solidFill>
                <a:srgbClr val="E28D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1252724" y="1859513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Nummurzīme</a:t>
            </a:r>
            <a:endParaRPr sz="700"/>
          </a:p>
        </p:txBody>
      </p:sp>
      <p:sp>
        <p:nvSpPr>
          <p:cNvPr id="455" name="Google Shape;455;p55"/>
          <p:cNvSpPr/>
          <p:nvPr/>
        </p:nvSpPr>
        <p:spPr>
          <a:xfrm>
            <a:off x="992599" y="18962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5"/>
          <p:cNvSpPr txBox="1"/>
          <p:nvPr/>
        </p:nvSpPr>
        <p:spPr>
          <a:xfrm>
            <a:off x="1252724" y="214088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Ātrums</a:t>
            </a:r>
            <a:endParaRPr sz="700"/>
          </a:p>
        </p:txBody>
      </p:sp>
      <p:sp>
        <p:nvSpPr>
          <p:cNvPr id="457" name="Google Shape;457;p55"/>
          <p:cNvSpPr/>
          <p:nvPr/>
        </p:nvSpPr>
        <p:spPr>
          <a:xfrm>
            <a:off x="992599" y="21775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5"/>
          <p:cNvSpPr txBox="1"/>
          <p:nvPr/>
        </p:nvSpPr>
        <p:spPr>
          <a:xfrm>
            <a:off x="976675" y="2458925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Funkcijas:</a:t>
            </a:r>
            <a:endParaRPr sz="700"/>
          </a:p>
        </p:txBody>
      </p:sp>
      <p:sp>
        <p:nvSpPr>
          <p:cNvPr id="459" name="Google Shape;459;p55"/>
          <p:cNvSpPr/>
          <p:nvPr/>
        </p:nvSpPr>
        <p:spPr>
          <a:xfrm>
            <a:off x="1252724" y="27768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5"/>
          <p:cNvSpPr txBox="1"/>
          <p:nvPr/>
        </p:nvSpPr>
        <p:spPr>
          <a:xfrm>
            <a:off x="1488262" y="2740113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Uzsākt braukt</a:t>
            </a:r>
            <a:endParaRPr sz="700"/>
          </a:p>
        </p:txBody>
      </p:sp>
      <p:sp>
        <p:nvSpPr>
          <p:cNvPr id="461" name="Google Shape;461;p55"/>
          <p:cNvSpPr/>
          <p:nvPr/>
        </p:nvSpPr>
        <p:spPr>
          <a:xfrm>
            <a:off x="1252724" y="305819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5"/>
          <p:cNvSpPr txBox="1"/>
          <p:nvPr/>
        </p:nvSpPr>
        <p:spPr>
          <a:xfrm>
            <a:off x="1488262" y="3021450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Palielināt ātrumu</a:t>
            </a:r>
            <a:endParaRPr sz="700"/>
          </a:p>
        </p:txBody>
      </p:sp>
      <p:sp>
        <p:nvSpPr>
          <p:cNvPr id="463" name="Google Shape;463;p55"/>
          <p:cNvSpPr/>
          <p:nvPr/>
        </p:nvSpPr>
        <p:spPr>
          <a:xfrm>
            <a:off x="1252724" y="33395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488262" y="330278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Beigt braukt</a:t>
            </a:r>
            <a:endParaRPr sz="700"/>
          </a:p>
        </p:txBody>
      </p:sp>
      <p:sp>
        <p:nvSpPr>
          <p:cNvPr id="465" name="Google Shape;465;p55"/>
          <p:cNvSpPr/>
          <p:nvPr/>
        </p:nvSpPr>
        <p:spPr>
          <a:xfrm>
            <a:off x="1252724" y="362094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1488262" y="3584125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Uztaurēt (Izvada konsolē "Beep beep")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3.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6"/>
          <p:cNvPicPr preferRelativeResize="0"/>
          <p:nvPr/>
        </p:nvPicPr>
        <p:blipFill rotWithShape="1">
          <a:blip r:embed="rId3">
            <a:alphaModFix/>
          </a:blip>
          <a:srcRect b="0" l="48247" r="17084" t="0"/>
          <a:stretch/>
        </p:blipFill>
        <p:spPr>
          <a:xfrm>
            <a:off x="5543832" y="-59381"/>
            <a:ext cx="3666845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6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390"/>
            </a:srgbClr>
          </a:solidFill>
          <a:ln>
            <a:noFill/>
          </a:ln>
        </p:spPr>
      </p:sp>
      <p:pic>
        <p:nvPicPr>
          <p:cNvPr id="473" name="Google Shape;473;p56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-16675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6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6"/>
          <p:cNvSpPr txBox="1"/>
          <p:nvPr/>
        </p:nvSpPr>
        <p:spPr>
          <a:xfrm>
            <a:off x="342325" y="466725"/>
            <a:ext cx="399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28D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Uzdevums - Prece</a:t>
            </a:r>
            <a:endParaRPr sz="700"/>
          </a:p>
        </p:txBody>
      </p:sp>
      <p:sp>
        <p:nvSpPr>
          <p:cNvPr id="476" name="Google Shape;476;p56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Ievads C# programmēšanā</a:t>
            </a:r>
            <a:endParaRPr sz="700"/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endParaRPr sz="700"/>
          </a:p>
        </p:txBody>
      </p:sp>
      <p:sp>
        <p:nvSpPr>
          <p:cNvPr id="477" name="Google Shape;477;p56"/>
          <p:cNvSpPr/>
          <p:nvPr/>
        </p:nvSpPr>
        <p:spPr>
          <a:xfrm>
            <a:off x="992599" y="161483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6"/>
          <p:cNvSpPr txBox="1"/>
          <p:nvPr/>
        </p:nvSpPr>
        <p:spPr>
          <a:xfrm>
            <a:off x="1249337" y="1578138"/>
            <a:ext cx="4380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Izmēri - garums, platums, augstums (nedrīkst būt maināmi)</a:t>
            </a:r>
            <a:endParaRPr sz="700"/>
          </a:p>
        </p:txBody>
      </p:sp>
      <p:sp>
        <p:nvSpPr>
          <p:cNvPr id="479" name="Google Shape;479;p56"/>
          <p:cNvSpPr txBox="1"/>
          <p:nvPr/>
        </p:nvSpPr>
        <p:spPr>
          <a:xfrm>
            <a:off x="514350" y="1009663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Izveidot klasi kurā dati tiek iegūti no lietotāja… </a:t>
            </a:r>
            <a:endParaRPr sz="700"/>
          </a:p>
        </p:txBody>
      </p:sp>
      <p:sp>
        <p:nvSpPr>
          <p:cNvPr id="480" name="Google Shape;480;p56"/>
          <p:cNvSpPr txBox="1"/>
          <p:nvPr/>
        </p:nvSpPr>
        <p:spPr>
          <a:xfrm>
            <a:off x="1252724" y="214088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Svars</a:t>
            </a:r>
            <a:endParaRPr sz="700"/>
          </a:p>
        </p:txBody>
      </p:sp>
      <p:sp>
        <p:nvSpPr>
          <p:cNvPr id="481" name="Google Shape;481;p56"/>
          <p:cNvSpPr/>
          <p:nvPr/>
        </p:nvSpPr>
        <p:spPr>
          <a:xfrm>
            <a:off x="992599" y="21775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6"/>
          <p:cNvSpPr txBox="1"/>
          <p:nvPr/>
        </p:nvSpPr>
        <p:spPr>
          <a:xfrm>
            <a:off x="976675" y="2458925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Funkcijas:</a:t>
            </a:r>
            <a:endParaRPr sz="700"/>
          </a:p>
        </p:txBody>
      </p:sp>
      <p:sp>
        <p:nvSpPr>
          <p:cNvPr id="483" name="Google Shape;483;p56"/>
          <p:cNvSpPr/>
          <p:nvPr/>
        </p:nvSpPr>
        <p:spPr>
          <a:xfrm>
            <a:off x="1252724" y="27768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6"/>
          <p:cNvSpPr txBox="1"/>
          <p:nvPr/>
        </p:nvSpPr>
        <p:spPr>
          <a:xfrm>
            <a:off x="1488262" y="2740113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Preces izveidošana</a:t>
            </a:r>
            <a:endParaRPr sz="700"/>
          </a:p>
        </p:txBody>
      </p:sp>
      <p:sp>
        <p:nvSpPr>
          <p:cNvPr id="485" name="Google Shape;485;p56"/>
          <p:cNvSpPr/>
          <p:nvPr/>
        </p:nvSpPr>
        <p:spPr>
          <a:xfrm>
            <a:off x="1252724" y="305819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6"/>
          <p:cNvSpPr txBox="1"/>
          <p:nvPr/>
        </p:nvSpPr>
        <p:spPr>
          <a:xfrm>
            <a:off x="1488262" y="3021450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Preces datu atrādīšana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7"/>
          <p:cNvPicPr preferRelativeResize="0"/>
          <p:nvPr/>
        </p:nvPicPr>
        <p:blipFill rotWithShape="1">
          <a:blip r:embed="rId3">
            <a:alphaModFix/>
          </a:blip>
          <a:srcRect b="0" l="48247" r="17084" t="0"/>
          <a:stretch/>
        </p:blipFill>
        <p:spPr>
          <a:xfrm>
            <a:off x="5543832" y="-59381"/>
            <a:ext cx="3666845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7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390"/>
            </a:srgbClr>
          </a:solidFill>
          <a:ln>
            <a:noFill/>
          </a:ln>
        </p:spPr>
      </p:sp>
      <p:pic>
        <p:nvPicPr>
          <p:cNvPr id="493" name="Google Shape;493;p57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-16675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7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7"/>
          <p:cNvSpPr txBox="1"/>
          <p:nvPr/>
        </p:nvSpPr>
        <p:spPr>
          <a:xfrm>
            <a:off x="342325" y="466725"/>
            <a:ext cx="399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28D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Uzdevums - Persona</a:t>
            </a:r>
            <a:endParaRPr sz="700"/>
          </a:p>
        </p:txBody>
      </p:sp>
      <p:sp>
        <p:nvSpPr>
          <p:cNvPr id="496" name="Google Shape;496;p57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Ievads C# programmēšanā</a:t>
            </a:r>
            <a:endParaRPr sz="700"/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endParaRPr sz="700"/>
          </a:p>
        </p:txBody>
      </p:sp>
      <p:sp>
        <p:nvSpPr>
          <p:cNvPr id="497" name="Google Shape;497;p57"/>
          <p:cNvSpPr/>
          <p:nvPr/>
        </p:nvSpPr>
        <p:spPr>
          <a:xfrm>
            <a:off x="992599" y="161483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7"/>
          <p:cNvSpPr txBox="1"/>
          <p:nvPr/>
        </p:nvSpPr>
        <p:spPr>
          <a:xfrm>
            <a:off x="1249337" y="157813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Dzimšanas datums</a:t>
            </a:r>
            <a:endParaRPr sz="700"/>
          </a:p>
        </p:txBody>
      </p:sp>
      <p:sp>
        <p:nvSpPr>
          <p:cNvPr id="499" name="Google Shape;499;p57"/>
          <p:cNvSpPr txBox="1"/>
          <p:nvPr/>
        </p:nvSpPr>
        <p:spPr>
          <a:xfrm>
            <a:off x="514350" y="1009663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Izveidot klasi kurā datus iegūst no lietotāja..</a:t>
            </a:r>
            <a:endParaRPr sz="700"/>
          </a:p>
        </p:txBody>
      </p:sp>
      <p:sp>
        <p:nvSpPr>
          <p:cNvPr id="500" name="Google Shape;500;p57"/>
          <p:cNvSpPr txBox="1"/>
          <p:nvPr/>
        </p:nvSpPr>
        <p:spPr>
          <a:xfrm>
            <a:off x="1252724" y="1859513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Hobijs</a:t>
            </a:r>
            <a:endParaRPr sz="700"/>
          </a:p>
        </p:txBody>
      </p:sp>
      <p:sp>
        <p:nvSpPr>
          <p:cNvPr id="501" name="Google Shape;501;p57"/>
          <p:cNvSpPr/>
          <p:nvPr/>
        </p:nvSpPr>
        <p:spPr>
          <a:xfrm>
            <a:off x="992599" y="18962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7"/>
          <p:cNvSpPr txBox="1"/>
          <p:nvPr/>
        </p:nvSpPr>
        <p:spPr>
          <a:xfrm>
            <a:off x="1252724" y="2140888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Dzimums</a:t>
            </a:r>
            <a:endParaRPr sz="700"/>
          </a:p>
        </p:txBody>
      </p:sp>
      <p:sp>
        <p:nvSpPr>
          <p:cNvPr id="503" name="Google Shape;503;p57"/>
          <p:cNvSpPr/>
          <p:nvPr/>
        </p:nvSpPr>
        <p:spPr>
          <a:xfrm>
            <a:off x="992599" y="21775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7"/>
          <p:cNvSpPr txBox="1"/>
          <p:nvPr/>
        </p:nvSpPr>
        <p:spPr>
          <a:xfrm>
            <a:off x="976675" y="2458925"/>
            <a:ext cx="585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8D35"/>
                </a:solidFill>
                <a:latin typeface="Montserrat"/>
                <a:ea typeface="Montserrat"/>
                <a:cs typeface="Montserrat"/>
                <a:sym typeface="Montserrat"/>
              </a:rPr>
              <a:t>Funkcijas:</a:t>
            </a:r>
            <a:endParaRPr sz="700"/>
          </a:p>
        </p:txBody>
      </p:sp>
      <p:sp>
        <p:nvSpPr>
          <p:cNvPr id="505" name="Google Shape;505;p57"/>
          <p:cNvSpPr/>
          <p:nvPr/>
        </p:nvSpPr>
        <p:spPr>
          <a:xfrm>
            <a:off x="1252724" y="27768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7"/>
          <p:cNvSpPr txBox="1"/>
          <p:nvPr/>
        </p:nvSpPr>
        <p:spPr>
          <a:xfrm>
            <a:off x="1488262" y="2740113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Sasveicināšanās</a:t>
            </a:r>
            <a:endParaRPr sz="700"/>
          </a:p>
        </p:txBody>
      </p:sp>
      <p:sp>
        <p:nvSpPr>
          <p:cNvPr id="507" name="Google Shape;507;p57"/>
          <p:cNvSpPr/>
          <p:nvPr/>
        </p:nvSpPr>
        <p:spPr>
          <a:xfrm>
            <a:off x="1252724" y="305819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7"/>
          <p:cNvSpPr txBox="1"/>
          <p:nvPr/>
        </p:nvSpPr>
        <p:spPr>
          <a:xfrm>
            <a:off x="1488262" y="3021450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Sava vecuma aprēķināšana</a:t>
            </a:r>
            <a:endParaRPr sz="700"/>
          </a:p>
        </p:txBody>
      </p:sp>
      <p:sp>
        <p:nvSpPr>
          <p:cNvPr id="509" name="Google Shape;509;p57"/>
          <p:cNvSpPr txBox="1"/>
          <p:nvPr/>
        </p:nvSpPr>
        <p:spPr>
          <a:xfrm>
            <a:off x="976675" y="3425813"/>
            <a:ext cx="5464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Pēc personas izveides personas sveiciens tiek izvadīts konsolē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"Hello my name is {name} {surname} and I am {yearsOld}"</a:t>
            </a:r>
            <a:endParaRPr sz="1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7"/>
          <p:cNvSpPr/>
          <p:nvPr/>
        </p:nvSpPr>
        <p:spPr>
          <a:xfrm>
            <a:off x="992599" y="13488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7"/>
          <p:cNvSpPr txBox="1"/>
          <p:nvPr/>
        </p:nvSpPr>
        <p:spPr>
          <a:xfrm>
            <a:off x="1252724" y="1293825"/>
            <a:ext cx="4380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Vārds un Uzvārds</a:t>
            </a:r>
            <a:endParaRPr sz="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8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8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9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9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9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39"/>
          <p:cNvCxnSpPr/>
          <p:nvPr/>
        </p:nvCxnSpPr>
        <p:spPr>
          <a:xfrm>
            <a:off x="4677336" y="3424199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p39"/>
          <p:cNvGrpSpPr/>
          <p:nvPr/>
        </p:nvGrpSpPr>
        <p:grpSpPr>
          <a:xfrm>
            <a:off x="4745246" y="1363995"/>
            <a:ext cx="3313529" cy="205364"/>
            <a:chOff x="0" y="0"/>
            <a:chExt cx="8836077" cy="547638"/>
          </a:xfrm>
        </p:grpSpPr>
        <p:pic>
          <p:nvPicPr>
            <p:cNvPr id="202" name="Google Shape;20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Klases un objekti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39"/>
          <p:cNvGrpSpPr/>
          <p:nvPr/>
        </p:nvGrpSpPr>
        <p:grpSpPr>
          <a:xfrm>
            <a:off x="4745246" y="1925398"/>
            <a:ext cx="3313529" cy="205364"/>
            <a:chOff x="0" y="0"/>
            <a:chExt cx="8836077" cy="547638"/>
          </a:xfrm>
        </p:grpSpPr>
        <p:pic>
          <p:nvPicPr>
            <p:cNvPr id="205" name="Google Shape;205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Jaunas klases izveide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39"/>
          <p:cNvGrpSpPr/>
          <p:nvPr/>
        </p:nvGrpSpPr>
        <p:grpSpPr>
          <a:xfrm>
            <a:off x="4745246" y="2486803"/>
            <a:ext cx="3313529" cy="205364"/>
            <a:chOff x="0" y="0"/>
            <a:chExt cx="8836077" cy="547638"/>
          </a:xfrm>
        </p:grpSpPr>
        <p:pic>
          <p:nvPicPr>
            <p:cNvPr id="208" name="Google Shape;208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Pieejas modifikatori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9"/>
          <p:cNvGrpSpPr/>
          <p:nvPr/>
        </p:nvGrpSpPr>
        <p:grpSpPr>
          <a:xfrm>
            <a:off x="4745246" y="3048206"/>
            <a:ext cx="3313529" cy="205364"/>
            <a:chOff x="0" y="0"/>
            <a:chExt cx="8836077" cy="547638"/>
          </a:xfrm>
        </p:grpSpPr>
        <p:pic>
          <p:nvPicPr>
            <p:cNvPr id="211" name="Google Shape;211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Funkciju struktūras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39"/>
          <p:cNvGrpSpPr/>
          <p:nvPr/>
        </p:nvGrpSpPr>
        <p:grpSpPr>
          <a:xfrm>
            <a:off x="4745246" y="3609610"/>
            <a:ext cx="3313529" cy="205364"/>
            <a:chOff x="0" y="0"/>
            <a:chExt cx="8836077" cy="547638"/>
          </a:xfrm>
        </p:grpSpPr>
        <p:pic>
          <p:nvPicPr>
            <p:cNvPr id="214" name="Google Shape;214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Īpašumi (properties)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9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24" name="Google Shape;224;p4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469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/>
          <p:nvPr/>
        </p:nvSpPr>
        <p:spPr>
          <a:xfrm>
            <a:off x="342325" y="466725"/>
            <a:ext cx="331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KLASES UN OBJEKTI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2146479" y="1412929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Klase - Automašīnas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826475" y="2648519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Objekts - Audi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3466470" y="2648519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Objekts - VW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2146478" y="2648518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Objekts - BMW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40"/>
          <p:cNvCxnSpPr>
            <a:stCxn id="228" idx="2"/>
            <a:endCxn id="230" idx="0"/>
          </p:cNvCxnSpPr>
          <p:nvPr/>
        </p:nvCxnSpPr>
        <p:spPr>
          <a:xfrm flipH="1" rot="-5400000">
            <a:off x="3090879" y="1672429"/>
            <a:ext cx="632400" cy="1320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40"/>
          <p:cNvCxnSpPr>
            <a:stCxn id="229" idx="0"/>
            <a:endCxn id="228" idx="2"/>
          </p:cNvCxnSpPr>
          <p:nvPr/>
        </p:nvCxnSpPr>
        <p:spPr>
          <a:xfrm rot="-5400000">
            <a:off x="1770875" y="1672319"/>
            <a:ext cx="632400" cy="1320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0"/>
          <p:cNvCxnSpPr>
            <a:stCxn id="228" idx="2"/>
            <a:endCxn id="231" idx="0"/>
          </p:cNvCxnSpPr>
          <p:nvPr/>
        </p:nvCxnSpPr>
        <p:spPr>
          <a:xfrm flipH="1" rot="-5400000">
            <a:off x="2431179" y="2332129"/>
            <a:ext cx="6324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41" name="Google Shape;241;p4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342325" y="466725"/>
            <a:ext cx="331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KLASES UN OBJEKTI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2734038" y="13900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1140534" y="2380044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Raksturlielumi /Raksturojošie elementi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4327393" y="2380044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Metodes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5023644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Bremzē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3631176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Brauc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1836785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Krāsa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444337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Svars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41"/>
          <p:cNvCxnSpPr>
            <a:stCxn id="245" idx="2"/>
            <a:endCxn id="247" idx="0"/>
          </p:cNvCxnSpPr>
          <p:nvPr/>
        </p:nvCxnSpPr>
        <p:spPr>
          <a:xfrm flipH="1" rot="-5400000">
            <a:off x="3958338" y="1375345"/>
            <a:ext cx="416100" cy="15933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41"/>
          <p:cNvCxnSpPr>
            <a:stCxn id="246" idx="0"/>
            <a:endCxn id="245" idx="2"/>
          </p:cNvCxnSpPr>
          <p:nvPr/>
        </p:nvCxnSpPr>
        <p:spPr>
          <a:xfrm rot="-5400000">
            <a:off x="2364984" y="1375194"/>
            <a:ext cx="416100" cy="1593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41"/>
          <p:cNvCxnSpPr>
            <a:stCxn id="246" idx="2"/>
            <a:endCxn id="250" idx="0"/>
          </p:cNvCxnSpPr>
          <p:nvPr/>
        </p:nvCxnSpPr>
        <p:spPr>
          <a:xfrm flipH="1" rot="-5400000">
            <a:off x="1911384" y="2818794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41"/>
          <p:cNvCxnSpPr>
            <a:stCxn id="251" idx="0"/>
            <a:endCxn id="246" idx="2"/>
          </p:cNvCxnSpPr>
          <p:nvPr/>
        </p:nvCxnSpPr>
        <p:spPr>
          <a:xfrm rot="-5400000">
            <a:off x="1215187" y="2818695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41"/>
          <p:cNvCxnSpPr>
            <a:stCxn id="247" idx="2"/>
            <a:endCxn id="248" idx="0"/>
          </p:cNvCxnSpPr>
          <p:nvPr/>
        </p:nvCxnSpPr>
        <p:spPr>
          <a:xfrm flipH="1" rot="-5400000">
            <a:off x="5098243" y="2818794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41"/>
          <p:cNvCxnSpPr>
            <a:stCxn id="249" idx="0"/>
            <a:endCxn id="247" idx="2"/>
          </p:cNvCxnSpPr>
          <p:nvPr/>
        </p:nvCxnSpPr>
        <p:spPr>
          <a:xfrm rot="-5400000">
            <a:off x="4402026" y="2818695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64" name="Google Shape;264;p4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/>
        </p:nvSpPr>
        <p:spPr>
          <a:xfrm>
            <a:off x="342325" y="466725"/>
            <a:ext cx="15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514350" y="1072603"/>
            <a:ext cx="48648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class Product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string Name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double Price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short ColourCode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string EanCode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int Stock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bool IsOutOfStock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50427" l="25954" r="29071" t="8071"/>
          <a:stretch/>
        </p:blipFill>
        <p:spPr>
          <a:xfrm>
            <a:off x="1123413" y="869675"/>
            <a:ext cx="6461328" cy="34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2069136" y="2524740"/>
            <a:ext cx="1029600" cy="3129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43"/>
          <p:cNvCxnSpPr>
            <a:stCxn id="274" idx="5"/>
          </p:cNvCxnSpPr>
          <p:nvPr/>
        </p:nvCxnSpPr>
        <p:spPr>
          <a:xfrm>
            <a:off x="2947955" y="2791817"/>
            <a:ext cx="1850100" cy="1240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p43"/>
          <p:cNvSpPr txBox="1"/>
          <p:nvPr/>
        </p:nvSpPr>
        <p:spPr>
          <a:xfrm>
            <a:off x="2360112" y="2165161"/>
            <a:ext cx="499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 labo peles klikšķi uz mapītes</a:t>
            </a:r>
            <a:endParaRPr b="0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43"/>
          <p:cNvGrpSpPr/>
          <p:nvPr/>
        </p:nvGrpSpPr>
        <p:grpSpPr>
          <a:xfrm>
            <a:off x="342325" y="462342"/>
            <a:ext cx="3982163" cy="1160040"/>
            <a:chOff x="0" y="47625"/>
            <a:chExt cx="10619100" cy="3093441"/>
          </a:xfrm>
        </p:grpSpPr>
        <p:sp>
          <p:nvSpPr>
            <p:cNvPr id="278" name="Google Shape;278;p43"/>
            <p:cNvSpPr txBox="1"/>
            <p:nvPr/>
          </p:nvSpPr>
          <p:spPr>
            <a:xfrm>
              <a:off x="0" y="47625"/>
              <a:ext cx="10619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Jaunas klases izveide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 txBox="1"/>
            <p:nvPr/>
          </p:nvSpPr>
          <p:spPr>
            <a:xfrm>
              <a:off x="0" y="2853666"/>
              <a:ext cx="10619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" name="Google Shape;280;p4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4798049" y="4010005"/>
            <a:ext cx="895200" cy="2892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89" name="Google Shape;289;p4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 txBox="1"/>
          <p:nvPr/>
        </p:nvSpPr>
        <p:spPr>
          <a:xfrm>
            <a:off x="342325" y="466725"/>
            <a:ext cx="348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PIEJAS MODIFIKATORI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4"/>
          <p:cNvGraphicFramePr/>
          <p:nvPr/>
        </p:nvGraphicFramePr>
        <p:xfrm>
          <a:off x="342325" y="114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{2A4CF04B-F44E-4A61-AA4F-28C81B1B9217}</a:tableStyleId>
              </a:tblPr>
              <a:tblGrid>
                <a:gridCol w="647700"/>
                <a:gridCol w="3467100"/>
              </a:tblGrid>
              <a:tr h="15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public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visām klasēm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private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tikai tajā pašā klasē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protected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tikai tajā pašā klasē vai klasē, kas ir mantota no šīs klases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internal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tikai konkrētā koda grupā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00" name="Google Shape;300;p45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5"/>
          <p:cNvSpPr txBox="1"/>
          <p:nvPr/>
        </p:nvSpPr>
        <p:spPr>
          <a:xfrm>
            <a:off x="342325" y="466725"/>
            <a:ext cx="390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FUNKCIJU STRUKTŪRAS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45"/>
          <p:cNvGraphicFramePr/>
          <p:nvPr/>
        </p:nvGraphicFramePr>
        <p:xfrm>
          <a:off x="342325" y="967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{74AEB345-D037-47E6-BC65-B49D2077051C}</a:tableStyleId>
              </a:tblPr>
              <a:tblGrid>
                <a:gridCol w="1403275"/>
                <a:gridCol w="1392250"/>
                <a:gridCol w="1021175"/>
                <a:gridCol w="1888350"/>
              </a:tblGrid>
              <a:tr h="5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Pieejas modifikators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Atgriežamo datu veids (void - ja neatgriež neko)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Metodes nosaukums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Parametri, kas nepieciešami, lai funkcija izpildītos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Public / Private / Public / Protected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Void / int / string / bool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Izdomā pats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Datu tips un mainīgā nosaukums, un katrs nepieciešamais mainīgais tiek atdalīts ar komatu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305" name="Google Shape;305;p45"/>
          <p:cNvSpPr txBox="1"/>
          <p:nvPr/>
        </p:nvSpPr>
        <p:spPr>
          <a:xfrm>
            <a:off x="342300" y="2820375"/>
            <a:ext cx="5705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SetAuthor(string author) {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GetAuthor() {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return author;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45"/>
          <p:cNvCxnSpPr/>
          <p:nvPr/>
        </p:nvCxnSpPr>
        <p:spPr>
          <a:xfrm flipH="1">
            <a:off x="683988" y="2338663"/>
            <a:ext cx="318300" cy="505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45"/>
          <p:cNvCxnSpPr/>
          <p:nvPr/>
        </p:nvCxnSpPr>
        <p:spPr>
          <a:xfrm flipH="1">
            <a:off x="1235400" y="2268738"/>
            <a:ext cx="1219800" cy="590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45"/>
          <p:cNvCxnSpPr/>
          <p:nvPr/>
        </p:nvCxnSpPr>
        <p:spPr>
          <a:xfrm flipH="1">
            <a:off x="2035575" y="2253200"/>
            <a:ext cx="1631700" cy="598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45"/>
          <p:cNvCxnSpPr/>
          <p:nvPr/>
        </p:nvCxnSpPr>
        <p:spPr>
          <a:xfrm flipH="1">
            <a:off x="3434375" y="2571750"/>
            <a:ext cx="1639200" cy="295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