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9" r:id="rId42"/>
    <p:sldId id="300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6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Query Hit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Blood</c:v>
                </c:pt>
                <c:pt idx="1">
                  <c:v>Blood Request</c:v>
                </c:pt>
                <c:pt idx="2">
                  <c:v>Donor</c:v>
                </c:pt>
                <c:pt idx="3">
                  <c:v>Employee</c:v>
                </c:pt>
                <c:pt idx="4">
                  <c:v>Branch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Query Miss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Blood</c:v>
                </c:pt>
                <c:pt idx="1">
                  <c:v>Blood Request</c:v>
                </c:pt>
                <c:pt idx="2">
                  <c:v>Donor</c:v>
                </c:pt>
                <c:pt idx="3">
                  <c:v>Employee</c:v>
                </c:pt>
                <c:pt idx="4">
                  <c:v>Branch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5</c:v>
                </c:pt>
              </c:numCache>
            </c:numRef>
          </c:val>
        </c:ser>
        <c:axId val="60730752"/>
        <c:axId val="60736640"/>
      </c:barChart>
      <c:catAx>
        <c:axId val="60730752"/>
        <c:scaling>
          <c:orientation val="minMax"/>
        </c:scaling>
        <c:axPos val="b"/>
        <c:tickLblPos val="nextTo"/>
        <c:crossAx val="60736640"/>
        <c:crosses val="autoZero"/>
        <c:auto val="1"/>
        <c:lblAlgn val="ctr"/>
        <c:lblOffset val="100"/>
      </c:catAx>
      <c:valAx>
        <c:axId val="60736640"/>
        <c:scaling>
          <c:orientation val="minMax"/>
        </c:scaling>
        <c:axPos val="l"/>
        <c:majorGridlines/>
        <c:numFmt formatCode="General" sourceLinked="1"/>
        <c:tickLblPos val="nextTo"/>
        <c:crossAx val="6073075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6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Centralized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Blood</c:v>
                </c:pt>
                <c:pt idx="1">
                  <c:v>Blood_Request</c:v>
                </c:pt>
                <c:pt idx="2">
                  <c:v>Branch</c:v>
                </c:pt>
                <c:pt idx="3">
                  <c:v>Donor</c:v>
                </c:pt>
                <c:pt idx="4">
                  <c:v>Employee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23</c:v>
                </c:pt>
                <c:pt idx="1">
                  <c:v>25</c:v>
                </c:pt>
                <c:pt idx="2">
                  <c:v>21</c:v>
                </c:pt>
                <c:pt idx="3">
                  <c:v>24</c:v>
                </c:pt>
                <c:pt idx="4">
                  <c:v>24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Distributed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Blood</c:v>
                </c:pt>
                <c:pt idx="1">
                  <c:v>Blood_Request</c:v>
                </c:pt>
                <c:pt idx="2">
                  <c:v>Branch</c:v>
                </c:pt>
                <c:pt idx="3">
                  <c:v>Donor</c:v>
                </c:pt>
                <c:pt idx="4">
                  <c:v>Employee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19</c:v>
                </c:pt>
                <c:pt idx="1">
                  <c:v>16</c:v>
                </c:pt>
                <c:pt idx="2">
                  <c:v>20</c:v>
                </c:pt>
                <c:pt idx="3">
                  <c:v>19</c:v>
                </c:pt>
                <c:pt idx="4">
                  <c:v>21</c:v>
                </c:pt>
              </c:numCache>
            </c:numRef>
          </c:val>
        </c:ser>
        <c:axId val="61110144"/>
        <c:axId val="61111680"/>
      </c:barChart>
      <c:catAx>
        <c:axId val="61110144"/>
        <c:scaling>
          <c:orientation val="minMax"/>
        </c:scaling>
        <c:axPos val="b"/>
        <c:tickLblPos val="nextTo"/>
        <c:crossAx val="61111680"/>
        <c:crosses val="autoZero"/>
        <c:auto val="1"/>
        <c:lblAlgn val="ctr"/>
        <c:lblOffset val="100"/>
      </c:catAx>
      <c:valAx>
        <c:axId val="61111680"/>
        <c:scaling>
          <c:orientation val="minMax"/>
        </c:scaling>
        <c:axPos val="l"/>
        <c:majorGridlines/>
        <c:numFmt formatCode="General" sourceLinked="1"/>
        <c:tickLblPos val="nextTo"/>
        <c:crossAx val="6111014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6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Centralized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Blood</c:v>
                </c:pt>
                <c:pt idx="1">
                  <c:v>Blood_Request</c:v>
                </c:pt>
                <c:pt idx="2">
                  <c:v>Branch</c:v>
                </c:pt>
                <c:pt idx="3">
                  <c:v>Donor</c:v>
                </c:pt>
                <c:pt idx="4">
                  <c:v>Employee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27</c:v>
                </c:pt>
                <c:pt idx="1">
                  <c:v>26</c:v>
                </c:pt>
                <c:pt idx="2">
                  <c:v>22</c:v>
                </c:pt>
                <c:pt idx="3">
                  <c:v>25</c:v>
                </c:pt>
                <c:pt idx="4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Distributed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Blood</c:v>
                </c:pt>
                <c:pt idx="1">
                  <c:v>Blood_Request</c:v>
                </c:pt>
                <c:pt idx="2">
                  <c:v>Branch</c:v>
                </c:pt>
                <c:pt idx="3">
                  <c:v>Donor</c:v>
                </c:pt>
                <c:pt idx="4">
                  <c:v>Employee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25</c:v>
                </c:pt>
                <c:pt idx="1">
                  <c:v>24</c:v>
                </c:pt>
                <c:pt idx="2">
                  <c:v>22</c:v>
                </c:pt>
                <c:pt idx="3">
                  <c:v>24</c:v>
                </c:pt>
                <c:pt idx="4">
                  <c:v>27</c:v>
                </c:pt>
              </c:numCache>
            </c:numRef>
          </c:val>
        </c:ser>
        <c:axId val="61227392"/>
        <c:axId val="61228928"/>
      </c:barChart>
      <c:catAx>
        <c:axId val="61227392"/>
        <c:scaling>
          <c:orientation val="minMax"/>
        </c:scaling>
        <c:axPos val="b"/>
        <c:tickLblPos val="nextTo"/>
        <c:crossAx val="61228928"/>
        <c:crosses val="autoZero"/>
        <c:auto val="1"/>
        <c:lblAlgn val="ctr"/>
        <c:lblOffset val="100"/>
      </c:catAx>
      <c:valAx>
        <c:axId val="61228928"/>
        <c:scaling>
          <c:orientation val="minMax"/>
        </c:scaling>
        <c:axPos val="l"/>
        <c:majorGridlines/>
        <c:numFmt formatCode="General" sourceLinked="1"/>
        <c:tickLblPos val="nextTo"/>
        <c:crossAx val="6122739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6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Centralized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Blood</c:v>
                </c:pt>
                <c:pt idx="1">
                  <c:v>Blood_Request</c:v>
                </c:pt>
                <c:pt idx="2">
                  <c:v>Branch</c:v>
                </c:pt>
                <c:pt idx="3">
                  <c:v>Donor</c:v>
                </c:pt>
                <c:pt idx="4">
                  <c:v>Employee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22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Distributed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Blood</c:v>
                </c:pt>
                <c:pt idx="1">
                  <c:v>Blood_Request</c:v>
                </c:pt>
                <c:pt idx="2">
                  <c:v>Branch</c:v>
                </c:pt>
                <c:pt idx="3">
                  <c:v>Donor</c:v>
                </c:pt>
                <c:pt idx="4">
                  <c:v>Employee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24</c:v>
                </c:pt>
                <c:pt idx="1">
                  <c:v>19</c:v>
                </c:pt>
                <c:pt idx="2">
                  <c:v>22</c:v>
                </c:pt>
                <c:pt idx="3">
                  <c:v>20</c:v>
                </c:pt>
                <c:pt idx="4">
                  <c:v>22</c:v>
                </c:pt>
              </c:numCache>
            </c:numRef>
          </c:val>
        </c:ser>
        <c:axId val="61262848"/>
        <c:axId val="61272832"/>
      </c:barChart>
      <c:catAx>
        <c:axId val="61262848"/>
        <c:scaling>
          <c:orientation val="minMax"/>
        </c:scaling>
        <c:axPos val="b"/>
        <c:tickLblPos val="nextTo"/>
        <c:crossAx val="61272832"/>
        <c:crosses val="autoZero"/>
        <c:auto val="1"/>
        <c:lblAlgn val="ctr"/>
        <c:lblOffset val="100"/>
      </c:catAx>
      <c:valAx>
        <c:axId val="61272832"/>
        <c:scaling>
          <c:orientation val="minMax"/>
        </c:scaling>
        <c:axPos val="l"/>
        <c:majorGridlines/>
        <c:numFmt formatCode="General" sourceLinked="1"/>
        <c:tickLblPos val="nextTo"/>
        <c:crossAx val="6126284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AC5541-59D6-4E02-8BDD-7ABD054EC4E9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80A8C2E-A099-4D6F-BB49-AE5F73F628DD}">
      <dgm:prSet phldrT="[Text]"/>
      <dgm:spPr/>
      <dgm:t>
        <a:bodyPr/>
        <a:lstStyle/>
        <a:p>
          <a:r>
            <a:rPr lang="en-US"/>
            <a:t>Data distribution based on horizontal fragmentation</a:t>
          </a:r>
        </a:p>
      </dgm:t>
    </dgm:pt>
    <dgm:pt modelId="{10B4EFE2-5D95-4786-A677-CB312E264D08}" type="parTrans" cxnId="{C9A6D465-BA31-43B6-BD40-B4F835D9C512}">
      <dgm:prSet/>
      <dgm:spPr/>
      <dgm:t>
        <a:bodyPr/>
        <a:lstStyle/>
        <a:p>
          <a:endParaRPr lang="en-US"/>
        </a:p>
      </dgm:t>
    </dgm:pt>
    <dgm:pt modelId="{AF520470-0E69-415B-BF84-A0CC654B209A}" type="sibTrans" cxnId="{C9A6D465-BA31-43B6-BD40-B4F835D9C512}">
      <dgm:prSet/>
      <dgm:spPr/>
      <dgm:t>
        <a:bodyPr/>
        <a:lstStyle/>
        <a:p>
          <a:endParaRPr lang="en-US"/>
        </a:p>
      </dgm:t>
    </dgm:pt>
    <dgm:pt modelId="{5610992D-90E8-4388-96BD-50B08ADD6CD3}">
      <dgm:prSet phldrT="[Text]"/>
      <dgm:spPr/>
      <dgm:t>
        <a:bodyPr/>
        <a:lstStyle/>
        <a:p>
          <a:r>
            <a:rPr lang="en-US"/>
            <a:t>Getting Query Statistics</a:t>
          </a:r>
        </a:p>
      </dgm:t>
    </dgm:pt>
    <dgm:pt modelId="{77A26C50-5D79-4AB4-81B1-845018584180}" type="parTrans" cxnId="{A9E1253F-5B85-46B4-B83D-6E4E5CEA25CC}">
      <dgm:prSet/>
      <dgm:spPr/>
      <dgm:t>
        <a:bodyPr/>
        <a:lstStyle/>
        <a:p>
          <a:endParaRPr lang="en-US"/>
        </a:p>
      </dgm:t>
    </dgm:pt>
    <dgm:pt modelId="{D7216248-8B11-4961-850A-66DB337B2976}" type="sibTrans" cxnId="{A9E1253F-5B85-46B4-B83D-6E4E5CEA25CC}">
      <dgm:prSet/>
      <dgm:spPr/>
      <dgm:t>
        <a:bodyPr/>
        <a:lstStyle/>
        <a:p>
          <a:endParaRPr lang="en-US"/>
        </a:p>
      </dgm:t>
    </dgm:pt>
    <dgm:pt modelId="{2E504840-49F8-476A-8523-7A8C06EBD53D}">
      <dgm:prSet phldrT="[Text]"/>
      <dgm:spPr/>
      <dgm:t>
        <a:bodyPr/>
        <a:lstStyle/>
        <a:p>
          <a:r>
            <a:rPr lang="en-US"/>
            <a:t>Vertical Fragmentation based on Query statistics</a:t>
          </a:r>
        </a:p>
      </dgm:t>
    </dgm:pt>
    <dgm:pt modelId="{F03FED0A-82EF-4954-AEFE-EB90A6869AA3}" type="parTrans" cxnId="{96D48D5C-FF57-4C4B-AB93-2780AA721F87}">
      <dgm:prSet/>
      <dgm:spPr/>
      <dgm:t>
        <a:bodyPr/>
        <a:lstStyle/>
        <a:p>
          <a:endParaRPr lang="en-US"/>
        </a:p>
      </dgm:t>
    </dgm:pt>
    <dgm:pt modelId="{3E077E18-1A58-44ED-8519-F9530AD136F8}" type="sibTrans" cxnId="{96D48D5C-FF57-4C4B-AB93-2780AA721F87}">
      <dgm:prSet/>
      <dgm:spPr/>
      <dgm:t>
        <a:bodyPr/>
        <a:lstStyle/>
        <a:p>
          <a:endParaRPr lang="en-US"/>
        </a:p>
      </dgm:t>
    </dgm:pt>
    <dgm:pt modelId="{5551C25E-9FA1-4BC0-9A9D-19D8A9521259}">
      <dgm:prSet phldrT="[Text]"/>
      <dgm:spPr/>
      <dgm:t>
        <a:bodyPr/>
        <a:lstStyle/>
        <a:p>
          <a:r>
            <a:rPr lang="en-US"/>
            <a:t>Existing System Review i.e. Centralized DB</a:t>
          </a:r>
        </a:p>
      </dgm:t>
    </dgm:pt>
    <dgm:pt modelId="{753B5298-AC64-40A9-8D7D-528F4FD5E990}" type="parTrans" cxnId="{A487D273-EFB8-47DA-B5B5-3723E4A17F86}">
      <dgm:prSet/>
      <dgm:spPr/>
      <dgm:t>
        <a:bodyPr/>
        <a:lstStyle/>
        <a:p>
          <a:endParaRPr lang="en-US"/>
        </a:p>
      </dgm:t>
    </dgm:pt>
    <dgm:pt modelId="{19075E51-39D1-4F83-907E-18E2344C2089}" type="sibTrans" cxnId="{A487D273-EFB8-47DA-B5B5-3723E4A17F86}">
      <dgm:prSet/>
      <dgm:spPr/>
      <dgm:t>
        <a:bodyPr/>
        <a:lstStyle/>
        <a:p>
          <a:endParaRPr lang="en-US"/>
        </a:p>
      </dgm:t>
    </dgm:pt>
    <dgm:pt modelId="{A4B3E4AC-B3A2-4A8A-A594-EC0399A3D8A4}" type="pres">
      <dgm:prSet presAssocID="{CEAC5541-59D6-4E02-8BDD-7ABD054EC4E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23C02-364F-4CCD-9BE1-E8F869093945}" type="pres">
      <dgm:prSet presAssocID="{5551C25E-9FA1-4BC0-9A9D-19D8A952125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A44B8B-E799-46F9-8E31-015722B60879}" type="pres">
      <dgm:prSet presAssocID="{19075E51-39D1-4F83-907E-18E2344C2089}" presName="sibTrans" presStyleLbl="sibTrans2D1" presStyleIdx="0" presStyleCnt="3"/>
      <dgm:spPr/>
      <dgm:t>
        <a:bodyPr/>
        <a:lstStyle/>
        <a:p>
          <a:endParaRPr lang="en-US"/>
        </a:p>
      </dgm:t>
    </dgm:pt>
    <dgm:pt modelId="{78FAEA08-DFCA-47E3-A2D8-53E8B0D566AA}" type="pres">
      <dgm:prSet presAssocID="{19075E51-39D1-4F83-907E-18E2344C2089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A4EC71D7-8C38-4220-A90E-379DC25DBF52}" type="pres">
      <dgm:prSet presAssocID="{E80A8C2E-A099-4D6F-BB49-AE5F73F628D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68E816-1681-445C-B61C-5F1287EA9A83}" type="pres">
      <dgm:prSet presAssocID="{AF520470-0E69-415B-BF84-A0CC654B209A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F28E2FE-3041-4983-9D45-6FF70FC6EED8}" type="pres">
      <dgm:prSet presAssocID="{AF520470-0E69-415B-BF84-A0CC654B209A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6A9E5B0C-ADEA-4828-A862-02577844307C}" type="pres">
      <dgm:prSet presAssocID="{5610992D-90E8-4388-96BD-50B08ADD6CD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AB5C13-55E8-457E-A9B0-108DFEABD459}" type="pres">
      <dgm:prSet presAssocID="{D7216248-8B11-4961-850A-66DB337B297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27E4C8B6-52C6-4EE2-8E37-E4FD962730BC}" type="pres">
      <dgm:prSet presAssocID="{D7216248-8B11-4961-850A-66DB337B297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B7B332A4-4E61-49D3-BC80-604D186C558F}" type="pres">
      <dgm:prSet presAssocID="{2E504840-49F8-476A-8523-7A8C06EBD53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8B5D70-493A-4A2B-9704-AFF196C27285}" type="presOf" srcId="{19075E51-39D1-4F83-907E-18E2344C2089}" destId="{78FAEA08-DFCA-47E3-A2D8-53E8B0D566AA}" srcOrd="1" destOrd="0" presId="urn:microsoft.com/office/officeart/2005/8/layout/process1"/>
    <dgm:cxn modelId="{EEF99C20-FCD5-432E-8415-A536CEE8188A}" type="presOf" srcId="{5551C25E-9FA1-4BC0-9A9D-19D8A9521259}" destId="{3E423C02-364F-4CCD-9BE1-E8F869093945}" srcOrd="0" destOrd="0" presId="urn:microsoft.com/office/officeart/2005/8/layout/process1"/>
    <dgm:cxn modelId="{EAEA8940-59FA-4A02-8D8D-04E1EB6DCA2F}" type="presOf" srcId="{2E504840-49F8-476A-8523-7A8C06EBD53D}" destId="{B7B332A4-4E61-49D3-BC80-604D186C558F}" srcOrd="0" destOrd="0" presId="urn:microsoft.com/office/officeart/2005/8/layout/process1"/>
    <dgm:cxn modelId="{DB45D98A-E712-43F7-B04D-7C602C2D495E}" type="presOf" srcId="{E80A8C2E-A099-4D6F-BB49-AE5F73F628DD}" destId="{A4EC71D7-8C38-4220-A90E-379DC25DBF52}" srcOrd="0" destOrd="0" presId="urn:microsoft.com/office/officeart/2005/8/layout/process1"/>
    <dgm:cxn modelId="{96D48D5C-FF57-4C4B-AB93-2780AA721F87}" srcId="{CEAC5541-59D6-4E02-8BDD-7ABD054EC4E9}" destId="{2E504840-49F8-476A-8523-7A8C06EBD53D}" srcOrd="3" destOrd="0" parTransId="{F03FED0A-82EF-4954-AEFE-EB90A6869AA3}" sibTransId="{3E077E18-1A58-44ED-8519-F9530AD136F8}"/>
    <dgm:cxn modelId="{A9E1253F-5B85-46B4-B83D-6E4E5CEA25CC}" srcId="{CEAC5541-59D6-4E02-8BDD-7ABD054EC4E9}" destId="{5610992D-90E8-4388-96BD-50B08ADD6CD3}" srcOrd="2" destOrd="0" parTransId="{77A26C50-5D79-4AB4-81B1-845018584180}" sibTransId="{D7216248-8B11-4961-850A-66DB337B2976}"/>
    <dgm:cxn modelId="{A487D273-EFB8-47DA-B5B5-3723E4A17F86}" srcId="{CEAC5541-59D6-4E02-8BDD-7ABD054EC4E9}" destId="{5551C25E-9FA1-4BC0-9A9D-19D8A9521259}" srcOrd="0" destOrd="0" parTransId="{753B5298-AC64-40A9-8D7D-528F4FD5E990}" sibTransId="{19075E51-39D1-4F83-907E-18E2344C2089}"/>
    <dgm:cxn modelId="{C9A6D465-BA31-43B6-BD40-B4F835D9C512}" srcId="{CEAC5541-59D6-4E02-8BDD-7ABD054EC4E9}" destId="{E80A8C2E-A099-4D6F-BB49-AE5F73F628DD}" srcOrd="1" destOrd="0" parTransId="{10B4EFE2-5D95-4786-A677-CB312E264D08}" sibTransId="{AF520470-0E69-415B-BF84-A0CC654B209A}"/>
    <dgm:cxn modelId="{F6A1C456-1833-4A1A-A188-1493A113A4A4}" type="presOf" srcId="{AF520470-0E69-415B-BF84-A0CC654B209A}" destId="{5E68E816-1681-445C-B61C-5F1287EA9A83}" srcOrd="0" destOrd="0" presId="urn:microsoft.com/office/officeart/2005/8/layout/process1"/>
    <dgm:cxn modelId="{5E879256-C108-4F8A-9699-DBAA43EC5B67}" type="presOf" srcId="{D7216248-8B11-4961-850A-66DB337B2976}" destId="{27E4C8B6-52C6-4EE2-8E37-E4FD962730BC}" srcOrd="1" destOrd="0" presId="urn:microsoft.com/office/officeart/2005/8/layout/process1"/>
    <dgm:cxn modelId="{10B38729-D33A-4B85-A47A-DA47D531421D}" type="presOf" srcId="{D7216248-8B11-4961-850A-66DB337B2976}" destId="{DFAB5C13-55E8-457E-A9B0-108DFEABD459}" srcOrd="0" destOrd="0" presId="urn:microsoft.com/office/officeart/2005/8/layout/process1"/>
    <dgm:cxn modelId="{68CC883B-C59B-496F-B8E9-D174FA45627F}" type="presOf" srcId="{CEAC5541-59D6-4E02-8BDD-7ABD054EC4E9}" destId="{A4B3E4AC-B3A2-4A8A-A594-EC0399A3D8A4}" srcOrd="0" destOrd="0" presId="urn:microsoft.com/office/officeart/2005/8/layout/process1"/>
    <dgm:cxn modelId="{4608CAC5-3D06-4E91-977B-E4FE803F2FF5}" type="presOf" srcId="{AF520470-0E69-415B-BF84-A0CC654B209A}" destId="{BF28E2FE-3041-4983-9D45-6FF70FC6EED8}" srcOrd="1" destOrd="0" presId="urn:microsoft.com/office/officeart/2005/8/layout/process1"/>
    <dgm:cxn modelId="{AB4F9D32-1BDB-44EC-853F-FAFBB867BA4A}" type="presOf" srcId="{5610992D-90E8-4388-96BD-50B08ADD6CD3}" destId="{6A9E5B0C-ADEA-4828-A862-02577844307C}" srcOrd="0" destOrd="0" presId="urn:microsoft.com/office/officeart/2005/8/layout/process1"/>
    <dgm:cxn modelId="{884F3133-58BA-4B43-9609-25B90DB37001}" type="presOf" srcId="{19075E51-39D1-4F83-907E-18E2344C2089}" destId="{E3A44B8B-E799-46F9-8E31-015722B60879}" srcOrd="0" destOrd="0" presId="urn:microsoft.com/office/officeart/2005/8/layout/process1"/>
    <dgm:cxn modelId="{BC0C8278-BD76-4BC1-B215-D9D0CAD86A40}" type="presParOf" srcId="{A4B3E4AC-B3A2-4A8A-A594-EC0399A3D8A4}" destId="{3E423C02-364F-4CCD-9BE1-E8F869093945}" srcOrd="0" destOrd="0" presId="urn:microsoft.com/office/officeart/2005/8/layout/process1"/>
    <dgm:cxn modelId="{78CE089B-8325-4215-8813-74E7EF374DA8}" type="presParOf" srcId="{A4B3E4AC-B3A2-4A8A-A594-EC0399A3D8A4}" destId="{E3A44B8B-E799-46F9-8E31-015722B60879}" srcOrd="1" destOrd="0" presId="urn:microsoft.com/office/officeart/2005/8/layout/process1"/>
    <dgm:cxn modelId="{BB5F0616-C591-4257-B36B-470E53D4ED70}" type="presParOf" srcId="{E3A44B8B-E799-46F9-8E31-015722B60879}" destId="{78FAEA08-DFCA-47E3-A2D8-53E8B0D566AA}" srcOrd="0" destOrd="0" presId="urn:microsoft.com/office/officeart/2005/8/layout/process1"/>
    <dgm:cxn modelId="{7DB6DCBE-E2F5-4E13-9C9B-A64C5E3420D0}" type="presParOf" srcId="{A4B3E4AC-B3A2-4A8A-A594-EC0399A3D8A4}" destId="{A4EC71D7-8C38-4220-A90E-379DC25DBF52}" srcOrd="2" destOrd="0" presId="urn:microsoft.com/office/officeart/2005/8/layout/process1"/>
    <dgm:cxn modelId="{A455E9ED-D6BF-49C1-BA06-E4BFC94D678D}" type="presParOf" srcId="{A4B3E4AC-B3A2-4A8A-A594-EC0399A3D8A4}" destId="{5E68E816-1681-445C-B61C-5F1287EA9A83}" srcOrd="3" destOrd="0" presId="urn:microsoft.com/office/officeart/2005/8/layout/process1"/>
    <dgm:cxn modelId="{DC03D157-2445-4C2D-BA4E-3FEA09AFF24C}" type="presParOf" srcId="{5E68E816-1681-445C-B61C-5F1287EA9A83}" destId="{BF28E2FE-3041-4983-9D45-6FF70FC6EED8}" srcOrd="0" destOrd="0" presId="urn:microsoft.com/office/officeart/2005/8/layout/process1"/>
    <dgm:cxn modelId="{D6B1FBD2-8A3C-487F-B44A-9FC0EE556DB6}" type="presParOf" srcId="{A4B3E4AC-B3A2-4A8A-A594-EC0399A3D8A4}" destId="{6A9E5B0C-ADEA-4828-A862-02577844307C}" srcOrd="4" destOrd="0" presId="urn:microsoft.com/office/officeart/2005/8/layout/process1"/>
    <dgm:cxn modelId="{11FE4A4A-D79C-490B-9FBE-1926D7E15BE7}" type="presParOf" srcId="{A4B3E4AC-B3A2-4A8A-A594-EC0399A3D8A4}" destId="{DFAB5C13-55E8-457E-A9B0-108DFEABD459}" srcOrd="5" destOrd="0" presId="urn:microsoft.com/office/officeart/2005/8/layout/process1"/>
    <dgm:cxn modelId="{90914218-5C1C-4DE9-B1E3-07EE3C1BDF52}" type="presParOf" srcId="{DFAB5C13-55E8-457E-A9B0-108DFEABD459}" destId="{27E4C8B6-52C6-4EE2-8E37-E4FD962730BC}" srcOrd="0" destOrd="0" presId="urn:microsoft.com/office/officeart/2005/8/layout/process1"/>
    <dgm:cxn modelId="{189585B6-9F94-490A-B170-3F7A5A83EC0C}" type="presParOf" srcId="{A4B3E4AC-B3A2-4A8A-A594-EC0399A3D8A4}" destId="{B7B332A4-4E61-49D3-BC80-604D186C558F}" srcOrd="6" destOrd="0" presId="urn:microsoft.com/office/officeart/2005/8/layout/process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E7125B-51FD-408C-9BBD-0EAAF023748C}" type="doc">
      <dgm:prSet loTypeId="urn:microsoft.com/office/officeart/2005/8/layout/cycle6" loCatId="cycle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822712C-0FF6-472A-8AC5-867C9FAE33D3}">
      <dgm:prSet phldrT="[Text]"/>
      <dgm:spPr/>
      <dgm:t>
        <a:bodyPr/>
        <a:lstStyle/>
        <a:p>
          <a:r>
            <a:rPr lang="en-US"/>
            <a:t>Chwakbazar</a:t>
          </a:r>
        </a:p>
      </dgm:t>
    </dgm:pt>
    <dgm:pt modelId="{C06405F7-48BD-4B4E-9BD7-B6F76E6508B1}" type="parTrans" cxnId="{7BE90EB6-4D90-4860-BBC6-4EDF7FA6BD7A}">
      <dgm:prSet/>
      <dgm:spPr/>
      <dgm:t>
        <a:bodyPr/>
        <a:lstStyle/>
        <a:p>
          <a:endParaRPr lang="en-US"/>
        </a:p>
      </dgm:t>
    </dgm:pt>
    <dgm:pt modelId="{2F55F196-D0BB-4683-9DC3-367AD83E0E5F}" type="sibTrans" cxnId="{7BE90EB6-4D90-4860-BBC6-4EDF7FA6BD7A}">
      <dgm:prSet/>
      <dgm:spPr/>
      <dgm:t>
        <a:bodyPr/>
        <a:lstStyle/>
        <a:p>
          <a:endParaRPr lang="en-US"/>
        </a:p>
      </dgm:t>
    </dgm:pt>
    <dgm:pt modelId="{E39E2A5E-46E8-4142-A1D6-8B9F530E45AA}">
      <dgm:prSet phldrT="[Text]"/>
      <dgm:spPr/>
      <dgm:t>
        <a:bodyPr/>
        <a:lstStyle/>
        <a:p>
          <a:r>
            <a:rPr lang="en-US"/>
            <a:t>Halishohor</a:t>
          </a:r>
        </a:p>
      </dgm:t>
    </dgm:pt>
    <dgm:pt modelId="{03D7BAB5-F92A-4F48-AFCC-A11164F6A359}" type="parTrans" cxnId="{829581B5-ACD3-4B00-9F6D-3A47EB8CF636}">
      <dgm:prSet/>
      <dgm:spPr/>
      <dgm:t>
        <a:bodyPr/>
        <a:lstStyle/>
        <a:p>
          <a:endParaRPr lang="en-US"/>
        </a:p>
      </dgm:t>
    </dgm:pt>
    <dgm:pt modelId="{38A3BAC1-AE14-4A9B-B8E6-C7C4FB830B83}" type="sibTrans" cxnId="{829581B5-ACD3-4B00-9F6D-3A47EB8CF636}">
      <dgm:prSet/>
      <dgm:spPr/>
      <dgm:t>
        <a:bodyPr/>
        <a:lstStyle/>
        <a:p>
          <a:endParaRPr lang="en-US"/>
        </a:p>
      </dgm:t>
    </dgm:pt>
    <dgm:pt modelId="{19648302-D5B4-467D-8CE8-09E7AC959935}">
      <dgm:prSet phldrT="[Text]"/>
      <dgm:spPr/>
      <dgm:t>
        <a:bodyPr/>
        <a:lstStyle/>
        <a:p>
          <a:r>
            <a:rPr lang="en-US"/>
            <a:t>CEPZ</a:t>
          </a:r>
        </a:p>
      </dgm:t>
    </dgm:pt>
    <dgm:pt modelId="{72C50DCB-8BCC-4B5C-A27B-4B05F28E5FA9}" type="parTrans" cxnId="{50E45777-4692-4EDF-B776-B409E21BF22D}">
      <dgm:prSet/>
      <dgm:spPr/>
      <dgm:t>
        <a:bodyPr/>
        <a:lstStyle/>
        <a:p>
          <a:endParaRPr lang="en-US"/>
        </a:p>
      </dgm:t>
    </dgm:pt>
    <dgm:pt modelId="{36CF5244-C98B-4785-B2A6-AB6829D1D8EC}" type="sibTrans" cxnId="{50E45777-4692-4EDF-B776-B409E21BF22D}">
      <dgm:prSet/>
      <dgm:spPr/>
      <dgm:t>
        <a:bodyPr/>
        <a:lstStyle/>
        <a:p>
          <a:endParaRPr lang="en-US"/>
        </a:p>
      </dgm:t>
    </dgm:pt>
    <dgm:pt modelId="{9A43F42E-82D8-49D1-AE82-6C081063BCF2}">
      <dgm:prSet phldrT="[Text]"/>
      <dgm:spPr/>
      <dgm:t>
        <a:bodyPr/>
        <a:lstStyle/>
        <a:p>
          <a:r>
            <a:rPr lang="en-US"/>
            <a:t>New Market</a:t>
          </a:r>
        </a:p>
      </dgm:t>
    </dgm:pt>
    <dgm:pt modelId="{27FA1BD7-3B56-45C0-9C84-A6CBAAF41527}" type="parTrans" cxnId="{59FA24ED-6DD4-407A-95C7-B1C2876603B2}">
      <dgm:prSet/>
      <dgm:spPr/>
      <dgm:t>
        <a:bodyPr/>
        <a:lstStyle/>
        <a:p>
          <a:endParaRPr lang="en-US"/>
        </a:p>
      </dgm:t>
    </dgm:pt>
    <dgm:pt modelId="{6C8D12DB-E6D5-4A28-B406-1D6E6D7A8CEF}" type="sibTrans" cxnId="{59FA24ED-6DD4-407A-95C7-B1C2876603B2}">
      <dgm:prSet/>
      <dgm:spPr/>
      <dgm:t>
        <a:bodyPr/>
        <a:lstStyle/>
        <a:p>
          <a:endParaRPr lang="en-US"/>
        </a:p>
      </dgm:t>
    </dgm:pt>
    <dgm:pt modelId="{F70FBE54-B9D3-478E-997D-C687997403BE}">
      <dgm:prSet phldrT="[Text]"/>
      <dgm:spPr/>
      <dgm:t>
        <a:bodyPr/>
        <a:lstStyle/>
        <a:p>
          <a:r>
            <a:rPr lang="en-US"/>
            <a:t>Agrabad</a:t>
          </a:r>
        </a:p>
      </dgm:t>
    </dgm:pt>
    <dgm:pt modelId="{BFF26ECE-84FB-47FB-8061-246104C4FC54}" type="parTrans" cxnId="{18C993B1-45BB-49A5-8661-2D93DCD9E1EC}">
      <dgm:prSet/>
      <dgm:spPr/>
      <dgm:t>
        <a:bodyPr/>
        <a:lstStyle/>
        <a:p>
          <a:endParaRPr lang="en-US"/>
        </a:p>
      </dgm:t>
    </dgm:pt>
    <dgm:pt modelId="{2BC2CE01-B5E7-4E14-99C7-4D79A7E9A035}" type="sibTrans" cxnId="{18C993B1-45BB-49A5-8661-2D93DCD9E1EC}">
      <dgm:prSet/>
      <dgm:spPr/>
      <dgm:t>
        <a:bodyPr/>
        <a:lstStyle/>
        <a:p>
          <a:endParaRPr lang="en-US"/>
        </a:p>
      </dgm:t>
    </dgm:pt>
    <dgm:pt modelId="{5ACFCA74-4BD1-4FD1-911A-8D2758593C36}">
      <dgm:prSet phldrT="[Text]"/>
      <dgm:spPr/>
      <dgm:t>
        <a:bodyPr/>
        <a:lstStyle/>
        <a:p>
          <a:r>
            <a:rPr lang="en-US"/>
            <a:t>Anderkilla</a:t>
          </a:r>
        </a:p>
      </dgm:t>
    </dgm:pt>
    <dgm:pt modelId="{CBC0F3A8-F4D0-4FF5-AF9B-2729386E9E3D}" type="parTrans" cxnId="{A54E1112-B90B-4491-B3DF-3A1966C1F464}">
      <dgm:prSet/>
      <dgm:spPr/>
      <dgm:t>
        <a:bodyPr/>
        <a:lstStyle/>
        <a:p>
          <a:endParaRPr lang="en-US"/>
        </a:p>
      </dgm:t>
    </dgm:pt>
    <dgm:pt modelId="{3504C185-1890-4FE8-AD93-987EE3F8269A}" type="sibTrans" cxnId="{A54E1112-B90B-4491-B3DF-3A1966C1F464}">
      <dgm:prSet/>
      <dgm:spPr/>
      <dgm:t>
        <a:bodyPr/>
        <a:lstStyle/>
        <a:p>
          <a:endParaRPr lang="en-US"/>
        </a:p>
      </dgm:t>
    </dgm:pt>
    <dgm:pt modelId="{CBF86ACC-ECD2-41CD-876A-A2DFCA128CBB}">
      <dgm:prSet phldrT="[Text]"/>
      <dgm:spPr/>
      <dgm:t>
        <a:bodyPr/>
        <a:lstStyle/>
        <a:p>
          <a:r>
            <a:rPr lang="en-US"/>
            <a:t>Chandgaon</a:t>
          </a:r>
        </a:p>
      </dgm:t>
    </dgm:pt>
    <dgm:pt modelId="{6B4F96A4-A814-4BDC-8699-8DC9AC5F6F1F}" type="parTrans" cxnId="{464FAF7B-8407-4670-AFC1-6A4E30523DC6}">
      <dgm:prSet/>
      <dgm:spPr/>
      <dgm:t>
        <a:bodyPr/>
        <a:lstStyle/>
        <a:p>
          <a:endParaRPr lang="en-US"/>
        </a:p>
      </dgm:t>
    </dgm:pt>
    <dgm:pt modelId="{CDE45054-7A51-4F7A-BE88-00E98104A3EB}" type="sibTrans" cxnId="{464FAF7B-8407-4670-AFC1-6A4E30523DC6}">
      <dgm:prSet/>
      <dgm:spPr/>
      <dgm:t>
        <a:bodyPr/>
        <a:lstStyle/>
        <a:p>
          <a:endParaRPr lang="en-US"/>
        </a:p>
      </dgm:t>
    </dgm:pt>
    <dgm:pt modelId="{6C0C3A84-3710-48BA-A8AF-55164740CCF5}">
      <dgm:prSet phldrT="[Text]"/>
      <dgm:spPr/>
      <dgm:t>
        <a:bodyPr/>
        <a:lstStyle/>
        <a:p>
          <a:r>
            <a:rPr lang="en-US"/>
            <a:t>Prabortok Circle</a:t>
          </a:r>
        </a:p>
      </dgm:t>
    </dgm:pt>
    <dgm:pt modelId="{5E65BD88-2949-4ABA-864D-84D91B03FE65}" type="parTrans" cxnId="{4FEE8A54-4BED-4632-83B7-EA636032D41C}">
      <dgm:prSet/>
      <dgm:spPr/>
      <dgm:t>
        <a:bodyPr/>
        <a:lstStyle/>
        <a:p>
          <a:endParaRPr lang="en-US"/>
        </a:p>
      </dgm:t>
    </dgm:pt>
    <dgm:pt modelId="{5E35096F-556D-4F54-93FA-29227547BBC2}" type="sibTrans" cxnId="{4FEE8A54-4BED-4632-83B7-EA636032D41C}">
      <dgm:prSet/>
      <dgm:spPr/>
      <dgm:t>
        <a:bodyPr/>
        <a:lstStyle/>
        <a:p>
          <a:endParaRPr lang="en-US"/>
        </a:p>
      </dgm:t>
    </dgm:pt>
    <dgm:pt modelId="{64C43A28-833A-4FCD-B2EF-15B9D850ECE9}" type="pres">
      <dgm:prSet presAssocID="{54E7125B-51FD-408C-9BBD-0EAAF023748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D2E66A-965D-4431-B88E-0ACB567CB4B8}" type="pres">
      <dgm:prSet presAssocID="{6822712C-0FF6-472A-8AC5-867C9FAE33D3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E90BD3-5610-4AF5-852D-208D99CE7BEC}" type="pres">
      <dgm:prSet presAssocID="{6822712C-0FF6-472A-8AC5-867C9FAE33D3}" presName="spNode" presStyleCnt="0"/>
      <dgm:spPr/>
    </dgm:pt>
    <dgm:pt modelId="{216F1297-F0EB-4CD2-AAA4-D85DF577E7AF}" type="pres">
      <dgm:prSet presAssocID="{2F55F196-D0BB-4683-9DC3-367AD83E0E5F}" presName="sibTrans" presStyleLbl="sibTrans1D1" presStyleIdx="0" presStyleCnt="8"/>
      <dgm:spPr/>
      <dgm:t>
        <a:bodyPr/>
        <a:lstStyle/>
        <a:p>
          <a:endParaRPr lang="en-US"/>
        </a:p>
      </dgm:t>
    </dgm:pt>
    <dgm:pt modelId="{C72EE6F2-1F4C-4769-87DB-4E266EC47F07}" type="pres">
      <dgm:prSet presAssocID="{E39E2A5E-46E8-4142-A1D6-8B9F530E45AA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EEAB1-21B9-4A0E-A193-CEBFF5FA4434}" type="pres">
      <dgm:prSet presAssocID="{E39E2A5E-46E8-4142-A1D6-8B9F530E45AA}" presName="spNode" presStyleCnt="0"/>
      <dgm:spPr/>
    </dgm:pt>
    <dgm:pt modelId="{62054906-78FE-45D2-84A1-F2701CFC9CC6}" type="pres">
      <dgm:prSet presAssocID="{38A3BAC1-AE14-4A9B-B8E6-C7C4FB830B83}" presName="sibTrans" presStyleLbl="sibTrans1D1" presStyleIdx="1" presStyleCnt="8"/>
      <dgm:spPr/>
      <dgm:t>
        <a:bodyPr/>
        <a:lstStyle/>
        <a:p>
          <a:endParaRPr lang="en-US"/>
        </a:p>
      </dgm:t>
    </dgm:pt>
    <dgm:pt modelId="{9BB1EF9A-6B28-4DE6-9733-6D1E6D2E4033}" type="pres">
      <dgm:prSet presAssocID="{19648302-D5B4-467D-8CE8-09E7AC959935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44F2E-CB43-4F38-A229-A839029AA95E}" type="pres">
      <dgm:prSet presAssocID="{19648302-D5B4-467D-8CE8-09E7AC959935}" presName="spNode" presStyleCnt="0"/>
      <dgm:spPr/>
    </dgm:pt>
    <dgm:pt modelId="{BD98AFA3-2AEC-41B5-BA9B-1F2CA06FD980}" type="pres">
      <dgm:prSet presAssocID="{36CF5244-C98B-4785-B2A6-AB6829D1D8EC}" presName="sibTrans" presStyleLbl="sibTrans1D1" presStyleIdx="2" presStyleCnt="8"/>
      <dgm:spPr/>
      <dgm:t>
        <a:bodyPr/>
        <a:lstStyle/>
        <a:p>
          <a:endParaRPr lang="en-US"/>
        </a:p>
      </dgm:t>
    </dgm:pt>
    <dgm:pt modelId="{ADC6B0F7-D20D-417A-B520-438F8B3DF910}" type="pres">
      <dgm:prSet presAssocID="{9A43F42E-82D8-49D1-AE82-6C081063BCF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EE2C4A-EFA2-402C-8D96-2500A807153C}" type="pres">
      <dgm:prSet presAssocID="{9A43F42E-82D8-49D1-AE82-6C081063BCF2}" presName="spNode" presStyleCnt="0"/>
      <dgm:spPr/>
    </dgm:pt>
    <dgm:pt modelId="{9EA6F60C-5E3B-43EB-8124-FBE321341459}" type="pres">
      <dgm:prSet presAssocID="{6C8D12DB-E6D5-4A28-B406-1D6E6D7A8CEF}" presName="sibTrans" presStyleLbl="sibTrans1D1" presStyleIdx="3" presStyleCnt="8"/>
      <dgm:spPr/>
      <dgm:t>
        <a:bodyPr/>
        <a:lstStyle/>
        <a:p>
          <a:endParaRPr lang="en-US"/>
        </a:p>
      </dgm:t>
    </dgm:pt>
    <dgm:pt modelId="{5512D8C0-415C-4D70-B63C-9800E5F1D55E}" type="pres">
      <dgm:prSet presAssocID="{F70FBE54-B9D3-478E-997D-C687997403BE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E67CAB-8C01-4BD4-A70B-9C009DB8C343}" type="pres">
      <dgm:prSet presAssocID="{F70FBE54-B9D3-478E-997D-C687997403BE}" presName="spNode" presStyleCnt="0"/>
      <dgm:spPr/>
    </dgm:pt>
    <dgm:pt modelId="{9F074F86-43DD-4484-84A7-65C115E9BAEA}" type="pres">
      <dgm:prSet presAssocID="{2BC2CE01-B5E7-4E14-99C7-4D79A7E9A035}" presName="sibTrans" presStyleLbl="sibTrans1D1" presStyleIdx="4" presStyleCnt="8"/>
      <dgm:spPr/>
      <dgm:t>
        <a:bodyPr/>
        <a:lstStyle/>
        <a:p>
          <a:endParaRPr lang="en-US"/>
        </a:p>
      </dgm:t>
    </dgm:pt>
    <dgm:pt modelId="{20C68C80-9B3C-465A-BB01-343D90701E76}" type="pres">
      <dgm:prSet presAssocID="{5ACFCA74-4BD1-4FD1-911A-8D2758593C36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CE1AC8-48DF-4B14-9B4A-0DF4319E82BA}" type="pres">
      <dgm:prSet presAssocID="{5ACFCA74-4BD1-4FD1-911A-8D2758593C36}" presName="spNode" presStyleCnt="0"/>
      <dgm:spPr/>
    </dgm:pt>
    <dgm:pt modelId="{4FCA9C5C-63C8-459B-B12A-608735C309D9}" type="pres">
      <dgm:prSet presAssocID="{3504C185-1890-4FE8-AD93-987EE3F8269A}" presName="sibTrans" presStyleLbl="sibTrans1D1" presStyleIdx="5" presStyleCnt="8"/>
      <dgm:spPr/>
      <dgm:t>
        <a:bodyPr/>
        <a:lstStyle/>
        <a:p>
          <a:endParaRPr lang="en-US"/>
        </a:p>
      </dgm:t>
    </dgm:pt>
    <dgm:pt modelId="{D7FFF9BB-A83A-45DB-8D5D-D728538C1BF3}" type="pres">
      <dgm:prSet presAssocID="{CBF86ACC-ECD2-41CD-876A-A2DFCA128CBB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8813C1-BDAF-4348-8167-293BD6BE2CE9}" type="pres">
      <dgm:prSet presAssocID="{CBF86ACC-ECD2-41CD-876A-A2DFCA128CBB}" presName="spNode" presStyleCnt="0"/>
      <dgm:spPr/>
    </dgm:pt>
    <dgm:pt modelId="{7050F569-2882-44CC-BA55-F4FEC7DFEAB6}" type="pres">
      <dgm:prSet presAssocID="{CDE45054-7A51-4F7A-BE88-00E98104A3EB}" presName="sibTrans" presStyleLbl="sibTrans1D1" presStyleIdx="6" presStyleCnt="8"/>
      <dgm:spPr/>
      <dgm:t>
        <a:bodyPr/>
        <a:lstStyle/>
        <a:p>
          <a:endParaRPr lang="en-US"/>
        </a:p>
      </dgm:t>
    </dgm:pt>
    <dgm:pt modelId="{5E76858A-2540-41AD-95B6-02D31E85B70F}" type="pres">
      <dgm:prSet presAssocID="{6C0C3A84-3710-48BA-A8AF-55164740CCF5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A82931-828E-48E4-AE84-BB785A93AFBA}" type="pres">
      <dgm:prSet presAssocID="{6C0C3A84-3710-48BA-A8AF-55164740CCF5}" presName="spNode" presStyleCnt="0"/>
      <dgm:spPr/>
    </dgm:pt>
    <dgm:pt modelId="{1F0E0D1B-C126-4E7A-B537-7950BE9DB2C9}" type="pres">
      <dgm:prSet presAssocID="{5E35096F-556D-4F54-93FA-29227547BBC2}" presName="sibTrans" presStyleLbl="sibTrans1D1" presStyleIdx="7" presStyleCnt="8"/>
      <dgm:spPr/>
      <dgm:t>
        <a:bodyPr/>
        <a:lstStyle/>
        <a:p>
          <a:endParaRPr lang="en-US"/>
        </a:p>
      </dgm:t>
    </dgm:pt>
  </dgm:ptLst>
  <dgm:cxnLst>
    <dgm:cxn modelId="{829581B5-ACD3-4B00-9F6D-3A47EB8CF636}" srcId="{54E7125B-51FD-408C-9BBD-0EAAF023748C}" destId="{E39E2A5E-46E8-4142-A1D6-8B9F530E45AA}" srcOrd="1" destOrd="0" parTransId="{03D7BAB5-F92A-4F48-AFCC-A11164F6A359}" sibTransId="{38A3BAC1-AE14-4A9B-B8E6-C7C4FB830B83}"/>
    <dgm:cxn modelId="{ABEB9BE8-AE14-4083-AB86-56C59197DCA7}" type="presOf" srcId="{6C0C3A84-3710-48BA-A8AF-55164740CCF5}" destId="{5E76858A-2540-41AD-95B6-02D31E85B70F}" srcOrd="0" destOrd="0" presId="urn:microsoft.com/office/officeart/2005/8/layout/cycle6"/>
    <dgm:cxn modelId="{6792E60F-A60D-4D34-9F1A-BC88E3EAE308}" type="presOf" srcId="{54E7125B-51FD-408C-9BBD-0EAAF023748C}" destId="{64C43A28-833A-4FCD-B2EF-15B9D850ECE9}" srcOrd="0" destOrd="0" presId="urn:microsoft.com/office/officeart/2005/8/layout/cycle6"/>
    <dgm:cxn modelId="{57C5DC18-4714-4CFB-8190-2D5304E22131}" type="presOf" srcId="{9A43F42E-82D8-49D1-AE82-6C081063BCF2}" destId="{ADC6B0F7-D20D-417A-B520-438F8B3DF910}" srcOrd="0" destOrd="0" presId="urn:microsoft.com/office/officeart/2005/8/layout/cycle6"/>
    <dgm:cxn modelId="{D027A81A-0C1A-4261-9405-B5692EE5A367}" type="presOf" srcId="{6C8D12DB-E6D5-4A28-B406-1D6E6D7A8CEF}" destId="{9EA6F60C-5E3B-43EB-8124-FBE321341459}" srcOrd="0" destOrd="0" presId="urn:microsoft.com/office/officeart/2005/8/layout/cycle6"/>
    <dgm:cxn modelId="{83011478-B8A2-47F3-8B16-E33ABEA082B0}" type="presOf" srcId="{5E35096F-556D-4F54-93FA-29227547BBC2}" destId="{1F0E0D1B-C126-4E7A-B537-7950BE9DB2C9}" srcOrd="0" destOrd="0" presId="urn:microsoft.com/office/officeart/2005/8/layout/cycle6"/>
    <dgm:cxn modelId="{F3B7F853-718B-438C-9CC2-DA7ADF600D0E}" type="presOf" srcId="{F70FBE54-B9D3-478E-997D-C687997403BE}" destId="{5512D8C0-415C-4D70-B63C-9800E5F1D55E}" srcOrd="0" destOrd="0" presId="urn:microsoft.com/office/officeart/2005/8/layout/cycle6"/>
    <dgm:cxn modelId="{30DB61C0-113D-4AFD-9A4E-6F70E11C3759}" type="presOf" srcId="{6822712C-0FF6-472A-8AC5-867C9FAE33D3}" destId="{BFD2E66A-965D-4431-B88E-0ACB567CB4B8}" srcOrd="0" destOrd="0" presId="urn:microsoft.com/office/officeart/2005/8/layout/cycle6"/>
    <dgm:cxn modelId="{074E3C7E-EA3B-4C1C-A266-DDE00B639D36}" type="presOf" srcId="{E39E2A5E-46E8-4142-A1D6-8B9F530E45AA}" destId="{C72EE6F2-1F4C-4769-87DB-4E266EC47F07}" srcOrd="0" destOrd="0" presId="urn:microsoft.com/office/officeart/2005/8/layout/cycle6"/>
    <dgm:cxn modelId="{7BE90EB6-4D90-4860-BBC6-4EDF7FA6BD7A}" srcId="{54E7125B-51FD-408C-9BBD-0EAAF023748C}" destId="{6822712C-0FF6-472A-8AC5-867C9FAE33D3}" srcOrd="0" destOrd="0" parTransId="{C06405F7-48BD-4B4E-9BD7-B6F76E6508B1}" sibTransId="{2F55F196-D0BB-4683-9DC3-367AD83E0E5F}"/>
    <dgm:cxn modelId="{BCF53360-0C18-4784-B6B3-2A6CE169A03D}" type="presOf" srcId="{38A3BAC1-AE14-4A9B-B8E6-C7C4FB830B83}" destId="{62054906-78FE-45D2-84A1-F2701CFC9CC6}" srcOrd="0" destOrd="0" presId="urn:microsoft.com/office/officeart/2005/8/layout/cycle6"/>
    <dgm:cxn modelId="{AF3B4073-E213-40DA-92E8-8780F3738A21}" type="presOf" srcId="{5ACFCA74-4BD1-4FD1-911A-8D2758593C36}" destId="{20C68C80-9B3C-465A-BB01-343D90701E76}" srcOrd="0" destOrd="0" presId="urn:microsoft.com/office/officeart/2005/8/layout/cycle6"/>
    <dgm:cxn modelId="{30A20B39-6DB2-4BCA-9022-CF8229856377}" type="presOf" srcId="{2F55F196-D0BB-4683-9DC3-367AD83E0E5F}" destId="{216F1297-F0EB-4CD2-AAA4-D85DF577E7AF}" srcOrd="0" destOrd="0" presId="urn:microsoft.com/office/officeart/2005/8/layout/cycle6"/>
    <dgm:cxn modelId="{158F756F-C803-4416-8E1C-EDFB9B889DA0}" type="presOf" srcId="{CDE45054-7A51-4F7A-BE88-00E98104A3EB}" destId="{7050F569-2882-44CC-BA55-F4FEC7DFEAB6}" srcOrd="0" destOrd="0" presId="urn:microsoft.com/office/officeart/2005/8/layout/cycle6"/>
    <dgm:cxn modelId="{464FAF7B-8407-4670-AFC1-6A4E30523DC6}" srcId="{54E7125B-51FD-408C-9BBD-0EAAF023748C}" destId="{CBF86ACC-ECD2-41CD-876A-A2DFCA128CBB}" srcOrd="6" destOrd="0" parTransId="{6B4F96A4-A814-4BDC-8699-8DC9AC5F6F1F}" sibTransId="{CDE45054-7A51-4F7A-BE88-00E98104A3EB}"/>
    <dgm:cxn modelId="{9BA68E04-4228-4A25-9664-A3A0FFA81BF4}" type="presOf" srcId="{CBF86ACC-ECD2-41CD-876A-A2DFCA128CBB}" destId="{D7FFF9BB-A83A-45DB-8D5D-D728538C1BF3}" srcOrd="0" destOrd="0" presId="urn:microsoft.com/office/officeart/2005/8/layout/cycle6"/>
    <dgm:cxn modelId="{4FEE8A54-4BED-4632-83B7-EA636032D41C}" srcId="{54E7125B-51FD-408C-9BBD-0EAAF023748C}" destId="{6C0C3A84-3710-48BA-A8AF-55164740CCF5}" srcOrd="7" destOrd="0" parTransId="{5E65BD88-2949-4ABA-864D-84D91B03FE65}" sibTransId="{5E35096F-556D-4F54-93FA-29227547BBC2}"/>
    <dgm:cxn modelId="{97D50F72-1177-4ADA-B6A5-85A800D4FB1A}" type="presOf" srcId="{36CF5244-C98B-4785-B2A6-AB6829D1D8EC}" destId="{BD98AFA3-2AEC-41B5-BA9B-1F2CA06FD980}" srcOrd="0" destOrd="0" presId="urn:microsoft.com/office/officeart/2005/8/layout/cycle6"/>
    <dgm:cxn modelId="{50E45777-4692-4EDF-B776-B409E21BF22D}" srcId="{54E7125B-51FD-408C-9BBD-0EAAF023748C}" destId="{19648302-D5B4-467D-8CE8-09E7AC959935}" srcOrd="2" destOrd="0" parTransId="{72C50DCB-8BCC-4B5C-A27B-4B05F28E5FA9}" sibTransId="{36CF5244-C98B-4785-B2A6-AB6829D1D8EC}"/>
    <dgm:cxn modelId="{A54E1112-B90B-4491-B3DF-3A1966C1F464}" srcId="{54E7125B-51FD-408C-9BBD-0EAAF023748C}" destId="{5ACFCA74-4BD1-4FD1-911A-8D2758593C36}" srcOrd="5" destOrd="0" parTransId="{CBC0F3A8-F4D0-4FF5-AF9B-2729386E9E3D}" sibTransId="{3504C185-1890-4FE8-AD93-987EE3F8269A}"/>
    <dgm:cxn modelId="{40C2CC52-CC08-47B0-8E94-854D0411F05B}" type="presOf" srcId="{2BC2CE01-B5E7-4E14-99C7-4D79A7E9A035}" destId="{9F074F86-43DD-4484-84A7-65C115E9BAEA}" srcOrd="0" destOrd="0" presId="urn:microsoft.com/office/officeart/2005/8/layout/cycle6"/>
    <dgm:cxn modelId="{18C993B1-45BB-49A5-8661-2D93DCD9E1EC}" srcId="{54E7125B-51FD-408C-9BBD-0EAAF023748C}" destId="{F70FBE54-B9D3-478E-997D-C687997403BE}" srcOrd="4" destOrd="0" parTransId="{BFF26ECE-84FB-47FB-8061-246104C4FC54}" sibTransId="{2BC2CE01-B5E7-4E14-99C7-4D79A7E9A035}"/>
    <dgm:cxn modelId="{A65AACE4-0742-44CF-AA3F-9132AD7634A6}" type="presOf" srcId="{19648302-D5B4-467D-8CE8-09E7AC959935}" destId="{9BB1EF9A-6B28-4DE6-9733-6D1E6D2E4033}" srcOrd="0" destOrd="0" presId="urn:microsoft.com/office/officeart/2005/8/layout/cycle6"/>
    <dgm:cxn modelId="{6CB8947E-AFA7-4ECE-A701-A14B0C2A69A4}" type="presOf" srcId="{3504C185-1890-4FE8-AD93-987EE3F8269A}" destId="{4FCA9C5C-63C8-459B-B12A-608735C309D9}" srcOrd="0" destOrd="0" presId="urn:microsoft.com/office/officeart/2005/8/layout/cycle6"/>
    <dgm:cxn modelId="{59FA24ED-6DD4-407A-95C7-B1C2876603B2}" srcId="{54E7125B-51FD-408C-9BBD-0EAAF023748C}" destId="{9A43F42E-82D8-49D1-AE82-6C081063BCF2}" srcOrd="3" destOrd="0" parTransId="{27FA1BD7-3B56-45C0-9C84-A6CBAAF41527}" sibTransId="{6C8D12DB-E6D5-4A28-B406-1D6E6D7A8CEF}"/>
    <dgm:cxn modelId="{C53C0D72-A938-451B-A636-E4A3EFFA8C61}" type="presParOf" srcId="{64C43A28-833A-4FCD-B2EF-15B9D850ECE9}" destId="{BFD2E66A-965D-4431-B88E-0ACB567CB4B8}" srcOrd="0" destOrd="0" presId="urn:microsoft.com/office/officeart/2005/8/layout/cycle6"/>
    <dgm:cxn modelId="{DEC7944E-E2DC-4949-8749-89D46077E328}" type="presParOf" srcId="{64C43A28-833A-4FCD-B2EF-15B9D850ECE9}" destId="{3FE90BD3-5610-4AF5-852D-208D99CE7BEC}" srcOrd="1" destOrd="0" presId="urn:microsoft.com/office/officeart/2005/8/layout/cycle6"/>
    <dgm:cxn modelId="{5C13EB96-D716-4C7E-B028-189F0E3F4796}" type="presParOf" srcId="{64C43A28-833A-4FCD-B2EF-15B9D850ECE9}" destId="{216F1297-F0EB-4CD2-AAA4-D85DF577E7AF}" srcOrd="2" destOrd="0" presId="urn:microsoft.com/office/officeart/2005/8/layout/cycle6"/>
    <dgm:cxn modelId="{AFB7F801-CDC3-4A38-B248-4C403158B5FB}" type="presParOf" srcId="{64C43A28-833A-4FCD-B2EF-15B9D850ECE9}" destId="{C72EE6F2-1F4C-4769-87DB-4E266EC47F07}" srcOrd="3" destOrd="0" presId="urn:microsoft.com/office/officeart/2005/8/layout/cycle6"/>
    <dgm:cxn modelId="{5FA8F5A7-DAE2-4A5C-99F5-2E9EBE4B8507}" type="presParOf" srcId="{64C43A28-833A-4FCD-B2EF-15B9D850ECE9}" destId="{660EEAB1-21B9-4A0E-A193-CEBFF5FA4434}" srcOrd="4" destOrd="0" presId="urn:microsoft.com/office/officeart/2005/8/layout/cycle6"/>
    <dgm:cxn modelId="{72A15759-9EFF-492B-80EF-0D088023370F}" type="presParOf" srcId="{64C43A28-833A-4FCD-B2EF-15B9D850ECE9}" destId="{62054906-78FE-45D2-84A1-F2701CFC9CC6}" srcOrd="5" destOrd="0" presId="urn:microsoft.com/office/officeart/2005/8/layout/cycle6"/>
    <dgm:cxn modelId="{E7498EE4-43F3-4D5D-9FE3-598A7F828823}" type="presParOf" srcId="{64C43A28-833A-4FCD-B2EF-15B9D850ECE9}" destId="{9BB1EF9A-6B28-4DE6-9733-6D1E6D2E4033}" srcOrd="6" destOrd="0" presId="urn:microsoft.com/office/officeart/2005/8/layout/cycle6"/>
    <dgm:cxn modelId="{B7613429-717D-434B-85F3-37558CFBE354}" type="presParOf" srcId="{64C43A28-833A-4FCD-B2EF-15B9D850ECE9}" destId="{D8544F2E-CB43-4F38-A229-A839029AA95E}" srcOrd="7" destOrd="0" presId="urn:microsoft.com/office/officeart/2005/8/layout/cycle6"/>
    <dgm:cxn modelId="{1E92305B-6EC7-438A-B038-499F224CD032}" type="presParOf" srcId="{64C43A28-833A-4FCD-B2EF-15B9D850ECE9}" destId="{BD98AFA3-2AEC-41B5-BA9B-1F2CA06FD980}" srcOrd="8" destOrd="0" presId="urn:microsoft.com/office/officeart/2005/8/layout/cycle6"/>
    <dgm:cxn modelId="{C04A687F-61E3-4D14-9771-E671BFCE30A1}" type="presParOf" srcId="{64C43A28-833A-4FCD-B2EF-15B9D850ECE9}" destId="{ADC6B0F7-D20D-417A-B520-438F8B3DF910}" srcOrd="9" destOrd="0" presId="urn:microsoft.com/office/officeart/2005/8/layout/cycle6"/>
    <dgm:cxn modelId="{E5688098-D360-4F45-9DE8-23CC5F7B91E3}" type="presParOf" srcId="{64C43A28-833A-4FCD-B2EF-15B9D850ECE9}" destId="{90EE2C4A-EFA2-402C-8D96-2500A807153C}" srcOrd="10" destOrd="0" presId="urn:microsoft.com/office/officeart/2005/8/layout/cycle6"/>
    <dgm:cxn modelId="{A693FC5F-64BA-4496-8435-7949F97D11A9}" type="presParOf" srcId="{64C43A28-833A-4FCD-B2EF-15B9D850ECE9}" destId="{9EA6F60C-5E3B-43EB-8124-FBE321341459}" srcOrd="11" destOrd="0" presId="urn:microsoft.com/office/officeart/2005/8/layout/cycle6"/>
    <dgm:cxn modelId="{9E8E1661-C012-413B-9FBC-B466CAFD5C3A}" type="presParOf" srcId="{64C43A28-833A-4FCD-B2EF-15B9D850ECE9}" destId="{5512D8C0-415C-4D70-B63C-9800E5F1D55E}" srcOrd="12" destOrd="0" presId="urn:microsoft.com/office/officeart/2005/8/layout/cycle6"/>
    <dgm:cxn modelId="{8D41F13D-B2C4-463F-963B-E8CE71EC7D04}" type="presParOf" srcId="{64C43A28-833A-4FCD-B2EF-15B9D850ECE9}" destId="{8FE67CAB-8C01-4BD4-A70B-9C009DB8C343}" srcOrd="13" destOrd="0" presId="urn:microsoft.com/office/officeart/2005/8/layout/cycle6"/>
    <dgm:cxn modelId="{6FC4E48C-FFD8-4B93-8026-DA35884FDEA6}" type="presParOf" srcId="{64C43A28-833A-4FCD-B2EF-15B9D850ECE9}" destId="{9F074F86-43DD-4484-84A7-65C115E9BAEA}" srcOrd="14" destOrd="0" presId="urn:microsoft.com/office/officeart/2005/8/layout/cycle6"/>
    <dgm:cxn modelId="{9FE46A0E-DC40-4BEC-A360-DC9B14042139}" type="presParOf" srcId="{64C43A28-833A-4FCD-B2EF-15B9D850ECE9}" destId="{20C68C80-9B3C-465A-BB01-343D90701E76}" srcOrd="15" destOrd="0" presId="urn:microsoft.com/office/officeart/2005/8/layout/cycle6"/>
    <dgm:cxn modelId="{198D4851-0F43-4377-862E-2BA3C101C4F3}" type="presParOf" srcId="{64C43A28-833A-4FCD-B2EF-15B9D850ECE9}" destId="{45CE1AC8-48DF-4B14-9B4A-0DF4319E82BA}" srcOrd="16" destOrd="0" presId="urn:microsoft.com/office/officeart/2005/8/layout/cycle6"/>
    <dgm:cxn modelId="{168A247B-0B9D-4FEA-B6DA-8AD1A3F2A614}" type="presParOf" srcId="{64C43A28-833A-4FCD-B2EF-15B9D850ECE9}" destId="{4FCA9C5C-63C8-459B-B12A-608735C309D9}" srcOrd="17" destOrd="0" presId="urn:microsoft.com/office/officeart/2005/8/layout/cycle6"/>
    <dgm:cxn modelId="{D8DB073B-6446-472B-A94A-AF608DCEFE61}" type="presParOf" srcId="{64C43A28-833A-4FCD-B2EF-15B9D850ECE9}" destId="{D7FFF9BB-A83A-45DB-8D5D-D728538C1BF3}" srcOrd="18" destOrd="0" presId="urn:microsoft.com/office/officeart/2005/8/layout/cycle6"/>
    <dgm:cxn modelId="{CF0818FD-7C8F-4DD0-ACDF-C9C067E84AE9}" type="presParOf" srcId="{64C43A28-833A-4FCD-B2EF-15B9D850ECE9}" destId="{E08813C1-BDAF-4348-8167-293BD6BE2CE9}" srcOrd="19" destOrd="0" presId="urn:microsoft.com/office/officeart/2005/8/layout/cycle6"/>
    <dgm:cxn modelId="{56DCD597-881F-4408-BFFE-C81BD40994DC}" type="presParOf" srcId="{64C43A28-833A-4FCD-B2EF-15B9D850ECE9}" destId="{7050F569-2882-44CC-BA55-F4FEC7DFEAB6}" srcOrd="20" destOrd="0" presId="urn:microsoft.com/office/officeart/2005/8/layout/cycle6"/>
    <dgm:cxn modelId="{941C4206-A841-4D05-A012-97FC0372E630}" type="presParOf" srcId="{64C43A28-833A-4FCD-B2EF-15B9D850ECE9}" destId="{5E76858A-2540-41AD-95B6-02D31E85B70F}" srcOrd="21" destOrd="0" presId="urn:microsoft.com/office/officeart/2005/8/layout/cycle6"/>
    <dgm:cxn modelId="{A2C537EC-5285-4694-BAB9-131F47FE42D3}" type="presParOf" srcId="{64C43A28-833A-4FCD-B2EF-15B9D850ECE9}" destId="{57A82931-828E-48E4-AE84-BB785A93AFBA}" srcOrd="22" destOrd="0" presId="urn:microsoft.com/office/officeart/2005/8/layout/cycle6"/>
    <dgm:cxn modelId="{066D8752-E7CB-4BE1-9C82-33B5FD9779B9}" type="presParOf" srcId="{64C43A28-833A-4FCD-B2EF-15B9D850ECE9}" destId="{1F0E0D1B-C126-4E7A-B537-7950BE9DB2C9}" srcOrd="23" destOrd="0" presId="urn:microsoft.com/office/officeart/2005/8/layout/cycle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B1040-1DAE-4EC6-96A2-4284E32C5E1D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4AC46-F360-4DB6-8809-14C82AC0EF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4AC46-F360-4DB6-8809-14C82AC0EFB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434164-B5BF-42FB-BDB5-83B9E7BE20F5}" type="datetime1">
              <a:rPr lang="en-US" smtClean="0"/>
              <a:pPr/>
              <a:t>7/6/2013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801B96-9FCF-49B7-889F-34A0F8228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6286A-C543-45EA-8B4A-54EC5D85AD83}" type="datetime1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801B96-9FCF-49B7-889F-34A0F8228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3CCAF9-C78F-42B8-B287-764479DB02F6}" type="datetime1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801B96-9FCF-49B7-889F-34A0F8228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D8BBF0-AE9F-4043-86A6-3959E66B9307}" type="datetime1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801B96-9FCF-49B7-889F-34A0F8228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99D679-CA64-4797-8457-A0D9A4171901}" type="datetime1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801B96-9FCF-49B7-889F-34A0F8228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EA6419-BD46-41D0-A3D8-842E22A5282B}" type="datetime1">
              <a:rPr lang="en-US" smtClean="0"/>
              <a:pPr/>
              <a:t>7/6/2013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801B96-9FCF-49B7-889F-34A0F8228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8D3CC0-0980-4664-A688-B1B3BA113AEF}" type="datetime1">
              <a:rPr lang="en-US" smtClean="0"/>
              <a:pPr/>
              <a:t>7/6/2013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801B96-9FCF-49B7-889F-34A0F8228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3B4299-1914-4C3B-AC2B-2A4CC26B8B85}" type="datetime1">
              <a:rPr lang="en-US" smtClean="0"/>
              <a:pPr/>
              <a:t>7/6/2013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801B96-9FCF-49B7-889F-34A0F8228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A3AC4F-21A1-49BC-8B7E-7AF51FC9790F}" type="datetime1">
              <a:rPr lang="en-US" smtClean="0"/>
              <a:pPr/>
              <a:t>7/6/2013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801B96-9FCF-49B7-889F-34A0F8228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0A9ACC-A792-425A-B3F7-C27B9BB1C6C2}" type="datetime1">
              <a:rPr lang="en-US" smtClean="0"/>
              <a:pPr/>
              <a:t>7/6/2013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801B96-9FCF-49B7-889F-34A0F8228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300100-06C7-4159-9E0A-227115416624}" type="datetime1">
              <a:rPr lang="en-US" smtClean="0"/>
              <a:pPr/>
              <a:t>7/6/2013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801B96-9FCF-49B7-889F-34A0F8228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0C1CB79-BC52-4809-962F-E4942ECBB09F}" type="datetime1">
              <a:rPr lang="en-US" smtClean="0"/>
              <a:pPr/>
              <a:t>7/6/2013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E801B96-9FCF-49B7-889F-34A0F8228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Blood Bank Management System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B96-9FCF-49B7-889F-34A0F8228A9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b="1" dirty="0" smtClean="0"/>
              <a:t>Getting Query Statistics:</a:t>
            </a:r>
            <a:r>
              <a:rPr lang="en-US" dirty="0" smtClean="0"/>
              <a:t> After data distribution into sites we are then getting the query statistics and based upon that we go for vertical fragmentation.</a:t>
            </a:r>
          </a:p>
          <a:p>
            <a:pPr lvl="0" algn="just"/>
            <a:r>
              <a:rPr lang="en-US" b="1" dirty="0" smtClean="0"/>
              <a:t>Vertical Fragmentation based on Query statistics</a:t>
            </a:r>
            <a:r>
              <a:rPr lang="en-US" dirty="0" smtClean="0"/>
              <a:t>: Then we fragment our site database vertically based on site query statistics.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B96-9FCF-49B7-889F-34A0F8228A9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Vertical Fragmentation based on Query statistics (Cont.)</a:t>
            </a:r>
            <a:r>
              <a:rPr lang="en-US" dirty="0" smtClean="0"/>
              <a:t>: Vertical fragmentation is actually for several site applications which used to access the data form database system.</a:t>
            </a:r>
          </a:p>
          <a:p>
            <a:pPr algn="just"/>
            <a:r>
              <a:rPr lang="en-US" dirty="0" smtClean="0"/>
              <a:t>Here, are also calculating query hit and miss for a general query generated from a 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B96-9FCF-49B7-889F-34A0F8228A9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80772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Existing Centralized Database ERD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B96-9FCF-49B7-889F-34A0F8228A9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838200"/>
            <a:ext cx="80772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Tables with Dates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B96-9FCF-49B7-889F-34A0F8228A9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447800"/>
            <a:ext cx="74993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62400" y="4724401"/>
            <a:ext cx="2309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Branch Table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Tables with Dates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B96-9FCF-49B7-889F-34A0F8228A9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76400"/>
            <a:ext cx="74993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114800" y="4876800"/>
            <a:ext cx="2206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Figure: Donor </a:t>
            </a:r>
            <a:r>
              <a:rPr lang="en-US" dirty="0" smtClean="0"/>
              <a:t>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Distribution among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B96-9FCF-49B7-889F-34A0F8228A99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1524000"/>
          <a:ext cx="7010400" cy="464820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05200"/>
                <a:gridCol w="3505200"/>
              </a:tblGrid>
              <a:tr h="516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Site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Site area</a:t>
                      </a:r>
                    </a:p>
                  </a:txBody>
                  <a:tcPr/>
                </a:tc>
              </a:tr>
              <a:tr h="516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Blood Bank </a:t>
                      </a:r>
                      <a:r>
                        <a:rPr lang="en-US" dirty="0" err="1" smtClean="0"/>
                        <a:t>Chwakbazar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Chwakbazar</a:t>
                      </a:r>
                      <a:endParaRPr lang="en-US" dirty="0" smtClean="0"/>
                    </a:p>
                  </a:txBody>
                  <a:tcPr/>
                </a:tc>
              </a:tr>
              <a:tr h="516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Blood Bank CMCH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Prabortok</a:t>
                      </a:r>
                      <a:r>
                        <a:rPr lang="en-US" dirty="0" smtClean="0"/>
                        <a:t> Circle</a:t>
                      </a:r>
                    </a:p>
                  </a:txBody>
                  <a:tcPr/>
                </a:tc>
              </a:tr>
              <a:tr h="516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Blood Bank </a:t>
                      </a:r>
                      <a:r>
                        <a:rPr lang="en-US" dirty="0" err="1" smtClean="0"/>
                        <a:t>Bahaddarhat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Chandgaon</a:t>
                      </a:r>
                      <a:endParaRPr lang="en-US" dirty="0" smtClean="0"/>
                    </a:p>
                  </a:txBody>
                  <a:tcPr/>
                </a:tc>
              </a:tr>
              <a:tr h="516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Blood Bank </a:t>
                      </a:r>
                      <a:r>
                        <a:rPr lang="en-US" dirty="0" err="1" smtClean="0"/>
                        <a:t>Anderkilla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Anderkilla</a:t>
                      </a:r>
                      <a:endParaRPr lang="en-US" dirty="0" smtClean="0"/>
                    </a:p>
                  </a:txBody>
                  <a:tcPr/>
                </a:tc>
              </a:tr>
              <a:tr h="516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Blood Bank </a:t>
                      </a:r>
                      <a:r>
                        <a:rPr lang="en-US" dirty="0" err="1" smtClean="0"/>
                        <a:t>Agrabad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Agrabad</a:t>
                      </a:r>
                      <a:endParaRPr lang="en-US" dirty="0" smtClean="0"/>
                    </a:p>
                  </a:txBody>
                  <a:tcPr/>
                </a:tc>
              </a:tr>
              <a:tr h="516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Blood Bank New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New Market</a:t>
                      </a:r>
                    </a:p>
                  </a:txBody>
                  <a:tcPr/>
                </a:tc>
              </a:tr>
              <a:tr h="516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Blood Bank CEPZ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CEPZ</a:t>
                      </a:r>
                    </a:p>
                  </a:txBody>
                  <a:tcPr/>
                </a:tc>
              </a:tr>
              <a:tr h="516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Blood Bank </a:t>
                      </a:r>
                      <a:r>
                        <a:rPr lang="en-US" dirty="0" err="1" smtClean="0"/>
                        <a:t>Halishohor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Halishohor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Distribution among sites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B96-9FCF-49B7-889F-34A0F8228A99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219200" y="1219200"/>
          <a:ext cx="7924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19201" y="61722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Fig: Distributed Sites are connected with each </a:t>
            </a:r>
            <a:r>
              <a:rPr lang="en-US" dirty="0" smtClean="0"/>
              <a:t>Other </a:t>
            </a:r>
            <a:r>
              <a:rPr lang="en-US" dirty="0"/>
              <a:t>where each of them has their own data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Distribution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data was distributed among the sites based on horizontal fragmentation technique.</a:t>
            </a:r>
          </a:p>
          <a:p>
            <a:pPr algn="just"/>
            <a:r>
              <a:rPr lang="en-US" dirty="0" smtClean="0"/>
              <a:t>In SQL we are using SELECT operation for horizontal fragmentation of data. We did also same things here.</a:t>
            </a:r>
          </a:p>
          <a:p>
            <a:pPr algn="just"/>
            <a:r>
              <a:rPr lang="en-US" dirty="0" smtClean="0"/>
              <a:t>We have used some simple predicates for fragmentation with SELECT operation for fragmentation.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B96-9FCF-49B7-889F-34A0F8228A9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Distribution techniques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* FROM </a:t>
            </a:r>
          </a:p>
          <a:p>
            <a:pPr lvl="1" algn="just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distributed_blood_bank.donor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just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where </a:t>
            </a:r>
          </a:p>
          <a:p>
            <a:pPr lvl="1" algn="just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sub_area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Chwakbazar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’</a:t>
            </a:r>
          </a:p>
          <a:p>
            <a:pPr algn="just"/>
            <a:r>
              <a:rPr lang="en-US" dirty="0" smtClean="0"/>
              <a:t>which selects all the table values within that </a:t>
            </a:r>
            <a:r>
              <a:rPr lang="en-US" dirty="0" err="1" smtClean="0"/>
              <a:t>sub_area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We just put that values into site located at </a:t>
            </a:r>
            <a:r>
              <a:rPr lang="en-US" dirty="0" err="1" smtClean="0"/>
              <a:t>Chwakbazar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We will use separate </a:t>
            </a:r>
            <a:r>
              <a:rPr lang="en-US" dirty="0" err="1" smtClean="0"/>
              <a:t>sub_area</a:t>
            </a:r>
            <a:r>
              <a:rPr lang="en-US" dirty="0" smtClean="0"/>
              <a:t> values for different sites and after that we will put them into their related sites.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B96-9FCF-49B7-889F-34A0F8228A9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Distribution techniques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result of previous shown query is given below: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By this way we have also selected our other table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B96-9FCF-49B7-889F-34A0F8228A9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1637" y="2728912"/>
            <a:ext cx="7015163" cy="199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Prepared </a:t>
            </a:r>
            <a:r>
              <a:rPr lang="en-US" dirty="0" smtClean="0"/>
              <a:t>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4800600"/>
          </a:xfrm>
        </p:spPr>
        <p:txBody>
          <a:bodyPr/>
          <a:lstStyle/>
          <a:p>
            <a:pPr lvl="0">
              <a:buNone/>
            </a:pPr>
            <a:endParaRPr lang="en-US" dirty="0" smtClean="0"/>
          </a:p>
          <a:p>
            <a:pPr lvl="0" algn="ctr">
              <a:buNone/>
            </a:pPr>
            <a:r>
              <a:rPr lang="en-US" sz="4400" b="1" dirty="0" err="1" smtClean="0"/>
              <a:t>Saimunur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Rahman</a:t>
            </a:r>
            <a:endParaRPr lang="en-US" sz="4400" b="1" dirty="0" smtClean="0"/>
          </a:p>
          <a:p>
            <a:pPr lvl="0" algn="ctr">
              <a:buNone/>
            </a:pPr>
            <a:r>
              <a:rPr lang="en-US" sz="2800" dirty="0" smtClean="0"/>
              <a:t>Dept. Computer Science &amp; Engineering</a:t>
            </a:r>
          </a:p>
          <a:p>
            <a:pPr lvl="0" algn="ctr">
              <a:buNone/>
            </a:pPr>
            <a:r>
              <a:rPr lang="en-US" sz="2800" dirty="0" smtClean="0"/>
              <a:t>International Islamic University Chittagong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B96-9FCF-49B7-889F-34A0F8228A9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Statistics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have assumed some queries. Based upon that we’ll make decision for vertical fragmentation. </a:t>
            </a:r>
          </a:p>
          <a:p>
            <a:r>
              <a:rPr lang="en-US" dirty="0" smtClean="0"/>
              <a:t>Suppose we have some applications in our site which generate quires in following areas:</a:t>
            </a:r>
          </a:p>
          <a:p>
            <a:pPr lvl="0"/>
            <a:r>
              <a:rPr lang="en-US" dirty="0" smtClean="0"/>
              <a:t>Donor</a:t>
            </a:r>
            <a:endParaRPr lang="en-US" sz="2800" dirty="0" smtClean="0"/>
          </a:p>
          <a:p>
            <a:pPr lvl="1"/>
            <a:r>
              <a:rPr lang="en-US" dirty="0" smtClean="0"/>
              <a:t>Find </a:t>
            </a:r>
            <a:r>
              <a:rPr lang="en-US" dirty="0" err="1" smtClean="0"/>
              <a:t>d_name,blood_group,phone</a:t>
            </a:r>
            <a:r>
              <a:rPr lang="en-US" dirty="0" smtClean="0"/>
              <a:t> via </a:t>
            </a:r>
            <a:r>
              <a:rPr lang="en-US" dirty="0" err="1" smtClean="0"/>
              <a:t>sub_area</a:t>
            </a:r>
            <a:endParaRPr lang="en-US" sz="2400" dirty="0" smtClean="0"/>
          </a:p>
          <a:p>
            <a:pPr lvl="1"/>
            <a:r>
              <a:rPr lang="en-US" dirty="0" smtClean="0"/>
              <a:t>Update donor details</a:t>
            </a:r>
            <a:endParaRPr lang="en-US" sz="2400" dirty="0" smtClean="0"/>
          </a:p>
          <a:p>
            <a:pPr lvl="1"/>
            <a:r>
              <a:rPr lang="en-US" dirty="0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B96-9FCF-49B7-889F-34A0F8228A9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Query Statistics Collection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Branch</a:t>
            </a:r>
            <a:endParaRPr lang="en-US" sz="2800" dirty="0" smtClean="0"/>
          </a:p>
          <a:p>
            <a:pPr lvl="1"/>
            <a:r>
              <a:rPr lang="en-US" dirty="0" smtClean="0"/>
              <a:t>Find </a:t>
            </a:r>
            <a:r>
              <a:rPr lang="en-US" dirty="0" err="1" smtClean="0"/>
              <a:t>branch_name,address</a:t>
            </a:r>
            <a:r>
              <a:rPr lang="en-US" dirty="0" smtClean="0"/>
              <a:t> phone via </a:t>
            </a:r>
            <a:r>
              <a:rPr lang="en-US" dirty="0" err="1" smtClean="0"/>
              <a:t>sub_area</a:t>
            </a:r>
            <a:endParaRPr lang="en-US" sz="2400" dirty="0" smtClean="0"/>
          </a:p>
          <a:p>
            <a:pPr lvl="0"/>
            <a:r>
              <a:rPr lang="en-US" dirty="0" err="1" smtClean="0"/>
              <a:t>Blood_Request</a:t>
            </a:r>
            <a:endParaRPr lang="en-US" sz="2800" dirty="0" smtClean="0"/>
          </a:p>
          <a:p>
            <a:pPr lvl="1"/>
            <a:r>
              <a:rPr lang="en-US" dirty="0" smtClean="0"/>
              <a:t>Find </a:t>
            </a:r>
            <a:r>
              <a:rPr lang="en-US" dirty="0" err="1" smtClean="0"/>
              <a:t>Name,address,hospital,blood_group,blood_amount,phone</a:t>
            </a:r>
            <a:r>
              <a:rPr lang="en-US" dirty="0" smtClean="0"/>
              <a:t> via </a:t>
            </a:r>
            <a:r>
              <a:rPr lang="en-US" dirty="0" err="1" smtClean="0"/>
              <a:t>branch_id</a:t>
            </a:r>
            <a:endParaRPr lang="en-US" sz="2400" dirty="0" smtClean="0"/>
          </a:p>
          <a:p>
            <a:pPr lvl="1"/>
            <a:r>
              <a:rPr lang="en-US" dirty="0" smtClean="0"/>
              <a:t>Find </a:t>
            </a:r>
            <a:r>
              <a:rPr lang="en-US" dirty="0" err="1" smtClean="0"/>
              <a:t>Name,hospital,blood_group,blood_amount,delivery_confirmation</a:t>
            </a:r>
            <a:r>
              <a:rPr lang="en-US" dirty="0" smtClean="0"/>
              <a:t> via </a:t>
            </a:r>
            <a:r>
              <a:rPr lang="en-US" dirty="0" err="1" smtClean="0"/>
              <a:t>branch_id</a:t>
            </a:r>
            <a:endParaRPr lang="en-US" sz="2400" dirty="0" smtClean="0"/>
          </a:p>
          <a:p>
            <a:pPr lvl="1"/>
            <a:r>
              <a:rPr lang="en-US" dirty="0" smtClean="0"/>
              <a:t>Etc.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B96-9FCF-49B7-889F-34A0F8228A9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Query Statistics Collection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Blood</a:t>
            </a:r>
            <a:endParaRPr lang="en-US" sz="2800" dirty="0" smtClean="0"/>
          </a:p>
          <a:p>
            <a:pPr lvl="1"/>
            <a:r>
              <a:rPr lang="en-US" dirty="0" smtClean="0"/>
              <a:t>Find </a:t>
            </a:r>
            <a:r>
              <a:rPr lang="en-US" dirty="0" err="1" smtClean="0"/>
              <a:t>donor_id,blood_amount</a:t>
            </a:r>
            <a:r>
              <a:rPr lang="en-US" dirty="0" smtClean="0"/>
              <a:t> via </a:t>
            </a:r>
            <a:r>
              <a:rPr lang="en-US" dirty="0" err="1" smtClean="0"/>
              <a:t>branch_id</a:t>
            </a:r>
            <a:endParaRPr lang="en-US" sz="2400" dirty="0" smtClean="0"/>
          </a:p>
          <a:p>
            <a:pPr lvl="1"/>
            <a:r>
              <a:rPr lang="en-US" dirty="0" smtClean="0"/>
              <a:t>Update </a:t>
            </a:r>
            <a:r>
              <a:rPr lang="en-US" dirty="0" err="1" smtClean="0"/>
              <a:t>donor_id,blood_amount</a:t>
            </a:r>
            <a:r>
              <a:rPr lang="en-US" dirty="0" smtClean="0"/>
              <a:t> via </a:t>
            </a:r>
            <a:r>
              <a:rPr lang="en-US" dirty="0" err="1" smtClean="0"/>
              <a:t>branch_id</a:t>
            </a:r>
            <a:endParaRPr lang="en-US" sz="2400" dirty="0" smtClean="0"/>
          </a:p>
          <a:p>
            <a:pPr lvl="1"/>
            <a:r>
              <a:rPr lang="en-US" dirty="0" smtClean="0"/>
              <a:t>Find </a:t>
            </a:r>
            <a:r>
              <a:rPr lang="en-US" dirty="0" err="1" smtClean="0"/>
              <a:t>Total_blood_amount_in_branch</a:t>
            </a:r>
            <a:r>
              <a:rPr lang="en-US" dirty="0" smtClean="0"/>
              <a:t> via </a:t>
            </a:r>
            <a:r>
              <a:rPr lang="en-US" dirty="0" err="1" smtClean="0"/>
              <a:t>branch_id</a:t>
            </a:r>
            <a:endParaRPr lang="en-US" sz="2400" dirty="0" smtClean="0"/>
          </a:p>
          <a:p>
            <a:pPr lvl="1"/>
            <a:r>
              <a:rPr lang="en-US" dirty="0" smtClean="0"/>
              <a:t>Find </a:t>
            </a:r>
            <a:r>
              <a:rPr lang="en-US" dirty="0" err="1" smtClean="0"/>
              <a:t>donor_id,paid_amount,blood_amount</a:t>
            </a:r>
            <a:r>
              <a:rPr lang="en-US" dirty="0" smtClean="0"/>
              <a:t> via </a:t>
            </a:r>
            <a:r>
              <a:rPr lang="en-US" dirty="0" err="1" smtClean="0"/>
              <a:t>branch_id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B96-9FCF-49B7-889F-34A0F8228A9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Query Statistics Collection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Employee</a:t>
            </a:r>
            <a:endParaRPr lang="en-US" sz="2800" dirty="0" smtClean="0"/>
          </a:p>
          <a:p>
            <a:pPr lvl="1"/>
            <a:r>
              <a:rPr lang="en-US" dirty="0" smtClean="0"/>
              <a:t>Find </a:t>
            </a:r>
            <a:r>
              <a:rPr lang="en-US" dirty="0" err="1" smtClean="0"/>
              <a:t>emp_id,emp_name,emp_address_emp_role,emp_sal,phone,email</a:t>
            </a:r>
            <a:r>
              <a:rPr lang="en-US" dirty="0" smtClean="0"/>
              <a:t> via </a:t>
            </a:r>
            <a:r>
              <a:rPr lang="en-US" dirty="0" err="1" smtClean="0"/>
              <a:t>branch_id</a:t>
            </a:r>
            <a:endParaRPr lang="en-US" sz="2400" dirty="0" smtClean="0"/>
          </a:p>
          <a:p>
            <a:pPr lvl="1"/>
            <a:r>
              <a:rPr lang="en-US" dirty="0" smtClean="0"/>
              <a:t>Find </a:t>
            </a:r>
            <a:r>
              <a:rPr lang="en-US" dirty="0" err="1" smtClean="0"/>
              <a:t>emp_id,emp_name</a:t>
            </a:r>
            <a:r>
              <a:rPr lang="en-US" dirty="0" smtClean="0"/>
              <a:t>, </a:t>
            </a:r>
            <a:r>
              <a:rPr lang="en-US" dirty="0" err="1" smtClean="0"/>
              <a:t>emp_role,emp_sal,phone</a:t>
            </a:r>
            <a:r>
              <a:rPr lang="en-US" dirty="0" smtClean="0"/>
              <a:t> via </a:t>
            </a:r>
            <a:r>
              <a:rPr lang="en-US" dirty="0" err="1" smtClean="0"/>
              <a:t>branch_id</a:t>
            </a:r>
            <a:endParaRPr lang="en-US" sz="2400" dirty="0" smtClean="0"/>
          </a:p>
          <a:p>
            <a:pPr lvl="1"/>
            <a:r>
              <a:rPr lang="en-US" dirty="0" smtClean="0"/>
              <a:t>Find </a:t>
            </a:r>
            <a:r>
              <a:rPr lang="en-US" dirty="0" err="1" smtClean="0"/>
              <a:t>emp_id,emp_name</a:t>
            </a:r>
            <a:r>
              <a:rPr lang="en-US" dirty="0" smtClean="0"/>
              <a:t>, </a:t>
            </a:r>
            <a:r>
              <a:rPr lang="en-US" dirty="0" err="1" smtClean="0"/>
              <a:t>emp_role,emp_sal</a:t>
            </a:r>
            <a:r>
              <a:rPr lang="en-US" dirty="0" smtClean="0"/>
              <a:t> via </a:t>
            </a:r>
            <a:r>
              <a:rPr lang="en-US" dirty="0" err="1" smtClean="0"/>
              <a:t>branch_id</a:t>
            </a:r>
            <a:endParaRPr lang="en-US" sz="2400" dirty="0" smtClean="0"/>
          </a:p>
          <a:p>
            <a:pPr lvl="1"/>
            <a:r>
              <a:rPr lang="en-US" dirty="0" smtClean="0"/>
              <a:t>Find </a:t>
            </a:r>
            <a:r>
              <a:rPr lang="en-US" dirty="0" err="1" smtClean="0"/>
              <a:t>emp_id</a:t>
            </a:r>
            <a:r>
              <a:rPr lang="en-US" dirty="0" smtClean="0"/>
              <a:t>, </a:t>
            </a:r>
            <a:r>
              <a:rPr lang="en-US" dirty="0" err="1" smtClean="0"/>
              <a:t>emp_sal</a:t>
            </a:r>
            <a:r>
              <a:rPr lang="en-US" dirty="0" smtClean="0"/>
              <a:t>, via </a:t>
            </a:r>
            <a:r>
              <a:rPr lang="en-US" dirty="0" err="1" smtClean="0"/>
              <a:t>branch_id</a:t>
            </a:r>
            <a:endParaRPr lang="en-US" sz="2400" dirty="0" smtClean="0"/>
          </a:p>
          <a:p>
            <a:pPr lvl="1"/>
            <a:r>
              <a:rPr lang="en-US" dirty="0" smtClean="0"/>
              <a:t>Update </a:t>
            </a:r>
            <a:r>
              <a:rPr lang="en-US" dirty="0" err="1" smtClean="0"/>
              <a:t>emp_id,emp_name,emp_address_emp_role,emp_sal,phone</a:t>
            </a:r>
            <a:r>
              <a:rPr lang="en-US" dirty="0" smtClean="0"/>
              <a:t> via </a:t>
            </a:r>
            <a:r>
              <a:rPr lang="en-US" dirty="0" err="1" smtClean="0"/>
              <a:t>branch_id</a:t>
            </a:r>
            <a:endParaRPr lang="en-US" sz="2400" dirty="0" smtClean="0"/>
          </a:p>
          <a:p>
            <a:pPr lvl="1"/>
            <a:r>
              <a:rPr lang="en-US" dirty="0" smtClean="0"/>
              <a:t>Etc.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B96-9FCF-49B7-889F-34A0F8228A9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Query Statistics Collection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our assumed quires that can be generated from any of the 8 sites because all the sites have the same table which is necessary for every site operation.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B96-9FCF-49B7-889F-34A0F8228A9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Vertical Fragmentation based on Query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We have fragmented the database vertically based on the query written above.</a:t>
            </a:r>
          </a:p>
          <a:p>
            <a:r>
              <a:rPr lang="en-US" u="sng" dirty="0" smtClean="0"/>
              <a:t>Fragments of Donor</a:t>
            </a:r>
            <a:endParaRPr lang="en-US" dirty="0" smtClean="0"/>
          </a:p>
          <a:p>
            <a:pPr lvl="1"/>
            <a:r>
              <a:rPr lang="en-US" dirty="0" smtClean="0"/>
              <a:t>Donor_fragment1(</a:t>
            </a:r>
            <a:r>
              <a:rPr lang="en-US" dirty="0" err="1" smtClean="0"/>
              <a:t>d_id,d_name,address,blood_group,phone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Donor_fragment1(</a:t>
            </a:r>
            <a:r>
              <a:rPr lang="en-US" dirty="0" err="1" smtClean="0"/>
              <a:t>d_id,br_id,area,sub_area,national_id,email</a:t>
            </a:r>
            <a:r>
              <a:rPr lang="en-US" dirty="0" smtClean="0"/>
              <a:t>) </a:t>
            </a:r>
          </a:p>
          <a:p>
            <a:r>
              <a:rPr lang="en-US" u="sng" dirty="0" smtClean="0"/>
              <a:t>Fragments of </a:t>
            </a:r>
            <a:r>
              <a:rPr lang="en-US" u="sng" dirty="0" err="1" smtClean="0"/>
              <a:t>Blood_request</a:t>
            </a:r>
            <a:endParaRPr lang="en-US" dirty="0" smtClean="0"/>
          </a:p>
          <a:p>
            <a:pPr lvl="1"/>
            <a:r>
              <a:rPr lang="en-US" dirty="0" smtClean="0"/>
              <a:t>Bloodrequest_frg1(</a:t>
            </a:r>
            <a:r>
              <a:rPr lang="en-US" dirty="0" err="1" smtClean="0"/>
              <a:t>name,address,hospital,blood_gruop,blood_amount,phone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Bloodrequest_frg2(</a:t>
            </a:r>
            <a:r>
              <a:rPr lang="en-US" dirty="0" err="1" smtClean="0"/>
              <a:t>id,name,delivery_confirmation,email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B96-9FCF-49B7-889F-34A0F8228A9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Vertical Fragmentation based on Query statistics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Fragments of Employee</a:t>
            </a:r>
            <a:endParaRPr lang="en-US" dirty="0" smtClean="0"/>
          </a:p>
          <a:p>
            <a:pPr lvl="1"/>
            <a:r>
              <a:rPr lang="en-US" dirty="0" smtClean="0"/>
              <a:t>Employee_frag_1(</a:t>
            </a:r>
            <a:r>
              <a:rPr lang="en-US" dirty="0" err="1" smtClean="0"/>
              <a:t>emp_id,emp_name,emp_address,emp_role,emp_sal,phone,email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Employee_frag_2(</a:t>
            </a:r>
            <a:r>
              <a:rPr lang="en-US" dirty="0" err="1" smtClean="0"/>
              <a:t>emp_id,branch_id,emp_area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B96-9FCF-49B7-889F-34A0F8228A9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2209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Testing Query Response Time Using Centralized and Distributed Model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209800"/>
            <a:ext cx="7498080" cy="4038600"/>
          </a:xfrm>
        </p:spPr>
        <p:txBody>
          <a:bodyPr/>
          <a:lstStyle/>
          <a:p>
            <a:pPr algn="just"/>
            <a:r>
              <a:rPr lang="en-US" dirty="0" smtClean="0"/>
              <a:t>All models were developed by using My-SQL web-based version integrated on </a:t>
            </a:r>
            <a:r>
              <a:rPr lang="en-US" dirty="0" err="1" smtClean="0"/>
              <a:t>Xampp</a:t>
            </a:r>
            <a:r>
              <a:rPr lang="en-US" dirty="0" smtClean="0"/>
              <a:t> 1.7.7 server. </a:t>
            </a:r>
          </a:p>
          <a:p>
            <a:pPr algn="just"/>
            <a:r>
              <a:rPr lang="en-US" dirty="0" smtClean="0"/>
              <a:t>Everything were tested by using My-SQL server version.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B96-9FCF-49B7-889F-34A0F8228A9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401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Query Hit &amp; Query Miss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057400"/>
            <a:ext cx="7498080" cy="4191000"/>
          </a:xfrm>
        </p:spPr>
        <p:txBody>
          <a:bodyPr/>
          <a:lstStyle/>
          <a:p>
            <a:pPr algn="just"/>
            <a:r>
              <a:rPr lang="en-US" dirty="0" smtClean="0"/>
              <a:t>Sometimes it is necessary to view the blood availability around the area. </a:t>
            </a:r>
          </a:p>
          <a:p>
            <a:pPr algn="just"/>
            <a:r>
              <a:rPr lang="en-US" dirty="0" smtClean="0"/>
              <a:t>At that time only query miss will be occurred that means global query will be generated. </a:t>
            </a:r>
          </a:p>
          <a:p>
            <a:pPr algn="just"/>
            <a:r>
              <a:rPr lang="en-US" dirty="0" smtClean="0"/>
              <a:t>This possibility of query hit &amp; query miss is shown in a chart in next slide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B96-9FCF-49B7-889F-34A0F8228A9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630362"/>
          </a:xfrm>
        </p:spPr>
        <p:txBody>
          <a:bodyPr>
            <a:normAutofit/>
          </a:bodyPr>
          <a:lstStyle/>
          <a:p>
            <a:r>
              <a:rPr lang="en-US" dirty="0" smtClean="0"/>
              <a:t>Query Hit &amp; Query Miss Statistics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981200"/>
            <a:ext cx="7498080" cy="42672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B96-9FCF-49B7-889F-34A0F8228A99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1524000" y="1981201"/>
          <a:ext cx="70866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62200" y="5943600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Figure: Query hit &amp; Query miss </a:t>
            </a:r>
            <a:r>
              <a:rPr lang="en-US" dirty="0" smtClean="0"/>
              <a:t>statistics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Before </a:t>
            </a:r>
            <a:r>
              <a:rPr lang="en-US" dirty="0" smtClean="0"/>
              <a:t>I </a:t>
            </a:r>
            <a:r>
              <a:rPr lang="en-US" dirty="0" smtClean="0"/>
              <a:t>start </a:t>
            </a:r>
            <a:r>
              <a:rPr lang="en-US" dirty="0" smtClean="0"/>
              <a:t>my </a:t>
            </a:r>
            <a:r>
              <a:rPr lang="en-US" dirty="0" smtClean="0"/>
              <a:t>discussion</a:t>
            </a:r>
          </a:p>
          <a:p>
            <a:pPr algn="ctr">
              <a:buNone/>
            </a:pPr>
            <a:r>
              <a:rPr lang="en-US" dirty="0" smtClean="0"/>
              <a:t>Let us know</a:t>
            </a:r>
          </a:p>
          <a:p>
            <a:pPr algn="ctr">
              <a:buNone/>
            </a:pPr>
            <a:r>
              <a:rPr lang="en-US" dirty="0" smtClean="0"/>
              <a:t>What is Blood Bank?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B96-9FCF-49B7-889F-34A0F8228A9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630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Minimum Response Time at Centralized Database &amp; Distributed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981200"/>
            <a:ext cx="7498080" cy="4267200"/>
          </a:xfrm>
        </p:spPr>
        <p:txBody>
          <a:bodyPr/>
          <a:lstStyle/>
          <a:p>
            <a:pPr algn="just"/>
            <a:r>
              <a:rPr lang="en-US" dirty="0" smtClean="0"/>
              <a:t>Minimum Response Time is defined as the minimum time required for responding to a query in the Centralized Database or in the local site in case of distributed database.</a:t>
            </a:r>
          </a:p>
          <a:p>
            <a:pPr algn="just"/>
            <a:r>
              <a:rPr lang="en-US" dirty="0" smtClean="0"/>
              <a:t>Minimum Response time of centralized is more than the distributed database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B96-9FCF-49B7-889F-34A0F8228A9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630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Minimum Response Time at Centralized Database &amp; Distributed Database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981200"/>
            <a:ext cx="7498080" cy="426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B96-9FCF-49B7-889F-34A0F8228A99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1447800" y="1981200"/>
          <a:ext cx="7467599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0" y="6211669"/>
            <a:ext cx="6391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Figure: Minimum Response Time at Centralized Database &amp; </a:t>
            </a:r>
            <a:endParaRPr lang="en-US" dirty="0" smtClean="0"/>
          </a:p>
          <a:p>
            <a:pPr algn="ctr"/>
            <a:r>
              <a:rPr lang="en-US" dirty="0" smtClean="0"/>
              <a:t>Distributed Database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630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Maximum Response Time at Centralized Database &amp; Distributed Database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981200"/>
            <a:ext cx="7498080" cy="4495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Maximum Response Time is defined as the maximum time required for responding to a query in the Centralized Database </a:t>
            </a:r>
          </a:p>
          <a:p>
            <a:pPr algn="just"/>
            <a:r>
              <a:rPr lang="en-US" dirty="0" smtClean="0"/>
              <a:t>Or in the local site in case of distributed database (when data is not reside in local site).</a:t>
            </a:r>
          </a:p>
          <a:p>
            <a:pPr algn="just"/>
            <a:r>
              <a:rPr lang="en-US" dirty="0" smtClean="0"/>
              <a:t>Maximum Response time of centralized is slightly more than the distributed database here.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B96-9FCF-49B7-889F-34A0F8228A9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554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Maximum Response Time at Centralized Database &amp; Distributed Database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B96-9FCF-49B7-889F-34A0F8228A99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435100" y="1981200"/>
          <a:ext cx="749935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00200" y="6211669"/>
            <a:ext cx="6391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Figure: Maximum Response Time at Centralized Database </a:t>
            </a:r>
            <a:r>
              <a:rPr lang="en-US" dirty="0" smtClean="0"/>
              <a:t>&amp;</a:t>
            </a:r>
          </a:p>
          <a:p>
            <a:pPr algn="ctr"/>
            <a:r>
              <a:rPr lang="en-US" dirty="0" smtClean="0"/>
              <a:t> </a:t>
            </a:r>
            <a:r>
              <a:rPr lang="en-US" dirty="0"/>
              <a:t>Distributed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554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Average Response Time at Centralized Database &amp; Distributed Database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905000"/>
            <a:ext cx="7498080" cy="4343400"/>
          </a:xfrm>
        </p:spPr>
        <p:txBody>
          <a:bodyPr/>
          <a:lstStyle/>
          <a:p>
            <a:pPr algn="just"/>
            <a:r>
              <a:rPr lang="en-US" dirty="0" smtClean="0"/>
              <a:t>Average Response Time is defined as the average time required for responding to a query in the Centralized Database or in the local site in case of distributed.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B96-9FCF-49B7-889F-34A0F8228A9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554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Average Response Time at Centralized Database &amp; Distributed Database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B96-9FCF-49B7-889F-34A0F8228A99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435100" y="1981200"/>
          <a:ext cx="749935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47800" y="6096000"/>
            <a:ext cx="62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Average Response Time at Centralized </a:t>
            </a:r>
            <a:r>
              <a:rPr lang="en-US" dirty="0" smtClean="0"/>
              <a:t>Database </a:t>
            </a:r>
            <a:r>
              <a:rPr lang="en-US" dirty="0"/>
              <a:t>&amp; </a:t>
            </a:r>
            <a:endParaRPr lang="en-US" dirty="0" smtClean="0"/>
          </a:p>
          <a:p>
            <a:pPr algn="ctr"/>
            <a:r>
              <a:rPr lang="en-US" dirty="0" smtClean="0"/>
              <a:t>Distributed Database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purpose of conducting this study &amp; doing project is to know the conversion of Centralized DB to Distributed DB </a:t>
            </a:r>
          </a:p>
          <a:p>
            <a:pPr algn="just"/>
            <a:r>
              <a:rPr lang="en-US" dirty="0" smtClean="0"/>
              <a:t>And its impact on the response time while moving from centralized to distributed databases. </a:t>
            </a:r>
          </a:p>
          <a:p>
            <a:pPr algn="just"/>
            <a:r>
              <a:rPr lang="en-US" dirty="0" smtClean="0"/>
              <a:t>Distributed databases have many aspects and every organization has certain preferences.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B96-9FCF-49B7-889F-34A0F8228A9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For this sector, the response time is prioritized.</a:t>
            </a:r>
          </a:p>
          <a:p>
            <a:pPr algn="just"/>
            <a:r>
              <a:rPr lang="en-US" dirty="0" smtClean="0"/>
              <a:t>Our experiment showed that the average response time is decreased if we switch from centralized database to distributed database. </a:t>
            </a:r>
          </a:p>
          <a:p>
            <a:pPr algn="just"/>
            <a:r>
              <a:rPr lang="en-US" dirty="0" smtClean="0"/>
              <a:t>In  distribution  we  put  the  data  to  the  site where it is used most frequently.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B96-9FCF-49B7-889F-34A0F8228A9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This locality of data reduces the response time. </a:t>
            </a:r>
          </a:p>
          <a:p>
            <a:pPr algn="just"/>
            <a:r>
              <a:rPr lang="en-US" dirty="0" smtClean="0"/>
              <a:t>In the distributed database, data  is  fragmented. These fragments are short compared to the full database  (centralized  database  contains  maximum  columns). 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B96-9FCF-49B7-889F-34A0F8228A9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However, when we need data from multiple sites for a query (report queries), the response time is increased.</a:t>
            </a:r>
          </a:p>
          <a:p>
            <a:pPr algn="just"/>
            <a:r>
              <a:rPr lang="en-US" dirty="0" smtClean="0"/>
              <a:t>Accessing data from multiple remote sites and then joining those takes long time. </a:t>
            </a:r>
          </a:p>
          <a:p>
            <a:pPr algn="just"/>
            <a:r>
              <a:rPr lang="en-US" dirty="0" smtClean="0"/>
              <a:t>But in the centralized database since data is at one place so, it is easy and fast to search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B96-9FCF-49B7-889F-34A0F8228A9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Blood Bank?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 </a:t>
            </a:r>
            <a:r>
              <a:rPr lang="en-US" b="1" dirty="0" smtClean="0"/>
              <a:t>blood bank</a:t>
            </a:r>
            <a:r>
              <a:rPr lang="en-US" dirty="0" smtClean="0"/>
              <a:t> is a cache or bank of blood or blood components, gathered as a result of blood donation or collection, stored and preserved for later use in blood transfusion. </a:t>
            </a:r>
          </a:p>
          <a:p>
            <a:pPr algn="just"/>
            <a:r>
              <a:rPr lang="en-US" dirty="0" smtClean="0"/>
              <a:t>The term "blood bank" typically refers to a division of a hospital where the storage of blood product occurs and where proper testing is performed.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B96-9FCF-49B7-889F-34A0F8228A9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  results  showed  that  the  response  time  is  decreased  in  distributed  databases.  </a:t>
            </a:r>
          </a:p>
          <a:p>
            <a:r>
              <a:rPr lang="en-US" dirty="0" smtClean="0"/>
              <a:t>Due  to  fragmentation  data set for single site contains less records  than centralized database, so response time is less.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B96-9FCF-49B7-889F-34A0F8228A9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Any Question??</a:t>
            </a:r>
          </a:p>
          <a:p>
            <a:pPr algn="ctr">
              <a:buNone/>
            </a:pPr>
            <a:r>
              <a:rPr lang="en-US" dirty="0" smtClean="0"/>
              <a:t>Fell free to ask me</a:t>
            </a:r>
          </a:p>
          <a:p>
            <a:pPr algn="ctr">
              <a:buNone/>
            </a:pPr>
            <a:r>
              <a:rPr lang="en-US" dirty="0" smtClean="0"/>
              <a:t>I would love to ans.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B96-9FCF-49B7-889F-34A0F8228A9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5400" dirty="0" smtClean="0"/>
          </a:p>
          <a:p>
            <a:pPr algn="ctr">
              <a:buNone/>
            </a:pPr>
            <a:r>
              <a:rPr lang="en-US" sz="5400" dirty="0" smtClean="0"/>
              <a:t>Thank You All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B96-9FCF-49B7-889F-34A0F8228A9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Blood Bank?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sometimes refers to a collection center, and indeed some hospitals also perform collection.</a:t>
            </a:r>
          </a:p>
          <a:p>
            <a:pPr algn="just"/>
            <a:r>
              <a:rPr lang="en-US" dirty="0" smtClean="0"/>
              <a:t>The Blood Bank Management System has been created with a purpose of replacing all of paperwork done at the Blood Bank.</a:t>
            </a:r>
          </a:p>
          <a:p>
            <a:pPr algn="just"/>
            <a:r>
              <a:rPr lang="en-US" dirty="0" smtClean="0"/>
              <a:t>All aspects of blood banking is completely managed by the software.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B96-9FCF-49B7-889F-34A0F8228A9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05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In this project we are trying to implement a distributed database from a centralized database of Blood Bank Management System.</a:t>
            </a:r>
          </a:p>
          <a:p>
            <a:pPr algn="just"/>
            <a:r>
              <a:rPr lang="en-US" dirty="0" smtClean="0"/>
              <a:t>Here, we have designed a distributed database system for Blood Bank Management from a centralized database system. </a:t>
            </a:r>
          </a:p>
          <a:p>
            <a:pPr algn="just"/>
            <a:r>
              <a:rPr lang="en-US" dirty="0" smtClean="0"/>
              <a:t>Which will increase the system performance, reliability and throughput.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B96-9FCF-49B7-889F-34A0F8228A9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 </a:t>
            </a:r>
            <a:r>
              <a:rPr lang="en-US" dirty="0" smtClean="0"/>
              <a:t>have incorporated several methodologies for creating this system, which is shown in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B96-9FCF-49B7-889F-34A0F8228A9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B96-9FCF-49B7-889F-34A0F8228A99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143000" y="1447800"/>
          <a:ext cx="78486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24200" y="3886200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Figure: Developing </a:t>
            </a:r>
            <a:r>
              <a:rPr lang="en-US" dirty="0" smtClean="0"/>
              <a:t>Methodology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b="1" dirty="0" smtClean="0"/>
              <a:t>Existing System Review:</a:t>
            </a:r>
            <a:r>
              <a:rPr lang="en-US" dirty="0" smtClean="0"/>
              <a:t> First we reviewed the existing centralized database for Blood Bank Management System that was also created by us. </a:t>
            </a:r>
          </a:p>
          <a:p>
            <a:pPr algn="just"/>
            <a:r>
              <a:rPr lang="en-US" b="1" dirty="0" smtClean="0"/>
              <a:t>Data distribution based on horizontal fragmentation</a:t>
            </a:r>
            <a:r>
              <a:rPr lang="en-US" dirty="0" smtClean="0"/>
              <a:t>: We have distributed our data’s into several sites which is the main criteria of distributed database system.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B96-9FCF-49B7-889F-34A0F8228A9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94</TotalTime>
  <Words>1407</Words>
  <Application>Microsoft Office PowerPoint</Application>
  <PresentationFormat>On-screen Show (4:3)</PresentationFormat>
  <Paragraphs>237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Solstice</vt:lpstr>
      <vt:lpstr>Distributed Blood Bank Management System Database</vt:lpstr>
      <vt:lpstr>Prepared By:</vt:lpstr>
      <vt:lpstr>Slide 3</vt:lpstr>
      <vt:lpstr>What is Blood Bank?</vt:lpstr>
      <vt:lpstr>What is Blood Bank? (Cont.)</vt:lpstr>
      <vt:lpstr>Basic Project Overview</vt:lpstr>
      <vt:lpstr>Methodology</vt:lpstr>
      <vt:lpstr>Methodology (Cont.)</vt:lpstr>
      <vt:lpstr>Methodology (Cont.)</vt:lpstr>
      <vt:lpstr>Methodology (Cont.)</vt:lpstr>
      <vt:lpstr>Methodology (Cont.)</vt:lpstr>
      <vt:lpstr>Existing Centralized Database ERD</vt:lpstr>
      <vt:lpstr>Sample Tables with Dates</vt:lpstr>
      <vt:lpstr>Sample Tables with Dates (Cont.)</vt:lpstr>
      <vt:lpstr>Distribution among sites</vt:lpstr>
      <vt:lpstr>Distribution among sites (Cont.)</vt:lpstr>
      <vt:lpstr>Data Distribution techniques</vt:lpstr>
      <vt:lpstr>Data Distribution techniques (Cont.)</vt:lpstr>
      <vt:lpstr>Data Distribution techniques (Cont.)</vt:lpstr>
      <vt:lpstr>Query Statistics Collection</vt:lpstr>
      <vt:lpstr>Query Statistics Collection (Cont.)</vt:lpstr>
      <vt:lpstr>Query Statistics Collection (Cont.)</vt:lpstr>
      <vt:lpstr>Query Statistics Collection (Cont.)</vt:lpstr>
      <vt:lpstr>Query Statistics Collection (Cont.)</vt:lpstr>
      <vt:lpstr>Vertical Fragmentation based on Query statistics</vt:lpstr>
      <vt:lpstr>Vertical Fragmentation based on Query statistics (Cont.)</vt:lpstr>
      <vt:lpstr>Testing Query Response Time Using Centralized and Distributed Model </vt:lpstr>
      <vt:lpstr>Query Hit &amp; Query Miss Statistics</vt:lpstr>
      <vt:lpstr>Query Hit &amp; Query Miss Statistics (Cont.)</vt:lpstr>
      <vt:lpstr>Minimum Response Time at Centralized Database &amp; Distributed Database</vt:lpstr>
      <vt:lpstr>Minimum Response Time at Centralized Database &amp; Distributed Database (Cont.)</vt:lpstr>
      <vt:lpstr>Maximum Response Time at Centralized Database &amp; Distributed Database </vt:lpstr>
      <vt:lpstr>Maximum Response Time at Centralized Database &amp; Distributed Database (Cont.)</vt:lpstr>
      <vt:lpstr>Average Response Time at Centralized Database &amp; Distributed Database </vt:lpstr>
      <vt:lpstr>Average Response Time at Centralized Database &amp; Distributed Database </vt:lpstr>
      <vt:lpstr>Conclusion</vt:lpstr>
      <vt:lpstr>Conclusion (Cont.)</vt:lpstr>
      <vt:lpstr>Conclusion (Cont.)</vt:lpstr>
      <vt:lpstr>Conclusion (Cont.)</vt:lpstr>
      <vt:lpstr>Conclusion (Cont.)</vt:lpstr>
      <vt:lpstr>Slide 41</vt:lpstr>
      <vt:lpstr>Slide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Blood Bank Management System Database</dc:title>
  <dc:creator>Saimun</dc:creator>
  <cp:lastModifiedBy>Saimun</cp:lastModifiedBy>
  <cp:revision>13</cp:revision>
  <dcterms:created xsi:type="dcterms:W3CDTF">2013-07-04T00:41:51Z</dcterms:created>
  <dcterms:modified xsi:type="dcterms:W3CDTF">2013-07-05T19:58:21Z</dcterms:modified>
</cp:coreProperties>
</file>