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59" r:id="rId4"/>
    <p:sldId id="264" r:id="rId5"/>
    <p:sldId id="271" r:id="rId6"/>
    <p:sldId id="263" r:id="rId7"/>
    <p:sldId id="261" r:id="rId8"/>
    <p:sldId id="270" r:id="rId9"/>
    <p:sldId id="267" r:id="rId10"/>
    <p:sldId id="268" r:id="rId11"/>
    <p:sldId id="26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1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648C5-53BF-7348-A606-80AA5335DB40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4ABB4-D857-CD4A-BDD8-DDDB6CEB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Yutaka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4ABB4-D857-CD4A-BDD8-DDDB6CEB78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Yutaka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4ABB4-D857-CD4A-BDD8-DDDB6CEB78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Yutaka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4ABB4-D857-CD4A-BDD8-DDDB6CEB78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6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Yutaka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4ABB4-D857-CD4A-BDD8-DDDB6CEB78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9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12/10/10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Derek </a:t>
            </a:r>
            <a:r>
              <a:rPr lang="en-US" dirty="0" err="1" smtClean="0"/>
              <a:t>Weitzel</a:t>
            </a:r>
            <a:endParaRPr lang="en-US" dirty="0" smtClean="0"/>
          </a:p>
          <a:p>
            <a:r>
              <a:rPr lang="en-US" dirty="0" smtClean="0"/>
              <a:t>Yutaka Tsutano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2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6" name="Content Placeholder 5" descr="Screen shot 2010-12-06 at 2.11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1" r="1276" b="6645"/>
          <a:stretch/>
        </p:blipFill>
        <p:spPr>
          <a:xfrm>
            <a:off x="528963" y="1977890"/>
            <a:ext cx="8102605" cy="4045687"/>
          </a:xfrm>
        </p:spPr>
      </p:pic>
    </p:spTree>
    <p:extLst>
      <p:ext uri="{BB962C8B-B14F-4D97-AF65-F5344CB8AC3E}">
        <p14:creationId xmlns:p14="http://schemas.microsoft.com/office/powerpoint/2010/main" val="376874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Chip</a:t>
            </a:r>
            <a:endParaRPr lang="en-US" dirty="0"/>
          </a:p>
        </p:txBody>
      </p:sp>
      <p:pic>
        <p:nvPicPr>
          <p:cNvPr id="5" name="Content Placeholder 4" descr="layout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38" b="-5438"/>
          <a:stretch>
            <a:fillRect/>
          </a:stretch>
        </p:blipFill>
        <p:spPr>
          <a:xfrm>
            <a:off x="528214" y="1895644"/>
            <a:ext cx="3938057" cy="433705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2500 x 2500 micron chip</a:t>
            </a:r>
          </a:p>
          <a:p>
            <a:r>
              <a:rPr lang="en-US" dirty="0" smtClean="0"/>
              <a:t>Routing introduced DRC errors.</a:t>
            </a:r>
          </a:p>
          <a:p>
            <a:r>
              <a:rPr lang="en-US" dirty="0" smtClean="0"/>
              <a:t>Registers on right.  Adders on top.</a:t>
            </a:r>
          </a:p>
          <a:p>
            <a:r>
              <a:rPr lang="en-US" dirty="0" smtClean="0"/>
              <a:t>Input on right.  Output on 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2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of time spent working in Cadence.</a:t>
            </a:r>
          </a:p>
          <a:p>
            <a:endParaRPr lang="en-US" dirty="0"/>
          </a:p>
          <a:p>
            <a:r>
              <a:rPr lang="en-US" dirty="0" smtClean="0"/>
              <a:t>LVS difficult for synthesized systems, </a:t>
            </a:r>
            <a:r>
              <a:rPr lang="en-US" dirty="0" err="1" smtClean="0"/>
              <a:t>eg</a:t>
            </a:r>
            <a:r>
              <a:rPr lang="en-US" dirty="0" smtClean="0"/>
              <a:t>. Final Layout.  Requires extracted layouts of all components.</a:t>
            </a:r>
          </a:p>
          <a:p>
            <a:endParaRPr lang="en-US" dirty="0"/>
          </a:p>
          <a:p>
            <a:r>
              <a:rPr lang="en-US" dirty="0" smtClean="0"/>
              <a:t>Low-Pass </a:t>
            </a:r>
            <a:r>
              <a:rPr lang="en-US" smtClean="0"/>
              <a:t>filter completed!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1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Low-Pass Filter using synthesized components.</a:t>
            </a:r>
          </a:p>
          <a:p>
            <a:endParaRPr lang="en-US" dirty="0" smtClean="0"/>
          </a:p>
          <a:p>
            <a:r>
              <a:rPr lang="en-US" dirty="0" smtClean="0"/>
              <a:t>Optimize design for power at the algorithmic level.</a:t>
            </a:r>
          </a:p>
          <a:p>
            <a:endParaRPr lang="en-US" dirty="0" smtClean="0"/>
          </a:p>
          <a:p>
            <a:r>
              <a:rPr lang="en-US" dirty="0" smtClean="0"/>
              <a:t>Test the Low-Pass filter with a functional verification version.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0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Impulse Filter (FIR)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63411" y="2147888"/>
            <a:ext cx="2850948" cy="3927475"/>
          </a:xfrm>
        </p:spPr>
        <p:txBody>
          <a:bodyPr/>
          <a:lstStyle/>
          <a:p>
            <a:r>
              <a:rPr lang="en-US" dirty="0" smtClean="0"/>
              <a:t>Weighted </a:t>
            </a:r>
            <a:r>
              <a:rPr lang="en-US" dirty="0"/>
              <a:t>sum of the most recent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samples: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5" name="Content Placeholder 4" descr="filter_normal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792" b="-29792"/>
          <a:stretch>
            <a:fillRect/>
          </a:stretch>
        </p:blipFill>
        <p:spPr>
          <a:xfrm>
            <a:off x="900113" y="2147888"/>
            <a:ext cx="4203700" cy="39274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996" y="3292253"/>
            <a:ext cx="1453132" cy="6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7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0626" y="2147888"/>
            <a:ext cx="3134515" cy="3927475"/>
          </a:xfrm>
        </p:spPr>
        <p:txBody>
          <a:bodyPr/>
          <a:lstStyle/>
          <a:p>
            <a:r>
              <a:rPr lang="en-US" dirty="0" smtClean="0"/>
              <a:t>Designed using </a:t>
            </a:r>
            <a:r>
              <a:rPr lang="en-US" cap="small" dirty="0" smtClean="0"/>
              <a:t>Matlab</a:t>
            </a:r>
          </a:p>
          <a:p>
            <a:r>
              <a:rPr lang="en-US" dirty="0" smtClean="0"/>
              <a:t>Filter Properties</a:t>
            </a:r>
          </a:p>
          <a:p>
            <a:pPr lvl="1"/>
            <a:r>
              <a:rPr lang="en-US" dirty="0" smtClean="0"/>
              <a:t>Finite Impulse Low-Pass Filter </a:t>
            </a:r>
            <a:r>
              <a:rPr lang="en-US" dirty="0"/>
              <a:t>w/ Hamming Window</a:t>
            </a:r>
            <a:endParaRPr lang="en-US" dirty="0" smtClean="0"/>
          </a:p>
          <a:p>
            <a:pPr lvl="1"/>
            <a:r>
              <a:rPr lang="en-US" dirty="0" smtClean="0"/>
              <a:t>Sampling </a:t>
            </a:r>
            <a:r>
              <a:rPr lang="en-US" dirty="0" err="1" smtClean="0"/>
              <a:t>Freq</a:t>
            </a:r>
            <a:r>
              <a:rPr lang="en-US" dirty="0" smtClean="0"/>
              <a:t>: 8194 Hz</a:t>
            </a:r>
          </a:p>
          <a:p>
            <a:pPr lvl="1"/>
            <a:r>
              <a:rPr lang="en-US" dirty="0" smtClean="0"/>
              <a:t>Cut-off </a:t>
            </a:r>
            <a:r>
              <a:rPr lang="en-US" dirty="0" err="1" smtClean="0"/>
              <a:t>Freq</a:t>
            </a:r>
            <a:r>
              <a:rPr lang="en-US" dirty="0" smtClean="0"/>
              <a:t>: 2048 Hz</a:t>
            </a:r>
          </a:p>
        </p:txBody>
      </p:sp>
      <p:pic>
        <p:nvPicPr>
          <p:cNvPr id="8" name="Content Placeholder 7" descr="matlab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78" b="-14478"/>
          <a:stretch>
            <a:fillRect/>
          </a:stretch>
        </p:blipFill>
        <p:spPr>
          <a:xfrm>
            <a:off x="404812" y="1788157"/>
            <a:ext cx="5135814" cy="4399586"/>
          </a:xfrm>
        </p:spPr>
      </p:pic>
    </p:spTree>
    <p:extLst>
      <p:ext uri="{BB962C8B-B14F-4D97-AF65-F5344CB8AC3E}">
        <p14:creationId xmlns:p14="http://schemas.microsoft.com/office/powerpoint/2010/main" val="213344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Fixed-Point Number Format “Q15”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1" y="4562635"/>
            <a:ext cx="7314248" cy="1512728"/>
          </a:xfrm>
        </p:spPr>
        <p:txBody>
          <a:bodyPr/>
          <a:lstStyle/>
          <a:p>
            <a:r>
              <a:rPr lang="en-US" dirty="0" smtClean="0"/>
              <a:t>Standard arithmetic hardware can be used</a:t>
            </a:r>
          </a:p>
          <a:p>
            <a:pPr lvl="2"/>
            <a:r>
              <a:rPr lang="en-US" dirty="0" smtClean="0"/>
              <a:t>Floating-point unit is expensive</a:t>
            </a:r>
          </a:p>
          <a:p>
            <a:r>
              <a:rPr lang="en-US" dirty="0" smtClean="0"/>
              <a:t>Q15 number has 15 fractional bits</a:t>
            </a:r>
          </a:p>
          <a:p>
            <a:endParaRPr lang="en-US" dirty="0" smtClean="0"/>
          </a:p>
        </p:txBody>
      </p:sp>
      <p:pic>
        <p:nvPicPr>
          <p:cNvPr id="7" name="Content Placeholder 6" descr="q7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24" r="-10324"/>
          <a:stretch>
            <a:fillRect/>
          </a:stretch>
        </p:blipFill>
        <p:spPr>
          <a:xfrm>
            <a:off x="1234743" y="1886553"/>
            <a:ext cx="6472404" cy="2604842"/>
          </a:xfrm>
        </p:spPr>
      </p:pic>
    </p:spTree>
    <p:extLst>
      <p:ext uri="{BB962C8B-B14F-4D97-AF65-F5344CB8AC3E}">
        <p14:creationId xmlns:p14="http://schemas.microsoft.com/office/powerpoint/2010/main" val="399992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Simulation</a:t>
            </a:r>
            <a:endParaRPr lang="en-US" dirty="0"/>
          </a:p>
        </p:txBody>
      </p:sp>
      <p:pic>
        <p:nvPicPr>
          <p:cNvPr id="5" name="Content Placeholder 4" descr="Screen shot 2010-12-06 at 2.25.43 PM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5" r="-1235"/>
          <a:stretch/>
        </p:blipFill>
        <p:spPr>
          <a:xfrm>
            <a:off x="688579" y="1798083"/>
            <a:ext cx="3979505" cy="3731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1617" y="1798083"/>
            <a:ext cx="3566160" cy="4065247"/>
          </a:xfrm>
        </p:spPr>
        <p:txBody>
          <a:bodyPr/>
          <a:lstStyle/>
          <a:p>
            <a:r>
              <a:rPr lang="en-US" dirty="0" smtClean="0"/>
              <a:t>ModelSim</a:t>
            </a:r>
          </a:p>
          <a:p>
            <a:r>
              <a:rPr lang="en-US" dirty="0" smtClean="0"/>
              <a:t>Functional simulator was developed in C++ to </a:t>
            </a:r>
            <a:r>
              <a:rPr lang="en-US" dirty="0"/>
              <a:t>generate test </a:t>
            </a:r>
            <a:r>
              <a:rPr lang="en-US" dirty="0" smtClean="0"/>
              <a:t>cases</a:t>
            </a:r>
          </a:p>
          <a:p>
            <a:r>
              <a:rPr lang="en-US" dirty="0" smtClean="0"/>
              <a:t>Produced same output</a:t>
            </a:r>
          </a:p>
          <a:p>
            <a:endParaRPr lang="en-US" dirty="0"/>
          </a:p>
        </p:txBody>
      </p:sp>
      <p:pic>
        <p:nvPicPr>
          <p:cNvPr id="7" name="Picture 6" descr="Screen shot 2010-12-06 at 2.26.25 PM.pn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0" b="5064"/>
          <a:stretch/>
        </p:blipFill>
        <p:spPr>
          <a:xfrm>
            <a:off x="4161317" y="4158066"/>
            <a:ext cx="4286460" cy="2041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3106492" y="1745358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VHDL Test Bench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39439" y="4121858"/>
            <a:ext cx="553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C++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5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pic>
        <p:nvPicPr>
          <p:cNvPr id="6" name="Content Placeholder 5" descr="filter_filtered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74" b="-5674"/>
          <a:stretch>
            <a:fillRect/>
          </a:stretch>
        </p:blipFill>
        <p:spPr>
          <a:xfrm>
            <a:off x="4439711" y="2160163"/>
            <a:ext cx="4266791" cy="4178955"/>
          </a:xfr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900111" y="5102122"/>
            <a:ext cx="3224453" cy="1321682"/>
          </a:xfrm>
        </p:spPr>
        <p:txBody>
          <a:bodyPr/>
          <a:lstStyle/>
          <a:p>
            <a:r>
              <a:rPr lang="en-US" dirty="0" smtClean="0"/>
              <a:t>Typical FIR filter is symmetric</a:t>
            </a:r>
          </a:p>
        </p:txBody>
      </p:sp>
      <p:pic>
        <p:nvPicPr>
          <p:cNvPr id="11" name="Picture 10" descr="filter_norm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3" y="2555423"/>
            <a:ext cx="3807687" cy="22292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793" y="1857804"/>
            <a:ext cx="380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4319" y="1889724"/>
            <a:ext cx="380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4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3 Multipliers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Replaced with optimized Adders.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Ripple-Carry adders for power optimization.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Reduced clock frequency to reduce transitions.</a:t>
            </a:r>
          </a:p>
        </p:txBody>
      </p:sp>
    </p:spTree>
    <p:extLst>
      <p:ext uri="{BB962C8B-B14F-4D97-AF65-F5344CB8AC3E}">
        <p14:creationId xmlns:p14="http://schemas.microsoft.com/office/powerpoint/2010/main" val="97451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Hardware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Area = 5024508 micron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3220 </a:t>
            </a:r>
            <a:r>
              <a:rPr lang="en-US" dirty="0" err="1" smtClean="0"/>
              <a:t>stdCells</a:t>
            </a:r>
            <a:endParaRPr lang="en-US" dirty="0" smtClean="0"/>
          </a:p>
          <a:p>
            <a:r>
              <a:rPr lang="en-US" dirty="0" smtClean="0"/>
              <a:t>Encounter routing introduced DRC errors.</a:t>
            </a:r>
          </a:p>
          <a:p>
            <a:r>
              <a:rPr lang="en-US" dirty="0" smtClean="0"/>
              <a:t>Clearly see the four multipliers.</a:t>
            </a:r>
            <a:endParaRPr lang="en-US" dirty="0"/>
          </a:p>
        </p:txBody>
      </p:sp>
      <p:pic>
        <p:nvPicPr>
          <p:cNvPr id="12" name="Content Placeholder 11" descr="Screen shot 2010-12-06 at 2.03.41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3" b="-2643"/>
          <a:stretch>
            <a:fillRect/>
          </a:stretch>
        </p:blipFill>
        <p:spPr>
          <a:xfrm>
            <a:off x="538163" y="2055813"/>
            <a:ext cx="4016375" cy="4137025"/>
          </a:xfrm>
        </p:spPr>
      </p:pic>
    </p:spTree>
    <p:extLst>
      <p:ext uri="{BB962C8B-B14F-4D97-AF65-F5344CB8AC3E}">
        <p14:creationId xmlns:p14="http://schemas.microsoft.com/office/powerpoint/2010/main" val="219281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299</TotalTime>
  <Words>257</Words>
  <Application>Microsoft Macintosh PowerPoint</Application>
  <PresentationFormat>On-screen Show (4:3)</PresentationFormat>
  <Paragraphs>66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Low-Pass Filter</vt:lpstr>
      <vt:lpstr>Introduction</vt:lpstr>
      <vt:lpstr>Finite Impulse Filter (FIR)</vt:lpstr>
      <vt:lpstr>Filter Design</vt:lpstr>
      <vt:lpstr>Fixed-Point Number Format “Q15”</vt:lpstr>
      <vt:lpstr>VHDL Simulation</vt:lpstr>
      <vt:lpstr>Optimization</vt:lpstr>
      <vt:lpstr>Optimization</vt:lpstr>
      <vt:lpstr>Convolution Hardware</vt:lpstr>
      <vt:lpstr>Datapath</vt:lpstr>
      <vt:lpstr>Final Chip</vt:lpstr>
      <vt:lpstr>Conclusions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Yutaka Tsutano</dc:creator>
  <cp:lastModifiedBy>Yutaka Tsutano</cp:lastModifiedBy>
  <cp:revision>106</cp:revision>
  <dcterms:created xsi:type="dcterms:W3CDTF">2010-12-06T19:00:30Z</dcterms:created>
  <dcterms:modified xsi:type="dcterms:W3CDTF">2010-12-10T14:10:42Z</dcterms:modified>
</cp:coreProperties>
</file>