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371" r:id="rId3"/>
    <p:sldId id="355" r:id="rId4"/>
    <p:sldId id="356" r:id="rId5"/>
    <p:sldId id="312" r:id="rId6"/>
    <p:sldId id="343" r:id="rId7"/>
    <p:sldId id="331" r:id="rId8"/>
    <p:sldId id="304" r:id="rId9"/>
    <p:sldId id="314" r:id="rId10"/>
    <p:sldId id="315" r:id="rId11"/>
    <p:sldId id="362" r:id="rId12"/>
    <p:sldId id="351" r:id="rId13"/>
    <p:sldId id="358" r:id="rId14"/>
    <p:sldId id="359" r:id="rId15"/>
    <p:sldId id="360" r:id="rId16"/>
    <p:sldId id="316" r:id="rId17"/>
    <p:sldId id="361" r:id="rId18"/>
    <p:sldId id="346" r:id="rId19"/>
    <p:sldId id="363" r:id="rId20"/>
    <p:sldId id="319" r:id="rId21"/>
    <p:sldId id="320" r:id="rId22"/>
    <p:sldId id="357" r:id="rId23"/>
    <p:sldId id="290" r:id="rId24"/>
    <p:sldId id="291" r:id="rId25"/>
    <p:sldId id="364" r:id="rId26"/>
    <p:sldId id="333" r:id="rId27"/>
    <p:sldId id="318" r:id="rId28"/>
    <p:sldId id="321" r:id="rId29"/>
    <p:sldId id="322" r:id="rId30"/>
    <p:sldId id="323" r:id="rId31"/>
    <p:sldId id="325" r:id="rId32"/>
    <p:sldId id="326" r:id="rId33"/>
    <p:sldId id="376" r:id="rId34"/>
    <p:sldId id="377" r:id="rId35"/>
    <p:sldId id="378" r:id="rId36"/>
    <p:sldId id="327" r:id="rId37"/>
    <p:sldId id="294" r:id="rId38"/>
    <p:sldId id="372" r:id="rId39"/>
    <p:sldId id="373" r:id="rId40"/>
    <p:sldId id="295" r:id="rId41"/>
    <p:sldId id="374" r:id="rId42"/>
    <p:sldId id="375" r:id="rId43"/>
    <p:sldId id="296" r:id="rId44"/>
    <p:sldId id="297" r:id="rId45"/>
    <p:sldId id="365" r:id="rId46"/>
    <p:sldId id="335" r:id="rId47"/>
    <p:sldId id="334" r:id="rId48"/>
    <p:sldId id="336" r:id="rId49"/>
    <p:sldId id="366" r:id="rId50"/>
    <p:sldId id="299" r:id="rId51"/>
    <p:sldId id="300" r:id="rId52"/>
    <p:sldId id="328" r:id="rId53"/>
    <p:sldId id="302" r:id="rId54"/>
    <p:sldId id="303" r:id="rId55"/>
    <p:sldId id="367" r:id="rId56"/>
    <p:sldId id="305" r:id="rId57"/>
    <p:sldId id="382" r:id="rId58"/>
    <p:sldId id="348" r:id="rId59"/>
    <p:sldId id="379" r:id="rId60"/>
    <p:sldId id="380" r:id="rId61"/>
    <p:sldId id="349" r:id="rId62"/>
    <p:sldId id="381" r:id="rId63"/>
    <p:sldId id="306" r:id="rId64"/>
    <p:sldId id="337" r:id="rId65"/>
    <p:sldId id="383" r:id="rId66"/>
    <p:sldId id="368" r:id="rId67"/>
    <p:sldId id="369" r:id="rId68"/>
    <p:sldId id="370" r:id="rId69"/>
    <p:sldId id="307" r:id="rId70"/>
    <p:sldId id="342" r:id="rId71"/>
    <p:sldId id="258" r:id="rId72"/>
    <p:sldId id="338" r:id="rId73"/>
    <p:sldId id="339" r:id="rId74"/>
    <p:sldId id="340" r:id="rId75"/>
    <p:sldId id="341" r:id="rId76"/>
    <p:sldId id="313" r:id="rId77"/>
    <p:sldId id="309" r:id="rId78"/>
    <p:sldId id="311" r:id="rId79"/>
    <p:sldId id="289" r:id="rId80"/>
    <p:sldId id="293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91"/>
    <a:srgbClr val="F9585B"/>
    <a:srgbClr val="FFF980"/>
    <a:srgbClr val="49FF3A"/>
    <a:srgbClr val="F82E2D"/>
    <a:srgbClr val="3F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E7412-0C1F-454B-884F-6924A9415728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0EFF3-4EA9-0848-B3CB-35035E8F70CF}">
      <dgm:prSet phldrT="[Text]"/>
      <dgm:spPr>
        <a:solidFill>
          <a:srgbClr val="A8FF9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Grid</a:t>
          </a:r>
          <a:endParaRPr lang="en-US" dirty="0">
            <a:solidFill>
              <a:schemeClr val="tx1"/>
            </a:solidFill>
          </a:endParaRPr>
        </a:p>
      </dgm:t>
    </dgm:pt>
    <dgm:pt modelId="{F0CEB362-4F07-4C43-B52C-12E02C1A2F0D}" type="parTrans" cxnId="{368DF96D-ABFB-E041-8879-A9790C4B715C}">
      <dgm:prSet/>
      <dgm:spPr/>
      <dgm:t>
        <a:bodyPr/>
        <a:lstStyle/>
        <a:p>
          <a:endParaRPr lang="en-US"/>
        </a:p>
      </dgm:t>
    </dgm:pt>
    <dgm:pt modelId="{7FE61259-3731-FF4A-A9B9-6EE6270364E1}" type="sibTrans" cxnId="{368DF96D-ABFB-E041-8879-A9790C4B715C}">
      <dgm:prSet/>
      <dgm:spPr/>
      <dgm:t>
        <a:bodyPr/>
        <a:lstStyle/>
        <a:p>
          <a:endParaRPr lang="en-US"/>
        </a:p>
      </dgm:t>
    </dgm:pt>
    <dgm:pt modelId="{2593F1C3-5C02-A140-A240-DAEE91218006}">
      <dgm:prSet phldrT="[Text]"/>
      <dgm:spPr>
        <a:solidFill>
          <a:srgbClr val="F9585B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Campus</a:t>
          </a:r>
          <a:endParaRPr lang="en-US" dirty="0">
            <a:solidFill>
              <a:srgbClr val="000000"/>
            </a:solidFill>
          </a:endParaRPr>
        </a:p>
      </dgm:t>
    </dgm:pt>
    <dgm:pt modelId="{DACD4A96-6D8E-4242-AD89-A9702B2499D4}" type="parTrans" cxnId="{920D73B7-38D7-3A48-9699-8D0266A60446}">
      <dgm:prSet/>
      <dgm:spPr/>
      <dgm:t>
        <a:bodyPr/>
        <a:lstStyle/>
        <a:p>
          <a:endParaRPr lang="en-US"/>
        </a:p>
      </dgm:t>
    </dgm:pt>
    <dgm:pt modelId="{C6C7FB65-47DF-2744-8B43-A63DEF1118F6}" type="sibTrans" cxnId="{920D73B7-38D7-3A48-9699-8D0266A60446}">
      <dgm:prSet/>
      <dgm:spPr/>
      <dgm:t>
        <a:bodyPr/>
        <a:lstStyle/>
        <a:p>
          <a:endParaRPr lang="en-US"/>
        </a:p>
      </dgm:t>
    </dgm:pt>
    <dgm:pt modelId="{CE8C0080-CE87-B547-BEEA-8A5A1174DD34}">
      <dgm:prSet phldrT="[Text]"/>
      <dgm:spPr>
        <a:solidFill>
          <a:srgbClr val="FFF98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Local</a:t>
          </a:r>
          <a:endParaRPr lang="en-US" dirty="0">
            <a:solidFill>
              <a:srgbClr val="000000"/>
            </a:solidFill>
          </a:endParaRPr>
        </a:p>
      </dgm:t>
    </dgm:pt>
    <dgm:pt modelId="{884913C3-EB1E-244D-ABE2-3BE025AB4136}" type="parTrans" cxnId="{000EC8C3-DA00-E74A-AE8D-2CFC382D0682}">
      <dgm:prSet/>
      <dgm:spPr/>
      <dgm:t>
        <a:bodyPr/>
        <a:lstStyle/>
        <a:p>
          <a:endParaRPr lang="en-US"/>
        </a:p>
      </dgm:t>
    </dgm:pt>
    <dgm:pt modelId="{EDE68EBE-EAA8-8142-814B-7270E57FAC05}" type="sibTrans" cxnId="{000EC8C3-DA00-E74A-AE8D-2CFC382D0682}">
      <dgm:prSet/>
      <dgm:spPr/>
      <dgm:t>
        <a:bodyPr/>
        <a:lstStyle/>
        <a:p>
          <a:endParaRPr lang="en-US"/>
        </a:p>
      </dgm:t>
    </dgm:pt>
    <dgm:pt modelId="{0E0CC626-BB08-EF4E-B044-410D8E16FB8B}" type="pres">
      <dgm:prSet presAssocID="{529E7412-0C1F-454B-884F-6924A941572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6CC4FC-5E2F-EC40-96EC-12CEA3BB2737}" type="pres">
      <dgm:prSet presAssocID="{529E7412-0C1F-454B-884F-6924A9415728}" presName="comp1" presStyleCnt="0"/>
      <dgm:spPr/>
    </dgm:pt>
    <dgm:pt modelId="{8C1CB108-B5E4-2D41-A67C-416E32F6E92D}" type="pres">
      <dgm:prSet presAssocID="{529E7412-0C1F-454B-884F-6924A9415728}" presName="circle1" presStyleLbl="node1" presStyleIdx="0" presStyleCnt="3"/>
      <dgm:spPr/>
      <dgm:t>
        <a:bodyPr/>
        <a:lstStyle/>
        <a:p>
          <a:endParaRPr lang="en-US"/>
        </a:p>
      </dgm:t>
    </dgm:pt>
    <dgm:pt modelId="{B9DD127B-94D1-E94A-8B80-F273E98841BC}" type="pres">
      <dgm:prSet presAssocID="{529E7412-0C1F-454B-884F-6924A9415728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D9FA-8D6D-6141-B811-19CD7D52151F}" type="pres">
      <dgm:prSet presAssocID="{529E7412-0C1F-454B-884F-6924A9415728}" presName="comp2" presStyleCnt="0"/>
      <dgm:spPr/>
    </dgm:pt>
    <dgm:pt modelId="{8C63003A-9A61-654E-BC6E-926D3980DF81}" type="pres">
      <dgm:prSet presAssocID="{529E7412-0C1F-454B-884F-6924A9415728}" presName="circle2" presStyleLbl="node1" presStyleIdx="1" presStyleCnt="3"/>
      <dgm:spPr/>
      <dgm:t>
        <a:bodyPr/>
        <a:lstStyle/>
        <a:p>
          <a:endParaRPr lang="en-US"/>
        </a:p>
      </dgm:t>
    </dgm:pt>
    <dgm:pt modelId="{E99C8269-59EF-194E-804A-DA617A94F785}" type="pres">
      <dgm:prSet presAssocID="{529E7412-0C1F-454B-884F-6924A9415728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9EDC5-6EBC-2448-B5F6-540A1E530BAF}" type="pres">
      <dgm:prSet presAssocID="{529E7412-0C1F-454B-884F-6924A9415728}" presName="comp3" presStyleCnt="0"/>
      <dgm:spPr/>
    </dgm:pt>
    <dgm:pt modelId="{A83314B3-C2FC-E94E-81BD-2124CEC1E084}" type="pres">
      <dgm:prSet presAssocID="{529E7412-0C1F-454B-884F-6924A9415728}" presName="circle3" presStyleLbl="node1" presStyleIdx="2" presStyleCnt="3"/>
      <dgm:spPr/>
      <dgm:t>
        <a:bodyPr/>
        <a:lstStyle/>
        <a:p>
          <a:endParaRPr lang="en-US"/>
        </a:p>
      </dgm:t>
    </dgm:pt>
    <dgm:pt modelId="{96909628-B86E-6A42-AD1A-ABDA316D1D09}" type="pres">
      <dgm:prSet presAssocID="{529E7412-0C1F-454B-884F-6924A9415728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8DF96D-ABFB-E041-8879-A9790C4B715C}" srcId="{529E7412-0C1F-454B-884F-6924A9415728}" destId="{7930EFF3-4EA9-0848-B3CB-35035E8F70CF}" srcOrd="0" destOrd="0" parTransId="{F0CEB362-4F07-4C43-B52C-12E02C1A2F0D}" sibTransId="{7FE61259-3731-FF4A-A9B9-6EE6270364E1}"/>
    <dgm:cxn modelId="{C6F86241-1AC3-C941-99A2-CA86A7EB8467}" type="presOf" srcId="{529E7412-0C1F-454B-884F-6924A9415728}" destId="{0E0CC626-BB08-EF4E-B044-410D8E16FB8B}" srcOrd="0" destOrd="0" presId="urn:microsoft.com/office/officeart/2005/8/layout/venn2"/>
    <dgm:cxn modelId="{1CE3DCD1-CE83-EC43-B253-80BE74507FB1}" type="presOf" srcId="{CE8C0080-CE87-B547-BEEA-8A5A1174DD34}" destId="{96909628-B86E-6A42-AD1A-ABDA316D1D09}" srcOrd="1" destOrd="0" presId="urn:microsoft.com/office/officeart/2005/8/layout/venn2"/>
    <dgm:cxn modelId="{000EC8C3-DA00-E74A-AE8D-2CFC382D0682}" srcId="{529E7412-0C1F-454B-884F-6924A9415728}" destId="{CE8C0080-CE87-B547-BEEA-8A5A1174DD34}" srcOrd="2" destOrd="0" parTransId="{884913C3-EB1E-244D-ABE2-3BE025AB4136}" sibTransId="{EDE68EBE-EAA8-8142-814B-7270E57FAC05}"/>
    <dgm:cxn modelId="{FC94885C-BA9C-2D4C-84EF-73332CC14EA7}" type="presOf" srcId="{2593F1C3-5C02-A140-A240-DAEE91218006}" destId="{8C63003A-9A61-654E-BC6E-926D3980DF81}" srcOrd="0" destOrd="0" presId="urn:microsoft.com/office/officeart/2005/8/layout/venn2"/>
    <dgm:cxn modelId="{3B6132AC-F679-1E4C-8FBC-29FFBCF5FAAD}" type="presOf" srcId="{7930EFF3-4EA9-0848-B3CB-35035E8F70CF}" destId="{B9DD127B-94D1-E94A-8B80-F273E98841BC}" srcOrd="1" destOrd="0" presId="urn:microsoft.com/office/officeart/2005/8/layout/venn2"/>
    <dgm:cxn modelId="{E34A08ED-A286-4A46-8422-8498EE6ED093}" type="presOf" srcId="{7930EFF3-4EA9-0848-B3CB-35035E8F70CF}" destId="{8C1CB108-B5E4-2D41-A67C-416E32F6E92D}" srcOrd="0" destOrd="0" presId="urn:microsoft.com/office/officeart/2005/8/layout/venn2"/>
    <dgm:cxn modelId="{F6F975A7-07B8-D449-BFA8-051AD2816D4B}" type="presOf" srcId="{CE8C0080-CE87-B547-BEEA-8A5A1174DD34}" destId="{A83314B3-C2FC-E94E-81BD-2124CEC1E084}" srcOrd="0" destOrd="0" presId="urn:microsoft.com/office/officeart/2005/8/layout/venn2"/>
    <dgm:cxn modelId="{8A43711A-733B-724C-BECB-30AE84403CF1}" type="presOf" srcId="{2593F1C3-5C02-A140-A240-DAEE91218006}" destId="{E99C8269-59EF-194E-804A-DA617A94F785}" srcOrd="1" destOrd="0" presId="urn:microsoft.com/office/officeart/2005/8/layout/venn2"/>
    <dgm:cxn modelId="{920D73B7-38D7-3A48-9699-8D0266A60446}" srcId="{529E7412-0C1F-454B-884F-6924A9415728}" destId="{2593F1C3-5C02-A140-A240-DAEE91218006}" srcOrd="1" destOrd="0" parTransId="{DACD4A96-6D8E-4242-AD89-A9702B2499D4}" sibTransId="{C6C7FB65-47DF-2744-8B43-A63DEF1118F6}"/>
    <dgm:cxn modelId="{D47EA4C0-CEB2-524A-B20B-8BFDC7C03F60}" type="presParOf" srcId="{0E0CC626-BB08-EF4E-B044-410D8E16FB8B}" destId="{736CC4FC-5E2F-EC40-96EC-12CEA3BB2737}" srcOrd="0" destOrd="0" presId="urn:microsoft.com/office/officeart/2005/8/layout/venn2"/>
    <dgm:cxn modelId="{25B36BD9-6014-B145-AA36-15F87119EEA2}" type="presParOf" srcId="{736CC4FC-5E2F-EC40-96EC-12CEA3BB2737}" destId="{8C1CB108-B5E4-2D41-A67C-416E32F6E92D}" srcOrd="0" destOrd="0" presId="urn:microsoft.com/office/officeart/2005/8/layout/venn2"/>
    <dgm:cxn modelId="{69363815-FB42-B744-874B-68AA09C48C89}" type="presParOf" srcId="{736CC4FC-5E2F-EC40-96EC-12CEA3BB2737}" destId="{B9DD127B-94D1-E94A-8B80-F273E98841BC}" srcOrd="1" destOrd="0" presId="urn:microsoft.com/office/officeart/2005/8/layout/venn2"/>
    <dgm:cxn modelId="{EA93A5AC-EFBE-DF4D-B698-8AD27FA3E6A8}" type="presParOf" srcId="{0E0CC626-BB08-EF4E-B044-410D8E16FB8B}" destId="{AB59D9FA-8D6D-6141-B811-19CD7D52151F}" srcOrd="1" destOrd="0" presId="urn:microsoft.com/office/officeart/2005/8/layout/venn2"/>
    <dgm:cxn modelId="{A522F140-0734-B949-AA29-79EA3E7A0996}" type="presParOf" srcId="{AB59D9FA-8D6D-6141-B811-19CD7D52151F}" destId="{8C63003A-9A61-654E-BC6E-926D3980DF81}" srcOrd="0" destOrd="0" presId="urn:microsoft.com/office/officeart/2005/8/layout/venn2"/>
    <dgm:cxn modelId="{00721DB7-0CD7-214D-9F3C-8C4E6B6A54C4}" type="presParOf" srcId="{AB59D9FA-8D6D-6141-B811-19CD7D52151F}" destId="{E99C8269-59EF-194E-804A-DA617A94F785}" srcOrd="1" destOrd="0" presId="urn:microsoft.com/office/officeart/2005/8/layout/venn2"/>
    <dgm:cxn modelId="{97BC1195-F538-2147-951B-9A632AD6136F}" type="presParOf" srcId="{0E0CC626-BB08-EF4E-B044-410D8E16FB8B}" destId="{ED09EDC5-6EBC-2448-B5F6-540A1E530BAF}" srcOrd="2" destOrd="0" presId="urn:microsoft.com/office/officeart/2005/8/layout/venn2"/>
    <dgm:cxn modelId="{C3893578-19AE-6F46-B626-200757F59354}" type="presParOf" srcId="{ED09EDC5-6EBC-2448-B5F6-540A1E530BAF}" destId="{A83314B3-C2FC-E94E-81BD-2124CEC1E084}" srcOrd="0" destOrd="0" presId="urn:microsoft.com/office/officeart/2005/8/layout/venn2"/>
    <dgm:cxn modelId="{B7798549-C380-9346-9FA9-A35F80A91F1E}" type="presParOf" srcId="{ED09EDC5-6EBC-2448-B5F6-540A1E530BAF}" destId="{96909628-B86E-6A42-AD1A-ABDA316D1D0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CB108-B5E4-2D41-A67C-416E32F6E92D}">
      <dsp:nvSpPr>
        <dsp:cNvPr id="0" name=""/>
        <dsp:cNvSpPr/>
      </dsp:nvSpPr>
      <dsp:spPr>
        <a:xfrm>
          <a:off x="671941" y="0"/>
          <a:ext cx="2687765" cy="2687765"/>
        </a:xfrm>
        <a:prstGeom prst="ellipse">
          <a:avLst/>
        </a:prstGeom>
        <a:solidFill>
          <a:srgbClr val="A8FF91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Grid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546137" y="134388"/>
        <a:ext cx="939373" cy="403164"/>
      </dsp:txXfrm>
    </dsp:sp>
    <dsp:sp modelId="{8C63003A-9A61-654E-BC6E-926D3980DF81}">
      <dsp:nvSpPr>
        <dsp:cNvPr id="0" name=""/>
        <dsp:cNvSpPr/>
      </dsp:nvSpPr>
      <dsp:spPr>
        <a:xfrm>
          <a:off x="1007912" y="671941"/>
          <a:ext cx="2015823" cy="2015823"/>
        </a:xfrm>
        <a:prstGeom prst="ellipse">
          <a:avLst/>
        </a:prstGeom>
        <a:solidFill>
          <a:srgbClr val="F9585B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Campus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1546137" y="797930"/>
        <a:ext cx="939373" cy="377966"/>
      </dsp:txXfrm>
    </dsp:sp>
    <dsp:sp modelId="{A83314B3-C2FC-E94E-81BD-2124CEC1E084}">
      <dsp:nvSpPr>
        <dsp:cNvPr id="0" name=""/>
        <dsp:cNvSpPr/>
      </dsp:nvSpPr>
      <dsp:spPr>
        <a:xfrm>
          <a:off x="1343882" y="1343882"/>
          <a:ext cx="1343882" cy="1343882"/>
        </a:xfrm>
        <a:prstGeom prst="ellipse">
          <a:avLst/>
        </a:prstGeom>
        <a:solidFill>
          <a:srgbClr val="FFF980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Local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1540689" y="1679853"/>
        <a:ext cx="950268" cy="67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E9D76-0321-ED47-B4D7-4C3635878C71}" type="datetimeFigureOut">
              <a:rPr lang="en-US" smtClean="0"/>
              <a:t>3/29/11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1BBC9-61F8-A540-B479-3B9B2E88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7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167E99-9CEA-554C-B8D3-D6C0AE0C1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4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A0C0A-46A0-9443-96DB-5392D3742051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167E99-9CEA-554C-B8D3-D6C0AE0C1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F8551-7A61-AC4D-8501-77C929A2D8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5E6A32-AFC2-0A44-8709-58582DB0AF62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V3_1p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600">
                <a:solidFill>
                  <a:schemeClr val="bg1"/>
                </a:solidFill>
                <a:latin typeface="URWGroteskTReg" pitchFamily="-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0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183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076B-A260-6547-A7B3-8E651CFE86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60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B646-B16A-A54D-8AB1-197E39B5D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60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B646-B16A-A54D-8AB1-197E39B5D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60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B646-B16A-A54D-8AB1-197E39B5D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60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B646-B16A-A54D-8AB1-197E39B5D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24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V3_2pag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183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076B-A260-6547-A7B3-8E651CFE86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pitchFamily="-4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Campus Grids: </a:t>
            </a:r>
            <a:r>
              <a:rPr lang="en-US" dirty="0"/>
              <a:t>A </a:t>
            </a:r>
            <a:r>
              <a:rPr lang="en-US" dirty="0" smtClean="0"/>
              <a:t>Framework to Facilitate Resource Sharing</a:t>
            </a:r>
            <a:endParaRPr lang="en-US" dirty="0">
              <a:latin typeface="URWGroteskTBo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676400"/>
            <a:ext cx="65532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URWGroteskTReg" charset="0"/>
                <a:ea typeface="ＭＳ Ｐゴシック" charset="0"/>
                <a:cs typeface="ＭＳ Ｐゴシック" charset="0"/>
              </a:rPr>
              <a:t>Derek Weitzel</a:t>
            </a:r>
            <a:endParaRPr lang="en-US" dirty="0">
              <a:latin typeface="URWGroteskTReg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45720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5720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Accomplished – 8 Million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Million Hours</a:t>
            </a:r>
            <a:endParaRPr lang="en-US" dirty="0"/>
          </a:p>
        </p:txBody>
      </p:sp>
      <p:pic>
        <p:nvPicPr>
          <p:cNvPr id="4" name="Picture 3" descr="cumlativeh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82000" cy="52387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Characteristics of Campus Grids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Campus Grid Framework</a:t>
            </a:r>
          </a:p>
          <a:p>
            <a:r>
              <a:rPr lang="en-US" dirty="0" smtClean="0"/>
              <a:t>Pilot Submission</a:t>
            </a:r>
          </a:p>
          <a:p>
            <a:r>
              <a:rPr lang="en-US" dirty="0"/>
              <a:t>Extending Beyond </a:t>
            </a:r>
            <a:r>
              <a:rPr lang="en-US" dirty="0" smtClean="0"/>
              <a:t>the Campus</a:t>
            </a:r>
          </a:p>
          <a:p>
            <a:r>
              <a:rPr lang="en-US" dirty="0" smtClean="0"/>
              <a:t>HCC Campus Grid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6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Campus grids can be defined by these attributes:</a:t>
            </a:r>
          </a:p>
          <a:p>
            <a:pPr lvl="1"/>
            <a:r>
              <a:rPr lang="en-US" dirty="0" smtClean="0"/>
              <a:t>Trust Relationships</a:t>
            </a:r>
          </a:p>
          <a:p>
            <a:pPr lvl="1"/>
            <a:r>
              <a:rPr lang="en-US" dirty="0" smtClean="0"/>
              <a:t>Job Submission</a:t>
            </a:r>
          </a:p>
          <a:p>
            <a:pPr lvl="1"/>
            <a:r>
              <a:rPr lang="en-US" dirty="0" smtClean="0"/>
              <a:t>Resource Independence</a:t>
            </a:r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Data Management</a:t>
            </a:r>
          </a:p>
          <a:p>
            <a:r>
              <a:rPr lang="en-US" dirty="0" smtClean="0"/>
              <a:t>Compare campus grids on these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Relationships</a:t>
            </a:r>
          </a:p>
          <a:p>
            <a:pPr lvl="1"/>
            <a:r>
              <a:rPr lang="en-US" dirty="0"/>
              <a:t>Security (password, trusted hosts, Kerberos…)</a:t>
            </a:r>
          </a:p>
          <a:p>
            <a:pPr lvl="1"/>
            <a:r>
              <a:rPr lang="en-US" dirty="0"/>
              <a:t>Allowed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2366"/>
            <a:ext cx="7010400" cy="38296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2971800"/>
            <a:ext cx="1447800" cy="3429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5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  <a:p>
            <a:pPr lvl="1"/>
            <a:r>
              <a:rPr lang="en-US" dirty="0" smtClean="0"/>
              <a:t>Central or Distributed </a:t>
            </a:r>
            <a:r>
              <a:rPr lang="en-US" dirty="0"/>
              <a:t>submission </a:t>
            </a:r>
            <a:r>
              <a:rPr lang="en-US" dirty="0" smtClean="0"/>
              <a:t>hosts</a:t>
            </a:r>
            <a:endParaRPr lang="en-US" dirty="0"/>
          </a:p>
          <a:p>
            <a:pPr lvl="1"/>
            <a:r>
              <a:rPr lang="en-US" dirty="0" smtClean="0"/>
              <a:t>Job </a:t>
            </a:r>
            <a:r>
              <a:rPr lang="en-US" dirty="0"/>
              <a:t>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2366"/>
            <a:ext cx="7010400" cy="38296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429000" y="2971800"/>
            <a:ext cx="1219200" cy="3429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5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Independence</a:t>
            </a:r>
          </a:p>
          <a:p>
            <a:pPr lvl="1"/>
            <a:r>
              <a:rPr lang="en-US" dirty="0"/>
              <a:t>Autonomous operation</a:t>
            </a:r>
          </a:p>
          <a:p>
            <a:pPr lvl="1"/>
            <a:r>
              <a:rPr lang="en-US" dirty="0"/>
              <a:t>Own 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2366"/>
            <a:ext cx="7010400" cy="38296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419600" y="2971800"/>
            <a:ext cx="1447800" cy="3429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5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Independence -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ownership and priorities</a:t>
            </a:r>
          </a:p>
          <a:p>
            <a:pPr lvl="1"/>
            <a:r>
              <a:rPr lang="en-US" dirty="0"/>
              <a:t>Researchers buy hardware in the cluster</a:t>
            </a:r>
          </a:p>
          <a:p>
            <a:r>
              <a:rPr lang="en-US" dirty="0"/>
              <a:t>Allowed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Cluster Schedulers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93063"/>
              </p:ext>
            </p:extLst>
          </p:nvPr>
        </p:nvGraphicFramePr>
        <p:xfrm>
          <a:off x="838200" y="3581400"/>
          <a:ext cx="71628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5305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66FF"/>
                          </a:solidFill>
                        </a:rPr>
                        <a:t>PBS</a:t>
                      </a:r>
                      <a:endParaRPr lang="en-US" sz="2400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Condor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15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parallel/</a:t>
                      </a:r>
                      <a:r>
                        <a:rPr lang="en-US" sz="2400" dirty="0" err="1" smtClean="0"/>
                        <a:t>multiprocess</a:t>
                      </a:r>
                      <a:r>
                        <a:rPr lang="en-US" sz="2400" dirty="0" smtClean="0"/>
                        <a:t> job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High throughput job scheduler</a:t>
                      </a:r>
                    </a:p>
                  </a:txBody>
                  <a:tcPr/>
                </a:tc>
              </a:tr>
              <a:tr h="915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Runs few</a:t>
                      </a:r>
                      <a:r>
                        <a:rPr lang="en-US" sz="2400" baseline="0" dirty="0" smtClean="0"/>
                        <a:t> jobs on</a:t>
                      </a:r>
                      <a:r>
                        <a:rPr lang="en-US" sz="2400" dirty="0" smtClean="0"/>
                        <a:t> LARGE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run many jobs on medium size clusters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2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  <a:p>
            <a:pPr lvl="1"/>
            <a:r>
              <a:rPr lang="en-US" dirty="0" smtClean="0"/>
              <a:t>From users </a:t>
            </a:r>
            <a:r>
              <a:rPr lang="en-US" dirty="0"/>
              <a:t>perspective </a:t>
            </a:r>
            <a:r>
              <a:rPr lang="en-US" dirty="0" smtClean="0"/>
              <a:t>(How </a:t>
            </a:r>
            <a:r>
              <a:rPr lang="en-US" dirty="0"/>
              <a:t>much did I use?)</a:t>
            </a:r>
          </a:p>
          <a:p>
            <a:pPr lvl="1"/>
            <a:r>
              <a:rPr lang="en-US" dirty="0"/>
              <a:t>From resource perspective </a:t>
            </a:r>
            <a:r>
              <a:rPr lang="en-US" dirty="0" smtClean="0"/>
              <a:t>(Who </a:t>
            </a:r>
            <a:r>
              <a:rPr lang="en-US" dirty="0"/>
              <a:t>used what?)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2366"/>
            <a:ext cx="7010400" cy="38296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971800"/>
            <a:ext cx="1143000" cy="3429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Central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On-Demand data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2366"/>
            <a:ext cx="7010400" cy="38296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629400" y="2971800"/>
            <a:ext cx="1295400" cy="3429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272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Intro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Characteristics of Campus Grids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dirty="0" smtClean="0"/>
              <a:t>Campus Grid Framework</a:t>
            </a:r>
          </a:p>
          <a:p>
            <a:r>
              <a:rPr lang="en-US" dirty="0" smtClean="0"/>
              <a:t>Pilot Submission</a:t>
            </a:r>
          </a:p>
          <a:p>
            <a:r>
              <a:rPr lang="en-US" dirty="0"/>
              <a:t>Extending Beyond </a:t>
            </a:r>
            <a:r>
              <a:rPr lang="en-US" dirty="0" smtClean="0"/>
              <a:t>the Campus</a:t>
            </a:r>
          </a:p>
          <a:p>
            <a:r>
              <a:rPr lang="en-US" dirty="0" smtClean="0"/>
              <a:t>HCC Campus Grid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Real definition: </a:t>
            </a:r>
            <a:r>
              <a:rPr lang="en-US" sz="2000" dirty="0"/>
              <a:t>A computational grid is a hardware and software infrastructure that provides </a:t>
            </a:r>
            <a:r>
              <a:rPr lang="en-US" sz="2000" dirty="0" smtClean="0"/>
              <a:t>dependable</a:t>
            </a:r>
            <a:r>
              <a:rPr lang="en-US" sz="2000" dirty="0"/>
              <a:t>, consistent, pervasive, and inexpensive access to high-end computational </a:t>
            </a:r>
            <a:r>
              <a:rPr lang="en-US" sz="2000" dirty="0" smtClean="0"/>
              <a:t>capabilities</a:t>
            </a:r>
            <a:br>
              <a:rPr lang="en-US" sz="2000" dirty="0" smtClean="0"/>
            </a:br>
            <a:r>
              <a:rPr lang="en-US" sz="1400" i="1" dirty="0" smtClean="0"/>
              <a:t>(</a:t>
            </a:r>
            <a:r>
              <a:rPr lang="en-US" sz="1400" i="1" dirty="0"/>
              <a:t>I. Foster and C. </a:t>
            </a:r>
            <a:r>
              <a:rPr lang="en-US" sz="1400" i="1" dirty="0" err="1"/>
              <a:t>Kesselman</a:t>
            </a:r>
            <a:r>
              <a:rPr lang="en-US" sz="1400" i="1" dirty="0"/>
              <a:t>. The grid: blueprint for a new computing </a:t>
            </a:r>
            <a:r>
              <a:rPr lang="en-US" sz="1400" i="1" dirty="0" smtClean="0"/>
              <a:t>infrastructure</a:t>
            </a:r>
            <a:r>
              <a:rPr lang="en-US" sz="1400" i="1" dirty="0"/>
              <a:t>. Morgan Kaufmann, 2004</a:t>
            </a:r>
            <a:r>
              <a:rPr lang="en-US" sz="1400" i="1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In practice definition: Collection of clusters that allow outside organizations access to resources (storage/computation)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throughput batch job scheduler</a:t>
            </a:r>
          </a:p>
          <a:p>
            <a:pPr lvl="1"/>
            <a:r>
              <a:rPr lang="en-US" dirty="0" smtClean="0"/>
              <a:t>Ensembles of independent jobs</a:t>
            </a:r>
          </a:p>
          <a:p>
            <a:pPr lvl="1"/>
            <a:endParaRPr lang="en-US" dirty="0"/>
          </a:p>
          <a:p>
            <a:r>
              <a:rPr lang="en-US" dirty="0" smtClean="0"/>
              <a:t>Different scheduling model:</a:t>
            </a:r>
          </a:p>
          <a:p>
            <a:pPr lvl="1"/>
            <a:r>
              <a:rPr lang="en-US" dirty="0" smtClean="0"/>
              <a:t>Resource allocation separate from job execution</a:t>
            </a:r>
          </a:p>
          <a:p>
            <a:pPr lvl="1"/>
            <a:r>
              <a:rPr lang="en-US" dirty="0" smtClean="0"/>
              <a:t>Usual model is 1-to-1, job gets a node, job starts.</a:t>
            </a:r>
          </a:p>
          <a:p>
            <a:pPr lvl="1"/>
            <a:r>
              <a:rPr lang="en-US" dirty="0" smtClean="0"/>
              <a:t>In Condor, submitter gets node, runs as many jobs as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9" descr="ne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4"/>
          <a:stretch>
            <a:fillRect/>
          </a:stretch>
        </p:blipFill>
        <p:spPr bwMode="auto">
          <a:xfrm>
            <a:off x="5867399" y="381000"/>
            <a:ext cx="273664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ways to submit to outside resources</a:t>
            </a:r>
          </a:p>
          <a:p>
            <a:pPr lvl="1"/>
            <a:r>
              <a:rPr lang="en-US" dirty="0" smtClean="0"/>
              <a:t>Grid – Translate jobs into another scheduler</a:t>
            </a:r>
          </a:p>
          <a:p>
            <a:pPr lvl="1"/>
            <a:r>
              <a:rPr lang="en-US" dirty="0" smtClean="0"/>
              <a:t>Flocking – Condor to Condor job transfers</a:t>
            </a:r>
          </a:p>
          <a:p>
            <a:pPr lvl="1"/>
            <a:r>
              <a:rPr lang="en-US" dirty="0" err="1" smtClean="0"/>
              <a:t>Glidein</a:t>
            </a:r>
            <a:r>
              <a:rPr lang="en-US" dirty="0" smtClean="0"/>
              <a:t> – Start Condor worker nodes on remote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9" descr="ne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4"/>
          <a:stretch>
            <a:fillRect/>
          </a:stretch>
        </p:blipFill>
        <p:spPr bwMode="auto">
          <a:xfrm>
            <a:off x="5867399" y="381000"/>
            <a:ext cx="273664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4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</a:t>
            </a:r>
            <a:r>
              <a:rPr lang="en-US" dirty="0"/>
              <a:t>g</a:t>
            </a:r>
            <a:r>
              <a:rPr lang="en-US" dirty="0" smtClean="0"/>
              <a:t>rid software for Campus?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transparent execution environment</a:t>
            </a:r>
          </a:p>
          <a:p>
            <a:pPr lvl="1"/>
            <a:r>
              <a:rPr lang="en-US" dirty="0" smtClean="0"/>
              <a:t>Separate submission files and methods</a:t>
            </a:r>
          </a:p>
          <a:p>
            <a:r>
              <a:rPr lang="en-US" dirty="0" smtClean="0"/>
              <a:t>Large infrastructure</a:t>
            </a:r>
          </a:p>
          <a:p>
            <a:r>
              <a:rPr lang="en-US" dirty="0" smtClean="0"/>
              <a:t>Required authentication – Public Key Infrastructure.</a:t>
            </a:r>
            <a:endParaRPr lang="en-US" dirty="0"/>
          </a:p>
        </p:txBody>
      </p:sp>
      <p:pic>
        <p:nvPicPr>
          <p:cNvPr id="5" name="Picture 4" descr="BasicCampusGri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95800"/>
            <a:ext cx="2377440" cy="19812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rcRect l="1018" r="1018"/>
          <a:stretch>
            <a:fillRect/>
          </a:stretch>
        </p:blipFill>
        <p:spPr bwMode="auto">
          <a:xfrm>
            <a:off x="4114800" y="3657600"/>
            <a:ext cx="3446082" cy="182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7543800" y="5486400"/>
            <a:ext cx="9144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543800" y="3657600"/>
            <a:ext cx="99060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114800" y="5486400"/>
            <a:ext cx="27432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7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GLOW</a:t>
            </a:r>
          </a:p>
          <a:p>
            <a:pPr lvl="1"/>
            <a:r>
              <a:rPr lang="en-US" dirty="0" smtClean="0"/>
              <a:t>Condor is </a:t>
            </a:r>
            <a:br>
              <a:rPr lang="en-US" dirty="0" smtClean="0"/>
            </a:br>
            <a:r>
              <a:rPr lang="en-US" dirty="0" smtClean="0"/>
              <a:t>Everywhere!</a:t>
            </a:r>
          </a:p>
          <a:p>
            <a:pPr lvl="1"/>
            <a:r>
              <a:rPr lang="en-US" dirty="0" smtClean="0"/>
              <a:t>Global </a:t>
            </a:r>
            <a:r>
              <a:rPr lang="en-US" dirty="0" err="1"/>
              <a:t>f</a:t>
            </a:r>
            <a:r>
              <a:rPr lang="en-US" dirty="0" err="1" smtClean="0"/>
              <a:t>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data</a:t>
            </a:r>
          </a:p>
          <a:p>
            <a:pPr lvl="1"/>
            <a:endParaRPr lang="en-US" dirty="0"/>
          </a:p>
          <a:p>
            <a:r>
              <a:rPr lang="en-US" dirty="0" smtClean="0"/>
              <a:t>Purdue</a:t>
            </a:r>
          </a:p>
          <a:p>
            <a:pPr lvl="1"/>
            <a:r>
              <a:rPr lang="en-US" dirty="0" smtClean="0"/>
              <a:t>Condor &amp; PBS </a:t>
            </a:r>
            <a:br>
              <a:rPr lang="en-US" dirty="0" smtClean="0"/>
            </a:br>
            <a:r>
              <a:rPr lang="en-US" dirty="0" smtClean="0"/>
              <a:t>on nodes</a:t>
            </a:r>
            <a:endParaRPr lang="en-US" dirty="0"/>
          </a:p>
          <a:p>
            <a:pPr lvl="1"/>
            <a:r>
              <a:rPr lang="en-US" dirty="0" smtClean="0"/>
              <a:t>Shared Home directories, Large clusters with share file systems, Condor file transfer between departmental clusters.</a:t>
            </a:r>
          </a:p>
        </p:txBody>
      </p:sp>
      <p:pic>
        <p:nvPicPr>
          <p:cNvPr id="6" name="Picture 5" descr="GLOW-Campu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60" y="1417638"/>
            <a:ext cx="3891465" cy="3225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changes do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not installing Condor on every worker node.  </a:t>
            </a:r>
          </a:p>
          <a:p>
            <a:pPr lvl="1"/>
            <a:r>
              <a:rPr lang="en-US" dirty="0" smtClean="0"/>
              <a:t>Less intrusive for </a:t>
            </a:r>
            <a:r>
              <a:rPr lang="en-US" dirty="0" err="1" smtClean="0"/>
              <a:t>sysadmins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PBS and Condor should coordinate job scheduling. </a:t>
            </a:r>
            <a:endParaRPr lang="en-US" dirty="0" smtClean="0"/>
          </a:p>
          <a:p>
            <a:pPr lvl="1"/>
            <a:r>
              <a:rPr lang="en-US" dirty="0"/>
              <a:t>Running Condor jobs look like idle cores to PBS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We don’t want PBS to kill Condor jobs if it doesn’t have to.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7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Characteristics of Campus Grids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Campus Grid Framework</a:t>
            </a:r>
          </a:p>
          <a:p>
            <a:r>
              <a:rPr lang="en-US" dirty="0" smtClean="0"/>
              <a:t>Pilot Submission</a:t>
            </a:r>
          </a:p>
          <a:p>
            <a:r>
              <a:rPr lang="en-US" dirty="0"/>
              <a:t>Extending Beyond </a:t>
            </a:r>
            <a:r>
              <a:rPr lang="en-US" dirty="0" smtClean="0"/>
              <a:t>the Campus</a:t>
            </a:r>
          </a:p>
          <a:p>
            <a:r>
              <a:rPr lang="en-US" dirty="0" smtClean="0"/>
              <a:t>HCC Campus Grid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RWGroteskTBol" charset="0"/>
                <a:ea typeface="ＭＳ Ｐゴシック" charset="0"/>
                <a:cs typeface="ＭＳ Ｐゴシック" charset="0"/>
              </a:rPr>
              <a:t>Campus Grid </a:t>
            </a:r>
            <a:r>
              <a:rPr lang="en-US" dirty="0" smtClean="0">
                <a:latin typeface="URWGroteskTBol" charset="0"/>
                <a:ea typeface="ＭＳ Ｐゴシック" charset="0"/>
                <a:cs typeface="ＭＳ Ｐゴシック" charset="0"/>
              </a:rPr>
              <a:t>Framework Goals</a:t>
            </a:r>
            <a:endParaRPr lang="en-US" dirty="0">
              <a:latin typeface="URWGroteskTBo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Minion" charset="0"/>
                <a:ea typeface="ＭＳ Ｐゴシック" charset="0"/>
                <a:cs typeface="ＭＳ Ｐゴシック" charset="0"/>
              </a:rPr>
              <a:t>Encompass: </a:t>
            </a:r>
            <a:r>
              <a:rPr lang="en-US" sz="2400" dirty="0">
                <a:latin typeface="Minion" charset="0"/>
                <a:ea typeface="ＭＳ Ｐゴシック" charset="0"/>
                <a:cs typeface="ＭＳ Ｐゴシック" charset="0"/>
              </a:rPr>
              <a:t>The campus grid should reach all clusters </a:t>
            </a:r>
            <a:r>
              <a:rPr lang="en-US" sz="2400" dirty="0" smtClean="0">
                <a:latin typeface="Minion" charset="0"/>
                <a:ea typeface="ＭＳ Ｐゴシック" charset="0"/>
                <a:cs typeface="ＭＳ Ｐゴシック" charset="0"/>
              </a:rPr>
              <a:t>on the campus. </a:t>
            </a:r>
            <a:endParaRPr lang="en-US" sz="24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latin typeface="Minion" charset="0"/>
                <a:ea typeface="ＭＳ Ｐゴシック" charset="0"/>
                <a:cs typeface="ＭＳ Ｐゴシック" charset="0"/>
              </a:rPr>
              <a:t>Transparent execution environment</a:t>
            </a:r>
            <a:r>
              <a:rPr lang="en-US" sz="2400" dirty="0">
                <a:latin typeface="Minion" charset="0"/>
                <a:ea typeface="ＭＳ Ｐゴシック" charset="0"/>
                <a:cs typeface="ＭＳ Ｐゴシック" charset="0"/>
              </a:rPr>
              <a:t>: There should be an identical user interface for all resources, whether running locally or remotely.</a:t>
            </a:r>
          </a:p>
          <a:p>
            <a:endParaRPr lang="en-US" sz="24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latin typeface="Minion" charset="0"/>
                <a:ea typeface="ＭＳ Ｐゴシック" charset="0"/>
                <a:cs typeface="ＭＳ Ｐゴシック" charset="0"/>
              </a:rPr>
              <a:t>Decentralization:</a:t>
            </a:r>
            <a:r>
              <a:rPr lang="en-US" sz="2400" dirty="0">
                <a:latin typeface="Minion" charset="0"/>
                <a:ea typeface="ＭＳ Ｐゴシック" charset="0"/>
                <a:cs typeface="ＭＳ Ｐゴシック" charset="0"/>
              </a:rPr>
              <a:t> A user should be able to utilize his local resource even if it becomes disconnected from the rest of the campus. An error on a given cluster should only affect that cluster.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9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RWGroteskTBol" charset="0"/>
                <a:ea typeface="ＭＳ Ｐゴシック" charset="0"/>
                <a:cs typeface="ＭＳ Ｐゴシック" charset="0"/>
              </a:rPr>
              <a:t>Campus Grid </a:t>
            </a:r>
            <a:r>
              <a:rPr lang="en-US" dirty="0" smtClean="0">
                <a:latin typeface="URWGroteskTBol" charset="0"/>
                <a:ea typeface="ＭＳ Ｐゴシック" charset="0"/>
                <a:cs typeface="ＭＳ Ｐゴシック" charset="0"/>
              </a:rPr>
              <a:t>Goals - Technologies</a:t>
            </a:r>
            <a:endParaRPr lang="en-US" dirty="0">
              <a:latin typeface="URWGroteskTBo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Minion" charset="0"/>
                <a:ea typeface="ＭＳ Ｐゴシック" charset="0"/>
                <a:cs typeface="ＭＳ Ｐゴシック" charset="0"/>
              </a:rPr>
              <a:t>Encompassed</a:t>
            </a:r>
            <a:endParaRPr lang="en-US" sz="2400" b="1" dirty="0" smtClean="0"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Minion" charset="0"/>
                <a:ea typeface="ＭＳ Ｐゴシック" charset="0"/>
                <a:cs typeface="ＭＳ Ｐゴシック" charset="0"/>
              </a:rPr>
              <a:t>BLAHP</a:t>
            </a:r>
          </a:p>
          <a:p>
            <a:pPr lvl="1"/>
            <a:r>
              <a:rPr lang="en-US" sz="2000" dirty="0" err="1" smtClean="0">
                <a:latin typeface="Minion" charset="0"/>
                <a:ea typeface="ＭＳ Ｐゴシック" charset="0"/>
                <a:cs typeface="ＭＳ Ｐゴシック" charset="0"/>
              </a:rPr>
              <a:t>Glideins</a:t>
            </a:r>
            <a:endParaRPr lang="en-US" sz="2000" dirty="0" smtClean="0"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Minion" charset="0"/>
                <a:ea typeface="ＭＳ Ｐゴシック" charset="0"/>
                <a:cs typeface="ＭＳ Ｐゴシック" charset="0"/>
              </a:rPr>
              <a:t>Campus Grid Factory</a:t>
            </a:r>
          </a:p>
          <a:p>
            <a:pPr lvl="1"/>
            <a:endParaRPr lang="en-US" sz="20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latin typeface="Minion" charset="0"/>
                <a:ea typeface="ＭＳ Ｐゴシック" charset="0"/>
                <a:cs typeface="ＭＳ Ｐゴシック" charset="0"/>
              </a:rPr>
              <a:t>Transparent execution </a:t>
            </a:r>
            <a:r>
              <a:rPr lang="en-US" sz="2400" b="1" dirty="0" smtClean="0">
                <a:latin typeface="Minion" charset="0"/>
                <a:ea typeface="ＭＳ Ｐゴシック" charset="0"/>
                <a:cs typeface="ＭＳ Ｐゴシック" charset="0"/>
              </a:rPr>
              <a:t>environment</a:t>
            </a:r>
          </a:p>
          <a:p>
            <a:pPr lvl="1"/>
            <a:r>
              <a:rPr lang="en-US" sz="2000" dirty="0" smtClean="0">
                <a:latin typeface="Minion" charset="0"/>
                <a:ea typeface="ＭＳ Ｐゴシック" charset="0"/>
                <a:cs typeface="ＭＳ Ｐゴシック" charset="0"/>
              </a:rPr>
              <a:t>Condor Flocking</a:t>
            </a:r>
          </a:p>
          <a:p>
            <a:pPr lvl="1"/>
            <a:r>
              <a:rPr lang="en-US" sz="2000" dirty="0" err="1" smtClean="0">
                <a:latin typeface="Minion" charset="0"/>
                <a:ea typeface="ＭＳ Ｐゴシック" charset="0"/>
                <a:cs typeface="ＭＳ Ｐゴシック" charset="0"/>
              </a:rPr>
              <a:t>Glideins</a:t>
            </a:r>
            <a:endParaRPr lang="en-US" sz="2000" dirty="0" smtClean="0"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0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 smtClean="0">
                <a:latin typeface="Minion" charset="0"/>
                <a:ea typeface="ＭＳ Ｐゴシック" charset="0"/>
                <a:cs typeface="ＭＳ Ｐゴシック" charset="0"/>
              </a:rPr>
              <a:t>Decentralized</a:t>
            </a:r>
            <a:endParaRPr lang="en-US" sz="2400" b="1" dirty="0" smtClean="0"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Minion" charset="0"/>
                <a:ea typeface="ＭＳ Ｐゴシック" charset="0"/>
                <a:cs typeface="ＭＳ Ｐゴシック" charset="0"/>
              </a:rPr>
              <a:t>Campus Grid Factory</a:t>
            </a:r>
          </a:p>
          <a:p>
            <a:pPr lvl="1"/>
            <a:r>
              <a:rPr lang="en-US" sz="2000" dirty="0" smtClean="0">
                <a:latin typeface="Minion" charset="0"/>
                <a:ea typeface="ＭＳ Ｐゴシック" charset="0"/>
                <a:cs typeface="ＭＳ Ｐゴシック" charset="0"/>
              </a:rPr>
              <a:t>Condor Flocking</a:t>
            </a:r>
            <a:endParaRPr lang="en-US" sz="2000" dirty="0">
              <a:latin typeface="Minio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Encompassed </a:t>
            </a:r>
            <a:r>
              <a:rPr lang="en-US" dirty="0" smtClean="0"/>
              <a:t>– BLAHP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for European Grid Initiative </a:t>
            </a:r>
          </a:p>
          <a:p>
            <a:endParaRPr lang="en-US" dirty="0"/>
          </a:p>
          <a:p>
            <a:r>
              <a:rPr lang="en-US" dirty="0" smtClean="0"/>
              <a:t>Translates Condor job into PBS job</a:t>
            </a:r>
          </a:p>
          <a:p>
            <a:endParaRPr lang="en-US" dirty="0" smtClean="0"/>
          </a:p>
          <a:p>
            <a:r>
              <a:rPr lang="en-US" b="1" dirty="0" smtClean="0"/>
              <a:t>With BLAHP: Condor can provide a single interface for all jobs, whether Condor</a:t>
            </a:r>
            <a:r>
              <a:rPr lang="en-US" b="1" dirty="0"/>
              <a:t> </a:t>
            </a:r>
            <a:r>
              <a:rPr lang="en-US" b="1" dirty="0" smtClean="0"/>
              <a:t>or PBS.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219200"/>
            <a:ext cx="1574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Encompassed </a:t>
            </a:r>
            <a:r>
              <a:rPr lang="en-US" dirty="0" smtClean="0"/>
              <a:t>- </a:t>
            </a:r>
            <a:r>
              <a:rPr lang="en-US" dirty="0" err="1" smtClean="0"/>
              <a:t>Glidein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worker node Condor daemons as a regular job.  Runs user jobs.</a:t>
            </a:r>
          </a:p>
          <a:p>
            <a:endParaRPr lang="en-US" dirty="0"/>
          </a:p>
          <a:p>
            <a:r>
              <a:rPr lang="en-US" dirty="0" err="1" smtClean="0"/>
              <a:t>Glideins</a:t>
            </a:r>
            <a:r>
              <a:rPr lang="en-US" dirty="0" smtClean="0"/>
              <a:t> will mimic a local </a:t>
            </a:r>
            <a:r>
              <a:rPr lang="en-US" dirty="0"/>
              <a:t>C</a:t>
            </a:r>
            <a:r>
              <a:rPr lang="en-US" dirty="0" smtClean="0"/>
              <a:t>ondor cluster.</a:t>
            </a:r>
          </a:p>
          <a:p>
            <a:endParaRPr lang="en-US" dirty="0"/>
          </a:p>
          <a:p>
            <a:r>
              <a:rPr lang="en-US" b="1" dirty="0" smtClean="0"/>
              <a:t>Can use all of Condor’s high throughput, while co-scheduling with PBS/LSF.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Open Science Grid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018" r="1018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4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RWGroteskTBol" charset="0"/>
                <a:ea typeface="ＭＳ Ｐゴシック" charset="0"/>
                <a:cs typeface="ＭＳ Ｐゴシック" charset="0"/>
              </a:rPr>
              <a:t>Campus Grid </a:t>
            </a:r>
            <a:r>
              <a:rPr lang="en-US" dirty="0" smtClean="0">
                <a:latin typeface="URWGroteskTBol" charset="0"/>
                <a:ea typeface="ＭＳ Ｐゴシック" charset="0"/>
                <a:cs typeface="ＭＳ Ｐゴシック" charset="0"/>
              </a:rPr>
              <a:t>Goals - Technologies</a:t>
            </a:r>
            <a:endParaRPr lang="en-US" dirty="0">
              <a:latin typeface="URWGroteskTBo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Minion" charset="0"/>
                <a:ea typeface="ＭＳ Ｐゴシック" charset="0"/>
                <a:cs typeface="ＭＳ Ｐゴシック" charset="0"/>
              </a:rPr>
              <a:t>Encompassed</a:t>
            </a:r>
            <a:endParaRPr lang="en-US" sz="2400" b="1" dirty="0" smtClean="0"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solidFill>
                  <a:schemeClr val="bg2"/>
                </a:solidFill>
                <a:latin typeface="Minion" charset="0"/>
                <a:ea typeface="ＭＳ Ｐゴシック" charset="0"/>
                <a:cs typeface="ＭＳ Ｐゴシック" charset="0"/>
              </a:rPr>
              <a:t>BLAHP</a:t>
            </a:r>
          </a:p>
          <a:p>
            <a:pPr lvl="1"/>
            <a:r>
              <a:rPr lang="en-US" sz="2000" dirty="0" err="1" smtClean="0">
                <a:solidFill>
                  <a:srgbClr val="808080"/>
                </a:solidFill>
                <a:latin typeface="Minion" charset="0"/>
                <a:ea typeface="ＭＳ Ｐゴシック" charset="0"/>
                <a:cs typeface="ＭＳ Ｐゴシック" charset="0"/>
              </a:rPr>
              <a:t>Glideins</a:t>
            </a:r>
            <a:endParaRPr lang="en-US" sz="2000" dirty="0" smtClean="0">
              <a:solidFill>
                <a:srgbClr val="808080"/>
              </a:solidFill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b="1" dirty="0" smtClean="0">
                <a:latin typeface="Minion" charset="0"/>
                <a:ea typeface="ＭＳ Ｐゴシック" charset="0"/>
                <a:cs typeface="ＭＳ Ｐゴシック" charset="0"/>
              </a:rPr>
              <a:t>Campus Grid Factory</a:t>
            </a:r>
          </a:p>
          <a:p>
            <a:pPr lvl="1"/>
            <a:endParaRPr lang="en-US" sz="20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latin typeface="Minion" charset="0"/>
                <a:ea typeface="ＭＳ Ｐゴシック" charset="0"/>
                <a:cs typeface="ＭＳ Ｐゴシック" charset="0"/>
              </a:rPr>
              <a:t>Transparent execution </a:t>
            </a:r>
            <a:r>
              <a:rPr lang="en-US" sz="2400" b="1" dirty="0" smtClean="0">
                <a:latin typeface="Minion" charset="0"/>
                <a:ea typeface="ＭＳ Ｐゴシック" charset="0"/>
                <a:cs typeface="ＭＳ Ｐゴシック" charset="0"/>
              </a:rPr>
              <a:t>environment</a:t>
            </a:r>
          </a:p>
          <a:p>
            <a:pPr lvl="1"/>
            <a:r>
              <a:rPr lang="en-US" sz="2000" b="1" dirty="0" smtClean="0">
                <a:latin typeface="Minion" charset="0"/>
                <a:ea typeface="ＭＳ Ｐゴシック" charset="0"/>
                <a:cs typeface="ＭＳ Ｐゴシック" charset="0"/>
              </a:rPr>
              <a:t>Condor Flocking</a:t>
            </a:r>
          </a:p>
          <a:p>
            <a:pPr lvl="1"/>
            <a:r>
              <a:rPr lang="en-US" sz="2000" dirty="0" err="1" smtClean="0">
                <a:solidFill>
                  <a:srgbClr val="808080"/>
                </a:solidFill>
                <a:latin typeface="Minion" charset="0"/>
                <a:ea typeface="ＭＳ Ｐゴシック" charset="0"/>
                <a:cs typeface="ＭＳ Ｐゴシック" charset="0"/>
              </a:rPr>
              <a:t>Glideins</a:t>
            </a:r>
            <a:endParaRPr lang="en-US" sz="2000" dirty="0" smtClean="0">
              <a:solidFill>
                <a:srgbClr val="808080"/>
              </a:solidFill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000" dirty="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 smtClean="0">
                <a:latin typeface="Minion" charset="0"/>
                <a:ea typeface="ＭＳ Ｐゴシック" charset="0"/>
                <a:cs typeface="ＭＳ Ｐゴシック" charset="0"/>
              </a:rPr>
              <a:t>Decentralized</a:t>
            </a:r>
            <a:endParaRPr lang="en-US" sz="2400" b="1" dirty="0" smtClean="0">
              <a:latin typeface="Minio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b="1" dirty="0" smtClean="0">
                <a:latin typeface="Minion" charset="0"/>
                <a:ea typeface="ＭＳ Ｐゴシック" charset="0"/>
                <a:cs typeface="ＭＳ Ｐゴシック" charset="0"/>
              </a:rPr>
              <a:t>Campus Grid Factory</a:t>
            </a:r>
          </a:p>
          <a:p>
            <a:pPr lvl="1"/>
            <a:r>
              <a:rPr lang="en-US" sz="2000" b="1" dirty="0" smtClean="0">
                <a:latin typeface="Minion" charset="0"/>
                <a:ea typeface="ＭＳ Ｐゴシック" charset="0"/>
                <a:cs typeface="ＭＳ Ｐゴシック" charset="0"/>
              </a:rPr>
              <a:t>Condor Flocking</a:t>
            </a:r>
            <a:endParaRPr lang="en-US" sz="2000" b="1" dirty="0">
              <a:latin typeface="Minio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6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Execution – Flocking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99" y="1333500"/>
            <a:ext cx="3961023" cy="4307980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All interaction mimics local Condor cluster</a:t>
            </a:r>
          </a:p>
          <a:p>
            <a:pPr lvl="1"/>
            <a:r>
              <a:rPr lang="en-US" sz="2000" dirty="0" smtClean="0"/>
              <a:t>Consistent execution environment</a:t>
            </a:r>
          </a:p>
          <a:p>
            <a:pPr lvl="1"/>
            <a:r>
              <a:rPr lang="en-US" sz="2000" dirty="0" smtClean="0"/>
              <a:t>Direct file transfer between execution and submitter</a:t>
            </a:r>
          </a:p>
          <a:p>
            <a:pPr lvl="1"/>
            <a:r>
              <a:rPr lang="en-US" sz="2000" dirty="0" smtClean="0"/>
              <a:t>Span network boundaries</a:t>
            </a:r>
          </a:p>
          <a:p>
            <a:pPr lvl="1"/>
            <a:endParaRPr lang="en-US" sz="2000" dirty="0"/>
          </a:p>
        </p:txBody>
      </p:sp>
      <p:pic>
        <p:nvPicPr>
          <p:cNvPr id="6" name="Picture 5" descr="EasyFlo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22" y="1605339"/>
            <a:ext cx="3886200" cy="365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114800" cy="41148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/>
              <a:t>Campus Grid Factory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46" y="1143000"/>
            <a:ext cx="4944753" cy="56511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46" y="1143000"/>
            <a:ext cx="4944753" cy="5651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114800" cy="4114800"/>
          </a:xfrm>
        </p:spPr>
        <p:txBody>
          <a:bodyPr anchor="ctr"/>
          <a:lstStyle/>
          <a:p>
            <a:r>
              <a:rPr lang="en-US" dirty="0"/>
              <a:t>Submit Condor worker nodes (</a:t>
            </a:r>
            <a:r>
              <a:rPr lang="en-US" dirty="0" err="1"/>
              <a:t>Glideins</a:t>
            </a:r>
            <a:r>
              <a:rPr lang="en-US" dirty="0"/>
              <a:t>) as jobs to PBS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57800" y="3581400"/>
            <a:ext cx="3352800" cy="2590800"/>
            <a:chOff x="5029200" y="3352800"/>
            <a:chExt cx="3352800" cy="25908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029200" y="4724400"/>
              <a:ext cx="1981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7010400" y="3352800"/>
              <a:ext cx="0" cy="1371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3352800"/>
              <a:ext cx="1371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382000" y="3352800"/>
              <a:ext cx="0" cy="2590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5029200" y="5943600"/>
              <a:ext cx="3352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5029200" y="4724400"/>
              <a:ext cx="0" cy="1219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9268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114800" cy="4114800"/>
          </a:xfrm>
        </p:spPr>
        <p:txBody>
          <a:bodyPr anchor="ctr"/>
          <a:lstStyle/>
          <a:p>
            <a:r>
              <a:rPr lang="en-US" dirty="0"/>
              <a:t>Condor + </a:t>
            </a:r>
            <a:r>
              <a:rPr lang="en-US" dirty="0" err="1"/>
              <a:t>Glideins</a:t>
            </a:r>
            <a:r>
              <a:rPr lang="en-US" dirty="0"/>
              <a:t> + BLAHP + </a:t>
            </a:r>
            <a:r>
              <a:rPr lang="en-US" dirty="0">
                <a:solidFill>
                  <a:srgbClr val="F82E2D"/>
                </a:solidFill>
              </a:rPr>
              <a:t>Glue</a:t>
            </a:r>
          </a:p>
          <a:p>
            <a:pPr lvl="1"/>
            <a:r>
              <a:rPr lang="en-US" dirty="0"/>
              <a:t>Custom daemon that interacts with Condor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46" y="1143000"/>
            <a:ext cx="4944753" cy="56511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800600" y="2286000"/>
            <a:ext cx="3276600" cy="2057400"/>
            <a:chOff x="4800600" y="2286000"/>
            <a:chExt cx="3276600" cy="205740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4800600" y="4343400"/>
              <a:ext cx="1981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781800" y="2895600"/>
              <a:ext cx="0" cy="1447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781800" y="2895600"/>
              <a:ext cx="1295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8077200" y="2286000"/>
              <a:ext cx="0" cy="609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4800600" y="2286000"/>
              <a:ext cx="3276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800600" y="2286000"/>
              <a:ext cx="0" cy="2057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706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114800" cy="4114800"/>
          </a:xfrm>
        </p:spPr>
        <p:txBody>
          <a:bodyPr anchor="ctr"/>
          <a:lstStyle/>
          <a:p>
            <a:r>
              <a:rPr lang="en-US" dirty="0"/>
              <a:t>Provides on-demand Condor pool for outside </a:t>
            </a:r>
            <a:r>
              <a:rPr lang="en-US" dirty="0">
                <a:solidFill>
                  <a:srgbClr val="F82E2D"/>
                </a:solidFill>
              </a:rPr>
              <a:t>clients</a:t>
            </a:r>
            <a:r>
              <a:rPr lang="en-US" dirty="0"/>
              <a:t> for Flocking.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46" y="1143000"/>
            <a:ext cx="4944753" cy="56511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495800" y="1295400"/>
            <a:ext cx="4038600" cy="16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90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for the Local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PBS to know and account for outside jobs.</a:t>
            </a:r>
          </a:p>
          <a:p>
            <a:endParaRPr lang="en-US" dirty="0"/>
          </a:p>
          <a:p>
            <a:r>
              <a:rPr lang="en-US" dirty="0" smtClean="0"/>
              <a:t>Can co-schedule with local user priorities.  </a:t>
            </a:r>
          </a:p>
          <a:p>
            <a:endParaRPr lang="en-US" dirty="0"/>
          </a:p>
          <a:p>
            <a:r>
              <a:rPr lang="en-US" dirty="0" smtClean="0"/>
              <a:t>PBS can preempt grid jobs for local jobs.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324600" cy="3328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Factory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Factory queries user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Submit to PBS (through Condor BLAHP)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PBS Starts the </a:t>
            </a:r>
            <a:r>
              <a:rPr lang="en-US" sz="2800" dirty="0" err="1" smtClean="0"/>
              <a:t>Glidein</a:t>
            </a:r>
            <a:r>
              <a:rPr lang="en-US" sz="2800" dirty="0" smtClean="0"/>
              <a:t> job.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324600" cy="3328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Factory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Factory queries user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Submit to PBS (through Condor BLAHP)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PBS Starts the </a:t>
            </a:r>
            <a:r>
              <a:rPr lang="en-US" sz="2800" dirty="0" err="1" smtClean="0"/>
              <a:t>Glidein</a:t>
            </a:r>
            <a:r>
              <a:rPr lang="en-US" sz="2800" dirty="0" smtClean="0"/>
              <a:t> job.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3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324600" cy="3328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Factory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Factory queries user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Submit to PBS (through Condor BLAHP)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82E2D"/>
                </a:solidFill>
              </a:rPr>
              <a:t>PBS Starts the </a:t>
            </a:r>
            <a:r>
              <a:rPr lang="en-US" sz="2800" dirty="0" err="1" smtClean="0">
                <a:solidFill>
                  <a:srgbClr val="F82E2D"/>
                </a:solidFill>
              </a:rPr>
              <a:t>Glidein</a:t>
            </a:r>
            <a:r>
              <a:rPr lang="en-US" sz="2800" dirty="0" smtClean="0">
                <a:solidFill>
                  <a:srgbClr val="F82E2D"/>
                </a:solidFill>
              </a:rPr>
              <a:t> job.</a:t>
            </a:r>
            <a:endParaRPr lang="en-US" sz="2800" dirty="0">
              <a:solidFill>
                <a:srgbClr val="F82E2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3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C</a:t>
            </a:r>
            <a:r>
              <a:rPr lang="en-US" dirty="0" smtClean="0"/>
              <a:t>ampus Grid?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campus grid is a specialized </a:t>
            </a:r>
            <a:r>
              <a:rPr lang="en-US" sz="2400" dirty="0" smtClean="0"/>
              <a:t>computation grid </a:t>
            </a:r>
            <a:r>
              <a:rPr lang="en-US" sz="2400" dirty="0"/>
              <a:t>where resources are owned by the same organization, though can be in multiple administrative domains. </a:t>
            </a:r>
            <a:endParaRPr lang="en-US" sz="2400" dirty="0" smtClean="0"/>
          </a:p>
        </p:txBody>
      </p:sp>
      <p:pic>
        <p:nvPicPr>
          <p:cNvPr id="4" name="Picture 3" descr="BasicCampusGri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67000"/>
            <a:ext cx="4572000" cy="381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Factory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>
                <a:solidFill>
                  <a:srgbClr val="F82E2D"/>
                </a:solidFill>
              </a:rPr>
              <a:t>Glidein</a:t>
            </a:r>
            <a:r>
              <a:rPr lang="en-US" sz="2800" dirty="0" smtClean="0">
                <a:solidFill>
                  <a:srgbClr val="F82E2D"/>
                </a:solidFill>
              </a:rPr>
              <a:t> reports to the factory’s collector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User queue requests idle slots from factory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Condor negotiates and starts the job.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295878" cy="3313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Factory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Glidein</a:t>
            </a:r>
            <a:r>
              <a:rPr lang="en-US" sz="2800" dirty="0" smtClean="0"/>
              <a:t> reports to the factory’s collector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solidFill>
                  <a:srgbClr val="F82E2D"/>
                </a:solidFill>
              </a:rPr>
              <a:t>User queue requests idle slots from factory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Condor negotiates and starts the job.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295878" cy="3313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2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Factory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Glidein</a:t>
            </a:r>
            <a:r>
              <a:rPr lang="en-US" sz="2800" dirty="0" smtClean="0"/>
              <a:t> reports to the factory’s collector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User queue requests idle slots from factory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solidFill>
                  <a:srgbClr val="F82E2D"/>
                </a:solidFill>
              </a:rPr>
              <a:t>Condor negotiates and starts the job.</a:t>
            </a:r>
            <a:endParaRPr lang="en-US" sz="2800" dirty="0">
              <a:solidFill>
                <a:srgbClr val="F82E2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295878" cy="3313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2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 Internals</a:t>
            </a:r>
            <a:endParaRPr lang="en-US" dirty="0"/>
          </a:p>
        </p:txBody>
      </p:sp>
      <p:pic>
        <p:nvPicPr>
          <p:cNvPr id="4" name="Picture 3" descr="CGF-Clo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37" y="1417638"/>
            <a:ext cx="7087147" cy="50356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the Campus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 is presented with an uniform Condor interface to resources.</a:t>
            </a:r>
          </a:p>
          <a:p>
            <a:endParaRPr lang="en-US" dirty="0" smtClean="0"/>
          </a:p>
          <a:p>
            <a:r>
              <a:rPr lang="en-US" dirty="0" smtClean="0"/>
              <a:t>Can create overlay network on any resource Condor (BLAHP) can submit to PBS, LSF,…</a:t>
            </a:r>
          </a:p>
          <a:p>
            <a:endParaRPr lang="en-US" dirty="0"/>
          </a:p>
          <a:p>
            <a:r>
              <a:rPr lang="en-US" dirty="0" smtClean="0"/>
              <a:t>Uses well established technologies: Condor, BLAHP, </a:t>
            </a:r>
            <a:r>
              <a:rPr lang="en-US" dirty="0" err="1" smtClean="0"/>
              <a:t>Glidein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0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Intro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Characteristics of Campus Grids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Campus Grid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Pilot Submission</a:t>
            </a:r>
          </a:p>
          <a:p>
            <a:r>
              <a:rPr lang="en-US" dirty="0"/>
              <a:t>Extending </a:t>
            </a:r>
            <a:r>
              <a:rPr lang="en-US" dirty="0" smtClean="0"/>
              <a:t>Beyond the Campus</a:t>
            </a:r>
          </a:p>
          <a:p>
            <a:r>
              <a:rPr lang="en-US" dirty="0" smtClean="0"/>
              <a:t>HCC Campus Grid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Pilot Job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Campus Factory: If it sees idle jobs, it assumes they will run on </a:t>
            </a:r>
            <a:r>
              <a:rPr lang="en-US" dirty="0" err="1" smtClean="0"/>
              <a:t>Glideins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Jobs may require specific software, ram size.</a:t>
            </a:r>
          </a:p>
          <a:p>
            <a:pPr lvl="1"/>
            <a:r>
              <a:rPr lang="en-US" dirty="0" smtClean="0"/>
              <a:t>Campus Factory will waste cycles submitting idle </a:t>
            </a:r>
            <a:r>
              <a:rPr lang="en-US" dirty="0" err="1" smtClean="0"/>
              <a:t>Glideins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Solutions in past </a:t>
            </a:r>
            <a:r>
              <a:rPr lang="en-US" dirty="0" smtClean="0"/>
              <a:t>were </a:t>
            </a:r>
            <a:r>
              <a:rPr lang="en-US" dirty="0" smtClean="0"/>
              <a:t>complicated filters.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Scheduling: </a:t>
            </a:r>
            <a:r>
              <a:rPr lang="en-US" dirty="0" err="1" smtClean="0"/>
              <a:t>OfflineAds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OfflineAds</a:t>
            </a:r>
            <a:r>
              <a:rPr lang="en-US" dirty="0" smtClean="0"/>
              <a:t> </a:t>
            </a:r>
            <a:r>
              <a:rPr lang="en-US" dirty="0" smtClean="0"/>
              <a:t>were </a:t>
            </a:r>
            <a:r>
              <a:rPr lang="en-US" dirty="0" smtClean="0"/>
              <a:t>put in Condor for power management</a:t>
            </a:r>
          </a:p>
          <a:p>
            <a:pPr lvl="1"/>
            <a:r>
              <a:rPr lang="en-US" dirty="0" smtClean="0"/>
              <a:t>When nodes </a:t>
            </a:r>
            <a:r>
              <a:rPr lang="en-US" dirty="0" smtClean="0"/>
              <a:t>were </a:t>
            </a:r>
            <a:r>
              <a:rPr lang="en-US" dirty="0" smtClean="0"/>
              <a:t>not needed, Condor can turn them off</a:t>
            </a:r>
          </a:p>
          <a:p>
            <a:pPr lvl="1"/>
            <a:r>
              <a:rPr lang="en-US" dirty="0" smtClean="0"/>
              <a:t>Condor needs to keep track of what nodes it has turned off, and their (maybe special) abilities.</a:t>
            </a:r>
          </a:p>
          <a:p>
            <a:r>
              <a:rPr lang="en-US" dirty="0" err="1" smtClean="0"/>
              <a:t>OfflineAds</a:t>
            </a:r>
            <a:r>
              <a:rPr lang="en-US" dirty="0" smtClean="0"/>
              <a:t> describe an turned off computer.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6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Scheduling: </a:t>
            </a:r>
            <a:r>
              <a:rPr lang="en-US" dirty="0" err="1" smtClean="0"/>
              <a:t>OfflineAds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</a:t>
            </a:r>
            <a:r>
              <a:rPr lang="en-US" dirty="0" err="1" smtClean="0"/>
              <a:t>Glidein</a:t>
            </a:r>
            <a:r>
              <a:rPr lang="en-US" dirty="0" smtClean="0"/>
              <a:t> = Offline Node</a:t>
            </a:r>
          </a:p>
          <a:p>
            <a:pPr lvl="1"/>
            <a:r>
              <a:rPr lang="en-US" dirty="0" smtClean="0"/>
              <a:t>When a </a:t>
            </a:r>
            <a:r>
              <a:rPr lang="en-US" dirty="0" err="1" smtClean="0"/>
              <a:t>Glidein</a:t>
            </a:r>
            <a:r>
              <a:rPr lang="en-US" dirty="0" smtClean="0"/>
              <a:t> is no longer needed, turns off.</a:t>
            </a:r>
          </a:p>
          <a:p>
            <a:pPr lvl="1"/>
            <a:r>
              <a:rPr lang="en-US" dirty="0" smtClean="0"/>
              <a:t>Keep </a:t>
            </a:r>
            <a:r>
              <a:rPr lang="en-US" dirty="0" err="1" smtClean="0"/>
              <a:t>Glidein</a:t>
            </a:r>
            <a:r>
              <a:rPr lang="en-US" dirty="0" smtClean="0"/>
              <a:t> description in an </a:t>
            </a:r>
            <a:r>
              <a:rPr lang="en-US" dirty="0" err="1" smtClean="0"/>
              <a:t>OfflineAd</a:t>
            </a:r>
            <a:endParaRPr lang="en-US" dirty="0" smtClean="0"/>
          </a:p>
          <a:p>
            <a:pPr lvl="1"/>
            <a:r>
              <a:rPr lang="en-US" dirty="0" smtClean="0"/>
              <a:t>When a match is detected with the </a:t>
            </a:r>
            <a:r>
              <a:rPr lang="en-US" dirty="0" err="1" smtClean="0"/>
              <a:t>OfflineAd</a:t>
            </a:r>
            <a:r>
              <a:rPr lang="en-US" dirty="0" smtClean="0"/>
              <a:t>, submit an actual </a:t>
            </a:r>
            <a:r>
              <a:rPr lang="en-US" dirty="0" err="1" smtClean="0"/>
              <a:t>Glidein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reasonably expected that one can get a similar </a:t>
            </a:r>
            <a:r>
              <a:rPr lang="en-US" dirty="0" err="1"/>
              <a:t>G</a:t>
            </a:r>
            <a:r>
              <a:rPr lang="en-US" dirty="0" err="1" smtClean="0"/>
              <a:t>lidein</a:t>
            </a:r>
            <a:r>
              <a:rPr lang="en-US" dirty="0" smtClean="0"/>
              <a:t> </a:t>
            </a:r>
            <a:r>
              <a:rPr lang="en-US" dirty="0"/>
              <a:t>when you submit to the local </a:t>
            </a:r>
            <a:r>
              <a:rPr lang="en-US" dirty="0" smtClean="0"/>
              <a:t>scheduler (BLAHP).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Characteristics of Campus Grids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Campus Grid Framework</a:t>
            </a:r>
          </a:p>
          <a:p>
            <a:r>
              <a:rPr lang="en-US" dirty="0" smtClean="0"/>
              <a:t>Pilot Submission</a:t>
            </a:r>
          </a:p>
          <a:p>
            <a:r>
              <a:rPr lang="en-US" dirty="0">
                <a:solidFill>
                  <a:srgbClr val="F82E2D"/>
                </a:solidFill>
              </a:rPr>
              <a:t>Extending Beyond </a:t>
            </a:r>
            <a:r>
              <a:rPr lang="en-US" dirty="0" smtClean="0">
                <a:solidFill>
                  <a:srgbClr val="F82E2D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Campus</a:t>
            </a:r>
          </a:p>
          <a:p>
            <a:r>
              <a:rPr lang="en-US" dirty="0" smtClean="0"/>
              <a:t>HCC Campus Grid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Campuses have multiple clusters multiple departments (or groups) with little sharing.</a:t>
            </a:r>
          </a:p>
          <a:p>
            <a:pPr lvl="1"/>
            <a:r>
              <a:rPr lang="en-US" dirty="0" smtClean="0"/>
              <a:t>Chemistry, Physics, CS</a:t>
            </a:r>
          </a:p>
          <a:p>
            <a:pPr lvl="1"/>
            <a:endParaRPr lang="en-US" dirty="0"/>
          </a:p>
          <a:p>
            <a:r>
              <a:rPr lang="en-US" dirty="0" smtClean="0"/>
              <a:t>Workflows </a:t>
            </a:r>
            <a:r>
              <a:rPr lang="en-US" dirty="0" smtClean="0"/>
              <a:t>may require more power than available on a single cluster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Offload single core jobs to idle resources, making room for specialized (MPI) jobs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Beyond the </a:t>
            </a:r>
            <a:r>
              <a:rPr lang="en-US" dirty="0" smtClean="0"/>
              <a:t>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Nebraska does not have idle resources: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8" y="2010883"/>
            <a:ext cx="7191767" cy="4494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715000"/>
            <a:ext cx="41534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Running jobs on Firefly.  ~4300 cores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0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Beyond the </a:t>
            </a:r>
            <a:r>
              <a:rPr lang="en-US" dirty="0" smtClean="0"/>
              <a:t>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resources available out there, just need to get there.  </a:t>
            </a:r>
          </a:p>
          <a:p>
            <a:endParaRPr lang="en-US" dirty="0" smtClean="0"/>
          </a:p>
          <a:p>
            <a:r>
              <a:rPr lang="en-US" dirty="0" smtClean="0"/>
              <a:t>Users want a smooth transition to other resources.</a:t>
            </a:r>
          </a:p>
          <a:p>
            <a:endParaRPr lang="en-US" dirty="0"/>
          </a:p>
          <a:p>
            <a:r>
              <a:rPr lang="en-US" dirty="0" smtClean="0"/>
              <a:t>Extend the transparent execution outside the campus.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20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53400" cy="685800"/>
          </a:xfrm>
        </p:spPr>
        <p:txBody>
          <a:bodyPr/>
          <a:lstStyle/>
          <a:p>
            <a:r>
              <a:rPr lang="en-US" dirty="0"/>
              <a:t>Extending Beyond the </a:t>
            </a:r>
            <a:r>
              <a:rPr lang="en-US" dirty="0" smtClean="0"/>
              <a:t>Campus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Transparent – send Condor outside the campus.</a:t>
            </a:r>
          </a:p>
          <a:p>
            <a:endParaRPr lang="en-US" dirty="0"/>
          </a:p>
          <a:p>
            <a:r>
              <a:rPr lang="en-US" dirty="0" smtClean="0"/>
              <a:t>Options for getting outside the campus</a:t>
            </a:r>
          </a:p>
          <a:p>
            <a:pPr lvl="1"/>
            <a:r>
              <a:rPr lang="en-US" dirty="0" smtClean="0"/>
              <a:t>Flocking to external Condor clusters</a:t>
            </a:r>
          </a:p>
          <a:p>
            <a:pPr lvl="1"/>
            <a:r>
              <a:rPr lang="en-US" dirty="0" smtClean="0"/>
              <a:t>Grid workflow manager: </a:t>
            </a:r>
            <a:r>
              <a:rPr lang="en-US" dirty="0" err="1" smtClean="0"/>
              <a:t>GlideinWMS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1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Extending Beyond </a:t>
            </a:r>
            <a:r>
              <a:rPr lang="en-US" dirty="0" smtClean="0"/>
              <a:t>the Campus: Flocking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267200" cy="4114800"/>
          </a:xfrm>
        </p:spPr>
        <p:txBody>
          <a:bodyPr/>
          <a:lstStyle/>
          <a:p>
            <a:r>
              <a:rPr lang="en-US" dirty="0" smtClean="0"/>
              <a:t>Flocking</a:t>
            </a:r>
          </a:p>
          <a:p>
            <a:pPr lvl="1"/>
            <a:r>
              <a:rPr lang="en-US" dirty="0" smtClean="0"/>
              <a:t>Need to have Condor on the other side.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to have mutual trust relationships.  </a:t>
            </a:r>
          </a:p>
        </p:txBody>
      </p:sp>
      <p:pic>
        <p:nvPicPr>
          <p:cNvPr id="4" name="Picture 3" descr="EasyFlo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22" y="1605339"/>
            <a:ext cx="3886200" cy="3657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/>
              <a:t>Extending Beyond </a:t>
            </a:r>
            <a:r>
              <a:rPr lang="en-US" sz="3100" dirty="0" smtClean="0"/>
              <a:t>the </a:t>
            </a:r>
            <a:r>
              <a:rPr lang="en-US" sz="3100" dirty="0" smtClean="0"/>
              <a:t>Campus: </a:t>
            </a:r>
            <a:r>
              <a:rPr lang="en-US" sz="3100" dirty="0" err="1" smtClean="0"/>
              <a:t>GlideinWMS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Expand further with OSG Production Grid</a:t>
            </a:r>
          </a:p>
          <a:p>
            <a:r>
              <a:rPr lang="en-US" dirty="0" err="1" smtClean="0"/>
              <a:t>GlideinWMS</a:t>
            </a:r>
            <a:endParaRPr lang="en-US" dirty="0" smtClean="0"/>
          </a:p>
          <a:p>
            <a:pPr lvl="1"/>
            <a:r>
              <a:rPr lang="en-US" dirty="0" smtClean="0"/>
              <a:t>Creates a on-demand Condor cluster on grid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Campus Grid can flock to this on-demand cluster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Grid credentials are sufficient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Characteristics of Campus Grids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Campus Grid Framework</a:t>
            </a:r>
          </a:p>
          <a:p>
            <a:r>
              <a:rPr lang="en-US" dirty="0" smtClean="0"/>
              <a:t>Pilot Submission</a:t>
            </a:r>
          </a:p>
          <a:p>
            <a:r>
              <a:rPr lang="en-US" dirty="0"/>
              <a:t>Extending Beyond </a:t>
            </a:r>
            <a:r>
              <a:rPr lang="en-US" dirty="0" smtClean="0"/>
              <a:t>the Campus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HCC Campus Grid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0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 at Nebraska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4244557" cy="4525963"/>
          </a:xfrm>
        </p:spPr>
        <p:txBody>
          <a:bodyPr/>
          <a:lstStyle/>
          <a:p>
            <a:r>
              <a:rPr lang="en-US" dirty="0" err="1" smtClean="0"/>
              <a:t>Prairiefire</a:t>
            </a:r>
            <a:r>
              <a:rPr lang="en-US" dirty="0" smtClean="0"/>
              <a:t> PBS/Condor (Like Purdue)</a:t>
            </a:r>
          </a:p>
          <a:p>
            <a:r>
              <a:rPr lang="en-US" dirty="0" smtClean="0"/>
              <a:t>Firefly – Only PBS</a:t>
            </a:r>
          </a:p>
          <a:p>
            <a:r>
              <a:rPr lang="en-US" dirty="0" err="1" smtClean="0"/>
              <a:t>GlideinWMS</a:t>
            </a:r>
            <a:r>
              <a:rPr lang="en-US" dirty="0" smtClean="0"/>
              <a:t> interface to OSG</a:t>
            </a:r>
          </a:p>
          <a:p>
            <a:r>
              <a:rPr lang="en-US" dirty="0" smtClean="0"/>
              <a:t>Flock to Purdue</a:t>
            </a:r>
            <a:endParaRPr lang="en-US" dirty="0"/>
          </a:p>
        </p:txBody>
      </p:sp>
      <p:pic>
        <p:nvPicPr>
          <p:cNvPr id="6" name="Picture 5" descr="HCC-CampusGrid-0124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30" y="1786576"/>
            <a:ext cx="4397408" cy="36452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8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" t="8333" r="559"/>
          <a:stretch/>
        </p:blipFill>
        <p:spPr>
          <a:xfrm>
            <a:off x="723900" y="1562100"/>
            <a:ext cx="7404100" cy="4610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8200" y="4953000"/>
            <a:ext cx="7086600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94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Campus security (Password, trusted hosts, Kerberos,…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2"/>
          <a:srcRect l="1401" t="8333" r="559"/>
          <a:stretch/>
        </p:blipFill>
        <p:spPr bwMode="auto">
          <a:xfrm>
            <a:off x="1219200" y="2590800"/>
            <a:ext cx="6591300" cy="4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362200" y="2743200"/>
            <a:ext cx="1143000" cy="3429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71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On local clusters, transparent distribution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2"/>
          <a:srcRect l="1401" t="8333" r="559"/>
          <a:stretch/>
        </p:blipFill>
        <p:spPr bwMode="auto">
          <a:xfrm>
            <a:off x="1219200" y="2590800"/>
            <a:ext cx="6591300" cy="4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505200" y="2667000"/>
            <a:ext cx="990600" cy="3581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55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cluster has their own policies</a:t>
            </a:r>
          </a:p>
          <a:p>
            <a:pPr lvl="1"/>
            <a:r>
              <a:rPr lang="en-US" dirty="0" smtClean="0"/>
              <a:t>User Priorities</a:t>
            </a:r>
          </a:p>
          <a:p>
            <a:pPr lvl="1"/>
            <a:r>
              <a:rPr lang="en-US" dirty="0" smtClean="0"/>
              <a:t>Allowed users</a:t>
            </a:r>
          </a:p>
          <a:p>
            <a:endParaRPr lang="en-US" dirty="0"/>
          </a:p>
          <a:p>
            <a:r>
              <a:rPr lang="en-US" dirty="0" smtClean="0"/>
              <a:t>Clusters may have different job schedulers</a:t>
            </a:r>
          </a:p>
          <a:p>
            <a:endParaRPr lang="en-US" dirty="0"/>
          </a:p>
          <a:p>
            <a:r>
              <a:rPr lang="en-US" dirty="0" smtClean="0"/>
              <a:t>Expanding outside the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8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Strict, each resource can make own policies that are enforced locally.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2"/>
          <a:srcRect l="1401" t="8333" r="559"/>
          <a:stretch/>
        </p:blipFill>
        <p:spPr bwMode="auto">
          <a:xfrm>
            <a:off x="1219200" y="2590800"/>
            <a:ext cx="6591300" cy="4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495800" y="2743200"/>
            <a:ext cx="1066800" cy="3429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55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</a:t>
            </a:r>
            <a:endParaRPr lang="en-US" dirty="0" smtClean="0"/>
          </a:p>
          <a:p>
            <a:pPr lvl="1"/>
            <a:r>
              <a:rPr lang="en-US" dirty="0" smtClean="0"/>
              <a:t>Done on the submitter </a:t>
            </a:r>
            <a:r>
              <a:rPr lang="en-US" dirty="0" smtClean="0"/>
              <a:t>side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2"/>
          <a:srcRect l="1401" t="8333" r="559"/>
          <a:stretch/>
        </p:blipFill>
        <p:spPr bwMode="auto">
          <a:xfrm>
            <a:off x="1219200" y="2590800"/>
            <a:ext cx="6591300" cy="4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562600" y="2743200"/>
            <a:ext cx="914400" cy="3429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30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Per job file </a:t>
            </a:r>
            <a:r>
              <a:rPr lang="en-US" dirty="0" smtClean="0"/>
              <a:t>staging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2"/>
          <a:srcRect l="1401" t="8333" r="559"/>
          <a:stretch/>
        </p:blipFill>
        <p:spPr bwMode="auto">
          <a:xfrm>
            <a:off x="1219200" y="2590800"/>
            <a:ext cx="6591300" cy="4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477000" y="2667000"/>
            <a:ext cx="1066800" cy="3581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78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the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169"/>
            <a:ext cx="8229600" cy="6183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Campus Bridging to Purdue provides a lot of time</a:t>
            </a:r>
          </a:p>
          <a:p>
            <a:r>
              <a:rPr lang="en-US" dirty="0" smtClean="0"/>
              <a:t>OSG resources (through </a:t>
            </a:r>
            <a:r>
              <a:rPr lang="en-US" dirty="0" err="1" smtClean="0"/>
              <a:t>GlideinWMS</a:t>
            </a:r>
            <a:r>
              <a:rPr lang="en-US" dirty="0" smtClean="0"/>
              <a:t>) </a:t>
            </a:r>
          </a:p>
        </p:txBody>
      </p:sp>
      <p:pic>
        <p:nvPicPr>
          <p:cNvPr id="7" name="Picture 6" descr="outputpi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4081"/>
            <a:ext cx="8054271" cy="50339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9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Accomplished – 8 Million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Million Hours</a:t>
            </a:r>
            <a:endParaRPr lang="en-US" dirty="0"/>
          </a:p>
        </p:txBody>
      </p:sp>
      <p:pic>
        <p:nvPicPr>
          <p:cNvPr id="4" name="Picture 3" descr="cumlativeh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82000" cy="52387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4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Clouds?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NIST Says:</a:t>
            </a:r>
          </a:p>
          <a:p>
            <a:pPr marL="0" indent="0" algn="ctr">
              <a:buNone/>
            </a:pPr>
            <a:r>
              <a:rPr lang="en-US" sz="6000" b="1" dirty="0" smtClean="0"/>
              <a:t>Grids = Clouds</a:t>
            </a:r>
          </a:p>
          <a:p>
            <a:pPr marL="0" indent="0" algn="ctr">
              <a:buNone/>
            </a:pPr>
            <a:r>
              <a:rPr lang="en-US" dirty="0" smtClean="0"/>
              <a:t>(Platform-as-a-Service)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7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on Amazon EC2?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Million Hours</a:t>
            </a:r>
            <a:endParaRPr lang="en-US" dirty="0"/>
          </a:p>
        </p:txBody>
      </p:sp>
      <p:pic>
        <p:nvPicPr>
          <p:cNvPr id="4" name="Picture 3" descr="cumlativeh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82000" cy="52387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_for_D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76742" cy="5240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on Amazon EC2?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09600" y="51054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096000" y="51054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096000" y="5638800"/>
            <a:ext cx="2057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09600" y="58674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00400" y="1828800"/>
            <a:ext cx="32766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4.8M Hours</a:t>
            </a:r>
          </a:p>
        </p:txBody>
      </p:sp>
    </p:spTree>
    <p:extLst>
      <p:ext uri="{BB962C8B-B14F-4D97-AF65-F5344CB8AC3E}">
        <p14:creationId xmlns:p14="http://schemas.microsoft.com/office/powerpoint/2010/main" val="229169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mage_for_D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76742" cy="5240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on Amazon EC2?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09600" y="51054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096000" y="51054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096000" y="5638800"/>
            <a:ext cx="2057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133600" y="2895600"/>
            <a:ext cx="54102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$634,496.40</a:t>
            </a:r>
            <a:endParaRPr lang="en-US" sz="60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09600" y="58674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200400" y="1828800"/>
            <a:ext cx="32766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4.8M Hours</a:t>
            </a:r>
          </a:p>
        </p:txBody>
      </p:sp>
    </p:spTree>
    <p:extLst>
      <p:ext uri="{BB962C8B-B14F-4D97-AF65-F5344CB8AC3E}">
        <p14:creationId xmlns:p14="http://schemas.microsoft.com/office/powerpoint/2010/main" val="262223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Submission side accounting is easy, we already do it in the Campus Grid.</a:t>
            </a:r>
          </a:p>
          <a:p>
            <a:pPr lvl="1"/>
            <a:r>
              <a:rPr lang="en-US" dirty="0" smtClean="0"/>
              <a:t>But, to accurately get data, we need to account on the execute site (worker nodes).</a:t>
            </a:r>
            <a:endParaRPr lang="en-US" dirty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Is there a better way than Condor File Transfer?</a:t>
            </a:r>
          </a:p>
          <a:p>
            <a:pPr lvl="1"/>
            <a:r>
              <a:rPr lang="en-US" dirty="0" smtClean="0"/>
              <a:t>What about the cache models being proposed by CMS/Atlas?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of Campus Grids:</a:t>
            </a:r>
          </a:p>
          <a:p>
            <a:pPr lvl="1"/>
            <a:r>
              <a:rPr lang="en-US" dirty="0" smtClean="0"/>
              <a:t>5 Characteristics of Campus Grids</a:t>
            </a:r>
          </a:p>
          <a:p>
            <a:pPr lvl="1"/>
            <a:endParaRPr lang="en-US" dirty="0"/>
          </a:p>
          <a:p>
            <a:r>
              <a:rPr lang="en-US" dirty="0" smtClean="0"/>
              <a:t>Created Campus Grid framework implementing these characteristics</a:t>
            </a:r>
          </a:p>
          <a:p>
            <a:endParaRPr lang="en-US" dirty="0"/>
          </a:p>
          <a:p>
            <a:r>
              <a:rPr lang="en-US" dirty="0" smtClean="0"/>
              <a:t>Created efficient and accurate pilot matching techniques.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of Campus Grids:</a:t>
            </a:r>
          </a:p>
          <a:p>
            <a:pPr lvl="1"/>
            <a:r>
              <a:rPr lang="en-US" dirty="0" smtClean="0"/>
              <a:t>5 Characteristics of Campus Grids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Created Campus Grid framework implementing these characteristics</a:t>
            </a:r>
          </a:p>
          <a:p>
            <a:pPr lvl="1"/>
            <a:r>
              <a:rPr lang="en-US" dirty="0" smtClean="0"/>
              <a:t>In addition to HCC Goals.</a:t>
            </a:r>
          </a:p>
          <a:p>
            <a:pPr lvl="1"/>
            <a:r>
              <a:rPr lang="en-US" dirty="0" smtClean="0"/>
              <a:t>Campus Grid Factory</a:t>
            </a:r>
          </a:p>
          <a:p>
            <a:endParaRPr lang="en-US" dirty="0" smtClean="0"/>
          </a:p>
          <a:p>
            <a:r>
              <a:rPr lang="en-US" dirty="0" smtClean="0"/>
              <a:t>Created efficient and accurate pilot matching techniques – </a:t>
            </a:r>
            <a:r>
              <a:rPr lang="en-US" dirty="0" err="1" smtClean="0"/>
              <a:t>OfflineAds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4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RWGroteskTBol" charset="0"/>
                <a:ea typeface="ＭＳ Ｐゴシック" charset="0"/>
                <a:cs typeface="ＭＳ Ｐゴシック" charset="0"/>
              </a:rPr>
              <a:t>Back Page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Minio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195" name="Picture 6" descr="V3_3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81000" y="2505075"/>
            <a:ext cx="845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/>
              <a:t>Questions?</a:t>
            </a:r>
          </a:p>
          <a:p>
            <a:pPr algn="ctr"/>
            <a:endParaRPr lang="en-US" sz="4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RWGroteskTBol" charset="0"/>
                <a:ea typeface="ＭＳ Ｐゴシック" charset="0"/>
                <a:cs typeface="ＭＳ Ｐゴシック" charset="0"/>
              </a:rPr>
              <a:t>Campus Grid Goals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Minion" charset="0"/>
                <a:ea typeface="ＭＳ Ｐゴシック" charset="0"/>
                <a:cs typeface="ＭＳ Ｐゴシック" charset="0"/>
              </a:rPr>
              <a:t>Encompass: </a:t>
            </a:r>
            <a:r>
              <a:rPr lang="en-US" sz="2400">
                <a:latin typeface="Minion" charset="0"/>
                <a:ea typeface="ＭＳ Ｐゴシック" charset="0"/>
                <a:cs typeface="ＭＳ Ｐゴシック" charset="0"/>
              </a:rPr>
              <a:t>The campus grid should reach all clusters managed by HCC. </a:t>
            </a:r>
          </a:p>
          <a:p>
            <a:endParaRPr lang="en-US" sz="240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>
                <a:latin typeface="Minion" charset="0"/>
                <a:ea typeface="ＭＳ Ｐゴシック" charset="0"/>
                <a:cs typeface="ＭＳ Ｐゴシック" charset="0"/>
              </a:rPr>
              <a:t>Transparent execution environment</a:t>
            </a:r>
            <a:r>
              <a:rPr lang="en-US" sz="2400">
                <a:latin typeface="Minion" charset="0"/>
                <a:ea typeface="ＭＳ Ｐゴシック" charset="0"/>
                <a:cs typeface="ＭＳ Ｐゴシック" charset="0"/>
              </a:rPr>
              <a:t>: There should be an identical user interface for all resources, whether running locally or remotely.</a:t>
            </a:r>
          </a:p>
          <a:p>
            <a:endParaRPr lang="en-US" sz="2400">
              <a:latin typeface="Minion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>
                <a:latin typeface="Minion" charset="0"/>
                <a:ea typeface="ＭＳ Ｐゴシック" charset="0"/>
                <a:cs typeface="ＭＳ Ｐゴシック" charset="0"/>
              </a:rPr>
              <a:t>Decentralization:</a:t>
            </a:r>
            <a:r>
              <a:rPr lang="en-US" sz="2400">
                <a:latin typeface="Minion" charset="0"/>
                <a:ea typeface="ＭＳ Ｐゴシック" charset="0"/>
                <a:cs typeface="ＭＳ Ｐゴシック" charset="0"/>
              </a:rPr>
              <a:t> A user should be able to utilize his local resource even if it becomes disconnected from the rest of the campus. An error on a given cluster should only affect that cluster.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4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RWGroteskTBol" charset="0"/>
                <a:ea typeface="ＭＳ Ｐゴシック" charset="0"/>
                <a:cs typeface="ＭＳ Ｐゴシック" charset="0"/>
              </a:rPr>
              <a:t>Introduction – HCC Clusters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nion" charset="0"/>
                <a:ea typeface="ＭＳ Ｐゴシック" charset="0"/>
                <a:cs typeface="ＭＳ Ｐゴシック" charset="0"/>
              </a:rPr>
              <a:t>Firefly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5500 cores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Infiniband interconnect</a:t>
            </a:r>
          </a:p>
          <a:p>
            <a:r>
              <a:rPr lang="en-US">
                <a:latin typeface="Minion" charset="0"/>
                <a:ea typeface="ＭＳ Ｐゴシック" charset="0"/>
                <a:cs typeface="ＭＳ Ｐゴシック" charset="0"/>
              </a:rPr>
              <a:t>Prairiefire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500 Cores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Infiniband interconnect</a:t>
            </a:r>
          </a:p>
          <a:p>
            <a:r>
              <a:rPr lang="en-US">
                <a:latin typeface="Minion" charset="0"/>
                <a:ea typeface="ＭＳ Ｐゴシック" charset="0"/>
                <a:cs typeface="ＭＳ Ｐゴシック" charset="0"/>
              </a:rPr>
              <a:t>CMS T2 – Red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2300 Cores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RWGroteskTBol" charset="0"/>
                <a:ea typeface="ＭＳ Ｐゴシック" charset="0"/>
                <a:cs typeface="ＭＳ Ｐゴシック" charset="0"/>
              </a:rPr>
              <a:t>Grid Overview</a:t>
            </a:r>
          </a:p>
        </p:txBody>
      </p:sp>
      <p:sp>
        <p:nvSpPr>
          <p:cNvPr id="11266" name="TextBox 6"/>
          <p:cNvSpPr txBox="1">
            <a:spLocks noChangeArrowheads="1"/>
          </p:cNvSpPr>
          <p:nvPr/>
        </p:nvSpPr>
        <p:spPr bwMode="auto">
          <a:xfrm>
            <a:off x="609600" y="5029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AutoNum type="arabicParenR"/>
            </a:pPr>
            <a:r>
              <a:rPr lang="en-US"/>
              <a:t>Use on-campus resources (Prairiefire &amp; Firefly)</a:t>
            </a:r>
          </a:p>
          <a:p>
            <a:pPr>
              <a:buFontTx/>
              <a:buAutoNum type="arabicParenR"/>
            </a:pPr>
            <a:r>
              <a:rPr lang="en-US"/>
              <a:t>Go to remote resources (OSG &amp; Peered Campuses)</a:t>
            </a:r>
          </a:p>
        </p:txBody>
      </p:sp>
      <p:pic>
        <p:nvPicPr>
          <p:cNvPr id="11267" name="Content Placeholder 8" descr="HCC-CampusGrid-01241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88" r="-28288"/>
          <a:stretch>
            <a:fillRect/>
          </a:stretch>
        </p:blipFill>
        <p:spPr>
          <a:xfrm>
            <a:off x="533400" y="1143000"/>
            <a:ext cx="7627938" cy="4038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407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RWGroteskTBol" charset="0"/>
                <a:ea typeface="ＭＳ Ｐゴシック" charset="0"/>
                <a:cs typeface="ＭＳ Ｐゴシック" charset="0"/>
              </a:rPr>
              <a:t>Open Problems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nion" charset="0"/>
                <a:ea typeface="ＭＳ Ｐゴシック" charset="0"/>
                <a:cs typeface="ＭＳ Ｐゴシック" charset="0"/>
              </a:rPr>
              <a:t>Accounting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Submit vs. Execute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Submit side accounting currently used.</a:t>
            </a:r>
          </a:p>
          <a:p>
            <a:r>
              <a:rPr lang="en-US">
                <a:latin typeface="Minion" charset="0"/>
                <a:ea typeface="ＭＳ Ｐゴシック" charset="0"/>
                <a:cs typeface="ＭＳ Ｐゴシック" charset="0"/>
              </a:rPr>
              <a:t>Data Management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Current strategy is ship everything for each job</a:t>
            </a:r>
          </a:p>
          <a:p>
            <a:pPr lvl="1"/>
            <a:r>
              <a:rPr lang="en-US">
                <a:latin typeface="Minion" charset="0"/>
                <a:ea typeface="ＭＳ Ｐゴシック" charset="0"/>
              </a:rPr>
              <a:t>Can also use HTTP (squid) caches at each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0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submit jobs to all campus clusters.</a:t>
            </a:r>
          </a:p>
          <a:p>
            <a:pPr lvl="1"/>
            <a:r>
              <a:rPr lang="en-US" dirty="0" smtClean="0"/>
              <a:t>May be running different schedulers</a:t>
            </a:r>
          </a:p>
          <a:p>
            <a:pPr lvl="1"/>
            <a:endParaRPr lang="en-US" dirty="0"/>
          </a:p>
          <a:p>
            <a:r>
              <a:rPr lang="en-US" dirty="0" smtClean="0"/>
              <a:t>Job submissions should be distributed to available resources</a:t>
            </a:r>
          </a:p>
          <a:p>
            <a:endParaRPr lang="en-US" dirty="0"/>
          </a:p>
          <a:p>
            <a:r>
              <a:rPr lang="en-US" dirty="0" smtClean="0"/>
              <a:t>Each cluster should determine it’s own policies.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6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Real definition: </a:t>
            </a:r>
            <a:r>
              <a:rPr lang="en-US" sz="2000" dirty="0"/>
              <a:t>A computational grid is a hardware and software infrastructure that provides </a:t>
            </a:r>
            <a:r>
              <a:rPr lang="en-US" sz="2000" dirty="0" smtClean="0"/>
              <a:t>dependable</a:t>
            </a:r>
            <a:r>
              <a:rPr lang="en-US" sz="2000" dirty="0"/>
              <a:t>, consistent, pervasive, and inexpensive access to high-end computational </a:t>
            </a:r>
            <a:r>
              <a:rPr lang="en-US" sz="2000" dirty="0" smtClean="0"/>
              <a:t>capabilities</a:t>
            </a:r>
            <a:br>
              <a:rPr lang="en-US" sz="2000" dirty="0" smtClean="0"/>
            </a:br>
            <a:r>
              <a:rPr lang="en-US" sz="1400" i="1" dirty="0" smtClean="0"/>
              <a:t>(</a:t>
            </a:r>
            <a:r>
              <a:rPr lang="en-US" sz="1400" i="1" dirty="0"/>
              <a:t>I. Foster and C. </a:t>
            </a:r>
            <a:r>
              <a:rPr lang="en-US" sz="1400" i="1" dirty="0" err="1"/>
              <a:t>Kesselman</a:t>
            </a:r>
            <a:r>
              <a:rPr lang="en-US" sz="1400" i="1" dirty="0"/>
              <a:t>. The grid: blueprint for a new computing </a:t>
            </a:r>
            <a:r>
              <a:rPr lang="en-US" sz="1400" i="1" dirty="0" smtClean="0"/>
              <a:t>infrastructure</a:t>
            </a:r>
            <a:r>
              <a:rPr lang="en-US" sz="1400" i="1" dirty="0"/>
              <a:t>. Morgan Kaufmann, 2004</a:t>
            </a:r>
            <a:r>
              <a:rPr lang="en-US" sz="1400" i="1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In practice definition: Collection of clusters that allow outside organizations access to resources (storage/computation)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817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National Grids:</a:t>
            </a:r>
          </a:p>
          <a:p>
            <a:pPr lvl="1"/>
            <a:r>
              <a:rPr lang="en-US" dirty="0" smtClean="0"/>
              <a:t>Open Science Grid</a:t>
            </a:r>
          </a:p>
          <a:p>
            <a:pPr lvl="2"/>
            <a:r>
              <a:rPr lang="en-US" dirty="0" smtClean="0"/>
              <a:t>87 Sites</a:t>
            </a:r>
          </a:p>
          <a:p>
            <a:pPr lvl="2"/>
            <a:r>
              <a:rPr lang="en-US" dirty="0" smtClean="0"/>
              <a:t>All job/data communication through Globus Interfaces</a:t>
            </a:r>
          </a:p>
          <a:p>
            <a:pPr lvl="2"/>
            <a:r>
              <a:rPr lang="en-US" dirty="0" smtClean="0"/>
              <a:t>High Throughput Grid (Lots of not so powerful machines)</a:t>
            </a:r>
          </a:p>
          <a:p>
            <a:pPr lvl="1"/>
            <a:r>
              <a:rPr lang="en-US" dirty="0" err="1" smtClean="0"/>
              <a:t>TeraGrid</a:t>
            </a:r>
            <a:endParaRPr lang="en-US" dirty="0" smtClean="0"/>
          </a:p>
          <a:p>
            <a:pPr lvl="2"/>
            <a:r>
              <a:rPr lang="en-US" dirty="0" smtClean="0"/>
              <a:t>11 Sites</a:t>
            </a:r>
          </a:p>
          <a:p>
            <a:pPr lvl="2"/>
            <a:r>
              <a:rPr lang="en-US" dirty="0" smtClean="0"/>
              <a:t>Submission through login and Globus</a:t>
            </a:r>
          </a:p>
          <a:p>
            <a:pPr lvl="2"/>
            <a:r>
              <a:rPr lang="en-US" dirty="0" smtClean="0"/>
              <a:t>High Performance Grid (Think HUGE!!!! Machines)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35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Campus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ncrease available resources by distributing jobs around the campus.</a:t>
            </a:r>
          </a:p>
          <a:p>
            <a:endParaRPr lang="en-US" dirty="0"/>
          </a:p>
          <a:p>
            <a:r>
              <a:rPr lang="en-US" dirty="0" smtClean="0"/>
              <a:t>Offload single core jobs to idle resources, making room for specialized (MPI) jobs.</a:t>
            </a:r>
          </a:p>
          <a:p>
            <a:endParaRPr lang="en-US" dirty="0" smtClean="0"/>
          </a:p>
          <a:p>
            <a:r>
              <a:rPr lang="en-US" dirty="0" smtClean="0"/>
              <a:t>Independence from resource failures.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Model for Campus Grids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1041" y="5669257"/>
            <a:ext cx="623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Me, </a:t>
            </a:r>
            <a:r>
              <a:rPr lang="en-US" dirty="0"/>
              <a:t>m</a:t>
            </a:r>
            <a:r>
              <a:rPr lang="en-US" dirty="0" smtClean="0"/>
              <a:t>y friends and everyone else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92860719"/>
              </p:ext>
            </p:extLst>
          </p:nvPr>
        </p:nvGraphicFramePr>
        <p:xfrm>
          <a:off x="-76341" y="1887870"/>
          <a:ext cx="4031648" cy="268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16" y="1066800"/>
            <a:ext cx="5791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Grid Factory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 Condor worker nodes (</a:t>
            </a:r>
            <a:r>
              <a:rPr lang="en-US" dirty="0" err="1" smtClean="0"/>
              <a:t>Glideins</a:t>
            </a:r>
            <a:r>
              <a:rPr lang="en-US" dirty="0" smtClean="0"/>
              <a:t>) as jobs to </a:t>
            </a:r>
            <a:r>
              <a:rPr lang="en-US" dirty="0" smtClean="0"/>
              <a:t>PBS</a:t>
            </a:r>
          </a:p>
          <a:p>
            <a:endParaRPr lang="en-US" dirty="0"/>
          </a:p>
          <a:p>
            <a:r>
              <a:rPr lang="en-US" dirty="0" smtClean="0"/>
              <a:t>Condor </a:t>
            </a:r>
            <a:r>
              <a:rPr lang="en-US" dirty="0" smtClean="0"/>
              <a:t>+ </a:t>
            </a:r>
            <a:r>
              <a:rPr lang="en-US" dirty="0" err="1" smtClean="0"/>
              <a:t>Glideins</a:t>
            </a:r>
            <a:r>
              <a:rPr lang="en-US" dirty="0" smtClean="0"/>
              <a:t> + BLAHP + Glue</a:t>
            </a:r>
          </a:p>
          <a:p>
            <a:pPr lvl="1"/>
            <a:r>
              <a:rPr lang="en-US" dirty="0" smtClean="0"/>
              <a:t>Custom daemon that interacts with Condor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on-demand Condor pool for outside clients for Flocking.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Model for Campus Grids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3048000" cy="4114800"/>
          </a:xfrm>
        </p:spPr>
        <p:txBody>
          <a:bodyPr/>
          <a:lstStyle/>
          <a:p>
            <a:r>
              <a:rPr lang="en-US" dirty="0" smtClean="0"/>
              <a:t>Campus Grid Factory for PBS Clusters</a:t>
            </a:r>
          </a:p>
          <a:p>
            <a:endParaRPr lang="en-US" dirty="0" smtClean="0"/>
          </a:p>
          <a:p>
            <a:r>
              <a:rPr lang="en-US" dirty="0" smtClean="0"/>
              <a:t>Bridge Campus Grids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Overflow to OSG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3B076B-A260-6547-A7B3-8E651CFE86D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16" y="1066800"/>
            <a:ext cx="5791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RWGroteskTBol"/>
        <a:ea typeface="ＭＳ Ｐゴシック"/>
        <a:cs typeface="ＭＳ Ｐゴシック"/>
      </a:majorFont>
      <a:minorFont>
        <a:latin typeface="Minio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2172</Words>
  <Application>Microsoft Macintosh PowerPoint</Application>
  <PresentationFormat>On-screen Show (4:3)</PresentationFormat>
  <Paragraphs>509</Paragraphs>
  <Slides>80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Blank Presentation</vt:lpstr>
      <vt:lpstr>Campus Grids: A Framework to Facilitate Resource Sharing</vt:lpstr>
      <vt:lpstr>What is a Grid?</vt:lpstr>
      <vt:lpstr>Example: Open Science Grid</vt:lpstr>
      <vt:lpstr>What is a Campus Grid?</vt:lpstr>
      <vt:lpstr>Campus Grids Motivation</vt:lpstr>
      <vt:lpstr>Campus Grid Challenges</vt:lpstr>
      <vt:lpstr>My Contributions</vt:lpstr>
      <vt:lpstr>New Model for Campus Grids</vt:lpstr>
      <vt:lpstr>New Model for Campus Grids </vt:lpstr>
      <vt:lpstr>What I Accomplished – 8 Million Hours</vt:lpstr>
      <vt:lpstr>Overview</vt:lpstr>
      <vt:lpstr>Characteristics of a Campus Grid</vt:lpstr>
      <vt:lpstr>Characteristics of a Campus Grid</vt:lpstr>
      <vt:lpstr>Characteristics of a Campus Grid</vt:lpstr>
      <vt:lpstr>Characteristics of a Campus Grid</vt:lpstr>
      <vt:lpstr>Resource Independence - Policies</vt:lpstr>
      <vt:lpstr>Characteristics of a Campus Grid</vt:lpstr>
      <vt:lpstr>Characteristics of a Campus Grid</vt:lpstr>
      <vt:lpstr>Overview</vt:lpstr>
      <vt:lpstr>Background: Condor</vt:lpstr>
      <vt:lpstr>Background: Condor</vt:lpstr>
      <vt:lpstr>Why not use grid software for Campus?</vt:lpstr>
      <vt:lpstr>Campus Grids Today</vt:lpstr>
      <vt:lpstr>What changes do we want?</vt:lpstr>
      <vt:lpstr>Overview</vt:lpstr>
      <vt:lpstr>Campus Grid Framework Goals</vt:lpstr>
      <vt:lpstr>Campus Grid Goals - Technologies</vt:lpstr>
      <vt:lpstr>Encompassed – BLAHP </vt:lpstr>
      <vt:lpstr>Encompassed - Glidein</vt:lpstr>
      <vt:lpstr>Campus Grid Goals - Technologies</vt:lpstr>
      <vt:lpstr>Transparent Execution – Flocking </vt:lpstr>
      <vt:lpstr>Putting it all Together</vt:lpstr>
      <vt:lpstr>Campus Grid Factory</vt:lpstr>
      <vt:lpstr>Putting it all Together</vt:lpstr>
      <vt:lpstr>Putting it all Together</vt:lpstr>
      <vt:lpstr>Advantages for the Local Scheduler</vt:lpstr>
      <vt:lpstr>Campus Factory Operation</vt:lpstr>
      <vt:lpstr>Campus Factory Operation</vt:lpstr>
      <vt:lpstr>Campus Factory Operation</vt:lpstr>
      <vt:lpstr>Campus Factory Operation</vt:lpstr>
      <vt:lpstr>Campus Factory Operation</vt:lpstr>
      <vt:lpstr>Campus Factory Operation</vt:lpstr>
      <vt:lpstr>Campus Grid Internals</vt:lpstr>
      <vt:lpstr>Advantages of the Campus Factory</vt:lpstr>
      <vt:lpstr>Overview</vt:lpstr>
      <vt:lpstr>Problem with Pilot Job Submission</vt:lpstr>
      <vt:lpstr>Advanced Scheduling: OfflineAds</vt:lpstr>
      <vt:lpstr>Advanced Scheduling: OfflineAds</vt:lpstr>
      <vt:lpstr>Overview</vt:lpstr>
      <vt:lpstr>Extending Beyond the Campus</vt:lpstr>
      <vt:lpstr>Extending Beyond the Campus</vt:lpstr>
      <vt:lpstr>Extending Beyond the Campus - Options</vt:lpstr>
      <vt:lpstr>Extending Beyond the Campus: Flocking</vt:lpstr>
      <vt:lpstr>Extending Beyond the Campus: GlideinWMS</vt:lpstr>
      <vt:lpstr>Overview</vt:lpstr>
      <vt:lpstr>Campus Grid at Nebraska</vt:lpstr>
      <vt:lpstr>Characteristics of a Campus Grid</vt:lpstr>
      <vt:lpstr>Characteristics of a Campus Grid</vt:lpstr>
      <vt:lpstr>Characteristics of a Campus Grid</vt:lpstr>
      <vt:lpstr>Characteristics of a Campus Grid</vt:lpstr>
      <vt:lpstr>Characteristics of a Campus Grid</vt:lpstr>
      <vt:lpstr>Characteristics of a Campus Grid</vt:lpstr>
      <vt:lpstr>Usage of the Campus Grid</vt:lpstr>
      <vt:lpstr>What I Accomplished – 8 Million Hours</vt:lpstr>
      <vt:lpstr>What about Clouds?</vt:lpstr>
      <vt:lpstr>What if on Amazon EC2?</vt:lpstr>
      <vt:lpstr>What if on Amazon EC2?</vt:lpstr>
      <vt:lpstr>What if on Amazon EC2?</vt:lpstr>
      <vt:lpstr>Future Work</vt:lpstr>
      <vt:lpstr>Conclusions</vt:lpstr>
      <vt:lpstr>Back Page</vt:lpstr>
      <vt:lpstr>Campus Grid Goals</vt:lpstr>
      <vt:lpstr>Introduction – HCC Clusters</vt:lpstr>
      <vt:lpstr>Grid Overview</vt:lpstr>
      <vt:lpstr>Open Problems</vt:lpstr>
      <vt:lpstr>Campus Grid Goals</vt:lpstr>
      <vt:lpstr>What is a Grid?</vt:lpstr>
      <vt:lpstr>What is a Grid?</vt:lpstr>
      <vt:lpstr>Motivation for a Campus Grid</vt:lpstr>
      <vt:lpstr>Campus Grid Factory</vt:lpstr>
    </vt:vector>
  </TitlesOfParts>
  <Company>Univesity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Kramer</dc:creator>
  <cp:lastModifiedBy>Derek Weitzel</cp:lastModifiedBy>
  <cp:revision>509</cp:revision>
  <dcterms:created xsi:type="dcterms:W3CDTF">2010-07-26T16:14:11Z</dcterms:created>
  <dcterms:modified xsi:type="dcterms:W3CDTF">2011-03-31T01:28:13Z</dcterms:modified>
</cp:coreProperties>
</file>