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EB Garamon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6CA9D0-53DD-47B1-9F0D-A214B0E2C453}">
  <a:tblStyle styleId="{226CA9D0-53DD-47B1-9F0D-A214B0E2C4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EBGaramond-bold.fntdata"/><Relationship Id="rId12" Type="http://schemas.openxmlformats.org/officeDocument/2006/relationships/slide" Target="slides/slide6.xml"/><Relationship Id="rId56" Type="http://schemas.openxmlformats.org/officeDocument/2006/relationships/font" Target="fonts/EBGaramond-regular.fntdata"/><Relationship Id="rId15" Type="http://schemas.openxmlformats.org/officeDocument/2006/relationships/slide" Target="slides/slide9.xml"/><Relationship Id="rId59" Type="http://schemas.openxmlformats.org/officeDocument/2006/relationships/font" Target="fonts/EBGaramond-boldItalic.fntdata"/><Relationship Id="rId14" Type="http://schemas.openxmlformats.org/officeDocument/2006/relationships/slide" Target="slides/slide8.xml"/><Relationship Id="rId58" Type="http://schemas.openxmlformats.org/officeDocument/2006/relationships/font" Target="fonts/EBGaramon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76ff08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76ff08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7f12a1b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7f12a1b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7f12a1b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7f12a1b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21f6bd63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21f6bd63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7f12a1b70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7f12a1b70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21f6bd6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21f6bd6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495b8ba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495b8ba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bcc1c05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bcc1c05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7f12a1b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7f12a1b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 Code of Federal Regulations. Can still make the point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5eee666d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5eee666d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 Code of Federal Regulations. Can still make the point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7f12a1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7f12a1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5eee666d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5eee666d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 Code of Federal Regulations. Can still make the point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5eee666d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5eee666d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 Code of Federal Regulations. Can still make the point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5eee666d5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5eee666d5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 Code of Federal Regulations. Can still make the point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5eee666d5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5eee666d5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 Code of Federal Regulations. Can still make the point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45cb8b0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45cb8b0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45cb8b0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45cb8b0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21f6bd63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21f6bd63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7f12a1b70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a7f12a1b70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a7f12a1b70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a7f12a1b70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7f12a1b70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7f12a1b70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7f12a1b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7f12a1b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7f12a1b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7f12a1b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21f6bd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21f6bd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a7f12a1b70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a7f12a1b70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a7f12a1b70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a7f12a1b70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bcc1c05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bcc1c05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a7f12a1b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a7f12a1b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7f12a1b70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7f12a1b70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a7f12a1b70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a7f12a1b70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79159ae6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79159ae6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a7f12a1b70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a7f12a1b70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7f12a1b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7f12a1b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7f12a1b70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a7f12a1b70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a7f12a1b70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a7f12a1b70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a7f12a1b70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a7f12a1b70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a7f12a1b70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a7f12a1b70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abcc1c051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abcc1c051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a7f12a1b70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a7f12a1b70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b089a47739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b089a47739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a7f12a1b70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a7f12a1b70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b089a4773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b089a4773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Haonan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b089a47739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b089a47739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7f12a1b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7f12a1b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bcc1c05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bcc1c05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5eee666d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5eee666d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Chuntian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79159ae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79159ae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7f12a1b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7f12a1b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Chuntian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Times New Roman"/>
              <a:buNone/>
              <a:defRPr sz="5200">
                <a:latin typeface="Times New Roman"/>
                <a:ea typeface="Times New Roman"/>
                <a:cs typeface="Times New Roman"/>
                <a:sym typeface="Times New Roman"/>
              </a:defRPr>
            </a:lvl1pPr>
            <a:lvl2pPr lvl="1" rtl="0" algn="ctr">
              <a:spcBef>
                <a:spcPts val="0"/>
              </a:spcBef>
              <a:spcAft>
                <a:spcPts val="0"/>
              </a:spcAft>
              <a:buSzPts val="5200"/>
              <a:buFont typeface="Times New Roman"/>
              <a:buNone/>
              <a:defRPr sz="5200">
                <a:latin typeface="Times New Roman"/>
                <a:ea typeface="Times New Roman"/>
                <a:cs typeface="Times New Roman"/>
                <a:sym typeface="Times New Roman"/>
              </a:defRPr>
            </a:lvl2pPr>
            <a:lvl3pPr lvl="2" rtl="0" algn="ctr">
              <a:spcBef>
                <a:spcPts val="0"/>
              </a:spcBef>
              <a:spcAft>
                <a:spcPts val="0"/>
              </a:spcAft>
              <a:buSzPts val="5200"/>
              <a:buFont typeface="Times New Roman"/>
              <a:buNone/>
              <a:defRPr sz="5200">
                <a:latin typeface="Times New Roman"/>
                <a:ea typeface="Times New Roman"/>
                <a:cs typeface="Times New Roman"/>
                <a:sym typeface="Times New Roman"/>
              </a:defRPr>
            </a:lvl3pPr>
            <a:lvl4pPr lvl="3" rtl="0" algn="ctr">
              <a:spcBef>
                <a:spcPts val="0"/>
              </a:spcBef>
              <a:spcAft>
                <a:spcPts val="0"/>
              </a:spcAft>
              <a:buSzPts val="5200"/>
              <a:buFont typeface="Times New Roman"/>
              <a:buNone/>
              <a:defRPr sz="5200">
                <a:latin typeface="Times New Roman"/>
                <a:ea typeface="Times New Roman"/>
                <a:cs typeface="Times New Roman"/>
                <a:sym typeface="Times New Roman"/>
              </a:defRPr>
            </a:lvl4pPr>
            <a:lvl5pPr lvl="4" rtl="0" algn="ctr">
              <a:spcBef>
                <a:spcPts val="0"/>
              </a:spcBef>
              <a:spcAft>
                <a:spcPts val="0"/>
              </a:spcAft>
              <a:buSzPts val="5200"/>
              <a:buFont typeface="Times New Roman"/>
              <a:buNone/>
              <a:defRPr sz="5200">
                <a:latin typeface="Times New Roman"/>
                <a:ea typeface="Times New Roman"/>
                <a:cs typeface="Times New Roman"/>
                <a:sym typeface="Times New Roman"/>
              </a:defRPr>
            </a:lvl5pPr>
            <a:lvl6pPr lvl="5" rtl="0" algn="ctr">
              <a:spcBef>
                <a:spcPts val="0"/>
              </a:spcBef>
              <a:spcAft>
                <a:spcPts val="0"/>
              </a:spcAft>
              <a:buSzPts val="5200"/>
              <a:buFont typeface="Times New Roman"/>
              <a:buNone/>
              <a:defRPr sz="5200">
                <a:latin typeface="Times New Roman"/>
                <a:ea typeface="Times New Roman"/>
                <a:cs typeface="Times New Roman"/>
                <a:sym typeface="Times New Roman"/>
              </a:defRPr>
            </a:lvl6pPr>
            <a:lvl7pPr lvl="6" rtl="0" algn="ctr">
              <a:spcBef>
                <a:spcPts val="0"/>
              </a:spcBef>
              <a:spcAft>
                <a:spcPts val="0"/>
              </a:spcAft>
              <a:buSzPts val="5200"/>
              <a:buFont typeface="Times New Roman"/>
              <a:buNone/>
              <a:defRPr sz="5200">
                <a:latin typeface="Times New Roman"/>
                <a:ea typeface="Times New Roman"/>
                <a:cs typeface="Times New Roman"/>
                <a:sym typeface="Times New Roman"/>
              </a:defRPr>
            </a:lvl7pPr>
            <a:lvl8pPr lvl="7" rtl="0" algn="ctr">
              <a:spcBef>
                <a:spcPts val="0"/>
              </a:spcBef>
              <a:spcAft>
                <a:spcPts val="0"/>
              </a:spcAft>
              <a:buSzPts val="5200"/>
              <a:buFont typeface="Times New Roman"/>
              <a:buNone/>
              <a:defRPr sz="5200">
                <a:latin typeface="Times New Roman"/>
                <a:ea typeface="Times New Roman"/>
                <a:cs typeface="Times New Roman"/>
                <a:sym typeface="Times New Roman"/>
              </a:defRPr>
            </a:lvl8pPr>
            <a:lvl9pPr lvl="8" rtl="0" algn="ctr">
              <a:spcBef>
                <a:spcPts val="0"/>
              </a:spcBef>
              <a:spcAft>
                <a:spcPts val="0"/>
              </a:spcAft>
              <a:buSzPts val="5200"/>
              <a:buFont typeface="Times New Roman"/>
              <a:buNone/>
              <a:defRPr sz="5200">
                <a:latin typeface="Times New Roman"/>
                <a:ea typeface="Times New Roman"/>
                <a:cs typeface="Times New Roman"/>
                <a:sym typeface="Times New Roman"/>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1pPr>
            <a:lvl2pPr lvl="1"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2pPr>
            <a:lvl3pPr lvl="2"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3pPr>
            <a:lvl4pPr lvl="3"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4pPr>
            <a:lvl5pPr lvl="4"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5pPr>
            <a:lvl6pPr lvl="5"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6pPr>
            <a:lvl7pPr lvl="6"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7pPr>
            <a:lvl8pPr lvl="7"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8pPr>
            <a:lvl9pPr lvl="8" rt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 name="Google Shape;49;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D0E0EF"/>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EB Garamond"/>
              <a:buNone/>
              <a:defRPr b="1" sz="3600">
                <a:latin typeface="EB Garamond"/>
                <a:ea typeface="EB Garamond"/>
                <a:cs typeface="EB Garamond"/>
                <a:sym typeface="EB Garamon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Times New Roman"/>
              <a:buNone/>
              <a:defRPr>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000"/>
              </a:spcBef>
              <a:spcAft>
                <a:spcPts val="0"/>
              </a:spcAft>
              <a:buSzPts val="1600"/>
              <a:buChar char="■"/>
              <a:defRPr sz="1600"/>
            </a:lvl3pPr>
            <a:lvl4pPr indent="-330200" lvl="3" marL="1828800" rtl="0">
              <a:spcBef>
                <a:spcPts val="1000"/>
              </a:spcBef>
              <a:spcAft>
                <a:spcPts val="0"/>
              </a:spcAft>
              <a:buSzPts val="1600"/>
              <a:buChar char="●"/>
              <a:defRPr sz="1600"/>
            </a:lvl4pPr>
            <a:lvl5pPr indent="-330200" lvl="4" marL="2286000" rtl="0">
              <a:spcBef>
                <a:spcPts val="1000"/>
              </a:spcBef>
              <a:spcAft>
                <a:spcPts val="0"/>
              </a:spcAft>
              <a:buSzPts val="1600"/>
              <a:buChar char="○"/>
              <a:defRPr sz="1600"/>
            </a:lvl5pPr>
            <a:lvl6pPr indent="-330200" lvl="5" marL="2743200" rtl="0">
              <a:spcBef>
                <a:spcPts val="1000"/>
              </a:spcBef>
              <a:spcAft>
                <a:spcPts val="0"/>
              </a:spcAft>
              <a:buSzPts val="1600"/>
              <a:buChar char="■"/>
              <a:defRPr sz="1600"/>
            </a:lvl6pPr>
            <a:lvl7pPr indent="-330200" lvl="6" marL="3200400" rtl="0">
              <a:spcBef>
                <a:spcPts val="1000"/>
              </a:spcBef>
              <a:spcAft>
                <a:spcPts val="0"/>
              </a:spcAft>
              <a:buSzPts val="1600"/>
              <a:buChar char="●"/>
              <a:defRPr sz="1600"/>
            </a:lvl7pPr>
            <a:lvl8pPr indent="-330200" lvl="7" marL="3657600" rtl="0">
              <a:spcBef>
                <a:spcPts val="1000"/>
              </a:spcBef>
              <a:spcAft>
                <a:spcPts val="0"/>
              </a:spcAft>
              <a:buSzPts val="1600"/>
              <a:buChar char="○"/>
              <a:defRPr sz="1600"/>
            </a:lvl8pPr>
            <a:lvl9pPr indent="-330200" lvl="8" marL="4114800" rtl="0">
              <a:spcBef>
                <a:spcPts val="1000"/>
              </a:spcBef>
              <a:spcAft>
                <a:spcPts val="1000"/>
              </a:spcAft>
              <a:buSzPts val="1600"/>
              <a:buChar char="■"/>
              <a:defRPr sz="16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5"/>
          <p:cNvPicPr preferRelativeResize="0"/>
          <p:nvPr/>
        </p:nvPicPr>
        <p:blipFill>
          <a:blip r:embed="rId2">
            <a:alphaModFix/>
          </a:blip>
          <a:stretch>
            <a:fillRect/>
          </a:stretch>
        </p:blipFill>
        <p:spPr>
          <a:xfrm>
            <a:off x="6645584" y="279850"/>
            <a:ext cx="2291641" cy="6563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 name="Google Shape;41;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EB Garamond"/>
              <a:buNone/>
              <a:defRPr sz="2800">
                <a:solidFill>
                  <a:schemeClr val="dk1"/>
                </a:solidFill>
                <a:latin typeface="EB Garamond"/>
                <a:ea typeface="EB Garamond"/>
                <a:cs typeface="EB Garamond"/>
                <a:sym typeface="EB Garamon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EB Garamond"/>
              <a:buChar char="●"/>
              <a:defRPr sz="1800">
                <a:solidFill>
                  <a:schemeClr val="dk2"/>
                </a:solidFill>
                <a:latin typeface="EB Garamond"/>
                <a:ea typeface="EB Garamond"/>
                <a:cs typeface="EB Garamond"/>
                <a:sym typeface="EB Garamond"/>
              </a:defRPr>
            </a:lvl1pPr>
            <a:lvl2pPr indent="-317500" lvl="1" marL="9144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2pPr>
            <a:lvl3pPr indent="-317500" lvl="2" marL="13716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3pPr>
            <a:lvl4pPr indent="-317500" lvl="3" marL="18288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4pPr>
            <a:lvl5pPr indent="-317500" lvl="4" marL="22860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5pPr>
            <a:lvl6pPr indent="-317500" lvl="5" marL="27432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6pPr>
            <a:lvl7pPr indent="-317500" lvl="6" marL="32004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7pPr>
            <a:lvl8pPr indent="-317500" lvl="7" marL="36576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8pPr>
            <a:lvl9pPr indent="-317500" lvl="8" marL="4114800" rtl="0">
              <a:lnSpc>
                <a:spcPct val="115000"/>
              </a:lnSpc>
              <a:spcBef>
                <a:spcPts val="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80100"/>
            <a:ext cx="8520600" cy="6453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300"/>
              </a:spcAft>
              <a:buClr>
                <a:schemeClr val="dk1"/>
              </a:buClr>
              <a:buSzPct val="37931"/>
              <a:buFont typeface="Arial"/>
              <a:buNone/>
            </a:pPr>
            <a:r>
              <a:rPr b="1" lang="en" sz="2900">
                <a:latin typeface="EB Garamond"/>
                <a:ea typeface="EB Garamond"/>
                <a:cs typeface="EB Garamond"/>
                <a:sym typeface="EB Garamond"/>
              </a:rPr>
              <a:t>Definition Disambiguation In The U.S. State Regulations</a:t>
            </a:r>
            <a:endParaRPr b="1" sz="5500">
              <a:latin typeface="EB Garamond"/>
              <a:ea typeface="EB Garamond"/>
              <a:cs typeface="EB Garamond"/>
              <a:sym typeface="EB Garamond"/>
            </a:endParaRPr>
          </a:p>
        </p:txBody>
      </p:sp>
      <p:sp>
        <p:nvSpPr>
          <p:cNvPr id="58" name="Google Shape;58;p14"/>
          <p:cNvSpPr txBox="1"/>
          <p:nvPr>
            <p:ph idx="1" type="subTitle"/>
          </p:nvPr>
        </p:nvSpPr>
        <p:spPr>
          <a:xfrm>
            <a:off x="1785113" y="2125400"/>
            <a:ext cx="5825700" cy="52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EB Garamond"/>
                <a:ea typeface="EB Garamond"/>
                <a:cs typeface="EB Garamond"/>
                <a:sym typeface="EB Garamond"/>
              </a:rPr>
              <a:t>Dylan Walker, </a:t>
            </a:r>
            <a:r>
              <a:rPr lang="en" sz="1800">
                <a:latin typeface="EB Garamond"/>
                <a:ea typeface="EB Garamond"/>
                <a:cs typeface="EB Garamond"/>
                <a:sym typeface="EB Garamond"/>
              </a:rPr>
              <a:t>Chuntian Chi, &amp; Haonan Peng</a:t>
            </a:r>
            <a:endParaRPr sz="1800">
              <a:latin typeface="EB Garamond"/>
              <a:ea typeface="EB Garamond"/>
              <a:cs typeface="EB Garamond"/>
              <a:sym typeface="EB Garamond"/>
            </a:endParaRPr>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 name="Google Shape;60;p14"/>
          <p:cNvPicPr preferRelativeResize="0"/>
          <p:nvPr/>
        </p:nvPicPr>
        <p:blipFill>
          <a:blip r:embed="rId3">
            <a:alphaModFix/>
          </a:blip>
          <a:stretch>
            <a:fillRect/>
          </a:stretch>
        </p:blipFill>
        <p:spPr>
          <a:xfrm>
            <a:off x="2743200" y="3259875"/>
            <a:ext cx="3990975"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The end goal is to provide users with correct in-text annotations of term definitions within their context.</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Our team’s goals are: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Develop methods to disambiguate definitions of a term</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Associate a term with its correct definition in its context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Annotate term definitions in</a:t>
            </a:r>
            <a:r>
              <a:rPr lang="en">
                <a:solidFill>
                  <a:schemeClr val="dk1"/>
                </a:solidFill>
              </a:rPr>
              <a:t> </a:t>
            </a:r>
            <a:r>
              <a:rPr lang="en">
                <a:solidFill>
                  <a:schemeClr val="dk1"/>
                </a:solidFill>
              </a:rPr>
              <a:t>regulations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 - Definition Extraction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Previous group of students developed a rule-based system to extract definitions from the US State Regulations</a:t>
            </a:r>
            <a:endParaRPr sz="1200">
              <a:solidFill>
                <a:srgbClr val="333333"/>
              </a:solidFill>
              <a:highlight>
                <a:srgbClr val="FFFFFF"/>
              </a:highlight>
              <a:latin typeface="Verdana"/>
              <a:ea typeface="Verdana"/>
              <a:cs typeface="Verdana"/>
              <a:sym typeface="Verdana"/>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Same term defined with multiple definitions in different scopes</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Different terms defined with similar definitions in different scopes </a:t>
            </a:r>
            <a:endParaRPr sz="1600">
              <a:solidFill>
                <a:schemeClr val="dk1"/>
              </a:solidFill>
            </a:endParaRPr>
          </a:p>
          <a:p>
            <a:pPr indent="0" lvl="0" marL="457200" rtl="0" algn="l">
              <a:lnSpc>
                <a:spcPct val="150000"/>
              </a:lnSpc>
              <a:spcBef>
                <a:spcPts val="1000"/>
              </a:spcBef>
              <a:spcAft>
                <a:spcPts val="1000"/>
              </a:spcAft>
              <a:buNone/>
            </a:pPr>
            <a:r>
              <a:t/>
            </a:r>
            <a:endParaRPr sz="1600">
              <a:solidFill>
                <a:schemeClr val="dk1"/>
              </a:solidFill>
            </a:endParaRPr>
          </a:p>
        </p:txBody>
      </p:sp>
      <p:sp>
        <p:nvSpPr>
          <p:cNvPr id="136" name="Google Shape;136;p25"/>
          <p:cNvSpPr txBox="1"/>
          <p:nvPr/>
        </p:nvSpPr>
        <p:spPr>
          <a:xfrm>
            <a:off x="2200325" y="3327075"/>
            <a:ext cx="3939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300"/>
          </a:p>
        </p:txBody>
      </p:sp>
      <p:sp>
        <p:nvSpPr>
          <p:cNvPr id="137" name="Google Shape;13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 Usage</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a:solidFill>
                  <a:schemeClr val="dk1"/>
                </a:solidFill>
              </a:rPr>
              <a:t>Well-defined scoping language </a:t>
            </a:r>
            <a:endParaRPr>
              <a:solidFill>
                <a:schemeClr val="dk1"/>
              </a:solidFill>
            </a:endParaRPr>
          </a:p>
          <a:p>
            <a:pPr indent="0" lvl="0" marL="0" rtl="0" algn="l">
              <a:lnSpc>
                <a:spcPct val="150000"/>
              </a:lnSpc>
              <a:spcBef>
                <a:spcPts val="1000"/>
              </a:spcBef>
              <a:spcAft>
                <a:spcPts val="0"/>
              </a:spcAft>
              <a:buNone/>
            </a:pPr>
            <a:r>
              <a:t/>
            </a:r>
            <a:endParaRPr>
              <a:solidFill>
                <a:schemeClr val="dk1"/>
              </a:solidFill>
            </a:endParaRPr>
          </a:p>
          <a:p>
            <a:pPr indent="0" lvl="0" marL="457200" rtl="0" algn="l">
              <a:lnSpc>
                <a:spcPct val="150000"/>
              </a:lnSpc>
              <a:spcBef>
                <a:spcPts val="1000"/>
              </a:spcBef>
              <a:spcAft>
                <a:spcPts val="0"/>
              </a:spcAft>
              <a:buNone/>
            </a:pPr>
            <a:r>
              <a:t/>
            </a:r>
            <a:endParaRPr>
              <a:solidFill>
                <a:schemeClr val="dk1"/>
              </a:solidFill>
            </a:endParaRPr>
          </a:p>
          <a:p>
            <a:pPr indent="-330200" lvl="0" marL="457200" rtl="0" algn="l">
              <a:lnSpc>
                <a:spcPct val="150000"/>
              </a:lnSpc>
              <a:spcBef>
                <a:spcPts val="1000"/>
              </a:spcBef>
              <a:spcAft>
                <a:spcPts val="0"/>
              </a:spcAft>
              <a:buClr>
                <a:schemeClr val="dk1"/>
              </a:buClr>
              <a:buSzPts val="1600"/>
              <a:buChar char="●"/>
            </a:pPr>
            <a:r>
              <a:rPr lang="en">
                <a:solidFill>
                  <a:schemeClr val="dk1"/>
                </a:solidFill>
              </a:rPr>
              <a:t>Used to generate insights of different corpora</a:t>
            </a:r>
            <a:endParaRPr>
              <a:solidFill>
                <a:schemeClr val="dk1"/>
              </a:solidFill>
            </a:endParaRPr>
          </a:p>
          <a:p>
            <a:pPr indent="-330200" lvl="0" marL="457200" rtl="0" algn="l">
              <a:lnSpc>
                <a:spcPct val="150000"/>
              </a:lnSpc>
              <a:spcBef>
                <a:spcPts val="1000"/>
              </a:spcBef>
              <a:spcAft>
                <a:spcPts val="1000"/>
              </a:spcAft>
              <a:buClr>
                <a:schemeClr val="dk1"/>
              </a:buClr>
              <a:buSzPts val="1600"/>
              <a:buChar char="●"/>
            </a:pPr>
            <a:r>
              <a:rPr lang="en">
                <a:solidFill>
                  <a:schemeClr val="dk1"/>
                </a:solidFill>
              </a:rPr>
              <a:t>Locate the context around the extracted definition </a:t>
            </a:r>
            <a:endParaRPr>
              <a:solidFill>
                <a:schemeClr val="dk1"/>
              </a:solidFill>
            </a:endParaRPr>
          </a:p>
        </p:txBody>
      </p:sp>
      <p:pic>
        <p:nvPicPr>
          <p:cNvPr id="144" name="Google Shape;144;p26"/>
          <p:cNvPicPr preferRelativeResize="0"/>
          <p:nvPr/>
        </p:nvPicPr>
        <p:blipFill>
          <a:blip r:embed="rId3">
            <a:alphaModFix/>
          </a:blip>
          <a:stretch>
            <a:fillRect/>
          </a:stretch>
        </p:blipFill>
        <p:spPr>
          <a:xfrm>
            <a:off x="667675" y="1905700"/>
            <a:ext cx="6006543" cy="269825"/>
          </a:xfrm>
          <a:prstGeom prst="rect">
            <a:avLst/>
          </a:prstGeom>
          <a:noFill/>
          <a:ln>
            <a:noFill/>
          </a:ln>
        </p:spPr>
      </p:pic>
      <p:pic>
        <p:nvPicPr>
          <p:cNvPr id="145" name="Google Shape;145;p26"/>
          <p:cNvPicPr preferRelativeResize="0"/>
          <p:nvPr/>
        </p:nvPicPr>
        <p:blipFill rotWithShape="1">
          <a:blip r:embed="rId4">
            <a:alphaModFix/>
          </a:blip>
          <a:srcRect b="0" l="0" r="-15260" t="0"/>
          <a:stretch/>
        </p:blipFill>
        <p:spPr>
          <a:xfrm>
            <a:off x="667675" y="1565250"/>
            <a:ext cx="8839204" cy="120848"/>
          </a:xfrm>
          <a:prstGeom prst="rect">
            <a:avLst/>
          </a:prstGeom>
          <a:noFill/>
          <a:ln>
            <a:noFill/>
          </a:ln>
        </p:spPr>
      </p:pic>
      <p:pic>
        <p:nvPicPr>
          <p:cNvPr id="146" name="Google Shape;146;p26"/>
          <p:cNvPicPr preferRelativeResize="0"/>
          <p:nvPr/>
        </p:nvPicPr>
        <p:blipFill>
          <a:blip r:embed="rId5">
            <a:alphaModFix/>
          </a:blip>
          <a:stretch>
            <a:fillRect/>
          </a:stretch>
        </p:blipFill>
        <p:spPr>
          <a:xfrm>
            <a:off x="515275" y="3626750"/>
            <a:ext cx="8253527" cy="664950"/>
          </a:xfrm>
          <a:prstGeom prst="rect">
            <a:avLst/>
          </a:prstGeom>
          <a:noFill/>
          <a:ln>
            <a:noFill/>
          </a:ln>
        </p:spPr>
      </p:pic>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Breakdown</a:t>
            </a:r>
            <a:endParaRPr/>
          </a:p>
          <a:p>
            <a:pPr indent="0" lvl="0" marL="0" rtl="0" algn="l">
              <a:spcBef>
                <a:spcPts val="0"/>
              </a:spcBef>
              <a:spcAft>
                <a:spcPts val="0"/>
              </a:spcAft>
              <a:buNone/>
            </a:pPr>
            <a:r>
              <a:t/>
            </a:r>
            <a:endParaRPr/>
          </a:p>
        </p:txBody>
      </p:sp>
      <p:sp>
        <p:nvSpPr>
          <p:cNvPr id="153" name="Google Shape;153;p27"/>
          <p:cNvSpPr/>
          <p:nvPr/>
        </p:nvSpPr>
        <p:spPr>
          <a:xfrm>
            <a:off x="262425" y="1448575"/>
            <a:ext cx="2634600" cy="3474600"/>
          </a:xfrm>
          <a:prstGeom prst="roundRect">
            <a:avLst>
              <a:gd fmla="val 16667" name="adj"/>
            </a:avLst>
          </a:prstGeom>
          <a:solidFill>
            <a:srgbClr val="BDD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nvSpPr>
        <p:spPr>
          <a:xfrm>
            <a:off x="262150" y="1522025"/>
            <a:ext cx="2582400" cy="227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dk1"/>
                </a:solidFill>
                <a:latin typeface="EB Garamond"/>
                <a:ea typeface="EB Garamond"/>
                <a:cs typeface="EB Garamond"/>
                <a:sym typeface="EB Garamond"/>
              </a:rPr>
              <a:t>Gathering Statistics</a:t>
            </a:r>
            <a:endParaRPr sz="18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Collect statistics on term frequency and diversity</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Measure the frequency and diversity of scoping language</a:t>
            </a:r>
            <a:endParaRPr sz="1300">
              <a:solidFill>
                <a:schemeClr val="dk1"/>
              </a:solidFill>
              <a:latin typeface="EB Garamond"/>
              <a:ea typeface="EB Garamond"/>
              <a:cs typeface="EB Garamond"/>
              <a:sym typeface="EB Garamond"/>
            </a:endParaRPr>
          </a:p>
          <a:p>
            <a:pPr indent="-317500" lvl="0" marL="457200" rtl="0" algn="l">
              <a:lnSpc>
                <a:spcPct val="115000"/>
              </a:lnSpc>
              <a:spcBef>
                <a:spcPts val="1000"/>
              </a:spcBef>
              <a:spcAft>
                <a:spcPts val="0"/>
              </a:spcAft>
              <a:buClr>
                <a:schemeClr val="dk1"/>
              </a:buClr>
              <a:buSzPts val="1400"/>
              <a:buFont typeface="EB Garamond"/>
              <a:buChar char="●"/>
            </a:pPr>
            <a:r>
              <a:rPr lang="en" sz="1300">
                <a:solidFill>
                  <a:schemeClr val="dk1"/>
                </a:solidFill>
                <a:latin typeface="EB Garamond"/>
                <a:ea typeface="EB Garamond"/>
                <a:cs typeface="EB Garamond"/>
                <a:sym typeface="EB Garamond"/>
              </a:rPr>
              <a:t>Compare and contrast statistics across state corpora</a:t>
            </a:r>
            <a:r>
              <a:rPr lang="en">
                <a:solidFill>
                  <a:schemeClr val="dk1"/>
                </a:solidFill>
                <a:latin typeface="EB Garamond"/>
                <a:ea typeface="EB Garamond"/>
                <a:cs typeface="EB Garamond"/>
                <a:sym typeface="EB Garamond"/>
              </a:rPr>
              <a:t> </a:t>
            </a:r>
            <a:endParaRPr>
              <a:latin typeface="EB Garamond"/>
              <a:ea typeface="EB Garamond"/>
              <a:cs typeface="EB Garamond"/>
              <a:sym typeface="EB Garamond"/>
            </a:endParaRPr>
          </a:p>
        </p:txBody>
      </p:sp>
      <p:sp>
        <p:nvSpPr>
          <p:cNvPr id="155" name="Google Shape;155;p27"/>
          <p:cNvSpPr/>
          <p:nvPr/>
        </p:nvSpPr>
        <p:spPr>
          <a:xfrm>
            <a:off x="3230063" y="1448575"/>
            <a:ext cx="2634600" cy="3474600"/>
          </a:xfrm>
          <a:prstGeom prst="roundRect">
            <a:avLst>
              <a:gd fmla="val 16667" name="adj"/>
            </a:avLst>
          </a:prstGeom>
          <a:solidFill>
            <a:srgbClr val="CAD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6197700" y="1403100"/>
            <a:ext cx="2634600" cy="3474600"/>
          </a:xfrm>
          <a:prstGeom prst="roundRect">
            <a:avLst>
              <a:gd fmla="val 16667" name="adj"/>
            </a:avLst>
          </a:prstGeom>
          <a:solidFill>
            <a:srgbClr val="DBE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txBox="1"/>
          <p:nvPr/>
        </p:nvSpPr>
        <p:spPr>
          <a:xfrm>
            <a:off x="3294725" y="1522025"/>
            <a:ext cx="2452800" cy="424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EB Garamond"/>
                <a:ea typeface="EB Garamond"/>
                <a:cs typeface="EB Garamond"/>
                <a:sym typeface="EB Garamond"/>
              </a:rPr>
              <a:t>Scoping</a:t>
            </a:r>
            <a:endParaRPr b="1" sz="18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Establish a baseline set of scoping phrases</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Derive a system for identifying scoping language in XML</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Disambiguate scoping language</a:t>
            </a:r>
            <a:endParaRPr sz="1300">
              <a:solidFill>
                <a:schemeClr val="dk1"/>
              </a:solidFill>
              <a:latin typeface="EB Garamond"/>
              <a:ea typeface="EB Garamond"/>
              <a:cs typeface="EB Garamond"/>
              <a:sym typeface="EB Garamond"/>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EB Garamond"/>
              <a:ea typeface="EB Garamond"/>
              <a:cs typeface="EB Garamond"/>
              <a:sym typeface="EB Garamond"/>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EB Garamond"/>
              <a:ea typeface="EB Garamond"/>
              <a:cs typeface="EB Garamond"/>
              <a:sym typeface="EB Garamond"/>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EB Garamond"/>
              <a:ea typeface="EB Garamond"/>
              <a:cs typeface="EB Garamond"/>
              <a:sym typeface="EB Garamond"/>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EB Garamond"/>
              <a:ea typeface="EB Garamond"/>
              <a:cs typeface="EB Garamond"/>
              <a:sym typeface="EB Garamond"/>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p:txBody>
      </p:sp>
      <p:sp>
        <p:nvSpPr>
          <p:cNvPr id="158" name="Google Shape;158;p27"/>
          <p:cNvSpPr txBox="1"/>
          <p:nvPr/>
        </p:nvSpPr>
        <p:spPr>
          <a:xfrm>
            <a:off x="6145225" y="1522025"/>
            <a:ext cx="2634600" cy="406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dk1"/>
                </a:solidFill>
                <a:latin typeface="EB Garamond"/>
                <a:ea typeface="EB Garamond"/>
                <a:cs typeface="EB Garamond"/>
                <a:sym typeface="EB Garamond"/>
              </a:rPr>
              <a:t>XML Markup</a:t>
            </a:r>
            <a:endParaRPr sz="18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Identify defined term instances in XML</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Create a unique “definiendum” XML tag for definition markup</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Create a unique identifier to reference each definition</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Assign definitions to term instances using scope</a:t>
            </a:r>
            <a:endParaRPr sz="1300">
              <a:solidFill>
                <a:schemeClr val="dk1"/>
              </a:solidFill>
              <a:latin typeface="EB Garamond"/>
              <a:ea typeface="EB Garamond"/>
              <a:cs typeface="EB Garamond"/>
              <a:sym typeface="EB Garamond"/>
            </a:endParaRPr>
          </a:p>
          <a:p>
            <a:pPr indent="-311150" lvl="0" marL="457200" rtl="0" algn="l">
              <a:lnSpc>
                <a:spcPct val="115000"/>
              </a:lnSpc>
              <a:spcBef>
                <a:spcPts val="1000"/>
              </a:spcBef>
              <a:spcAft>
                <a:spcPts val="0"/>
              </a:spcAft>
              <a:buClr>
                <a:schemeClr val="dk1"/>
              </a:buClr>
              <a:buSzPts val="1300"/>
              <a:buFont typeface="EB Garamond"/>
              <a:buChar char="●"/>
            </a:pPr>
            <a:r>
              <a:rPr lang="en" sz="1300">
                <a:solidFill>
                  <a:schemeClr val="dk1"/>
                </a:solidFill>
                <a:latin typeface="EB Garamond"/>
                <a:ea typeface="EB Garamond"/>
                <a:cs typeface="EB Garamond"/>
                <a:sym typeface="EB Garamond"/>
              </a:rPr>
              <a:t>Markup term instances in XML</a:t>
            </a:r>
            <a:endParaRPr sz="1300">
              <a:solidFill>
                <a:schemeClr val="dk1"/>
              </a:solidFill>
              <a:latin typeface="EB Garamond"/>
              <a:ea typeface="EB Garamond"/>
              <a:cs typeface="EB Garamond"/>
              <a:sym typeface="EB Garamond"/>
            </a:endParaRPr>
          </a:p>
          <a:p>
            <a:pPr indent="0" lvl="0" marL="457200" rtl="0" algn="l">
              <a:lnSpc>
                <a:spcPct val="150000"/>
              </a:lnSpc>
              <a:spcBef>
                <a:spcPts val="1000"/>
              </a:spcBef>
              <a:spcAft>
                <a:spcPts val="0"/>
              </a:spcAft>
              <a:buClr>
                <a:schemeClr val="dk1"/>
              </a:buClr>
              <a:buSzPts val="1100"/>
              <a:buFont typeface="Arial"/>
              <a:buNone/>
            </a:pPr>
            <a:r>
              <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Definitions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 Overview</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a:solidFill>
                  <a:schemeClr val="dk1"/>
                </a:solidFill>
              </a:rPr>
              <a:t>Definitions within legal corpora can be tricky and often differ from colloquial meanings</a:t>
            </a:r>
            <a:endParaRPr>
              <a:solidFill>
                <a:schemeClr val="dk1"/>
              </a:solidFill>
            </a:endParaRPr>
          </a:p>
          <a:p>
            <a:pPr indent="0" lvl="0" marL="0" rtl="0" algn="l">
              <a:lnSpc>
                <a:spcPct val="150000"/>
              </a:lnSpc>
              <a:spcBef>
                <a:spcPts val="1000"/>
              </a:spcBef>
              <a:spcAft>
                <a:spcPts val="1000"/>
              </a:spcAft>
              <a:buNone/>
            </a:pPr>
            <a:r>
              <a:t/>
            </a:r>
            <a:endParaRPr>
              <a:solidFill>
                <a:schemeClr val="dk1"/>
              </a:solidFill>
            </a:endParaRPr>
          </a:p>
        </p:txBody>
      </p:sp>
      <p:graphicFrame>
        <p:nvGraphicFramePr>
          <p:cNvPr id="171" name="Google Shape;171;p29"/>
          <p:cNvGraphicFramePr/>
          <p:nvPr/>
        </p:nvGraphicFramePr>
        <p:xfrm>
          <a:off x="830250" y="1729850"/>
          <a:ext cx="3000000" cy="3000000"/>
        </p:xfrm>
        <a:graphic>
          <a:graphicData uri="http://schemas.openxmlformats.org/drawingml/2006/table">
            <a:tbl>
              <a:tblPr>
                <a:noFill/>
                <a:tableStyleId>{226CA9D0-53DD-47B1-9F0D-A214B0E2C453}</a:tableStyleId>
              </a:tblPr>
              <a:tblGrid>
                <a:gridCol w="3619500"/>
                <a:gridCol w="3619500"/>
              </a:tblGrid>
              <a:tr h="381000">
                <a:tc>
                  <a:txBody>
                    <a:bodyPr/>
                    <a:lstStyle/>
                    <a:p>
                      <a:pPr indent="0" lvl="0" marL="0" rtl="0" algn="ctr">
                        <a:spcBef>
                          <a:spcPts val="0"/>
                        </a:spcBef>
                        <a:spcAft>
                          <a:spcPts val="0"/>
                        </a:spcAft>
                        <a:buNone/>
                      </a:pPr>
                      <a:r>
                        <a:rPr b="1" lang="en"/>
                        <a:t>State</a:t>
                      </a:r>
                      <a:endParaRPr b="1"/>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b="1" lang="en"/>
                        <a:t>Classification of zebras</a:t>
                      </a:r>
                      <a:endParaRPr b="1"/>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r>
              <a:tr h="381000">
                <a:tc>
                  <a:txBody>
                    <a:bodyPr/>
                    <a:lstStyle/>
                    <a:p>
                      <a:pPr indent="0" lvl="0" marL="0" rtl="0" algn="ctr">
                        <a:lnSpc>
                          <a:spcPct val="150000"/>
                        </a:lnSpc>
                        <a:spcBef>
                          <a:spcPts val="0"/>
                        </a:spcBef>
                        <a:spcAft>
                          <a:spcPts val="1000"/>
                        </a:spcAft>
                        <a:buNone/>
                      </a:pPr>
                      <a:r>
                        <a:rPr lang="en" sz="1200">
                          <a:solidFill>
                            <a:srgbClr val="333333"/>
                          </a:solidFill>
                          <a:latin typeface="Verdana"/>
                          <a:ea typeface="Verdana"/>
                          <a:cs typeface="Verdana"/>
                          <a:sym typeface="Verdana"/>
                        </a:rPr>
                        <a:t>South Carolina</a:t>
                      </a:r>
                      <a:endParaRPr>
                        <a:latin typeface="EB Garamond"/>
                        <a:ea typeface="EB Garamond"/>
                        <a:cs typeface="EB Garamond"/>
                        <a:sym typeface="EB Garamond"/>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lnSpc>
                          <a:spcPct val="150000"/>
                        </a:lnSpc>
                        <a:spcBef>
                          <a:spcPts val="0"/>
                        </a:spcBef>
                        <a:spcAft>
                          <a:spcPts val="1000"/>
                        </a:spcAft>
                        <a:buNone/>
                      </a:pPr>
                      <a:r>
                        <a:rPr lang="en" sz="1200">
                          <a:solidFill>
                            <a:srgbClr val="333333"/>
                          </a:solidFill>
                          <a:latin typeface="Verdana"/>
                          <a:ea typeface="Verdana"/>
                          <a:cs typeface="Verdana"/>
                          <a:sym typeface="Verdana"/>
                        </a:rPr>
                        <a:t>For the purpose of these regulations, "horse" means any member of the equine family including horses, mules, asses, zebras or other equadae.</a:t>
                      </a:r>
                      <a:endParaRPr sz="1200">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81000">
                <a:tc>
                  <a:txBody>
                    <a:bodyPr/>
                    <a:lstStyle/>
                    <a:p>
                      <a:pPr indent="0" lvl="0" marL="0" rtl="0" algn="ctr">
                        <a:spcBef>
                          <a:spcPts val="0"/>
                        </a:spcBef>
                        <a:spcAft>
                          <a:spcPts val="0"/>
                        </a:spcAft>
                        <a:buNone/>
                      </a:pPr>
                      <a:r>
                        <a:rPr lang="en"/>
                        <a:t>Maryland</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lnSpc>
                          <a:spcPct val="150000"/>
                        </a:lnSpc>
                        <a:spcBef>
                          <a:spcPts val="0"/>
                        </a:spcBef>
                        <a:spcAft>
                          <a:spcPts val="1000"/>
                        </a:spcAft>
                        <a:buNone/>
                      </a:pPr>
                      <a:r>
                        <a:rPr lang="en" sz="1200">
                          <a:solidFill>
                            <a:srgbClr val="333333"/>
                          </a:solidFill>
                          <a:latin typeface="Verdana"/>
                          <a:ea typeface="Verdana"/>
                          <a:cs typeface="Verdana"/>
                          <a:sym typeface="Verdana"/>
                        </a:rPr>
                        <a:t>"Horse" means any member of the equine family, including horses, mules, asses, zebra, or other equidae.</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81000">
                <a:tc>
                  <a:txBody>
                    <a:bodyPr/>
                    <a:lstStyle/>
                    <a:p>
                      <a:pPr indent="0" lvl="0" marL="0" rtl="0" algn="ctr">
                        <a:spcBef>
                          <a:spcPts val="0"/>
                        </a:spcBef>
                        <a:spcAft>
                          <a:spcPts val="0"/>
                        </a:spcAft>
                        <a:buNone/>
                      </a:pPr>
                      <a:r>
                        <a:rPr lang="en"/>
                        <a:t>Utah</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lnSpc>
                          <a:spcPct val="150000"/>
                        </a:lnSpc>
                        <a:spcBef>
                          <a:spcPts val="0"/>
                        </a:spcBef>
                        <a:spcAft>
                          <a:spcPts val="1000"/>
                        </a:spcAft>
                        <a:buClr>
                          <a:schemeClr val="dk1"/>
                        </a:buClr>
                        <a:buSzPts val="1100"/>
                        <a:buFont typeface="Arial"/>
                        <a:buNone/>
                      </a:pPr>
                      <a:r>
                        <a:rPr lang="en" sz="1200">
                          <a:solidFill>
                            <a:srgbClr val="333333"/>
                          </a:solidFill>
                          <a:latin typeface="Verdana"/>
                          <a:ea typeface="Verdana"/>
                          <a:cs typeface="Verdana"/>
                          <a:sym typeface="Verdana"/>
                        </a:rPr>
                        <a:t>Equine - means any animal in the family Equidae, including horses, asses, mules, ponies, and Zebras</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Insights</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1745" lvl="0" marL="457200" rtl="0" algn="l">
              <a:lnSpc>
                <a:spcPct val="115000"/>
              </a:lnSpc>
              <a:spcBef>
                <a:spcPts val="0"/>
              </a:spcBef>
              <a:spcAft>
                <a:spcPts val="0"/>
              </a:spcAft>
              <a:buClr>
                <a:schemeClr val="dk1"/>
              </a:buClr>
              <a:buSzPts val="1782"/>
              <a:buChar char="●"/>
            </a:pPr>
            <a:r>
              <a:rPr lang="en" sz="1781">
                <a:solidFill>
                  <a:schemeClr val="dk1"/>
                </a:solidFill>
              </a:rPr>
              <a:t>On average for each state corpus 31.99%  of all terms are defined more than once</a:t>
            </a:r>
            <a:endParaRPr sz="1781">
              <a:solidFill>
                <a:schemeClr val="dk1"/>
              </a:solidFill>
            </a:endParaRPr>
          </a:p>
          <a:p>
            <a:pPr indent="-341745" lvl="1" marL="914400" rtl="0" algn="l">
              <a:lnSpc>
                <a:spcPct val="115000"/>
              </a:lnSpc>
              <a:spcBef>
                <a:spcPts val="1000"/>
              </a:spcBef>
              <a:spcAft>
                <a:spcPts val="0"/>
              </a:spcAft>
              <a:buClr>
                <a:schemeClr val="dk1"/>
              </a:buClr>
              <a:buSzPts val="1782"/>
              <a:buChar char="○"/>
            </a:pPr>
            <a:r>
              <a:rPr lang="en" sz="1781">
                <a:solidFill>
                  <a:schemeClr val="dk1"/>
                </a:solidFill>
              </a:rPr>
              <a:t>“Commissioner” defined 314 times in Connecticut - most of any defined term </a:t>
            </a:r>
            <a:endParaRPr sz="1781">
              <a:solidFill>
                <a:schemeClr val="dk1"/>
              </a:solidFill>
            </a:endParaRPr>
          </a:p>
          <a:p>
            <a:pPr indent="-341745" lvl="1" marL="914400" rtl="0" algn="l">
              <a:lnSpc>
                <a:spcPct val="115000"/>
              </a:lnSpc>
              <a:spcBef>
                <a:spcPts val="1000"/>
              </a:spcBef>
              <a:spcAft>
                <a:spcPts val="0"/>
              </a:spcAft>
              <a:buClr>
                <a:schemeClr val="dk1"/>
              </a:buClr>
              <a:buSzPts val="1782"/>
              <a:buChar char="○"/>
            </a:pPr>
            <a:r>
              <a:rPr lang="en" sz="1781">
                <a:solidFill>
                  <a:schemeClr val="dk1"/>
                </a:solidFill>
              </a:rPr>
              <a:t>“Department” is the most defined term in 21 states</a:t>
            </a:r>
            <a:endParaRPr sz="1781">
              <a:solidFill>
                <a:schemeClr val="dk1"/>
              </a:solidFill>
            </a:endParaRPr>
          </a:p>
          <a:p>
            <a:pPr indent="-341745" lvl="2" marL="1371600" rtl="0" algn="l">
              <a:lnSpc>
                <a:spcPct val="115000"/>
              </a:lnSpc>
              <a:spcBef>
                <a:spcPts val="1000"/>
              </a:spcBef>
              <a:spcAft>
                <a:spcPts val="0"/>
              </a:spcAft>
              <a:buClr>
                <a:schemeClr val="dk1"/>
              </a:buClr>
              <a:buSzPts val="1782"/>
              <a:buChar char="■"/>
            </a:pPr>
            <a:r>
              <a:rPr lang="en" sz="1781">
                <a:solidFill>
                  <a:schemeClr val="dk1"/>
                </a:solidFill>
              </a:rPr>
              <a:t>154 times in New Mexico</a:t>
            </a:r>
            <a:endParaRPr sz="1781">
              <a:solidFill>
                <a:schemeClr val="dk1"/>
              </a:solidFill>
            </a:endParaRPr>
          </a:p>
          <a:p>
            <a:pPr indent="-341745" lvl="2" marL="1371600" rtl="0" algn="l">
              <a:lnSpc>
                <a:spcPct val="115000"/>
              </a:lnSpc>
              <a:spcBef>
                <a:spcPts val="1000"/>
              </a:spcBef>
              <a:spcAft>
                <a:spcPts val="0"/>
              </a:spcAft>
              <a:buClr>
                <a:schemeClr val="dk1"/>
              </a:buClr>
              <a:buSzPts val="1782"/>
              <a:buChar char="■"/>
            </a:pPr>
            <a:r>
              <a:rPr lang="en" sz="1781">
                <a:solidFill>
                  <a:schemeClr val="dk1"/>
                </a:solidFill>
              </a:rPr>
              <a:t>132 times in Alaska </a:t>
            </a:r>
            <a:endParaRPr sz="1781">
              <a:solidFill>
                <a:schemeClr val="dk1"/>
              </a:solidFill>
            </a:endParaRPr>
          </a:p>
          <a:p>
            <a:pPr indent="-341745" lvl="2" marL="1371600" rtl="0" algn="l">
              <a:lnSpc>
                <a:spcPct val="115000"/>
              </a:lnSpc>
              <a:spcBef>
                <a:spcPts val="1000"/>
              </a:spcBef>
              <a:spcAft>
                <a:spcPts val="0"/>
              </a:spcAft>
              <a:buClr>
                <a:schemeClr val="dk1"/>
              </a:buClr>
              <a:buSzPts val="1782"/>
              <a:buChar char="■"/>
            </a:pPr>
            <a:r>
              <a:rPr lang="en" sz="1781">
                <a:solidFill>
                  <a:schemeClr val="dk1"/>
                </a:solidFill>
              </a:rPr>
              <a:t>9 times in Missouri</a:t>
            </a:r>
            <a:endParaRPr sz="1781">
              <a:solidFill>
                <a:schemeClr val="dk1"/>
              </a:solidFill>
            </a:endParaRPr>
          </a:p>
          <a:p>
            <a:pPr indent="-341745" lvl="0" marL="457200" rtl="0" algn="l">
              <a:lnSpc>
                <a:spcPct val="115000"/>
              </a:lnSpc>
              <a:spcBef>
                <a:spcPts val="1000"/>
              </a:spcBef>
              <a:spcAft>
                <a:spcPts val="0"/>
              </a:spcAft>
              <a:buClr>
                <a:schemeClr val="dk1"/>
              </a:buClr>
              <a:buSzPts val="1782"/>
              <a:buChar char="●"/>
            </a:pPr>
            <a:r>
              <a:rPr lang="en" sz="1781">
                <a:solidFill>
                  <a:schemeClr val="dk1"/>
                </a:solidFill>
              </a:rPr>
              <a:t>Only 38.94% of all terms are accompanied by scoping language</a:t>
            </a:r>
            <a:endParaRPr sz="1781">
              <a:solidFill>
                <a:schemeClr val="dk1"/>
              </a:solidFill>
            </a:endParaRPr>
          </a:p>
          <a:p>
            <a:pPr indent="0" lvl="0" marL="0" rtl="0" algn="l">
              <a:spcBef>
                <a:spcPts val="1000"/>
              </a:spcBef>
              <a:spcAft>
                <a:spcPts val="1000"/>
              </a:spcAft>
              <a:buNone/>
            </a:pPr>
            <a:r>
              <a:t/>
            </a:r>
            <a:endParaRPr sz="1400">
              <a:solidFill>
                <a:srgbClr val="FF0000"/>
              </a:solidFill>
            </a:endParaRPr>
          </a:p>
        </p:txBody>
      </p:sp>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with Multiple Definitions</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Part-of-Speech (POS) Tag Exploration </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Assume the POS tag of ambiguous words can clearly determine the correct sense</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Facilitate the extraction of truly legally-defined occurrences of terms </a:t>
            </a:r>
            <a:endParaRPr>
              <a:solidFill>
                <a:schemeClr val="dk1"/>
              </a:solidFill>
            </a:endParaRPr>
          </a:p>
          <a:p>
            <a:pPr indent="0" lvl="0" marL="457200" rtl="0" algn="l">
              <a:spcBef>
                <a:spcPts val="1000"/>
              </a:spcBef>
              <a:spcAft>
                <a:spcPts val="0"/>
              </a:spcAft>
              <a:buNone/>
            </a:pPr>
            <a:r>
              <a:t/>
            </a:r>
            <a:endParaRPr>
              <a:solidFill>
                <a:srgbClr val="FF0000"/>
              </a:solidFill>
            </a:endParaRPr>
          </a:p>
          <a:p>
            <a:pPr indent="0" lvl="0" marL="0" rtl="0" algn="l">
              <a:spcBef>
                <a:spcPts val="1000"/>
              </a:spcBef>
              <a:spcAft>
                <a:spcPts val="1000"/>
              </a:spcAft>
              <a:buNone/>
            </a:pPr>
            <a:r>
              <a:t/>
            </a:r>
            <a:endParaRPr sz="1400">
              <a:solidFill>
                <a:srgbClr val="333333"/>
              </a:solidFill>
            </a:endParaRPr>
          </a:p>
        </p:txBody>
      </p:sp>
      <p:sp>
        <p:nvSpPr>
          <p:cNvPr id="185" name="Google Shape;18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1"/>
          <p:cNvPicPr preferRelativeResize="0"/>
          <p:nvPr/>
        </p:nvPicPr>
        <p:blipFill>
          <a:blip r:embed="rId3">
            <a:alphaModFix/>
          </a:blip>
          <a:stretch>
            <a:fillRect/>
          </a:stretch>
        </p:blipFill>
        <p:spPr>
          <a:xfrm>
            <a:off x="456050" y="2853974"/>
            <a:ext cx="8091925" cy="1034175"/>
          </a:xfrm>
          <a:prstGeom prst="rect">
            <a:avLst/>
          </a:prstGeom>
          <a:noFill/>
          <a:ln>
            <a:noFill/>
          </a:ln>
        </p:spPr>
      </p:pic>
      <p:sp>
        <p:nvSpPr>
          <p:cNvPr id="187" name="Google Shape;187;p31"/>
          <p:cNvSpPr/>
          <p:nvPr/>
        </p:nvSpPr>
        <p:spPr>
          <a:xfrm>
            <a:off x="2705175" y="3947325"/>
            <a:ext cx="441600" cy="883200"/>
          </a:xfrm>
          <a:prstGeom prst="upArrow">
            <a:avLst>
              <a:gd fmla="val 50000" name="adj1"/>
              <a:gd fmla="val 50000" name="adj2"/>
            </a:avLst>
          </a:prstGeom>
          <a:solidFill>
            <a:srgbClr val="BDD8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rot="10800000">
            <a:off x="7642225" y="2419075"/>
            <a:ext cx="441600" cy="883200"/>
          </a:xfrm>
          <a:prstGeom prst="upArrow">
            <a:avLst>
              <a:gd fmla="val 50000" name="adj1"/>
              <a:gd fmla="val 50000" name="adj2"/>
            </a:avLst>
          </a:prstGeom>
          <a:solidFill>
            <a:srgbClr val="BDD8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with Multiple Definitions</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Part-of-Speech (POS) Tag Exploration </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Focused on two main POS tags for analysis</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Three types of tags in the program:</a:t>
            </a:r>
            <a:endParaRPr>
              <a:solidFill>
                <a:schemeClr val="dk1"/>
              </a:solidFill>
            </a:endParaRPr>
          </a:p>
          <a:p>
            <a:pPr indent="-330200" lvl="1" marL="914400" rtl="0" algn="l">
              <a:spcBef>
                <a:spcPts val="1000"/>
              </a:spcBef>
              <a:spcAft>
                <a:spcPts val="0"/>
              </a:spcAft>
              <a:buClr>
                <a:schemeClr val="dk1"/>
              </a:buClr>
              <a:buSzPts val="1600"/>
              <a:buChar char="○"/>
            </a:pPr>
            <a:r>
              <a:rPr lang="en">
                <a:solidFill>
                  <a:schemeClr val="dk1"/>
                </a:solidFill>
              </a:rPr>
              <a:t>Noun</a:t>
            </a:r>
            <a:endParaRPr>
              <a:solidFill>
                <a:schemeClr val="dk1"/>
              </a:solidFill>
            </a:endParaRPr>
          </a:p>
          <a:p>
            <a:pPr indent="-330200" lvl="1" marL="914400" rtl="0" algn="l">
              <a:spcBef>
                <a:spcPts val="1000"/>
              </a:spcBef>
              <a:spcAft>
                <a:spcPts val="0"/>
              </a:spcAft>
              <a:buClr>
                <a:schemeClr val="dk1"/>
              </a:buClr>
              <a:buSzPts val="1600"/>
              <a:buChar char="○"/>
            </a:pPr>
            <a:r>
              <a:rPr lang="en">
                <a:solidFill>
                  <a:schemeClr val="dk1"/>
                </a:solidFill>
              </a:rPr>
              <a:t>Verb</a:t>
            </a:r>
            <a:endParaRPr>
              <a:solidFill>
                <a:schemeClr val="dk1"/>
              </a:solidFill>
            </a:endParaRPr>
          </a:p>
          <a:p>
            <a:pPr indent="-330200" lvl="1" marL="914400" rtl="0" algn="l">
              <a:spcBef>
                <a:spcPts val="1000"/>
              </a:spcBef>
              <a:spcAft>
                <a:spcPts val="0"/>
              </a:spcAft>
              <a:buClr>
                <a:schemeClr val="dk1"/>
              </a:buClr>
              <a:buSzPts val="1600"/>
              <a:buChar char="○"/>
            </a:pPr>
            <a:r>
              <a:rPr lang="en">
                <a:solidFill>
                  <a:schemeClr val="dk1"/>
                </a:solidFill>
              </a:rPr>
              <a:t>Unk (Unknown)</a:t>
            </a:r>
            <a:endParaRPr>
              <a:solidFill>
                <a:schemeClr val="dk1"/>
              </a:solidFill>
            </a:endParaRPr>
          </a:p>
          <a:p>
            <a:pPr indent="0" lvl="0" marL="0" rtl="0" algn="l">
              <a:spcBef>
                <a:spcPts val="1000"/>
              </a:spcBef>
              <a:spcAft>
                <a:spcPts val="1000"/>
              </a:spcAft>
              <a:buNone/>
            </a:pPr>
            <a:r>
              <a:t/>
            </a:r>
            <a:endParaRPr sz="1400">
              <a:solidFill>
                <a:srgbClr val="333333"/>
              </a:solidFill>
            </a:endParaRPr>
          </a:p>
        </p:txBody>
      </p:sp>
      <p:sp>
        <p:nvSpPr>
          <p:cNvPr id="195" name="Google Shape;19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2"/>
          <p:cNvPicPr preferRelativeResize="0"/>
          <p:nvPr/>
        </p:nvPicPr>
        <p:blipFill>
          <a:blip r:embed="rId3">
            <a:alphaModFix/>
          </a:blip>
          <a:stretch>
            <a:fillRect/>
          </a:stretch>
        </p:blipFill>
        <p:spPr>
          <a:xfrm>
            <a:off x="4578050" y="1426675"/>
            <a:ext cx="3983250" cy="3508626"/>
          </a:xfrm>
          <a:prstGeom prst="rect">
            <a:avLst/>
          </a:prstGeom>
          <a:noFill/>
          <a:ln>
            <a:noFill/>
          </a:ln>
        </p:spPr>
      </p:pic>
      <p:sp>
        <p:nvSpPr>
          <p:cNvPr id="197" name="Google Shape;197;p32"/>
          <p:cNvSpPr txBox="1"/>
          <p:nvPr/>
        </p:nvSpPr>
        <p:spPr>
          <a:xfrm>
            <a:off x="5327525" y="995575"/>
            <a:ext cx="2484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solidFill>
                  <a:schemeClr val="dk1"/>
                </a:solidFill>
                <a:latin typeface="EB Garamond"/>
                <a:ea typeface="EB Garamond"/>
                <a:cs typeface="EB Garamond"/>
                <a:sym typeface="EB Garamond"/>
              </a:rPr>
              <a:t>POS tags for Spacy Library</a:t>
            </a:r>
            <a:endParaRPr>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30200" lvl="0" marL="457200" rtl="0" algn="l">
              <a:lnSpc>
                <a:spcPct val="115000"/>
              </a:lnSpc>
              <a:spcBef>
                <a:spcPts val="0"/>
              </a:spcBef>
              <a:spcAft>
                <a:spcPts val="0"/>
              </a:spcAft>
              <a:buSzPct val="100000"/>
              <a:buChar char="●"/>
            </a:pPr>
            <a:r>
              <a:rPr lang="en" sz="6400"/>
              <a:t>Introduction</a:t>
            </a:r>
            <a:endParaRPr sz="6400"/>
          </a:p>
          <a:p>
            <a:pPr indent="-330200" lvl="1" marL="914400" rtl="0" algn="l">
              <a:lnSpc>
                <a:spcPct val="115000"/>
              </a:lnSpc>
              <a:spcBef>
                <a:spcPts val="0"/>
              </a:spcBef>
              <a:spcAft>
                <a:spcPts val="0"/>
              </a:spcAft>
              <a:buSzPct val="100000"/>
              <a:buChar char="○"/>
            </a:pPr>
            <a:r>
              <a:rPr lang="en" sz="6400"/>
              <a:t>US State Regulations</a:t>
            </a:r>
            <a:endParaRPr sz="6400"/>
          </a:p>
          <a:p>
            <a:pPr indent="-330200" lvl="1" marL="914400" rtl="0" algn="l">
              <a:spcBef>
                <a:spcPts val="0"/>
              </a:spcBef>
              <a:spcAft>
                <a:spcPts val="0"/>
              </a:spcAft>
              <a:buSzPct val="100000"/>
              <a:buChar char="○"/>
            </a:pPr>
            <a:r>
              <a:rPr lang="en" sz="6400"/>
              <a:t>Previous Work and Background</a:t>
            </a:r>
            <a:endParaRPr sz="6400"/>
          </a:p>
          <a:p>
            <a:pPr indent="-330200" lvl="1" marL="914400" rtl="0" algn="l">
              <a:spcBef>
                <a:spcPts val="0"/>
              </a:spcBef>
              <a:spcAft>
                <a:spcPts val="0"/>
              </a:spcAft>
              <a:buSzPct val="100000"/>
              <a:buChar char="○"/>
            </a:pPr>
            <a:r>
              <a:rPr lang="en" sz="6400"/>
              <a:t>What is Scoping? </a:t>
            </a:r>
            <a:endParaRPr sz="6400"/>
          </a:p>
          <a:p>
            <a:pPr indent="0" lvl="0" marL="914400" rtl="0" algn="l">
              <a:spcBef>
                <a:spcPts val="0"/>
              </a:spcBef>
              <a:spcAft>
                <a:spcPts val="0"/>
              </a:spcAft>
              <a:buNone/>
            </a:pPr>
            <a:r>
              <a:t/>
            </a:r>
            <a:endParaRPr sz="6400"/>
          </a:p>
          <a:p>
            <a:pPr indent="-330200" lvl="0" marL="457200" rtl="0" algn="l">
              <a:lnSpc>
                <a:spcPct val="115000"/>
              </a:lnSpc>
              <a:spcBef>
                <a:spcPts val="0"/>
              </a:spcBef>
              <a:spcAft>
                <a:spcPts val="0"/>
              </a:spcAft>
              <a:buSzPct val="100000"/>
              <a:buChar char="●"/>
            </a:pPr>
            <a:r>
              <a:rPr lang="en" sz="6400"/>
              <a:t>Problem Overview</a:t>
            </a:r>
            <a:endParaRPr sz="6400"/>
          </a:p>
          <a:p>
            <a:pPr indent="-330200" lvl="1" marL="914400" rtl="0" algn="l">
              <a:lnSpc>
                <a:spcPct val="115000"/>
              </a:lnSpc>
              <a:spcBef>
                <a:spcPts val="0"/>
              </a:spcBef>
              <a:spcAft>
                <a:spcPts val="0"/>
              </a:spcAft>
              <a:buSzPct val="100000"/>
              <a:buChar char="○"/>
            </a:pPr>
            <a:r>
              <a:rPr lang="en" sz="6400"/>
              <a:t>Task Breakdown</a:t>
            </a:r>
            <a:endParaRPr sz="6400"/>
          </a:p>
          <a:p>
            <a:pPr indent="-330200" lvl="0" marL="457200" rtl="0" algn="l">
              <a:lnSpc>
                <a:spcPct val="115000"/>
              </a:lnSpc>
              <a:spcBef>
                <a:spcPts val="1000"/>
              </a:spcBef>
              <a:spcAft>
                <a:spcPts val="0"/>
              </a:spcAft>
              <a:buSzPct val="100000"/>
              <a:buChar char="●"/>
            </a:pPr>
            <a:r>
              <a:rPr lang="en" sz="6400"/>
              <a:t>Definitions</a:t>
            </a:r>
            <a:endParaRPr sz="6400"/>
          </a:p>
          <a:p>
            <a:pPr indent="-330200" lvl="1" marL="914400" rtl="0" algn="l">
              <a:lnSpc>
                <a:spcPct val="115000"/>
              </a:lnSpc>
              <a:spcBef>
                <a:spcPts val="0"/>
              </a:spcBef>
              <a:spcAft>
                <a:spcPts val="0"/>
              </a:spcAft>
              <a:buSzPct val="100000"/>
              <a:buChar char="○"/>
            </a:pPr>
            <a:r>
              <a:rPr lang="en" sz="6400"/>
              <a:t>Definition Insights</a:t>
            </a:r>
            <a:endParaRPr sz="6400"/>
          </a:p>
          <a:p>
            <a:pPr indent="-330200" lvl="1" marL="914400" rtl="0" algn="l">
              <a:lnSpc>
                <a:spcPct val="115000"/>
              </a:lnSpc>
              <a:spcBef>
                <a:spcPts val="0"/>
              </a:spcBef>
              <a:spcAft>
                <a:spcPts val="0"/>
              </a:spcAft>
              <a:buSzPct val="100000"/>
              <a:buChar char="○"/>
            </a:pPr>
            <a:r>
              <a:rPr lang="en" sz="6400"/>
              <a:t>Terms with Multiple Definitions</a:t>
            </a:r>
            <a:endParaRPr sz="6400"/>
          </a:p>
          <a:p>
            <a:pPr indent="-330200" lvl="0" marL="457200" rtl="0" algn="l">
              <a:lnSpc>
                <a:spcPct val="115000"/>
              </a:lnSpc>
              <a:spcBef>
                <a:spcPts val="1000"/>
              </a:spcBef>
              <a:spcAft>
                <a:spcPts val="0"/>
              </a:spcAft>
              <a:buSzPct val="100000"/>
              <a:buChar char="●"/>
            </a:pPr>
            <a:r>
              <a:rPr lang="en" sz="6400"/>
              <a:t>Scope Identification and Disambiguation</a:t>
            </a:r>
            <a:endParaRPr sz="6400"/>
          </a:p>
          <a:p>
            <a:pPr indent="-330200" lvl="1" marL="914400" rtl="0" algn="l">
              <a:lnSpc>
                <a:spcPct val="115000"/>
              </a:lnSpc>
              <a:spcBef>
                <a:spcPts val="0"/>
              </a:spcBef>
              <a:spcAft>
                <a:spcPts val="0"/>
              </a:spcAft>
              <a:buSzPct val="100000"/>
              <a:buChar char="○"/>
            </a:pPr>
            <a:r>
              <a:rPr lang="en" sz="6400"/>
              <a:t>Identifying Scoping Language</a:t>
            </a:r>
            <a:endParaRPr sz="6400"/>
          </a:p>
          <a:p>
            <a:pPr indent="-330200" lvl="1" marL="914400" rtl="0" algn="l">
              <a:lnSpc>
                <a:spcPct val="115000"/>
              </a:lnSpc>
              <a:spcBef>
                <a:spcPts val="0"/>
              </a:spcBef>
              <a:spcAft>
                <a:spcPts val="0"/>
              </a:spcAft>
              <a:buSzPct val="100000"/>
              <a:buChar char="○"/>
            </a:pPr>
            <a:r>
              <a:rPr lang="en" sz="6400"/>
              <a:t>Handling Disambiguation</a:t>
            </a:r>
            <a:endParaRPr sz="6400"/>
          </a:p>
          <a:p>
            <a:pPr indent="0" lvl="0" marL="457200" rtl="0" algn="l">
              <a:spcBef>
                <a:spcPts val="0"/>
              </a:spcBef>
              <a:spcAft>
                <a:spcPts val="0"/>
              </a:spcAft>
              <a:buNone/>
            </a:pPr>
            <a:r>
              <a:t/>
            </a:r>
            <a:endParaRPr/>
          </a:p>
          <a:p>
            <a:pPr indent="0" lvl="0" marL="914400" rtl="0" algn="l">
              <a:spcBef>
                <a:spcPts val="1000"/>
              </a:spcBef>
              <a:spcAft>
                <a:spcPts val="1000"/>
              </a:spcAft>
              <a:buNone/>
            </a:pPr>
            <a:r>
              <a:t/>
            </a:r>
            <a:endParaRPr/>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with Multiple Definitions</a:t>
            </a:r>
            <a:endParaRPr/>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Word Vector Similarity Comparison </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In-scope vs. Out-scope</a:t>
            </a:r>
            <a:endParaRPr>
              <a:solidFill>
                <a:schemeClr val="dk1"/>
              </a:solidFill>
            </a:endParaRPr>
          </a:p>
          <a:p>
            <a:pPr indent="0" lvl="0" marL="457200" rtl="0" algn="l">
              <a:spcBef>
                <a:spcPts val="1000"/>
              </a:spcBef>
              <a:spcAft>
                <a:spcPts val="0"/>
              </a:spcAft>
              <a:buNone/>
            </a:pPr>
            <a:r>
              <a:t/>
            </a:r>
            <a:endParaRPr>
              <a:solidFill>
                <a:srgbClr val="FF0000"/>
              </a:solidFill>
            </a:endParaRPr>
          </a:p>
          <a:p>
            <a:pPr indent="0" lvl="0" marL="0" rtl="0" algn="l">
              <a:spcBef>
                <a:spcPts val="1000"/>
              </a:spcBef>
              <a:spcAft>
                <a:spcPts val="1000"/>
              </a:spcAft>
              <a:buNone/>
            </a:pPr>
            <a:r>
              <a:t/>
            </a:r>
            <a:endParaRPr sz="1400">
              <a:solidFill>
                <a:srgbClr val="333333"/>
              </a:solidFill>
            </a:endParaRPr>
          </a:p>
        </p:txBody>
      </p:sp>
      <p:sp>
        <p:nvSpPr>
          <p:cNvPr id="204" name="Google Shape;20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33"/>
          <p:cNvPicPr preferRelativeResize="0"/>
          <p:nvPr/>
        </p:nvPicPr>
        <p:blipFill>
          <a:blip r:embed="rId3">
            <a:alphaModFix/>
          </a:blip>
          <a:stretch>
            <a:fillRect/>
          </a:stretch>
        </p:blipFill>
        <p:spPr>
          <a:xfrm>
            <a:off x="250363" y="2960758"/>
            <a:ext cx="8791127" cy="682504"/>
          </a:xfrm>
          <a:prstGeom prst="rect">
            <a:avLst/>
          </a:prstGeom>
          <a:noFill/>
          <a:ln>
            <a:noFill/>
          </a:ln>
        </p:spPr>
      </p:pic>
      <p:pic>
        <p:nvPicPr>
          <p:cNvPr id="206" name="Google Shape;206;p33"/>
          <p:cNvPicPr preferRelativeResize="0"/>
          <p:nvPr/>
        </p:nvPicPr>
        <p:blipFill>
          <a:blip r:embed="rId4">
            <a:alphaModFix/>
          </a:blip>
          <a:stretch>
            <a:fillRect/>
          </a:stretch>
        </p:blipFill>
        <p:spPr>
          <a:xfrm>
            <a:off x="311700" y="2464700"/>
            <a:ext cx="8668460" cy="393600"/>
          </a:xfrm>
          <a:prstGeom prst="rect">
            <a:avLst/>
          </a:prstGeom>
          <a:noFill/>
          <a:ln>
            <a:noFill/>
          </a:ln>
        </p:spPr>
      </p:pic>
      <p:sp>
        <p:nvSpPr>
          <p:cNvPr id="207" name="Google Shape;207;p33"/>
          <p:cNvSpPr txBox="1"/>
          <p:nvPr/>
        </p:nvSpPr>
        <p:spPr>
          <a:xfrm>
            <a:off x="3242650" y="1995550"/>
            <a:ext cx="32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Florida Corpus </a:t>
            </a:r>
            <a:r>
              <a:rPr b="1" i="1" lang="en" sz="1600"/>
              <a:t>Chapter 68B-12</a:t>
            </a:r>
            <a:endParaRPr b="1" i="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with Multiple Definitions</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Word Vector Similarity Comparison</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In-scope vs. Out-scope</a:t>
            </a:r>
            <a:endParaRPr>
              <a:solidFill>
                <a:schemeClr val="dk1"/>
              </a:solidFill>
            </a:endParaRPr>
          </a:p>
          <a:p>
            <a:pPr indent="0" lvl="0" marL="457200" rtl="0" algn="l">
              <a:spcBef>
                <a:spcPts val="1000"/>
              </a:spcBef>
              <a:spcAft>
                <a:spcPts val="0"/>
              </a:spcAft>
              <a:buNone/>
            </a:pPr>
            <a:r>
              <a:t/>
            </a:r>
            <a:endParaRPr>
              <a:solidFill>
                <a:srgbClr val="FF0000"/>
              </a:solidFill>
            </a:endParaRPr>
          </a:p>
          <a:p>
            <a:pPr indent="0" lvl="0" marL="0" rtl="0" algn="l">
              <a:spcBef>
                <a:spcPts val="1000"/>
              </a:spcBef>
              <a:spcAft>
                <a:spcPts val="1000"/>
              </a:spcAft>
              <a:buNone/>
            </a:pPr>
            <a:r>
              <a:t/>
            </a:r>
            <a:endParaRPr sz="1400">
              <a:solidFill>
                <a:srgbClr val="333333"/>
              </a:solidFill>
            </a:endParaRPr>
          </a:p>
        </p:txBody>
      </p:sp>
      <p:sp>
        <p:nvSpPr>
          <p:cNvPr id="214" name="Google Shape;21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4"/>
          <p:cNvSpPr txBox="1"/>
          <p:nvPr/>
        </p:nvSpPr>
        <p:spPr>
          <a:xfrm>
            <a:off x="532800" y="3008800"/>
            <a:ext cx="804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EB Garamond"/>
                <a:ea typeface="EB Garamond"/>
                <a:cs typeface="EB Garamond"/>
                <a:sym typeface="EB Garamond"/>
              </a:rPr>
              <a:t>Extracted Definition of “kingfish”: Any fish of the species Scomberomorus cavalla.</a:t>
            </a:r>
            <a:endParaRPr>
              <a:latin typeface="EB Garamond"/>
              <a:ea typeface="EB Garamond"/>
              <a:cs typeface="EB Garamond"/>
              <a:sym typeface="EB Garamond"/>
            </a:endParaRPr>
          </a:p>
        </p:txBody>
      </p:sp>
      <p:sp>
        <p:nvSpPr>
          <p:cNvPr id="216" name="Google Shape;216;p34"/>
          <p:cNvSpPr txBox="1"/>
          <p:nvPr/>
        </p:nvSpPr>
        <p:spPr>
          <a:xfrm>
            <a:off x="550500" y="3439900"/>
            <a:ext cx="8043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EB Garamond"/>
                <a:ea typeface="EB Garamond"/>
                <a:cs typeface="EB Garamond"/>
                <a:sym typeface="EB Garamond"/>
              </a:rPr>
              <a:t>Context of “kingfish” in </a:t>
            </a:r>
            <a:r>
              <a:rPr b="1" i="1" lang="en" sz="1600">
                <a:solidFill>
                  <a:schemeClr val="dk1"/>
                </a:solidFill>
              </a:rPr>
              <a:t>Chapter 68B-12</a:t>
            </a:r>
            <a:r>
              <a:rPr lang="en" sz="1600">
                <a:solidFill>
                  <a:schemeClr val="dk1"/>
                </a:solidFill>
                <a:latin typeface="EB Garamond"/>
                <a:ea typeface="EB Garamond"/>
                <a:cs typeface="EB Garamond"/>
                <a:sym typeface="EB Garamond"/>
              </a:rPr>
              <a:t> : “King mackerel,” also commonly referred to as “kingfish,” means any fish of the species Scomberomorus cavalla.</a:t>
            </a:r>
            <a:endParaRPr>
              <a:latin typeface="EB Garamond"/>
              <a:ea typeface="EB Garamond"/>
              <a:cs typeface="EB Garamond"/>
              <a:sym typeface="EB Garamond"/>
            </a:endParaRPr>
          </a:p>
        </p:txBody>
      </p:sp>
      <p:pic>
        <p:nvPicPr>
          <p:cNvPr id="217" name="Google Shape;217;p34"/>
          <p:cNvPicPr preferRelativeResize="0"/>
          <p:nvPr/>
        </p:nvPicPr>
        <p:blipFill>
          <a:blip r:embed="rId3">
            <a:alphaModFix/>
          </a:blip>
          <a:stretch>
            <a:fillRect/>
          </a:stretch>
        </p:blipFill>
        <p:spPr>
          <a:xfrm>
            <a:off x="311688" y="2141833"/>
            <a:ext cx="8791127" cy="6825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with Multiple Definitions</a:t>
            </a:r>
            <a:endParaRPr/>
          </a:p>
        </p:txBody>
      </p:sp>
      <p:sp>
        <p:nvSpPr>
          <p:cNvPr id="223" name="Google Shape;22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Word Vector Similarity Comparison</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In-scope vs. Out-scope</a:t>
            </a:r>
            <a:endParaRPr>
              <a:solidFill>
                <a:schemeClr val="dk1"/>
              </a:solidFill>
            </a:endParaRPr>
          </a:p>
          <a:p>
            <a:pPr indent="0" lvl="0" marL="457200" rtl="0" algn="l">
              <a:spcBef>
                <a:spcPts val="1000"/>
              </a:spcBef>
              <a:spcAft>
                <a:spcPts val="0"/>
              </a:spcAft>
              <a:buNone/>
            </a:pPr>
            <a:r>
              <a:t/>
            </a:r>
            <a:endParaRPr>
              <a:solidFill>
                <a:srgbClr val="FF0000"/>
              </a:solidFill>
            </a:endParaRPr>
          </a:p>
          <a:p>
            <a:pPr indent="0" lvl="0" marL="0" rtl="0" algn="l">
              <a:spcBef>
                <a:spcPts val="1000"/>
              </a:spcBef>
              <a:spcAft>
                <a:spcPts val="1000"/>
              </a:spcAft>
              <a:buNone/>
            </a:pPr>
            <a:r>
              <a:t/>
            </a:r>
            <a:endParaRPr sz="1400">
              <a:solidFill>
                <a:srgbClr val="333333"/>
              </a:solidFill>
            </a:endParaRPr>
          </a:p>
        </p:txBody>
      </p:sp>
      <p:sp>
        <p:nvSpPr>
          <p:cNvPr id="224" name="Google Shape;22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5"/>
          <p:cNvSpPr txBox="1"/>
          <p:nvPr/>
        </p:nvSpPr>
        <p:spPr>
          <a:xfrm>
            <a:off x="550500" y="2096500"/>
            <a:ext cx="8043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EB Garamond"/>
                <a:ea typeface="EB Garamond"/>
                <a:cs typeface="EB Garamond"/>
                <a:sym typeface="EB Garamond"/>
              </a:rPr>
              <a:t>Context of “kingfish” in </a:t>
            </a:r>
            <a:r>
              <a:rPr b="1" i="1" lang="en" sz="1600">
                <a:solidFill>
                  <a:schemeClr val="dk1"/>
                </a:solidFill>
              </a:rPr>
              <a:t>Chapter 68B-12</a:t>
            </a:r>
            <a:r>
              <a:rPr lang="en" sz="1600">
                <a:solidFill>
                  <a:schemeClr val="dk1"/>
                </a:solidFill>
                <a:latin typeface="EB Garamond"/>
                <a:ea typeface="EB Garamond"/>
                <a:cs typeface="EB Garamond"/>
                <a:sym typeface="EB Garamond"/>
              </a:rPr>
              <a:t> : “King mackerel,” also commonly referred to as “kingfish,” means any fish of the species Scomberomorus cavalla.</a:t>
            </a:r>
            <a:endParaRPr>
              <a:latin typeface="EB Garamond"/>
              <a:ea typeface="EB Garamond"/>
              <a:cs typeface="EB Garamond"/>
              <a:sym typeface="EB Garamond"/>
            </a:endParaRPr>
          </a:p>
        </p:txBody>
      </p:sp>
      <p:sp>
        <p:nvSpPr>
          <p:cNvPr id="226" name="Google Shape;226;p35"/>
          <p:cNvSpPr/>
          <p:nvPr/>
        </p:nvSpPr>
        <p:spPr>
          <a:xfrm>
            <a:off x="2365100" y="3772450"/>
            <a:ext cx="3634500" cy="572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Program Disambiguated Sense of “kingfish”</a:t>
            </a:r>
            <a:endParaRPr>
              <a:solidFill>
                <a:schemeClr val="lt1"/>
              </a:solidFill>
            </a:endParaRPr>
          </a:p>
        </p:txBody>
      </p:sp>
      <p:sp>
        <p:nvSpPr>
          <p:cNvPr id="227" name="Google Shape;227;p35"/>
          <p:cNvSpPr/>
          <p:nvPr/>
        </p:nvSpPr>
        <p:spPr>
          <a:xfrm>
            <a:off x="3961550" y="2850875"/>
            <a:ext cx="441600" cy="677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with Multiple Definitions</a:t>
            </a:r>
            <a:endParaRPr/>
          </a:p>
        </p:txBody>
      </p:sp>
      <p:sp>
        <p:nvSpPr>
          <p:cNvPr id="233" name="Google Shape;233;p36"/>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Word Vector Similarity Comparison</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In-scope vs. Out-scope</a:t>
            </a:r>
            <a:endParaRPr>
              <a:solidFill>
                <a:schemeClr val="dk1"/>
              </a:solidFill>
            </a:endParaRPr>
          </a:p>
          <a:p>
            <a:pPr indent="0" lvl="0" marL="457200" rtl="0" algn="l">
              <a:spcBef>
                <a:spcPts val="1000"/>
              </a:spcBef>
              <a:spcAft>
                <a:spcPts val="0"/>
              </a:spcAft>
              <a:buNone/>
            </a:pPr>
            <a:r>
              <a:t/>
            </a:r>
            <a:endParaRPr>
              <a:solidFill>
                <a:srgbClr val="FF0000"/>
              </a:solidFill>
            </a:endParaRPr>
          </a:p>
          <a:p>
            <a:pPr indent="0" lvl="0" marL="0" rtl="0" algn="l">
              <a:spcBef>
                <a:spcPts val="1000"/>
              </a:spcBef>
              <a:spcAft>
                <a:spcPts val="1000"/>
              </a:spcAft>
              <a:buNone/>
            </a:pPr>
            <a:r>
              <a:t/>
            </a:r>
            <a:endParaRPr sz="1400">
              <a:solidFill>
                <a:srgbClr val="333333"/>
              </a:solidFill>
            </a:endParaRPr>
          </a:p>
        </p:txBody>
      </p:sp>
      <p:sp>
        <p:nvSpPr>
          <p:cNvPr id="234" name="Google Shape;23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36"/>
          <p:cNvSpPr/>
          <p:nvPr/>
        </p:nvSpPr>
        <p:spPr>
          <a:xfrm>
            <a:off x="4862200" y="2763875"/>
            <a:ext cx="4081500" cy="572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Program Disambiguated Sense of term “kingfish”</a:t>
            </a:r>
            <a:endParaRPr>
              <a:solidFill>
                <a:schemeClr val="lt1"/>
              </a:solidFill>
            </a:endParaRPr>
          </a:p>
        </p:txBody>
      </p:sp>
      <p:sp>
        <p:nvSpPr>
          <p:cNvPr id="236" name="Google Shape;236;p36"/>
          <p:cNvSpPr/>
          <p:nvPr/>
        </p:nvSpPr>
        <p:spPr>
          <a:xfrm>
            <a:off x="311700" y="2763875"/>
            <a:ext cx="2071500" cy="572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Extracted Definition</a:t>
            </a:r>
            <a:endParaRPr>
              <a:solidFill>
                <a:schemeClr val="lt1"/>
              </a:solidFill>
            </a:endParaRPr>
          </a:p>
        </p:txBody>
      </p:sp>
      <p:sp>
        <p:nvSpPr>
          <p:cNvPr id="237" name="Google Shape;237;p36"/>
          <p:cNvSpPr/>
          <p:nvPr/>
        </p:nvSpPr>
        <p:spPr>
          <a:xfrm>
            <a:off x="2855000" y="2894975"/>
            <a:ext cx="1535400" cy="441600"/>
          </a:xfrm>
          <a:prstGeom prst="lef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2855000" y="1974425"/>
            <a:ext cx="184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EB Garamond"/>
                <a:ea typeface="EB Garamond"/>
                <a:cs typeface="EB Garamond"/>
                <a:sym typeface="EB Garamond"/>
              </a:rPr>
              <a:t>Similarity Comparison using Word Vector</a:t>
            </a:r>
            <a:endParaRPr b="1" sz="1600">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Part-of-Speech (POS) Tag Exploration</a:t>
            </a:r>
            <a:endParaRPr/>
          </a:p>
        </p:txBody>
      </p:sp>
      <p:sp>
        <p:nvSpPr>
          <p:cNvPr id="244" name="Google Shape;24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Use Part-of-Speech tag of the defined terms to find the right scope</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p>
        </p:txBody>
      </p:sp>
      <p:sp>
        <p:nvSpPr>
          <p:cNvPr id="245" name="Google Shape;24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37"/>
          <p:cNvPicPr preferRelativeResize="0"/>
          <p:nvPr/>
        </p:nvPicPr>
        <p:blipFill>
          <a:blip r:embed="rId3">
            <a:alphaModFix/>
          </a:blip>
          <a:stretch>
            <a:fillRect/>
          </a:stretch>
        </p:blipFill>
        <p:spPr>
          <a:xfrm>
            <a:off x="954151" y="1702225"/>
            <a:ext cx="3617851" cy="3133776"/>
          </a:xfrm>
          <a:prstGeom prst="rect">
            <a:avLst/>
          </a:prstGeom>
          <a:noFill/>
          <a:ln>
            <a:noFill/>
          </a:ln>
        </p:spPr>
      </p:pic>
      <p:pic>
        <p:nvPicPr>
          <p:cNvPr id="247" name="Google Shape;247;p37"/>
          <p:cNvPicPr preferRelativeResize="0"/>
          <p:nvPr/>
        </p:nvPicPr>
        <p:blipFill>
          <a:blip r:embed="rId4">
            <a:alphaModFix/>
          </a:blip>
          <a:stretch>
            <a:fillRect/>
          </a:stretch>
        </p:blipFill>
        <p:spPr>
          <a:xfrm>
            <a:off x="5706825" y="1702225"/>
            <a:ext cx="808320" cy="30508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Vector Similarity Comparison</a:t>
            </a:r>
            <a:endParaRPr/>
          </a:p>
        </p:txBody>
      </p:sp>
      <p:sp>
        <p:nvSpPr>
          <p:cNvPr id="253" name="Google Shape;25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Use disambiguated context of a defined term to compare with extracted definitions</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For example, if term A is defined in article 15, </a:t>
            </a:r>
            <a:r>
              <a:rPr lang="en">
                <a:solidFill>
                  <a:schemeClr val="dk1"/>
                </a:solidFill>
              </a:rPr>
              <a:t>a disambiguated definition</a:t>
            </a:r>
            <a:r>
              <a:rPr lang="en">
                <a:solidFill>
                  <a:schemeClr val="dk1"/>
                </a:solidFill>
              </a:rPr>
              <a:t> will first be generated for that term using its context. Then,  the proper definition of that term </a:t>
            </a:r>
            <a:r>
              <a:rPr lang="en">
                <a:solidFill>
                  <a:schemeClr val="dk1"/>
                </a:solidFill>
              </a:rPr>
              <a:t>will be extracted </a:t>
            </a:r>
            <a:r>
              <a:rPr lang="en">
                <a:solidFill>
                  <a:schemeClr val="dk1"/>
                </a:solidFill>
              </a:rPr>
              <a:t>from article 15. To contrast with the In-Scope definition of term A, another definition of term A will be extracted from an article that is not article 15. </a:t>
            </a:r>
            <a:endParaRPr>
              <a:solidFill>
                <a:schemeClr val="dk1"/>
              </a:solidFill>
            </a:endParaRPr>
          </a:p>
          <a:p>
            <a:pPr indent="-330200" lvl="0" marL="457200" rtl="0" algn="l">
              <a:lnSpc>
                <a:spcPct val="200000"/>
              </a:lnSpc>
              <a:spcBef>
                <a:spcPts val="1000"/>
              </a:spcBef>
              <a:spcAft>
                <a:spcPts val="0"/>
              </a:spcAft>
              <a:buClr>
                <a:schemeClr val="dk1"/>
              </a:buClr>
              <a:buSzPts val="1600"/>
              <a:buChar char="●"/>
            </a:pPr>
            <a:r>
              <a:rPr lang="en">
                <a:solidFill>
                  <a:schemeClr val="dk1"/>
                </a:solidFill>
              </a:rPr>
              <a:t>Total Noun POS (Part-of-Speech) occurrences account for 52.5% of all defined term occurrences. </a:t>
            </a:r>
            <a:endParaRPr>
              <a:solidFill>
                <a:schemeClr val="dk1"/>
              </a:solidFill>
            </a:endParaRPr>
          </a:p>
          <a:p>
            <a:pPr indent="-330200" lvl="0" marL="457200" rtl="0" algn="l">
              <a:lnSpc>
                <a:spcPct val="200000"/>
              </a:lnSpc>
              <a:spcBef>
                <a:spcPts val="1000"/>
              </a:spcBef>
              <a:spcAft>
                <a:spcPts val="1000"/>
              </a:spcAft>
              <a:buClr>
                <a:schemeClr val="dk1"/>
              </a:buClr>
              <a:buSzPts val="1600"/>
              <a:buChar char="●"/>
            </a:pPr>
            <a:r>
              <a:rPr lang="en">
                <a:solidFill>
                  <a:schemeClr val="dk1"/>
                </a:solidFill>
              </a:rPr>
              <a:t>Total Verb POS (Part-of-Speech) occurrences account for only 2.8% of all defined term occurrences.</a:t>
            </a:r>
            <a:endParaRPr>
              <a:solidFill>
                <a:schemeClr val="dk1"/>
              </a:solidFill>
            </a:endParaRPr>
          </a:p>
        </p:txBody>
      </p:sp>
      <p:sp>
        <p:nvSpPr>
          <p:cNvPr id="254" name="Google Shape;25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 To define or not to define</a:t>
            </a:r>
            <a:endParaRPr/>
          </a:p>
        </p:txBody>
      </p:sp>
      <p:sp>
        <p:nvSpPr>
          <p:cNvPr id="260" name="Google Shape;260;p39"/>
          <p:cNvSpPr txBox="1"/>
          <p:nvPr>
            <p:ph idx="1" type="body"/>
          </p:nvPr>
        </p:nvSpPr>
        <p:spPr>
          <a:xfrm>
            <a:off x="311700" y="1152475"/>
            <a:ext cx="8520600" cy="39045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chemeClr val="dk1"/>
              </a:buClr>
              <a:buSzPts val="1600"/>
              <a:buFont typeface="Times New Roman"/>
              <a:buChar char="●"/>
            </a:pPr>
            <a:r>
              <a:rPr lang="en">
                <a:solidFill>
                  <a:schemeClr val="dk1"/>
                </a:solidFill>
              </a:rPr>
              <a:t>POS tags are mostly Noun tag or Unk (unknown) tag</a:t>
            </a:r>
            <a:endParaRPr>
              <a:solidFill>
                <a:schemeClr val="dk1"/>
              </a:solidFill>
            </a:endParaRPr>
          </a:p>
          <a:p>
            <a:pPr indent="-330200" lvl="1" marL="914400" rtl="0" algn="l">
              <a:lnSpc>
                <a:spcPct val="200000"/>
              </a:lnSpc>
              <a:spcBef>
                <a:spcPts val="1000"/>
              </a:spcBef>
              <a:spcAft>
                <a:spcPts val="0"/>
              </a:spcAft>
              <a:buClr>
                <a:schemeClr val="dk1"/>
              </a:buClr>
              <a:buSzPts val="1600"/>
              <a:buChar char="○"/>
            </a:pPr>
            <a:r>
              <a:rPr lang="en">
                <a:solidFill>
                  <a:schemeClr val="dk1"/>
                </a:solidFill>
              </a:rPr>
              <a:t>Total Noun tag occurrences account for 52.5% of all defined term occurrences. </a:t>
            </a:r>
            <a:endParaRPr>
              <a:solidFill>
                <a:schemeClr val="dk1"/>
              </a:solidFill>
            </a:endParaRPr>
          </a:p>
          <a:p>
            <a:pPr indent="-330200" lvl="1" marL="914400" rtl="0" algn="l">
              <a:lnSpc>
                <a:spcPct val="200000"/>
              </a:lnSpc>
              <a:spcBef>
                <a:spcPts val="1000"/>
              </a:spcBef>
              <a:spcAft>
                <a:spcPts val="0"/>
              </a:spcAft>
              <a:buClr>
                <a:schemeClr val="dk1"/>
              </a:buClr>
              <a:buSzPts val="1600"/>
              <a:buChar char="○"/>
            </a:pPr>
            <a:r>
              <a:rPr lang="en">
                <a:solidFill>
                  <a:schemeClr val="dk1"/>
                </a:solidFill>
              </a:rPr>
              <a:t>Total Verb tag occurrences account for only 2.8% of all defined term occurrences.</a:t>
            </a:r>
            <a:endParaRPr>
              <a:solidFill>
                <a:schemeClr val="dk1"/>
              </a:solidFill>
            </a:endParaRPr>
          </a:p>
          <a:p>
            <a:pPr indent="-330200" lvl="1" marL="914400" rtl="0" algn="l">
              <a:lnSpc>
                <a:spcPct val="150000"/>
              </a:lnSpc>
              <a:spcBef>
                <a:spcPts val="1000"/>
              </a:spcBef>
              <a:spcAft>
                <a:spcPts val="0"/>
              </a:spcAft>
              <a:buClr>
                <a:schemeClr val="dk1"/>
              </a:buClr>
              <a:buSzPts val="1600"/>
              <a:buChar char="○"/>
            </a:pPr>
            <a:r>
              <a:rPr lang="en">
                <a:solidFill>
                  <a:schemeClr val="dk1"/>
                </a:solidFill>
              </a:rPr>
              <a:t>Total Unk (unknown) tag occurrences account for 44.7% of all defined term occurrences.</a:t>
            </a:r>
            <a:endParaRPr>
              <a:solidFill>
                <a:schemeClr val="dk1"/>
              </a:solidFill>
            </a:endParaRPr>
          </a:p>
          <a:p>
            <a:pPr indent="-330200" lvl="0" marL="457200" rtl="0" algn="l">
              <a:lnSpc>
                <a:spcPct val="150000"/>
              </a:lnSpc>
              <a:spcBef>
                <a:spcPts val="1000"/>
              </a:spcBef>
              <a:spcAft>
                <a:spcPts val="0"/>
              </a:spcAft>
              <a:buClr>
                <a:schemeClr val="dk1"/>
              </a:buClr>
              <a:buSzPts val="1600"/>
              <a:buChar char="●"/>
            </a:pPr>
            <a:r>
              <a:rPr lang="en">
                <a:solidFill>
                  <a:schemeClr val="dk1"/>
                </a:solidFill>
              </a:rPr>
              <a:t>In-scope and Out-scope similarity are close</a:t>
            </a:r>
            <a:endParaRPr>
              <a:solidFill>
                <a:schemeClr val="dk1"/>
              </a:solidFill>
            </a:endParaRPr>
          </a:p>
          <a:p>
            <a:pPr indent="-330200" lvl="1" marL="914400" rtl="0" algn="l">
              <a:lnSpc>
                <a:spcPct val="150000"/>
              </a:lnSpc>
              <a:spcBef>
                <a:spcPts val="1000"/>
              </a:spcBef>
              <a:spcAft>
                <a:spcPts val="0"/>
              </a:spcAft>
              <a:buClr>
                <a:schemeClr val="dk1"/>
              </a:buClr>
              <a:buSzPts val="1600"/>
              <a:buChar char="○"/>
            </a:pPr>
            <a:r>
              <a:rPr lang="en">
                <a:solidFill>
                  <a:schemeClr val="dk1"/>
                </a:solidFill>
              </a:rPr>
              <a:t>Average In-scope Similarity is about 73.9%</a:t>
            </a:r>
            <a:endParaRPr>
              <a:solidFill>
                <a:schemeClr val="dk1"/>
              </a:solidFill>
            </a:endParaRPr>
          </a:p>
          <a:p>
            <a:pPr indent="-330200" lvl="1" marL="914400" rtl="0" algn="l">
              <a:lnSpc>
                <a:spcPct val="150000"/>
              </a:lnSpc>
              <a:spcBef>
                <a:spcPts val="1000"/>
              </a:spcBef>
              <a:spcAft>
                <a:spcPts val="0"/>
              </a:spcAft>
              <a:buClr>
                <a:schemeClr val="dk1"/>
              </a:buClr>
              <a:buSzPts val="1600"/>
              <a:buChar char="○"/>
            </a:pPr>
            <a:r>
              <a:rPr lang="en">
                <a:solidFill>
                  <a:schemeClr val="dk1"/>
                </a:solidFill>
              </a:rPr>
              <a:t>Average Out-scope Similarity is about 73.5%</a:t>
            </a:r>
            <a:endParaRPr>
              <a:solidFill>
                <a:schemeClr val="dk1"/>
              </a:solidFill>
            </a:endParaRPr>
          </a:p>
          <a:p>
            <a:pPr indent="0" lvl="0" marL="457200" rtl="0" algn="l">
              <a:spcBef>
                <a:spcPts val="1000"/>
              </a:spcBef>
              <a:spcAft>
                <a:spcPts val="1000"/>
              </a:spcAft>
              <a:buNone/>
            </a:pPr>
            <a:r>
              <a:t/>
            </a:r>
            <a:endParaRPr sz="1400">
              <a:latin typeface="Times New Roman"/>
              <a:ea typeface="Times New Roman"/>
              <a:cs typeface="Times New Roman"/>
              <a:sym typeface="Times New Roman"/>
            </a:endParaRPr>
          </a:p>
        </p:txBody>
      </p:sp>
      <p:sp>
        <p:nvSpPr>
          <p:cNvPr id="261" name="Google Shape;26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Scope Identification and Disambiguation</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Predefined Scoping Phrases</a:t>
            </a:r>
            <a:endParaRPr/>
          </a:p>
        </p:txBody>
      </p:sp>
      <p:sp>
        <p:nvSpPr>
          <p:cNvPr id="272" name="Google Shape;27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rPr>
              <a:t>Wide variety of corpus hierarchy and scoping language across states</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Calls for a predefined list of generalizable scoping phrases</a:t>
            </a:r>
            <a:endParaRPr sz="1400">
              <a:solidFill>
                <a:schemeClr val="dk1"/>
              </a:solidFill>
            </a:endParaRPr>
          </a:p>
          <a:p>
            <a:pPr indent="-317500" lvl="0" marL="457200" rtl="0" algn="l">
              <a:lnSpc>
                <a:spcPct val="115000"/>
              </a:lnSpc>
              <a:spcBef>
                <a:spcPts val="1000"/>
              </a:spcBef>
              <a:spcAft>
                <a:spcPts val="1000"/>
              </a:spcAft>
              <a:buClr>
                <a:schemeClr val="dk1"/>
              </a:buClr>
              <a:buSzPts val="1400"/>
              <a:buChar char="●"/>
            </a:pPr>
            <a:r>
              <a:rPr lang="en" sz="1400">
                <a:solidFill>
                  <a:schemeClr val="dk1"/>
                </a:solidFill>
              </a:rPr>
              <a:t>Collected a list of ~20 template phrases through exploration </a:t>
            </a:r>
            <a:endParaRPr sz="1400">
              <a:solidFill>
                <a:schemeClr val="dk1"/>
              </a:solidFill>
            </a:endParaRPr>
          </a:p>
        </p:txBody>
      </p:sp>
      <p:sp>
        <p:nvSpPr>
          <p:cNvPr id="273" name="Google Shape;273;p41"/>
          <p:cNvSpPr/>
          <p:nvPr/>
        </p:nvSpPr>
        <p:spPr>
          <a:xfrm>
            <a:off x="2860950" y="2403800"/>
            <a:ext cx="3422100" cy="2739600"/>
          </a:xfrm>
          <a:prstGeom prst="roundRect">
            <a:avLst>
              <a:gd fmla="val 16667" name="adj"/>
            </a:avLst>
          </a:prstGeom>
          <a:solidFill>
            <a:srgbClr val="BDD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txBox="1"/>
          <p:nvPr/>
        </p:nvSpPr>
        <p:spPr>
          <a:xfrm>
            <a:off x="2834850" y="2403800"/>
            <a:ext cx="3474300" cy="2798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Example Scoping Phrases</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When used in  </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As used in this</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Under the provisions of this</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For purposes of this</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Within the scope of this</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For purposes of the application under this</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As defined in </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As specified in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75" name="Google Shape;27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Identifying Scoping Language</a:t>
            </a:r>
            <a:endParaRPr>
              <a:latin typeface="Times New Roman"/>
              <a:ea typeface="Times New Roman"/>
              <a:cs typeface="Times New Roman"/>
              <a:sym typeface="Times New Roman"/>
            </a:endParaRPr>
          </a:p>
        </p:txBody>
      </p:sp>
      <p:sp>
        <p:nvSpPr>
          <p:cNvPr id="281" name="Google Shape;28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Extract definitions from each State Regulation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Use extracted definitions to identify all files containing definitions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Search each definition file for predefined scoping phrases to identify scoping sentences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Search scoping sentences for scope keywords (Ex. “Chapter”, “Title”, etc)</a:t>
            </a:r>
            <a:endParaRPr sz="1600">
              <a:solidFill>
                <a:schemeClr val="dk1"/>
              </a:solidFill>
            </a:endParaRPr>
          </a:p>
        </p:txBody>
      </p:sp>
      <p:sp>
        <p:nvSpPr>
          <p:cNvPr id="282" name="Google Shape;28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r>
              <a:rPr lang="en"/>
              <a:t> (Continued)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XML Markup</a:t>
            </a:r>
            <a:endParaRPr sz="1600"/>
          </a:p>
          <a:p>
            <a:pPr indent="-330200" lvl="1" marL="914400" rtl="0" algn="l">
              <a:lnSpc>
                <a:spcPct val="95000"/>
              </a:lnSpc>
              <a:spcBef>
                <a:spcPts val="0"/>
              </a:spcBef>
              <a:spcAft>
                <a:spcPts val="0"/>
              </a:spcAft>
              <a:buSzPts val="1600"/>
              <a:buChar char="○"/>
            </a:pPr>
            <a:r>
              <a:rPr lang="en" sz="1600"/>
              <a:t>Data Representation</a:t>
            </a:r>
            <a:endParaRPr sz="1600"/>
          </a:p>
          <a:p>
            <a:pPr indent="-330200" lvl="1" marL="914400" rtl="0" algn="l">
              <a:lnSpc>
                <a:spcPct val="95000"/>
              </a:lnSpc>
              <a:spcBef>
                <a:spcPts val="0"/>
              </a:spcBef>
              <a:spcAft>
                <a:spcPts val="0"/>
              </a:spcAft>
              <a:buSzPts val="1600"/>
              <a:buChar char="○"/>
            </a:pPr>
            <a:r>
              <a:rPr lang="en" sz="1600"/>
              <a:t>Assigning Definitions</a:t>
            </a:r>
            <a:endParaRPr sz="1600"/>
          </a:p>
          <a:p>
            <a:pPr indent="0" lvl="0" marL="914400" rtl="0" algn="l">
              <a:lnSpc>
                <a:spcPct val="95000"/>
              </a:lnSpc>
              <a:spcBef>
                <a:spcPts val="0"/>
              </a:spcBef>
              <a:spcAft>
                <a:spcPts val="0"/>
              </a:spcAft>
              <a:buNone/>
            </a:pPr>
            <a:r>
              <a:t/>
            </a:r>
            <a:endParaRPr/>
          </a:p>
          <a:p>
            <a:pPr indent="-330200" lvl="0" marL="457200" rtl="0" algn="l">
              <a:lnSpc>
                <a:spcPct val="95000"/>
              </a:lnSpc>
              <a:spcBef>
                <a:spcPts val="0"/>
              </a:spcBef>
              <a:spcAft>
                <a:spcPts val="0"/>
              </a:spcAft>
              <a:buSzPts val="1600"/>
              <a:buChar char="●"/>
            </a:pPr>
            <a:r>
              <a:rPr lang="en" sz="1600"/>
              <a:t>Future Work</a:t>
            </a:r>
            <a:endParaRPr sz="1600"/>
          </a:p>
          <a:p>
            <a:pPr indent="-330200" lvl="0" marL="457200" rtl="0" algn="l">
              <a:lnSpc>
                <a:spcPct val="95000"/>
              </a:lnSpc>
              <a:spcBef>
                <a:spcPts val="1000"/>
              </a:spcBef>
              <a:spcAft>
                <a:spcPts val="0"/>
              </a:spcAft>
              <a:buSzPts val="1600"/>
              <a:buChar char="●"/>
            </a:pPr>
            <a:r>
              <a:rPr lang="en" sz="1600"/>
              <a:t>Conclusions</a:t>
            </a:r>
            <a:endParaRPr sz="1600"/>
          </a:p>
          <a:p>
            <a:pPr indent="0" lvl="0" marL="914400" rtl="0" algn="l">
              <a:spcBef>
                <a:spcPts val="1000"/>
              </a:spcBef>
              <a:spcAft>
                <a:spcPts val="1000"/>
              </a:spcAft>
              <a:buNone/>
            </a:pPr>
            <a:r>
              <a:t/>
            </a:r>
            <a:endParaRPr/>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Ambiguous Scopes </a:t>
            </a:r>
            <a:endParaRPr/>
          </a:p>
        </p:txBody>
      </p:sp>
      <p:sp>
        <p:nvSpPr>
          <p:cNvPr id="288" name="Google Shape;28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1600">
                <a:solidFill>
                  <a:schemeClr val="dk1"/>
                </a:solidFill>
                <a:latin typeface="EB Garamond"/>
                <a:ea typeface="EB Garamond"/>
                <a:cs typeface="EB Garamond"/>
                <a:sym typeface="EB Garamond"/>
              </a:rPr>
              <a:t>A piece of scoping language is </a:t>
            </a:r>
            <a:r>
              <a:rPr b="1" lang="en" sz="1600">
                <a:solidFill>
                  <a:schemeClr val="dk1"/>
                </a:solidFill>
                <a:latin typeface="EB Garamond"/>
                <a:ea typeface="EB Garamond"/>
                <a:cs typeface="EB Garamond"/>
                <a:sym typeface="EB Garamond"/>
              </a:rPr>
              <a:t>well-defined </a:t>
            </a:r>
            <a:r>
              <a:rPr lang="en" sz="1600">
                <a:solidFill>
                  <a:schemeClr val="dk1"/>
                </a:solidFill>
                <a:latin typeface="EB Garamond"/>
                <a:ea typeface="EB Garamond"/>
                <a:cs typeface="EB Garamond"/>
                <a:sym typeface="EB Garamond"/>
              </a:rPr>
              <a:t>if the range of the scope is clearly stated and easily interpretable. </a:t>
            </a:r>
            <a:endParaRPr sz="16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68300" lvl="0" marL="457200" rtl="0" algn="l">
              <a:spcBef>
                <a:spcPts val="0"/>
              </a:spcBef>
              <a:spcAft>
                <a:spcPts val="0"/>
              </a:spcAft>
              <a:buClr>
                <a:schemeClr val="dk1"/>
              </a:buClr>
              <a:buSzPts val="2200"/>
              <a:buChar char="●"/>
            </a:pPr>
            <a:r>
              <a:rPr lang="en" sz="1600">
                <a:solidFill>
                  <a:schemeClr val="dk1"/>
                </a:solidFill>
                <a:latin typeface="EB Garamond"/>
                <a:ea typeface="EB Garamond"/>
                <a:cs typeface="EB Garamond"/>
                <a:sym typeface="EB Garamond"/>
              </a:rPr>
              <a:t>A piece of scoping language is </a:t>
            </a:r>
            <a:r>
              <a:rPr b="1" lang="en" sz="1600">
                <a:solidFill>
                  <a:schemeClr val="dk1"/>
                </a:solidFill>
                <a:latin typeface="EB Garamond"/>
                <a:ea typeface="EB Garamond"/>
                <a:cs typeface="EB Garamond"/>
                <a:sym typeface="EB Garamond"/>
              </a:rPr>
              <a:t>ambiguous </a:t>
            </a:r>
            <a:r>
              <a:rPr lang="en" sz="1600">
                <a:solidFill>
                  <a:schemeClr val="dk1"/>
                </a:solidFill>
                <a:latin typeface="EB Garamond"/>
                <a:ea typeface="EB Garamond"/>
                <a:cs typeface="EB Garamond"/>
                <a:sym typeface="EB Garamond"/>
              </a:rPr>
              <a:t>if the range of the scope is not easily interpretable and requires additional context and information than the scoping language itself. </a:t>
            </a:r>
            <a:endParaRPr sz="16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b="1" i="1" sz="1400">
              <a:solidFill>
                <a:schemeClr val="dk1"/>
              </a:solidFill>
            </a:endParaRPr>
          </a:p>
          <a:p>
            <a:pPr indent="0" lvl="0" marL="0" rtl="0" algn="l">
              <a:spcBef>
                <a:spcPts val="0"/>
              </a:spcBef>
              <a:spcAft>
                <a:spcPts val="0"/>
              </a:spcAft>
              <a:buNone/>
            </a:pPr>
            <a:r>
              <a:t/>
            </a:r>
            <a:endParaRPr sz="1400">
              <a:solidFill>
                <a:schemeClr val="dk1"/>
              </a:solidFill>
            </a:endParaRPr>
          </a:p>
        </p:txBody>
      </p:sp>
      <p:sp>
        <p:nvSpPr>
          <p:cNvPr id="289" name="Google Shape;289;p43"/>
          <p:cNvSpPr/>
          <p:nvPr/>
        </p:nvSpPr>
        <p:spPr>
          <a:xfrm>
            <a:off x="913800" y="2023650"/>
            <a:ext cx="7316400" cy="895800"/>
          </a:xfrm>
          <a:prstGeom prst="roundRect">
            <a:avLst>
              <a:gd fmla="val 16667" name="adj"/>
            </a:avLst>
          </a:prstGeom>
          <a:solidFill>
            <a:srgbClr val="BDD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txBox="1"/>
          <p:nvPr/>
        </p:nvSpPr>
        <p:spPr>
          <a:xfrm>
            <a:off x="1039200" y="2077225"/>
            <a:ext cx="7191000" cy="1077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a:t>
            </a:r>
            <a:r>
              <a:rPr i="1" lang="en">
                <a:solidFill>
                  <a:schemeClr val="dk1"/>
                </a:solidFill>
              </a:rPr>
              <a:t>As used in this section: ‘Commissioner’ means the Commissioner of Motor Vehicles or his authorized representative.”  - </a:t>
            </a:r>
            <a:r>
              <a:rPr b="1" i="1" lang="en">
                <a:solidFill>
                  <a:schemeClr val="dk1"/>
                </a:solidFill>
              </a:rPr>
              <a:t>Connecticut, Title 1 Section 1H-8</a:t>
            </a:r>
            <a:endParaRPr>
              <a:solidFill>
                <a:schemeClr val="dk1"/>
              </a:solidFill>
            </a:endParaRPr>
          </a:p>
          <a:p>
            <a:pPr indent="0" lvl="0" marL="0" rtl="0" algn="l">
              <a:spcBef>
                <a:spcPts val="0"/>
              </a:spcBef>
              <a:spcAft>
                <a:spcPts val="0"/>
              </a:spcAft>
              <a:buNone/>
            </a:pPr>
            <a:r>
              <a:t/>
            </a:r>
            <a:endParaRPr sz="1600">
              <a:latin typeface="EB Garamond"/>
              <a:ea typeface="EB Garamond"/>
              <a:cs typeface="EB Garamond"/>
              <a:sym typeface="EB Garamond"/>
            </a:endParaRPr>
          </a:p>
        </p:txBody>
      </p:sp>
      <p:sp>
        <p:nvSpPr>
          <p:cNvPr id="291" name="Google Shape;291;p43"/>
          <p:cNvSpPr/>
          <p:nvPr/>
        </p:nvSpPr>
        <p:spPr>
          <a:xfrm>
            <a:off x="913800" y="3837875"/>
            <a:ext cx="7316400" cy="895800"/>
          </a:xfrm>
          <a:prstGeom prst="roundRect">
            <a:avLst>
              <a:gd fmla="val 16667" name="adj"/>
            </a:avLst>
          </a:prstGeom>
          <a:solidFill>
            <a:srgbClr val="DBE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txBox="1"/>
          <p:nvPr/>
        </p:nvSpPr>
        <p:spPr>
          <a:xfrm>
            <a:off x="1039200" y="3850500"/>
            <a:ext cx="71910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a:solidFill>
                  <a:schemeClr val="dk1"/>
                </a:solidFill>
              </a:rPr>
              <a:t>“As used in these rules: ‘Department’ means the Michigan department of health and human services.” - </a:t>
            </a:r>
            <a:r>
              <a:rPr b="1" i="1" lang="en">
                <a:solidFill>
                  <a:schemeClr val="dk1"/>
                </a:solidFill>
              </a:rPr>
              <a:t>Michigan, Licensing and Regulatory Affairs</a:t>
            </a:r>
            <a:r>
              <a:rPr b="1" lang="en">
                <a:solidFill>
                  <a:schemeClr val="dk1"/>
                </a:solidFill>
              </a:rPr>
              <a:t> </a:t>
            </a:r>
            <a:endParaRPr b="1">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p:txBody>
      </p:sp>
      <p:sp>
        <p:nvSpPr>
          <p:cNvPr id="293" name="Google Shape;29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Scopes</a:t>
            </a:r>
            <a:endParaRPr/>
          </a:p>
        </p:txBody>
      </p:sp>
      <p:sp>
        <p:nvSpPr>
          <p:cNvPr id="299" name="Google Shape;29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Well defined </a:t>
            </a:r>
            <a:r>
              <a:rPr lang="en" sz="1600">
                <a:solidFill>
                  <a:schemeClr val="dk1"/>
                </a:solidFill>
              </a:rPr>
              <a:t>scoping language can be easily resolved by keyword detection</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Ambiguous scoping language must be resolved to a default scope</a:t>
            </a:r>
            <a:endParaRPr sz="1600">
              <a:solidFill>
                <a:schemeClr val="dk1"/>
              </a:solidFill>
            </a:endParaRPr>
          </a:p>
          <a:p>
            <a:pPr indent="-330200" lvl="0" marL="457200" rtl="0" algn="l">
              <a:lnSpc>
                <a:spcPct val="150000"/>
              </a:lnSpc>
              <a:spcBef>
                <a:spcPts val="1000"/>
              </a:spcBef>
              <a:spcAft>
                <a:spcPts val="1000"/>
              </a:spcAft>
              <a:buClr>
                <a:schemeClr val="dk1"/>
              </a:buClr>
              <a:buSzPts val="1600"/>
              <a:buChar char="●"/>
            </a:pPr>
            <a:r>
              <a:rPr lang="en" sz="1600">
                <a:solidFill>
                  <a:schemeClr val="dk1"/>
                </a:solidFill>
              </a:rPr>
              <a:t>Definitions absent of any scoping language also assigned a default scope</a:t>
            </a:r>
            <a:endParaRPr sz="1600">
              <a:solidFill>
                <a:schemeClr val="dk1"/>
              </a:solidFill>
            </a:endParaRPr>
          </a:p>
        </p:txBody>
      </p:sp>
      <p:sp>
        <p:nvSpPr>
          <p:cNvPr id="300" name="Google Shape;30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1" name="Google Shape;301;p44"/>
          <p:cNvGraphicFramePr/>
          <p:nvPr/>
        </p:nvGraphicFramePr>
        <p:xfrm>
          <a:off x="642188" y="2682840"/>
          <a:ext cx="3000000" cy="3000000"/>
        </p:xfrm>
        <a:graphic>
          <a:graphicData uri="http://schemas.openxmlformats.org/drawingml/2006/table">
            <a:tbl>
              <a:tblPr>
                <a:noFill/>
                <a:tableStyleId>{226CA9D0-53DD-47B1-9F0D-A214B0E2C453}</a:tableStyleId>
              </a:tblPr>
              <a:tblGrid>
                <a:gridCol w="2676325"/>
                <a:gridCol w="2629250"/>
                <a:gridCol w="2554050"/>
              </a:tblGrid>
              <a:tr h="541975">
                <a:tc>
                  <a:txBody>
                    <a:bodyPr/>
                    <a:lstStyle/>
                    <a:p>
                      <a:pPr indent="0" lvl="0" marL="0" rtl="0" algn="ctr">
                        <a:spcBef>
                          <a:spcPts val="0"/>
                        </a:spcBef>
                        <a:spcAft>
                          <a:spcPts val="0"/>
                        </a:spcAft>
                        <a:buNone/>
                      </a:pPr>
                      <a:r>
                        <a:rPr b="1" lang="en" sz="1600"/>
                        <a:t>Location</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b="1" lang="en" sz="1600"/>
                        <a:t>Scoping Phrase</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b="1" lang="en" sz="1600"/>
                        <a:t>Scope</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r>
              <a:tr h="541975">
                <a:tc>
                  <a:txBody>
                    <a:bodyPr/>
                    <a:lstStyle/>
                    <a:p>
                      <a:pPr indent="0" lvl="0" marL="0" rtl="0" algn="ctr">
                        <a:spcBef>
                          <a:spcPts val="0"/>
                        </a:spcBef>
                        <a:spcAft>
                          <a:spcPts val="0"/>
                        </a:spcAft>
                        <a:buNone/>
                      </a:pPr>
                      <a:r>
                        <a:rPr i="1" lang="en"/>
                        <a:t>Title 1 - Chapter 7 - Section 3</a:t>
                      </a:r>
                      <a:endParaRPr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“For purposes of this chapter”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Clr>
                          <a:schemeClr val="dk1"/>
                        </a:buClr>
                        <a:buSzPts val="1100"/>
                        <a:buFont typeface="Arial"/>
                        <a:buNone/>
                      </a:pPr>
                      <a:r>
                        <a:rPr i="1" lang="en">
                          <a:solidFill>
                            <a:schemeClr val="dk1"/>
                          </a:solidFill>
                        </a:rPr>
                        <a:t>Title 1 - Chapter 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r>
              <a:tr h="541975">
                <a:tc>
                  <a:txBody>
                    <a:bodyPr/>
                    <a:lstStyle/>
                    <a:p>
                      <a:pPr indent="0" lvl="0" marL="0" rtl="0" algn="ctr">
                        <a:spcBef>
                          <a:spcPts val="0"/>
                        </a:spcBef>
                        <a:spcAft>
                          <a:spcPts val="0"/>
                        </a:spcAft>
                        <a:buNone/>
                      </a:pPr>
                      <a:r>
                        <a:rPr i="1" lang="en"/>
                        <a:t>Title 2 - Division 1 - Article 4</a:t>
                      </a:r>
                      <a:endParaRPr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“As used in these rules”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Clr>
                          <a:schemeClr val="dk1"/>
                        </a:buClr>
                        <a:buSzPts val="1100"/>
                        <a:buFont typeface="Arial"/>
                        <a:buNone/>
                      </a:pPr>
                      <a:r>
                        <a:rPr i="1" lang="en">
                          <a:solidFill>
                            <a:schemeClr val="dk1"/>
                          </a:solidFill>
                        </a:rPr>
                        <a:t>Title 2 - Division 1 - Article 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r>
              <a:tr h="541975">
                <a:tc>
                  <a:txBody>
                    <a:bodyPr/>
                    <a:lstStyle/>
                    <a:p>
                      <a:pPr indent="0" lvl="0" marL="0" rtl="0" algn="ctr">
                        <a:spcBef>
                          <a:spcPts val="0"/>
                        </a:spcBef>
                        <a:spcAft>
                          <a:spcPts val="0"/>
                        </a:spcAft>
                        <a:buNone/>
                      </a:pPr>
                      <a:r>
                        <a:rPr i="1" lang="en"/>
                        <a:t>Title 3 - Part 1 - Subpart C</a:t>
                      </a:r>
                      <a:endParaRPr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No scoping language detected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Clr>
                          <a:schemeClr val="dk1"/>
                        </a:buClr>
                        <a:buSzPts val="1100"/>
                        <a:buFont typeface="Arial"/>
                        <a:buNone/>
                      </a:pPr>
                      <a:r>
                        <a:rPr i="1" lang="en">
                          <a:solidFill>
                            <a:schemeClr val="dk1"/>
                          </a:solidFill>
                        </a:rPr>
                        <a:t>Title 3 - Part 1 - Subpart 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9F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XML Markup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Markup</a:t>
            </a:r>
            <a:r>
              <a:rPr lang="en">
                <a:latin typeface="Times New Roman"/>
                <a:ea typeface="Times New Roman"/>
                <a:cs typeface="Times New Roman"/>
                <a:sym typeface="Times New Roman"/>
              </a:rPr>
              <a:t> Overview</a:t>
            </a:r>
            <a:endParaRPr>
              <a:latin typeface="Times New Roman"/>
              <a:ea typeface="Times New Roman"/>
              <a:cs typeface="Times New Roman"/>
              <a:sym typeface="Times New Roman"/>
            </a:endParaRPr>
          </a:p>
        </p:txBody>
      </p:sp>
      <p:sp>
        <p:nvSpPr>
          <p:cNvPr id="312" name="Google Shape;312;p46"/>
          <p:cNvSpPr/>
          <p:nvPr/>
        </p:nvSpPr>
        <p:spPr>
          <a:xfrm>
            <a:off x="482700" y="1152475"/>
            <a:ext cx="3828900" cy="3519300"/>
          </a:xfrm>
          <a:prstGeom prst="roundRect">
            <a:avLst>
              <a:gd fmla="val 16667" name="adj"/>
            </a:avLst>
          </a:prstGeom>
          <a:solidFill>
            <a:srgbClr val="BDD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6"/>
          <p:cNvSpPr txBox="1"/>
          <p:nvPr>
            <p:ph idx="1" type="body"/>
          </p:nvPr>
        </p:nvSpPr>
        <p:spPr>
          <a:xfrm>
            <a:off x="397200" y="1152475"/>
            <a:ext cx="3914400" cy="351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Goals</a:t>
            </a:r>
            <a:endParaRPr b="1" sz="18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Find all defined term instances in a given state regulation</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Modify XML documents to indicate defined terms</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Include unambiguous references to corresponding definitions</a:t>
            </a:r>
            <a:endParaRPr sz="1800">
              <a:latin typeface="Times New Roman"/>
              <a:ea typeface="Times New Roman"/>
              <a:cs typeface="Times New Roman"/>
              <a:sym typeface="Times New Roman"/>
            </a:endParaRPr>
          </a:p>
        </p:txBody>
      </p:sp>
      <p:sp>
        <p:nvSpPr>
          <p:cNvPr id="314" name="Google Shape;314;p46"/>
          <p:cNvSpPr/>
          <p:nvPr/>
        </p:nvSpPr>
        <p:spPr>
          <a:xfrm>
            <a:off x="4949325" y="1152475"/>
            <a:ext cx="3828900" cy="3519300"/>
          </a:xfrm>
          <a:prstGeom prst="roundRect">
            <a:avLst>
              <a:gd fmla="val 16667" name="adj"/>
            </a:avLst>
          </a:prstGeom>
          <a:solidFill>
            <a:srgbClr val="D0E0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
          <p:cNvSpPr txBox="1"/>
          <p:nvPr>
            <p:ph idx="2" type="body"/>
          </p:nvPr>
        </p:nvSpPr>
        <p:spPr>
          <a:xfrm>
            <a:off x="4949325" y="1152475"/>
            <a:ext cx="3828900" cy="351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Standards</a:t>
            </a:r>
            <a:endParaRPr b="1" sz="18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All Markup definitions should use the “definiendum” tag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XML structure should be maintained for all non-definition elements</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Spacing and content should be consistent between original and markup documents</a:t>
            </a:r>
            <a:endParaRPr sz="1800" u="sng">
              <a:latin typeface="Times New Roman"/>
              <a:ea typeface="Times New Roman"/>
              <a:cs typeface="Times New Roman"/>
              <a:sym typeface="Times New Roman"/>
            </a:endParaRPr>
          </a:p>
        </p:txBody>
      </p:sp>
      <p:sp>
        <p:nvSpPr>
          <p:cNvPr id="316" name="Google Shape;31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Definiendum Tag</a:t>
            </a:r>
            <a:endParaRPr/>
          </a:p>
        </p:txBody>
      </p:sp>
      <p:sp>
        <p:nvSpPr>
          <p:cNvPr id="322" name="Google Shape;32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During the markup process we need a unique tag that denotes our defined terms and any necessary information for linking them with their associated definitions. To do this we create the special “definiendum” tag. This tag includes three main attributes:</a:t>
            </a:r>
            <a:endParaRPr sz="1400">
              <a:solidFill>
                <a:schemeClr val="dk1"/>
              </a:solidFill>
            </a:endParaRPr>
          </a:p>
          <a:p>
            <a:pPr indent="-317500" lvl="0" marL="457200" rtl="0" algn="l">
              <a:spcBef>
                <a:spcPts val="0"/>
              </a:spcBef>
              <a:spcAft>
                <a:spcPts val="0"/>
              </a:spcAft>
              <a:buClr>
                <a:schemeClr val="dk1"/>
              </a:buClr>
              <a:buSzPts val="1400"/>
              <a:buAutoNum type="arabicPeriod"/>
            </a:pPr>
            <a:r>
              <a:rPr b="1" i="1" lang="en" sz="1400">
                <a:solidFill>
                  <a:schemeClr val="dk1"/>
                </a:solidFill>
              </a:rPr>
              <a:t>ID</a:t>
            </a:r>
            <a:r>
              <a:rPr lang="en" sz="1400">
                <a:solidFill>
                  <a:schemeClr val="dk1"/>
                </a:solidFill>
              </a:rPr>
              <a:t> - unique identifier of the corresponding definition</a:t>
            </a:r>
            <a:endParaRPr sz="1400">
              <a:solidFill>
                <a:schemeClr val="dk1"/>
              </a:solidFill>
            </a:endParaRPr>
          </a:p>
          <a:p>
            <a:pPr indent="-317500" lvl="0" marL="457200" rtl="0" algn="l">
              <a:spcBef>
                <a:spcPts val="0"/>
              </a:spcBef>
              <a:spcAft>
                <a:spcPts val="0"/>
              </a:spcAft>
              <a:buClr>
                <a:schemeClr val="dk1"/>
              </a:buClr>
              <a:buSzPts val="1400"/>
              <a:buAutoNum type="arabicPeriod"/>
            </a:pPr>
            <a:r>
              <a:rPr b="1" i="1" lang="en" sz="1400">
                <a:solidFill>
                  <a:schemeClr val="dk1"/>
                </a:solidFill>
              </a:rPr>
              <a:t>numOccur</a:t>
            </a:r>
            <a:r>
              <a:rPr lang="en" sz="1400">
                <a:solidFill>
                  <a:schemeClr val="dk1"/>
                </a:solidFill>
              </a:rPr>
              <a:t> - Which number occurrence of the definition the current instance is</a:t>
            </a:r>
            <a:endParaRPr sz="1400">
              <a:solidFill>
                <a:schemeClr val="dk1"/>
              </a:solidFill>
            </a:endParaRPr>
          </a:p>
          <a:p>
            <a:pPr indent="-317500" lvl="0" marL="457200" rtl="0" algn="l">
              <a:spcBef>
                <a:spcPts val="0"/>
              </a:spcBef>
              <a:spcAft>
                <a:spcPts val="0"/>
              </a:spcAft>
              <a:buClr>
                <a:schemeClr val="dk1"/>
              </a:buClr>
              <a:buSzPts val="1400"/>
              <a:buAutoNum type="arabicPeriod"/>
            </a:pPr>
            <a:r>
              <a:rPr b="1" i="1" lang="en" sz="1400">
                <a:solidFill>
                  <a:schemeClr val="dk1"/>
                </a:solidFill>
              </a:rPr>
              <a:t>Markup = “no”</a:t>
            </a:r>
            <a:r>
              <a:rPr lang="en" sz="1400">
                <a:solidFill>
                  <a:schemeClr val="dk1"/>
                </a:solidFill>
              </a:rPr>
              <a:t> - Denotes a definition was matched using a default scope.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
        <p:nvSpPr>
          <p:cNvPr id="323" name="Google Shape;323;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47"/>
          <p:cNvSpPr txBox="1"/>
          <p:nvPr/>
        </p:nvSpPr>
        <p:spPr>
          <a:xfrm>
            <a:off x="311700" y="2939425"/>
            <a:ext cx="8520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8761D"/>
                </a:solidFill>
                <a:latin typeface="EB Garamond"/>
                <a:ea typeface="EB Garamond"/>
                <a:cs typeface="EB Garamond"/>
                <a:sym typeface="EB Garamond"/>
              </a:rPr>
              <a:t>&lt;designator&gt;</a:t>
            </a:r>
            <a:r>
              <a:rPr lang="en" sz="2000">
                <a:latin typeface="EB Garamond"/>
                <a:ea typeface="EB Garamond"/>
                <a:cs typeface="EB Garamond"/>
                <a:sym typeface="EB Garamond"/>
              </a:rPr>
              <a:t>(e) </a:t>
            </a:r>
            <a:r>
              <a:rPr lang="en" sz="2000">
                <a:solidFill>
                  <a:srgbClr val="38761D"/>
                </a:solidFill>
                <a:latin typeface="EB Garamond"/>
                <a:ea typeface="EB Garamond"/>
                <a:cs typeface="EB Garamond"/>
                <a:sym typeface="EB Garamond"/>
              </a:rPr>
              <a:t>&lt;/designator&gt;</a:t>
            </a:r>
            <a:r>
              <a:rPr lang="en" sz="2000">
                <a:latin typeface="EB Garamond"/>
                <a:ea typeface="EB Garamond"/>
                <a:cs typeface="EB Garamond"/>
                <a:sym typeface="EB Garamond"/>
              </a:rPr>
              <a:t> “</a:t>
            </a:r>
            <a:r>
              <a:rPr lang="en" sz="2000">
                <a:solidFill>
                  <a:srgbClr val="38761D"/>
                </a:solidFill>
                <a:latin typeface="EB Garamond"/>
                <a:ea typeface="EB Garamond"/>
                <a:cs typeface="EB Garamond"/>
                <a:sym typeface="EB Garamond"/>
              </a:rPr>
              <a:t>&lt;definiendum</a:t>
            </a:r>
            <a:r>
              <a:rPr lang="en" sz="2000">
                <a:latin typeface="EB Garamond"/>
                <a:ea typeface="EB Garamond"/>
                <a:cs typeface="EB Garamond"/>
                <a:sym typeface="EB Garamond"/>
              </a:rPr>
              <a:t> </a:t>
            </a:r>
            <a:r>
              <a:rPr lang="en" sz="2000">
                <a:solidFill>
                  <a:srgbClr val="0000FF"/>
                </a:solidFill>
                <a:latin typeface="EB Garamond"/>
                <a:ea typeface="EB Garamond"/>
                <a:cs typeface="EB Garamond"/>
                <a:sym typeface="EB Garamond"/>
              </a:rPr>
              <a:t>id</a:t>
            </a:r>
            <a:r>
              <a:rPr lang="en" sz="2000">
                <a:solidFill>
                  <a:srgbClr val="CC0000"/>
                </a:solidFill>
                <a:latin typeface="EB Garamond"/>
                <a:ea typeface="EB Garamond"/>
                <a:cs typeface="EB Garamond"/>
                <a:sym typeface="EB Garamond"/>
              </a:rPr>
              <a:t>=“3498147938864613123”</a:t>
            </a:r>
            <a:r>
              <a:rPr lang="en" sz="2000">
                <a:latin typeface="EB Garamond"/>
                <a:ea typeface="EB Garamond"/>
                <a:cs typeface="EB Garamond"/>
                <a:sym typeface="EB Garamond"/>
              </a:rPr>
              <a:t> </a:t>
            </a:r>
            <a:r>
              <a:rPr lang="en" sz="2000">
                <a:solidFill>
                  <a:srgbClr val="0000FF"/>
                </a:solidFill>
                <a:latin typeface="EB Garamond"/>
                <a:ea typeface="EB Garamond"/>
                <a:cs typeface="EB Garamond"/>
                <a:sym typeface="EB Garamond"/>
              </a:rPr>
              <a:t>numOccur</a:t>
            </a:r>
            <a:r>
              <a:rPr lang="en" sz="2000">
                <a:latin typeface="EB Garamond"/>
                <a:ea typeface="EB Garamond"/>
                <a:cs typeface="EB Garamond"/>
                <a:sym typeface="EB Garamond"/>
              </a:rPr>
              <a:t>=</a:t>
            </a:r>
            <a:r>
              <a:rPr lang="en" sz="2000">
                <a:solidFill>
                  <a:srgbClr val="CC0000"/>
                </a:solidFill>
                <a:latin typeface="EB Garamond"/>
                <a:ea typeface="EB Garamond"/>
                <a:cs typeface="EB Garamond"/>
                <a:sym typeface="EB Garamond"/>
              </a:rPr>
              <a:t>“1”</a:t>
            </a:r>
            <a:r>
              <a:rPr lang="en" sz="2000">
                <a:latin typeface="EB Garamond"/>
                <a:ea typeface="EB Garamond"/>
                <a:cs typeface="EB Garamond"/>
                <a:sym typeface="EB Garamond"/>
              </a:rPr>
              <a:t> </a:t>
            </a:r>
            <a:r>
              <a:rPr lang="en" sz="2000">
                <a:solidFill>
                  <a:srgbClr val="0000FF"/>
                </a:solidFill>
                <a:latin typeface="EB Garamond"/>
                <a:ea typeface="EB Garamond"/>
                <a:cs typeface="EB Garamond"/>
                <a:sym typeface="EB Garamond"/>
              </a:rPr>
              <a:t>markup</a:t>
            </a:r>
            <a:r>
              <a:rPr lang="en" sz="2000">
                <a:latin typeface="EB Garamond"/>
                <a:ea typeface="EB Garamond"/>
                <a:cs typeface="EB Garamond"/>
                <a:sym typeface="EB Garamond"/>
              </a:rPr>
              <a:t>=</a:t>
            </a:r>
            <a:r>
              <a:rPr lang="en" sz="2000">
                <a:solidFill>
                  <a:srgbClr val="CC0000"/>
                </a:solidFill>
                <a:latin typeface="EB Garamond"/>
                <a:ea typeface="EB Garamond"/>
                <a:cs typeface="EB Garamond"/>
                <a:sym typeface="EB Garamond"/>
              </a:rPr>
              <a:t>“no”</a:t>
            </a:r>
            <a:r>
              <a:rPr lang="en" sz="2000">
                <a:solidFill>
                  <a:srgbClr val="38761D"/>
                </a:solidFill>
                <a:latin typeface="EB Garamond"/>
                <a:ea typeface="EB Garamond"/>
                <a:cs typeface="EB Garamond"/>
                <a:sym typeface="EB Garamond"/>
              </a:rPr>
              <a:t>&gt;</a:t>
            </a:r>
            <a:r>
              <a:rPr lang="en" sz="2000">
                <a:latin typeface="EB Garamond"/>
                <a:ea typeface="EB Garamond"/>
                <a:cs typeface="EB Garamond"/>
                <a:sym typeface="EB Garamond"/>
              </a:rPr>
              <a:t>Residential Program</a:t>
            </a:r>
            <a:r>
              <a:rPr lang="en" sz="2000">
                <a:solidFill>
                  <a:srgbClr val="38761D"/>
                </a:solidFill>
                <a:latin typeface="EB Garamond"/>
                <a:ea typeface="EB Garamond"/>
                <a:cs typeface="EB Garamond"/>
                <a:sym typeface="EB Garamond"/>
              </a:rPr>
              <a:t>&lt;/definiendum&gt;</a:t>
            </a:r>
            <a:r>
              <a:rPr lang="en" sz="2000">
                <a:latin typeface="EB Garamond"/>
                <a:ea typeface="EB Garamond"/>
                <a:cs typeface="EB Garamond"/>
                <a:sym typeface="EB Garamond"/>
              </a:rPr>
              <a:t>” means a duly licensed, certified or approved foster family boarding home, </a:t>
            </a:r>
            <a:r>
              <a:rPr lang="en" sz="2000">
                <a:solidFill>
                  <a:schemeClr val="dk1"/>
                </a:solidFill>
                <a:latin typeface="EB Garamond"/>
                <a:ea typeface="EB Garamond"/>
                <a:cs typeface="EB Garamond"/>
                <a:sym typeface="EB Garamond"/>
              </a:rPr>
              <a:t>agency boarding home,</a:t>
            </a:r>
            <a:endParaRPr sz="20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2000">
                <a:latin typeface="EB Garamond"/>
                <a:ea typeface="EB Garamond"/>
                <a:cs typeface="EB Garamond"/>
                <a:sym typeface="EB Garamond"/>
              </a:rPr>
              <a:t>supervised independent living program, group home, group residence, or any combination thereof as such terms are defined under 18 NYCRR section.</a:t>
            </a:r>
            <a:endParaRPr sz="2000">
              <a:latin typeface="EB Garamond"/>
              <a:ea typeface="EB Garamond"/>
              <a:cs typeface="EB Garamond"/>
              <a:sym typeface="EB 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Defined Terms</a:t>
            </a:r>
            <a:endParaRPr/>
          </a:p>
        </p:txBody>
      </p:sp>
      <p:sp>
        <p:nvSpPr>
          <p:cNvPr id="330" name="Google Shape;33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a:solidFill>
                  <a:schemeClr val="dk1"/>
                </a:solidFill>
              </a:rPr>
              <a:t>A </a:t>
            </a:r>
            <a:r>
              <a:rPr b="1" lang="en">
                <a:solidFill>
                  <a:schemeClr val="dk1"/>
                </a:solidFill>
              </a:rPr>
              <a:t>defined term </a:t>
            </a:r>
            <a:r>
              <a:rPr lang="en">
                <a:solidFill>
                  <a:schemeClr val="dk1"/>
                </a:solidFill>
              </a:rPr>
              <a:t>describe a unique definition within a given state corpus.</a:t>
            </a:r>
            <a:endParaRPr>
              <a:solidFill>
                <a:schemeClr val="dk1"/>
              </a:solidFill>
            </a:endParaRPr>
          </a:p>
          <a:p>
            <a:pPr indent="-330200" lvl="0" marL="457200" rtl="0" algn="l">
              <a:lnSpc>
                <a:spcPct val="115000"/>
              </a:lnSpc>
              <a:spcBef>
                <a:spcPts val="1000"/>
              </a:spcBef>
              <a:spcAft>
                <a:spcPts val="0"/>
              </a:spcAft>
              <a:buClr>
                <a:schemeClr val="dk1"/>
              </a:buClr>
              <a:buSzPts val="1600"/>
              <a:buChar char="●"/>
            </a:pPr>
            <a:r>
              <a:rPr lang="en">
                <a:solidFill>
                  <a:schemeClr val="dk1"/>
                </a:solidFill>
              </a:rPr>
              <a:t>Let’s look at an example defined term from Florida</a:t>
            </a:r>
            <a:endParaRPr>
              <a:solidFill>
                <a:schemeClr val="dk1"/>
              </a:solidFill>
            </a:endParaRPr>
          </a:p>
          <a:p>
            <a:pPr indent="0" lvl="0" marL="457200" rtl="0" algn="l">
              <a:spcBef>
                <a:spcPts val="1000"/>
              </a:spcBef>
              <a:spcAft>
                <a:spcPts val="0"/>
              </a:spcAft>
              <a:buNone/>
            </a:pPr>
            <a:r>
              <a:t/>
            </a:r>
            <a:endParaRPr sz="1400">
              <a:solidFill>
                <a:schemeClr val="dk1"/>
              </a:solidFill>
            </a:endParaRPr>
          </a:p>
          <a:p>
            <a:pPr indent="0" lvl="0" marL="457200" rtl="0" algn="l">
              <a:spcBef>
                <a:spcPts val="0"/>
              </a:spcBef>
              <a:spcAft>
                <a:spcPts val="0"/>
              </a:spcAft>
              <a:buNone/>
            </a:pPr>
            <a:r>
              <a:t/>
            </a:r>
            <a:endParaRPr sz="1400">
              <a:solidFill>
                <a:schemeClr val="dk1"/>
              </a:solidFill>
            </a:endParaRPr>
          </a:p>
        </p:txBody>
      </p:sp>
      <p:sp>
        <p:nvSpPr>
          <p:cNvPr id="331" name="Google Shape;331;p48"/>
          <p:cNvSpPr txBox="1"/>
          <p:nvPr/>
        </p:nvSpPr>
        <p:spPr>
          <a:xfrm>
            <a:off x="646200" y="2493175"/>
            <a:ext cx="7851600" cy="126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b="1" sz="1800"/>
          </a:p>
          <a:p>
            <a:pPr indent="0" lvl="0" marL="0" rtl="0" algn="l">
              <a:spcBef>
                <a:spcPts val="0"/>
              </a:spcBef>
              <a:spcAft>
                <a:spcPts val="0"/>
              </a:spcAft>
              <a:buClr>
                <a:schemeClr val="dk1"/>
              </a:buClr>
              <a:buSzPts val="1100"/>
              <a:buFont typeface="Arial"/>
              <a:buNone/>
            </a:pPr>
            <a:r>
              <a:rPr b="1" lang="en" sz="1800"/>
              <a:t>      </a:t>
            </a:r>
            <a:endParaRPr b="1" sz="1800"/>
          </a:p>
          <a:p>
            <a:pPr indent="0" lvl="0" marL="0" rtl="0" algn="l">
              <a:spcBef>
                <a:spcPts val="0"/>
              </a:spcBef>
              <a:spcAft>
                <a:spcPts val="0"/>
              </a:spcAft>
              <a:buNone/>
            </a:pPr>
            <a:r>
              <a:t/>
            </a:r>
            <a:endParaRPr b="1" sz="1800"/>
          </a:p>
        </p:txBody>
      </p:sp>
      <p:sp>
        <p:nvSpPr>
          <p:cNvPr id="332" name="Google Shape;33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3" name="Google Shape;333;p48"/>
          <p:cNvGraphicFramePr/>
          <p:nvPr/>
        </p:nvGraphicFramePr>
        <p:xfrm>
          <a:off x="1547225" y="2064785"/>
          <a:ext cx="3000000" cy="3000000"/>
        </p:xfrm>
        <a:graphic>
          <a:graphicData uri="http://schemas.openxmlformats.org/drawingml/2006/table">
            <a:tbl>
              <a:tblPr>
                <a:noFill/>
                <a:tableStyleId>{226CA9D0-53DD-47B1-9F0D-A214B0E2C453}</a:tableStyleId>
              </a:tblPr>
              <a:tblGrid>
                <a:gridCol w="3024775"/>
                <a:gridCol w="3024775"/>
              </a:tblGrid>
              <a:tr h="100000">
                <a:tc>
                  <a:txBody>
                    <a:bodyPr/>
                    <a:lstStyle/>
                    <a:p>
                      <a:pPr indent="0" lvl="0" marL="0" rtl="0" algn="ctr">
                        <a:spcBef>
                          <a:spcPts val="0"/>
                        </a:spcBef>
                        <a:spcAft>
                          <a:spcPts val="0"/>
                        </a:spcAft>
                        <a:buNone/>
                      </a:pPr>
                      <a:r>
                        <a:rPr b="1" lang="en"/>
                        <a:t>Attribute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b="1" lang="en"/>
                        <a:t>Value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r>
              <a:tr h="329675">
                <a:tc>
                  <a:txBody>
                    <a:bodyPr/>
                    <a:lstStyle/>
                    <a:p>
                      <a:pPr indent="0" lvl="0" marL="0" rtl="0" algn="ctr">
                        <a:spcBef>
                          <a:spcPts val="0"/>
                        </a:spcBef>
                        <a:spcAft>
                          <a:spcPts val="0"/>
                        </a:spcAft>
                        <a:buNone/>
                      </a:pPr>
                      <a:r>
                        <a:rPr lang="en"/>
                        <a:t>Term</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Pompano</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00100">
                <a:tc>
                  <a:txBody>
                    <a:bodyPr/>
                    <a:lstStyle/>
                    <a:p>
                      <a:pPr indent="0" lvl="0" marL="0" rtl="0" algn="ctr">
                        <a:spcBef>
                          <a:spcPts val="0"/>
                        </a:spcBef>
                        <a:spcAft>
                          <a:spcPts val="0"/>
                        </a:spcAft>
                        <a:buNone/>
                      </a:pPr>
                      <a:r>
                        <a:rPr lang="en"/>
                        <a:t>Definition</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spcBef>
                          <a:spcPts val="0"/>
                        </a:spcBef>
                        <a:spcAft>
                          <a:spcPts val="0"/>
                        </a:spcAft>
                        <a:buNone/>
                      </a:pPr>
                      <a:r>
                        <a:rPr lang="en"/>
                        <a:t>“</a:t>
                      </a:r>
                      <a:r>
                        <a:rPr lang="en"/>
                        <a:t>any fish of the species Trachinotus carolinus, or any part thereof.</a:t>
                      </a:r>
                      <a:r>
                        <a:rPr lang="en"/>
                        <a:t>”</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00100">
                <a:tc>
                  <a:txBody>
                    <a:bodyPr/>
                    <a:lstStyle/>
                    <a:p>
                      <a:pPr indent="0" lvl="0" marL="0" rtl="0" algn="ctr">
                        <a:spcBef>
                          <a:spcPts val="0"/>
                        </a:spcBef>
                        <a:spcAft>
                          <a:spcPts val="0"/>
                        </a:spcAft>
                        <a:buNone/>
                      </a:pPr>
                      <a:r>
                        <a:rPr lang="en"/>
                        <a:t>Definition ID</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8008162398517937498</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29675">
                <a:tc>
                  <a:txBody>
                    <a:bodyPr/>
                    <a:lstStyle/>
                    <a:p>
                      <a:pPr indent="0" lvl="0" marL="0" rtl="0" algn="ctr">
                        <a:spcBef>
                          <a:spcPts val="0"/>
                        </a:spcBef>
                        <a:spcAft>
                          <a:spcPts val="0"/>
                        </a:spcAft>
                        <a:buNone/>
                      </a:pPr>
                      <a:r>
                        <a:rPr lang="en"/>
                        <a:t>Scope</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i="1" lang="en"/>
                        <a:t>D</a:t>
                      </a:r>
                      <a:r>
                        <a:rPr i="1" lang="en"/>
                        <a:t>epartment 68 - Division 68B - Chapter </a:t>
                      </a:r>
                      <a:r>
                        <a:rPr i="1" lang="en"/>
                        <a:t>6</a:t>
                      </a:r>
                      <a:r>
                        <a:rPr i="1" lang="en"/>
                        <a:t>8B-35</a:t>
                      </a:r>
                      <a:endParaRPr i="1"/>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29675">
                <a:tc>
                  <a:txBody>
                    <a:bodyPr/>
                    <a:lstStyle/>
                    <a:p>
                      <a:pPr indent="0" lvl="0" marL="0" rtl="0" algn="ctr">
                        <a:spcBef>
                          <a:spcPts val="0"/>
                        </a:spcBef>
                        <a:spcAft>
                          <a:spcPts val="0"/>
                        </a:spcAft>
                        <a:buNone/>
                      </a:pPr>
                      <a:r>
                        <a:rPr lang="en"/>
                        <a:t>Number of </a:t>
                      </a:r>
                      <a:r>
                        <a:rPr lang="en"/>
                        <a:t>Occurrences</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Term Instances</a:t>
            </a:r>
            <a:endParaRPr/>
          </a:p>
        </p:txBody>
      </p:sp>
      <p:sp>
        <p:nvSpPr>
          <p:cNvPr id="339" name="Google Shape;33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a:solidFill>
                  <a:schemeClr val="dk1"/>
                </a:solidFill>
              </a:rPr>
              <a:t>A </a:t>
            </a:r>
            <a:r>
              <a:rPr b="1" lang="en">
                <a:solidFill>
                  <a:schemeClr val="dk1"/>
                </a:solidFill>
              </a:rPr>
              <a:t>term instance </a:t>
            </a:r>
            <a:r>
              <a:rPr lang="en">
                <a:solidFill>
                  <a:schemeClr val="dk1"/>
                </a:solidFill>
              </a:rPr>
              <a:t>is a unique appearance within the text of a given defined term. </a:t>
            </a:r>
            <a:endParaRPr>
              <a:solidFill>
                <a:schemeClr val="dk1"/>
              </a:solidFill>
            </a:endParaRPr>
          </a:p>
          <a:p>
            <a:pPr indent="-330200" lvl="0" marL="457200" rtl="0" algn="l">
              <a:lnSpc>
                <a:spcPct val="115000"/>
              </a:lnSpc>
              <a:spcBef>
                <a:spcPts val="1000"/>
              </a:spcBef>
              <a:spcAft>
                <a:spcPts val="0"/>
              </a:spcAft>
              <a:buClr>
                <a:schemeClr val="dk1"/>
              </a:buClr>
              <a:buSzPts val="1600"/>
              <a:buChar char="●"/>
            </a:pPr>
            <a:r>
              <a:rPr lang="en">
                <a:solidFill>
                  <a:schemeClr val="dk1"/>
                </a:solidFill>
              </a:rPr>
              <a:t>These are the exact elements we are looking to markup! Here’s an example from the Ohio corpus</a:t>
            </a:r>
            <a:endParaRPr>
              <a:solidFill>
                <a:schemeClr val="dk1"/>
              </a:solidFill>
            </a:endParaRPr>
          </a:p>
          <a:p>
            <a:pPr indent="0" lvl="0" marL="0" rtl="0" algn="l">
              <a:lnSpc>
                <a:spcPct val="115000"/>
              </a:lnSpc>
              <a:spcBef>
                <a:spcPts val="1000"/>
              </a:spcBef>
              <a:spcAft>
                <a:spcPts val="1000"/>
              </a:spcAft>
              <a:buNone/>
            </a:pPr>
            <a:r>
              <a:t/>
            </a:r>
            <a:endParaRPr sz="1400">
              <a:solidFill>
                <a:schemeClr val="dk1"/>
              </a:solidFill>
            </a:endParaRPr>
          </a:p>
        </p:txBody>
      </p:sp>
      <p:sp>
        <p:nvSpPr>
          <p:cNvPr id="340" name="Google Shape;340;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1" name="Google Shape;341;p49"/>
          <p:cNvGraphicFramePr/>
          <p:nvPr/>
        </p:nvGraphicFramePr>
        <p:xfrm>
          <a:off x="1547225" y="2222325"/>
          <a:ext cx="3000000" cy="3000000"/>
        </p:xfrm>
        <a:graphic>
          <a:graphicData uri="http://schemas.openxmlformats.org/drawingml/2006/table">
            <a:tbl>
              <a:tblPr>
                <a:noFill/>
                <a:tableStyleId>{226CA9D0-53DD-47B1-9F0D-A214B0E2C453}</a:tableStyleId>
              </a:tblPr>
              <a:tblGrid>
                <a:gridCol w="3024775"/>
                <a:gridCol w="3024775"/>
              </a:tblGrid>
              <a:tr h="329675">
                <a:tc>
                  <a:txBody>
                    <a:bodyPr/>
                    <a:lstStyle/>
                    <a:p>
                      <a:pPr indent="0" lvl="0" marL="0" rtl="0" algn="ctr">
                        <a:spcBef>
                          <a:spcPts val="0"/>
                        </a:spcBef>
                        <a:spcAft>
                          <a:spcPts val="0"/>
                        </a:spcAft>
                        <a:buNone/>
                      </a:pPr>
                      <a:r>
                        <a:rPr b="1" lang="en"/>
                        <a:t>Attribute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b="1" lang="en"/>
                        <a:t>Value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8F1"/>
                    </a:solidFill>
                  </a:tcPr>
                </a:tc>
              </a:tr>
              <a:tr h="329675">
                <a:tc>
                  <a:txBody>
                    <a:bodyPr/>
                    <a:lstStyle/>
                    <a:p>
                      <a:pPr indent="0" lvl="0" marL="0" rtl="0" algn="ctr">
                        <a:spcBef>
                          <a:spcPts val="0"/>
                        </a:spcBef>
                        <a:spcAft>
                          <a:spcPts val="0"/>
                        </a:spcAft>
                        <a:buNone/>
                      </a:pPr>
                      <a:r>
                        <a:rPr lang="en"/>
                        <a:t>Term</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honey</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00100">
                <a:tc>
                  <a:txBody>
                    <a:bodyPr/>
                    <a:lstStyle/>
                    <a:p>
                      <a:pPr indent="0" lvl="0" marL="0" rtl="0" algn="ctr">
                        <a:spcBef>
                          <a:spcPts val="0"/>
                        </a:spcBef>
                        <a:spcAft>
                          <a:spcPts val="0"/>
                        </a:spcAft>
                        <a:buNone/>
                      </a:pPr>
                      <a:r>
                        <a:rPr lang="en"/>
                        <a:t>Definition</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spcBef>
                          <a:spcPts val="0"/>
                        </a:spcBef>
                        <a:spcAft>
                          <a:spcPts val="0"/>
                        </a:spcAft>
                        <a:buNone/>
                      </a:pPr>
                      <a:r>
                        <a:rPr lang="en"/>
                        <a:t>“</a:t>
                      </a:r>
                      <a:r>
                        <a:rPr lang="en"/>
                        <a:t>the nectar and saccharine exudation of plants that has been gathered, modified, and stored in a honeycomb by honeybees.”</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00100">
                <a:tc>
                  <a:txBody>
                    <a:bodyPr/>
                    <a:lstStyle/>
                    <a:p>
                      <a:pPr indent="0" lvl="0" marL="0" rtl="0" algn="ctr">
                        <a:spcBef>
                          <a:spcPts val="0"/>
                        </a:spcBef>
                        <a:spcAft>
                          <a:spcPts val="0"/>
                        </a:spcAft>
                        <a:buNone/>
                      </a:pPr>
                      <a:r>
                        <a:rPr lang="en"/>
                        <a:t>Definition ID</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3679109684013952724</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329675">
                <a:tc>
                  <a:txBody>
                    <a:bodyPr/>
                    <a:lstStyle/>
                    <a:p>
                      <a:pPr indent="0" lvl="0" marL="0" rtl="0" algn="ctr">
                        <a:spcBef>
                          <a:spcPts val="0"/>
                        </a:spcBef>
                        <a:spcAft>
                          <a:spcPts val="0"/>
                        </a:spcAft>
                        <a:buNone/>
                      </a:pPr>
                      <a:r>
                        <a:rPr lang="en"/>
                        <a:t>Instance Number</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Term Instances</a:t>
            </a:r>
            <a:endParaRPr/>
          </a:p>
        </p:txBody>
      </p:sp>
      <p:sp>
        <p:nvSpPr>
          <p:cNvPr id="347" name="Google Shape;347;p50"/>
          <p:cNvSpPr txBox="1"/>
          <p:nvPr>
            <p:ph idx="1" type="body"/>
          </p:nvPr>
        </p:nvSpPr>
        <p:spPr>
          <a:xfrm>
            <a:off x="311700" y="1152475"/>
            <a:ext cx="8520600" cy="1779600"/>
          </a:xfrm>
          <a:prstGeom prst="rect">
            <a:avLst/>
          </a:prstGeom>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Apply definition extraction and </a:t>
            </a:r>
            <a:r>
              <a:rPr lang="en" sz="1500">
                <a:solidFill>
                  <a:schemeClr val="dk1"/>
                </a:solidFill>
              </a:rPr>
              <a:t>scope</a:t>
            </a:r>
            <a:r>
              <a:rPr lang="en" sz="1500">
                <a:solidFill>
                  <a:schemeClr val="dk1"/>
                </a:solidFill>
              </a:rPr>
              <a:t> assignment to all defined terms</a:t>
            </a:r>
            <a:endParaRPr sz="1500">
              <a:solidFill>
                <a:schemeClr val="dk1"/>
              </a:solidFill>
            </a:endParaRPr>
          </a:p>
          <a:p>
            <a:pPr indent="-323850" lvl="0" marL="457200" rtl="0" algn="l">
              <a:lnSpc>
                <a:spcPct val="115000"/>
              </a:lnSpc>
              <a:spcBef>
                <a:spcPts val="1000"/>
              </a:spcBef>
              <a:spcAft>
                <a:spcPts val="0"/>
              </a:spcAft>
              <a:buClr>
                <a:schemeClr val="dk1"/>
              </a:buClr>
              <a:buSzPts val="1500"/>
              <a:buChar char="●"/>
            </a:pPr>
            <a:r>
              <a:rPr lang="en" sz="1500">
                <a:solidFill>
                  <a:schemeClr val="dk1"/>
                </a:solidFill>
              </a:rPr>
              <a:t>Combine all defined terms into a dictionary structure</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a:solidFill>
                  <a:schemeClr val="dk1"/>
                </a:solidFill>
              </a:rPr>
              <a:t>Keys correspond to </a:t>
            </a:r>
            <a:r>
              <a:rPr lang="en" sz="1500">
                <a:solidFill>
                  <a:schemeClr val="dk1"/>
                </a:solidFill>
              </a:rPr>
              <a:t>unique</a:t>
            </a:r>
            <a:r>
              <a:rPr lang="en" sz="1500">
                <a:solidFill>
                  <a:schemeClr val="dk1"/>
                </a:solidFill>
              </a:rPr>
              <a:t> term strings</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a:solidFill>
                  <a:schemeClr val="dk1"/>
                </a:solidFill>
              </a:rPr>
              <a:t>Values are lists of DefinedTerm objects for each possible definition of the term</a:t>
            </a:r>
            <a:endParaRPr sz="1500">
              <a:solidFill>
                <a:schemeClr val="dk1"/>
              </a:solidFill>
            </a:endParaRPr>
          </a:p>
          <a:p>
            <a:pPr indent="-323850" lvl="0" marL="457200" rtl="0" algn="l">
              <a:lnSpc>
                <a:spcPct val="115000"/>
              </a:lnSpc>
              <a:spcBef>
                <a:spcPts val="1000"/>
              </a:spcBef>
              <a:spcAft>
                <a:spcPts val="1000"/>
              </a:spcAft>
              <a:buClr>
                <a:schemeClr val="dk1"/>
              </a:buClr>
              <a:buSzPts val="1500"/>
              <a:buChar char="●"/>
            </a:pPr>
            <a:r>
              <a:rPr lang="en" sz="1500">
                <a:solidFill>
                  <a:schemeClr val="dk1"/>
                </a:solidFill>
              </a:rPr>
              <a:t>Cross-compare XML document text with defined terms using modified string matching</a:t>
            </a:r>
            <a:endParaRPr sz="1500">
              <a:solidFill>
                <a:schemeClr val="dk1"/>
              </a:solidFill>
            </a:endParaRPr>
          </a:p>
        </p:txBody>
      </p:sp>
      <p:graphicFrame>
        <p:nvGraphicFramePr>
          <p:cNvPr id="348" name="Google Shape;348;p50"/>
          <p:cNvGraphicFramePr/>
          <p:nvPr/>
        </p:nvGraphicFramePr>
        <p:xfrm>
          <a:off x="386088" y="2932125"/>
          <a:ext cx="3000000" cy="3000000"/>
        </p:xfrm>
        <a:graphic>
          <a:graphicData uri="http://schemas.openxmlformats.org/drawingml/2006/table">
            <a:tbl>
              <a:tblPr>
                <a:noFill/>
                <a:tableStyleId>{226CA9D0-53DD-47B1-9F0D-A214B0E2C453}</a:tableStyleId>
              </a:tblPr>
              <a:tblGrid>
                <a:gridCol w="2497900"/>
                <a:gridCol w="5733975"/>
              </a:tblGrid>
              <a:tr h="396200">
                <a:tc>
                  <a:txBody>
                    <a:bodyPr/>
                    <a:lstStyle/>
                    <a:p>
                      <a:pPr indent="0" lvl="0" marL="0" rtl="0" algn="ctr">
                        <a:spcBef>
                          <a:spcPts val="0"/>
                        </a:spcBef>
                        <a:spcAft>
                          <a:spcPts val="0"/>
                        </a:spcAft>
                        <a:buNone/>
                      </a:pPr>
                      <a:r>
                        <a:rPr lang="en"/>
                        <a:t>Example Dictionary Key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lang="en"/>
                        <a:t>Example Dictionary Value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D8F1"/>
                    </a:solidFill>
                  </a:tcPr>
                </a:tc>
              </a:tr>
              <a:tr h="1319250">
                <a:tc>
                  <a:txBody>
                    <a:bodyPr/>
                    <a:lstStyle/>
                    <a:p>
                      <a:pPr indent="0" lvl="0" marL="0" rtl="0" algn="ctr">
                        <a:spcBef>
                          <a:spcPts val="0"/>
                        </a:spcBef>
                        <a:spcAft>
                          <a:spcPts val="0"/>
                        </a:spcAft>
                        <a:buNone/>
                      </a:pPr>
                      <a:r>
                        <a:rPr lang="en"/>
                        <a:t>Applicant</a:t>
                      </a:r>
                      <a:r>
                        <a:rPr lang="en"/>
                        <a:t>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BE9F6"/>
                    </a:solidFill>
                  </a:tcPr>
                </a:tc>
                <a:tc>
                  <a:txBody>
                    <a:bodyPr/>
                    <a:lstStyle/>
                    <a:p>
                      <a:pPr indent="-317500" lvl="0" marL="457200" rtl="0" algn="l">
                        <a:lnSpc>
                          <a:spcPct val="115000"/>
                        </a:lnSpc>
                        <a:spcBef>
                          <a:spcPts val="0"/>
                        </a:spcBef>
                        <a:spcAft>
                          <a:spcPts val="0"/>
                        </a:spcAft>
                        <a:buSzPts val="1400"/>
                        <a:buAutoNum type="arabicPeriod"/>
                      </a:pPr>
                      <a:r>
                        <a:rPr b="1" lang="en"/>
                        <a:t>Definition: </a:t>
                      </a:r>
                      <a:r>
                        <a:rPr lang="en"/>
                        <a:t>A </a:t>
                      </a:r>
                      <a:r>
                        <a:rPr lang="en"/>
                        <a:t>person seeking certification as an officer. </a:t>
                      </a:r>
                      <a:endParaRPr/>
                    </a:p>
                    <a:p>
                      <a:pPr indent="0" lvl="0" marL="457200" rtl="0" algn="l">
                        <a:lnSpc>
                          <a:spcPct val="115000"/>
                        </a:lnSpc>
                        <a:spcBef>
                          <a:spcPts val="0"/>
                        </a:spcBef>
                        <a:spcAft>
                          <a:spcPts val="0"/>
                        </a:spcAft>
                        <a:buNone/>
                      </a:pPr>
                      <a:r>
                        <a:rPr b="1" lang="en"/>
                        <a:t>Scope</a:t>
                      </a:r>
                      <a:r>
                        <a:rPr lang="en"/>
                        <a:t>: </a:t>
                      </a:r>
                      <a:r>
                        <a:rPr i="1" lang="en"/>
                        <a:t>Agency 106 - Article 2</a:t>
                      </a:r>
                      <a:endParaRPr i="1"/>
                    </a:p>
                    <a:p>
                      <a:pPr indent="-317500" lvl="0" marL="457200" rtl="0" algn="l">
                        <a:lnSpc>
                          <a:spcPct val="115000"/>
                        </a:lnSpc>
                        <a:spcBef>
                          <a:spcPts val="0"/>
                        </a:spcBef>
                        <a:spcAft>
                          <a:spcPts val="0"/>
                        </a:spcAft>
                        <a:buSzPts val="1400"/>
                        <a:buAutoNum type="arabicPeriod"/>
                      </a:pPr>
                      <a:r>
                        <a:rPr b="1" lang="en"/>
                        <a:t>Definition</a:t>
                      </a:r>
                      <a:r>
                        <a:rPr lang="en"/>
                        <a:t>: A landowner or legal agent applying for financial assistance to construct or apply conservation or pollution control practices. </a:t>
                      </a:r>
                      <a:endParaRPr/>
                    </a:p>
                    <a:p>
                      <a:pPr indent="0" lvl="0" marL="457200" rtl="0" algn="l">
                        <a:lnSpc>
                          <a:spcPct val="115000"/>
                        </a:lnSpc>
                        <a:spcBef>
                          <a:spcPts val="0"/>
                        </a:spcBef>
                        <a:spcAft>
                          <a:spcPts val="0"/>
                        </a:spcAft>
                        <a:buNone/>
                      </a:pPr>
                      <a:r>
                        <a:rPr b="1" lang="en"/>
                        <a:t>Scope</a:t>
                      </a:r>
                      <a:r>
                        <a:rPr lang="en"/>
                        <a:t>: </a:t>
                      </a:r>
                      <a:r>
                        <a:rPr i="1" lang="en"/>
                        <a:t>Agency 11 - Article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BE9F6"/>
                    </a:solidFill>
                  </a:tcPr>
                </a:tc>
              </a:tr>
            </a:tbl>
          </a:graphicData>
        </a:graphic>
      </p:graphicFrame>
      <p:sp>
        <p:nvSpPr>
          <p:cNvPr id="349" name="Google Shape;34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Assigning Definitions</a:t>
            </a:r>
            <a:endParaRPr/>
          </a:p>
        </p:txBody>
      </p:sp>
      <p:sp>
        <p:nvSpPr>
          <p:cNvPr id="355" name="Google Shape;35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AutoNum type="arabicPeriod"/>
            </a:pPr>
            <a:r>
              <a:rPr lang="en" sz="1500">
                <a:solidFill>
                  <a:schemeClr val="dk1"/>
                </a:solidFill>
              </a:rPr>
              <a:t>Identify all terms that have a definition that is in-scope for this document</a:t>
            </a:r>
            <a:endParaRPr sz="1500">
              <a:solidFill>
                <a:schemeClr val="dk1"/>
              </a:solidFill>
            </a:endParaRPr>
          </a:p>
          <a:p>
            <a:pPr indent="0" lvl="0" marL="457200" rtl="0" algn="l">
              <a:spcBef>
                <a:spcPts val="1000"/>
              </a:spcBef>
              <a:spcAft>
                <a:spcPts val="0"/>
              </a:spcAft>
              <a:buNone/>
            </a:pPr>
            <a:r>
              <a:rPr lang="en" sz="1500">
                <a:solidFill>
                  <a:schemeClr val="dk1"/>
                </a:solidFill>
              </a:rPr>
              <a:t>Document: Agency 28 - Article 50</a:t>
            </a:r>
            <a:endParaRPr sz="1500">
              <a:solidFill>
                <a:schemeClr val="dk1"/>
              </a:solidFill>
            </a:endParaRPr>
          </a:p>
          <a:p>
            <a:pPr indent="0" lvl="0" marL="457200" rtl="0" algn="l">
              <a:spcBef>
                <a:spcPts val="1000"/>
              </a:spcBef>
              <a:spcAft>
                <a:spcPts val="1000"/>
              </a:spcAft>
              <a:buNone/>
            </a:pPr>
            <a:r>
              <a:t/>
            </a:r>
            <a:endParaRPr sz="1500">
              <a:solidFill>
                <a:schemeClr val="dk1"/>
              </a:solidFill>
            </a:endParaRPr>
          </a:p>
        </p:txBody>
      </p:sp>
      <p:graphicFrame>
        <p:nvGraphicFramePr>
          <p:cNvPr id="356" name="Google Shape;356;p51"/>
          <p:cNvGraphicFramePr/>
          <p:nvPr/>
        </p:nvGraphicFramePr>
        <p:xfrm>
          <a:off x="311688" y="1974375"/>
          <a:ext cx="3000000" cy="3000000"/>
        </p:xfrm>
        <a:graphic>
          <a:graphicData uri="http://schemas.openxmlformats.org/drawingml/2006/table">
            <a:tbl>
              <a:tblPr>
                <a:noFill/>
                <a:tableStyleId>{226CA9D0-53DD-47B1-9F0D-A214B0E2C453}</a:tableStyleId>
              </a:tblPr>
              <a:tblGrid>
                <a:gridCol w="2497900"/>
                <a:gridCol w="5733975"/>
              </a:tblGrid>
              <a:tr h="345350">
                <a:tc>
                  <a:txBody>
                    <a:bodyPr/>
                    <a:lstStyle/>
                    <a:p>
                      <a:pPr indent="0" lvl="0" marL="0" rtl="0" algn="ctr">
                        <a:spcBef>
                          <a:spcPts val="0"/>
                        </a:spcBef>
                        <a:spcAft>
                          <a:spcPts val="0"/>
                        </a:spcAft>
                        <a:buNone/>
                      </a:pPr>
                      <a:r>
                        <a:rPr lang="en"/>
                        <a:t>Example Dictionary Key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lang="en"/>
                        <a:t>Example Dictionary Value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D8F1"/>
                    </a:solidFill>
                  </a:tcPr>
                </a:tc>
              </a:tr>
              <a:tr h="1414650">
                <a:tc>
                  <a:txBody>
                    <a:bodyPr/>
                    <a:lstStyle/>
                    <a:p>
                      <a:pPr indent="0" lvl="0" marL="0" rtl="0" algn="ctr">
                        <a:spcBef>
                          <a:spcPts val="0"/>
                        </a:spcBef>
                        <a:spcAft>
                          <a:spcPts val="0"/>
                        </a:spcAft>
                        <a:buNone/>
                      </a:pPr>
                      <a:r>
                        <a:rPr lang="en"/>
                        <a:t>Applicant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BE9F6"/>
                    </a:solidFill>
                  </a:tcPr>
                </a:tc>
                <a:tc>
                  <a:txBody>
                    <a:bodyPr/>
                    <a:lstStyle/>
                    <a:p>
                      <a:pPr indent="-317500" lvl="0" marL="457200" rtl="0" algn="l">
                        <a:lnSpc>
                          <a:spcPct val="115000"/>
                        </a:lnSpc>
                        <a:spcBef>
                          <a:spcPts val="0"/>
                        </a:spcBef>
                        <a:spcAft>
                          <a:spcPts val="0"/>
                        </a:spcAft>
                        <a:buSzPts val="1400"/>
                        <a:buAutoNum type="arabicPeriod"/>
                      </a:pPr>
                      <a:r>
                        <a:rPr b="1" lang="en"/>
                        <a:t>Definition: </a:t>
                      </a:r>
                      <a:r>
                        <a:rPr lang="en"/>
                        <a:t>A person seeking certification as an officer. </a:t>
                      </a:r>
                      <a:endParaRPr/>
                    </a:p>
                    <a:p>
                      <a:pPr indent="0" lvl="0" marL="457200" rtl="0" algn="l">
                        <a:lnSpc>
                          <a:spcPct val="115000"/>
                        </a:lnSpc>
                        <a:spcBef>
                          <a:spcPts val="0"/>
                        </a:spcBef>
                        <a:spcAft>
                          <a:spcPts val="0"/>
                        </a:spcAft>
                        <a:buNone/>
                      </a:pPr>
                      <a:r>
                        <a:rPr b="1" lang="en"/>
                        <a:t>Scope</a:t>
                      </a:r>
                      <a:r>
                        <a:rPr lang="en"/>
                        <a:t>: </a:t>
                      </a:r>
                      <a:r>
                        <a:rPr i="1" lang="en"/>
                        <a:t>Agency 106 - Article 2</a:t>
                      </a:r>
                      <a:endParaRPr i="1"/>
                    </a:p>
                    <a:p>
                      <a:pPr indent="-317500" lvl="0" marL="457200" rtl="0" algn="l">
                        <a:lnSpc>
                          <a:spcPct val="115000"/>
                        </a:lnSpc>
                        <a:spcBef>
                          <a:spcPts val="0"/>
                        </a:spcBef>
                        <a:spcAft>
                          <a:spcPts val="0"/>
                        </a:spcAft>
                        <a:buSzPts val="1400"/>
                        <a:buAutoNum type="arabicPeriod"/>
                      </a:pPr>
                      <a:r>
                        <a:rPr b="1" lang="en"/>
                        <a:t>Definition</a:t>
                      </a:r>
                      <a:r>
                        <a:rPr lang="en"/>
                        <a:t>: A landowner or legal agent applying for financial assistance to construct or apply conservation or pollution control practices. </a:t>
                      </a:r>
                      <a:endParaRPr/>
                    </a:p>
                    <a:p>
                      <a:pPr indent="0" lvl="0" marL="457200" rtl="0" algn="l">
                        <a:lnSpc>
                          <a:spcPct val="115000"/>
                        </a:lnSpc>
                        <a:spcBef>
                          <a:spcPts val="0"/>
                        </a:spcBef>
                        <a:spcAft>
                          <a:spcPts val="0"/>
                        </a:spcAft>
                        <a:buNone/>
                      </a:pPr>
                      <a:r>
                        <a:rPr b="1" lang="en"/>
                        <a:t>Scope</a:t>
                      </a:r>
                      <a:r>
                        <a:rPr lang="en"/>
                        <a:t>: </a:t>
                      </a:r>
                      <a:r>
                        <a:rPr i="1" lang="en"/>
                        <a:t>Agency 11 - Article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BE9F6"/>
                    </a:solidFill>
                  </a:tcPr>
                </a:tc>
              </a:tr>
              <a:tr h="1149875">
                <a:tc>
                  <a:txBody>
                    <a:bodyPr/>
                    <a:lstStyle/>
                    <a:p>
                      <a:pPr indent="0" lvl="0" marL="0" rtl="0" algn="ctr">
                        <a:spcBef>
                          <a:spcPts val="0"/>
                        </a:spcBef>
                        <a:spcAft>
                          <a:spcPts val="0"/>
                        </a:spcAft>
                        <a:buNone/>
                      </a:pPr>
                      <a:r>
                        <a:rPr lang="en"/>
                        <a:t>Applicator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BE9F6"/>
                    </a:solidFill>
                  </a:tcPr>
                </a:tc>
                <a:tc>
                  <a:txBody>
                    <a:bodyPr/>
                    <a:lstStyle/>
                    <a:p>
                      <a:pPr indent="-317500" lvl="0" marL="457200" rtl="0" algn="l">
                        <a:lnSpc>
                          <a:spcPct val="115000"/>
                        </a:lnSpc>
                        <a:spcBef>
                          <a:spcPts val="0"/>
                        </a:spcBef>
                        <a:spcAft>
                          <a:spcPts val="0"/>
                        </a:spcAft>
                        <a:buSzPts val="1400"/>
                        <a:buAutoNum type="arabicPeriod"/>
                      </a:pPr>
                      <a:r>
                        <a:rPr b="1" lang="en"/>
                        <a:t>Definition</a:t>
                      </a:r>
                      <a:r>
                        <a:rPr lang="en"/>
                        <a:t>: </a:t>
                      </a:r>
                      <a:r>
                        <a:rPr lang="en">
                          <a:solidFill>
                            <a:schemeClr val="dk1"/>
                          </a:solidFill>
                        </a:rPr>
                        <a:t>a structure that determines the extent of the treatment field at a given distance from the virtual source.</a:t>
                      </a:r>
                      <a:endParaRPr>
                        <a:solidFill>
                          <a:schemeClr val="dk1"/>
                        </a:solidFill>
                      </a:endParaRPr>
                    </a:p>
                    <a:p>
                      <a:pPr indent="0" lvl="0" marL="457200" rtl="0" algn="l">
                        <a:lnSpc>
                          <a:spcPct val="115000"/>
                        </a:lnSpc>
                        <a:spcBef>
                          <a:spcPts val="0"/>
                        </a:spcBef>
                        <a:spcAft>
                          <a:spcPts val="0"/>
                        </a:spcAft>
                        <a:buNone/>
                      </a:pPr>
                      <a:r>
                        <a:rPr b="1" lang="en"/>
                        <a:t>Scope</a:t>
                      </a:r>
                      <a:r>
                        <a:rPr lang="en"/>
                        <a:t>: Agency 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BE9F6"/>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Assigning Definitions</a:t>
            </a:r>
            <a:endParaRPr/>
          </a:p>
        </p:txBody>
      </p:sp>
      <p:sp>
        <p:nvSpPr>
          <p:cNvPr id="362" name="Google Shape;36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228600" rtl="0" algn="l">
              <a:lnSpc>
                <a:spcPct val="115000"/>
              </a:lnSpc>
              <a:spcBef>
                <a:spcPts val="0"/>
              </a:spcBef>
              <a:spcAft>
                <a:spcPts val="0"/>
              </a:spcAft>
              <a:buClr>
                <a:schemeClr val="dk1"/>
              </a:buClr>
              <a:buSzPts val="1500"/>
              <a:buAutoNum type="arabicPeriod"/>
            </a:pPr>
            <a:r>
              <a:rPr lang="en" sz="1500">
                <a:solidFill>
                  <a:schemeClr val="dk1"/>
                </a:solidFill>
              </a:rPr>
              <a:t>Identify all terms that have a definition that is in-scope for this document</a:t>
            </a:r>
            <a:endParaRPr sz="1500">
              <a:solidFill>
                <a:schemeClr val="dk1"/>
              </a:solidFill>
            </a:endParaRPr>
          </a:p>
          <a:p>
            <a:pPr indent="-323850" lvl="0" marL="228600" rtl="0" algn="l">
              <a:lnSpc>
                <a:spcPct val="115000"/>
              </a:lnSpc>
              <a:spcBef>
                <a:spcPts val="1000"/>
              </a:spcBef>
              <a:spcAft>
                <a:spcPts val="0"/>
              </a:spcAft>
              <a:buClr>
                <a:schemeClr val="dk1"/>
              </a:buClr>
              <a:buSzPts val="1500"/>
              <a:buAutoNum type="arabicPeriod"/>
            </a:pPr>
            <a:r>
              <a:rPr lang="en" sz="1500">
                <a:solidFill>
                  <a:schemeClr val="dk1"/>
                </a:solidFill>
              </a:rPr>
              <a:t>For each element of the document: search for matches between the element text and the in-scope definitions</a:t>
            </a:r>
            <a:endParaRPr sz="1500">
              <a:solidFill>
                <a:schemeClr val="dk1"/>
              </a:solidFill>
            </a:endParaRPr>
          </a:p>
          <a:p>
            <a:pPr indent="-323850" lvl="0" marL="228600" rtl="0" algn="l">
              <a:lnSpc>
                <a:spcPct val="115000"/>
              </a:lnSpc>
              <a:spcBef>
                <a:spcPts val="1000"/>
              </a:spcBef>
              <a:spcAft>
                <a:spcPts val="0"/>
              </a:spcAft>
              <a:buClr>
                <a:schemeClr val="dk1"/>
              </a:buClr>
              <a:buSzPts val="1500"/>
              <a:buAutoNum type="arabicPeriod"/>
            </a:pPr>
            <a:r>
              <a:rPr lang="en" sz="1500">
                <a:solidFill>
                  <a:schemeClr val="dk1"/>
                </a:solidFill>
              </a:rPr>
              <a:t>For each match assign definition based on matching scope</a:t>
            </a:r>
            <a:endParaRPr sz="1500">
              <a:solidFill>
                <a:schemeClr val="dk1"/>
              </a:solidFill>
            </a:endParaRPr>
          </a:p>
          <a:p>
            <a:pPr indent="-323850" lvl="0" marL="228600" rtl="0" algn="l">
              <a:lnSpc>
                <a:spcPct val="115000"/>
              </a:lnSpc>
              <a:spcBef>
                <a:spcPts val="1000"/>
              </a:spcBef>
              <a:spcAft>
                <a:spcPts val="1000"/>
              </a:spcAft>
              <a:buClr>
                <a:schemeClr val="dk1"/>
              </a:buClr>
              <a:buSzPts val="1500"/>
              <a:buAutoNum type="arabicPeriod"/>
            </a:pPr>
            <a:r>
              <a:rPr lang="en" sz="1500">
                <a:solidFill>
                  <a:schemeClr val="dk1"/>
                </a:solidFill>
              </a:rPr>
              <a:t>Markup each match with “definiendum” tag</a:t>
            </a:r>
            <a:endParaRPr sz="2100"/>
          </a:p>
        </p:txBody>
      </p:sp>
      <p:sp>
        <p:nvSpPr>
          <p:cNvPr id="363" name="Google Shape;363;p52"/>
          <p:cNvSpPr/>
          <p:nvPr/>
        </p:nvSpPr>
        <p:spPr>
          <a:xfrm>
            <a:off x="311700" y="4050075"/>
            <a:ext cx="1787700" cy="291300"/>
          </a:xfrm>
          <a:prstGeom prst="roundRect">
            <a:avLst>
              <a:gd fmla="val 16667" name="adj"/>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Definition Dictionary</a:t>
            </a:r>
            <a:endParaRPr sz="1200"/>
          </a:p>
        </p:txBody>
      </p:sp>
      <p:sp>
        <p:nvSpPr>
          <p:cNvPr id="364" name="Google Shape;364;p52"/>
          <p:cNvSpPr/>
          <p:nvPr/>
        </p:nvSpPr>
        <p:spPr>
          <a:xfrm>
            <a:off x="4697375" y="2977600"/>
            <a:ext cx="1787700" cy="291300"/>
          </a:xfrm>
          <a:prstGeom prst="roundRect">
            <a:avLst>
              <a:gd fmla="val 16667" name="adj"/>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XML Text</a:t>
            </a:r>
            <a:endParaRPr sz="1200"/>
          </a:p>
        </p:txBody>
      </p:sp>
      <p:sp>
        <p:nvSpPr>
          <p:cNvPr id="365" name="Google Shape;365;p52"/>
          <p:cNvSpPr/>
          <p:nvPr/>
        </p:nvSpPr>
        <p:spPr>
          <a:xfrm>
            <a:off x="311700" y="3268900"/>
            <a:ext cx="1787700" cy="291300"/>
          </a:xfrm>
          <a:prstGeom prst="roundRect">
            <a:avLst>
              <a:gd fmla="val 16667" name="adj"/>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Document IDnum</a:t>
            </a:r>
            <a:endParaRPr sz="1200"/>
          </a:p>
        </p:txBody>
      </p:sp>
      <p:sp>
        <p:nvSpPr>
          <p:cNvPr id="366" name="Google Shape;366;p52"/>
          <p:cNvSpPr/>
          <p:nvPr/>
        </p:nvSpPr>
        <p:spPr>
          <a:xfrm>
            <a:off x="2472200" y="3618800"/>
            <a:ext cx="1787700" cy="291300"/>
          </a:xfrm>
          <a:prstGeom prst="roundRect">
            <a:avLst>
              <a:gd fmla="val 16667" name="adj"/>
            </a:avLst>
          </a:prstGeom>
          <a:solidFill>
            <a:srgbClr val="9FC5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In-Scope Definitions</a:t>
            </a:r>
            <a:endParaRPr sz="1200"/>
          </a:p>
        </p:txBody>
      </p:sp>
      <p:cxnSp>
        <p:nvCxnSpPr>
          <p:cNvPr id="367" name="Google Shape;367;p52"/>
          <p:cNvCxnSpPr>
            <a:endCxn id="366" idx="1"/>
          </p:cNvCxnSpPr>
          <p:nvPr/>
        </p:nvCxnSpPr>
        <p:spPr>
          <a:xfrm>
            <a:off x="2099300" y="3429050"/>
            <a:ext cx="372900" cy="335400"/>
          </a:xfrm>
          <a:prstGeom prst="straightConnector1">
            <a:avLst/>
          </a:prstGeom>
          <a:noFill/>
          <a:ln cap="flat" cmpd="sng" w="9525">
            <a:solidFill>
              <a:schemeClr val="dk1"/>
            </a:solidFill>
            <a:prstDash val="solid"/>
            <a:round/>
            <a:headEnd len="med" w="med" type="none"/>
            <a:tailEnd len="med" w="med" type="triangle"/>
          </a:ln>
        </p:spPr>
      </p:cxnSp>
      <p:cxnSp>
        <p:nvCxnSpPr>
          <p:cNvPr id="368" name="Google Shape;368;p52"/>
          <p:cNvCxnSpPr>
            <a:endCxn id="366" idx="1"/>
          </p:cNvCxnSpPr>
          <p:nvPr/>
        </p:nvCxnSpPr>
        <p:spPr>
          <a:xfrm flipH="1" rot="10800000">
            <a:off x="2117000" y="3764450"/>
            <a:ext cx="355200" cy="416700"/>
          </a:xfrm>
          <a:prstGeom prst="straightConnector1">
            <a:avLst/>
          </a:prstGeom>
          <a:noFill/>
          <a:ln cap="flat" cmpd="sng" w="9525">
            <a:solidFill>
              <a:schemeClr val="dk1"/>
            </a:solidFill>
            <a:prstDash val="solid"/>
            <a:round/>
            <a:headEnd len="med" w="med" type="none"/>
            <a:tailEnd len="med" w="med" type="triangle"/>
          </a:ln>
        </p:spPr>
      </p:cxnSp>
      <p:sp>
        <p:nvSpPr>
          <p:cNvPr id="369" name="Google Shape;369;p52"/>
          <p:cNvSpPr/>
          <p:nvPr/>
        </p:nvSpPr>
        <p:spPr>
          <a:xfrm>
            <a:off x="4697375" y="3618800"/>
            <a:ext cx="1787700" cy="291300"/>
          </a:xfrm>
          <a:prstGeom prst="roundRect">
            <a:avLst>
              <a:gd fmla="val 16667" name="adj"/>
            </a:avLst>
          </a:prstGeom>
          <a:solidFill>
            <a:srgbClr val="9FC5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Term Instances</a:t>
            </a:r>
            <a:endParaRPr sz="1200"/>
          </a:p>
        </p:txBody>
      </p:sp>
      <p:cxnSp>
        <p:nvCxnSpPr>
          <p:cNvPr id="370" name="Google Shape;370;p52"/>
          <p:cNvCxnSpPr>
            <a:stCxn id="366" idx="3"/>
            <a:endCxn id="369" idx="1"/>
          </p:cNvCxnSpPr>
          <p:nvPr/>
        </p:nvCxnSpPr>
        <p:spPr>
          <a:xfrm>
            <a:off x="4259900" y="3764450"/>
            <a:ext cx="437400" cy="0"/>
          </a:xfrm>
          <a:prstGeom prst="straightConnector1">
            <a:avLst/>
          </a:prstGeom>
          <a:noFill/>
          <a:ln cap="flat" cmpd="sng" w="9525">
            <a:solidFill>
              <a:schemeClr val="dk1"/>
            </a:solidFill>
            <a:prstDash val="solid"/>
            <a:round/>
            <a:headEnd len="med" w="med" type="none"/>
            <a:tailEnd len="med" w="med" type="triangle"/>
          </a:ln>
        </p:spPr>
      </p:cxnSp>
      <p:cxnSp>
        <p:nvCxnSpPr>
          <p:cNvPr id="371" name="Google Shape;371;p52"/>
          <p:cNvCxnSpPr>
            <a:stCxn id="364" idx="2"/>
            <a:endCxn id="369" idx="0"/>
          </p:cNvCxnSpPr>
          <p:nvPr/>
        </p:nvCxnSpPr>
        <p:spPr>
          <a:xfrm>
            <a:off x="5591225" y="3268900"/>
            <a:ext cx="0" cy="3498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52"/>
          <p:cNvSpPr/>
          <p:nvPr/>
        </p:nvSpPr>
        <p:spPr>
          <a:xfrm>
            <a:off x="6922550" y="3618800"/>
            <a:ext cx="1787700" cy="291300"/>
          </a:xfrm>
          <a:prstGeom prst="roundRect">
            <a:avLst>
              <a:gd fmla="val 16667" name="adj"/>
            </a:avLst>
          </a:prstGeom>
          <a:solidFill>
            <a:srgbClr val="DBE9F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XML Markup</a:t>
            </a:r>
            <a:endParaRPr sz="1000"/>
          </a:p>
        </p:txBody>
      </p:sp>
      <p:cxnSp>
        <p:nvCxnSpPr>
          <p:cNvPr id="373" name="Google Shape;373;p52"/>
          <p:cNvCxnSpPr>
            <a:stCxn id="369" idx="3"/>
            <a:endCxn id="372" idx="1"/>
          </p:cNvCxnSpPr>
          <p:nvPr/>
        </p:nvCxnSpPr>
        <p:spPr>
          <a:xfrm>
            <a:off x="6485075" y="3764450"/>
            <a:ext cx="437400" cy="0"/>
          </a:xfrm>
          <a:prstGeom prst="straightConnector1">
            <a:avLst/>
          </a:prstGeom>
          <a:noFill/>
          <a:ln cap="flat" cmpd="sng" w="9525">
            <a:solidFill>
              <a:schemeClr val="dk1"/>
            </a:solidFill>
            <a:prstDash val="solid"/>
            <a:round/>
            <a:headEnd len="med" w="med" type="none"/>
            <a:tailEnd len="med" w="med" type="triangle"/>
          </a:ln>
        </p:spPr>
      </p:cxnSp>
      <p:sp>
        <p:nvSpPr>
          <p:cNvPr id="374" name="Google Shape;37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Markup Challenges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 Lemmatization</a:t>
            </a:r>
            <a:endParaRPr/>
          </a:p>
        </p:txBody>
      </p:sp>
      <p:sp>
        <p:nvSpPr>
          <p:cNvPr id="385" name="Google Shape;385;p54"/>
          <p:cNvSpPr txBox="1"/>
          <p:nvPr>
            <p:ph idx="1" type="body"/>
          </p:nvPr>
        </p:nvSpPr>
        <p:spPr>
          <a:xfrm>
            <a:off x="311700" y="1152475"/>
            <a:ext cx="8520600" cy="3938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Lemmatization</a:t>
            </a:r>
            <a:r>
              <a:rPr lang="en" sz="1600">
                <a:solidFill>
                  <a:schemeClr val="dk1"/>
                </a:solidFill>
              </a:rPr>
              <a:t>: </a:t>
            </a:r>
            <a:r>
              <a:rPr lang="en" sz="1600">
                <a:solidFill>
                  <a:schemeClr val="dk1"/>
                </a:solidFill>
                <a:highlight>
                  <a:srgbClr val="FFFFFF"/>
                </a:highlight>
              </a:rPr>
              <a:t>the grouping together of different forms of the same word.</a:t>
            </a:r>
            <a:endParaRPr sz="1600">
              <a:solidFill>
                <a:schemeClr val="dk1"/>
              </a:solidFill>
              <a:highlight>
                <a:srgbClr val="FFFFFF"/>
              </a:highlight>
            </a:endParaRPr>
          </a:p>
          <a:p>
            <a:pPr indent="-330200" lvl="0" marL="457200" rtl="0" algn="l">
              <a:spcBef>
                <a:spcPts val="1000"/>
              </a:spcBef>
              <a:spcAft>
                <a:spcPts val="0"/>
              </a:spcAft>
              <a:buClr>
                <a:schemeClr val="dk1"/>
              </a:buClr>
              <a:buSzPts val="1600"/>
              <a:buChar char="●"/>
            </a:pPr>
            <a:r>
              <a:rPr lang="en" sz="1600">
                <a:solidFill>
                  <a:schemeClr val="dk1"/>
                </a:solidFill>
                <a:highlight>
                  <a:srgbClr val="FFFFFF"/>
                </a:highlight>
              </a:rPr>
              <a:t>Lemmatized term</a:t>
            </a:r>
            <a:endParaRPr sz="1600">
              <a:solidFill>
                <a:schemeClr val="dk1"/>
              </a:solidFill>
              <a:highlight>
                <a:srgbClr val="FFFFFF"/>
              </a:highlight>
            </a:endParaRPr>
          </a:p>
          <a:p>
            <a:pPr indent="-330200" lvl="0" marL="457200" rtl="0" algn="l">
              <a:spcBef>
                <a:spcPts val="1000"/>
              </a:spcBef>
              <a:spcAft>
                <a:spcPts val="0"/>
              </a:spcAft>
              <a:buClr>
                <a:schemeClr val="dk1"/>
              </a:buClr>
              <a:buSzPts val="1600"/>
              <a:buChar char="●"/>
            </a:pPr>
            <a:r>
              <a:rPr lang="en" sz="1600">
                <a:solidFill>
                  <a:schemeClr val="dk1"/>
                </a:solidFill>
                <a:highlight>
                  <a:srgbClr val="FFFFFF"/>
                </a:highlight>
              </a:rPr>
              <a:t>List of tokenized words from text</a:t>
            </a:r>
            <a:endParaRPr sz="1600">
              <a:solidFill>
                <a:schemeClr val="dk1"/>
              </a:solidFill>
              <a:highlight>
                <a:srgbClr val="FFFFFF"/>
              </a:highlight>
            </a:endParaRPr>
          </a:p>
          <a:p>
            <a:pPr indent="-330200" lvl="0" marL="457200" rtl="0" algn="l">
              <a:spcBef>
                <a:spcPts val="1000"/>
              </a:spcBef>
              <a:spcAft>
                <a:spcPts val="0"/>
              </a:spcAft>
              <a:buClr>
                <a:schemeClr val="dk1"/>
              </a:buClr>
              <a:buSzPts val="1600"/>
              <a:buChar char="●"/>
            </a:pPr>
            <a:r>
              <a:rPr lang="en" sz="1600">
                <a:solidFill>
                  <a:schemeClr val="dk1"/>
                </a:solidFill>
                <a:highlight>
                  <a:srgbClr val="FFFFFF"/>
                </a:highlight>
              </a:rPr>
              <a:t>List of lemmatized tokens</a:t>
            </a:r>
            <a:endParaRPr sz="1600">
              <a:solidFill>
                <a:schemeClr val="dk1"/>
              </a:solidFill>
              <a:highlight>
                <a:srgbClr val="FFFFFF"/>
              </a:highlight>
            </a:endParaRPr>
          </a:p>
          <a:p>
            <a:pPr indent="-330200" lvl="0" marL="457200" rtl="0" algn="l">
              <a:spcBef>
                <a:spcPts val="1000"/>
              </a:spcBef>
              <a:spcAft>
                <a:spcPts val="0"/>
              </a:spcAft>
              <a:buClr>
                <a:schemeClr val="dk1"/>
              </a:buClr>
              <a:buSzPts val="1600"/>
              <a:buChar char="●"/>
            </a:pPr>
            <a:r>
              <a:rPr lang="en" sz="1600">
                <a:solidFill>
                  <a:schemeClr val="dk1"/>
                </a:solidFill>
                <a:highlight>
                  <a:srgbClr val="FFFFFF"/>
                </a:highlight>
              </a:rPr>
              <a:t>List of positions of words in original text (0-index based)</a:t>
            </a:r>
            <a:endParaRPr sz="1600">
              <a:solidFill>
                <a:schemeClr val="dk1"/>
              </a:solidFill>
              <a:highlight>
                <a:srgbClr val="FFFFFF"/>
              </a:highlight>
            </a:endParaRPr>
          </a:p>
          <a:p>
            <a:pPr indent="0" lvl="0" marL="0" rtl="0" algn="l">
              <a:lnSpc>
                <a:spcPct val="100000"/>
              </a:lnSpc>
              <a:spcBef>
                <a:spcPts val="1000"/>
              </a:spcBef>
              <a:spcAft>
                <a:spcPts val="0"/>
              </a:spcAft>
              <a:buNone/>
            </a:pPr>
            <a:r>
              <a:rPr lang="en" sz="1600">
                <a:solidFill>
                  <a:schemeClr val="dk1"/>
                </a:solidFill>
                <a:highlight>
                  <a:srgbClr val="FFFFFF"/>
                </a:highlight>
              </a:rPr>
              <a:t>    Example:</a:t>
            </a:r>
            <a:endParaRPr sz="1600">
              <a:solidFill>
                <a:schemeClr val="dk1"/>
              </a:solidFill>
              <a:highlight>
                <a:srgbClr val="FFFFFF"/>
              </a:highlight>
            </a:endParaRPr>
          </a:p>
          <a:p>
            <a:pPr indent="457200" lvl="0" marL="0" rtl="0" algn="l">
              <a:lnSpc>
                <a:spcPct val="100000"/>
              </a:lnSpc>
              <a:spcBef>
                <a:spcPts val="1000"/>
              </a:spcBef>
              <a:spcAft>
                <a:spcPts val="0"/>
              </a:spcAft>
              <a:buNone/>
            </a:pPr>
            <a:r>
              <a:rPr lang="en" sz="1600">
                <a:solidFill>
                  <a:schemeClr val="dk1"/>
                </a:solidFill>
              </a:rPr>
              <a:t>Term: </a:t>
            </a:r>
            <a:r>
              <a:rPr lang="en">
                <a:solidFill>
                  <a:schemeClr val="dk1"/>
                </a:solidFill>
              </a:rPr>
              <a:t>facility</a:t>
            </a:r>
            <a:endParaRPr sz="1600">
              <a:solidFill>
                <a:schemeClr val="dk1"/>
              </a:solidFill>
            </a:endParaRPr>
          </a:p>
          <a:p>
            <a:pPr indent="457200" lvl="0" marL="0" rtl="0" algn="l">
              <a:lnSpc>
                <a:spcPct val="100000"/>
              </a:lnSpc>
              <a:spcBef>
                <a:spcPts val="1000"/>
              </a:spcBef>
              <a:spcAft>
                <a:spcPts val="0"/>
              </a:spcAft>
              <a:buNone/>
            </a:pPr>
            <a:r>
              <a:rPr lang="en" sz="1600">
                <a:solidFill>
                  <a:schemeClr val="dk1"/>
                </a:solidFill>
              </a:rPr>
              <a:t>Tokens: </a:t>
            </a:r>
            <a:r>
              <a:rPr lang="en">
                <a:solidFill>
                  <a:schemeClr val="dk1"/>
                </a:solidFill>
              </a:rPr>
              <a:t>['fire', 'protection', 'and', 'public', 'safety', 'facilities', ';']</a:t>
            </a:r>
            <a:endParaRPr>
              <a:solidFill>
                <a:schemeClr val="dk1"/>
              </a:solidFill>
            </a:endParaRPr>
          </a:p>
          <a:p>
            <a:pPr indent="457200" lvl="0" marL="0" rtl="0" algn="l">
              <a:lnSpc>
                <a:spcPct val="100000"/>
              </a:lnSpc>
              <a:spcBef>
                <a:spcPts val="1000"/>
              </a:spcBef>
              <a:spcAft>
                <a:spcPts val="0"/>
              </a:spcAft>
              <a:buNone/>
            </a:pPr>
            <a:r>
              <a:rPr lang="en" sz="1600">
                <a:solidFill>
                  <a:schemeClr val="dk1"/>
                </a:solidFill>
              </a:rPr>
              <a:t>Lemmatized: </a:t>
            </a:r>
            <a:r>
              <a:rPr lang="en">
                <a:solidFill>
                  <a:schemeClr val="dk1"/>
                </a:solidFill>
              </a:rPr>
              <a:t>['fire', 'protection', 'and', 'public', 'safety', 'facility', ';']</a:t>
            </a:r>
            <a:endParaRPr>
              <a:solidFill>
                <a:schemeClr val="dk1"/>
              </a:solidFill>
            </a:endParaRPr>
          </a:p>
          <a:p>
            <a:pPr indent="457200" lvl="0" marL="0" rtl="0" algn="l">
              <a:lnSpc>
                <a:spcPct val="100000"/>
              </a:lnSpc>
              <a:spcBef>
                <a:spcPts val="1000"/>
              </a:spcBef>
              <a:spcAft>
                <a:spcPts val="0"/>
              </a:spcAft>
              <a:buNone/>
            </a:pPr>
            <a:r>
              <a:rPr lang="en" sz="1600">
                <a:solidFill>
                  <a:schemeClr val="dk1"/>
                </a:solidFill>
              </a:rPr>
              <a:t>Position:</a:t>
            </a:r>
            <a:r>
              <a:rPr lang="en">
                <a:solidFill>
                  <a:schemeClr val="dk1"/>
                </a:solidFill>
              </a:rPr>
              <a:t> [[(1, 5)], [(10, 20)], [(21, 24)], [(25, 31)], [(32, 38)], [(39, 49)], [(49, 50)]]</a:t>
            </a:r>
            <a:endParaRPr>
              <a:solidFill>
                <a:schemeClr val="dk1"/>
              </a:solidFill>
            </a:endParaRPr>
          </a:p>
          <a:p>
            <a:pPr indent="457200" lvl="0" marL="0" rtl="0" algn="l">
              <a:lnSpc>
                <a:spcPct val="100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1000"/>
              </a:spcBef>
              <a:spcAft>
                <a:spcPts val="0"/>
              </a:spcAft>
              <a:buNone/>
            </a:pPr>
            <a:r>
              <a:t/>
            </a:r>
            <a:endParaRPr sz="1400">
              <a:solidFill>
                <a:schemeClr val="dk1"/>
              </a:solidFill>
              <a:highlight>
                <a:srgbClr val="FFFFFF"/>
              </a:highlight>
            </a:endParaRPr>
          </a:p>
          <a:p>
            <a:pPr indent="0" lvl="0" marL="0" rtl="0" algn="l">
              <a:spcBef>
                <a:spcPts val="1000"/>
              </a:spcBef>
              <a:spcAft>
                <a:spcPts val="1000"/>
              </a:spcAft>
              <a:buNone/>
            </a:pPr>
            <a:r>
              <a:t/>
            </a:r>
            <a:endParaRPr sz="1400">
              <a:solidFill>
                <a:srgbClr val="202124"/>
              </a:solidFill>
              <a:highlight>
                <a:srgbClr val="FFFFFF"/>
              </a:highlight>
            </a:endParaRPr>
          </a:p>
        </p:txBody>
      </p:sp>
      <p:sp>
        <p:nvSpPr>
          <p:cNvPr id="386" name="Google Shape;386;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 Subtoken Definitions</a:t>
            </a:r>
            <a:endParaRPr/>
          </a:p>
        </p:txBody>
      </p:sp>
      <p:sp>
        <p:nvSpPr>
          <p:cNvPr id="392" name="Google Shape;39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Naive string matching creates problems with subtoken definitions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First approach was to add spacing to either side of a term during search</a:t>
            </a:r>
            <a:endParaRPr sz="1600">
              <a:solidFill>
                <a:schemeClr val="dk1"/>
              </a:solidFill>
            </a:endParaRPr>
          </a:p>
          <a:p>
            <a:pPr indent="-330200" lvl="1" marL="914400" rtl="0" algn="l">
              <a:lnSpc>
                <a:spcPct val="115000"/>
              </a:lnSpc>
              <a:spcBef>
                <a:spcPts val="1000"/>
              </a:spcBef>
              <a:spcAft>
                <a:spcPts val="0"/>
              </a:spcAft>
              <a:buClr>
                <a:schemeClr val="dk1"/>
              </a:buClr>
              <a:buSzPts val="1600"/>
              <a:buChar char="○"/>
            </a:pPr>
            <a:r>
              <a:rPr lang="en" sz="1600">
                <a:solidFill>
                  <a:schemeClr val="dk1"/>
                </a:solidFill>
              </a:rPr>
              <a:t>Fails to resolve punctuation and sentence/element boundaries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Solved issue by checking if boundary contained alphanumeric characters</a:t>
            </a:r>
            <a:endParaRPr sz="1600">
              <a:solidFill>
                <a:schemeClr val="dk1"/>
              </a:solidFill>
            </a:endParaRPr>
          </a:p>
          <a:p>
            <a:pPr indent="0" lvl="0" marL="457200" rtl="0" algn="l">
              <a:lnSpc>
                <a:spcPct val="115000"/>
              </a:lnSpc>
              <a:spcBef>
                <a:spcPts val="1000"/>
              </a:spcBef>
              <a:spcAft>
                <a:spcPts val="1000"/>
              </a:spcAft>
              <a:buNone/>
            </a:pPr>
            <a:r>
              <a:t/>
            </a:r>
            <a:endParaRPr>
              <a:solidFill>
                <a:schemeClr val="dk1"/>
              </a:solidFill>
            </a:endParaRPr>
          </a:p>
        </p:txBody>
      </p:sp>
      <p:sp>
        <p:nvSpPr>
          <p:cNvPr id="393" name="Google Shape;39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55"/>
          <p:cNvSpPr txBox="1"/>
          <p:nvPr/>
        </p:nvSpPr>
        <p:spPr>
          <a:xfrm>
            <a:off x="509850" y="2976925"/>
            <a:ext cx="8124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38761D"/>
                </a:solidFill>
                <a:latin typeface="EB Garamond"/>
                <a:ea typeface="EB Garamond"/>
                <a:cs typeface="EB Garamond"/>
                <a:sym typeface="EB Garamond"/>
              </a:rPr>
              <a:t>&lt;designator&gt;</a:t>
            </a:r>
            <a:r>
              <a:rPr lang="en" sz="2200">
                <a:latin typeface="EB Garamond"/>
                <a:ea typeface="EB Garamond"/>
                <a:cs typeface="EB Garamond"/>
                <a:sym typeface="EB Garamond"/>
              </a:rPr>
              <a:t> (A) </a:t>
            </a:r>
            <a:r>
              <a:rPr lang="en" sz="2200">
                <a:solidFill>
                  <a:srgbClr val="38761D"/>
                </a:solidFill>
                <a:latin typeface="EB Garamond"/>
                <a:ea typeface="EB Garamond"/>
                <a:cs typeface="EB Garamond"/>
                <a:sym typeface="EB Garamond"/>
              </a:rPr>
              <a:t>&lt;/designator&gt;</a:t>
            </a:r>
            <a:r>
              <a:rPr lang="en" sz="2200">
                <a:latin typeface="EB Garamond"/>
                <a:ea typeface="EB Garamond"/>
                <a:cs typeface="EB Garamond"/>
                <a:sym typeface="EB Garamond"/>
              </a:rPr>
              <a:t> During the 18-month period immediately p</a:t>
            </a:r>
            <a:r>
              <a:rPr lang="en" sz="2200">
                <a:solidFill>
                  <a:srgbClr val="38761D"/>
                </a:solidFill>
                <a:latin typeface="EB Garamond"/>
                <a:ea typeface="EB Garamond"/>
                <a:cs typeface="EB Garamond"/>
                <a:sym typeface="EB Garamond"/>
              </a:rPr>
              <a:t>&lt;definiendum</a:t>
            </a:r>
            <a:r>
              <a:rPr lang="en" sz="2200">
                <a:latin typeface="EB Garamond"/>
                <a:ea typeface="EB Garamond"/>
                <a:cs typeface="EB Garamond"/>
                <a:sym typeface="EB Garamond"/>
              </a:rPr>
              <a:t> </a:t>
            </a:r>
            <a:r>
              <a:rPr lang="en" sz="2200">
                <a:solidFill>
                  <a:srgbClr val="0000FF"/>
                </a:solidFill>
                <a:latin typeface="EB Garamond"/>
                <a:ea typeface="EB Garamond"/>
                <a:cs typeface="EB Garamond"/>
                <a:sym typeface="EB Garamond"/>
              </a:rPr>
              <a:t>id</a:t>
            </a:r>
            <a:r>
              <a:rPr lang="en" sz="2200">
                <a:latin typeface="EB Garamond"/>
                <a:ea typeface="EB Garamond"/>
                <a:cs typeface="EB Garamond"/>
                <a:sym typeface="EB Garamond"/>
              </a:rPr>
              <a:t>=</a:t>
            </a:r>
            <a:r>
              <a:rPr lang="en" sz="2200">
                <a:solidFill>
                  <a:srgbClr val="CC0000"/>
                </a:solidFill>
                <a:latin typeface="EB Garamond"/>
                <a:ea typeface="EB Garamond"/>
                <a:cs typeface="EB Garamond"/>
                <a:sym typeface="EB Garamond"/>
              </a:rPr>
              <a:t>“</a:t>
            </a:r>
            <a:r>
              <a:rPr lang="en" sz="2200">
                <a:solidFill>
                  <a:srgbClr val="CC0000"/>
                </a:solidFill>
                <a:highlight>
                  <a:srgbClr val="FFFFFF"/>
                </a:highlight>
                <a:latin typeface="EB Garamond"/>
                <a:ea typeface="EB Garamond"/>
                <a:cs typeface="EB Garamond"/>
                <a:sym typeface="EB Garamond"/>
              </a:rPr>
              <a:t>3510363150165908518</a:t>
            </a:r>
            <a:r>
              <a:rPr lang="en" sz="2200">
                <a:solidFill>
                  <a:srgbClr val="CC0000"/>
                </a:solidFill>
                <a:latin typeface="EB Garamond"/>
                <a:ea typeface="EB Garamond"/>
                <a:cs typeface="EB Garamond"/>
                <a:sym typeface="EB Garamond"/>
              </a:rPr>
              <a:t>”</a:t>
            </a:r>
            <a:r>
              <a:rPr lang="en" sz="2200">
                <a:latin typeface="EB Garamond"/>
                <a:ea typeface="EB Garamond"/>
                <a:cs typeface="EB Garamond"/>
                <a:sym typeface="EB Garamond"/>
              </a:rPr>
              <a:t> </a:t>
            </a:r>
            <a:r>
              <a:rPr lang="en" sz="2200">
                <a:solidFill>
                  <a:srgbClr val="0000FF"/>
                </a:solidFill>
                <a:latin typeface="EB Garamond"/>
                <a:ea typeface="EB Garamond"/>
                <a:cs typeface="EB Garamond"/>
                <a:sym typeface="EB Garamond"/>
              </a:rPr>
              <a:t>numOccur</a:t>
            </a:r>
            <a:r>
              <a:rPr lang="en" sz="2200">
                <a:latin typeface="EB Garamond"/>
                <a:ea typeface="EB Garamond"/>
                <a:cs typeface="EB Garamond"/>
                <a:sym typeface="EB Garamond"/>
              </a:rPr>
              <a:t>=</a:t>
            </a:r>
            <a:r>
              <a:rPr lang="en" sz="2200">
                <a:solidFill>
                  <a:srgbClr val="CC0000"/>
                </a:solidFill>
                <a:latin typeface="EB Garamond"/>
                <a:ea typeface="EB Garamond"/>
                <a:cs typeface="EB Garamond"/>
                <a:sym typeface="EB Garamond"/>
              </a:rPr>
              <a:t>“1”</a:t>
            </a:r>
            <a:r>
              <a:rPr lang="en" sz="2200">
                <a:solidFill>
                  <a:srgbClr val="38761D"/>
                </a:solidFill>
                <a:latin typeface="EB Garamond"/>
                <a:ea typeface="EB Garamond"/>
                <a:cs typeface="EB Garamond"/>
                <a:sym typeface="EB Garamond"/>
              </a:rPr>
              <a:t>&gt;</a:t>
            </a:r>
            <a:r>
              <a:rPr lang="en" sz="2200">
                <a:latin typeface="EB Garamond"/>
                <a:ea typeface="EB Garamond"/>
                <a:cs typeface="EB Garamond"/>
                <a:sym typeface="EB Garamond"/>
              </a:rPr>
              <a:t>rec</a:t>
            </a:r>
            <a:r>
              <a:rPr lang="en" sz="2200">
                <a:solidFill>
                  <a:srgbClr val="38761D"/>
                </a:solidFill>
                <a:latin typeface="EB Garamond"/>
                <a:ea typeface="EB Garamond"/>
                <a:cs typeface="EB Garamond"/>
                <a:sym typeface="EB Garamond"/>
              </a:rPr>
              <a:t>&lt;/definiendum&gt;</a:t>
            </a:r>
            <a:r>
              <a:rPr lang="en" sz="2200">
                <a:latin typeface="EB Garamond"/>
                <a:ea typeface="EB Garamond"/>
                <a:cs typeface="EB Garamond"/>
                <a:sym typeface="EB Garamond"/>
              </a:rPr>
              <a:t>eding the license expiration date, the </a:t>
            </a:r>
            <a:r>
              <a:rPr lang="en" sz="2200">
                <a:solidFill>
                  <a:srgbClr val="38761D"/>
                </a:solidFill>
                <a:latin typeface="EB Garamond"/>
                <a:ea typeface="EB Garamond"/>
                <a:cs typeface="EB Garamond"/>
                <a:sym typeface="EB Garamond"/>
              </a:rPr>
              <a:t>&lt;definiendum</a:t>
            </a:r>
            <a:r>
              <a:rPr lang="en" sz="2200">
                <a:solidFill>
                  <a:schemeClr val="dk1"/>
                </a:solidFill>
                <a:latin typeface="EB Garamond"/>
                <a:ea typeface="EB Garamond"/>
                <a:cs typeface="EB Garamond"/>
                <a:sym typeface="EB Garamond"/>
              </a:rPr>
              <a:t> </a:t>
            </a:r>
            <a:r>
              <a:rPr lang="en" sz="2200">
                <a:solidFill>
                  <a:srgbClr val="0000FF"/>
                </a:solidFill>
                <a:latin typeface="EB Garamond"/>
                <a:ea typeface="EB Garamond"/>
                <a:cs typeface="EB Garamond"/>
                <a:sym typeface="EB Garamond"/>
              </a:rPr>
              <a:t>id</a:t>
            </a:r>
            <a:r>
              <a:rPr lang="en" sz="2200">
                <a:solidFill>
                  <a:schemeClr val="dk1"/>
                </a:solidFill>
                <a:latin typeface="EB Garamond"/>
                <a:ea typeface="EB Garamond"/>
                <a:cs typeface="EB Garamond"/>
                <a:sym typeface="EB Garamond"/>
              </a:rPr>
              <a:t>=</a:t>
            </a:r>
            <a:r>
              <a:rPr lang="en" sz="2200">
                <a:solidFill>
                  <a:srgbClr val="CC0000"/>
                </a:solidFill>
                <a:latin typeface="EB Garamond"/>
                <a:ea typeface="EB Garamond"/>
                <a:cs typeface="EB Garamond"/>
                <a:sym typeface="EB Garamond"/>
              </a:rPr>
              <a:t>“0346167350003974478”</a:t>
            </a:r>
            <a:r>
              <a:rPr lang="en" sz="2200">
                <a:solidFill>
                  <a:schemeClr val="dk1"/>
                </a:solidFill>
                <a:latin typeface="EB Garamond"/>
                <a:ea typeface="EB Garamond"/>
                <a:cs typeface="EB Garamond"/>
                <a:sym typeface="EB Garamond"/>
              </a:rPr>
              <a:t> </a:t>
            </a:r>
            <a:r>
              <a:rPr lang="en" sz="2200">
                <a:solidFill>
                  <a:srgbClr val="0000FF"/>
                </a:solidFill>
                <a:latin typeface="EB Garamond"/>
                <a:ea typeface="EB Garamond"/>
                <a:cs typeface="EB Garamond"/>
                <a:sym typeface="EB Garamond"/>
              </a:rPr>
              <a:t>numOccur</a:t>
            </a:r>
            <a:r>
              <a:rPr lang="en" sz="2200">
                <a:solidFill>
                  <a:schemeClr val="dk1"/>
                </a:solidFill>
                <a:latin typeface="EB Garamond"/>
                <a:ea typeface="EB Garamond"/>
                <a:cs typeface="EB Garamond"/>
                <a:sym typeface="EB Garamond"/>
              </a:rPr>
              <a:t>=</a:t>
            </a:r>
            <a:r>
              <a:rPr lang="en" sz="2200">
                <a:solidFill>
                  <a:srgbClr val="CC0000"/>
                </a:solidFill>
                <a:latin typeface="EB Garamond"/>
                <a:ea typeface="EB Garamond"/>
                <a:cs typeface="EB Garamond"/>
                <a:sym typeface="EB Garamond"/>
              </a:rPr>
              <a:t>“1”</a:t>
            </a:r>
            <a:r>
              <a:rPr lang="en" sz="2200">
                <a:solidFill>
                  <a:srgbClr val="38761D"/>
                </a:solidFill>
                <a:latin typeface="EB Garamond"/>
                <a:ea typeface="EB Garamond"/>
                <a:cs typeface="EB Garamond"/>
                <a:sym typeface="EB Garamond"/>
              </a:rPr>
              <a:t>&gt;</a:t>
            </a:r>
            <a:r>
              <a:rPr lang="en" sz="2200">
                <a:solidFill>
                  <a:schemeClr val="dk1"/>
                </a:solidFill>
                <a:latin typeface="EB Garamond"/>
                <a:ea typeface="EB Garamond"/>
                <a:cs typeface="EB Garamond"/>
                <a:sym typeface="EB Garamond"/>
              </a:rPr>
              <a:t>person</a:t>
            </a:r>
            <a:r>
              <a:rPr lang="en" sz="2200">
                <a:solidFill>
                  <a:srgbClr val="38761D"/>
                </a:solidFill>
                <a:latin typeface="EB Garamond"/>
                <a:ea typeface="EB Garamond"/>
                <a:cs typeface="EB Garamond"/>
                <a:sym typeface="EB Garamond"/>
              </a:rPr>
              <a:t>&lt;/definiendum&gt;</a:t>
            </a:r>
            <a:r>
              <a:rPr lang="en" sz="2200">
                <a:solidFill>
                  <a:schemeClr val="dk1"/>
                </a:solidFill>
                <a:latin typeface="EB Garamond"/>
                <a:ea typeface="EB Garamond"/>
                <a:cs typeface="EB Garamond"/>
                <a:sym typeface="EB Garamond"/>
              </a:rPr>
              <a:t> completed at least 50 credits</a:t>
            </a:r>
            <a:endParaRPr sz="2200">
              <a:solidFill>
                <a:schemeClr val="dk1"/>
              </a:solidFill>
              <a:latin typeface="EB Garamond"/>
              <a:ea typeface="EB Garamond"/>
              <a:cs typeface="EB Garamond"/>
              <a:sym typeface="EB Garamon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 Nested Definitions</a:t>
            </a:r>
            <a:endParaRPr/>
          </a:p>
        </p:txBody>
      </p:sp>
      <p:sp>
        <p:nvSpPr>
          <p:cNvPr id="400" name="Google Shape;40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Times New Roman"/>
              <a:buChar char="●"/>
            </a:pPr>
            <a:r>
              <a:rPr lang="en" sz="1600">
                <a:solidFill>
                  <a:schemeClr val="dk1"/>
                </a:solidFill>
                <a:latin typeface="Times New Roman"/>
                <a:ea typeface="Times New Roman"/>
                <a:cs typeface="Times New Roman"/>
                <a:sym typeface="Times New Roman"/>
              </a:rPr>
              <a:t> Nested instances occur when a defined term appears as a word of phrase within the use of another defined term</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Introduces complications to both identification/definition assignment as well as markup</a:t>
            </a:r>
            <a:endParaRPr sz="1600">
              <a:solidFill>
                <a:schemeClr val="dk1"/>
              </a:solidFill>
              <a:latin typeface="Times New Roman"/>
              <a:ea typeface="Times New Roman"/>
              <a:cs typeface="Times New Roman"/>
              <a:sym typeface="Times New Roman"/>
            </a:endParaRPr>
          </a:p>
        </p:txBody>
      </p:sp>
      <p:graphicFrame>
        <p:nvGraphicFramePr>
          <p:cNvPr id="401" name="Google Shape;401;p56"/>
          <p:cNvGraphicFramePr/>
          <p:nvPr/>
        </p:nvGraphicFramePr>
        <p:xfrm>
          <a:off x="952500" y="2571750"/>
          <a:ext cx="3000000" cy="3000000"/>
        </p:xfrm>
        <a:graphic>
          <a:graphicData uri="http://schemas.openxmlformats.org/drawingml/2006/table">
            <a:tbl>
              <a:tblPr>
                <a:noFill/>
                <a:tableStyleId>{226CA9D0-53DD-47B1-9F0D-A214B0E2C453}</a:tableStyleId>
              </a:tblPr>
              <a:tblGrid>
                <a:gridCol w="3619500"/>
                <a:gridCol w="3619500"/>
              </a:tblGrid>
              <a:tr h="381000">
                <a:tc>
                  <a:txBody>
                    <a:bodyPr/>
                    <a:lstStyle/>
                    <a:p>
                      <a:pPr indent="0" lvl="0" marL="0" rtl="0" algn="ctr">
                        <a:spcBef>
                          <a:spcPts val="0"/>
                        </a:spcBef>
                        <a:spcAft>
                          <a:spcPts val="0"/>
                        </a:spcAft>
                        <a:buNone/>
                      </a:pPr>
                      <a:r>
                        <a:rPr lang="en" sz="1200"/>
                        <a:t>Defined Term</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8F1"/>
                    </a:solidFill>
                  </a:tcPr>
                </a:tc>
                <a:tc>
                  <a:txBody>
                    <a:bodyPr/>
                    <a:lstStyle/>
                    <a:p>
                      <a:pPr indent="0" lvl="0" marL="0" rtl="0" algn="ctr">
                        <a:spcBef>
                          <a:spcPts val="0"/>
                        </a:spcBef>
                        <a:spcAft>
                          <a:spcPts val="0"/>
                        </a:spcAft>
                        <a:buNone/>
                      </a:pPr>
                      <a:r>
                        <a:rPr lang="en" sz="1200"/>
                        <a:t>Definition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8F1"/>
                    </a:solidFill>
                  </a:tcPr>
                </a:tc>
              </a:tr>
              <a:tr h="381000">
                <a:tc>
                  <a:txBody>
                    <a:bodyPr/>
                    <a:lstStyle/>
                    <a:p>
                      <a:pPr indent="0" lvl="0" marL="0" rtl="0" algn="ctr">
                        <a:spcBef>
                          <a:spcPts val="0"/>
                        </a:spcBef>
                        <a:spcAft>
                          <a:spcPts val="0"/>
                        </a:spcAft>
                        <a:buNone/>
                      </a:pPr>
                      <a:r>
                        <a:rPr lang="en" sz="1200"/>
                        <a:t>Attendant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9F6"/>
                    </a:solidFill>
                  </a:tcPr>
                </a:tc>
                <a:tc>
                  <a:txBody>
                    <a:bodyPr/>
                    <a:lstStyle/>
                    <a:p>
                      <a:pPr indent="0" lvl="0" marL="0" rtl="0" algn="l">
                        <a:lnSpc>
                          <a:spcPct val="115000"/>
                        </a:lnSpc>
                        <a:spcBef>
                          <a:spcPts val="0"/>
                        </a:spcBef>
                        <a:spcAft>
                          <a:spcPts val="0"/>
                        </a:spcAft>
                        <a:buNone/>
                      </a:pPr>
                      <a:r>
                        <a:rPr lang="en" sz="1200"/>
                        <a:t>a staff person or volunteer who provides direct supervision of a juvenile.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9F6"/>
                    </a:solidFill>
                  </a:tcPr>
                </a:tc>
              </a:tr>
              <a:tr h="381000">
                <a:tc>
                  <a:txBody>
                    <a:bodyPr/>
                    <a:lstStyle/>
                    <a:p>
                      <a:pPr indent="0" lvl="0" marL="0" rtl="0" algn="ctr">
                        <a:spcBef>
                          <a:spcPts val="0"/>
                        </a:spcBef>
                        <a:spcAft>
                          <a:spcPts val="0"/>
                        </a:spcAft>
                        <a:buNone/>
                      </a:pPr>
                      <a:r>
                        <a:rPr lang="en" sz="1200"/>
                        <a:t>Attendant Care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9F6"/>
                    </a:solidFill>
                  </a:tcPr>
                </a:tc>
                <a:tc>
                  <a:txBody>
                    <a:bodyPr/>
                    <a:lstStyle/>
                    <a:p>
                      <a:pPr indent="0" lvl="0" marL="0" rtl="0" algn="l">
                        <a:lnSpc>
                          <a:spcPct val="115000"/>
                        </a:lnSpc>
                        <a:spcBef>
                          <a:spcPts val="0"/>
                        </a:spcBef>
                        <a:spcAft>
                          <a:spcPts val="0"/>
                        </a:spcAft>
                        <a:buNone/>
                      </a:pPr>
                      <a:r>
                        <a:rPr lang="en" sz="1200"/>
                        <a:t>one-on-one direct supervision of a juvenile who has been taken into custody. Attendant care shall not exceed 24 hours exclusive of weekends and court holidays.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9F6"/>
                    </a:solidFill>
                  </a:tcPr>
                </a:tc>
              </a:tr>
              <a:tr h="381000">
                <a:tc>
                  <a:txBody>
                    <a:bodyPr/>
                    <a:lstStyle/>
                    <a:p>
                      <a:pPr indent="0" lvl="0" marL="0" rtl="0" algn="ctr">
                        <a:spcBef>
                          <a:spcPts val="0"/>
                        </a:spcBef>
                        <a:spcAft>
                          <a:spcPts val="0"/>
                        </a:spcAft>
                        <a:buNone/>
                      </a:pPr>
                      <a:r>
                        <a:rPr lang="en" sz="1200"/>
                        <a:t>Attendant Care Facility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9F6"/>
                    </a:solidFill>
                  </a:tcPr>
                </a:tc>
                <a:tc>
                  <a:txBody>
                    <a:bodyPr/>
                    <a:lstStyle/>
                    <a:p>
                      <a:pPr indent="0" lvl="0" marL="0" rtl="0" algn="l">
                        <a:lnSpc>
                          <a:spcPct val="115000"/>
                        </a:lnSpc>
                        <a:spcBef>
                          <a:spcPts val="0"/>
                        </a:spcBef>
                        <a:spcAft>
                          <a:spcPts val="0"/>
                        </a:spcAft>
                        <a:buNone/>
                      </a:pPr>
                      <a:r>
                        <a:rPr lang="en" sz="1200"/>
                        <a:t>a boarding home for children at which attendant care is provided.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BE9F6"/>
                    </a:solidFill>
                  </a:tcPr>
                </a:tc>
              </a:tr>
            </a:tbl>
          </a:graphicData>
        </a:graphic>
      </p:graphicFrame>
      <p:sp>
        <p:nvSpPr>
          <p:cNvPr id="402" name="Google Shape;402;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 Nested Definitions</a:t>
            </a:r>
            <a:endParaRPr/>
          </a:p>
        </p:txBody>
      </p:sp>
      <p:sp>
        <p:nvSpPr>
          <p:cNvPr id="408" name="Google Shape;40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Only the outermost defined term of a nested instance shall be marked up</a:t>
            </a:r>
            <a:endParaRPr>
              <a:solidFill>
                <a:schemeClr val="dk1"/>
              </a:solidFill>
              <a:latin typeface="Times New Roman"/>
              <a:ea typeface="Times New Roman"/>
              <a:cs typeface="Times New Roman"/>
              <a:sym typeface="Times New Roman"/>
            </a:endParaRPr>
          </a:p>
          <a:p>
            <a:pPr indent="-330200" lvl="0" marL="457200" rtl="0" algn="l">
              <a:lnSpc>
                <a:spcPct val="150000"/>
              </a:lnSpc>
              <a:spcBef>
                <a:spcPts val="10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Sorted defined terms from longest to shortest to ensure outermost terms are processed first</a:t>
            </a:r>
            <a:endParaRPr>
              <a:solidFill>
                <a:schemeClr val="dk1"/>
              </a:solidFill>
              <a:latin typeface="Times New Roman"/>
              <a:ea typeface="Times New Roman"/>
              <a:cs typeface="Times New Roman"/>
              <a:sym typeface="Times New Roman"/>
            </a:endParaRPr>
          </a:p>
          <a:p>
            <a:pPr indent="-330200" lvl="0" marL="457200" rtl="0" algn="l">
              <a:lnSpc>
                <a:spcPct val="150000"/>
              </a:lnSpc>
              <a:spcBef>
                <a:spcPts val="10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Prevent searching from within already tagged “definiendum” elements</a:t>
            </a:r>
            <a:endParaRPr>
              <a:solidFill>
                <a:schemeClr val="dk1"/>
              </a:solidFill>
              <a:latin typeface="Times New Roman"/>
              <a:ea typeface="Times New Roman"/>
              <a:cs typeface="Times New Roman"/>
              <a:sym typeface="Times New Roman"/>
            </a:endParaRPr>
          </a:p>
          <a:p>
            <a:pPr indent="0" lvl="0" marL="457200" rtl="0" algn="l">
              <a:spcBef>
                <a:spcPts val="1000"/>
              </a:spcBef>
              <a:spcAft>
                <a:spcPts val="1000"/>
              </a:spcAft>
              <a:buNone/>
            </a:pPr>
            <a:r>
              <a:t/>
            </a:r>
            <a:endParaRPr sz="1400">
              <a:latin typeface="Times New Roman"/>
              <a:ea typeface="Times New Roman"/>
              <a:cs typeface="Times New Roman"/>
              <a:sym typeface="Times New Roman"/>
            </a:endParaRPr>
          </a:p>
        </p:txBody>
      </p:sp>
      <p:sp>
        <p:nvSpPr>
          <p:cNvPr id="409" name="Google Shape;409;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57"/>
          <p:cNvSpPr txBox="1"/>
          <p:nvPr/>
        </p:nvSpPr>
        <p:spPr>
          <a:xfrm>
            <a:off x="311700" y="2623475"/>
            <a:ext cx="85206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700">
                <a:latin typeface="EB Garamond"/>
                <a:ea typeface="EB Garamond"/>
                <a:cs typeface="EB Garamond"/>
                <a:sym typeface="EB Garamond"/>
              </a:rPr>
              <a:t>"</a:t>
            </a:r>
            <a:r>
              <a:rPr lang="en" sz="2700">
                <a:solidFill>
                  <a:srgbClr val="38761D"/>
                </a:solidFill>
                <a:latin typeface="EB Garamond"/>
                <a:ea typeface="EB Garamond"/>
                <a:cs typeface="EB Garamond"/>
                <a:sym typeface="EB Garamond"/>
              </a:rPr>
              <a:t>&lt;definiendum </a:t>
            </a:r>
            <a:r>
              <a:rPr lang="en" sz="2700">
                <a:latin typeface="EB Garamond"/>
                <a:ea typeface="EB Garamond"/>
                <a:cs typeface="EB Garamond"/>
                <a:sym typeface="EB Garamond"/>
              </a:rPr>
              <a:t> </a:t>
            </a:r>
            <a:r>
              <a:rPr lang="en" sz="2700">
                <a:solidFill>
                  <a:srgbClr val="0000FF"/>
                </a:solidFill>
                <a:latin typeface="EB Garamond"/>
                <a:ea typeface="EB Garamond"/>
                <a:cs typeface="EB Garamond"/>
                <a:sym typeface="EB Garamond"/>
              </a:rPr>
              <a:t>id</a:t>
            </a:r>
            <a:r>
              <a:rPr lang="en" sz="2700">
                <a:latin typeface="EB Garamond"/>
                <a:ea typeface="EB Garamond"/>
                <a:cs typeface="EB Garamond"/>
                <a:sym typeface="EB Garamond"/>
              </a:rPr>
              <a:t>=</a:t>
            </a:r>
            <a:r>
              <a:rPr lang="en" sz="2700">
                <a:solidFill>
                  <a:srgbClr val="CC0000"/>
                </a:solidFill>
                <a:latin typeface="EB Garamond"/>
                <a:ea typeface="EB Garamond"/>
                <a:cs typeface="EB Garamond"/>
                <a:sym typeface="EB Garamond"/>
              </a:rPr>
              <a:t>"3458623777646826528" </a:t>
            </a:r>
            <a:r>
              <a:rPr lang="en" sz="2700">
                <a:solidFill>
                  <a:srgbClr val="0000FF"/>
                </a:solidFill>
                <a:latin typeface="EB Garamond"/>
                <a:ea typeface="EB Garamond"/>
                <a:cs typeface="EB Garamond"/>
                <a:sym typeface="EB Garamond"/>
              </a:rPr>
              <a:t>numOccur</a:t>
            </a:r>
            <a:r>
              <a:rPr lang="en" sz="2700">
                <a:latin typeface="EB Garamond"/>
                <a:ea typeface="EB Garamond"/>
                <a:cs typeface="EB Garamond"/>
                <a:sym typeface="EB Garamond"/>
              </a:rPr>
              <a:t>=</a:t>
            </a:r>
            <a:r>
              <a:rPr lang="en" sz="2700">
                <a:solidFill>
                  <a:srgbClr val="CC0000"/>
                </a:solidFill>
                <a:latin typeface="EB Garamond"/>
                <a:ea typeface="EB Garamond"/>
                <a:cs typeface="EB Garamond"/>
                <a:sym typeface="EB Garamond"/>
              </a:rPr>
              <a:t>"1"</a:t>
            </a:r>
            <a:r>
              <a:rPr lang="en" sz="2700">
                <a:latin typeface="EB Garamond"/>
                <a:ea typeface="EB Garamond"/>
                <a:cs typeface="EB Garamond"/>
                <a:sym typeface="EB Garamond"/>
              </a:rPr>
              <a:t> </a:t>
            </a:r>
            <a:r>
              <a:rPr lang="en" sz="2700">
                <a:solidFill>
                  <a:srgbClr val="0000FF"/>
                </a:solidFill>
                <a:latin typeface="EB Garamond"/>
                <a:ea typeface="EB Garamond"/>
                <a:cs typeface="EB Garamond"/>
                <a:sym typeface="EB Garamond"/>
              </a:rPr>
              <a:t>markup</a:t>
            </a:r>
            <a:r>
              <a:rPr lang="en" sz="2700">
                <a:latin typeface="EB Garamond"/>
                <a:ea typeface="EB Garamond"/>
                <a:cs typeface="EB Garamond"/>
                <a:sym typeface="EB Garamond"/>
              </a:rPr>
              <a:t>=</a:t>
            </a:r>
            <a:r>
              <a:rPr lang="en" sz="2700">
                <a:solidFill>
                  <a:srgbClr val="CC0000"/>
                </a:solidFill>
                <a:latin typeface="EB Garamond"/>
                <a:ea typeface="EB Garamond"/>
                <a:cs typeface="EB Garamond"/>
                <a:sym typeface="EB Garamond"/>
              </a:rPr>
              <a:t>"no"</a:t>
            </a:r>
            <a:r>
              <a:rPr lang="en" sz="2700">
                <a:solidFill>
                  <a:srgbClr val="38761D"/>
                </a:solidFill>
                <a:latin typeface="EB Garamond"/>
                <a:ea typeface="EB Garamond"/>
                <a:cs typeface="EB Garamond"/>
                <a:sym typeface="EB Garamond"/>
              </a:rPr>
              <a:t>&gt;</a:t>
            </a:r>
            <a:r>
              <a:rPr lang="en" sz="2700">
                <a:latin typeface="EB Garamond"/>
                <a:ea typeface="EB Garamond"/>
                <a:cs typeface="EB Garamond"/>
                <a:sym typeface="EB Garamond"/>
              </a:rPr>
              <a:t>Attendant care</a:t>
            </a:r>
            <a:r>
              <a:rPr lang="en" sz="2700">
                <a:solidFill>
                  <a:srgbClr val="38761D"/>
                </a:solidFill>
                <a:latin typeface="EB Garamond"/>
                <a:ea typeface="EB Garamond"/>
                <a:cs typeface="EB Garamond"/>
                <a:sym typeface="EB Garamond"/>
              </a:rPr>
              <a:t>&lt;/definiendum&gt;</a:t>
            </a:r>
            <a:r>
              <a:rPr lang="en" sz="2700">
                <a:latin typeface="EB Garamond"/>
                <a:ea typeface="EB Garamond"/>
                <a:cs typeface="EB Garamond"/>
                <a:sym typeface="EB Garamond"/>
              </a:rPr>
              <a:t>" means one-on-one direct supervision of a juvenile who has been taken into custody.</a:t>
            </a:r>
            <a:endParaRPr sz="2700">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Future 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Work </a:t>
            </a:r>
            <a:endParaRPr>
              <a:latin typeface="Times New Roman"/>
              <a:ea typeface="Times New Roman"/>
              <a:cs typeface="Times New Roman"/>
              <a:sym typeface="Times New Roman"/>
            </a:endParaRPr>
          </a:p>
        </p:txBody>
      </p:sp>
      <p:sp>
        <p:nvSpPr>
          <p:cNvPr id="421" name="Google Shape;42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Char char="●"/>
            </a:pPr>
            <a:r>
              <a:rPr lang="en">
                <a:solidFill>
                  <a:srgbClr val="333333"/>
                </a:solidFill>
              </a:rPr>
              <a:t>More sophisticated scope extraction </a:t>
            </a:r>
            <a:endParaRPr>
              <a:solidFill>
                <a:srgbClr val="333333"/>
              </a:solidFill>
            </a:endParaRPr>
          </a:p>
          <a:p>
            <a:pPr indent="-330200" lvl="1" marL="914400" rtl="0" algn="l">
              <a:spcBef>
                <a:spcPts val="1000"/>
              </a:spcBef>
              <a:spcAft>
                <a:spcPts val="0"/>
              </a:spcAft>
              <a:buClr>
                <a:srgbClr val="333333"/>
              </a:buClr>
              <a:buSzPts val="1600"/>
              <a:buChar char="○"/>
            </a:pPr>
            <a:r>
              <a:rPr lang="en">
                <a:solidFill>
                  <a:srgbClr val="333333"/>
                </a:solidFill>
              </a:rPr>
              <a:t>Potentially use machine learning techniques to improve scoping</a:t>
            </a:r>
            <a:endParaRPr>
              <a:solidFill>
                <a:srgbClr val="333333"/>
              </a:solidFill>
            </a:endParaRPr>
          </a:p>
          <a:p>
            <a:pPr indent="-330200" lvl="1" marL="914400" rtl="0" algn="l">
              <a:spcBef>
                <a:spcPts val="1000"/>
              </a:spcBef>
              <a:spcAft>
                <a:spcPts val="0"/>
              </a:spcAft>
              <a:buClr>
                <a:srgbClr val="333333"/>
              </a:buClr>
              <a:buSzPts val="1600"/>
              <a:buChar char="○"/>
            </a:pPr>
            <a:r>
              <a:rPr lang="en">
                <a:solidFill>
                  <a:srgbClr val="333333"/>
                </a:solidFill>
              </a:rPr>
              <a:t>Handle ambiguous scopes - derive rules from domain expert</a:t>
            </a:r>
            <a:endParaRPr>
              <a:solidFill>
                <a:srgbClr val="333333"/>
              </a:solidFill>
            </a:endParaRPr>
          </a:p>
          <a:p>
            <a:pPr indent="-330200" lvl="0" marL="457200" rtl="0" algn="l">
              <a:spcBef>
                <a:spcPts val="1000"/>
              </a:spcBef>
              <a:spcAft>
                <a:spcPts val="0"/>
              </a:spcAft>
              <a:buClr>
                <a:srgbClr val="333333"/>
              </a:buClr>
              <a:buSzPts val="1600"/>
              <a:buChar char="●"/>
            </a:pPr>
            <a:r>
              <a:rPr lang="en">
                <a:solidFill>
                  <a:srgbClr val="333333"/>
                </a:solidFill>
              </a:rPr>
              <a:t>Improve definition assignment to include more than scope</a:t>
            </a:r>
            <a:endParaRPr>
              <a:solidFill>
                <a:srgbClr val="333333"/>
              </a:solidFill>
            </a:endParaRPr>
          </a:p>
          <a:p>
            <a:pPr indent="-330200" lvl="0" marL="457200" rtl="0" algn="l">
              <a:spcBef>
                <a:spcPts val="1000"/>
              </a:spcBef>
              <a:spcAft>
                <a:spcPts val="1000"/>
              </a:spcAft>
              <a:buClr>
                <a:srgbClr val="333333"/>
              </a:buClr>
              <a:buSzPts val="1600"/>
              <a:buChar char="●"/>
            </a:pPr>
            <a:r>
              <a:rPr lang="en">
                <a:solidFill>
                  <a:srgbClr val="333333"/>
                </a:solidFill>
              </a:rPr>
              <a:t>Improve efficiency of definition extraction and assignment</a:t>
            </a:r>
            <a:endParaRPr>
              <a:solidFill>
                <a:srgbClr val="333333"/>
              </a:solidFill>
            </a:endParaRPr>
          </a:p>
        </p:txBody>
      </p:sp>
      <p:sp>
        <p:nvSpPr>
          <p:cNvPr id="422" name="Google Shape;422;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Conclusions</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Conclusions</a:t>
            </a:r>
            <a:endParaRPr>
              <a:latin typeface="Times New Roman"/>
              <a:ea typeface="Times New Roman"/>
              <a:cs typeface="Times New Roman"/>
              <a:sym typeface="Times New Roman"/>
            </a:endParaRPr>
          </a:p>
        </p:txBody>
      </p:sp>
      <p:sp>
        <p:nvSpPr>
          <p:cNvPr id="433" name="Google Shape;43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Collected insightful statistics on defined terms in the US State Regulations</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Applied a variety of methods to identify and disambiguate scoping language</a:t>
            </a:r>
            <a:endParaRPr>
              <a:solidFill>
                <a:schemeClr val="dk1"/>
              </a:solidFill>
            </a:endParaRPr>
          </a:p>
          <a:p>
            <a:pPr indent="-330200" lvl="0" marL="457200" rtl="0" algn="l">
              <a:spcBef>
                <a:spcPts val="1000"/>
              </a:spcBef>
              <a:spcAft>
                <a:spcPts val="0"/>
              </a:spcAft>
              <a:buClr>
                <a:schemeClr val="dk1"/>
              </a:buClr>
              <a:buSzPts val="1600"/>
              <a:buChar char="●"/>
            </a:pPr>
            <a:r>
              <a:rPr lang="en">
                <a:solidFill>
                  <a:schemeClr val="dk1"/>
                </a:solidFill>
              </a:rPr>
              <a:t>Developed a system to assign definitions to term instances</a:t>
            </a:r>
            <a:endParaRPr>
              <a:solidFill>
                <a:schemeClr val="dk1"/>
              </a:solidFill>
            </a:endParaRPr>
          </a:p>
          <a:p>
            <a:pPr indent="-330200" lvl="1" marL="914400" rtl="0" algn="l">
              <a:spcBef>
                <a:spcPts val="1000"/>
              </a:spcBef>
              <a:spcAft>
                <a:spcPts val="0"/>
              </a:spcAft>
              <a:buClr>
                <a:schemeClr val="dk1"/>
              </a:buClr>
              <a:buSzPts val="1600"/>
              <a:buChar char="○"/>
            </a:pPr>
            <a:r>
              <a:rPr lang="en">
                <a:solidFill>
                  <a:schemeClr val="dk1"/>
                </a:solidFill>
              </a:rPr>
              <a:t>Marked up all the defined </a:t>
            </a:r>
            <a:r>
              <a:rPr lang="en">
                <a:solidFill>
                  <a:schemeClr val="dk1"/>
                </a:solidFill>
              </a:rPr>
              <a:t>terms in the xml file</a:t>
            </a:r>
            <a:endParaRPr>
              <a:solidFill>
                <a:schemeClr val="dk1"/>
              </a:solidFill>
            </a:endParaRPr>
          </a:p>
          <a:p>
            <a:pPr indent="-330200" lvl="2" marL="1371600" rtl="0" algn="l">
              <a:spcBef>
                <a:spcPts val="1000"/>
              </a:spcBef>
              <a:spcAft>
                <a:spcPts val="0"/>
              </a:spcAft>
              <a:buClr>
                <a:schemeClr val="dk1"/>
              </a:buClr>
              <a:buSzPts val="1600"/>
              <a:buChar char="■"/>
            </a:pPr>
            <a:r>
              <a:rPr lang="en">
                <a:solidFill>
                  <a:schemeClr val="dk1"/>
                </a:solidFill>
              </a:rPr>
              <a:t>Terms with a well-defined scoping language </a:t>
            </a:r>
            <a:endParaRPr>
              <a:solidFill>
                <a:schemeClr val="dk1"/>
              </a:solidFill>
            </a:endParaRPr>
          </a:p>
          <a:p>
            <a:pPr indent="-330200" lvl="2" marL="1371600" rtl="0" algn="l">
              <a:spcBef>
                <a:spcPts val="1000"/>
              </a:spcBef>
              <a:spcAft>
                <a:spcPts val="0"/>
              </a:spcAft>
              <a:buClr>
                <a:schemeClr val="dk1"/>
              </a:buClr>
              <a:buSzPts val="1600"/>
              <a:buChar char="■"/>
            </a:pPr>
            <a:r>
              <a:rPr lang="en">
                <a:solidFill>
                  <a:schemeClr val="dk1"/>
                </a:solidFill>
              </a:rPr>
              <a:t>Terms with an ambiguous scoping langage</a:t>
            </a:r>
            <a:endParaRPr>
              <a:solidFill>
                <a:schemeClr val="dk1"/>
              </a:solidFill>
            </a:endParaRPr>
          </a:p>
          <a:p>
            <a:pPr indent="-330200" lvl="2" marL="1371600" rtl="0" algn="l">
              <a:spcBef>
                <a:spcPts val="1000"/>
              </a:spcBef>
              <a:spcAft>
                <a:spcPts val="0"/>
              </a:spcAft>
              <a:buClr>
                <a:schemeClr val="dk1"/>
              </a:buClr>
              <a:buSzPts val="1600"/>
              <a:buChar char="■"/>
            </a:pPr>
            <a:r>
              <a:rPr lang="en">
                <a:solidFill>
                  <a:schemeClr val="dk1"/>
                </a:solidFill>
              </a:rPr>
              <a:t>Terms without any scoping language</a:t>
            </a:r>
            <a:endParaRPr>
              <a:solidFill>
                <a:schemeClr val="dk1"/>
              </a:solidFill>
            </a:endParaRPr>
          </a:p>
          <a:p>
            <a:pPr indent="0" lvl="0" marL="457200" rtl="0" algn="l">
              <a:spcBef>
                <a:spcPts val="1000"/>
              </a:spcBef>
              <a:spcAft>
                <a:spcPts val="1000"/>
              </a:spcAft>
              <a:buNone/>
            </a:pPr>
            <a:r>
              <a:t/>
            </a:r>
            <a:endParaRPr>
              <a:solidFill>
                <a:schemeClr val="dk1"/>
              </a:solidFill>
            </a:endParaRPr>
          </a:p>
        </p:txBody>
      </p:sp>
      <p:sp>
        <p:nvSpPr>
          <p:cNvPr id="434" name="Google Shape;434;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 State Regulations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a:solidFill>
                  <a:schemeClr val="dk1"/>
                </a:solidFill>
              </a:rPr>
              <a:t>The US State Regulations are the official legal regulations for each of the 50 states in the US.</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
                <a:solidFill>
                  <a:schemeClr val="dk1"/>
                </a:solidFill>
              </a:rPr>
              <a:t> Each individual regulation is developed by the legislative body of its respective state and acts as the official codification of laws that govern that state</a:t>
            </a:r>
            <a:endParaRPr>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Cornell Legal Information Institute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The Legal Information Institute (LII) at Cornell University is an organization that publishes many legal corpora including the US State Regulations.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 LII works to increase accessibility to legal information by developing systems to empower users </a:t>
            </a:r>
            <a:r>
              <a:rPr lang="en" sz="1600">
                <a:solidFill>
                  <a:srgbClr val="333333"/>
                </a:solidFill>
                <a:highlight>
                  <a:srgbClr val="FFFFFF"/>
                </a:highlight>
              </a:rPr>
              <a:t>from outside the legal profession to more easily access and understand the laws that govern them.</a:t>
            </a:r>
            <a:endParaRPr/>
          </a:p>
        </p:txBody>
      </p:sp>
      <p:pic>
        <p:nvPicPr>
          <p:cNvPr id="93" name="Google Shape;93;p19"/>
          <p:cNvPicPr preferRelativeResize="0"/>
          <p:nvPr/>
        </p:nvPicPr>
        <p:blipFill>
          <a:blip r:embed="rId3">
            <a:alphaModFix/>
          </a:blip>
          <a:stretch>
            <a:fillRect/>
          </a:stretch>
        </p:blipFill>
        <p:spPr>
          <a:xfrm>
            <a:off x="2002950" y="3065100"/>
            <a:ext cx="5138100" cy="1284525"/>
          </a:xfrm>
          <a:prstGeom prst="rect">
            <a:avLst/>
          </a:prstGeom>
          <a:noFill/>
          <a:ln>
            <a:noFill/>
          </a:ln>
        </p:spPr>
      </p:pic>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Definition Disambiguation Important?</a:t>
            </a:r>
            <a:endParaRPr/>
          </a:p>
        </p:txBody>
      </p:sp>
      <p:sp>
        <p:nvSpPr>
          <p:cNvPr id="100" name="Google Shape;100;p20"/>
          <p:cNvSpPr txBox="1"/>
          <p:nvPr>
            <p:ph idx="1" type="body"/>
          </p:nvPr>
        </p:nvSpPr>
        <p:spPr>
          <a:xfrm>
            <a:off x="174075" y="572700"/>
            <a:ext cx="8520600" cy="3416400"/>
          </a:xfrm>
          <a:prstGeom prst="rect">
            <a:avLst/>
          </a:prstGeom>
        </p:spPr>
        <p:txBody>
          <a:bodyPr anchorCtr="0" anchor="t" bIns="91425" lIns="91425" spcFirstLastPara="1" rIns="91425" wrap="square" tIns="91425">
            <a:normAutofit/>
          </a:bodyPr>
          <a:lstStyle/>
          <a:p>
            <a:pPr indent="-304800" lvl="0" marL="457200" marR="0" rtl="0" algn="l">
              <a:lnSpc>
                <a:spcPct val="150000"/>
              </a:lnSpc>
              <a:spcBef>
                <a:spcPts val="0"/>
              </a:spcBef>
              <a:spcAft>
                <a:spcPts val="0"/>
              </a:spcAft>
              <a:buClr>
                <a:srgbClr val="333333"/>
              </a:buClr>
              <a:buSzPts val="1200"/>
              <a:buFont typeface="Verdana"/>
              <a:buChar char="●"/>
            </a:pPr>
            <a:r>
              <a:rPr lang="en" sz="1200">
                <a:solidFill>
                  <a:schemeClr val="dk1"/>
                </a:solidFill>
                <a:latin typeface="Verdana"/>
                <a:ea typeface="Verdana"/>
                <a:cs typeface="Verdana"/>
                <a:sym typeface="Verdana"/>
              </a:rPr>
              <a:t>A term is defined with different definitions across and within states. </a:t>
            </a:r>
            <a:r>
              <a:rPr lang="en" sz="1200">
                <a:solidFill>
                  <a:srgbClr val="333333"/>
                </a:solidFill>
                <a:latin typeface="Verdana"/>
                <a:ea typeface="Verdana"/>
                <a:cs typeface="Verdana"/>
                <a:sym typeface="Verdana"/>
              </a:rPr>
              <a:t> </a:t>
            </a:r>
            <a:endParaRPr sz="1200">
              <a:solidFill>
                <a:srgbClr val="333333"/>
              </a:solidFill>
              <a:latin typeface="Verdana"/>
              <a:ea typeface="Verdana"/>
              <a:cs typeface="Verdana"/>
              <a:sym typeface="Verdana"/>
            </a:endParaRPr>
          </a:p>
        </p:txBody>
      </p:sp>
      <p:graphicFrame>
        <p:nvGraphicFramePr>
          <p:cNvPr id="101" name="Google Shape;101;p20"/>
          <p:cNvGraphicFramePr/>
          <p:nvPr/>
        </p:nvGraphicFramePr>
        <p:xfrm>
          <a:off x="349250" y="1108662"/>
          <a:ext cx="3000000" cy="3000000"/>
        </p:xfrm>
        <a:graphic>
          <a:graphicData uri="http://schemas.openxmlformats.org/drawingml/2006/table">
            <a:tbl>
              <a:tblPr>
                <a:noFill/>
                <a:tableStyleId>{226CA9D0-53DD-47B1-9F0D-A214B0E2C453}</a:tableStyleId>
              </a:tblPr>
              <a:tblGrid>
                <a:gridCol w="2751650"/>
                <a:gridCol w="2751650"/>
                <a:gridCol w="2751650"/>
              </a:tblGrid>
              <a:tr h="329125">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State</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Term</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Definition</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r>
              <a:tr h="768025">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Florida</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Equine</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100">
                          <a:solidFill>
                            <a:srgbClr val="333333"/>
                          </a:solidFill>
                          <a:latin typeface="Verdana"/>
                          <a:ea typeface="Verdana"/>
                          <a:cs typeface="Verdana"/>
                          <a:sym typeface="Verdana"/>
                        </a:rPr>
                        <a:t>Any member of the family Equidae, including horses, mules, asses, and zebras.</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r h="786950">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North Carolina</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Equine</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100">
                          <a:solidFill>
                            <a:srgbClr val="333333"/>
                          </a:solidFill>
                          <a:latin typeface="Verdana"/>
                          <a:ea typeface="Verdana"/>
                          <a:cs typeface="Verdana"/>
                          <a:sym typeface="Verdana"/>
                        </a:rPr>
                        <a:t>Any member of the equine family, including horses, ponies, mules, asses and other equines;</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CADFF2"/>
                    </a:solidFill>
                  </a:tcPr>
                </a:tc>
              </a:tr>
              <a:tr h="835900">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Kansas (title 25)</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Written notice</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lnSpc>
                          <a:spcPct val="115000"/>
                        </a:lnSpc>
                        <a:spcBef>
                          <a:spcPts val="0"/>
                        </a:spcBef>
                        <a:spcAft>
                          <a:spcPts val="0"/>
                        </a:spcAft>
                        <a:buNone/>
                      </a:pPr>
                      <a:r>
                        <a:rPr lang="en" sz="1100">
                          <a:solidFill>
                            <a:srgbClr val="333333"/>
                          </a:solidFill>
                          <a:latin typeface="Verdana"/>
                          <a:ea typeface="Verdana"/>
                          <a:cs typeface="Verdana"/>
                          <a:sym typeface="Verdana"/>
                        </a:rPr>
                        <a:t>a written notification which is either hand-delivered, facsimile-transmitted or sent by certified mail. </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CADFF2"/>
                    </a:solidFill>
                  </a:tcPr>
                </a:tc>
              </a:tr>
              <a:tr h="849625">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Kansas (title 23)</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Written notice</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latin typeface="Verdana"/>
                          <a:ea typeface="Verdana"/>
                          <a:cs typeface="Verdana"/>
                          <a:sym typeface="Verdana"/>
                        </a:rPr>
                        <a:t>any paper or electronic document relevant to a matter that is filed with the Commission.</a:t>
                      </a:r>
                      <a:endParaRPr sz="1100">
                        <a:solidFill>
                          <a:srgbClr val="333333"/>
                        </a:solidFill>
                        <a:latin typeface="Verdana"/>
                        <a:ea typeface="Verdana"/>
                        <a:cs typeface="Verdana"/>
                        <a:sym typeface="Verdana"/>
                      </a:endParaRPr>
                    </a:p>
                    <a:p>
                      <a:pPr indent="0" lvl="0" marL="0" marR="0" rtl="0" algn="l">
                        <a:lnSpc>
                          <a:spcPct val="150000"/>
                        </a:lnSpc>
                        <a:spcBef>
                          <a:spcPts val="0"/>
                        </a:spcBef>
                        <a:spcAft>
                          <a:spcPts val="1000"/>
                        </a:spcAft>
                        <a:buNone/>
                      </a:pPr>
                      <a:r>
                        <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48200" y="219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Works</a:t>
            </a:r>
            <a:endParaRPr/>
          </a:p>
        </p:txBody>
      </p:sp>
      <p:sp>
        <p:nvSpPr>
          <p:cNvPr id="107" name="Google Shape;107;p21"/>
          <p:cNvSpPr txBox="1"/>
          <p:nvPr>
            <p:ph idx="1" type="body"/>
          </p:nvPr>
        </p:nvSpPr>
        <p:spPr>
          <a:xfrm>
            <a:off x="311688" y="851575"/>
            <a:ext cx="8520600" cy="2350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Data</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XML format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State regulations for all 50 states</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Definition Extraction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CSV format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Where terms are defined</a:t>
            </a:r>
            <a:endParaRPr>
              <a:solidFill>
                <a:schemeClr val="dk1"/>
              </a:solidFill>
            </a:endParaRPr>
          </a:p>
          <a:p>
            <a:pPr indent="0" lvl="0" marL="914400" rtl="0" algn="l">
              <a:spcBef>
                <a:spcPts val="1000"/>
              </a:spcBef>
              <a:spcAft>
                <a:spcPts val="1000"/>
              </a:spcAft>
              <a:buNone/>
            </a:pPr>
            <a:r>
              <a:t/>
            </a:r>
            <a:endParaRPr/>
          </a:p>
        </p:txBody>
      </p:sp>
      <p:graphicFrame>
        <p:nvGraphicFramePr>
          <p:cNvPr id="108" name="Google Shape;108;p21"/>
          <p:cNvGraphicFramePr/>
          <p:nvPr/>
        </p:nvGraphicFramePr>
        <p:xfrm>
          <a:off x="52625" y="2804598"/>
          <a:ext cx="3000000" cy="3000000"/>
        </p:xfrm>
        <a:graphic>
          <a:graphicData uri="http://schemas.openxmlformats.org/drawingml/2006/table">
            <a:tbl>
              <a:tblPr>
                <a:noFill/>
                <a:tableStyleId>{226CA9D0-53DD-47B1-9F0D-A214B0E2C453}</a:tableStyleId>
              </a:tblPr>
              <a:tblGrid>
                <a:gridCol w="1327650"/>
                <a:gridCol w="1327650"/>
                <a:gridCol w="1327650"/>
                <a:gridCol w="1327650"/>
                <a:gridCol w="1327650"/>
                <a:gridCol w="2400475"/>
              </a:tblGrid>
              <a:tr h="239775">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idnum</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datapath</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Tag</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Method</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Term</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Definition</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BDD8F1"/>
                    </a:solidFill>
                  </a:tcPr>
                </a:tc>
              </a:tr>
              <a:tr h="1220950">
                <a:tc>
                  <a:txBody>
                    <a:bodyPr/>
                    <a:lstStyle/>
                    <a:p>
                      <a:pPr indent="0" lvl="0" marL="0" rtl="0" algn="l">
                        <a:lnSpc>
                          <a:spcPct val="115000"/>
                        </a:lnSpc>
                        <a:spcBef>
                          <a:spcPts val="0"/>
                        </a:spcBef>
                        <a:spcAft>
                          <a:spcPts val="0"/>
                        </a:spcAft>
                        <a:buNone/>
                      </a:pPr>
                      <a:r>
                        <a:rPr lang="en" sz="1200">
                          <a:solidFill>
                            <a:schemeClr val="dk1"/>
                          </a:solidFill>
                        </a:rPr>
                        <a:t>Agency 100 - Article 25 - section 1</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marR="0" rtl="0" algn="l">
                        <a:lnSpc>
                          <a:spcPct val="150000"/>
                        </a:lnSpc>
                        <a:spcBef>
                          <a:spcPts val="0"/>
                        </a:spcBef>
                        <a:spcAft>
                          <a:spcPts val="1000"/>
                        </a:spcAft>
                        <a:buNone/>
                      </a:pPr>
                      <a:r>
                        <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200">
                          <a:solidFill>
                            <a:srgbClr val="333333"/>
                          </a:solidFill>
                          <a:latin typeface="Verdana"/>
                          <a:ea typeface="Verdana"/>
                          <a:cs typeface="Verdana"/>
                          <a:sym typeface="Verdana"/>
                        </a:rPr>
                        <a:t>filepath</a:t>
                      </a:r>
                      <a:endParaRPr sz="12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100">
                          <a:solidFill>
                            <a:srgbClr val="333333"/>
                          </a:solidFill>
                          <a:latin typeface="Verdana"/>
                          <a:ea typeface="Verdana"/>
                          <a:cs typeface="Verdana"/>
                          <a:sym typeface="Verdana"/>
                        </a:rPr>
                        <a:t>subsect</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100">
                          <a:solidFill>
                            <a:srgbClr val="333333"/>
                          </a:solidFill>
                          <a:latin typeface="Verdana"/>
                          <a:ea typeface="Verdana"/>
                          <a:cs typeface="Verdana"/>
                          <a:sym typeface="Verdana"/>
                        </a:rPr>
                        <a:t>cues</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marR="0" rtl="0" algn="l">
                        <a:lnSpc>
                          <a:spcPct val="150000"/>
                        </a:lnSpc>
                        <a:spcBef>
                          <a:spcPts val="0"/>
                        </a:spcBef>
                        <a:spcAft>
                          <a:spcPts val="1000"/>
                        </a:spcAft>
                        <a:buNone/>
                      </a:pPr>
                      <a:r>
                        <a:rPr lang="en" sz="1100">
                          <a:solidFill>
                            <a:srgbClr val="333333"/>
                          </a:solidFill>
                          <a:latin typeface="Verdana"/>
                          <a:ea typeface="Verdana"/>
                          <a:cs typeface="Verdana"/>
                          <a:sym typeface="Verdana"/>
                        </a:rPr>
                        <a:t>Office</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c>
                  <a:txBody>
                    <a:bodyPr/>
                    <a:lstStyle/>
                    <a:p>
                      <a:pPr indent="0" lvl="0" marL="0" rtl="0" algn="l">
                        <a:lnSpc>
                          <a:spcPct val="115000"/>
                        </a:lnSpc>
                        <a:spcBef>
                          <a:spcPts val="0"/>
                        </a:spcBef>
                        <a:spcAft>
                          <a:spcPts val="0"/>
                        </a:spcAft>
                        <a:buNone/>
                      </a:pPr>
                      <a:r>
                        <a:rPr lang="en" sz="1200">
                          <a:solidFill>
                            <a:schemeClr val="dk1"/>
                          </a:solidFill>
                        </a:rPr>
                        <a:t>any place intended for the practice of the healing arts in the state of Kansas.</a:t>
                      </a:r>
                      <a:endParaRPr sz="1100">
                        <a:solidFill>
                          <a:srgbClr val="333333"/>
                        </a:solidFill>
                        <a:latin typeface="Verdana"/>
                        <a:ea typeface="Verdana"/>
                        <a:cs typeface="Verdana"/>
                        <a:sym typeface="Verdana"/>
                      </a:endParaRPr>
                    </a:p>
                  </a:txBody>
                  <a:tcPr marT="91425" marB="91425" marR="91425" marL="91425">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DBE9F6"/>
                    </a:solidFill>
                  </a:tcPr>
                </a:tc>
              </a:tr>
            </a:tbl>
          </a:graphicData>
        </a:graphic>
      </p:graphicFrame>
      <p:sp>
        <p:nvSpPr>
          <p:cNvPr id="109" name="Google Shape;109;p21"/>
          <p:cNvSpPr txBox="1"/>
          <p:nvPr/>
        </p:nvSpPr>
        <p:spPr>
          <a:xfrm>
            <a:off x="455100" y="4514025"/>
            <a:ext cx="6096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EB Garamond"/>
              <a:buChar char="●"/>
            </a:pPr>
            <a:r>
              <a:rPr lang="en" sz="1600">
                <a:solidFill>
                  <a:schemeClr val="dk1"/>
                </a:solidFill>
                <a:latin typeface="EB Garamond"/>
                <a:ea typeface="EB Garamond"/>
                <a:cs typeface="EB Garamond"/>
                <a:sym typeface="EB Garamond"/>
              </a:rPr>
              <a:t>We want to know where they apply</a:t>
            </a:r>
            <a:endParaRPr sz="1600">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Scoping?</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a:solidFill>
                  <a:schemeClr val="dk1"/>
                </a:solidFill>
              </a:rPr>
              <a:t>The </a:t>
            </a:r>
            <a:r>
              <a:rPr b="1" lang="en">
                <a:solidFill>
                  <a:schemeClr val="dk1"/>
                </a:solidFill>
              </a:rPr>
              <a:t>scope </a:t>
            </a:r>
            <a:r>
              <a:rPr lang="en">
                <a:solidFill>
                  <a:schemeClr val="dk1"/>
                </a:solidFill>
              </a:rPr>
              <a:t>of a definition denotes the segments of the corpus for which that definition is to be applied</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
                <a:solidFill>
                  <a:schemeClr val="dk1"/>
                </a:solidFill>
              </a:rPr>
              <a:t>Every defined term has an associated scope that designates that it’s usage within the regulation</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
                <a:solidFill>
                  <a:schemeClr val="dk1"/>
                </a:solidFill>
              </a:rPr>
              <a:t>These scopes vary in range from single parts or sections to entire titles</a:t>
            </a:r>
            <a:endParaRPr>
              <a:solidFill>
                <a:schemeClr val="dk1"/>
              </a:solidFill>
            </a:endParaRPr>
          </a:p>
        </p:txBody>
      </p:sp>
      <p:sp>
        <p:nvSpPr>
          <p:cNvPr id="116" name="Google Shape;116;p22"/>
          <p:cNvSpPr/>
          <p:nvPr/>
        </p:nvSpPr>
        <p:spPr>
          <a:xfrm>
            <a:off x="1486050" y="2416500"/>
            <a:ext cx="6171900" cy="2727000"/>
          </a:xfrm>
          <a:prstGeom prst="roundRect">
            <a:avLst>
              <a:gd fmla="val 16667" name="adj"/>
            </a:avLst>
          </a:prstGeom>
          <a:solidFill>
            <a:srgbClr val="CAD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nvSpPr>
        <p:spPr>
          <a:xfrm>
            <a:off x="1748975" y="2416500"/>
            <a:ext cx="5736000" cy="259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Title 1 - Division 1 - Chapter 1 - Article 1 - Section Cal-Code-Regs-Tit-1</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The following definitions shall apply to the regulations contained in this chapter: </a:t>
            </a:r>
            <a:endParaRPr i="1">
              <a:solidFill>
                <a:schemeClr val="dk1"/>
              </a:solidFill>
              <a:highlight>
                <a:srgbClr val="666666"/>
              </a:highlight>
            </a:endParaRPr>
          </a:p>
          <a:p>
            <a:pPr indent="0" lvl="0" marL="0" rtl="0" algn="l">
              <a:lnSpc>
                <a:spcPct val="115000"/>
              </a:lnSpc>
              <a:spcBef>
                <a:spcPts val="0"/>
              </a:spcBef>
              <a:spcAft>
                <a:spcPts val="0"/>
              </a:spcAft>
              <a:buClr>
                <a:schemeClr val="dk1"/>
              </a:buClr>
              <a:buSzPts val="1100"/>
              <a:buFont typeface="Arial"/>
              <a:buNone/>
            </a:pPr>
            <a:r>
              <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(1) "APA" means the part of the California Administrative Procedure Act appearing in California Government Code, Title 2, division 3, part 1, chapter 3.5, commencing with section 11340, which generally governs the adoption, amendment, or repeal of regulations by California state agencies.</a:t>
            </a:r>
            <a:endParaRPr sz="1600">
              <a:latin typeface="Times New Roman"/>
              <a:ea typeface="Times New Roman"/>
              <a:cs typeface="Times New Roman"/>
              <a:sym typeface="Times New Roman"/>
            </a:endParaRPr>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523636"/>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