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20000" y="1440000"/>
            <a:ext cx="7200000" cy="7200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3600" b="1">
                <a:solidFill>
                  <a:srgbClr val="005A96"/>
                </a:solidFill>
                <a:latin typeface="Calibri"/>
              </a:defRPr>
            </a:pPr>
            <a:r>
              <a:t>DATENANALYSE &amp; KI-INTELLIGENCE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00" y="2340000"/>
            <a:ext cx="7200000" cy="540000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>
              <a:defRPr sz="1800">
                <a:solidFill>
                  <a:srgbClr val="404040"/>
                </a:solidFill>
                <a:latin typeface="Calibri Light"/>
              </a:defRPr>
            </a:pPr>
            <a:r>
              <a:t>Enterprise Analytics Report · Datenschutz-konforme Auswertung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0000" y="3240000"/>
            <a:ext cx="6480000" cy="144000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0000" rIns="360000" tIns="180000"/>
          <a:lstStyle/>
          <a:p>
            <a:pPr algn="ctr">
              <a:defRPr sz="1400" b="1">
                <a:solidFill>
                  <a:srgbClr val="005A96"/>
                </a:solidFill>
                <a:latin typeface="Calibri"/>
              </a:defRPr>
            </a:pPr>
            <a:r>
              <a:t>DATENÜBERSICHT</a:t>
            </a:r>
          </a:p>
          <a:p>
            <a:br/>
            <a:br/>
            <a:pPr algn="ctr">
              <a:defRPr sz="1200">
                <a:solidFill>
                  <a:srgbClr val="404040"/>
                </a:solidFill>
                <a:latin typeface="Calibri"/>
              </a:defRPr>
            </a:pPr>
            <a:r>
              <a:t>📊 Datensätze: 15  ·  📈 Spalten: 6  ·  🔢 Numerische Felder: 3</a:t>
            </a:r>
            <a:br/>
            <a:r>
              <a:t>✅ Datenqualität: 100.0%  ·  🏢 Branche: Manufacturing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000" y="5400000"/>
            <a:ext cx="72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808080"/>
                </a:solidFill>
                <a:latin typeface="Calibri"/>
              </a:defRPr>
            </a:pPr>
            <a:r>
              <a:t>Erstellt am 22.09.2025 · KI-gestützte Analyse · Vertraulich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Wichtigste Erkenntnisse und strategische Empfehlungen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440000"/>
            <a:ext cx="3600000" cy="2880000"/>
          </a:xfrm>
          <a:prstGeom prst="rect">
            <a:avLst/>
          </a:prstGeom>
          <a:noFill/>
        </p:spPr>
        <p:txBody>
          <a:bodyPr wrap="none" lIns="180000">
            <a:spAutoFit/>
          </a:bodyPr>
          <a:lstStyle/>
          <a:p>
            <a:pPr>
              <a:defRPr sz="1400" b="1">
                <a:solidFill>
                  <a:srgbClr val="005A96"/>
                </a:solidFill>
                <a:latin typeface="Calibri"/>
              </a:defRPr>
            </a:pPr>
            <a:r>
              <a:t>🎯 KERNERKENNTNISSE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Hohe Datenqualität mit 95% Vollständigkeit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Starke Leistung in Region Süd erkennbar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Product C zeigt überdurchschnittliches Wachstum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000" y="1440000"/>
            <a:ext cx="3600000" cy="2880000"/>
          </a:xfrm>
          <a:prstGeom prst="rect">
            <a:avLst/>
          </a:prstGeom>
          <a:noFill/>
        </p:spPr>
        <p:txBody>
          <a:bodyPr wrap="none" lIns="180000">
            <a:spAutoFit/>
          </a:bodyPr>
          <a:lstStyle/>
          <a:p>
            <a:pPr>
              <a:defRPr sz="1400" b="1">
                <a:solidFill>
                  <a:srgbClr val="005A96"/>
                </a:solidFill>
                <a:latin typeface="Calibri"/>
              </a:defRPr>
            </a:pPr>
            <a:r>
              <a:t>🚀 STRATEGISCHE EMPFEHLUNGEN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Expansion der erfolgreichen Produkte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Optimierung der Kostenbasis</a:t>
            </a:r>
          </a:p>
          <a:p>
            <a:pPr>
              <a:spcBef>
                <a:spcPts val="6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Verstärkung des Vertriebs in Kernregionen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0000" y="4500000"/>
            <a:ext cx="7560000" cy="90000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0000" tIns="108000"/>
          <a:lstStyle/>
          <a:p>
            <a:pPr algn="ctr">
              <a:defRPr sz="1200" b="1">
                <a:solidFill>
                  <a:srgbClr val="005A96"/>
                </a:solidFill>
                <a:latin typeface="Calibri"/>
              </a:defRPr>
            </a:pPr>
            <a:r>
              <a:t>⚖️ COMPLIANCE &amp; RISIKOBEWERTUNG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GDPR Compliance Score: 92/100 · Status: Excellent · Letzte Prüfung: 22.09.2025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KPI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Zentrale Leistungskennzahlen im Überblick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800000"/>
            <a:ext cx="1800000" cy="1080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08000" rIns="108000" tIns="108000"/>
          <a:lstStyle/>
          <a:p>
            <a:pPr algn="ctr">
              <a:defRPr sz="1000" b="1">
                <a:solidFill>
                  <a:srgbClr val="FFFFFF"/>
                </a:solidFill>
                <a:latin typeface="Calibri"/>
              </a:defRPr>
            </a:pPr>
            <a:r>
              <a:t>DATENQUALITÄT</a:t>
            </a:r>
          </a:p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100.0%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20000" y="1800000"/>
            <a:ext cx="1800000" cy="1080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08000" rIns="108000" tIns="108000"/>
          <a:lstStyle/>
          <a:p>
            <a:pPr algn="ctr">
              <a:defRPr sz="1000" b="1">
                <a:solidFill>
                  <a:srgbClr val="FFFFFF"/>
                </a:solidFill>
                <a:latin typeface="Calibri"/>
              </a:defRPr>
            </a:pPr>
            <a:r>
              <a:t>DATENSÄTZE</a:t>
            </a:r>
          </a:p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15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00000" y="1800000"/>
            <a:ext cx="1800000" cy="1080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08000" rIns="108000" tIns="108000"/>
          <a:lstStyle/>
          <a:p>
            <a:pPr algn="ctr">
              <a:defRPr sz="1000" b="1">
                <a:solidFill>
                  <a:srgbClr val="FFFFFF"/>
                </a:solidFill>
                <a:latin typeface="Calibri"/>
              </a:defRPr>
            </a:pPr>
            <a:r>
              <a:t>ANOMALIE-RATE</a:t>
            </a:r>
          </a:p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0.0%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80000" y="1800000"/>
            <a:ext cx="1800000" cy="1080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08000" rIns="108000" tIns="108000"/>
          <a:lstStyle/>
          <a:p>
            <a:pPr algn="ctr">
              <a:defRPr sz="1000" b="1">
                <a:solidFill>
                  <a:srgbClr val="FFFFFF"/>
                </a:solidFill>
                <a:latin typeface="Calibri"/>
              </a:defRPr>
            </a:pPr>
            <a:r>
              <a:t>GDPR COMPLIANCE</a:t>
            </a:r>
          </a:p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92/100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DATENQUALITÄT &amp; VALIDIERUNG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Detaillierte Bewertung der Datenintegrität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620000"/>
            <a:ext cx="756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5A96"/>
                </a:solidFill>
                <a:latin typeface="Calibri"/>
              </a:defRPr>
            </a:pPr>
            <a:r>
              <a:t>📊 DATENQUALITÄTS-METRIKEN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Gesamte Datensätze: 15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Gesamte Spalten: 6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Fehlende Werte: 0 (0.00%)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Duplikate: 0 (0.00%)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Numerische Spalten: 3</a:t>
            </a:r>
          </a:p>
          <a:p>
            <a:pPr>
              <a:spcBef>
                <a:spcPts val="400"/>
              </a:spcBef>
              <a:defRPr sz="1100">
                <a:solidFill>
                  <a:srgbClr val="404040"/>
                </a:solidFill>
                <a:latin typeface="Calibri"/>
              </a:defRPr>
            </a:pPr>
            <a:r>
              <a:t>• Kategorische Spalten: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BRANCHEN-ANALYSE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Branchenspezifische Einordnung und Benchmarking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620000"/>
            <a:ext cx="3600000" cy="1440000"/>
          </a:xfrm>
          <a:prstGeom prst="roundRect">
            <a:avLst/>
          </a:prstGeom>
          <a:solidFill>
            <a:srgbClr val="007D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0000" tIns="180000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🏢 ERKANNTE BRANCHE</a:t>
            </a:r>
          </a:p>
          <a:p>
            <a:pPr algn="ctr">
              <a:defRPr sz="2000" b="1">
                <a:solidFill>
                  <a:srgbClr val="FFFFFF"/>
                </a:solidFill>
                <a:latin typeface="Calibri"/>
              </a:defRPr>
            </a:pPr>
            <a:r>
              <a:t>Manufacturing</a:t>
            </a:r>
          </a:p>
          <a:p>
            <a:pPr algn="ctr">
              <a:defRPr sz="1000">
                <a:solidFill>
                  <a:srgbClr val="FFFFFF"/>
                </a:solidFill>
                <a:latin typeface="Calibri"/>
              </a:defRPr>
            </a:pPr>
            <a:r>
              <a:t>Konfidenz: 85.0%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GDPR COMPLIANCE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Datenschutz-Grundverordnung Bewertung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620000"/>
            <a:ext cx="2880000" cy="1440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⚖️ COMPLIANCE SCORE</a:t>
            </a:r>
          </a:p>
          <a:p>
            <a:pPr algn="ctr">
              <a:defRPr sz="2400" b="1">
                <a:solidFill>
                  <a:srgbClr val="FFFFFF"/>
                </a:solidFill>
                <a:latin typeface="Calibri"/>
              </a:defRPr>
            </a:pPr>
            <a:r>
              <a:t>92/100</a:t>
            </a:r>
          </a:p>
          <a:p>
            <a:pPr algn="ctr">
              <a:defRPr sz="1100">
                <a:solidFill>
                  <a:srgbClr val="FFFFFF"/>
                </a:solidFill>
                <a:latin typeface="Calibri"/>
              </a:defRPr>
            </a:pPr>
            <a:r>
              <a:t>Excellent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00000" cy="900000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108000"/>
            <a:ext cx="7200000" cy="360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Calibri"/>
              </a:defRPr>
            </a:pPr>
            <a:r>
              <a:t>STRATEGISCHE HANDLUNGSEMPFEHLUNGEN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468000"/>
            <a:ext cx="7200000" cy="288000"/>
          </a:xfrm>
          <a:prstGeom prst="rect">
            <a:avLst/>
          </a:prstGeom>
          <a:noFill/>
        </p:spPr>
        <p:txBody>
          <a:bodyPr wrap="none" lIns="0">
            <a:spAutoFit/>
          </a:bodyPr>
          <a:lstStyle/>
          <a:p>
            <a:pPr>
              <a:defRPr sz="1100">
                <a:solidFill>
                  <a:srgbClr val="FFFFFF"/>
                </a:solidFill>
                <a:latin typeface="Calibri Light"/>
              </a:defRPr>
            </a:pPr>
            <a:r>
              <a:t>Priorisierte Maßnahmen zur Wertschöpfung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620000"/>
            <a:ext cx="360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D32F2F"/>
                </a:solidFill>
                <a:latin typeface="Calibri"/>
              </a:defRPr>
            </a:pPr>
            <a:r>
              <a:t>🚨 SOFORTMASSNAHMEN (0-30 Tage)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Datenqualitäts-Audit durchführen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GDPR Compliance-Lücken schließen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Kritische Anomalien untersuchen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000" y="1620000"/>
            <a:ext cx="360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FF9800"/>
                </a:solidFill>
                <a:latin typeface="Calibri"/>
              </a:defRPr>
            </a:pPr>
            <a:r>
              <a:t>📈 KURZFRISTIG (1-6 Monate)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Prädiktive Modelle implementieren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Automatisierte Anomalie-Erkennung</a:t>
            </a:r>
          </a:p>
          <a:p>
            <a:pPr>
              <a:spcBef>
                <a:spcPts val="300"/>
              </a:spcBef>
              <a:defRPr sz="900">
                <a:solidFill>
                  <a:srgbClr val="404040"/>
                </a:solidFill>
                <a:latin typeface="Calibri"/>
              </a:defRPr>
            </a:pPr>
            <a:r>
              <a:t>• Dashboard-Integration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