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66" r:id="rId3"/>
    <p:sldId id="284" r:id="rId4"/>
    <p:sldId id="287" r:id="rId5"/>
    <p:sldId id="285" r:id="rId6"/>
    <p:sldId id="305" r:id="rId7"/>
    <p:sldId id="257" r:id="rId8"/>
    <p:sldId id="270" r:id="rId9"/>
    <p:sldId id="288" r:id="rId10"/>
    <p:sldId id="286" r:id="rId11"/>
    <p:sldId id="271" r:id="rId12"/>
    <p:sldId id="272" r:id="rId13"/>
    <p:sldId id="307" r:id="rId14"/>
    <p:sldId id="300" r:id="rId15"/>
    <p:sldId id="325" r:id="rId16"/>
    <p:sldId id="301" r:id="rId17"/>
    <p:sldId id="258" r:id="rId18"/>
    <p:sldId id="277" r:id="rId19"/>
    <p:sldId id="259" r:id="rId20"/>
    <p:sldId id="260" r:id="rId21"/>
    <p:sldId id="262" r:id="rId22"/>
    <p:sldId id="273" r:id="rId23"/>
    <p:sldId id="263" r:id="rId24"/>
    <p:sldId id="289" r:id="rId25"/>
    <p:sldId id="276" r:id="rId26"/>
    <p:sldId id="275" r:id="rId27"/>
    <p:sldId id="315" r:id="rId28"/>
    <p:sldId id="314" r:id="rId29"/>
    <p:sldId id="316" r:id="rId30"/>
    <p:sldId id="265" r:id="rId31"/>
    <p:sldId id="267" r:id="rId32"/>
    <p:sldId id="279" r:id="rId33"/>
    <p:sldId id="310" r:id="rId34"/>
    <p:sldId id="295" r:id="rId35"/>
    <p:sldId id="296" r:id="rId36"/>
    <p:sldId id="297" r:id="rId37"/>
    <p:sldId id="298" r:id="rId38"/>
    <p:sldId id="281" r:id="rId39"/>
    <p:sldId id="268" r:id="rId40"/>
    <p:sldId id="282" r:id="rId41"/>
    <p:sldId id="283" r:id="rId42"/>
    <p:sldId id="269" r:id="rId43"/>
    <p:sldId id="311" r:id="rId44"/>
    <p:sldId id="309" r:id="rId45"/>
    <p:sldId id="280" r:id="rId46"/>
    <p:sldId id="290" r:id="rId47"/>
    <p:sldId id="312" r:id="rId48"/>
    <p:sldId id="313" r:id="rId49"/>
    <p:sldId id="291" r:id="rId50"/>
    <p:sldId id="292" r:id="rId51"/>
    <p:sldId id="294" r:id="rId52"/>
    <p:sldId id="293" r:id="rId53"/>
    <p:sldId id="299" r:id="rId54"/>
    <p:sldId id="320" r:id="rId55"/>
    <p:sldId id="318" r:id="rId56"/>
    <p:sldId id="319" r:id="rId57"/>
    <p:sldId id="321" r:id="rId58"/>
    <p:sldId id="322" r:id="rId59"/>
    <p:sldId id="323" r:id="rId60"/>
    <p:sldId id="324" r:id="rId61"/>
    <p:sldId id="330" r:id="rId62"/>
    <p:sldId id="326" r:id="rId63"/>
    <p:sldId id="327" r:id="rId64"/>
    <p:sldId id="328" r:id="rId65"/>
    <p:sldId id="329" r:id="rId66"/>
    <p:sldId id="331" r:id="rId67"/>
    <p:sldId id="334" r:id="rId68"/>
    <p:sldId id="332" r:id="rId69"/>
    <p:sldId id="335" r:id="rId70"/>
    <p:sldId id="333" r:id="rId71"/>
    <p:sldId id="336" r:id="rId72"/>
    <p:sldId id="339" r:id="rId73"/>
    <p:sldId id="337" r:id="rId74"/>
    <p:sldId id="338" r:id="rId75"/>
    <p:sldId id="340" r:id="rId76"/>
    <p:sldId id="341" r:id="rId77"/>
    <p:sldId id="342" r:id="rId78"/>
    <p:sldId id="317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1" autoAdjust="0"/>
  </p:normalViewPr>
  <p:slideViewPr>
    <p:cSldViewPr>
      <p:cViewPr>
        <p:scale>
          <a:sx n="86" d="100"/>
          <a:sy n="86" d="100"/>
        </p:scale>
        <p:origin x="-141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14DB7-D648-4D7C-81EE-5C624B4CE237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15F16-2075-488D-B78E-F73734E53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</a:t>
            </a:r>
            <a:r>
              <a:rPr lang="en-US" baseline="0" dirty="0" smtClean="0"/>
              <a:t> – nodes as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Reconstruction</a:t>
            </a:r>
            <a:r>
              <a:rPr lang="en-US" baseline="0" dirty="0" smtClean="0"/>
              <a:t> error is weighted by the number of child nodes</a:t>
            </a:r>
          </a:p>
          <a:p>
            <a:r>
              <a:rPr lang="en-US" baseline="0" dirty="0" smtClean="0"/>
              <a:t>Outputs normalized (to a unit vector) to prevent hidden layer having diminishing activations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“Machine Learning and AI for Brain Simulations” –</a:t>
            </a:r>
            <a:r>
              <a:rPr lang="en-US" baseline="0" dirty="0" smtClean="0"/>
              <a:t> </a:t>
            </a:r>
            <a:r>
              <a:rPr lang="en-US" dirty="0" smtClean="0"/>
              <a:t>Andrew Ng Talk,</a:t>
            </a:r>
            <a:r>
              <a:rPr lang="en-US" baseline="0" dirty="0" smtClean="0"/>
              <a:t> UCLA, 2012</a:t>
            </a:r>
            <a:endParaRPr lang="en-US" dirty="0" smtClean="0"/>
          </a:p>
          <a:p>
            <a:r>
              <a:rPr lang="en-US" dirty="0" smtClean="0"/>
              <a:t>Visualization</a:t>
            </a:r>
            <a:r>
              <a:rPr lang="en-US" baseline="0" dirty="0" smtClean="0"/>
              <a:t> of weights at different layers of three layer deep neural networks trained on pictures of faces, cars, elephants and chairs</a:t>
            </a:r>
          </a:p>
          <a:p>
            <a:r>
              <a:rPr lang="en-US" baseline="0" dirty="0" smtClean="0"/>
              <a:t>This is proof, for me at least, that we are doing something really special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if I need</a:t>
            </a:r>
            <a:r>
              <a:rPr lang="en-US" baseline="0" dirty="0" smtClean="0"/>
              <a:t> to cover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</a:t>
            </a:r>
            <a:r>
              <a:rPr lang="en-US" baseline="0" dirty="0" smtClean="0"/>
              <a:t> FF </a:t>
            </a:r>
            <a:r>
              <a:rPr lang="en-US" baseline="0" dirty="0" err="1" smtClean="0"/>
              <a:t>Nnet</a:t>
            </a:r>
            <a:r>
              <a:rPr lang="en-US" baseline="0" dirty="0" smtClean="0"/>
              <a:t> – back propagation sends weight updates from the output layer back through to the hidden layer(s)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</a:t>
            </a:r>
            <a:r>
              <a:rPr lang="en-US" baseline="0" dirty="0" smtClean="0"/>
              <a:t> </a:t>
            </a:r>
            <a:r>
              <a:rPr lang="en-US" b="0" baseline="0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Reducing the Dimensionality of Data with Neural Networks” – Hinton,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Salkhutdinov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2006</a:t>
            </a:r>
            <a:endParaRPr lang="en-US" b="0" dirty="0" smtClean="0"/>
          </a:p>
          <a:p>
            <a:r>
              <a:rPr lang="en-US" dirty="0" smtClean="0"/>
              <a:t>Uses a layer of RBM’s to initialize weights</a:t>
            </a:r>
          </a:p>
          <a:p>
            <a:r>
              <a:rPr lang="en-US" dirty="0" smtClean="0"/>
              <a:t>Then a deep auto-encoder is trained from the</a:t>
            </a:r>
            <a:r>
              <a:rPr lang="en-US" baseline="0" dirty="0" smtClean="0"/>
              <a:t> stacked RBM’s after unrolling to form a decoder</a:t>
            </a:r>
          </a:p>
          <a:p>
            <a:r>
              <a:rPr lang="en-US" baseline="0" dirty="0" smtClean="0"/>
              <a:t>Back prop is used for fine 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</a:t>
            </a:r>
            <a:r>
              <a:rPr lang="en-US" baseline="0" dirty="0" smtClean="0"/>
              <a:t> 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Unified Architecture for Natural Language Processing: Deep Neural Networks with Multitask Learning” –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Collobert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Weston, 2008, p6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5F16-2075-488D-B78E-F73734E53122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.wustl.edu/mlpapers/paper_files/AISTATS2010_GlorotB10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am.ucla.edu/publications/gss2012/gss2012_10596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" TargetMode="External"/><Relationship Id="rId2" Type="http://schemas.openxmlformats.org/officeDocument/2006/relationships/hyperlink" Target="http://deeplearn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onan.collobert.com/senna/" TargetMode="External"/><Relationship Id="rId4" Type="http://schemas.openxmlformats.org/officeDocument/2006/relationships/hyperlink" Target="https://github.com/nitishsrivastava/deep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Deep Networks for Natural Language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 is Typically 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1. Layer-wise, bottom-up pre-training of unsupervised neural networks (auto-encoders, RBM’s)</a:t>
            </a:r>
          </a:p>
          <a:p>
            <a:endParaRPr lang="en-US" dirty="0" smtClean="0"/>
          </a:p>
          <a:p>
            <a:r>
              <a:rPr lang="en-US" dirty="0" smtClean="0"/>
              <a:t>2. Supervised training on labeled data using either:</a:t>
            </a:r>
          </a:p>
          <a:p>
            <a:pPr lvl="2">
              <a:buNone/>
            </a:pPr>
            <a:r>
              <a:rPr lang="en-US" dirty="0" err="1" smtClean="0"/>
              <a:t>i</a:t>
            </a:r>
            <a:r>
              <a:rPr lang="en-US" dirty="0" smtClean="0"/>
              <a:t>) Features learned from 1. fed into a classifier </a:t>
            </a:r>
          </a:p>
          <a:p>
            <a:pPr lvl="2"/>
            <a:r>
              <a:rPr lang="en-US" dirty="0" smtClean="0"/>
              <a:t>e.g. SVM</a:t>
            </a:r>
          </a:p>
          <a:p>
            <a:pPr lvl="2">
              <a:buNone/>
            </a:pPr>
            <a:r>
              <a:rPr lang="en-US" dirty="0" smtClean="0"/>
              <a:t>ii)  An additional output layer is placed on top to form a feed forward network, which is then trained using back prop on labeled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Huh?....</a:t>
            </a:r>
            <a:endParaRPr lang="en-US" dirty="0"/>
          </a:p>
        </p:txBody>
      </p:sp>
      <p:pic>
        <p:nvPicPr>
          <p:cNvPr id="8" name="Picture 7" descr="bab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763000" cy="4359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Huh?....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worry, we’ll come back to that shortly….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Justification \ Properties of Deep Learning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/>
          <a:p>
            <a:r>
              <a:rPr lang="en-US" dirty="0" smtClean="0"/>
              <a:t>Why? – </a:t>
            </a:r>
            <a:br>
              <a:rPr lang="en-US" dirty="0" smtClean="0"/>
            </a:br>
            <a:r>
              <a:rPr lang="en-US" dirty="0" smtClean="0"/>
              <a:t>Achieved State of the Art in a Number of Different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7724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Language Modeling (2012, </a:t>
            </a:r>
            <a:r>
              <a:rPr lang="en-US" dirty="0" err="1" smtClean="0"/>
              <a:t>Mikolov</a:t>
            </a:r>
            <a:r>
              <a:rPr lang="en-US" dirty="0" smtClean="0"/>
              <a:t> et al)</a:t>
            </a:r>
          </a:p>
          <a:p>
            <a:r>
              <a:rPr lang="en-US" dirty="0" smtClean="0"/>
              <a:t>Image Recognition (</a:t>
            </a:r>
            <a:r>
              <a:rPr lang="en-US" sz="3200" dirty="0" err="1" smtClean="0"/>
              <a:t>Krizhevsky</a:t>
            </a:r>
            <a:r>
              <a:rPr lang="en-US" sz="3200" dirty="0" smtClean="0"/>
              <a:t> </a:t>
            </a:r>
            <a:r>
              <a:rPr lang="en-US" dirty="0" smtClean="0"/>
              <a:t>won 2012 ImageNet  competition)</a:t>
            </a:r>
          </a:p>
          <a:p>
            <a:r>
              <a:rPr lang="en-US" dirty="0" smtClean="0"/>
              <a:t>Sentiment Classification (2011, </a:t>
            </a:r>
            <a:r>
              <a:rPr lang="en-US" dirty="0" err="1" smtClean="0"/>
              <a:t>Socher</a:t>
            </a:r>
            <a:r>
              <a:rPr lang="en-US" dirty="0" smtClean="0"/>
              <a:t> et al)</a:t>
            </a:r>
          </a:p>
          <a:p>
            <a:r>
              <a:rPr lang="en-US" dirty="0" smtClean="0"/>
              <a:t>Speech Recognition (2010, Dahl et al)</a:t>
            </a:r>
          </a:p>
          <a:p>
            <a:r>
              <a:rPr lang="en-US" dirty="0" smtClean="0"/>
              <a:t>MNIST hand-written digit recognition (</a:t>
            </a:r>
            <a:r>
              <a:rPr lang="en-US" dirty="0" err="1" smtClean="0"/>
              <a:t>Ciresan</a:t>
            </a:r>
            <a:r>
              <a:rPr lang="en-US" dirty="0" smtClean="0"/>
              <a:t> et al, 2010)</a:t>
            </a:r>
          </a:p>
          <a:p>
            <a:r>
              <a:rPr lang="en-US" dirty="0" smtClean="0"/>
              <a:t>Andrew Ng – Machine Learning Professor, Stanford:</a:t>
            </a:r>
          </a:p>
          <a:p>
            <a:pPr lvl="1"/>
            <a:r>
              <a:rPr lang="en-US" dirty="0" smtClean="0"/>
              <a:t> “I’ve worked all my life in Machine Learning, and I’ve never seen one algorithm knock over benchmarks like Deep Learning”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</a:t>
            </a:r>
            <a:r>
              <a:rPr lang="en-US" dirty="0" smtClean="0"/>
              <a:t>: What do these Problems have in Common?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applied to image and speech recognition, and NLP</a:t>
            </a:r>
          </a:p>
          <a:p>
            <a:r>
              <a:rPr lang="en-US" dirty="0" smtClean="0"/>
              <a:t>Each are non-linear classification problems where the inputs are highly hierarchal in nature (language, images, etc)</a:t>
            </a:r>
          </a:p>
          <a:p>
            <a:r>
              <a:rPr lang="en-US" dirty="0" smtClean="0"/>
              <a:t>The world has a hierarchical structure – Jeff Hawkins – On Intelligence	</a:t>
            </a:r>
          </a:p>
          <a:p>
            <a:r>
              <a:rPr lang="en-US" dirty="0" smtClean="0"/>
              <a:t>Problems that humans excel in and machine do very poorly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vs</a:t>
            </a:r>
            <a:r>
              <a:rPr lang="en-US" dirty="0" smtClean="0"/>
              <a:t> Shallow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same number of non-linear (neural network) units, a deep architecture is more expressive than a shallow one (Bishop 1995)</a:t>
            </a:r>
          </a:p>
          <a:p>
            <a:r>
              <a:rPr lang="en-US" dirty="0" smtClean="0"/>
              <a:t>Two layer (plus input layer) neural networks have been shown to be able to approximate </a:t>
            </a:r>
            <a:r>
              <a:rPr lang="en-US" b="1" dirty="0" smtClean="0"/>
              <a:t>any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However, functions compactly represented in k layers may require exponential size when expressed in 2 layers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3581400" cy="914400"/>
          </a:xfrm>
        </p:spPr>
        <p:txBody>
          <a:bodyPr/>
          <a:lstStyle/>
          <a:p>
            <a:r>
              <a:rPr lang="en-US" dirty="0" smtClean="0"/>
              <a:t>Deep Network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4648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478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4648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3200" y="4648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1400" y="4648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42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166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68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09800" y="137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288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564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137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708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596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484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72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820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2880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4320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724400" y="533400"/>
            <a:ext cx="41910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Shallow Network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260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19600" y="3810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Shallow (2 layer) networks need a lot more hidden layer nodes to compensate for lack of expressivity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4864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deep network, high levels can express combinations between  features learned at lower levels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Supervised 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new problem:</a:t>
            </a:r>
          </a:p>
          <a:p>
            <a:pPr lvl="1"/>
            <a:r>
              <a:rPr lang="en-US" dirty="0" smtClean="0"/>
              <a:t>Gather as much </a:t>
            </a:r>
            <a:r>
              <a:rPr lang="en-US" b="1" dirty="0" smtClean="0"/>
              <a:t>LABELED</a:t>
            </a:r>
            <a:r>
              <a:rPr lang="en-US" dirty="0" smtClean="0"/>
              <a:t> data as you can get \ handle</a:t>
            </a:r>
          </a:p>
          <a:p>
            <a:pPr lvl="1"/>
            <a:r>
              <a:rPr lang="en-US" dirty="0" smtClean="0"/>
              <a:t>Throw a bunch of algorithms at it (after trying RF \ SVM .. insert favorite </a:t>
            </a:r>
            <a:r>
              <a:rPr lang="en-US" dirty="0" err="1" smtClean="0"/>
              <a:t>algo</a:t>
            </a:r>
            <a:r>
              <a:rPr lang="en-US" dirty="0" smtClean="0"/>
              <a:t> here)</a:t>
            </a:r>
          </a:p>
          <a:p>
            <a:pPr lvl="1"/>
            <a:r>
              <a:rPr lang="en-US" dirty="0" smtClean="0"/>
              <a:t>Pick the best</a:t>
            </a:r>
          </a:p>
          <a:p>
            <a:pPr lvl="1"/>
            <a:r>
              <a:rPr lang="en-US" dirty="0" smtClean="0"/>
              <a:t>Spend hours hand engineering some features \ doing feature selection \ dimensionality reduction (PCA, SVD, etc)</a:t>
            </a:r>
          </a:p>
          <a:p>
            <a:pPr lvl="1"/>
            <a:r>
              <a:rPr lang="en-US" b="1" dirty="0" smtClean="0"/>
              <a:t>RINSE AND REPEAT…..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Justification \ Properties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Neural Networks 101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Brief History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Implementation Details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RBM’s and DBN’s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Auto-Encoders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Deep Learning for NLP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) Learning Neural Embeddings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Ii) Recursive Auto-Encoders 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</a:t>
            </a:r>
            <a:r>
              <a:rPr lang="en-US" b="1" dirty="0" smtClean="0"/>
              <a:t>NOT </a:t>
            </a:r>
            <a:r>
              <a:rPr lang="en-US" dirty="0" smtClean="0"/>
              <a:t>how humans learn</a:t>
            </a:r>
          </a:p>
          <a:p>
            <a:r>
              <a:rPr lang="en-US" dirty="0" smtClean="0"/>
              <a:t>Humans learn facts and skills and apply them to different problem areas</a:t>
            </a:r>
          </a:p>
          <a:p>
            <a:pPr lvl="1"/>
            <a:r>
              <a:rPr lang="en-US" dirty="0" smtClean="0"/>
              <a:t>-&gt; Transfer Learning </a:t>
            </a:r>
          </a:p>
          <a:p>
            <a:r>
              <a:rPr lang="en-US" dirty="0" smtClean="0"/>
              <a:t>Humans first learn simple concepts, and then learner more complex ideas by combining simpler concepts</a:t>
            </a:r>
          </a:p>
          <a:p>
            <a:r>
              <a:rPr lang="en-US" dirty="0" smtClean="0"/>
              <a:t>There is evidence that the cortex has a single learning algorithm:</a:t>
            </a:r>
          </a:p>
          <a:p>
            <a:pPr lvl="1"/>
            <a:r>
              <a:rPr lang="en-US" dirty="0" smtClean="0"/>
              <a:t>Inputs from optic nerves of ferrets was rerouted to into their audio cortex </a:t>
            </a:r>
          </a:p>
          <a:p>
            <a:pPr lvl="1"/>
            <a:r>
              <a:rPr lang="en-US" dirty="0" smtClean="0"/>
              <a:t>They were able to learn to see with their audio cortex instead</a:t>
            </a:r>
          </a:p>
          <a:p>
            <a:r>
              <a:rPr lang="en-US" dirty="0" smtClean="0"/>
              <a:t>If we want a general learning algorithm, it needs to be able to:</a:t>
            </a:r>
          </a:p>
          <a:p>
            <a:pPr lvl="1"/>
            <a:r>
              <a:rPr lang="en-US" dirty="0" smtClean="0"/>
              <a:t>Work  with any type of data</a:t>
            </a:r>
          </a:p>
          <a:p>
            <a:pPr lvl="1"/>
            <a:r>
              <a:rPr lang="en-US" dirty="0" smtClean="0"/>
              <a:t>Extract it’s own features</a:t>
            </a:r>
          </a:p>
          <a:p>
            <a:pPr lvl="1"/>
            <a:r>
              <a:rPr lang="en-US" dirty="0" smtClean="0"/>
              <a:t>Transfer what it’s learned to new domains</a:t>
            </a:r>
          </a:p>
          <a:p>
            <a:pPr lvl="1"/>
            <a:r>
              <a:rPr lang="en-US" dirty="0" smtClean="0"/>
              <a:t>Perform multi-modal learning – simultaneously learn from multiple different inputs (vision, language, etc)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Far more un-labeled data in the world (i.e. online) than labeled data: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Pictures</a:t>
            </a:r>
          </a:p>
          <a:p>
            <a:r>
              <a:rPr lang="en-US" dirty="0" smtClean="0"/>
              <a:t>Deep networks take advantage of unlabelled data by learning </a:t>
            </a:r>
            <a:r>
              <a:rPr lang="en-US" b="1" dirty="0" smtClean="0"/>
              <a:t>good representations </a:t>
            </a:r>
            <a:r>
              <a:rPr lang="en-US" dirty="0" smtClean="0"/>
              <a:t>of the data </a:t>
            </a:r>
            <a:r>
              <a:rPr lang="en-US" b="1" dirty="0" smtClean="0"/>
              <a:t>through unsupervised learning</a:t>
            </a:r>
          </a:p>
          <a:p>
            <a:r>
              <a:rPr lang="en-US" dirty="0" smtClean="0"/>
              <a:t>Humans learn initially from unlabelled examples</a:t>
            </a:r>
          </a:p>
          <a:p>
            <a:r>
              <a:rPr lang="en-US" dirty="0" smtClean="0"/>
              <a:t>Babies learn to talk without labeled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Feature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Learning features that represent the data allows them to be used to train a supervised classifier</a:t>
            </a:r>
          </a:p>
          <a:p>
            <a:r>
              <a:rPr lang="en-US" dirty="0" smtClean="0"/>
              <a:t>As the features are learned in an unsupervised way from a different and larger dataset, </a:t>
            </a:r>
            <a:r>
              <a:rPr lang="en-US" b="1" dirty="0" smtClean="0"/>
              <a:t>less risk of over-fitting</a:t>
            </a:r>
          </a:p>
          <a:p>
            <a:r>
              <a:rPr lang="en-US" b="1" dirty="0" smtClean="0"/>
              <a:t>No need for manual feature engineering </a:t>
            </a:r>
          </a:p>
          <a:p>
            <a:pPr lvl="1"/>
            <a:r>
              <a:rPr lang="en-US" dirty="0" smtClean="0"/>
              <a:t>(e.g. </a:t>
            </a:r>
            <a:r>
              <a:rPr lang="en-US" dirty="0" err="1" smtClean="0"/>
              <a:t>Kaggle</a:t>
            </a:r>
            <a:r>
              <a:rPr lang="en-US" dirty="0" smtClean="0"/>
              <a:t> Salary Prediction contest)</a:t>
            </a:r>
          </a:p>
          <a:p>
            <a:r>
              <a:rPr lang="en-US" dirty="0" smtClean="0"/>
              <a:t>Latent features are learned that attempt to explain the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3464"/>
            <a:ext cx="7772400" cy="1240536"/>
          </a:xfrm>
        </p:spPr>
        <p:txBody>
          <a:bodyPr/>
          <a:lstStyle/>
          <a:p>
            <a:r>
              <a:rPr lang="en-US" dirty="0" smtClean="0"/>
              <a:t>Unsupervised Learning - Distributed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45840"/>
          </a:xfrm>
        </p:spPr>
        <p:txBody>
          <a:bodyPr>
            <a:normAutofit/>
          </a:bodyPr>
          <a:lstStyle/>
          <a:p>
            <a:r>
              <a:rPr lang="en-US" dirty="0" smtClean="0"/>
              <a:t>Approaches to unsupervised learning of features fall into two categories:</a:t>
            </a:r>
          </a:p>
          <a:p>
            <a:pPr lvl="1"/>
            <a:r>
              <a:rPr lang="en-US" dirty="0" smtClean="0"/>
              <a:t>Local Representations (hard clustering)</a:t>
            </a:r>
          </a:p>
          <a:p>
            <a:pPr lvl="1"/>
            <a:r>
              <a:rPr lang="en-US" dirty="0" smtClean="0"/>
              <a:t>Distributed Representations (soft \ fuzzy clustering)</a:t>
            </a:r>
          </a:p>
          <a:p>
            <a:r>
              <a:rPr lang="en-US" dirty="0" smtClean="0"/>
              <a:t>Hard clustering approaches (e.g. k-means, DBSCAN) - learn to map a set of data points to individual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Fuzzy clustering, dimensionality reduction approaches (SVD, PCA), topic modeling (LDA)  and unsupervised feature learning with neural networks learn </a:t>
            </a:r>
            <a:r>
              <a:rPr lang="en-US" b="1" dirty="0" smtClean="0"/>
              <a:t>distributed representations</a:t>
            </a:r>
          </a:p>
          <a:p>
            <a:r>
              <a:rPr lang="en-US" dirty="0" smtClean="0"/>
              <a:t>Assumes that the data can be explained by the interaction of many different unobserved factors</a:t>
            </a:r>
          </a:p>
          <a:p>
            <a:r>
              <a:rPr lang="en-US" dirty="0" smtClean="0"/>
              <a:t>Unseen configurations of these factors can more effectively explain unseen data</a:t>
            </a:r>
          </a:p>
          <a:p>
            <a:r>
              <a:rPr lang="en-US" dirty="0" smtClean="0"/>
              <a:t>Much fewer features needed to describe the space as they can be combined in many different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1722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Local Representation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plot_kmeans_digits_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3312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Distributed Representation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multi-parti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219200"/>
            <a:ext cx="8153400" cy="55457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These factors are organized into multiple levels</a:t>
            </a:r>
          </a:p>
          <a:p>
            <a:r>
              <a:rPr lang="en-US" dirty="0" smtClean="0"/>
              <a:t>Each level creates new features from combinations of features from the level below</a:t>
            </a:r>
          </a:p>
          <a:p>
            <a:r>
              <a:rPr lang="en-US" dirty="0" smtClean="0"/>
              <a:t>Each level is more abstract than the ones below</a:t>
            </a:r>
          </a:p>
          <a:p>
            <a:r>
              <a:rPr lang="en-US" dirty="0" smtClean="0"/>
              <a:t>Hierarchies of distributed representations attempt to solve the “Curse of Dimensionality” by learning the underlying latent variables that cause the variability in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Hierarchical Representations</a:t>
            </a:r>
            <a:endParaRPr lang="en-US" dirty="0"/>
          </a:p>
        </p:txBody>
      </p:sp>
      <p:pic>
        <p:nvPicPr>
          <p:cNvPr id="4" name="Content Placeholder 3" descr="SOA_P3_Fig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101626"/>
            <a:ext cx="6480032" cy="5756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eepBMFac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35023"/>
            <a:ext cx="9286434" cy="68930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r>
              <a:rPr lang="en-US" dirty="0" smtClean="0"/>
              <a:t>Aims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a comprehensible introduction to Deep Learning for the uninitiated</a:t>
            </a:r>
          </a:p>
          <a:p>
            <a:r>
              <a:rPr lang="en-US" dirty="0" smtClean="0"/>
              <a:t>Give an overview of how deep learning can be applied to NLP</a:t>
            </a:r>
          </a:p>
          <a:p>
            <a:r>
              <a:rPr lang="en-US" dirty="0" smtClean="0"/>
              <a:t>Provide an understanding of the justification for deep learning and the approaches used</a:t>
            </a:r>
          </a:p>
          <a:p>
            <a:r>
              <a:rPr lang="en-US" dirty="0" smtClean="0"/>
              <a:t>Illustrate the type of problems it can be used to solve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Vs Generative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types of classification algorithms</a:t>
            </a:r>
          </a:p>
          <a:p>
            <a:r>
              <a:rPr lang="en-US" dirty="0" smtClean="0"/>
              <a:t>1. Generative – Model Joint Distribution </a:t>
            </a:r>
          </a:p>
          <a:p>
            <a:pPr lvl="1"/>
            <a:r>
              <a:rPr lang="en-US" dirty="0" smtClean="0"/>
              <a:t>p(Class /\ Data)</a:t>
            </a:r>
          </a:p>
          <a:p>
            <a:pPr lvl="1"/>
            <a:r>
              <a:rPr lang="en-US" dirty="0" smtClean="0"/>
              <a:t>E.g. NB, HMM, RBM (see later), LDA</a:t>
            </a:r>
          </a:p>
          <a:p>
            <a:r>
              <a:rPr lang="en-US" dirty="0" smtClean="0"/>
              <a:t>2. Discriminative – Conditional Distribution</a:t>
            </a:r>
          </a:p>
          <a:p>
            <a:pPr lvl="1"/>
            <a:r>
              <a:rPr lang="en-US" dirty="0" smtClean="0"/>
              <a:t>p(Class\Data)</a:t>
            </a:r>
          </a:p>
          <a:p>
            <a:pPr lvl="1"/>
            <a:r>
              <a:rPr lang="en-US" dirty="0" smtClean="0"/>
              <a:t>E.g. Decision Trees, SVMs, </a:t>
            </a:r>
            <a:r>
              <a:rPr lang="en-US" dirty="0" err="1" smtClean="0"/>
              <a:t>Nnets</a:t>
            </a:r>
            <a:r>
              <a:rPr lang="en-US" dirty="0" smtClean="0"/>
              <a:t>, Linear Regression,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Vs Generative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Discriminative models tend to give better classification accuracy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 are more prone to </a:t>
            </a:r>
            <a:r>
              <a:rPr lang="en-US" b="1" dirty="0" smtClean="0"/>
              <a:t>over-fitting </a:t>
            </a:r>
            <a:r>
              <a:rPr lang="en-US" dirty="0" smtClean="0"/>
              <a:t>(that again…)</a:t>
            </a:r>
          </a:p>
          <a:p>
            <a:r>
              <a:rPr lang="en-US" dirty="0" smtClean="0"/>
              <a:t>Generative models can be used to generate conditional models:</a:t>
            </a:r>
          </a:p>
          <a:p>
            <a:pPr lvl="1"/>
            <a:endParaRPr lang="en-US" sz="3900" dirty="0" smtClean="0"/>
          </a:p>
          <a:p>
            <a:pPr lvl="1"/>
            <a:r>
              <a:rPr lang="en-US" sz="3900" b="1" dirty="0" smtClean="0"/>
              <a:t>p(A/B) = p(A /\ B)/p(B)</a:t>
            </a:r>
          </a:p>
          <a:p>
            <a:pPr lvl="1"/>
            <a:endParaRPr lang="en-US" sz="3900" b="1" dirty="0" smtClean="0"/>
          </a:p>
          <a:p>
            <a:r>
              <a:rPr lang="en-US" dirty="0" smtClean="0"/>
              <a:t>Generative models can also </a:t>
            </a:r>
            <a:r>
              <a:rPr lang="en-US" b="1" dirty="0" smtClean="0"/>
              <a:t>generate </a:t>
            </a:r>
            <a:r>
              <a:rPr lang="en-US" dirty="0" smtClean="0"/>
              <a:t>samples of data according to the distribution of the training data (hence the name) i.e. they learn to model the data distribution not Class\Data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+ Generative Model –&gt; </a:t>
            </a:r>
            <a:br>
              <a:rPr lang="en-US" dirty="0" smtClean="0"/>
            </a:br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772400" cy="37647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deep learning, a generative model (RBM, Auto-Encoder) is learned from the data</a:t>
            </a:r>
          </a:p>
          <a:p>
            <a:r>
              <a:rPr lang="en-US" dirty="0" smtClean="0"/>
              <a:t>Generative model </a:t>
            </a:r>
            <a:r>
              <a:rPr lang="en-US" b="1" dirty="0" smtClean="0"/>
              <a:t>maximizes </a:t>
            </a:r>
            <a:r>
              <a:rPr lang="en-US" dirty="0" smtClean="0"/>
              <a:t>prior - p(Data)</a:t>
            </a:r>
          </a:p>
          <a:p>
            <a:r>
              <a:rPr lang="en-US" dirty="0" smtClean="0"/>
              <a:t>Then a </a:t>
            </a:r>
            <a:r>
              <a:rPr lang="en-US" b="1" dirty="0" smtClean="0"/>
              <a:t>discriminative classifier </a:t>
            </a:r>
            <a:r>
              <a:rPr lang="en-US" dirty="0" smtClean="0"/>
              <a:t>is trained using the </a:t>
            </a:r>
            <a:r>
              <a:rPr lang="en-US" b="1" dirty="0" smtClean="0"/>
              <a:t>features </a:t>
            </a:r>
            <a:r>
              <a:rPr lang="en-US" dirty="0" smtClean="0"/>
              <a:t>learned from the </a:t>
            </a:r>
            <a:r>
              <a:rPr lang="en-US" b="1" dirty="0" smtClean="0"/>
              <a:t>generative model</a:t>
            </a:r>
          </a:p>
          <a:p>
            <a:r>
              <a:rPr lang="en-US" dirty="0" smtClean="0"/>
              <a:t>This maximizes posterior  - p(Class\ Data)</a:t>
            </a:r>
          </a:p>
          <a:p>
            <a:r>
              <a:rPr lang="en-US" dirty="0" smtClean="0"/>
              <a:t>Popular discriminative classifiers used:</a:t>
            </a:r>
          </a:p>
          <a:p>
            <a:pPr lvl="1"/>
            <a:r>
              <a:rPr lang="en-US" dirty="0" err="1" smtClean="0"/>
              <a:t>NNet</a:t>
            </a:r>
            <a:r>
              <a:rPr lang="en-US" dirty="0" smtClean="0"/>
              <a:t> soft max layer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Justification \ Properties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Neural Networks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– Very Brief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Activation Function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Back Propagation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Gradient Descent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neuron, sum the inputs multiplied by their weights, and add the bias</a:t>
            </a:r>
          </a:p>
          <a:p>
            <a:r>
              <a:rPr lang="en-US" dirty="0" smtClean="0"/>
              <a:t>The result is passed through an activation function, whose output feeds the next layer</a:t>
            </a:r>
          </a:p>
          <a:p>
            <a:r>
              <a:rPr lang="en-US" dirty="0" smtClean="0"/>
              <a:t> Non-linearity needed to learn non-linear functions</a:t>
            </a:r>
          </a:p>
          <a:p>
            <a:r>
              <a:rPr lang="en-US" dirty="0" smtClean="0"/>
              <a:t>Typically the sigmoid function used (as in logistic regression)</a:t>
            </a:r>
          </a:p>
          <a:p>
            <a:r>
              <a:rPr lang="en-US" dirty="0" smtClean="0"/>
              <a:t>Hyperbolic tangent also popular, has a shallower gradient around the limits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33400"/>
            <a:ext cx="4724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Sigmoid Function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c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19355"/>
            <a:ext cx="8077200" cy="5338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2064"/>
            <a:ext cx="5943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Activation Functions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ActivationFunc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30738"/>
            <a:ext cx="8686800" cy="50102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Target = y</a:t>
            </a:r>
          </a:p>
          <a:p>
            <a:r>
              <a:rPr lang="en-US" dirty="0" smtClean="0"/>
              <a:t>Learn y = f(x)</a:t>
            </a:r>
          </a:p>
          <a:p>
            <a:r>
              <a:rPr lang="en-US" dirty="0" smtClean="0"/>
              <a:t>For each Neuron:</a:t>
            </a:r>
          </a:p>
          <a:p>
            <a:pPr lvl="1"/>
            <a:r>
              <a:rPr lang="en-US" dirty="0" smtClean="0"/>
              <a:t>Activation &lt;- Sum the inputs, add the bias, apply a sigmoid function (</a:t>
            </a:r>
            <a:r>
              <a:rPr lang="en-US" dirty="0" err="1" smtClean="0"/>
              <a:t>tanh</a:t>
            </a:r>
            <a:r>
              <a:rPr lang="en-US" dirty="0" smtClean="0"/>
              <a:t>, logistic, etc) as the activation function</a:t>
            </a:r>
          </a:p>
          <a:p>
            <a:r>
              <a:rPr lang="en-US" dirty="0" smtClean="0"/>
              <a:t>Activations Propagate through the layers</a:t>
            </a:r>
          </a:p>
          <a:p>
            <a:r>
              <a:rPr lang="en-US" dirty="0" smtClean="0"/>
              <a:t>Output Layer: compute error for each neuron:</a:t>
            </a:r>
          </a:p>
          <a:p>
            <a:pPr lvl="1"/>
            <a:r>
              <a:rPr lang="en-US" dirty="0" smtClean="0"/>
              <a:t>Error = y– f(x)</a:t>
            </a:r>
          </a:p>
          <a:p>
            <a:r>
              <a:rPr lang="en-US" dirty="0" smtClean="0"/>
              <a:t>Update the weights using the derivative of the error</a:t>
            </a:r>
          </a:p>
          <a:p>
            <a:r>
              <a:rPr lang="en-US" dirty="0" smtClean="0"/>
              <a:t>Backwards – propagate the error derivatives through the hidden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AutoShape 10" descr="data:image/jpeg;base64,/9j/4AAQSkZJRgABAQAAAQABAAD/2wCEAAkGBxQTEhMSExIWFBAXGRsZFRgYGBoeHRgfFxoYHBkdHiAbHCghHSAlHBsXITEtJSkuLi8uFyszODUvOCotLisBCgoKBQUFDgUFDisZExkrKysrKysrKysrKysrKysrKysrKysrKysrKysrKysrKysrKysrKysrKysrKysrKysrK//AABEIAOkA2AMBIgACEQEDEQH/xAAbAAEAAgMBAQAAAAAAAAAAAAAABQYCAwQBB//EAEQQAAICAQMCBAMGAgcGBQUBAAECAxEABBIhBTEGEyJBMlFhFCMzQnGBB1IkNHSRobK0U2Jyc4LCFUOSweE1RLHR8SX/xAAUAQEAAAAAAAAAAAAAAAAAAAAA/8QAFBEBAAAAAAAAAAAAAAAAAAAAAP/aAAwDAQACEQMRAD8A+45p0urSQEowYKzISPZkYqw/UMCD+mbsrngX8HUf23Wf6qXAseMYwGR/WOoeSu/bupZGq6vYjNXY96yQzRqtIkgp13CiP2YFW/vBIwOD/wASl3+UIk8yzf3h2gAKe/l3fqrtnul6x5gDKnBdFFn+eJJATxx8Vftm7VdKSRw5sEXe0spJIUXakEcCuO4JGZ/+Fxb1fYAy0VokKCBtDbQdu7b6bq9vF1xgc3T+oudNp5pFXc6xmTaTQ3geoWBfJWxxQvk1zo1PXysYkEe5dhk4LE7LbYRtQ0WUX6to9gTRIk4tBGsXkgHyqK7SzHg+1k3XsOePbNer6XFJ8a36dpAZlDLzSsFIDAWau6s1V4HDpesMETcu5tmmLNdWdRIYyaAoVW763XGeN14222FmAYqvEn5H2MW+7qhyfSWJA7Z3P0iElCU+AIF5avu2DR2Lptrci7qzXc5k/TIyWO023emYVzZK0fQSeSVokizzgbdDqPMQPxZu6JIBBII5AN8cggEHjN+atNp1jUIopRfuSbJJJJPJJJJJPJJzbgMYxgadVq0jALsFDMqAn3Z2CqP1LEAfrm7K546/B0/9t0f+qiyx4DGMYDGMYDGMYDGMYDGMYDK54F/B1H9t1n+qlyx5XPAv4Oo/tus/1UuBY8YxgMYxgMYxgc3UdQY4pZALKIzAfPapNf4Y6dqDJFFIRRdFYj5blBr/ABzT1/8Aquo/5Un+RsdA/qun/wCVH/kXA78YxgMYxgMYxgVzx1+Dp/7bo/8AVRZY8rnjr8HT/wBt0f8AqosseAxjGAxjGAxjGAxjGAxjGBydVjVoZFaUwqykGRW2Mlitwb2I7jPl38Fen6hZtY2o1kkgSSSOOMyHbIS26ScKT6gx7N2O5u/t9AkPmTSlhflMFS/y3Gjkj5E76+fGZzwq4phfuPmD7EHuCPYjkYEzjOLo87PChc24tWPbcUJUtXtZBNe1524DGMYDGM1pMpLKGBZeGAIJW+RY9uMCsfxO0rSdPmSPUnTz1ujIk2byveM8jcGUla+ZB9s4f4PaaVOno0+oead/UyvIW8leyR0T6PSLI72a9smOmneizkfeSqHJ9wrepUv5KDXy7muTjqR2I04H3kSlwfcqvqZL+TAV8uxrgYFhxjGAxjGAxjOLrE7JC5Q05pVPfaXIUNXvRINe9YHzr+OOjmePTvpdS6TJIgaFZStjcCkm0HujhTurgG/y59A8N6by9LChnbUMqDdKzlzI35m3Eni7rngcZoghVBSivc/Mn3JPck+5PJzCM+XNEVFeaxV6/NUbuCfmRsr584E5jIvVdSZZNiJvZpAg3NtA+6eS7Ck16a9+/wC2atN1suA/l1FujUtu9VzLEVpdvIuQA8j58+wTOMgZ+uSGJHijXey6Z6dyBWokCkWFJsD3r37cUezqOuMci9ivlsaJAFh4lWz7D1HtZ+QJoYEljIXT9e3BriIcUFFt6mL7CBuQMALjJJXs91Qs4S+IeSEjD+sRr6iDfmiJt/ppQCbFE2B7HjAncZ4l0L4PvRv/ABoXnuAxjGBD9ZjMe6ZPUx7x+8hA4Cn8rVff00OdvLCJ6L1R9YZ0jX7O8L7HL0zDcqujqo4KsrAgsfblT2yb6hA/mxvGzb2+7NruRRtZiSOCLKgWGFkrd0BlX67pW6e+m6iCxREj0+vCglTEAds20c3G5u+TsYjAz0PXZunCPTdRQfZlCpFrYx92QAQomTkxNSjkWp3dxl2jcMAykFTyCDYP6Zi6LIhBAeNhRBAIYMPcdiCMp03h3UaAtL0unhJLPoZHIQ/Gx8hqPlMWI9Pwn6YF1xkL4e8TQ6vcq7o504lglG2SM2RytmwaNEEjJKWpAyq5FHa9d+wJAPsaI5HzNUeQGR1AJZF5kUXRsDntZo1/ifpkRN0dnkO9ImDU28oCUbswQPdWqx/S1J9wMnc5+oa1IYpJpDtjjVnc/IKCT/gMCsecYNWmg06eavktK25zcQ3ALuZtxfexYi+RsNlr49OqL6waHURiJWj82MhifP2MN6hqXaUOxiOSQ18AG93gLRP5cmtmXbqdY3nMD3SOqgjP/DHV/VjmXjzpzvAupgBOs0jefAAL37QRJGR3IdCy8c2RgeydCJdEEcdxt5izugcttNxpRYMCppiQwFoCPiIWfWetivSu10BZBI7gGv3+f92aekdSTUwRaiI7o5EDqfow7H6jsR7EZ1soPcX/APHIwPcZzhthO9/SzAJY7X7E9u/Av5gd6yN8Q+JodJtVt0k78RQRDdJIbA4WxQFiySBgTEjhQWYgKOSSaA/XKTruuzdREmm6cg+zMGSXWyD7sAgBhCnBlamPJpRt7nM4fDuo15WXqlJCCGTQxuSg+Bh57UPNYMD6fhH1y4oixoAAEjUUAAAFCj2HYADArHVOoSaV9NC6ieTUSCKMoQjE7SzO6ngKqi2Kn34X2zv6C3nBJ24O0MkfugccFjfqJX5cCyOSLyE8NwHXzT9SYsEZX0+gBBAWLjdMFPIaRxd8HaoGWLQaGQOGlYej0xiMBVKlRw12xIa/fbwpoG8DtbRoWD7fWG3A2e+wpfevhYj985dJ0WNGLckWpVdzbVCJGigjdTEbLBIsX9LySxgRn/gMG1l2sA2ztJICBE2+MKQ1oFbkBaHt24zq1ehSTlwSQKBDMCOVbgqQQbVTY54zpxgRqdHRXjZeFQs3O5mZnABtmYmuxI7kqpvjnc3S4iSxUk7g1bmoFWDgqLpfUATQF+952YwGMYwGMYwND/iL669LHZ/NyvP6D/uzLU6dZEeN1DRupV1PIYMKIP0IJGYv+Inov0sN/wDLyvH7/wDbm/AqPgXUPCZemTG5NLRhYmzLp3LeS3YcoB5Z78r35y3ZVPHWgdRD1DToW1WkbdtU8yQtQnjokA+j1C+QUFcnmxdO1qTxRzRndHIodT8wwsYEN4s8MR6oLIFKaxKEWojOyWKzRO4EblUMzFCaPI7nIuHxFNoD5XU0HkE0mtiX7tizH8ZBzCxJXnlSWPIy2sAZl9R3Kjen2IZk5P1BWh/xHN0sYYFWAZSKIIsEH2IPfA9jcMAykFTyCDYP6ZUPFx+16rT9MWzHxqNbxx5KN6Iyao+ZIBY77UPtnJ1Lo8nSkk1WgkH2JA0k2jlb7uu7GFzzE3xmuVJbsOM9/hl1GKc6qZ5P/wDRmkLzROCkkMYoQR7GAOxYyp3CwS55JwL2MYxgU7w3/Q9dqOnn8CXdqtIT7bm+/iHt6XIcDvUn0y3yOFBZiAo5JJoD9co/8UuoxRJp2V76jFIs2liQFpJNoYSLtUFgjR+YCxFCvpmvpPSpOrRx6rXyD7HIFkh0UTHy65IMzijK3wmuFBXsecDon8RTdQuLpiL9n5WTWyr90KIBESHmY/GL4QEdzeSvhfwxFpS8m0yapiRJqJW3yyj01bHlV4X0igNvbJ6KMKAqgKoFAAUAB7ADtmklRMBuO90NLzREbCz8gQZAPrfvXAdOVHx1qHmMXTITUmqszMDRi06FfObseXB8sduW78ZZeo61IIpJpDtjjUux+QUWcrvgXQOwm6hqEK6rVtu2seY4VsQR0CQPR6jXJLm+RwFm0unWNEjRQsaKFRRwFCigB9AABmpNvnPyfM2JY9q3Sba+t7v7hnVmpd289vL2ivndtuv6Vt/xwNuMiNX1gpIUK2FYWR7IQgv9d7j9gc4x1xyCSvG2iNjj1eV5m4SfDX5dvf3v2wLHjK117q0qwah49qiMLGbvdukWM7lN/lEg4I5I78c9Musn82KPfGp8/a9ISGQwySbRbWCCB6verqrGBOYyG6l1KVJWVBHsUQfFutjqJXi9uFC0re98jjvmMnU5diqu0zkyDhGbd5TBSQu8bQbHLOALHJvAm8ZWejdVnlijcmMmQzP8JGxEfhOG9Rr07uPnRqjIaLqTNJHFtFmNZbu/SQBXJvdu9+1fXjAlsZwaouJ4fWdh3AoAKPpJsnuewrt79+KYHTqY72ncV2nca7EUQQR7iif3o+2bI3DAMDYIsH6HtmWc6kqdu1VhCCiCBtIuwR7Cqqvke3Fh0ZS/DYGg1snTiQullBn0INCrN6iFfY7WIcAchXPery6ZA+MujNqYAYSF1cLLLpnPFOhuiR+Vhake4bAmF3eY1geXtXafcm33g/QDZX6nN2QHhzrkeqTTz0Ullia4yb2NGyiVDwPUrmvawLrJbqGvjhR5JHCqiM7WfyoLY/t/74FY8Wn7XqdP01eYjWo1lf7KNh5cZPt5kgHHfajZK+IPDEOq2sd0Woj5iniO2SPkHg1RBoAhgRWcH8P9G5ik1067dVrWErr/ALNAKgjugfTHRP1Y53+I/FEGj2q5Mmok4hgjG6WU0apR2HB9RoD54ELB4k1GhKw9UAaI0qa6NCIj8CjzgLELFm7mlPtVYn8SajXFoelgLELV9dIhMQ+NT5INCZgy9xaj3u8J4c1GvIl6mQmnsMmhjNoKujO/eVhY4WlBUd8P4c1GgJl6YQ+nss+hkNIbqzA/eJjR4a1JY9sCa8PeGIdJudd0uofmWeU7pHNk8mgABZoKAMifDf8AQ9bP088QS7tVo67AMR58QHttkO8AcVJ7Vkt4c8UQazcqEx6iPiaCQbZYjQu1Pccj1CwfnnL486ZJJCuo063rdK3nQexauJY7+Uke5a9zXywLLml93mLQHl7W3H3BtNoH0I33/wAIzn6R1WLUxRTROGSRBIvz2t8x7c2P1GRvifrcWlWWc280EPpiBreZ3CxL2JtpItoIBrnjAi/EgGv1sfTgQ2liAn1wFG6N6eFvYbmBcg8lUHa7y6ZA+DejNpoCZiG1czNLqXHNu5ugT+VRSgewXJ7AZzaLa1yqCPMrv8he3j2B5Pz9XPyGblmK7GAW/Ue59J+Ee3ewT7VXc2N2Bqk06Nu3Ip3rtewPUvPpPzHqbj/ePzzF9JGWLlFLkbSSBZB9v0zfjAjdX0WOVw0g3KABsKpXHYXt3VfNXX95zrl0kbEFkUkMGBIFhgKDfqASL+ub8YGp9OhJJRSTtskD8h3J/wCliSPkTmEuhiag0aMASRag8nkn9z3zoxgc2n0EScJEijn4VA+Kr7D3of3ZsTTIKpFFGxQHBA23+u3j9OM24wMWQEgkAkdj8r44xmWMBnjCxR5B757jA5whTYqAFBwQSbA9iCbuuePr3FUc49QrFlVhuX4h7i7rg+xo0exrNuR+t6hGC0TiQmgTsjkag10QYwSPhNH5jg2MD5ZD4Nn6b1lNbCza2OUyGdfR5yCQElzyqEF7qq7UBnd/FPw5L1aTQxKp06o0nmPLtIAfygK2MwLGmoEiyvtYu39EZSjlW3DzZQTvLn0yMoBYkkkKqg2eKriqHXrApjcOaj2tvPPAo2eORQ+WB836T4+1Oo1svStJqEK8JDrJhub7sHzW2ooSRibKXtWk5u8+j+HPC8Ok3utyaqTmbUSHdJIeLs+y8ClHArNPROo6WOCIqIgfLXzPs8e5UIAsHyQVQXdWa4NdjliwGMYwIPxH4Xh1ex2uPVR8w6iM7ZIzzVH3Xk2p4N5858U/xC1fT54dBq3Q8/e6yGgxicOgPlFCElU7ZDRI4HFHPsWQHW+pQtDNujsosoBlhYxgqGB3Oy7FW153ECuTxgUb+HnhuTpuu1rC9Xp5VUxyR7B+YkhtzKu7n8hI/TsOfr3hTUdU6ymoJbRQ6dIxGx2+a/luWJQBmHxMfUeBxwc+hdNhjSGJIQBCqKI6/lAG3/Cs5uuyKsas8nlqJY7ffsoFwJPUSNv3ZkF2DzxzWBYGmWMIHeyaUXW5zXyUcmgSaHABPAGekMxZWAEdUOTbWOf+EDke9/T349F1CEFIo2ZgbCtUjqxALH70gqx4b812K75JYGMaBQFUAKBQA9gO2ZYxgMZCyyus0jB/R5kSbKFHeFBJPf3FVXN3d0I5+os0URMixHfpAE4HmCR4CSOxq2ZBXHoN32AWvGVKfq0gaKQMXkaFi0Q23Dvl0qtdkD0At8furWQOBv03VZmZ/VSR+TQIQl/MldGLFCV9q9B7r7cqAs2MhetasxyxsCfwpaHfkyaZRwSB+buSAL5IFnOLS9ZlqVSwb1+VE3pYh2WNl37AFJ+95AFDyu5vdgWfGVjUdZm8xlVSp8wx+ryyqqH2q9BvMO61PqAFOKPYtZY1oAEliByTVn6mgB/cMDLGMYDGM5ZAJS8bK2wVZsqGPJK8EEgCr/Kd1c0QA2GUligUj03vI9NmwB3sni//AHzkfphJU+a/wlZDwGkF2OV27SDuqhwHNVd5IgZz9R1qQRSTSttijUu5+QUWcCsdVmP2/T6PSUj7DNqjRKrEAUjFWAXaSqo7tsZ9s5fFMLpLp4tUwl6dqS2nmChoyjyD7ollckqxtCLAth3yQ8BaJ/Lk1s4I1OsbzSGq44+0EVDttSr97Y3zkx4i6Oms002ll+CVSp4uj3Vh9VYAj6jAps+k1XTxslabXdM3q5kUk6mKqreFoypv2uSnq4NhgTlv6T1SOaKKXTv9ogb84YWLqrBo8A0b9Q9wTecfgjqzz6apwBq4GaDUAG/XHxuHA4ddrj/izk6p4RKynVdPl+yaokGRauGeitiSPsDS1uSm9R5wLUrA9jf/AMd89yo9G8WKZGh1MDaXqJAuJj6ZtoW2hf4JOGqgd/pojjMOs+K0Miw6aB9V1AbtsSkhIr3bXna9ifBYDesbqABOBOdX6rHFDLLNIdNEhIMjbbIXklAbPJsDizXA5BynNotZ1N38t5tB0pjuv4NRM3AJQX91GSoPqFnexIO4bZvpfhEtKNV1CX7VqgSY1qoYLLUI4+xNNW57b0jnO7xp1ptLpWaIb9VIRFpk4t5ZOEHPFDljfspwIXw5EzT6jT6Q+X0/ShIEL7pN0ii5AhZ921BsXk1d12zp6dM6dRl0uqKyb4hLpW2lVKj0TJtJILqSDffbIR2yZ8MdFXR6aLTqS20W7Ekl3YlpHJPJLMSf3yP8edOd4E1EAvVaR/PhH8+0HzI/0dCy/qRgSC9JJYFpX2xrthIZty38Ra7DnhQCwPAPzNyHmHdRX01e6xX6Edwf7xmjpHUU1EEWojNxyorr+jC+fqO2dmB4DfI7Z7nOAI9qqp2E1xZ2k9uPZb444H6dujA8rPPLHHA47cdsyxgY+WOeBz3474CD5Cv/ANdsyxgeMoPcX7f35pbSqWRq+AkqBwASCt0PoSP3zfjAx2C7oX88yxjAYxjA0atjtKq6pIwKxk/zbSRx71RNfIHNwGaJwC8YKXW5g38pA2/4hmGdGAyn+LT9r1On6avMRqfWV/so2Hlxk+3mSACu+1Gy067VpDG8sjbY41LuT7BRZP8Adlc8AaNzFJrp126rWsJWX/ZxgVBH2B9MdE/7znAtIGe4xgU/q4+xdRi1YAGn1m3T6n6SD+rSH536ozfa1yydV6pDpommnlWKJe7MQB+g+ZPsByfbKt466tFOkvTIY/tWskWiiHiC62yyv2j2ttYfmJAoe+R/gLpX2snU9QkfUa/TSGFopABHp3jIIKIOGYgqwk5JviqwPeo6eXrVRlDpOnqQ4d1A1UtMdjxBvwUJUEMw3Gu1Xjp2nm6LcYQ6vpzEuXRQdVFbDe0oX8ZAWJLKNwvtVZfI/wAR/RR2qN/8wtjX7c/+rGo4eI7NxJK7v5AVZiT9CVVf+oYGvpXVIdTEs0EqyxN2ZSCP0PyI9weR75WtH/TepvN30uguKKuzahx983yPlpSfQs2R/jnpg0X9N0Mn2bWSyJEIgAYtU8zUA6fz9zvWmoHvnV4C6pHp0j6bOjabWoD6ZCCNQSWLyxPQEm5tzV3Hy4wLvjGMCneGv6HrZ+nniCXdqdHXYBj9/EB7bZDvAHFSe1ZccrPjzpkjwpqNOt63SN50HsWriWO/lJHuWvc18sm+kdSj1MMWoiNxSKHU/Qj3+RHY/UYHXmjSE0VLh2UkEir+a39dpX/85vznT8V/RXpUl/5uX9P7d/8AqwOjPCchNdqZ0kk2gmNKkPF2pCqVFcntK9CzaD5gHiM+pDFW+IIfzksVEV3sEe38T827vx/u4FoJ9/bPcqPifUSeROCzhzsSNFHDo4jD2KPJZnX2PAHv6u3UowmhDPIUXUCmJPO6CXuQAKLkCu1msCw4yC6oZfOfa8gUDTBQoFDzJ5ElPw8nZXewKBod816jUSBUQswG+UbiWHCNSC1BZmINhRW7aeeOQsOeA5VPD7SNDFueQOTO8o/3t+5VNj0j1WAK/u4yR0E8pkjDFvJKKSdv/mbRaX3216vhrdxu/LgTJkAIUkbj2F8nPMidaYmnRLCyBldm/NwDtVD7X2NcbWYfmxgST/iL669LDZ/Nynq/bt/1ZvzRPYaMhA3JBPuikHkfO2CA/rftkd4m8S6fQRpLqWKRvIIwwBNMVdhddh6CL/8A7gQ3jEfbNTp+lgAxNWo1l/7KJh5aV7+ZIB39kPfLjlV/h/pWaKTXyAefrWEx99kYFQR377Y6v6sc29b8WrHL9l0sR1eu940ICxA0d0z9o1o2O5PsOcCa6p1KLTxtNPIsUS/EzGgLND9yeMqa6rW9TI8rdoemmj5p/rGoX0EbF/8AJU2w3EljxwLzr6V4RZ5E1XUZF1WrXlFAPkQH0/hI35rX4zyfplswI7oPQ4NHEINNEscY9h3Y0BuY92Y0OTle6wfsXUYtXZGl1e3T6kAWqy//AG8p4sXzET25W/nlyyP6/wBJTVaeXTyWFkUix3U/lYfVWoj6jA6NPw8oL7iSGC/yAqqgfuVZv+rGq+KL7zZ6zx/tPu5PT/3/APRlQ8E+MFmkGim/+pRoVnodzCxUseK2sCjrV35nHbNvjvxhHpGGnCg6103aXdVGSRxClE9q3sW7ekGrs0DQt9t6nJNYOl0G6FB33ahwPNa742IQlV3c8+2WHr3Q4NZEYNTEskZ9j3U0RuU91YWeRmvwv0ddJpYdODuKL6393duXc/VmJP75K4FIbVa3phPm7td00WfNH9Y06+snev8A5yilG4EMOeDWWzpfUotRGs0EiyxN8LKbBo0f3B4zryp9V8Iskj6rp0i6XVty6kHyJz6vxUX81t8Y5H1wLZlO8Nf0PWz9PPp08l6nRfIBj/SIh/wyHeB8pPpnZ0Txaskv2XVRHSa72jcgrKBZ3Qv2kWhZ7Ee44zzx9oHaBdVCL1ekbz4R/PtBEkZ+YdCy8c3WBZs0L+K3rv0L6Ply/q/ft/0ZFeF/Fem16u2mcuqBN5ogAuu7bzySB39uf1qVh5eQlNtUobi3AAa/0BZh+oPzwN+MYwNH2RN/mbRv+f7VfyuuL71xm/GMBjGMBjGMBjGMCL6vqmIMUX4vB3XSpyCN1cm6+EdxwSoIOVbx34efqUEME7BYlmWV/JB30qSLS7+Dy4PzpeASeLFt2zzg92ZXX6r5aKa/RlP6bvrmx3CgkmgOST7YHyjR6XWtrhpunw6jTdE2+SJYfQSoa3mV5O7l79QslO2fXeh9Dg0kflaeJY0uzXdj/MzHlj9SScz6LGVgjDAqavae6hiSF+m0EL+2d2AxjGAzwi+D2z3GB816f4Lj0vUjrenhI49rxyxuDsJtQfK2mxRU3u4sUO9r71/wgNdr4dRr9h00QVIkjunJN/fbjYBdgAFu65IustPS1Kxqh+OP0P8AMsvBY+/q+PnuGv3x1RS0bIPjk9CfMM3AYe/p+PjsFv2wJyCFUVURQqKAqqBQAAoAD2AGbMYwGMYwI7rnQ4NXH5WoiWRLsX3U/wAysOVP1BBz5H4gj6jptYkWpjn1vQ4gVd5FDl4nCF3kMfLNGy2pIDUn+8c+25w9ajLQSBQWNXtHdgpBK/XcAV/fApngbwyenfaBpmH2eZw6CUEuoAIo7SBXar5+dHLX0XVPXlzgCYlmsMWRrJNISAfSCOCB9LAvPEcMAQbB5BHvmvbungA7qzO30Xy3UX+rMP12/TAm88JyJ1iP5vZ925PLIvaFBHmg16Qa3fF3sVdUI3y3byBJHKREIw5If4xYaq5arFsAVIbgmjQWnPN3Ne+VjTq7I5jEu8PN5hZmNgSvsCkkg9uAvwgUa+E9OjQtq/NZJAD5gjLBqA2aerHZQSJCN1c/XjAnUkBuiDRo17H5Zlle1sMlkUwjaRySFdr4QKNqEHn1kMTtG3kElSOXSrqjGsVt5ywiUlj6g7pt2MNw3evzW7gCgOOGwLXjK/0zSSF0LsxiBZl9MkYFCOrV5GY+refVX6dibBgMYxgaNVpEkFOoYe3zB+YI5U/Uc5XPBelV0meTdI6arUohkd32rFqJFTbvJohQBY545y1ZXPAv4Oo/tus/1UuBY8YxgMYxgMYxgRPiPSIYJpKIlWJyrqSrDapI9SkGr9rrHhzSIIIZKJlaJCzsSzHcoJ9TEmr9rrN/X/6rqP8AlSf5Gx0D+q6f/lR/5FwO/GMYDGMYDGMYFV8aaVUSF490bvqtMjmN3TcsuojV92wiyVJFnnnjLHpdIkYpFCj3+ZPzJPLH6nnIPx1+Dp/7bo/9VFljwGMYwPFWu3Ge4xgMxVACSAAT3Nd6Fc/PjMsYDGMYDGMYDK54F/B1H9t1n+qlyY6q0ohlMAVpwhMYe9pYDgGiDRPHf3z5h/BfxRrNVLqYngjj06SSyyNThhLPKz+WLahRL+1gKL74H1rGMYDGMYDGMYHB1/8Aquo/5Un+RsdA/qun/wCVH/kXIL+KHUtRp+nzTaeNJKFSqwY/duCrMNpFFbDEmxQP65yfwj67qdZoVmnjjjjFRwbA1ssY2sxJY36hXFfCcC74xjAYxjAYxjArnjr8HT/23R/6qLLHny3+N/iLVaNdM0cUb6UyxuWYNaywSCVVJDVtYL8r9Lc/K/eGNVPLpYZdUix6h1DOihgE3chaYkghSAb977YEpjGMBjGMBjGMBjGMBjGMBnF03pUMHm+TGE82RpZK/M71ub96GduMBjGMBjGazOoYIWXeRYWxZA7kDvWBsxnJP1OFDGrSoDKQsfI9RYMVr9QrV86rNkesja9siGiAaYGi1bQeeLsV87wM54VdWRgGRgQwPYgiiP7s1dN0EcEUcES7Yo1CIvJoKKHJ5P74XqERlMIkUzBdxSxdWwuv1Uj6Vm4Srx6hzZHI5rvgZ4zjj6nExXbIrKyuwZSCtRlA3INcFxm6XVIvxOq8heWA9Rqhz7mxx9cDdjNP2pN/l7182t2zcN1fOu9ZuwGMYwOPqvS4tSgjmQOgZXo38UbBlPH1A/XtnZjGAxjGAxjGAxjGAxjGAxjGAxjGAxjGAyKm6e5kaiNjSRy7rO5fLEY2AVyG2Hmx+IePnK4wK1oejzo8DER7YlhQ07WRHHqUZvg7/eqQPoefn5pOlStDAdqxmNE2rZ9ZEkMp3jaNh+7I/Ny5PtzZsYET0rRypIzOEpwb2sTtPmyuByovhxfbkZjJ0l7mIZSpFRKRwgYhpe4PxN8wQKFCuMmMYFYh6DLc5YqDKswFyO5uSPTKCSVAHMTmlAAsUO9bZOkztI8tqrMzehX4p49OtktEeQYm429n7+2WLGBEaTp0kci7SPKFbrayxWIR3RW1bhed54HayTkvjGAxjGAxjGAxjGAxjGAxjGAxjGAxjG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41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Backpropagation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8" name="Content Placeholder 17" descr="068014020900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295399"/>
            <a:ext cx="8762737" cy="4497825"/>
          </a:xfrm>
        </p:spPr>
      </p:pic>
      <p:sp>
        <p:nvSpPr>
          <p:cNvPr id="19" name="Left Arrow 18"/>
          <p:cNvSpPr/>
          <p:nvPr/>
        </p:nvSpPr>
        <p:spPr>
          <a:xfrm>
            <a:off x="381000" y="6400800"/>
            <a:ext cx="7010400" cy="4572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05200" y="601980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Errors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0"/>
            <a:ext cx="7772400" cy="914400"/>
          </a:xfrm>
        </p:spPr>
        <p:txBody>
          <a:bodyPr/>
          <a:lstStyle/>
          <a:p>
            <a:r>
              <a:rPr lang="en-US" dirty="0" smtClean="0"/>
              <a:t>What this Talk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69560"/>
            <a:ext cx="7772400" cy="2331240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Deep exploration of the mathematics behind some of the deep learning models (although some basic-intermediate math is covered)</a:t>
            </a:r>
          </a:p>
          <a:p>
            <a:pPr lvl="0">
              <a:defRPr/>
            </a:pPr>
            <a:r>
              <a:rPr lang="en-US" dirty="0" smtClean="0"/>
              <a:t>An extensive explanation of neural networks - some knowledge is assumed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286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 am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990600"/>
            <a:ext cx="77724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expert in Deep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Learning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Weights are updated using the partial derivative of the activation function </a:t>
            </a:r>
            <a:r>
              <a:rPr lang="en-US" dirty="0" err="1" smtClean="0"/>
              <a:t>w.r.t</a:t>
            </a:r>
            <a:r>
              <a:rPr lang="en-US" dirty="0" smtClean="0"/>
              <a:t>. the error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Derivative pushes learning down the gradient of steepest descent on the error curve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dientDEsc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066800"/>
            <a:ext cx="9220825" cy="57912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876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Gradient Descent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-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Needs labeled data (most data is not labeled)</a:t>
            </a:r>
          </a:p>
          <a:p>
            <a:r>
              <a:rPr lang="en-US" dirty="0" smtClean="0"/>
              <a:t>Scalability – does not scale well over multiple layers</a:t>
            </a:r>
          </a:p>
          <a:p>
            <a:pPr lvl="1"/>
            <a:r>
              <a:rPr lang="en-US" dirty="0" smtClean="0"/>
              <a:t>Very slow to converge</a:t>
            </a:r>
          </a:p>
          <a:p>
            <a:pPr lvl="1"/>
            <a:r>
              <a:rPr lang="en-US" dirty="0" smtClean="0"/>
              <a:t>“Vanishing gradients problem” : errors shrink exponentially with the number of layers</a:t>
            </a:r>
          </a:p>
          <a:p>
            <a:pPr lvl="1"/>
            <a:r>
              <a:rPr lang="en-US" dirty="0" smtClean="0"/>
              <a:t>Thus makes poor use of many layers</a:t>
            </a:r>
          </a:p>
          <a:p>
            <a:pPr lvl="1"/>
            <a:r>
              <a:rPr lang="en-US" dirty="0" smtClean="0"/>
              <a:t>This is the reason most feed forward neural networks have only 3 layers</a:t>
            </a:r>
          </a:p>
          <a:p>
            <a:r>
              <a:rPr lang="en-US" dirty="0" smtClean="0"/>
              <a:t>For more: “Understanding the Difficulty of Training Deep Feed Forward Neural Networks”: </a:t>
            </a:r>
            <a:r>
              <a:rPr lang="en-US" dirty="0" smtClean="0">
                <a:hlinkClick r:id="rId3"/>
              </a:rPr>
              <a:t>http://machinelearning.wustl.edu/mlpapers/paper_files/AISTATS2010_GlorotB10.pdf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Justification \ Properties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Neural Networks 101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Brief History of Deep Learning</a:t>
            </a:r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/>
          <a:p>
            <a:r>
              <a:rPr lang="en-US" dirty="0" smtClean="0"/>
              <a:t>Brief History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9248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See: </a:t>
            </a:r>
            <a:r>
              <a:rPr lang="en-US" sz="1800" dirty="0" smtClean="0">
                <a:hlinkClick r:id="rId2"/>
              </a:rPr>
              <a:t>http://www.ipam.ucla.edu/publications/gss2012/gss2012_10596.pdf</a:t>
            </a:r>
            <a:endParaRPr lang="en-US" sz="1800" dirty="0" smtClean="0"/>
          </a:p>
          <a:p>
            <a:r>
              <a:rPr lang="en-US" dirty="0" smtClean="0"/>
              <a:t>1960’s – Perceptron invented (single neuron)</a:t>
            </a:r>
          </a:p>
          <a:p>
            <a:r>
              <a:rPr lang="en-US" dirty="0" smtClean="0"/>
              <a:t>1960’s – </a:t>
            </a:r>
            <a:r>
              <a:rPr lang="en-US" dirty="0" err="1" smtClean="0"/>
              <a:t>Papert</a:t>
            </a:r>
            <a:r>
              <a:rPr lang="en-US" dirty="0" smtClean="0"/>
              <a:t> and </a:t>
            </a:r>
            <a:r>
              <a:rPr lang="en-US" dirty="0" err="1" smtClean="0"/>
              <a:t>Minsky</a:t>
            </a:r>
            <a:r>
              <a:rPr lang="en-US" dirty="0" smtClean="0"/>
              <a:t> prove that perceptrons can only learn to model linearly separable functions. Interest in perceptrons rapidly declines.</a:t>
            </a:r>
          </a:p>
          <a:p>
            <a:r>
              <a:rPr lang="en-US" dirty="0" smtClean="0"/>
              <a:t>1970’s-1980’s – Back propagation (BP) invented for training multiple layers of non-linear features. Leads to a resurgence in interest in neural networks</a:t>
            </a:r>
          </a:p>
          <a:p>
            <a:pPr lvl="1"/>
            <a:r>
              <a:rPr lang="en-US" dirty="0" smtClean="0"/>
              <a:t>BP takes errors from the output layer and propagates them back through the hidden layer(s)</a:t>
            </a:r>
          </a:p>
          <a:p>
            <a:r>
              <a:rPr lang="en-US" dirty="0" smtClean="0"/>
              <a:t>1990’s - Many researchers gave up on BP as it could not </a:t>
            </a:r>
            <a:r>
              <a:rPr lang="en-US" smtClean="0"/>
              <a:t>make effective use </a:t>
            </a:r>
            <a:r>
              <a:rPr lang="en-US" dirty="0" smtClean="0"/>
              <a:t>of multiple hidden layers</a:t>
            </a:r>
          </a:p>
          <a:p>
            <a:r>
              <a:rPr lang="en-US" dirty="0" smtClean="0"/>
              <a:t>1990’s – present: Simple, faster models, such as SVM’s came to dominate the field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Deep Learning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Mid 2000’s – </a:t>
            </a:r>
            <a:r>
              <a:rPr lang="en-US" b="1" dirty="0" smtClean="0"/>
              <a:t>Geoffrey Hinton</a:t>
            </a:r>
            <a:r>
              <a:rPr lang="en-US" dirty="0" smtClean="0"/>
              <a:t> makes a breakthrough, trains deep belief networks by </a:t>
            </a:r>
          </a:p>
          <a:p>
            <a:pPr lvl="1"/>
            <a:r>
              <a:rPr lang="en-US" dirty="0" smtClean="0"/>
              <a:t>Stacking RBM’s on top of one another – deep belief network</a:t>
            </a:r>
          </a:p>
          <a:p>
            <a:pPr lvl="1"/>
            <a:r>
              <a:rPr lang="en-US" dirty="0" smtClean="0"/>
              <a:t>Training layer by layer on un-labeled data</a:t>
            </a:r>
          </a:p>
          <a:p>
            <a:pPr lvl="1"/>
            <a:r>
              <a:rPr lang="en-US" dirty="0" smtClean="0"/>
              <a:t>Using back prop to fine tune weights on labeled data</a:t>
            </a:r>
          </a:p>
          <a:p>
            <a:r>
              <a:rPr lang="en-US" dirty="0" err="1" smtClean="0"/>
              <a:t>Bengio</a:t>
            </a:r>
            <a:r>
              <a:rPr lang="en-US" dirty="0" smtClean="0"/>
              <a:t> et al, 2006 – examined deep auto-encoders as an alternative to Deep Boltzmann Machines</a:t>
            </a:r>
          </a:p>
          <a:p>
            <a:pPr lvl="1"/>
            <a:r>
              <a:rPr lang="en-US" dirty="0" smtClean="0"/>
              <a:t>Easier to train</a:t>
            </a:r>
          </a:p>
        </p:txBody>
      </p:sp>
      <p:pic>
        <p:nvPicPr>
          <p:cNvPr id="4" name="Picture 3" descr="Hint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7150" y="0"/>
            <a:ext cx="1466850" cy="195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Training of deep networks was made computationally feasible by:</a:t>
            </a:r>
          </a:p>
          <a:p>
            <a:pPr lvl="1"/>
            <a:r>
              <a:rPr lang="en-US" dirty="0" smtClean="0"/>
              <a:t>Faster CPU’s</a:t>
            </a:r>
          </a:p>
          <a:p>
            <a:pPr lvl="1"/>
            <a:r>
              <a:rPr lang="en-US" dirty="0" smtClean="0"/>
              <a:t>The move to parallel CPU architectures</a:t>
            </a:r>
          </a:p>
          <a:p>
            <a:pPr lvl="1"/>
            <a:r>
              <a:rPr lang="en-US" dirty="0" smtClean="0"/>
              <a:t>Advent of GPU computing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Neural networks are often represented as a matrix of weight vectors</a:t>
            </a:r>
          </a:p>
          <a:p>
            <a:r>
              <a:rPr lang="en-US" dirty="0" smtClean="0"/>
              <a:t>GPU’s are optimized for very fast matrix multiplication</a:t>
            </a:r>
          </a:p>
          <a:p>
            <a:r>
              <a:rPr lang="en-US" dirty="0" smtClean="0"/>
              <a:t>2008 - </a:t>
            </a:r>
            <a:r>
              <a:rPr lang="en-US" dirty="0" err="1" smtClean="0"/>
              <a:t>Nvidia’s</a:t>
            </a:r>
            <a:r>
              <a:rPr lang="en-US" dirty="0" smtClean="0"/>
              <a:t> CUDA library for GPU computing is released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Justification \ Properties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Neural Networks 101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Brief History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Implementation Details: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RBM’s and DBN’s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Auto-Encoders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current architectures consist of learning layers of RBM’s or Auto-Encoders</a:t>
            </a:r>
          </a:p>
          <a:p>
            <a:r>
              <a:rPr lang="en-US" dirty="0" smtClean="0"/>
              <a:t>Both are 2 layer neural networks that learn to model their inputs</a:t>
            </a:r>
          </a:p>
          <a:p>
            <a:r>
              <a:rPr lang="en-US" dirty="0" smtClean="0"/>
              <a:t>Key difference:</a:t>
            </a:r>
          </a:p>
          <a:p>
            <a:pPr lvl="1"/>
            <a:r>
              <a:rPr lang="en-US" dirty="0" smtClean="0"/>
              <a:t>RBM’s model their inputs as a probability distribution</a:t>
            </a:r>
          </a:p>
          <a:p>
            <a:pPr lvl="1"/>
            <a:r>
              <a:rPr lang="en-US" dirty="0" smtClean="0"/>
              <a:t>Auto-Encoders learn to reproduce inputs as their outputs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Boltzmann Machines (RBM’s)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layer undirected (bi-directional) neural network:</a:t>
            </a:r>
          </a:p>
          <a:p>
            <a:pPr lvl="1"/>
            <a:r>
              <a:rPr lang="en-US" dirty="0" smtClean="0"/>
              <a:t>Visible Layer</a:t>
            </a:r>
          </a:p>
          <a:p>
            <a:pPr lvl="1"/>
            <a:r>
              <a:rPr lang="en-US" dirty="0" smtClean="0"/>
              <a:t>Hidden Layer</a:t>
            </a:r>
          </a:p>
          <a:p>
            <a:r>
              <a:rPr lang="en-US" dirty="0" smtClean="0"/>
              <a:t>Connections run visible to hidden</a:t>
            </a:r>
          </a:p>
          <a:p>
            <a:r>
              <a:rPr lang="en-US" dirty="0" smtClean="0"/>
              <a:t>No connections within each layer</a:t>
            </a:r>
          </a:p>
          <a:p>
            <a:r>
              <a:rPr lang="en-US" dirty="0" smtClean="0"/>
              <a:t>Trained to maximize the expected log probability of the data</a:t>
            </a:r>
          </a:p>
          <a:p>
            <a:r>
              <a:rPr lang="en-US" dirty="0" smtClean="0"/>
              <a:t>For the physicists\chemists: ‘Boltzmann’ as they minimize the energy of the data (equates to maximizing the probability)</a:t>
            </a:r>
          </a:p>
          <a:p>
            <a:r>
              <a:rPr lang="en-US" dirty="0" smtClean="0"/>
              <a:t>Inputs are binary vectors (as it learns </a:t>
            </a:r>
            <a:r>
              <a:rPr lang="en-US" dirty="0" err="1" smtClean="0"/>
              <a:t>Bernouli</a:t>
            </a:r>
            <a:r>
              <a:rPr lang="en-US" dirty="0" smtClean="0"/>
              <a:t> distributions over each input)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807240"/>
          </a:xfrm>
        </p:spPr>
        <p:txBody>
          <a:bodyPr/>
          <a:lstStyle/>
          <a:p>
            <a:r>
              <a:rPr lang="en-US" dirty="0" smtClean="0"/>
              <a:t>Some of this stuff can be confusing \ complex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3622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So……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352800"/>
            <a:ext cx="7772400" cy="80724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sz="3000" dirty="0" smtClean="0"/>
              <a:t>Please feel free to ask sensible questions during the talk for clarification if needed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43434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5364960"/>
            <a:ext cx="7772400" cy="80724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en-US" sz="3000" dirty="0" smtClean="0"/>
              <a:t>I have  an accent, so let me know if you have trouble understanding the Queen’s English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8534400" cy="914400"/>
          </a:xfrm>
        </p:spPr>
        <p:txBody>
          <a:bodyPr/>
          <a:lstStyle/>
          <a:p>
            <a:r>
              <a:rPr lang="en-US" dirty="0" smtClean="0"/>
              <a:t>RBM Structure – Bipartite Graph</a:t>
            </a:r>
            <a:endParaRPr lang="en-US" dirty="0"/>
          </a:p>
        </p:txBody>
      </p:sp>
      <p:pic>
        <p:nvPicPr>
          <p:cNvPr id="4" name="Content Placeholder 3" descr="Restricted_Boltzmann_machine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62200" y="1600200"/>
            <a:ext cx="4627847" cy="49223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activation function is computed the same way as in a regular neural network</a:t>
            </a:r>
          </a:p>
          <a:p>
            <a:r>
              <a:rPr lang="en-US" dirty="0" smtClean="0"/>
              <a:t>Logistic function usually used (0-1)</a:t>
            </a:r>
          </a:p>
          <a:p>
            <a:r>
              <a:rPr lang="en-US" b="1" dirty="0" smtClean="0"/>
              <a:t>However</a:t>
            </a:r>
            <a:r>
              <a:rPr lang="en-US" dirty="0" smtClean="0"/>
              <a:t>, the output is treated as a probability and each neuron is activated if activation &gt; random variable(0-1)</a:t>
            </a:r>
          </a:p>
          <a:p>
            <a:r>
              <a:rPr lang="en-US" dirty="0" smtClean="0"/>
              <a:t>Hidden layer neurons take visible units as inputs</a:t>
            </a:r>
          </a:p>
          <a:p>
            <a:r>
              <a:rPr lang="en-US" dirty="0" smtClean="0"/>
              <a:t>Visible neurons take binary input vectors as initial input, then hidden layer probabilities (during Gibbs sampling – next slide)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Procedure – Contrastive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Remarkably simple</a:t>
            </a:r>
          </a:p>
          <a:p>
            <a:r>
              <a:rPr lang="en-US" dirty="0" smtClean="0"/>
              <a:t>Performs Gibbs Sampling (MCMC technique)</a:t>
            </a:r>
          </a:p>
          <a:p>
            <a:r>
              <a:rPr lang="en-US" dirty="0" smtClean="0"/>
              <a:t>Equates to computing a probability distribution using a Markov Chain Monte Carlo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Contrastive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 1:</a:t>
            </a:r>
            <a:r>
              <a:rPr lang="en-US" dirty="0" smtClean="0"/>
              <a:t> From inputs v, compute hidden layer probabilities h</a:t>
            </a:r>
          </a:p>
          <a:p>
            <a:r>
              <a:rPr lang="en-US" b="1" dirty="0" smtClean="0"/>
              <a:t>PASS 2: </a:t>
            </a:r>
            <a:r>
              <a:rPr lang="en-US" dirty="0" smtClean="0"/>
              <a:t>Pass those values back down to the visible layer, and back up to the hidden layer to get v’ and h’</a:t>
            </a:r>
          </a:p>
          <a:p>
            <a:r>
              <a:rPr lang="en-US" dirty="0" smtClean="0"/>
              <a:t>Update the weights using the differences in the outer products of the hidden and visible activations between the first and second passes (multiplied by some learning rate)</a:t>
            </a:r>
          </a:p>
          <a:p>
            <a:endParaRPr lang="en-US" dirty="0" smtClean="0"/>
          </a:p>
          <a:p>
            <a:r>
              <a:rPr lang="en-US" dirty="0" smtClean="0"/>
              <a:t>Note: For some reason, all implementations I have seen take the </a:t>
            </a:r>
            <a:r>
              <a:rPr lang="en-US" b="1" dirty="0" smtClean="0"/>
              <a:t>inner (dot) </a:t>
            </a:r>
            <a:r>
              <a:rPr lang="en-US" dirty="0" smtClean="0"/>
              <a:t>and not the outer product</a:t>
            </a:r>
          </a:p>
          <a:p>
            <a:r>
              <a:rPr lang="en-US" dirty="0" smtClean="0"/>
              <a:t>To approach the optimal model, an infinite number of passes are needed, so this approach provides proximate inference, but works well in practice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trained, the hidden layer activations of an RBM can be used as learned features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auto-encoder is a 3 layer neural network, which is trained to reconstruct its inputs by using them as the output</a:t>
            </a:r>
          </a:p>
          <a:p>
            <a:r>
              <a:rPr lang="en-US" dirty="0" smtClean="0"/>
              <a:t>Needs to learn features that capture the variance in the data so it can be reproduced</a:t>
            </a:r>
          </a:p>
          <a:p>
            <a:r>
              <a:rPr lang="en-US" dirty="0" smtClean="0"/>
              <a:t>If only linear activation functions are used, it can be shown to be equivalent to PCA and can be used for dimensionality reduction</a:t>
            </a:r>
          </a:p>
          <a:p>
            <a:r>
              <a:rPr lang="en-US" dirty="0" smtClean="0"/>
              <a:t>Once trained, the hidden layer activations are used as the learned features, and the top layer can be discarded</a:t>
            </a:r>
          </a:p>
          <a:p>
            <a:r>
              <a:rPr lang="en-US" dirty="0" smtClean="0"/>
              <a:t>However, the auto-encoder will learn the identity function unless some strategy is used to force it to learn features from the data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693440"/>
          </a:xfrm>
        </p:spPr>
        <p:txBody>
          <a:bodyPr>
            <a:normAutofit fontScale="70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De-noising Auto-Encoders</a:t>
            </a:r>
          </a:p>
          <a:p>
            <a:pPr marL="912114" lvl="1" indent="-514350"/>
            <a:r>
              <a:rPr lang="en-US" dirty="0" smtClean="0"/>
              <a:t>Some random noise added to the input</a:t>
            </a:r>
          </a:p>
          <a:p>
            <a:pPr marL="912114" lvl="1" indent="-514350"/>
            <a:r>
              <a:rPr lang="en-US" dirty="0" smtClean="0"/>
              <a:t>The encoder is required to reproduce the original input</a:t>
            </a:r>
          </a:p>
          <a:p>
            <a:pPr marL="912114" lvl="1" indent="-514350"/>
            <a:r>
              <a:rPr lang="en-US" dirty="0" smtClean="0"/>
              <a:t>Hinton’s group recently showed that randomly deactivating inputs </a:t>
            </a:r>
            <a:r>
              <a:rPr lang="en-US" b="1" dirty="0" smtClean="0"/>
              <a:t>(dropout)</a:t>
            </a:r>
            <a:r>
              <a:rPr lang="en-US" dirty="0" smtClean="0"/>
              <a:t> during training will improve the generalization performance of regular neural networks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Contractive Auto-Encoders</a:t>
            </a:r>
          </a:p>
          <a:p>
            <a:pPr marL="912114" lvl="1" indent="-514350"/>
            <a:r>
              <a:rPr lang="en-US" dirty="0" smtClean="0"/>
              <a:t>Setting the number of nodes in the hidden layer to be much lower than the number of input nodes forces the network to perform dimensionality reduction,</a:t>
            </a:r>
          </a:p>
          <a:p>
            <a:pPr marL="912114" lvl="1" indent="-514350"/>
            <a:r>
              <a:rPr lang="en-US" dirty="0" smtClean="0"/>
              <a:t>This prevents it from learning the identity function as the hidden layer has insufficient nodes to simply store the input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Sparse Auto-Encoders</a:t>
            </a:r>
          </a:p>
          <a:p>
            <a:pPr marL="912114" lvl="1" indent="-514350"/>
            <a:r>
              <a:rPr lang="en-US" dirty="0" smtClean="0"/>
              <a:t>A </a:t>
            </a:r>
            <a:r>
              <a:rPr lang="en-US" dirty="0" err="1" smtClean="0"/>
              <a:t>sparsity</a:t>
            </a:r>
            <a:r>
              <a:rPr lang="en-US" dirty="0" smtClean="0"/>
              <a:t> penalty is applied to the weight update function </a:t>
            </a:r>
          </a:p>
          <a:p>
            <a:pPr marL="912114" lvl="1" indent="-514350"/>
            <a:r>
              <a:rPr lang="en-US" dirty="0" smtClean="0"/>
              <a:t>Penalizes the total size of the connection weights,</a:t>
            </a:r>
          </a:p>
          <a:p>
            <a:pPr marL="912114" lvl="1" indent="-514350"/>
            <a:r>
              <a:rPr lang="en-US" dirty="0" smtClean="0"/>
              <a:t>Causes most weights to have small values</a:t>
            </a:r>
          </a:p>
          <a:p>
            <a:pPr marL="912114" lvl="1" indent="-514350"/>
            <a:r>
              <a:rPr lang="en-US" dirty="0" smtClean="0"/>
              <a:t>Allows</a:t>
            </a:r>
          </a:p>
          <a:p>
            <a:pPr marL="58293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RBM’s or Auto-Encoders can be trained layer by layer</a:t>
            </a:r>
          </a:p>
          <a:p>
            <a:r>
              <a:rPr lang="en-US" dirty="0" smtClean="0"/>
              <a:t>The features learned from one layer are fed into the next layer</a:t>
            </a:r>
          </a:p>
          <a:p>
            <a:r>
              <a:rPr lang="en-US" dirty="0" smtClean="0"/>
              <a:t>The top-layer activations can be treated as features and fed into any suitable classifier (RF, SVM,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Alternatively, an additional output layer can be placed on top, and the network fine-tuned with back propagation</a:t>
            </a:r>
          </a:p>
          <a:p>
            <a:r>
              <a:rPr lang="en-US" dirty="0" smtClean="0"/>
              <a:t>Back propagation only works well in deep networks only if the weights are initialized close to a good solution</a:t>
            </a:r>
          </a:p>
          <a:p>
            <a:r>
              <a:rPr lang="en-US" dirty="0" smtClean="0"/>
              <a:t>The layer wise pre-training ensures this</a:t>
            </a:r>
          </a:p>
          <a:p>
            <a:r>
              <a:rPr lang="en-US" dirty="0" smtClean="0"/>
              <a:t>Many other approaches exist for  fine tuning deep networks (e.g. dropout, </a:t>
            </a:r>
            <a:r>
              <a:rPr lang="en-US" dirty="0" err="1" smtClean="0"/>
              <a:t>maxout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Training a Deep Auto-Encoder</a:t>
            </a:r>
            <a:br>
              <a:rPr lang="en-US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from Stacked RBM’s – Hinton `06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F1.medium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600200"/>
            <a:ext cx="86868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Overview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Justification \ Properties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Neural Networks 101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Brief History of Deep Learning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Implementation Details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RBM’s and DBN’s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Auto-Encoders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Deep Learning for NLP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) Learning Neural Embeddings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Ii) Recursive Auto-Encoders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for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will focus primarily on the ground-breaking work of Richard </a:t>
            </a:r>
            <a:r>
              <a:rPr lang="en-US" dirty="0" err="1" smtClean="0"/>
              <a:t>Socher</a:t>
            </a:r>
            <a:r>
              <a:rPr lang="en-US" dirty="0" smtClean="0"/>
              <a:t> at Stanford:</a:t>
            </a:r>
          </a:p>
          <a:p>
            <a:pPr lvl="1"/>
            <a:r>
              <a:rPr lang="en-US" dirty="0" smtClean="0"/>
              <a:t>“Semi-Supervised Recursive </a:t>
            </a:r>
            <a:r>
              <a:rPr lang="en-US" dirty="0" err="1" smtClean="0"/>
              <a:t>Autoencoders</a:t>
            </a:r>
            <a:r>
              <a:rPr lang="en-US" dirty="0" smtClean="0"/>
              <a:t> for Predicting Sentiment Distributions” (2011)</a:t>
            </a:r>
          </a:p>
          <a:p>
            <a:r>
              <a:rPr lang="en-US" dirty="0" smtClean="0"/>
              <a:t>His work builds on top of  the neural word embeddings work performed by </a:t>
            </a:r>
            <a:r>
              <a:rPr lang="en-US" dirty="0" err="1" smtClean="0"/>
              <a:t>Collobert</a:t>
            </a:r>
            <a:r>
              <a:rPr lang="en-US" dirty="0" smtClean="0"/>
              <a:t> and Weston (2008)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do NLP with neural networks, words need to be represented as vectors</a:t>
            </a:r>
          </a:p>
          <a:p>
            <a:r>
              <a:rPr lang="en-US" dirty="0" smtClean="0"/>
              <a:t>Traditional approach – “one hot vector”</a:t>
            </a:r>
          </a:p>
          <a:p>
            <a:pPr lvl="1"/>
            <a:r>
              <a:rPr lang="en-US" dirty="0" smtClean="0"/>
              <a:t>Binary vector</a:t>
            </a:r>
          </a:p>
          <a:p>
            <a:pPr lvl="1"/>
            <a:r>
              <a:rPr lang="en-US" dirty="0" smtClean="0"/>
              <a:t>Length = | </a:t>
            </a:r>
            <a:r>
              <a:rPr lang="en-US" dirty="0" err="1" smtClean="0"/>
              <a:t>vocab</a:t>
            </a:r>
            <a:r>
              <a:rPr lang="en-US" dirty="0" smtClean="0"/>
              <a:t> |</a:t>
            </a:r>
          </a:p>
          <a:p>
            <a:pPr lvl="1"/>
            <a:r>
              <a:rPr lang="en-US" dirty="0" smtClean="0"/>
              <a:t>1 in the position of the word id, the rest are 0</a:t>
            </a:r>
          </a:p>
          <a:p>
            <a:r>
              <a:rPr lang="en-US" dirty="0" smtClean="0"/>
              <a:t>However, does not represent word meaning</a:t>
            </a:r>
          </a:p>
          <a:p>
            <a:r>
              <a:rPr lang="en-US" dirty="0" smtClean="0"/>
              <a:t>Similar words such as English and French, cat and dog should have similar vector representations</a:t>
            </a:r>
          </a:p>
          <a:p>
            <a:r>
              <a:rPr lang="en-US" dirty="0" smtClean="0"/>
              <a:t>However, similarity between all “one hot vectors” is the same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Distributional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45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Word is represented as a distribution over k latent variables</a:t>
            </a:r>
          </a:p>
          <a:p>
            <a:r>
              <a:rPr lang="en-US" dirty="0" smtClean="0"/>
              <a:t>Distribution chosen so that similar words have similar distributions</a:t>
            </a:r>
          </a:p>
          <a:p>
            <a:r>
              <a:rPr lang="en-US" dirty="0" smtClean="0"/>
              <a:t>Traditional approaches have used various vector space models</a:t>
            </a:r>
          </a:p>
          <a:p>
            <a:pPr lvl="1"/>
            <a:r>
              <a:rPr lang="en-US" dirty="0" smtClean="0"/>
              <a:t>Words form the rows</a:t>
            </a:r>
          </a:p>
          <a:p>
            <a:pPr lvl="1"/>
            <a:r>
              <a:rPr lang="en-US" dirty="0" smtClean="0"/>
              <a:t>Columns represent the context (other words occurring within x words, whole documents, etc)</a:t>
            </a:r>
          </a:p>
          <a:p>
            <a:pPr lvl="1"/>
            <a:r>
              <a:rPr lang="en-US" dirty="0" smtClean="0"/>
              <a:t>Cells represent co-occurrence (binary vectors) frequency, </a:t>
            </a:r>
            <a:r>
              <a:rPr lang="en-US" dirty="0" err="1" smtClean="0"/>
              <a:t>tf-idf</a:t>
            </a:r>
            <a:r>
              <a:rPr lang="en-US" dirty="0" smtClean="0"/>
              <a:t> or relative distance from the context word</a:t>
            </a:r>
          </a:p>
          <a:p>
            <a:pPr lvl="1"/>
            <a:r>
              <a:rPr lang="en-US" dirty="0" smtClean="0"/>
              <a:t>Dimensionality reduction (PCA, SVD, etc) used to reduce the vector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researchers (</a:t>
            </a:r>
            <a:r>
              <a:rPr lang="en-US" dirty="0" err="1" smtClean="0"/>
              <a:t>Bengio</a:t>
            </a:r>
            <a:r>
              <a:rPr lang="en-US" dirty="0" smtClean="0"/>
              <a:t>, </a:t>
            </a:r>
            <a:r>
              <a:rPr lang="en-US" dirty="0" err="1" smtClean="0"/>
              <a:t>Collobert</a:t>
            </a:r>
            <a:r>
              <a:rPr lang="en-US" dirty="0" smtClean="0"/>
              <a:t> and Weston, Hinton) have used neural language models to develop “word embeddings”</a:t>
            </a:r>
          </a:p>
          <a:p>
            <a:r>
              <a:rPr lang="en-US" dirty="0" smtClean="0"/>
              <a:t>A language model is a statistical model that assigns a probability to words given the preceding words</a:t>
            </a:r>
          </a:p>
          <a:p>
            <a:r>
              <a:rPr lang="en-US" dirty="0" smtClean="0"/>
              <a:t>Have similar properties to distributional word vectors, but claim better representations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err="1" smtClean="0"/>
              <a:t>Collobert</a:t>
            </a:r>
            <a:r>
              <a:rPr lang="en-US" sz="3200" dirty="0" smtClean="0"/>
              <a:t> and Weston, 2008  -“A Unified Architecture for Natural Language Processing”</a:t>
            </a:r>
            <a:endParaRPr lang="en-US" dirty="0" smtClean="0"/>
          </a:p>
          <a:p>
            <a:r>
              <a:rPr lang="en-US" dirty="0" smtClean="0"/>
              <a:t>They extracted all 11-length n-grams from the entire of Wikipedia</a:t>
            </a:r>
          </a:p>
          <a:p>
            <a:r>
              <a:rPr lang="en-US" dirty="0" smtClean="0"/>
              <a:t>Middle (6</a:t>
            </a:r>
            <a:r>
              <a:rPr lang="en-US" baseline="30000" dirty="0" smtClean="0"/>
              <a:t>th</a:t>
            </a:r>
            <a:r>
              <a:rPr lang="en-US" dirty="0" smtClean="0"/>
              <a:t>) word is the target word</a:t>
            </a:r>
          </a:p>
          <a:p>
            <a:r>
              <a:rPr lang="en-US" dirty="0" smtClean="0"/>
              <a:t>Negative examples are created by replacing the middle word with a  different word chosen randomly</a:t>
            </a:r>
          </a:p>
          <a:p>
            <a:r>
              <a:rPr lang="en-US" dirty="0" smtClean="0"/>
              <a:t>For each word, they randomly initialized a 50 element vector</a:t>
            </a:r>
          </a:p>
          <a:p>
            <a:r>
              <a:rPr lang="en-US" dirty="0" smtClean="0"/>
              <a:t>The n-grams are then translated into input vectors by concatenating the corresponding vector for each word</a:t>
            </a:r>
          </a:p>
          <a:p>
            <a:r>
              <a:rPr lang="en-US" dirty="0" smtClean="0"/>
              <a:t>These are fed into a neural network that is trained to maximize the difference between the probability it assigns to a valid versus an invalid sentence</a:t>
            </a:r>
          </a:p>
          <a:p>
            <a:r>
              <a:rPr lang="en-US" dirty="0" smtClean="0"/>
              <a:t>Errors are propagated back into the word embeddings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words with their 10 nearest neighbors according to the embeddings: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Embedding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954" y="3151509"/>
            <a:ext cx="8407038" cy="3401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Unified Architecture for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a very complex, deep architecture, </a:t>
            </a:r>
            <a:r>
              <a:rPr lang="en-US" dirty="0" err="1" smtClean="0"/>
              <a:t>Collobert</a:t>
            </a:r>
            <a:r>
              <a:rPr lang="en-US" dirty="0" smtClean="0"/>
              <a:t> and Weston were able to train a </a:t>
            </a:r>
            <a:r>
              <a:rPr lang="en-US" b="1" dirty="0" smtClean="0"/>
              <a:t>single</a:t>
            </a:r>
            <a:r>
              <a:rPr lang="en-US" dirty="0" smtClean="0"/>
              <a:t> deep model to do:</a:t>
            </a:r>
          </a:p>
          <a:p>
            <a:pPr lvl="1"/>
            <a:r>
              <a:rPr lang="en-US" dirty="0" smtClean="0"/>
              <a:t>NER (Named Entity Recognition)</a:t>
            </a:r>
          </a:p>
          <a:p>
            <a:pPr lvl="1"/>
            <a:r>
              <a:rPr lang="en-US" dirty="0" smtClean="0"/>
              <a:t>POS tagging</a:t>
            </a:r>
          </a:p>
          <a:p>
            <a:pPr lvl="1"/>
            <a:r>
              <a:rPr lang="en-US" dirty="0" smtClean="0"/>
              <a:t>Chunking (shallow parsing)</a:t>
            </a:r>
          </a:p>
          <a:p>
            <a:pPr lvl="1"/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SRL (Semantic Role Labeling)</a:t>
            </a:r>
          </a:p>
          <a:p>
            <a:r>
              <a:rPr lang="en-US" dirty="0" smtClean="0"/>
              <a:t>Model is too complex to cover here</a:t>
            </a:r>
          </a:p>
          <a:p>
            <a:r>
              <a:rPr lang="en-US" dirty="0" smtClean="0"/>
              <a:t>No hand engineered features were used</a:t>
            </a:r>
          </a:p>
          <a:p>
            <a:r>
              <a:rPr lang="en-US" dirty="0" smtClean="0"/>
              <a:t>Achieved either near SOTA or the SOTA in each of the above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Auto-Encoders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Neural Language Model technique to learn word vectors, Richard </a:t>
            </a:r>
            <a:r>
              <a:rPr lang="en-US" dirty="0" err="1" smtClean="0"/>
              <a:t>Socher</a:t>
            </a:r>
            <a:r>
              <a:rPr lang="en-US" dirty="0" smtClean="0"/>
              <a:t> developed a deep architecture for NLP</a:t>
            </a:r>
          </a:p>
          <a:p>
            <a:r>
              <a:rPr lang="en-US" dirty="0" smtClean="0"/>
              <a:t>His architecture was applied to sentiment analysis, but can be used for nearly any text classification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Auto-Encoders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sentence is reduced to a single 50 element vector as follows:</a:t>
            </a:r>
          </a:p>
          <a:p>
            <a:r>
              <a:rPr lang="en-US" dirty="0" smtClean="0"/>
              <a:t>Each sentence of length n is mapped into n - 50 element word vectors using neural word embeddings</a:t>
            </a:r>
          </a:p>
          <a:p>
            <a:r>
              <a:rPr lang="en-US" dirty="0" smtClean="0"/>
              <a:t>For each bi-gram in the sentence, concatenate the word vectors and feed into a contractive auto-encoder – 100 inputs 50 outputs</a:t>
            </a:r>
          </a:p>
          <a:p>
            <a:r>
              <a:rPr lang="en-US" dirty="0" smtClean="0"/>
              <a:t>Take the bi-gram with the lowest reconstruction error, and replace with the output of the auto-encoder</a:t>
            </a:r>
          </a:p>
          <a:p>
            <a:r>
              <a:rPr lang="en-US" dirty="0" smtClean="0"/>
              <a:t>Repeat until you have one 50 element vector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– WTF?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deep (many layered) neural networks</a:t>
            </a:r>
          </a:p>
          <a:p>
            <a:r>
              <a:rPr lang="en-US" dirty="0" smtClean="0"/>
              <a:t>The more layers in a Neural Network, the more abstract features can be represented</a:t>
            </a:r>
          </a:p>
          <a:p>
            <a:r>
              <a:rPr lang="en-US" dirty="0" smtClean="0"/>
              <a:t>E.g. Classify a cat:</a:t>
            </a:r>
          </a:p>
          <a:p>
            <a:pPr lvl="1"/>
            <a:r>
              <a:rPr lang="en-US" dirty="0" smtClean="0"/>
              <a:t>Bottom Layers: Edge detectors, curves, corners straight lines</a:t>
            </a:r>
          </a:p>
          <a:p>
            <a:pPr lvl="1"/>
            <a:r>
              <a:rPr lang="en-US" dirty="0" smtClean="0"/>
              <a:t>Middle Layers: Fur patterns, eyes, ears</a:t>
            </a:r>
          </a:p>
          <a:p>
            <a:pPr lvl="1"/>
            <a:r>
              <a:rPr lang="en-US" dirty="0" smtClean="0"/>
              <a:t>Higher Layers: Body, head, legs</a:t>
            </a:r>
          </a:p>
          <a:p>
            <a:pPr lvl="1"/>
            <a:r>
              <a:rPr lang="en-US" dirty="0" smtClean="0"/>
              <a:t>Top Layer: Cat or Dog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Recursive Auto-Encoder</a:t>
            </a:r>
            <a:endParaRPr lang="en-US" dirty="0"/>
          </a:p>
        </p:txBody>
      </p:sp>
      <p:pic>
        <p:nvPicPr>
          <p:cNvPr id="4" name="Content Placeholder 3" descr="fig1RAE_EMNL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458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Can be viewed as constructing a binary parse tree with the lowest reconstruction error</a:t>
            </a:r>
          </a:p>
          <a:p>
            <a:r>
              <a:rPr lang="en-US" dirty="0" smtClean="0"/>
              <a:t>Auto-encoder is trained with two objective functions:</a:t>
            </a:r>
          </a:p>
          <a:p>
            <a:pPr lvl="1"/>
            <a:r>
              <a:rPr lang="en-US" dirty="0" smtClean="0"/>
              <a:t>1 Minimize the reconstruction error</a:t>
            </a:r>
          </a:p>
          <a:p>
            <a:pPr lvl="1"/>
            <a:r>
              <a:rPr lang="en-US" dirty="0" smtClean="0"/>
              <a:t>2 Minimize the classification error in a softmax layer</a:t>
            </a:r>
          </a:p>
          <a:p>
            <a:r>
              <a:rPr lang="en-US" dirty="0" smtClean="0"/>
              <a:t>The output at each level of the tree is fed into a softmax neural network layer, trained on labeled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Cost function minimizes both the reconstruction error of the input vectors, and the classification error of the softmax classifier on labeled data</a:t>
            </a:r>
          </a:p>
          <a:p>
            <a:r>
              <a:rPr lang="en-US" dirty="0" smtClean="0"/>
              <a:t>The sentence is then classified by feeding the top-level auto-encoder output into the softmax classifier</a:t>
            </a:r>
          </a:p>
          <a:p>
            <a:r>
              <a:rPr lang="en-US" dirty="0" smtClean="0"/>
              <a:t>Can use either:</a:t>
            </a:r>
          </a:p>
          <a:p>
            <a:pPr lvl="1"/>
            <a:r>
              <a:rPr lang="en-US" dirty="0" smtClean="0"/>
              <a:t>1 . Static </a:t>
            </a:r>
            <a:r>
              <a:rPr lang="en-US" dirty="0" err="1" smtClean="0"/>
              <a:t>Collobert</a:t>
            </a:r>
            <a:r>
              <a:rPr lang="en-US" dirty="0" smtClean="0"/>
              <a:t> and Weston neural word embeddings</a:t>
            </a:r>
          </a:p>
          <a:p>
            <a:pPr lvl="1"/>
            <a:r>
              <a:rPr lang="en-US" dirty="0" smtClean="0"/>
              <a:t>2. Learn it’s own embeddings using back propagation through structure to propagate errors back into word embeddings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Training</a:t>
            </a:r>
            <a:endParaRPr lang="en-US" dirty="0"/>
          </a:p>
        </p:txBody>
      </p:sp>
      <p:pic>
        <p:nvPicPr>
          <p:cNvPr id="4" name="Content Placeholder 3" descr="RA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2753" y="1600200"/>
            <a:ext cx="8352647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SOTA Results on standard sentiment analysis datasets</a:t>
            </a:r>
          </a:p>
          <a:p>
            <a:r>
              <a:rPr lang="en-US" dirty="0" smtClean="0"/>
              <a:t>In our current research in automated essay annotation, this algorithm out-performed other approaches considerably:</a:t>
            </a:r>
          </a:p>
          <a:p>
            <a:pPr lvl="1"/>
            <a:r>
              <a:rPr lang="en-US" dirty="0" smtClean="0"/>
              <a:t>Logistic Regression using bags of word (binary vectors): </a:t>
            </a:r>
          </a:p>
          <a:p>
            <a:pPr lvl="2"/>
            <a:r>
              <a:rPr lang="en-US" dirty="0" smtClean="0"/>
              <a:t>F1 of 0.62</a:t>
            </a:r>
          </a:p>
          <a:p>
            <a:pPr lvl="1"/>
            <a:r>
              <a:rPr lang="en-US" dirty="0" smtClean="0"/>
              <a:t>RAE, using default parameters:</a:t>
            </a:r>
          </a:p>
          <a:p>
            <a:pPr lvl="2"/>
            <a:r>
              <a:rPr lang="en-US" dirty="0" smtClean="0"/>
              <a:t>F1 of 0.71</a:t>
            </a:r>
          </a:p>
          <a:p>
            <a:pPr lvl="1"/>
            <a:r>
              <a:rPr lang="en-US" dirty="0" smtClean="0"/>
              <a:t>My current best non-deep learning approach</a:t>
            </a:r>
          </a:p>
          <a:p>
            <a:pPr lvl="2"/>
            <a:r>
              <a:rPr lang="en-US" dirty="0" smtClean="0"/>
              <a:t>F1 of 0.66</a:t>
            </a:r>
          </a:p>
          <a:p>
            <a:pPr lvl="2"/>
            <a:r>
              <a:rPr lang="en-US" dirty="0" smtClean="0"/>
              <a:t>Also uses a (much simpler) word vector composition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Criticisms of RAE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considered a deep learning approach because the auto-encoder forms a deep network with itself when parsing a sentence</a:t>
            </a:r>
          </a:p>
          <a:p>
            <a:r>
              <a:rPr lang="en-US" dirty="0" smtClean="0"/>
              <a:t>Only uses one auto-encoder, thus fails to utilize hierarchical composition of features present in other deep networks</a:t>
            </a:r>
          </a:p>
          <a:p>
            <a:r>
              <a:rPr lang="en-US" dirty="0" smtClean="0"/>
              <a:t>50 hidden neurons * (100 inputs + bias)</a:t>
            </a:r>
          </a:p>
          <a:p>
            <a:pPr lvl="1"/>
            <a:r>
              <a:rPr lang="en-US" dirty="0" smtClean="0"/>
              <a:t>Thus only 5,050 parameters (weights)</a:t>
            </a:r>
          </a:p>
          <a:p>
            <a:pPr lvl="1"/>
            <a:r>
              <a:rPr lang="en-US" dirty="0" smtClean="0"/>
              <a:t>Probably insufficient to model the </a:t>
            </a:r>
            <a:r>
              <a:rPr lang="en-US" smtClean="0"/>
              <a:t>English language!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458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Very slow to train</a:t>
            </a:r>
          </a:p>
          <a:p>
            <a:r>
              <a:rPr lang="en-US" dirty="0" smtClean="0"/>
              <a:t>Availability of algorithms – lots of Python implementations, pretty rate in other languages (e.g. R)</a:t>
            </a:r>
          </a:p>
          <a:p>
            <a:r>
              <a:rPr lang="en-US" dirty="0" smtClean="0"/>
              <a:t>Models are very complex, with lot of parameters to optimize:</a:t>
            </a:r>
          </a:p>
          <a:p>
            <a:pPr lvl="1"/>
            <a:r>
              <a:rPr lang="en-US" dirty="0" smtClean="0"/>
              <a:t>Initialization of weights</a:t>
            </a:r>
          </a:p>
          <a:p>
            <a:pPr lvl="1"/>
            <a:r>
              <a:rPr lang="en-US" dirty="0" smtClean="0"/>
              <a:t>Layer-wise training algorithm (RBM, AE, several others)</a:t>
            </a:r>
          </a:p>
          <a:p>
            <a:pPr lvl="1"/>
            <a:r>
              <a:rPr lang="en-US" dirty="0" smtClean="0"/>
              <a:t>Neural architecture</a:t>
            </a:r>
          </a:p>
          <a:p>
            <a:pPr lvl="2"/>
            <a:r>
              <a:rPr lang="en-US" dirty="0" smtClean="0"/>
              <a:t>Number of layers</a:t>
            </a:r>
          </a:p>
          <a:p>
            <a:pPr lvl="2"/>
            <a:r>
              <a:rPr lang="en-US" dirty="0" smtClean="0"/>
              <a:t>Size of layers</a:t>
            </a:r>
          </a:p>
          <a:p>
            <a:pPr lvl="2"/>
            <a:r>
              <a:rPr lang="en-US" dirty="0" smtClean="0"/>
              <a:t>Type – regular, pooling, max pooling, soft max</a:t>
            </a:r>
          </a:p>
          <a:p>
            <a:pPr lvl="1"/>
            <a:r>
              <a:rPr lang="en-US" dirty="0" smtClean="0"/>
              <a:t>Fine-tuning using back prop or feed outputs into a different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Steep learning curve</a:t>
            </a:r>
          </a:p>
          <a:p>
            <a:r>
              <a:rPr lang="en-US" dirty="0" smtClean="0"/>
              <a:t>Some problems more amenable to deep learning than other applications</a:t>
            </a:r>
          </a:p>
          <a:p>
            <a:r>
              <a:rPr lang="en-US" dirty="0" smtClean="0"/>
              <a:t>Simpler models may be sufficient for certain problem domains</a:t>
            </a:r>
          </a:p>
          <a:p>
            <a:r>
              <a:rPr lang="en-US" dirty="0" smtClean="0"/>
              <a:t>Regression models?</a:t>
            </a:r>
          </a:p>
          <a:p>
            <a:r>
              <a:rPr lang="en-US" dirty="0" smtClean="0"/>
              <a:t>Unless you are working with images, the models are very hard to explain (compared with a decision tree)</a:t>
            </a:r>
          </a:p>
          <a:p>
            <a:pPr lvl="1"/>
            <a:r>
              <a:rPr lang="en-US" dirty="0" smtClean="0"/>
              <a:t>What does neuron 524 do?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Deep Learning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Deeplearning.Net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Code, tutorials, papers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http://deeplearning.net/</a:t>
            </a:r>
            <a:endParaRPr lang="en-US" dirty="0" smtClean="0"/>
          </a:p>
          <a:p>
            <a:r>
              <a:rPr lang="en-US" dirty="0" err="1" smtClean="0"/>
              <a:t>Theano</a:t>
            </a:r>
            <a:r>
              <a:rPr lang="en-US" dirty="0" smtClean="0"/>
              <a:t> (</a:t>
            </a:r>
            <a:r>
              <a:rPr lang="en-US" dirty="0" err="1" smtClean="0"/>
              <a:t>Cuda</a:t>
            </a:r>
            <a:r>
              <a:rPr lang="en-US" dirty="0" smtClean="0"/>
              <a:t> + Python also):</a:t>
            </a:r>
          </a:p>
          <a:p>
            <a:pPr lvl="1"/>
            <a:r>
              <a:rPr lang="en-US" dirty="0" smtClean="0"/>
              <a:t>Comprehensive tutorials</a:t>
            </a:r>
          </a:p>
          <a:p>
            <a:pPr lvl="1"/>
            <a:r>
              <a:rPr lang="en-US" dirty="0" smtClean="0"/>
              <a:t>Symbolic programming (like </a:t>
            </a:r>
            <a:r>
              <a:rPr lang="en-US" dirty="0" err="1" smtClean="0"/>
              <a:t>SymPy</a:t>
            </a:r>
            <a:r>
              <a:rPr lang="en-US" dirty="0" smtClean="0"/>
              <a:t>) can be a little confusing</a:t>
            </a:r>
          </a:p>
          <a:p>
            <a:pPr lvl="1"/>
            <a:r>
              <a:rPr lang="en-US" dirty="0" smtClean="0">
                <a:hlinkClick r:id="rId3"/>
              </a:rPr>
              <a:t>http://deeplearning.net/software/theano/</a:t>
            </a:r>
            <a:endParaRPr lang="en-US" dirty="0" smtClean="0"/>
          </a:p>
          <a:p>
            <a:r>
              <a:rPr lang="en-US" dirty="0" smtClean="0"/>
              <a:t>Toronto groups’ code (</a:t>
            </a:r>
            <a:r>
              <a:rPr lang="en-US" dirty="0" err="1" smtClean="0"/>
              <a:t>Cuda</a:t>
            </a:r>
            <a:r>
              <a:rPr lang="en-US" dirty="0" smtClean="0"/>
              <a:t> + Python):</a:t>
            </a:r>
          </a:p>
          <a:p>
            <a:pPr lvl="1"/>
            <a:r>
              <a:rPr lang="en-US" dirty="0" smtClean="0"/>
              <a:t>Easier to understand than </a:t>
            </a:r>
            <a:r>
              <a:rPr lang="en-US" dirty="0" err="1" smtClean="0"/>
              <a:t>Theano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https://github.com/nitishsrivastava/deepnet</a:t>
            </a:r>
            <a:endParaRPr lang="en-US" dirty="0" smtClean="0"/>
          </a:p>
          <a:p>
            <a:r>
              <a:rPr lang="en-US" dirty="0" smtClean="0"/>
              <a:t>www.socher.org</a:t>
            </a:r>
          </a:p>
          <a:p>
            <a:pPr lvl="1"/>
            <a:r>
              <a:rPr lang="en-US" dirty="0" smtClean="0"/>
              <a:t>All of Richard </a:t>
            </a:r>
            <a:r>
              <a:rPr lang="en-US" dirty="0" err="1" smtClean="0"/>
              <a:t>Socher’s</a:t>
            </a:r>
            <a:r>
              <a:rPr lang="en-US" dirty="0" smtClean="0"/>
              <a:t> research papers and code (mainly </a:t>
            </a:r>
            <a:r>
              <a:rPr lang="en-US" dirty="0" err="1" smtClean="0"/>
              <a:t>Matlab</a:t>
            </a:r>
            <a:r>
              <a:rPr lang="en-US" dirty="0" smtClean="0"/>
              <a:t>, some java)</a:t>
            </a:r>
          </a:p>
          <a:p>
            <a:pPr lvl="1"/>
            <a:r>
              <a:rPr lang="en-US" dirty="0" smtClean="0"/>
              <a:t>Links to his tutorials on YouTube on Deep Learning and NLP</a:t>
            </a:r>
          </a:p>
          <a:p>
            <a:r>
              <a:rPr lang="en-US" dirty="0" smtClean="0"/>
              <a:t>The SENNA system developed by </a:t>
            </a:r>
            <a:r>
              <a:rPr lang="en-US" dirty="0" err="1" smtClean="0"/>
              <a:t>Collobert</a:t>
            </a:r>
            <a:r>
              <a:rPr lang="en-US" dirty="0" smtClean="0"/>
              <a:t> and Weston</a:t>
            </a:r>
          </a:p>
          <a:p>
            <a:pPr lvl="1"/>
            <a:r>
              <a:rPr lang="en-US" dirty="0" smtClean="0">
                <a:hlinkClick r:id="rId5"/>
              </a:rPr>
              <a:t>http://ronan.collobert.com/senna/</a:t>
            </a:r>
            <a:endParaRPr lang="en-US" dirty="0" smtClean="0"/>
          </a:p>
          <a:p>
            <a:pPr lvl="1"/>
            <a:r>
              <a:rPr lang="en-US" dirty="0" smtClean="0"/>
              <a:t>A pretty complete NLP system (for download) that uses Deep Learning to perform NER, POS tagging, parsing, chunking and SRL</a:t>
            </a:r>
          </a:p>
          <a:p>
            <a:pPr lvl="1"/>
            <a:r>
              <a:rPr lang="en-US" dirty="0" smtClean="0"/>
              <a:t>Contains the word embeddings file so you can use their word embeddings in your own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– WTF?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world information has a hierarchical structure, cannot easily be modeled by a neural network with 3 layers</a:t>
            </a:r>
          </a:p>
          <a:p>
            <a:r>
              <a:rPr lang="en-US" dirty="0" smtClean="0"/>
              <a:t>The human brain is a deep neural network, has many layers of neurons which acts as feature detectors, detecting more and more abstract features as you go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– WTF?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 is to use back propagation to train multiple layers</a:t>
            </a:r>
          </a:p>
          <a:p>
            <a:r>
              <a:rPr lang="en-US" dirty="0" smtClean="0"/>
              <a:t>However back propagation does not work well over multiple layers and does not scale well</a:t>
            </a:r>
          </a:p>
          <a:p>
            <a:r>
              <a:rPr lang="en-US" dirty="0" smtClean="0"/>
              <a:t>Back propagation cannot leverage unlabelled data</a:t>
            </a:r>
          </a:p>
          <a:p>
            <a:r>
              <a:rPr lang="en-US" dirty="0" smtClean="0"/>
              <a:t>Recent advances in deep learning attempt to address this short-comings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6564</TotalTime>
  <Words>4034</Words>
  <Application>Microsoft Office PowerPoint</Application>
  <PresentationFormat>On-screen Show (4:3)</PresentationFormat>
  <Paragraphs>458</Paragraphs>
  <Slides>78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Metro</vt:lpstr>
      <vt:lpstr>Deep learning</vt:lpstr>
      <vt:lpstr>Overview of the Talk</vt:lpstr>
      <vt:lpstr>Aims of Talk</vt:lpstr>
      <vt:lpstr>What this Talk is Not</vt:lpstr>
      <vt:lpstr>However</vt:lpstr>
      <vt:lpstr>Overview of the Talk</vt:lpstr>
      <vt:lpstr>Deep Learning – WTF?</vt:lpstr>
      <vt:lpstr>Deep Learning – WTF?</vt:lpstr>
      <vt:lpstr>Deep Learning – WTF?</vt:lpstr>
      <vt:lpstr>Deep-Learning is Typically –</vt:lpstr>
      <vt:lpstr>Huh?....</vt:lpstr>
      <vt:lpstr>Huh?....</vt:lpstr>
      <vt:lpstr>Overview of the Talk</vt:lpstr>
      <vt:lpstr>Why? –  Achieved State of the Art in a Number of Different Areas</vt:lpstr>
      <vt:lpstr>Qu: What do these Problems have in Common?</vt:lpstr>
      <vt:lpstr>Application Areas</vt:lpstr>
      <vt:lpstr>Deep vs Shallow Networks</vt:lpstr>
      <vt:lpstr>Deep Network</vt:lpstr>
      <vt:lpstr>Traditional Supervised Machine Learning Approach</vt:lpstr>
      <vt:lpstr>Biological Justification</vt:lpstr>
      <vt:lpstr>Unsupervised Training</vt:lpstr>
      <vt:lpstr>Unsupervised Feature Learning</vt:lpstr>
      <vt:lpstr>Unsupervised Learning - Distributed Representations</vt:lpstr>
      <vt:lpstr>Distributed Representations</vt:lpstr>
      <vt:lpstr>Local Representation</vt:lpstr>
      <vt:lpstr>Distributed Representation</vt:lpstr>
      <vt:lpstr>Hierarchical Representations</vt:lpstr>
      <vt:lpstr>Hierarchical Representations</vt:lpstr>
      <vt:lpstr>PowerPoint Presentation</vt:lpstr>
      <vt:lpstr>Discriminative Vs Generative Models</vt:lpstr>
      <vt:lpstr>Discriminative Vs Generative Models</vt:lpstr>
      <vt:lpstr>Discriminative + Generative Model –&gt;  Semi-Supervised Learning</vt:lpstr>
      <vt:lpstr>Overview of the Talk</vt:lpstr>
      <vt:lpstr>Neural Networks – Very Brief Primer</vt:lpstr>
      <vt:lpstr>Activation Function</vt:lpstr>
      <vt:lpstr>Sigmoid Function</vt:lpstr>
      <vt:lpstr>Activation Functions</vt:lpstr>
      <vt:lpstr>Back Propagation 101</vt:lpstr>
      <vt:lpstr>Backpropagation</vt:lpstr>
      <vt:lpstr>Gradient Descent</vt:lpstr>
      <vt:lpstr>Gradient Descent</vt:lpstr>
      <vt:lpstr>Drawbacks - Backpropagation</vt:lpstr>
      <vt:lpstr>Overview of the Talk</vt:lpstr>
      <vt:lpstr>Brief History of Deep Learning</vt:lpstr>
      <vt:lpstr>Brief History of Deep Learning (cont…)</vt:lpstr>
      <vt:lpstr>Enabling Factors</vt:lpstr>
      <vt:lpstr>Overview of the Talk</vt:lpstr>
      <vt:lpstr>Implementation</vt:lpstr>
      <vt:lpstr>Restricted Boltzmann Machines (RBM’s)</vt:lpstr>
      <vt:lpstr>RBM Structure – Bipartite Graph</vt:lpstr>
      <vt:lpstr>Activation Function</vt:lpstr>
      <vt:lpstr>Training Procedure – Contrastive Divergence</vt:lpstr>
      <vt:lpstr>Contrastive Divergence</vt:lpstr>
      <vt:lpstr>Feature Representation</vt:lpstr>
      <vt:lpstr>Auto Encoders</vt:lpstr>
      <vt:lpstr>Training Strategies</vt:lpstr>
      <vt:lpstr>Building Deep Networks</vt:lpstr>
      <vt:lpstr>Building Deep Networks</vt:lpstr>
      <vt:lpstr>Training a Deep Auto-Encoder from Stacked RBM’s – Hinton `06</vt:lpstr>
      <vt:lpstr>Overview of the Talk</vt:lpstr>
      <vt:lpstr>Deep Learning for NLP</vt:lpstr>
      <vt:lpstr>Word Vectors</vt:lpstr>
      <vt:lpstr>Solution:  Distributional Word Vectors</vt:lpstr>
      <vt:lpstr>Neural Word Embeddings</vt:lpstr>
      <vt:lpstr>Neural Word Embeddings</vt:lpstr>
      <vt:lpstr>Results</vt:lpstr>
      <vt:lpstr>A Unified Architecture for NLP</vt:lpstr>
      <vt:lpstr>Recursive Auto-Encoders</vt:lpstr>
      <vt:lpstr>Recursive Auto-Encoders</vt:lpstr>
      <vt:lpstr>The Recursive Auto-Encoder</vt:lpstr>
      <vt:lpstr>Semi-Supervised Training</vt:lpstr>
      <vt:lpstr>Semi-Supervised Training</vt:lpstr>
      <vt:lpstr>Semi-Supervised Training</vt:lpstr>
      <vt:lpstr>Results</vt:lpstr>
      <vt:lpstr>Some Criticisms of RAE</vt:lpstr>
      <vt:lpstr>Disadvantages of Deep Learning</vt:lpstr>
      <vt:lpstr>Disadvantages of Deep Learning</vt:lpstr>
      <vt:lpstr>Useful Deep Learning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Simon</dc:creator>
  <cp:lastModifiedBy>at</cp:lastModifiedBy>
  <cp:revision>471</cp:revision>
  <dcterms:created xsi:type="dcterms:W3CDTF">2006-08-16T00:00:00Z</dcterms:created>
  <dcterms:modified xsi:type="dcterms:W3CDTF">2014-10-04T00:18:27Z</dcterms:modified>
</cp:coreProperties>
</file>