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313" r:id="rId7"/>
    <p:sldId id="302" r:id="rId8"/>
    <p:sldId id="269" r:id="rId10"/>
    <p:sldId id="311" r:id="rId11"/>
    <p:sldId id="280" r:id="rId12"/>
    <p:sldId id="282" r:id="rId13"/>
    <p:sldId id="304" r:id="rId14"/>
    <p:sldId id="264" r:id="rId15"/>
    <p:sldId id="281" r:id="rId16"/>
    <p:sldId id="308" r:id="rId17"/>
    <p:sldId id="270" r:id="rId18"/>
    <p:sldId id="283" r:id="rId19"/>
    <p:sldId id="284" r:id="rId20"/>
    <p:sldId id="261" r:id="rId21"/>
    <p:sldId id="285" r:id="rId22"/>
    <p:sldId id="286" r:id="rId23"/>
    <p:sldId id="287" r:id="rId24"/>
    <p:sldId id="256" r:id="rId25"/>
    <p:sldId id="271" r:id="rId26"/>
    <p:sldId id="288" r:id="rId27"/>
    <p:sldId id="262" r:id="rId28"/>
    <p:sldId id="289" r:id="rId29"/>
    <p:sldId id="290" r:id="rId30"/>
    <p:sldId id="309" r:id="rId31"/>
    <p:sldId id="291" r:id="rId32"/>
    <p:sldId id="292" r:id="rId33"/>
    <p:sldId id="272" r:id="rId34"/>
    <p:sldId id="293" r:id="rId35"/>
    <p:sldId id="294" r:id="rId36"/>
    <p:sldId id="310" r:id="rId37"/>
    <p:sldId id="295" r:id="rId38"/>
    <p:sldId id="277" r:id="rId39"/>
    <p:sldId id="278" r:id="rId40"/>
    <p:sldId id="265" r:id="rId41"/>
    <p:sldId id="297" r:id="rId42"/>
    <p:sldId id="298" r:id="rId43"/>
    <p:sldId id="299" r:id="rId44"/>
    <p:sldId id="300" r:id="rId45"/>
    <p:sldId id="301" r:id="rId46"/>
    <p:sldId id="273" r:id="rId47"/>
    <p:sldId id="303" r:id="rId48"/>
    <p:sldId id="259" r:id="rId49"/>
    <p:sldId id="260" r:id="rId50"/>
    <p:sldId id="274" r:id="rId51"/>
    <p:sldId id="263" r:id="rId52"/>
    <p:sldId id="275" r:id="rId53"/>
    <p:sldId id="266" r:id="rId54"/>
    <p:sldId id="258" r:id="rId55"/>
    <p:sldId id="317" r:id="rId56"/>
    <p:sldId id="319" r:id="rId57"/>
    <p:sldId id="320" r:id="rId58"/>
    <p:sldId id="321" r:id="rId59"/>
    <p:sldId id="322" r:id="rId60"/>
    <p:sldId id="323" r:id="rId61"/>
    <p:sldId id="305" r:id="rId62"/>
    <p:sldId id="306" r:id="rId63"/>
    <p:sldId id="267" r:id="rId64"/>
  </p:sldIdLst>
  <p:sldSz cx="13004800" cy="97536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50000"/>
      </a:lnSpc>
      <a:spcBef>
        <a:spcPct val="0"/>
      </a:spcBef>
      <a:spcAft>
        <a:spcPct val="0"/>
      </a:spcAft>
      <a:buNone/>
      <a:defRPr sz="1600" b="0" i="0" u="none" kern="1200" baseline="0">
        <a:solidFill>
          <a:srgbClr val="79211B"/>
        </a:solidFill>
        <a:latin typeface="Lucida Sans" charset="0"/>
        <a:ea typeface="ヒラギノ角ゴ ProN W3" charset="78"/>
        <a:cs typeface="+mn-cs"/>
        <a:sym typeface="Lucida Sans" charset="0"/>
      </a:defRPr>
    </a:lvl1pPr>
    <a:lvl2pPr marL="457200" lvl="1" indent="0" algn="l" defTabSz="914400" rtl="0" eaLnBrk="1" fontAlgn="base" latinLnBrk="0" hangingPunct="1">
      <a:lnSpc>
        <a:spcPct val="150000"/>
      </a:lnSpc>
      <a:spcBef>
        <a:spcPct val="0"/>
      </a:spcBef>
      <a:spcAft>
        <a:spcPct val="0"/>
      </a:spcAft>
      <a:buNone/>
      <a:defRPr sz="1600" b="0" i="0" u="none" kern="1200" baseline="0">
        <a:solidFill>
          <a:srgbClr val="79211B"/>
        </a:solidFill>
        <a:latin typeface="Lucida Sans" charset="0"/>
        <a:ea typeface="ヒラギノ角ゴ ProN W3" charset="78"/>
        <a:cs typeface="+mn-cs"/>
        <a:sym typeface="Lucida Sans" charset="0"/>
      </a:defRPr>
    </a:lvl2pPr>
    <a:lvl3pPr marL="914400" lvl="2" indent="0" algn="l" defTabSz="914400" rtl="0" eaLnBrk="1" fontAlgn="base" latinLnBrk="0" hangingPunct="1">
      <a:lnSpc>
        <a:spcPct val="150000"/>
      </a:lnSpc>
      <a:spcBef>
        <a:spcPct val="0"/>
      </a:spcBef>
      <a:spcAft>
        <a:spcPct val="0"/>
      </a:spcAft>
      <a:buNone/>
      <a:defRPr sz="1600" b="0" i="0" u="none" kern="1200" baseline="0">
        <a:solidFill>
          <a:srgbClr val="79211B"/>
        </a:solidFill>
        <a:latin typeface="Lucida Sans" charset="0"/>
        <a:ea typeface="ヒラギノ角ゴ ProN W3" charset="78"/>
        <a:cs typeface="+mn-cs"/>
        <a:sym typeface="Lucida Sans" charset="0"/>
      </a:defRPr>
    </a:lvl3pPr>
    <a:lvl4pPr marL="1371600" lvl="3" indent="0" algn="l" defTabSz="914400" rtl="0" eaLnBrk="1" fontAlgn="base" latinLnBrk="0" hangingPunct="1">
      <a:lnSpc>
        <a:spcPct val="150000"/>
      </a:lnSpc>
      <a:spcBef>
        <a:spcPct val="0"/>
      </a:spcBef>
      <a:spcAft>
        <a:spcPct val="0"/>
      </a:spcAft>
      <a:buNone/>
      <a:defRPr sz="1600" b="0" i="0" u="none" kern="1200" baseline="0">
        <a:solidFill>
          <a:srgbClr val="79211B"/>
        </a:solidFill>
        <a:latin typeface="Lucida Sans" charset="0"/>
        <a:ea typeface="ヒラギノ角ゴ ProN W3" charset="78"/>
        <a:cs typeface="+mn-cs"/>
        <a:sym typeface="Lucida Sans" charset="0"/>
      </a:defRPr>
    </a:lvl4pPr>
    <a:lvl5pPr marL="1828800" lvl="4" indent="0" algn="l" defTabSz="914400" rtl="0" eaLnBrk="1" fontAlgn="base" latinLnBrk="0" hangingPunct="1">
      <a:lnSpc>
        <a:spcPct val="150000"/>
      </a:lnSpc>
      <a:spcBef>
        <a:spcPct val="0"/>
      </a:spcBef>
      <a:spcAft>
        <a:spcPct val="0"/>
      </a:spcAft>
      <a:buNone/>
      <a:defRPr sz="1600" b="0" i="0" u="none" kern="1200" baseline="0">
        <a:solidFill>
          <a:srgbClr val="79211B"/>
        </a:solidFill>
        <a:latin typeface="Lucida Sans" charset="0"/>
        <a:ea typeface="ヒラギノ角ゴ ProN W3" charset="78"/>
        <a:cs typeface="+mn-cs"/>
        <a:sym typeface="Lucida Sans" charset="0"/>
      </a:defRPr>
    </a:lvl5pPr>
    <a:lvl6pPr marL="2286000" lvl="5" indent="0" algn="l" defTabSz="914400" rtl="0" eaLnBrk="1" fontAlgn="base" latinLnBrk="0" hangingPunct="1">
      <a:lnSpc>
        <a:spcPct val="150000"/>
      </a:lnSpc>
      <a:spcBef>
        <a:spcPct val="0"/>
      </a:spcBef>
      <a:spcAft>
        <a:spcPct val="0"/>
      </a:spcAft>
      <a:buNone/>
      <a:defRPr sz="1600" b="0" i="0" u="none" kern="1200" baseline="0">
        <a:solidFill>
          <a:srgbClr val="79211B"/>
        </a:solidFill>
        <a:latin typeface="Lucida Sans" charset="0"/>
        <a:ea typeface="ヒラギノ角ゴ ProN W3" charset="78"/>
        <a:cs typeface="+mn-cs"/>
        <a:sym typeface="Lucida Sans" charset="0"/>
      </a:defRPr>
    </a:lvl6pPr>
    <a:lvl7pPr marL="2743200" lvl="6" indent="0" algn="l" defTabSz="914400" rtl="0" eaLnBrk="1" fontAlgn="base" latinLnBrk="0" hangingPunct="1">
      <a:lnSpc>
        <a:spcPct val="150000"/>
      </a:lnSpc>
      <a:spcBef>
        <a:spcPct val="0"/>
      </a:spcBef>
      <a:spcAft>
        <a:spcPct val="0"/>
      </a:spcAft>
      <a:buNone/>
      <a:defRPr sz="1600" b="0" i="0" u="none" kern="1200" baseline="0">
        <a:solidFill>
          <a:srgbClr val="79211B"/>
        </a:solidFill>
        <a:latin typeface="Lucida Sans" charset="0"/>
        <a:ea typeface="ヒラギノ角ゴ ProN W3" charset="78"/>
        <a:cs typeface="+mn-cs"/>
        <a:sym typeface="Lucida Sans" charset="0"/>
      </a:defRPr>
    </a:lvl7pPr>
    <a:lvl8pPr marL="3200400" lvl="7" indent="0" algn="l" defTabSz="914400" rtl="0" eaLnBrk="1" fontAlgn="base" latinLnBrk="0" hangingPunct="1">
      <a:lnSpc>
        <a:spcPct val="150000"/>
      </a:lnSpc>
      <a:spcBef>
        <a:spcPct val="0"/>
      </a:spcBef>
      <a:spcAft>
        <a:spcPct val="0"/>
      </a:spcAft>
      <a:buNone/>
      <a:defRPr sz="1600" b="0" i="0" u="none" kern="1200" baseline="0">
        <a:solidFill>
          <a:srgbClr val="79211B"/>
        </a:solidFill>
        <a:latin typeface="Lucida Sans" charset="0"/>
        <a:ea typeface="ヒラギノ角ゴ ProN W3" charset="78"/>
        <a:cs typeface="+mn-cs"/>
        <a:sym typeface="Lucida Sans" charset="0"/>
      </a:defRPr>
    </a:lvl8pPr>
    <a:lvl9pPr marL="3657600" lvl="8" indent="0" algn="l" defTabSz="914400" rtl="0" eaLnBrk="1" fontAlgn="base" latinLnBrk="0" hangingPunct="1">
      <a:lnSpc>
        <a:spcPct val="150000"/>
      </a:lnSpc>
      <a:spcBef>
        <a:spcPct val="0"/>
      </a:spcBef>
      <a:spcAft>
        <a:spcPct val="0"/>
      </a:spcAft>
      <a:buNone/>
      <a:defRPr sz="1600" b="0" i="0" u="none" kern="1200" baseline="0">
        <a:solidFill>
          <a:srgbClr val="79211B"/>
        </a:solidFill>
        <a:latin typeface="Lucida Sans" charset="0"/>
        <a:ea typeface="ヒラギノ角ゴ ProN W3" charset="78"/>
        <a:cs typeface="+mn-cs"/>
        <a:sym typeface="Lucida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20" y="-1168"/>
      </p:cViewPr>
      <p:guideLst>
        <p:guide orient="horz" pos="3072"/>
        <p:guide pos="4096"/>
      </p:guideLst>
    </p:cSldViewPr>
  </p:slid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3" name="幻灯片图像占位符 8192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4" name="文本占位符 8193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Lucida Sans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Lucida Sans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Lucida Sans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Lucida Sans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Lucida Sans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Lucida Sans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Lucida Sans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Lucida Sans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Lucida Sans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92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" name="文本占位符 9217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and computational complexity</a:t>
            </a:r>
            <a:endParaRPr lang="en-US" altLang="zh-CN" sz="1200">
              <a:latin typeface="Lucida Grande" panose="020B0600040502020204" charset="0"/>
              <a:ea typeface="Lucida Grande" panose="020B0600040502020204" charset="0"/>
              <a:sym typeface="Lucida Grande" panose="020B060004050202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368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66" name="文本占位符 36865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3s parent is 4, 4s parent is 9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could use parent pointer/reference instead of id[] array, but array easier if objects are 0..N-1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399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38" name="文本占位符 39937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only have to change one array entry to execute union, but price you pay is traveling up tree to find roots.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幻灯片图像占位符 522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6" name="文本占位符 52225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7625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could also merge by height or rank, as done in some textbooks, but union by size achieves same amortized complexity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7625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since we are merging by size, size(T1) &gt;= size(T2)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563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22" name="文本占位符 56321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7625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can avoid second pass by using "halving."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幻灯片图像占位符 593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4" name="文本占位符 59393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7625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Seems like performance has to get better. Really difficult problem that was open for a while.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7625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Tarjan proved a tight bound relating it to inverse Ackermann function alpha(M, N) . We won't define here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7625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iterated logarithm function = lg * = number of times needed to take the lg of a number until reaching 1 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7625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Note: haven't yet introduced big Oh notation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614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2" name="文本占位符 61441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1200">
                <a:solidFill>
                  <a:srgbClr val="00408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WQUPC on Java cell phone beats QF on supercomputer!</a:t>
            </a:r>
            <a:endParaRPr lang="en-US" altLang="zh-CN" sz="1200">
              <a:solidFill>
                <a:srgbClr val="004080"/>
              </a:solidFill>
              <a:latin typeface="Comic Sans MS" panose="030F0902030302020204" charset="0"/>
              <a:cs typeface="Apple Chancery" panose="03020702040506060504" charset="0"/>
              <a:sym typeface="Comic Sans MS" panose="030F0902030302020204" charset="0"/>
            </a:endParaRPr>
          </a:p>
          <a:p>
            <a:pPr marL="44450" lvl="0" indent="0" algn="l">
              <a:lnSpc>
                <a:spcPts val="26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if we could do this well on every problem, we'd be in great shape! but lots of useful problems where N^2 or N^3 is easy, basic ideas in data structures hammers it to N log N or better.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幻灯片图像占位符 645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514" name="文本占位符 64513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References:</a:t>
            </a:r>
            <a:endParaRPr lang="en-US" altLang="zh-CN" sz="120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  <a:sym typeface="Arial" panose="020B0604020202090204" pitchFamily="34" charset="0"/>
            </a:endParaRPr>
          </a:p>
          <a:p>
            <a:pPr marL="4445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Arial Italic" charset="0"/>
                <a:cs typeface="Arial Italic" charset="0"/>
                <a:sym typeface="Arial Italic" charset="0"/>
              </a:rPr>
              <a:t>A Linear Time Algorithm for a Special Case of Disjoint Set Union, </a:t>
            </a:r>
            <a:r>
              <a:rPr lang="en-US" altLang="zh-CN" sz="120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Gabow and Tarjan.</a:t>
            </a:r>
            <a:endParaRPr lang="en-US" altLang="zh-CN" sz="120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  <a:sym typeface="Arial" panose="020B0604020202090204" pitchFamily="34" charset="0"/>
            </a:endParaRPr>
          </a:p>
          <a:p>
            <a:pPr marL="4445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Arial Italic" charset="0"/>
                <a:cs typeface="Arial Italic" charset="0"/>
                <a:sym typeface="Arial Italic" charset="0"/>
              </a:rPr>
              <a:t>The Design and Analysis of Computer Algorithms, </a:t>
            </a:r>
            <a:r>
              <a:rPr lang="en-US" altLang="zh-CN" sz="120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Aho, Hopcroft, and Ullman.</a:t>
            </a:r>
            <a:endParaRPr lang="en-US" altLang="zh-CN" sz="120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  <a:sym typeface="Arial" panose="020B0604020202090204" pitchFamily="3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46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do this slide very quickly</a:t>
            </a:r>
            <a:endParaRPr lang="en-US" altLang="zh-CN" sz="120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  <a:sym typeface="Arial" panose="020B0604020202090204" pitchFamily="3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46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More applications</a:t>
            </a:r>
            <a:endParaRPr lang="en-US" altLang="zh-CN" sz="120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  <a:sym typeface="Arial" panose="020B0604020202090204" pitchFamily="3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46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 * Micali-Vazarani algorithm for nonbipartite matching.</a:t>
            </a:r>
            <a:endParaRPr lang="en-US" altLang="zh-CN" sz="120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  <a:sym typeface="Arial" panose="020B0604020202090204" pitchFamily="3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46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 * Weihe's algorithm for edge-disjoint s-t paths in planar graphs.</a:t>
            </a:r>
            <a:endParaRPr lang="en-US" altLang="zh-CN" sz="120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  <a:sym typeface="Arial" panose="020B0604020202090204" pitchFamily="3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46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  <a:sym typeface="Arial" panose="020B0604020202090204" pitchFamily="34" charset="0"/>
              </a:rPr>
              <a:t> * Scheduling unit-time tasks with a partial order to two processors in order to minimize last completion time.</a:t>
            </a:r>
            <a:endParaRPr lang="en-US" altLang="zh-CN" sz="120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  <a:sym typeface="Arial" panose="020B0604020202090204" pitchFamily="3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Scheduling unit-time tasks to P processors so that each job finishes between its release time and deadline.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686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610" name="文本占位符 68609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p = 0.4, 0.6, and 0.8, N = 20</a:t>
            </a:r>
            <a:endParaRPr lang="en-US" altLang="zh-CN" sz="1200">
              <a:latin typeface="Lucida Grande" panose="020B0600040502020204" charset="0"/>
              <a:ea typeface="Lucida Grande" panose="020B0600040502020204" charset="0"/>
              <a:sym typeface="Lucida Grande" panose="020B060004050202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706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658" name="文本占位符 70657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mathematical theory proves that a threshold exists (as N gets large), but does not provide a value</a:t>
            </a:r>
            <a:endParaRPr lang="en-US" altLang="zh-CN" sz="1200">
              <a:latin typeface="Lucida Grande" panose="020B0600040502020204" charset="0"/>
              <a:ea typeface="Lucida Grande" panose="020B0600040502020204" charset="0"/>
              <a:sym typeface="Lucida Grande" panose="020B060004050202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幻灯片图像占位符 7270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06" name="文本占位符 72705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204 sites =&gt; vacancy percentage is 204/400 = 51%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33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4" name="文本占位符 13313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7625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medium.txt (625 sites, 900 edges, 3 connected components)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幻灯片图像占位符 798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74" name="文本占位符 79873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a bit of a cheat if "backwash" (then sites connected to bottom row will be declared full after system percolates)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幻灯片图像占位符 849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4994" name="文本占位符 84993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7625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Hex also called Nash or John (latter because it was played on tiled floor of bathrooms)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幻灯片图像占位符 870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42" name="文本占位符 87041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and computational complexity</a:t>
            </a:r>
            <a:endParaRPr lang="en-US" altLang="zh-CN" sz="1200">
              <a:latin typeface="Lucida Grande" panose="020B0600040502020204" charset="0"/>
              <a:ea typeface="Lucida Grande" panose="020B0600040502020204" charset="0"/>
              <a:sym typeface="Lucida Grande" panose="020B060004050202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53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2" name="文本占位符 15361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7625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Manhattan sewers, McCosh rooms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74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0" name="文本占位符 17409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Simple model captures the essential nature of connectivity.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equivalence relation partitions objects into equivalence classes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sets = connected components = equivalence class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245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78" name="文本占位符 24577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find is fast because you just look up two array entries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266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26" name="文本占位符 26625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challenge is updating data structure to maintain this property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Note: could also update all entries with id[q] to id[p]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296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698" name="文本占位符 29697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Caveat:  need to save away pid = id[p] since id[p] might change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317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46" name="文本占位符 31745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 this is order-of-growth of number of array accesses - we discard constants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337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94" name="文本占位符 33793"/>
          <p:cNvSpPr/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>
            <a:noFill/>
          </a:ln>
        </p:spPr>
        <p:txBody>
          <a:bodyPr/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 edges may not fit in main memory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Note: number of union operations is at most 10^9; each union operation takes 10^9 steps.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Technology improves things by a constant factor.  [Moore's law]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But might be costly.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Good algorithmic design can do much better and might be cheap.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  <a:p>
            <a:pPr marL="44450" lvl="0" indent="0" algn="l">
              <a:lnSpc>
                <a:spcPct val="100000"/>
              </a:lnSpc>
              <a:spcBef>
                <a:spcPts val="525"/>
              </a:spcBef>
              <a:buNone/>
            </a:pPr>
            <a:r>
              <a:rPr lang="en-US" altLang="zh-CN" sz="1200">
                <a:solidFill>
                  <a:srgbClr val="000000"/>
                </a:solidFill>
                <a:latin typeface="Comic Sans MS" panose="030F0902030302020204" charset="0"/>
                <a:cs typeface="Comic Sans MS" panose="030F0902030302020204" charset="0"/>
                <a:sym typeface="Comic Sans MS" panose="030F0902030302020204" charset="0"/>
              </a:rPr>
              <a:t>Supercomputers cannot rescue a bad algorithm.</a:t>
            </a:r>
            <a:endParaRPr lang="en-US" altLang="zh-CN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1700" y="0"/>
            <a:ext cx="3263900" cy="8432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9602488" cy="8432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143000"/>
            <a:ext cx="5575808" cy="8128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6192" y="1143000"/>
            <a:ext cx="5575808" cy="8128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53600" y="0"/>
            <a:ext cx="3251200" cy="9271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9565125" cy="9271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  <a:prstGeom prst="rect">
            <a:avLst/>
          </a:prstGeo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15100" y="4762500"/>
            <a:ext cx="2868803" cy="367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500997" y="4762500"/>
            <a:ext cx="2868803" cy="367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  <a:prstGeom prst="rect">
            <a:avLst/>
          </a:prstGeo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00870" y="519289"/>
            <a:ext cx="2868930" cy="82657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440475" cy="8265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143000"/>
            <a:ext cx="5575808" cy="8128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6192" y="1143000"/>
            <a:ext cx="5575808" cy="8128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15100" y="4762500"/>
            <a:ext cx="2868803" cy="367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500997" y="4762500"/>
            <a:ext cx="2868803" cy="367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53600" y="0"/>
            <a:ext cx="3251200" cy="9271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9565125" cy="9271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  <a:prstGeom prst="rect">
            <a:avLst/>
          </a:prstGeo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  <a:prstGeom prst="rect">
            <a:avLst/>
          </a:prstGeo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  <a:prstGeom prst="rect">
            <a:avLst/>
          </a:prstGeo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标题 1024"/>
          <p:cNvSpPr/>
          <p:nvPr>
            <p:ph type="title"/>
          </p:nvPr>
        </p:nvSpPr>
        <p:spPr>
          <a:xfrm>
            <a:off x="0" y="0"/>
            <a:ext cx="13055600" cy="1231900"/>
          </a:xfrm>
          <a:prstGeom prst="rect">
            <a:avLst/>
          </a:prstGeom>
          <a:solidFill>
            <a:srgbClr val="79211B">
              <a:alpha val="100000"/>
            </a:srgbClr>
          </a:solidFill>
          <a:ln w="12700">
            <a:noFill/>
          </a:ln>
        </p:spPr>
        <p:txBody>
          <a:bodyPr lIns="50800" tIns="50800" rIns="109502" bIns="50800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6" name="文本占位符 1025"/>
          <p:cNvSpPr/>
          <p:nvPr>
            <p:ph type="body" idx="1"/>
          </p:nvPr>
        </p:nvSpPr>
        <p:spPr>
          <a:xfrm>
            <a:off x="6515100" y="4762500"/>
            <a:ext cx="5854700" cy="36703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109502" bIns="5080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6350" lvl="0" indent="0" algn="ctr" defTabSz="914400" rtl="0" eaLnBrk="1" fontAlgn="base" latinLnBrk="0" hangingPunct="1">
        <a:lnSpc>
          <a:spcPct val="7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FFFFFF"/>
          </a:solidFill>
          <a:latin typeface="+mj-lt"/>
          <a:ea typeface="+mj-ea"/>
          <a:cs typeface="+mj-cs"/>
          <a:sym typeface="Stone Sans ITC TT-Bold" charset="0"/>
        </a:defRPr>
      </a:lvl1pPr>
    </p:titleStyle>
    <p:bodyStyle>
      <a:lvl1pPr marL="387350" lvl="0" indent="-3175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1pPr>
      <a:lvl2pPr marL="387350" lvl="1" indent="-3175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chemeClr val="tx1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2pPr>
      <a:lvl3pPr marL="392430" lvl="2" indent="-3175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chemeClr val="tx1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3pPr>
      <a:lvl4pPr marL="387350" lvl="3" indent="-3175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chemeClr val="tx1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4pPr>
      <a:lvl5pPr marL="393700" lvl="4" indent="-3175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chemeClr val="tx1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5pPr>
      <a:lvl6pPr marL="2514600" lvl="5" indent="-2286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chemeClr val="tx1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6pPr>
      <a:lvl7pPr marL="2971800" lvl="6" indent="-2286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chemeClr val="tx1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7pPr>
      <a:lvl8pPr marL="3429000" lvl="7" indent="-2286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chemeClr val="tx1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8pPr>
      <a:lvl9pPr marL="3886200" lvl="8" indent="-2286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chemeClr val="tx1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2pPr>
      <a:lvl3pPr marL="914400" lvl="2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3pPr>
      <a:lvl4pPr marL="1371600" lvl="3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4pPr>
      <a:lvl5pPr marL="1828800" lvl="4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5pPr>
      <a:lvl6pPr marL="2286000" lvl="5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6pPr>
      <a:lvl7pPr marL="2743200" lvl="6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7pPr>
      <a:lvl8pPr marL="3200400" lvl="7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8pPr>
      <a:lvl9pPr marL="3657600" lvl="8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文本占位符 2048"/>
          <p:cNvSpPr/>
          <p:nvPr>
            <p:ph type="body" idx="1"/>
          </p:nvPr>
        </p:nvSpPr>
        <p:spPr>
          <a:xfrm>
            <a:off x="812800" y="1143000"/>
            <a:ext cx="11379200" cy="8128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109502" bIns="5080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0" name="灯片编号占位符 2049"/>
          <p:cNvSpPr txBox="1"/>
          <p:nvPr>
            <p:ph type="sldNum" sz="quarter" idx="4"/>
          </p:nvPr>
        </p:nvSpPr>
        <p:spPr>
          <a:xfrm>
            <a:off x="12633325" y="9369425"/>
            <a:ext cx="276225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>
            <a:lvl1pPr marL="0" indent="0" algn="ctr">
              <a:defRPr sz="1200">
                <a:solidFill>
                  <a:srgbClr val="000000"/>
                </a:solidFill>
                <a:latin typeface="Comic Sans MS" panose="030F0902030302020204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  <p:sp>
        <p:nvSpPr>
          <p:cNvPr id="2051" name="标题 2050"/>
          <p:cNvSpPr/>
          <p:nvPr>
            <p:ph type="title"/>
          </p:nvPr>
        </p:nvSpPr>
        <p:spPr>
          <a:xfrm>
            <a:off x="0" y="0"/>
            <a:ext cx="13004800" cy="8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</p:spPr>
        <p:txBody>
          <a:bodyPr lIns="50800" tIns="50800" rIns="109502" bIns="50800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marL="781050" lvl="0" indent="-77470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rgbClr val="004080"/>
          </a:solidFill>
          <a:latin typeface="+mj-lt"/>
          <a:ea typeface="+mj-ea"/>
          <a:cs typeface="+mj-cs"/>
          <a:sym typeface="Comic Sans MS" panose="030F0902030302020204" charset="0"/>
        </a:defRPr>
      </a:lvl1pPr>
    </p:titleStyle>
    <p:bodyStyle>
      <a:lvl1pPr marL="6350" lvl="0" indent="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rgbClr val="004080"/>
          </a:solidFill>
          <a:latin typeface="+mn-lt"/>
          <a:ea typeface="+mn-ea"/>
          <a:cs typeface="+mn-cs"/>
          <a:sym typeface="Comic Sans MS" panose="030F0902030302020204" charset="0"/>
        </a:defRPr>
      </a:lvl1pPr>
      <a:lvl2pPr marL="328930" lvl="1" indent="-32258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SzPct val="150000"/>
        <a:buFont typeface="Comic Sans MS" panose="030F0902030302020204" charset="0"/>
        <a:buChar char="•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2pPr>
      <a:lvl3pPr marL="557530" lvl="2" indent="-2540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3pPr>
      <a:lvl4pPr marL="558800" lvl="3" indent="-2540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Clr>
          <a:srgbClr val="000000"/>
        </a:buClr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4pPr>
      <a:lvl5pPr marL="558800" lvl="4" indent="-2540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5pPr>
      <a:lvl6pPr marL="2514600" lvl="5" indent="-2286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Clr>
          <a:srgbClr val="000000"/>
        </a:buClr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6pPr>
      <a:lvl7pPr marL="2971800" lvl="6" indent="-2286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Clr>
          <a:srgbClr val="000000"/>
        </a:buClr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7pPr>
      <a:lvl8pPr marL="3429000" lvl="7" indent="-2286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Clr>
          <a:srgbClr val="000000"/>
        </a:buClr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8pPr>
      <a:lvl9pPr marL="3886200" lvl="8" indent="-2286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Clr>
          <a:srgbClr val="000000"/>
        </a:buClr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2pPr>
      <a:lvl3pPr marL="914400" lvl="2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3pPr>
      <a:lvl4pPr marL="1371600" lvl="3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4pPr>
      <a:lvl5pPr marL="1828800" lvl="4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5pPr>
      <a:lvl6pPr marL="2286000" lvl="5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6pPr>
      <a:lvl7pPr marL="2743200" lvl="6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7pPr>
      <a:lvl8pPr marL="3200400" lvl="7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8pPr>
      <a:lvl9pPr marL="3657600" lvl="8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3" name="文本占位符 3072"/>
          <p:cNvSpPr/>
          <p:nvPr>
            <p:ph type="body" idx="1"/>
          </p:nvPr>
        </p:nvSpPr>
        <p:spPr>
          <a:xfrm>
            <a:off x="6515100" y="4762500"/>
            <a:ext cx="5854700" cy="36703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109502" bIns="5080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4" name="灯片编号占位符 3073"/>
          <p:cNvSpPr txBox="1"/>
          <p:nvPr>
            <p:ph type="sldNum" sz="quarter" idx="4"/>
          </p:nvPr>
        </p:nvSpPr>
        <p:spPr>
          <a:xfrm>
            <a:off x="12633325" y="9369425"/>
            <a:ext cx="276225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>
            <a:lvl1pPr marL="0" indent="0" algn="ctr">
              <a:defRPr sz="1200">
                <a:solidFill>
                  <a:srgbClr val="000000"/>
                </a:solidFill>
                <a:latin typeface="Comic Sans MS" panose="030F0902030302020204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marL="57150" lvl="0" indent="0" algn="ctr" defTabSz="914400" rtl="0" eaLnBrk="1" fontAlgn="base" latinLnBrk="0" hangingPunct="1">
        <a:lnSpc>
          <a:spcPct val="70000"/>
        </a:lnSpc>
        <a:spcBef>
          <a:spcPct val="0"/>
        </a:spcBef>
        <a:spcAft>
          <a:spcPct val="0"/>
        </a:spcAft>
        <a:buNone/>
        <a:defRPr sz="6600" b="0" i="0" u="none" kern="1200" baseline="0">
          <a:solidFill>
            <a:srgbClr val="FFFFFF"/>
          </a:solidFill>
          <a:latin typeface="+mj-lt"/>
          <a:ea typeface="+mj-ea"/>
          <a:cs typeface="+mj-cs"/>
          <a:sym typeface="Stone Sans ITC TT-Bold" charset="0"/>
        </a:defRPr>
      </a:lvl1pPr>
    </p:titleStyle>
    <p:bodyStyle>
      <a:lvl1pPr marL="387350" lvl="0" indent="-3175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rgbClr val="FFFFFF"/>
          </a:solidFill>
          <a:latin typeface="+mn-lt"/>
          <a:ea typeface="+mn-ea"/>
          <a:cs typeface="+mn-cs"/>
          <a:sym typeface="Stone Sans ITC TT-Semi" charset="0"/>
        </a:defRPr>
      </a:lvl1pPr>
      <a:lvl2pPr marL="387350" lvl="1" indent="-3175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2pPr>
      <a:lvl3pPr marL="392430" lvl="2" indent="-3175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3pPr>
      <a:lvl4pPr marL="387350" lvl="3" indent="-3175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4pPr>
      <a:lvl5pPr marL="393700" lvl="4" indent="-3175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5pPr>
      <a:lvl6pPr marL="2514600" lvl="5" indent="-2286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6pPr>
      <a:lvl7pPr marL="2971800" lvl="6" indent="-2286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7pPr>
      <a:lvl8pPr marL="3429000" lvl="7" indent="-2286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8pPr>
      <a:lvl9pPr marL="3886200" lvl="8" indent="-228600" algn="l" defTabSz="914400" rtl="0" eaLnBrk="1" fontAlgn="base" latinLnBrk="0" hangingPunct="1">
        <a:lnSpc>
          <a:spcPct val="110000"/>
        </a:lnSpc>
        <a:spcBef>
          <a:spcPct val="0"/>
        </a:spcBef>
        <a:spcAft>
          <a:spcPct val="0"/>
        </a:spcAft>
        <a:buSzPct val="100000"/>
        <a:buFont typeface="Lucida Grande" panose="020B0600040502020204" charset="0"/>
        <a:buChar char="‣"/>
        <a:defRPr sz="30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2pPr>
      <a:lvl3pPr marL="914400" lvl="2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3pPr>
      <a:lvl4pPr marL="1371600" lvl="3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4pPr>
      <a:lvl5pPr marL="1828800" lvl="4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5pPr>
      <a:lvl6pPr marL="2286000" lvl="5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6pPr>
      <a:lvl7pPr marL="2743200" lvl="6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7pPr>
      <a:lvl8pPr marL="3200400" lvl="7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8pPr>
      <a:lvl9pPr marL="3657600" lvl="8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7" name="文本占位符 4096"/>
          <p:cNvSpPr/>
          <p:nvPr>
            <p:ph type="body" idx="1"/>
          </p:nvPr>
        </p:nvSpPr>
        <p:spPr>
          <a:xfrm>
            <a:off x="812800" y="1143000"/>
            <a:ext cx="11379200" cy="81280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109502" bIns="5080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098" name="灯片编号占位符 4097"/>
          <p:cNvSpPr txBox="1"/>
          <p:nvPr>
            <p:ph type="sldNum" sz="quarter" idx="4"/>
          </p:nvPr>
        </p:nvSpPr>
        <p:spPr>
          <a:xfrm>
            <a:off x="12633325" y="9369425"/>
            <a:ext cx="276225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>
            <a:lvl1pPr marL="0" indent="0" algn="ctr">
              <a:defRPr sz="1200">
                <a:solidFill>
                  <a:srgbClr val="000000"/>
                </a:solidFill>
                <a:latin typeface="Comic Sans MS" panose="030F0902030302020204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  <p:sp>
        <p:nvSpPr>
          <p:cNvPr id="4099" name="标题 4098"/>
          <p:cNvSpPr/>
          <p:nvPr>
            <p:ph type="title"/>
          </p:nvPr>
        </p:nvSpPr>
        <p:spPr>
          <a:xfrm>
            <a:off x="0" y="0"/>
            <a:ext cx="13004800" cy="8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</p:spPr>
        <p:txBody>
          <a:bodyPr lIns="50800" tIns="50800" rIns="109502" bIns="50800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marL="781050" lvl="0" indent="-77470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rgbClr val="004080"/>
          </a:solidFill>
          <a:latin typeface="+mj-lt"/>
          <a:ea typeface="+mj-ea"/>
          <a:cs typeface="+mj-cs"/>
          <a:sym typeface="Comic Sans MS" panose="030F0902030302020204" charset="0"/>
        </a:defRPr>
      </a:lvl1pPr>
    </p:titleStyle>
    <p:bodyStyle>
      <a:lvl1pPr marL="6350" lvl="0" indent="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rgbClr val="004080"/>
          </a:solidFill>
          <a:latin typeface="+mn-lt"/>
          <a:ea typeface="+mn-ea"/>
          <a:cs typeface="+mn-cs"/>
          <a:sym typeface="Comic Sans MS" panose="030F0902030302020204" charset="0"/>
        </a:defRPr>
      </a:lvl1pPr>
      <a:lvl2pPr marL="328930" lvl="1" indent="-32258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Clr>
          <a:srgbClr val="000000"/>
        </a:buClr>
        <a:buSzPct val="150000"/>
        <a:buFont typeface="Comic Sans MS" panose="030F0902030302020204" charset="0"/>
        <a:buChar char="•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2pPr>
      <a:lvl3pPr marL="557530" lvl="2" indent="-2540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3pPr>
      <a:lvl4pPr marL="558800" lvl="3" indent="-2540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Clr>
          <a:srgbClr val="000000"/>
        </a:buClr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4pPr>
      <a:lvl5pPr marL="558800" lvl="4" indent="-2540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5pPr>
      <a:lvl6pPr marL="2514600" lvl="5" indent="-2286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Clr>
          <a:srgbClr val="000000"/>
        </a:buClr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6pPr>
      <a:lvl7pPr marL="2971800" lvl="6" indent="-2286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Clr>
          <a:srgbClr val="000000"/>
        </a:buClr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7pPr>
      <a:lvl8pPr marL="3429000" lvl="7" indent="-2286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Clr>
          <a:srgbClr val="000000"/>
        </a:buClr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8pPr>
      <a:lvl9pPr marL="3886200" lvl="8" indent="-228600" algn="l" defTabSz="914400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Clr>
          <a:srgbClr val="000000"/>
        </a:buClr>
        <a:buSzPct val="125000"/>
        <a:buFont typeface="Comic Sans MS" panose="030F0902030302020204" charset="0"/>
        <a:buChar char="-"/>
        <a:defRPr sz="2400" b="0" i="0" u="none" kern="1200" baseline="0">
          <a:solidFill>
            <a:srgbClr val="000000"/>
          </a:solidFill>
          <a:latin typeface="Comic Sans MS" panose="030F0902030302020204" charset="0"/>
          <a:ea typeface="ヒラギノ明朝 ProN W3" charset="78"/>
          <a:cs typeface="+mn-cs"/>
          <a:sym typeface="Comic Sans MS" panose="030F090203030202020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2pPr>
      <a:lvl3pPr marL="914400" lvl="2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3pPr>
      <a:lvl4pPr marL="1371600" lvl="3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4pPr>
      <a:lvl5pPr marL="1828800" lvl="4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5pPr>
      <a:lvl6pPr marL="2286000" lvl="5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6pPr>
      <a:lvl7pPr marL="2743200" lvl="6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7pPr>
      <a:lvl8pPr marL="3200400" lvl="7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8pPr>
      <a:lvl9pPr marL="3657600" lvl="8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1" name="灯片编号占位符 5120"/>
          <p:cNvSpPr txBox="1"/>
          <p:nvPr>
            <p:ph type="sldNum" sz="quarter" idx="4"/>
          </p:nvPr>
        </p:nvSpPr>
        <p:spPr>
          <a:xfrm>
            <a:off x="12633325" y="9369425"/>
            <a:ext cx="276225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>
            <a:lvl1pPr marL="0" indent="0" algn="ctr">
              <a:defRPr sz="1200">
                <a:solidFill>
                  <a:srgbClr val="000000"/>
                </a:solidFill>
                <a:latin typeface="Comic Sans MS" panose="030F0902030302020204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  <p:graphicFrame>
        <p:nvGraphicFramePr>
          <p:cNvPr id="5122" name="表格 5121"/>
          <p:cNvGraphicFramePr/>
          <p:nvPr/>
        </p:nvGraphicFramePr>
        <p:xfrm>
          <a:off x="1562100" y="4775200"/>
          <a:ext cx="5207000" cy="2574925"/>
        </p:xfrm>
        <a:graphic>
          <a:graphicData uri="http://schemas.openxmlformats.org/drawingml/2006/table">
            <a:tbl>
              <a:tblPr/>
              <a:tblGrid>
                <a:gridCol w="1301750"/>
                <a:gridCol w="1301750"/>
                <a:gridCol w="1301750"/>
                <a:gridCol w="1301750"/>
              </a:tblGrid>
              <a:tr h="514350"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Lucida Sans" charset="0"/>
                          <a:cs typeface="Lucida Sans" charset="0"/>
                          <a:sym typeface="Lucida Sans" charset="0"/>
                        </a:rPr>
                        <a:t>col 1</a:t>
                      </a:r>
                      <a:endParaRPr lang="zh-CN" altLang="en-US" sz="1800"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Lucida Sans" charset="0"/>
                          <a:cs typeface="Lucida Sans" charset="0"/>
                          <a:sym typeface="Lucida Sans" charset="0"/>
                        </a:rPr>
                        <a:t>col 2</a:t>
                      </a:r>
                      <a:endParaRPr lang="zh-CN" altLang="en-US" sz="1800"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Lucida Sans" charset="0"/>
                          <a:cs typeface="Lucida Sans" charset="0"/>
                          <a:sym typeface="Lucida Sans" charset="0"/>
                        </a:rPr>
                        <a:t>col 3</a:t>
                      </a:r>
                      <a:endParaRPr lang="zh-CN" altLang="en-US" sz="1800"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Lucida Sans" charset="0"/>
                          <a:cs typeface="Lucida Sans" charset="0"/>
                          <a:sym typeface="Lucida Sans" charset="0"/>
                        </a:rPr>
                        <a:t>col 4</a:t>
                      </a:r>
                      <a:endParaRPr lang="zh-CN" altLang="en-US" sz="1800"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this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is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the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default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table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74650" lvl="0" indent="-25400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79730" lvl="1" indent="-25908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73380" lvl="2" indent="-2476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1000" lvl="3" indent="-26035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77825" lvl="4" indent="-250825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SzPct val="125000"/>
                        <a:buFont typeface="Lucida Grande" panose="020B0600040502020204" charset="0"/>
                        <a:buChar char="‣"/>
                        <a:defRPr sz="3500" b="0" i="0" u="none" kern="1200" baseline="0">
                          <a:solidFill>
                            <a:srgbClr val="FFFFFF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92" name="矩形 5191"/>
          <p:cNvSpPr/>
          <p:nvPr/>
        </p:nvSpPr>
        <p:spPr>
          <a:xfrm>
            <a:off x="1562100" y="1436688"/>
            <a:ext cx="8775700" cy="2006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152400" tIns="152400" rIns="213811" bIns="152400" anchor="t"/>
          <a:p>
            <a:pPr marL="0" lvl="0" indent="0"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“ For me, great algorithms are the poetry of computation. Just like  </a:t>
            </a:r>
            <a:br>
              <a:rPr lang="en-US" altLang="zh-CN" sz="2400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</a:br>
            <a:r>
              <a:rPr lang="en-US" altLang="zh-CN" sz="2400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  verse, they can be terse, allusive, dense, and even mysterious. But</a:t>
            </a:r>
            <a:br>
              <a:rPr lang="en-US" altLang="zh-CN" sz="2400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</a:br>
            <a:r>
              <a:rPr lang="en-US" altLang="zh-CN" sz="2400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  once unlocked, they cast a brilliant new light on some aspect of</a:t>
            </a:r>
            <a:br>
              <a:rPr lang="en-US" altLang="zh-CN" sz="2400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</a:br>
            <a:r>
              <a:rPr lang="en-US" altLang="zh-CN" sz="2400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  computing.  ”    </a:t>
            </a:r>
            <a:r>
              <a:rPr lang="en-US" altLang="zh-CN" sz="2400" i="1">
                <a:solidFill>
                  <a:srgbClr val="004080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— Francis Sullivan</a:t>
            </a:r>
            <a:endParaRPr lang="en-US" altLang="zh-CN" sz="2400" i="1">
              <a:solidFill>
                <a:srgbClr val="004080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sp>
        <p:nvSpPr>
          <p:cNvPr id="5193" name="直接连接符 5192"/>
          <p:cNvSpPr/>
          <p:nvPr/>
        </p:nvSpPr>
        <p:spPr>
          <a:xfrm>
            <a:off x="9385300" y="4508500"/>
            <a:ext cx="644525" cy="644525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5194" name="矩形 5193"/>
          <p:cNvSpPr/>
          <p:nvPr/>
        </p:nvSpPr>
        <p:spPr>
          <a:xfrm>
            <a:off x="10010775" y="5156200"/>
            <a:ext cx="1474788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lvl="0" indent="0" algn="l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this is a label</a:t>
            </a:r>
            <a:endParaRPr lang="en-US" altLang="zh-CN" sz="16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5195" name="矩形 5194"/>
          <p:cNvSpPr/>
          <p:nvPr/>
        </p:nvSpPr>
        <p:spPr>
          <a:xfrm>
            <a:off x="7835900" y="6299200"/>
            <a:ext cx="3987800" cy="1447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lvl="0" indent="0"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public class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lvl="0" indent="0"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{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lvl="0" indent="0"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196" name="矩形 5195"/>
          <p:cNvSpPr/>
          <p:nvPr/>
        </p:nvSpPr>
        <p:spPr>
          <a:xfrm>
            <a:off x="1524000" y="7708900"/>
            <a:ext cx="5638800" cy="1447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lvl="0" indent="0"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>
                <a:solidFill>
                  <a:srgbClr val="004080"/>
                </a:solidFill>
                <a:latin typeface="Comic Sans MS" panose="030F0902030302020204" charset="0"/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  <a:t>Q. </a:t>
            </a:r>
            <a:r>
              <a:rPr lang="en-US" altLang="zh-CN" sz="2200">
                <a:solidFill>
                  <a:srgbClr val="000000"/>
                </a:solidFill>
                <a:latin typeface="Comic Sans MS" panose="030F0902030302020204" charset="0"/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  <a:t>What's the biggest </a:t>
            </a:r>
            <a:r>
              <a:rPr lang="en-US" altLang="zh-CN" sz="22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double[]</a:t>
            </a:r>
            <a:r>
              <a:rPr lang="en-US" altLang="zh-CN" sz="2200">
                <a:solidFill>
                  <a:srgbClr val="000000"/>
                </a:solidFill>
                <a:latin typeface="Comic Sans MS" panose="030F0902030302020204" charset="0"/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  <a:t> array you can store on your computer?</a:t>
            </a:r>
            <a:endParaRPr lang="en-US" altLang="zh-CN" sz="2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 ftr="0" dt="0"/>
  <p:txStyles>
    <p:titleStyle>
      <a:lvl1pPr marL="57150" lvl="0" indent="0" algn="ctr" defTabSz="914400" rtl="0" eaLnBrk="1" fontAlgn="base" latinLnBrk="0" hangingPunct="1">
        <a:lnSpc>
          <a:spcPct val="70000"/>
        </a:lnSpc>
        <a:spcBef>
          <a:spcPct val="0"/>
        </a:spcBef>
        <a:spcAft>
          <a:spcPct val="0"/>
        </a:spcAft>
        <a:buNone/>
        <a:defRPr sz="6800" b="0" i="0" u="none" kern="1200" baseline="0">
          <a:solidFill>
            <a:srgbClr val="FFFFFF"/>
          </a:solidFill>
          <a:latin typeface="+mj-lt"/>
          <a:ea typeface="+mj-ea"/>
          <a:cs typeface="+mj-cs"/>
          <a:sym typeface="Stone Sans ITC TT-Bold" charset="0"/>
        </a:defRPr>
      </a:lvl1pPr>
    </p:titleStyle>
    <p:bodyStyle>
      <a:lvl1pPr marL="374650" lvl="0" indent="-254000" algn="l" defTabSz="914400" rtl="0" eaLnBrk="1" fontAlgn="base" latinLnBrk="0" hangingPunct="1">
        <a:lnSpc>
          <a:spcPts val="3000"/>
        </a:lnSpc>
        <a:spcBef>
          <a:spcPts val="800"/>
        </a:spcBef>
        <a:spcAft>
          <a:spcPct val="0"/>
        </a:spcAft>
        <a:buSzPct val="125000"/>
        <a:buFont typeface="Lucida Grande" panose="020B0600040502020204" charset="0"/>
        <a:buChar char="‣"/>
        <a:defRPr sz="3400" b="0" i="0" u="none" kern="1200" baseline="0">
          <a:solidFill>
            <a:srgbClr val="FFFFFF"/>
          </a:solidFill>
          <a:latin typeface="+mn-lt"/>
          <a:ea typeface="+mn-ea"/>
          <a:cs typeface="+mn-cs"/>
          <a:sym typeface="Stone Sans ITC TT-Semi" charset="0"/>
        </a:defRPr>
      </a:lvl1pPr>
      <a:lvl2pPr marL="379730" lvl="1" indent="-259080" algn="l" defTabSz="914400" rtl="0" eaLnBrk="1" fontAlgn="base" latinLnBrk="0" hangingPunct="1">
        <a:lnSpc>
          <a:spcPts val="3000"/>
        </a:lnSpc>
        <a:spcBef>
          <a:spcPts val="800"/>
        </a:spcBef>
        <a:spcAft>
          <a:spcPct val="0"/>
        </a:spcAft>
        <a:buSzPct val="125000"/>
        <a:buFont typeface="Lucida Grande" panose="020B0600040502020204" charset="0"/>
        <a:buChar char="‣"/>
        <a:defRPr sz="34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2pPr>
      <a:lvl3pPr marL="373380" lvl="2" indent="-247650" algn="l" defTabSz="914400" rtl="0" eaLnBrk="1" fontAlgn="base" latinLnBrk="0" hangingPunct="1">
        <a:lnSpc>
          <a:spcPts val="3000"/>
        </a:lnSpc>
        <a:spcBef>
          <a:spcPts val="800"/>
        </a:spcBef>
        <a:spcAft>
          <a:spcPct val="0"/>
        </a:spcAft>
        <a:buSzPct val="125000"/>
        <a:buFont typeface="Lucida Grande" panose="020B0600040502020204" charset="0"/>
        <a:buChar char="‣"/>
        <a:defRPr sz="34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3pPr>
      <a:lvl4pPr marL="381000" lvl="3" indent="-260350" algn="l" defTabSz="914400" rtl="0" eaLnBrk="1" fontAlgn="base" latinLnBrk="0" hangingPunct="1">
        <a:lnSpc>
          <a:spcPts val="3000"/>
        </a:lnSpc>
        <a:spcBef>
          <a:spcPts val="800"/>
        </a:spcBef>
        <a:spcAft>
          <a:spcPct val="0"/>
        </a:spcAft>
        <a:buSzPct val="125000"/>
        <a:buFont typeface="Lucida Grande" panose="020B0600040502020204" charset="0"/>
        <a:buChar char="‣"/>
        <a:defRPr sz="34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4pPr>
      <a:lvl5pPr marL="377825" lvl="4" indent="-250825" algn="l" defTabSz="914400" rtl="0" eaLnBrk="1" fontAlgn="base" latinLnBrk="0" hangingPunct="1">
        <a:lnSpc>
          <a:spcPts val="3000"/>
        </a:lnSpc>
        <a:spcBef>
          <a:spcPts val="800"/>
        </a:spcBef>
        <a:spcAft>
          <a:spcPct val="0"/>
        </a:spcAft>
        <a:buSzPct val="125000"/>
        <a:buFont typeface="Lucida Grande" panose="020B0600040502020204" charset="0"/>
        <a:buChar char="‣"/>
        <a:defRPr sz="34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5pPr>
      <a:lvl6pPr marL="2514600" lvl="5" indent="-228600" algn="l" defTabSz="914400" rtl="0" eaLnBrk="1" fontAlgn="base" latinLnBrk="0" hangingPunct="1">
        <a:lnSpc>
          <a:spcPts val="3000"/>
        </a:lnSpc>
        <a:spcBef>
          <a:spcPts val="800"/>
        </a:spcBef>
        <a:spcAft>
          <a:spcPct val="0"/>
        </a:spcAft>
        <a:buSzPct val="125000"/>
        <a:buFont typeface="Lucida Grande" panose="020B0600040502020204" charset="0"/>
        <a:buChar char="‣"/>
        <a:defRPr sz="34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6pPr>
      <a:lvl7pPr marL="2971800" lvl="6" indent="-228600" algn="l" defTabSz="914400" rtl="0" eaLnBrk="1" fontAlgn="base" latinLnBrk="0" hangingPunct="1">
        <a:lnSpc>
          <a:spcPts val="3000"/>
        </a:lnSpc>
        <a:spcBef>
          <a:spcPts val="800"/>
        </a:spcBef>
        <a:spcAft>
          <a:spcPct val="0"/>
        </a:spcAft>
        <a:buSzPct val="125000"/>
        <a:buFont typeface="Lucida Grande" panose="020B0600040502020204" charset="0"/>
        <a:buChar char="‣"/>
        <a:defRPr sz="34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7pPr>
      <a:lvl8pPr marL="3429000" lvl="7" indent="-228600" algn="l" defTabSz="914400" rtl="0" eaLnBrk="1" fontAlgn="base" latinLnBrk="0" hangingPunct="1">
        <a:lnSpc>
          <a:spcPts val="3000"/>
        </a:lnSpc>
        <a:spcBef>
          <a:spcPts val="800"/>
        </a:spcBef>
        <a:spcAft>
          <a:spcPct val="0"/>
        </a:spcAft>
        <a:buSzPct val="125000"/>
        <a:buFont typeface="Lucida Grande" panose="020B0600040502020204" charset="0"/>
        <a:buChar char="‣"/>
        <a:defRPr sz="34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8pPr>
      <a:lvl9pPr marL="3886200" lvl="8" indent="-228600" algn="l" defTabSz="914400" rtl="0" eaLnBrk="1" fontAlgn="base" latinLnBrk="0" hangingPunct="1">
        <a:lnSpc>
          <a:spcPts val="3000"/>
        </a:lnSpc>
        <a:spcBef>
          <a:spcPts val="800"/>
        </a:spcBef>
        <a:spcAft>
          <a:spcPct val="0"/>
        </a:spcAft>
        <a:buSzPct val="125000"/>
        <a:buFont typeface="Lucida Grande" panose="020B0600040502020204" charset="0"/>
        <a:buChar char="‣"/>
        <a:defRPr sz="3400" b="0" i="0" u="none" kern="1200" baseline="0">
          <a:solidFill>
            <a:srgbClr val="FFFFFF"/>
          </a:solidFill>
          <a:latin typeface="Stone Sans ITC TT-Semi" charset="0"/>
          <a:ea typeface="ヒラギノ角ゴ ProN W6" charset="78"/>
          <a:cs typeface="+mn-cs"/>
          <a:sym typeface="Stone Sans ITC TT-Semi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2pPr>
      <a:lvl3pPr marL="914400" lvl="2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3pPr>
      <a:lvl4pPr marL="1371600" lvl="3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4pPr>
      <a:lvl5pPr marL="1828800" lvl="4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5pPr>
      <a:lvl6pPr marL="2286000" lvl="5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6pPr>
      <a:lvl7pPr marL="2743200" lvl="6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7pPr>
      <a:lvl8pPr marL="3200400" lvl="7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8pPr>
      <a:lvl9pPr marL="3657600" lvl="8" indent="0" algn="l" defTabSz="914400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rgbClr val="79211B"/>
          </a:solidFill>
          <a:latin typeface="Lucida Sans" charset="0"/>
          <a:ea typeface="ヒラギノ角ゴ ProN W3" charset="78"/>
          <a:cs typeface="+mn-cs"/>
          <a:sym typeface="Lucida Sans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5" name="表格 6144"/>
          <p:cNvGraphicFramePr/>
          <p:nvPr/>
        </p:nvGraphicFramePr>
        <p:xfrm>
          <a:off x="455613" y="9272588"/>
          <a:ext cx="11938000" cy="368300"/>
        </p:xfrm>
        <a:graphic>
          <a:graphicData uri="http://schemas.openxmlformats.org/drawingml/2006/table">
            <a:tbl>
              <a:tblPr/>
              <a:tblGrid>
                <a:gridCol w="2100263"/>
                <a:gridCol w="538162"/>
                <a:gridCol w="3205163"/>
                <a:gridCol w="536575"/>
                <a:gridCol w="2230437"/>
                <a:gridCol w="574675"/>
                <a:gridCol w="2749550"/>
              </a:tblGrid>
              <a:tr h="368300">
                <a:tc>
                  <a:txBody>
                    <a:bodyPr/>
                    <a:lstStyle>
                      <a:lvl1pPr marL="387350" lvl="0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87350" lvl="1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92430" lvl="2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7350" lvl="3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93700" lvl="4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i="1">
                          <a:solidFill>
                            <a:srgbClr val="4C4C4C"/>
                          </a:solidFill>
                          <a:latin typeface="Times" panose="00000500000000020000" charset="0"/>
                          <a:cs typeface="Times" panose="00000500000000020000" charset="0"/>
                          <a:sym typeface="Times" panose="00000500000000020000" charset="0"/>
                        </a:rPr>
                        <a:t>Algorithms, 4</a:t>
                      </a:r>
                      <a:r>
                        <a:rPr lang="en-US" altLang="zh-CN" sz="1600" i="1" baseline="32000">
                          <a:solidFill>
                            <a:srgbClr val="4C4C4C"/>
                          </a:solidFill>
                          <a:latin typeface="Times" panose="00000500000000020000" charset="0"/>
                          <a:cs typeface="Times" panose="00000500000000020000" charset="0"/>
                          <a:sym typeface="Times" panose="00000500000000020000" charset="0"/>
                        </a:rPr>
                        <a:t>th</a:t>
                      </a:r>
                      <a:r>
                        <a:rPr lang="en-US" altLang="zh-CN" sz="1600" i="1">
                          <a:solidFill>
                            <a:srgbClr val="4C4C4C"/>
                          </a:solidFill>
                          <a:latin typeface="Times" panose="00000500000000020000" charset="0"/>
                          <a:cs typeface="Times" panose="00000500000000020000" charset="0"/>
                          <a:sym typeface="Times" panose="00000500000000020000" charset="0"/>
                        </a:rPr>
                        <a:t> Edition</a:t>
                      </a:r>
                      <a:endParaRPr lang="zh-CN" altLang="en-US" sz="1600" i="1">
                        <a:solidFill>
                          <a:srgbClr val="4C4C4C"/>
                        </a:solidFill>
                        <a:latin typeface="Times" panose="00000500000000020000" charset="0"/>
                        <a:ea typeface="Times" panose="00000500000000020000" charset="0"/>
                        <a:sym typeface="Times" panose="00000500000000020000" charset="0"/>
                      </a:endParaRPr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87350" lvl="1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92430" lvl="2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7350" lvl="3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93700" lvl="4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i="1">
                          <a:solidFill>
                            <a:srgbClr val="4C4C4C"/>
                          </a:solidFill>
                          <a:latin typeface="Times" panose="00000500000000020000" charset="0"/>
                          <a:cs typeface="Lucida Grande" panose="020B0600040502020204" charset="0"/>
                          <a:sym typeface="Times" panose="00000500000000020000" charset="0"/>
                        </a:rPr>
                        <a:t>∙</a:t>
                      </a:r>
                      <a:endParaRPr lang="zh-CN" altLang="en-US" sz="1600" i="1">
                        <a:solidFill>
                          <a:srgbClr val="4C4C4C"/>
                        </a:solidFill>
                        <a:latin typeface="Times" panose="00000500000000020000" charset="0"/>
                        <a:ea typeface="Lucida Grande" panose="020B0600040502020204" charset="0"/>
                        <a:sym typeface="Times" panose="00000500000000020000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87350" lvl="1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92430" lvl="2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7350" lvl="3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93700" lvl="4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i="1">
                          <a:solidFill>
                            <a:srgbClr val="4C4C4C"/>
                          </a:solidFill>
                          <a:latin typeface="Times" panose="00000500000000020000" charset="0"/>
                          <a:cs typeface="Times" panose="00000500000000020000" charset="0"/>
                          <a:sym typeface="Times" panose="00000500000000020000" charset="0"/>
                        </a:rPr>
                        <a:t>Robert Sedgewick and Kevin Wayne</a:t>
                      </a:r>
                      <a:endParaRPr lang="zh-CN" altLang="en-US" sz="1600" i="1">
                        <a:solidFill>
                          <a:srgbClr val="4C4C4C"/>
                        </a:solidFill>
                        <a:latin typeface="Times" panose="00000500000000020000" charset="0"/>
                        <a:ea typeface="Times" panose="00000500000000020000" charset="0"/>
                        <a:sym typeface="Times" panose="00000500000000020000" charset="0"/>
                      </a:endParaRPr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87350" lvl="1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92430" lvl="2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7350" lvl="3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93700" lvl="4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i="1">
                          <a:solidFill>
                            <a:srgbClr val="4C4C4C"/>
                          </a:solidFill>
                          <a:latin typeface="Times" panose="00000500000000020000" charset="0"/>
                          <a:cs typeface="Lucida Grande" panose="020B0600040502020204" charset="0"/>
                          <a:sym typeface="Times" panose="00000500000000020000" charset="0"/>
                        </a:rPr>
                        <a:t>∙</a:t>
                      </a:r>
                      <a:endParaRPr lang="zh-CN" altLang="en-US" sz="1600" i="1">
                        <a:solidFill>
                          <a:srgbClr val="4C4C4C"/>
                        </a:solidFill>
                        <a:latin typeface="Times" panose="00000500000000020000" charset="0"/>
                        <a:ea typeface="Lucida Grande" panose="020B0600040502020204" charset="0"/>
                        <a:sym typeface="Times" panose="00000500000000020000" charset="0"/>
                      </a:endParaRPr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87350" lvl="1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92430" lvl="2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7350" lvl="3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93700" lvl="4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i="1">
                          <a:solidFill>
                            <a:srgbClr val="4C4C4C"/>
                          </a:solidFill>
                          <a:latin typeface="Times" panose="00000500000000020000" charset="0"/>
                          <a:cs typeface="Times" panose="00000500000000020000" charset="0"/>
                          <a:sym typeface="Times" panose="00000500000000020000" charset="0"/>
                        </a:rPr>
                        <a:t>Copyright © 2002–2010</a:t>
                      </a:r>
                      <a:endParaRPr lang="zh-CN" altLang="en-US" sz="1600" i="1">
                        <a:solidFill>
                          <a:srgbClr val="4C4C4C"/>
                        </a:solidFill>
                        <a:latin typeface="Times" panose="00000500000000020000" charset="0"/>
                        <a:ea typeface="Times" panose="00000500000000020000" charset="0"/>
                        <a:sym typeface="Times" panose="00000500000000020000" charset="0"/>
                      </a:endParaRPr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87350" lvl="1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92430" lvl="2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7350" lvl="3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93700" lvl="4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i="1">
                          <a:solidFill>
                            <a:srgbClr val="4C4C4C"/>
                          </a:solidFill>
                          <a:latin typeface="Times" panose="00000500000000020000" charset="0"/>
                          <a:cs typeface="Lucida Grande" panose="020B0600040502020204" charset="0"/>
                          <a:sym typeface="Times" panose="00000500000000020000" charset="0"/>
                        </a:rPr>
                        <a:t>∙</a:t>
                      </a:r>
                      <a:endParaRPr lang="zh-CN" altLang="en-US" sz="1600" i="1">
                        <a:solidFill>
                          <a:srgbClr val="4C4C4C"/>
                        </a:solidFill>
                        <a:latin typeface="Times" panose="00000500000000020000" charset="0"/>
                        <a:ea typeface="Lucida Grande" panose="020B0600040502020204" charset="0"/>
                        <a:sym typeface="Times" panose="00000500000000020000" charset="0"/>
                      </a:endParaRPr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1pPr>
                      <a:lvl2pPr marL="387350" lvl="1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2pPr>
                      <a:lvl3pPr marL="392430" lvl="2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3pPr>
                      <a:lvl4pPr marL="387350" lvl="3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4pPr>
                      <a:lvl5pPr marL="393700" lvl="4" indent="-3175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Lucida Grande" panose="020B0600040502020204" charset="0"/>
                        <a:buChar char="‣"/>
                        <a:defRPr sz="3100" b="0" i="0" u="none" kern="1200" baseline="0">
                          <a:solidFill>
                            <a:schemeClr val="tx1"/>
                          </a:solidFill>
                          <a:latin typeface="Stone Sans ITC TT-Semi" charset="0"/>
                          <a:ea typeface="ヒラギノ角ゴ ProN W6" charset="78"/>
                          <a:sym typeface="Stone Sans ITC TT-Semi" charset="0"/>
                        </a:defRPr>
                      </a:lvl5pPr>
                    </a:lstStyle>
                    <a:p>
                      <a:pPr marL="57150" lvl="0" indent="0" algn="l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solidFill>
                            <a:srgbClr val="4C4C4C"/>
                          </a:solidFill>
                          <a:latin typeface="Times New Roman Italic" charset="0"/>
                          <a:cs typeface="Times New Roman Italic" charset="0"/>
                          <a:sym typeface="Times New Roman Italic" charset="0"/>
                        </a:rPr>
                        <a:t>March 16, 2011 9:10:29 PM</a:t>
                      </a:r>
                      <a:endParaRPr lang="zh-CN" altLang="en-US" sz="1600">
                        <a:solidFill>
                          <a:srgbClr val="4C4C4C"/>
                        </a:solidFill>
                        <a:latin typeface="Times New Roman Italic" charset="0"/>
                        <a:ea typeface="Times New Roman Italic" charset="0"/>
                        <a:sym typeface="Times New Roman Italic" charset="0"/>
                      </a:endParaRPr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5" name="文本占位符 6174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438150">
              <a:buSzPct val="100000"/>
            </a:pPr>
            <a:r>
              <a:rPr lang="en-US" altLang="zh-CN"/>
              <a:t>dynamic connectivity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find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union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improvements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applications</a:t>
            </a:r>
            <a:endParaRPr lang="en-US" altLang="zh-CN">
              <a:ea typeface="ヒラギノ角ゴ ProN W6" charset="78"/>
            </a:endParaRPr>
          </a:p>
        </p:txBody>
      </p:sp>
      <p:sp>
        <p:nvSpPr>
          <p:cNvPr id="6176" name="标题 6175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/>
            <a:r>
              <a:rPr lang="en-US" altLang="zh-CN"/>
              <a:t>1.5  Union Find</a:t>
            </a:r>
            <a:endParaRPr lang="en-US" altLang="zh-CN">
              <a:ea typeface="ヒラギノ角ゴ ProN W6" charset="78"/>
            </a:endParaRPr>
          </a:p>
        </p:txBody>
      </p:sp>
      <p:grpSp>
        <p:nvGrpSpPr>
          <p:cNvPr id="6177" name="组合 6176"/>
          <p:cNvGrpSpPr/>
          <p:nvPr/>
        </p:nvGrpSpPr>
        <p:grpSpPr>
          <a:xfrm>
            <a:off x="546100" y="1981200"/>
            <a:ext cx="4622800" cy="6604000"/>
            <a:chOff x="0" y="0"/>
            <a:chExt cx="2912" cy="4160"/>
          </a:xfrm>
        </p:grpSpPr>
        <p:sp>
          <p:nvSpPr>
            <p:cNvPr id="6178" name="矩形 6177"/>
            <p:cNvSpPr/>
            <p:nvPr/>
          </p:nvSpPr>
          <p:spPr>
            <a:xfrm>
              <a:off x="0" y="0"/>
              <a:ext cx="2912" cy="416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2700">
              <a:noFill/>
            </a:ln>
            <a:effectLst>
              <a:outerShdw dist="76199" dir="2699999" algn="ctr" rotWithShape="0">
                <a:schemeClr val="bg2">
                  <a:alpha val="75000"/>
                </a:schemeClr>
              </a:outerShdw>
            </a:effectLst>
          </p:spPr>
          <p:txBody>
            <a:bodyPr/>
            <a:p>
              <a:endParaRPr lang="zh-CN" altLang="en-US"/>
            </a:p>
          </p:txBody>
        </p:sp>
        <p:pic>
          <p:nvPicPr>
            <p:cNvPr id="6179" name="图片 6178"/>
            <p:cNvPicPr>
              <a:picLocks noChangeAspect="1"/>
            </p:cNvPicPr>
            <p:nvPr/>
          </p:nvPicPr>
          <p:blipFill>
            <a:blip r:embed="rId1"/>
            <a:srcRect l="8868" t="15100" r="8789" b="11623"/>
            <a:stretch>
              <a:fillRect/>
            </a:stretch>
          </p:blipFill>
          <p:spPr>
            <a:xfrm rot="5400000">
              <a:off x="-544" y="704"/>
              <a:ext cx="3999" cy="2751"/>
            </a:xfrm>
            <a:prstGeom prst="rect">
              <a:avLst/>
            </a:prstGeom>
            <a:noFill/>
            <a:ln w="12700">
              <a:noFill/>
            </a:ln>
          </p:spPr>
        </p:pic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文本占位符 20480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379730" lvl="1">
              <a:buSzPct val="150000"/>
            </a:pPr>
            <a:r>
              <a:rPr lang="en-US" altLang="zh-CN"/>
              <a:t>Read in number of objects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from standard input.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Repeat:</a:t>
            </a:r>
            <a:endParaRPr lang="en-US" altLang="zh-CN">
              <a:ea typeface="ヒラギノ明朝 ProN W3" charset="78"/>
            </a:endParaRPr>
          </a:p>
          <a:p>
            <a:pPr marL="608330" lvl="2">
              <a:buSzPct val="125000"/>
            </a:pPr>
            <a:r>
              <a:rPr lang="en-US" altLang="zh-CN"/>
              <a:t>read in pair of integers from standard input</a:t>
            </a:r>
            <a:endParaRPr lang="en-US" altLang="zh-CN">
              <a:ea typeface="ヒラギノ明朝 ProN W3" charset="78"/>
            </a:endParaRPr>
          </a:p>
          <a:p>
            <a:pPr marL="608330" lvl="2">
              <a:buSzPct val="125000"/>
            </a:pPr>
            <a:r>
              <a:rPr lang="en-US" altLang="zh-CN"/>
              <a:t>write out pair if they are not already connected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20482" name="标题 20481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Dynamic-connectivity client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20483" name="矩形 20482"/>
          <p:cNvSpPr/>
          <p:nvPr/>
        </p:nvSpPr>
        <p:spPr>
          <a:xfrm>
            <a:off x="1066800" y="4000500"/>
            <a:ext cx="6680200" cy="5054600"/>
          </a:xfrm>
          <a:prstGeom prst="rect">
            <a:avLst/>
          </a:prstGeom>
          <a:solidFill>
            <a:srgbClr val="C0C0C0">
              <a:alpha val="100000"/>
            </a:srgb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public static void main(String[] args)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{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int N = StdIn.readInt();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UF uf = new UF(N);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while (!StdIn.isEmpty())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{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int p = StdIn.readInt();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int q = StdIn.readInt();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if (uf.connected(p, q)) continue;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uf.union(p, q);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StdOut.println(p + " " + q);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0484" name="矩形 20483"/>
          <p:cNvSpPr/>
          <p:nvPr/>
        </p:nvSpPr>
        <p:spPr>
          <a:xfrm>
            <a:off x="8178800" y="4000500"/>
            <a:ext cx="3251200" cy="5054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% more tiny.txt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10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4 3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3 8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6 5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9 4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2 1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7F7F7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8 9</a:t>
            </a:r>
            <a:endParaRPr lang="en-US" altLang="zh-CN" sz="2000">
              <a:solidFill>
                <a:srgbClr val="7F7F7F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5 0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7 2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6 1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7F7F7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1 0</a:t>
            </a:r>
            <a:endParaRPr lang="en-US" altLang="zh-CN" sz="2000">
              <a:solidFill>
                <a:srgbClr val="7F7F7F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7F7F7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6 7</a:t>
            </a:r>
            <a:endParaRPr lang="en-US" altLang="zh-CN" sz="2000">
              <a:solidFill>
                <a:srgbClr val="7F7F7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矩形 21504"/>
          <p:cNvSpPr/>
          <p:nvPr/>
        </p:nvSpPr>
        <p:spPr>
          <a:xfrm>
            <a:off x="-12700" y="5321300"/>
            <a:ext cx="13055600" cy="558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21506" name="文本占位符 21505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438150">
              <a:buSzPct val="100000"/>
            </a:pPr>
            <a:r>
              <a:rPr lang="en-US" altLang="zh-CN"/>
              <a:t>dynamic connectivity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find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union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improvements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applications</a:t>
            </a:r>
            <a:endParaRPr lang="en-US" altLang="zh-CN">
              <a:ea typeface="ヒラギノ角ゴ ProN W6" charset="78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直接连接符 22528"/>
          <p:cNvSpPr/>
          <p:nvPr/>
        </p:nvSpPr>
        <p:spPr>
          <a:xfrm rot="10800000">
            <a:off x="5581650" y="5934075"/>
            <a:ext cx="1089025" cy="15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0" name="文本占位符 22529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Data structure.</a:t>
            </a: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r>
              <a:rPr lang="en-US" altLang="zh-CN"/>
              <a:t>Integer array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id[]</a:t>
            </a:r>
            <a:r>
              <a:rPr lang="en-US" altLang="zh-CN"/>
              <a:t> of size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N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r>
              <a:rPr lang="en-US" altLang="zh-CN"/>
              <a:t>Interpretation: 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p</a:t>
            </a:r>
            <a:r>
              <a:rPr lang="en-US" altLang="zh-CN"/>
              <a:t> and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altLang="zh-CN"/>
              <a:t> in same component iff they have the same id.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22531" name="矩形 22530"/>
          <p:cNvSpPr/>
          <p:nvPr/>
        </p:nvSpPr>
        <p:spPr>
          <a:xfrm>
            <a:off x="2413000" y="3125788"/>
            <a:ext cx="5842000" cy="850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101600" tIns="101600" rIns="105212" bIns="101600" anchor="t"/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i   0  1  2  3  4  5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id[i] 0  1  9  9  9  6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2532" name="矩形 22531"/>
          <p:cNvSpPr/>
          <p:nvPr/>
        </p:nvSpPr>
        <p:spPr>
          <a:xfrm>
            <a:off x="9172575" y="3235325"/>
            <a:ext cx="2955925" cy="673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5 and 6 are connected</a:t>
            </a:r>
            <a:b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2, 3, 4, and 9 are connected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2533" name="标题 22532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Quick-find  </a:t>
            </a:r>
            <a:r>
              <a:rPr lang="en-US" altLang="zh-CN">
                <a:solidFill>
                  <a:srgbClr val="4D4D4D"/>
                </a:solidFill>
              </a:rPr>
              <a:t>[eager approach]</a:t>
            </a:r>
            <a:endParaRPr lang="en-US" altLang="zh-CN">
              <a:solidFill>
                <a:srgbClr val="4D4D4D"/>
              </a:solidFill>
              <a:ea typeface="ヒラギノ明朝 ProN W3" charset="78"/>
            </a:endParaRPr>
          </a:p>
        </p:txBody>
      </p:sp>
      <p:sp>
        <p:nvSpPr>
          <p:cNvPr id="22534" name="直接连接符 22533"/>
          <p:cNvSpPr/>
          <p:nvPr/>
        </p:nvSpPr>
        <p:spPr>
          <a:xfrm>
            <a:off x="3298825" y="6975475"/>
            <a:ext cx="1031875" cy="15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5" name="直接连接符 22534"/>
          <p:cNvSpPr/>
          <p:nvPr/>
        </p:nvSpPr>
        <p:spPr>
          <a:xfrm rot="-10800000" flipH="1">
            <a:off x="8015288" y="5942013"/>
            <a:ext cx="0" cy="96202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6" name="椭圆 22535"/>
          <p:cNvSpPr/>
          <p:nvPr/>
        </p:nvSpPr>
        <p:spPr>
          <a:xfrm>
            <a:off x="3089275" y="5780088"/>
            <a:ext cx="309563" cy="3095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 sz="14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2537" name="椭圆 22536"/>
          <p:cNvSpPr/>
          <p:nvPr/>
        </p:nvSpPr>
        <p:spPr>
          <a:xfrm>
            <a:off x="4289425" y="5780088"/>
            <a:ext cx="309563" cy="3095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 sz="14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2538" name="直接连接符 22537"/>
          <p:cNvSpPr/>
          <p:nvPr/>
        </p:nvSpPr>
        <p:spPr>
          <a:xfrm rot="10800000">
            <a:off x="6838950" y="5946775"/>
            <a:ext cx="1089025" cy="15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9" name="直接连接符 22538"/>
          <p:cNvSpPr/>
          <p:nvPr/>
        </p:nvSpPr>
        <p:spPr>
          <a:xfrm rot="10800000">
            <a:off x="6799263" y="5980113"/>
            <a:ext cx="1177925" cy="9525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40" name="椭圆 22539"/>
          <p:cNvSpPr/>
          <p:nvPr/>
        </p:nvSpPr>
        <p:spPr>
          <a:xfrm>
            <a:off x="5480050" y="5783263"/>
            <a:ext cx="311150" cy="3095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 sz="14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2541" name="椭圆 22540"/>
          <p:cNvSpPr/>
          <p:nvPr/>
        </p:nvSpPr>
        <p:spPr>
          <a:xfrm>
            <a:off x="6673850" y="5808663"/>
            <a:ext cx="311150" cy="3095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 sz="14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2542" name="椭圆 22541"/>
          <p:cNvSpPr/>
          <p:nvPr/>
        </p:nvSpPr>
        <p:spPr>
          <a:xfrm>
            <a:off x="7867650" y="5783263"/>
            <a:ext cx="311150" cy="3095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 sz="14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2543" name="椭圆 22542"/>
          <p:cNvSpPr/>
          <p:nvPr/>
        </p:nvSpPr>
        <p:spPr>
          <a:xfrm>
            <a:off x="3089275" y="6808788"/>
            <a:ext cx="309563" cy="3095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 sz="14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2544" name="椭圆 22543"/>
          <p:cNvSpPr/>
          <p:nvPr/>
        </p:nvSpPr>
        <p:spPr>
          <a:xfrm>
            <a:off x="4289425" y="6808788"/>
            <a:ext cx="309563" cy="3095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 sz="14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2545" name="椭圆 22544"/>
          <p:cNvSpPr/>
          <p:nvPr/>
        </p:nvSpPr>
        <p:spPr>
          <a:xfrm>
            <a:off x="5480050" y="6811963"/>
            <a:ext cx="311150" cy="3095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 sz="14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2546" name="椭圆 22545"/>
          <p:cNvSpPr/>
          <p:nvPr/>
        </p:nvSpPr>
        <p:spPr>
          <a:xfrm>
            <a:off x="6673850" y="6837363"/>
            <a:ext cx="311150" cy="3095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8</a:t>
            </a:r>
            <a:endParaRPr lang="en-US" altLang="zh-CN" sz="14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2547" name="椭圆 22546"/>
          <p:cNvSpPr/>
          <p:nvPr/>
        </p:nvSpPr>
        <p:spPr>
          <a:xfrm>
            <a:off x="7867650" y="6811963"/>
            <a:ext cx="311150" cy="3095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9</a:t>
            </a:r>
            <a:endParaRPr lang="en-US" altLang="zh-CN" sz="14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占位符 23552"/>
          <p:cNvSpPr/>
          <p:nvPr>
            <p:ph type="body" idx="1"/>
          </p:nvPr>
        </p:nvSpPr>
        <p:spPr>
          <a:xfrm>
            <a:off x="812800" y="1143000"/>
            <a:ext cx="11620500" cy="8128000"/>
          </a:xfrm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Data structure.</a:t>
            </a: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r>
              <a:rPr lang="en-US" altLang="zh-CN"/>
              <a:t>Integer array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id[]</a:t>
            </a:r>
            <a:r>
              <a:rPr lang="en-US" altLang="zh-CN"/>
              <a:t> of size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N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r>
              <a:rPr lang="en-US" altLang="zh-CN"/>
              <a:t>Interpretation: 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p</a:t>
            </a:r>
            <a:r>
              <a:rPr lang="en-US" altLang="zh-CN"/>
              <a:t> and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altLang="zh-CN"/>
              <a:t> in same component iff they have the same id.</a:t>
            </a: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>
              <a:lnSpc>
                <a:spcPct val="50000"/>
              </a:lnSpc>
            </a:pPr>
            <a:endParaRPr lang="en-US" altLang="zh-CN">
              <a:ea typeface="ヒラギノ明朝 ProN W3" charset="78"/>
            </a:endParaRPr>
          </a:p>
          <a:p>
            <a:pPr marL="57150">
              <a:lnSpc>
                <a:spcPct val="50000"/>
              </a:lnSpc>
            </a:pPr>
            <a:endParaRPr lang="en-US" altLang="zh-CN">
              <a:ea typeface="ヒラギノ明朝 ProN W3" charset="78"/>
            </a:endParaRPr>
          </a:p>
          <a:p>
            <a:pPr marL="57150">
              <a:lnSpc>
                <a:spcPct val="50000"/>
              </a:lnSpc>
            </a:pPr>
            <a:r>
              <a:rPr lang="en-US" altLang="zh-CN"/>
              <a:t>Find.  </a:t>
            </a:r>
            <a:r>
              <a:rPr lang="en-US" altLang="zh-CN">
                <a:solidFill>
                  <a:srgbClr val="000000"/>
                </a:solidFill>
              </a:rPr>
              <a:t>Check if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p</a:t>
            </a:r>
            <a:r>
              <a:rPr lang="en-US" altLang="zh-CN">
                <a:solidFill>
                  <a:srgbClr val="000000"/>
                </a:solidFill>
              </a:rPr>
              <a:t> and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 have the same id.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</p:txBody>
      </p:sp>
      <p:sp>
        <p:nvSpPr>
          <p:cNvPr id="23554" name="矩形 23553"/>
          <p:cNvSpPr/>
          <p:nvPr/>
        </p:nvSpPr>
        <p:spPr>
          <a:xfrm>
            <a:off x="2413000" y="3125788"/>
            <a:ext cx="5842000" cy="850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101600" tIns="101600" rIns="105212" bIns="101600" anchor="t"/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i   0  1  2  3  4  5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id[i] 0  1  9  </a:t>
            </a:r>
            <a:r>
              <a:rPr lang="en-US" altLang="zh-CN" sz="2000">
                <a:solidFill>
                  <a:srgbClr val="7A231E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9</a:t>
            </a: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9  6  </a:t>
            </a:r>
            <a:r>
              <a:rPr lang="en-US" altLang="zh-CN" sz="2000">
                <a:solidFill>
                  <a:srgbClr val="7A231E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3555" name="矩形 23554"/>
          <p:cNvSpPr/>
          <p:nvPr/>
        </p:nvSpPr>
        <p:spPr>
          <a:xfrm>
            <a:off x="8670925" y="4876800"/>
            <a:ext cx="3365500" cy="711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rgbClr val="99201C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id[3] = 9</a:t>
            </a:r>
            <a:r>
              <a:rPr lang="en-US" altLang="zh-CN">
                <a:solidFill>
                  <a:srgbClr val="9920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; </a:t>
            </a:r>
            <a:r>
              <a:rPr lang="en-US" altLang="zh-CN">
                <a:solidFill>
                  <a:srgbClr val="99201C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id[6] = 6</a:t>
            </a:r>
            <a:br>
              <a:rPr lang="en-US" altLang="zh-CN">
                <a:solidFill>
                  <a:srgbClr val="99201C"/>
                </a:solidFill>
                <a:latin typeface="Lucida Sans" charset="0"/>
                <a:ea typeface="ヒラギノ角ゴ ProN W3" charset="78"/>
                <a:sym typeface="Lucida Sans" charset="0"/>
              </a:rPr>
            </a:br>
            <a:r>
              <a:rPr lang="en-US" altLang="zh-CN">
                <a:solidFill>
                  <a:srgbClr val="99201C"/>
                </a:solidFill>
                <a:latin typeface="Lucida Sans" charset="0"/>
                <a:ea typeface="ヒラギノ角ゴ ProN W3" charset="78"/>
                <a:sym typeface="Lucida Sans" charset="0"/>
              </a:rPr>
              <a:t>3 and 6 in different components</a:t>
            </a:r>
            <a:endParaRPr lang="en-US" altLang="zh-CN">
              <a:solidFill>
                <a:srgbClr val="99201C"/>
              </a:solidFill>
              <a:latin typeface="Lucida Sans" charset="0"/>
              <a:ea typeface="ヒラギノ角ゴ ProN W3" charset="78"/>
              <a:sym typeface="Lucida Sans" charset="0"/>
            </a:endParaRPr>
          </a:p>
        </p:txBody>
      </p:sp>
      <p:sp>
        <p:nvSpPr>
          <p:cNvPr id="23556" name="标题 23555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Quick-find  [eager approach]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23557" name="矩形 23556"/>
          <p:cNvSpPr/>
          <p:nvPr/>
        </p:nvSpPr>
        <p:spPr>
          <a:xfrm>
            <a:off x="9172575" y="3235325"/>
            <a:ext cx="2955925" cy="673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5 and 6 are connected</a:t>
            </a:r>
            <a:b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2, 3, 4, and 9 are connected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占位符 25600"/>
          <p:cNvSpPr/>
          <p:nvPr>
            <p:ph type="body" idx="1"/>
          </p:nvPr>
        </p:nvSpPr>
        <p:spPr>
          <a:xfrm>
            <a:off x="812800" y="1143000"/>
            <a:ext cx="11620500" cy="8128000"/>
          </a:xfrm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Data structure.</a:t>
            </a: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r>
              <a:rPr lang="en-US" altLang="zh-CN"/>
              <a:t>Integer array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id[]</a:t>
            </a:r>
            <a:r>
              <a:rPr lang="en-US" altLang="zh-CN"/>
              <a:t> of size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N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r>
              <a:rPr lang="en-US" altLang="zh-CN"/>
              <a:t>Interpretation: 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p</a:t>
            </a:r>
            <a:r>
              <a:rPr lang="en-US" altLang="zh-CN"/>
              <a:t> and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altLang="zh-CN"/>
              <a:t> in same component iff they have the same id.</a:t>
            </a: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>
              <a:lnSpc>
                <a:spcPct val="50000"/>
              </a:lnSpc>
            </a:pPr>
            <a:endParaRPr lang="en-US" altLang="zh-CN">
              <a:ea typeface="ヒラギノ明朝 ProN W3" charset="78"/>
            </a:endParaRPr>
          </a:p>
          <a:p>
            <a:pPr marL="57150">
              <a:lnSpc>
                <a:spcPct val="50000"/>
              </a:lnSpc>
            </a:pPr>
            <a:endParaRPr lang="en-US" altLang="zh-CN">
              <a:ea typeface="ヒラギノ明朝 ProN W3" charset="78"/>
            </a:endParaRPr>
          </a:p>
          <a:p>
            <a:pPr marL="57150">
              <a:lnSpc>
                <a:spcPct val="50000"/>
              </a:lnSpc>
            </a:pPr>
            <a:r>
              <a:rPr lang="en-US" altLang="zh-CN"/>
              <a:t>Find.  </a:t>
            </a:r>
            <a:r>
              <a:rPr lang="en-US" altLang="zh-CN">
                <a:solidFill>
                  <a:srgbClr val="000000"/>
                </a:solidFill>
              </a:rPr>
              <a:t>Check if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p</a:t>
            </a:r>
            <a:r>
              <a:rPr lang="en-US" altLang="zh-CN">
                <a:solidFill>
                  <a:srgbClr val="000000"/>
                </a:solidFill>
              </a:rPr>
              <a:t> and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 have the same id.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r>
              <a:rPr lang="en-US" altLang="zh-CN"/>
              <a:t>Union.  </a:t>
            </a:r>
            <a:r>
              <a:rPr lang="en-US" altLang="zh-CN">
                <a:solidFill>
                  <a:srgbClr val="000000"/>
                </a:solidFill>
              </a:rPr>
              <a:t>To merge sets containing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p</a:t>
            </a:r>
            <a:r>
              <a:rPr lang="en-US" altLang="zh-CN">
                <a:solidFill>
                  <a:srgbClr val="000000"/>
                </a:solidFill>
              </a:rPr>
              <a:t> and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, change all entries with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id[p]</a:t>
            </a:r>
            <a:r>
              <a:rPr lang="en-US" altLang="zh-CN">
                <a:solidFill>
                  <a:srgbClr val="000000"/>
                </a:solidFill>
              </a:rPr>
              <a:t> to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id[q]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</p:txBody>
      </p:sp>
      <p:sp>
        <p:nvSpPr>
          <p:cNvPr id="25602" name="矩形 25601"/>
          <p:cNvSpPr/>
          <p:nvPr/>
        </p:nvSpPr>
        <p:spPr>
          <a:xfrm>
            <a:off x="2413000" y="3125788"/>
            <a:ext cx="5842000" cy="850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101600" tIns="101600" rIns="105212" bIns="101600" anchor="t"/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i   0  1  2  3  4  5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id[i] 0  1  9  </a:t>
            </a:r>
            <a:r>
              <a:rPr lang="en-US" altLang="zh-CN" sz="2000">
                <a:solidFill>
                  <a:srgbClr val="7A231E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9</a:t>
            </a: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9  6  </a:t>
            </a:r>
            <a:r>
              <a:rPr lang="en-US" altLang="zh-CN" sz="2000">
                <a:solidFill>
                  <a:srgbClr val="7A231E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5603" name="矩形 25602"/>
          <p:cNvSpPr/>
          <p:nvPr/>
        </p:nvSpPr>
        <p:spPr>
          <a:xfrm>
            <a:off x="9132888" y="7894638"/>
            <a:ext cx="3470275" cy="673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union of 3 and 6</a:t>
            </a:r>
            <a:b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2, 3, 4, 5, 6, and 9 are connected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5604" name="矩形 25603"/>
          <p:cNvSpPr/>
          <p:nvPr/>
        </p:nvSpPr>
        <p:spPr>
          <a:xfrm>
            <a:off x="2425700" y="7808913"/>
            <a:ext cx="5842000" cy="850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101600" tIns="101600" rIns="105212" bIns="101600" anchor="t"/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i   0  1  2  3  4  5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id[i] 0  1  </a:t>
            </a:r>
            <a:r>
              <a:rPr lang="en-US" altLang="zh-CN" sz="2000">
                <a:solidFill>
                  <a:srgbClr val="7A231E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6  6  6</a:t>
            </a: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6  6  7  8  </a:t>
            </a:r>
            <a:r>
              <a:rPr lang="en-US" altLang="zh-CN" sz="2000">
                <a:solidFill>
                  <a:srgbClr val="7A231E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 sz="2000">
              <a:solidFill>
                <a:srgbClr val="7A231E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5605" name="矩形 25604"/>
          <p:cNvSpPr/>
          <p:nvPr/>
        </p:nvSpPr>
        <p:spPr>
          <a:xfrm>
            <a:off x="4738688" y="9042400"/>
            <a:ext cx="3524250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problem: many values can change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5606" name="直接连接符 25605"/>
          <p:cNvSpPr/>
          <p:nvPr/>
        </p:nvSpPr>
        <p:spPr>
          <a:xfrm>
            <a:off x="5041900" y="8572500"/>
            <a:ext cx="358775" cy="479425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5607" name="直接连接符 25606"/>
          <p:cNvSpPr/>
          <p:nvPr/>
        </p:nvSpPr>
        <p:spPr>
          <a:xfrm>
            <a:off x="5473700" y="8572500"/>
            <a:ext cx="258763" cy="469900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5608" name="直接连接符 25607"/>
          <p:cNvSpPr/>
          <p:nvPr/>
        </p:nvSpPr>
        <p:spPr>
          <a:xfrm flipH="1">
            <a:off x="7175500" y="8534400"/>
            <a:ext cx="388938" cy="487363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5609" name="标题 25608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Quick-find  [eager approach]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25610" name="直接连接符 25609"/>
          <p:cNvSpPr/>
          <p:nvPr/>
        </p:nvSpPr>
        <p:spPr>
          <a:xfrm>
            <a:off x="4610100" y="8585200"/>
            <a:ext cx="423863" cy="466725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5611" name="矩形 25610"/>
          <p:cNvSpPr/>
          <p:nvPr/>
        </p:nvSpPr>
        <p:spPr>
          <a:xfrm>
            <a:off x="9172575" y="3235325"/>
            <a:ext cx="2955925" cy="673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rgbClr val="9920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5 and 6 are connected</a:t>
            </a:r>
            <a:br>
              <a:rPr lang="en-US" altLang="zh-CN">
                <a:solidFill>
                  <a:srgbClr val="9920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>
                <a:solidFill>
                  <a:srgbClr val="9920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2, 3, 4, and 9 are connected</a:t>
            </a:r>
            <a:endParaRPr lang="en-US" altLang="zh-CN">
              <a:solidFill>
                <a:srgbClr val="9920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5612" name="矩形 25611"/>
          <p:cNvSpPr/>
          <p:nvPr/>
        </p:nvSpPr>
        <p:spPr>
          <a:xfrm>
            <a:off x="8670925" y="4876800"/>
            <a:ext cx="3365500" cy="711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rgbClr val="99201C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id[3] = 9</a:t>
            </a:r>
            <a:r>
              <a:rPr lang="en-US" altLang="zh-CN">
                <a:solidFill>
                  <a:srgbClr val="9920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; </a:t>
            </a:r>
            <a:r>
              <a:rPr lang="en-US" altLang="zh-CN">
                <a:solidFill>
                  <a:srgbClr val="99201C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id[6] = 6</a:t>
            </a:r>
            <a:br>
              <a:rPr lang="en-US" altLang="zh-CN">
                <a:solidFill>
                  <a:srgbClr val="99201C"/>
                </a:solidFill>
                <a:latin typeface="Lucida Sans" charset="0"/>
                <a:ea typeface="ヒラギノ角ゴ ProN W3" charset="78"/>
                <a:sym typeface="Lucida Sans" charset="0"/>
              </a:rPr>
            </a:br>
            <a:r>
              <a:rPr lang="en-US" altLang="zh-CN">
                <a:solidFill>
                  <a:srgbClr val="99201C"/>
                </a:solidFill>
                <a:latin typeface="Lucida Sans" charset="0"/>
                <a:ea typeface="ヒラギノ角ゴ ProN W3" charset="78"/>
                <a:sym typeface="Lucida Sans" charset="0"/>
              </a:rPr>
              <a:t>3 and 6 in different components</a:t>
            </a:r>
            <a:endParaRPr lang="en-US" altLang="zh-CN">
              <a:solidFill>
                <a:srgbClr val="99201C"/>
              </a:solidFill>
              <a:latin typeface="Lucida Sans" charset="0"/>
              <a:ea typeface="ヒラギノ角ゴ ProN W3" charset="78"/>
              <a:sym typeface="Lucida Sans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矩形 27648"/>
          <p:cNvSpPr/>
          <p:nvPr/>
        </p:nvSpPr>
        <p:spPr>
          <a:xfrm>
            <a:off x="2057400" y="1168400"/>
            <a:ext cx="9004300" cy="8229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27650" name="标题 27649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Quick-find example</a:t>
            </a:r>
            <a:endParaRPr lang="en-US" altLang="zh-CN">
              <a:ea typeface="ヒラギノ明朝 ProN W3" charset="78"/>
            </a:endParaRPr>
          </a:p>
        </p:txBody>
      </p:sp>
      <p:pic>
        <p:nvPicPr>
          <p:cNvPr id="27651" name="图片 27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1863" y="1420813"/>
            <a:ext cx="6861175" cy="77104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矩形 28672"/>
          <p:cNvSpPr/>
          <p:nvPr/>
        </p:nvSpPr>
        <p:spPr>
          <a:xfrm>
            <a:off x="469900" y="1270000"/>
            <a:ext cx="7785100" cy="8064500"/>
          </a:xfrm>
          <a:prstGeom prst="rect">
            <a:avLst/>
          </a:prstGeom>
          <a:solidFill>
            <a:srgbClr val="CCCCCC">
              <a:alpha val="100000"/>
            </a:srgb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public class QuickFindUF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{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private int[] id;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public QuickFindUF(int N)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{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id = new int[N];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for (int i = 0; i &lt; N; i++)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   id[i] = i;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public boolean connected(int p, int q)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{  return id[p] == id[q];  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Monaco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public void union(int p, int q)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{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int pid = id[p];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int qid = id[q];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for (int i = 0; i &lt; id.length; i++)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   if (id[i] == pid) id[i] = qid;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8674" name="矩形 28673"/>
          <p:cNvSpPr/>
          <p:nvPr/>
        </p:nvSpPr>
        <p:spPr>
          <a:xfrm>
            <a:off x="8618538" y="7477125"/>
            <a:ext cx="4203700" cy="711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change all entries with </a:t>
            </a:r>
            <a:r>
              <a:rPr lang="en-US" altLang="zh-CN">
                <a:solidFill>
                  <a:srgbClr val="99211C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id[p]</a:t>
            </a: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 to </a:t>
            </a:r>
            <a:r>
              <a:rPr lang="en-US" altLang="zh-CN">
                <a:solidFill>
                  <a:srgbClr val="99211C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id[q]</a:t>
            </a:r>
            <a:endParaRPr lang="en-US" altLang="zh-CN">
              <a:solidFill>
                <a:srgbClr val="99211C"/>
              </a:solidFill>
              <a:latin typeface="Lucida Sans" charset="0"/>
              <a:ea typeface="ヒラギノ角ゴ ProN W3" charset="78"/>
              <a:cs typeface="Lucida Grande" panose="020B0600040502020204" charset="0"/>
              <a:sym typeface="Lucida Sans" charset="0"/>
            </a:endParaRPr>
          </a:p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Grande" panose="020B0600040502020204" charset="0"/>
                <a:sym typeface="Lucida Sans" charset="0"/>
              </a:rPr>
              <a:t>(linear number of array accesses)</a:t>
            </a:r>
            <a:endParaRPr lang="en-US" altLang="zh-CN">
              <a:solidFill>
                <a:srgbClr val="99211C"/>
              </a:solidFill>
              <a:latin typeface="Lucida Sans" charset="0"/>
              <a:ea typeface="Lucida Grande" panose="020B0600040502020204" charset="0"/>
              <a:sym typeface="Lucida Sans" charset="0"/>
            </a:endParaRPr>
          </a:p>
        </p:txBody>
      </p:sp>
      <p:sp>
        <p:nvSpPr>
          <p:cNvPr id="28675" name="矩形 28674"/>
          <p:cNvSpPr/>
          <p:nvPr/>
        </p:nvSpPr>
        <p:spPr>
          <a:xfrm>
            <a:off x="8626475" y="3671888"/>
            <a:ext cx="3140075" cy="673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set id of each object to itself</a:t>
            </a:r>
            <a:b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(N array accesses)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8676" name="标题 28675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Quick-find:  Java implementation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28677" name="直接连接符 28676"/>
          <p:cNvSpPr/>
          <p:nvPr/>
        </p:nvSpPr>
        <p:spPr>
          <a:xfrm>
            <a:off x="7294563" y="4016375"/>
            <a:ext cx="1217612" cy="0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8678" name="直接连接符 28677"/>
          <p:cNvSpPr/>
          <p:nvPr/>
        </p:nvSpPr>
        <p:spPr>
          <a:xfrm>
            <a:off x="7327900" y="7839075"/>
            <a:ext cx="1158875" cy="0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8679" name="矩形 28678"/>
          <p:cNvSpPr/>
          <p:nvPr/>
        </p:nvSpPr>
        <p:spPr>
          <a:xfrm>
            <a:off x="8623300" y="5156200"/>
            <a:ext cx="4165600" cy="1054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check whether </a:t>
            </a:r>
            <a:r>
              <a:rPr lang="en-US" altLang="zh-CN">
                <a:solidFill>
                  <a:srgbClr val="99211C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p</a:t>
            </a: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 and </a:t>
            </a:r>
            <a:r>
              <a:rPr lang="en-US" altLang="zh-CN">
                <a:solidFill>
                  <a:srgbClr val="99211C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q</a:t>
            </a:r>
            <a:endParaRPr lang="en-US" altLang="zh-CN">
              <a:solidFill>
                <a:srgbClr val="99211C"/>
              </a:solidFill>
              <a:latin typeface="Lucida Sans" charset="0"/>
              <a:ea typeface="ヒラギノ角ゴ ProN W3" charset="78"/>
              <a:cs typeface="Lucida Grande" panose="020B0600040502020204" charset="0"/>
              <a:sym typeface="Lucida Sans" charset="0"/>
            </a:endParaRPr>
          </a:p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Grande" panose="020B0600040502020204" charset="0"/>
                <a:sym typeface="Lucida Sans" charset="0"/>
              </a:rPr>
              <a:t>are in the same component</a:t>
            </a:r>
            <a:endParaRPr lang="en-US" altLang="zh-CN">
              <a:solidFill>
                <a:srgbClr val="99211C"/>
              </a:solidFill>
              <a:latin typeface="Lucida Sans" charset="0"/>
              <a:ea typeface="ヒラギノ角ゴ ProN W3" charset="78"/>
              <a:cs typeface="Lucida Grande" panose="020B0600040502020204" charset="0"/>
              <a:sym typeface="Lucida Sans" charset="0"/>
            </a:endParaRPr>
          </a:p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Grande" panose="020B0600040502020204" charset="0"/>
                <a:sym typeface="Lucida Sans" charset="0"/>
              </a:rPr>
              <a:t>(2 array accesses)</a:t>
            </a:r>
            <a:endParaRPr lang="en-US" altLang="zh-CN">
              <a:solidFill>
                <a:srgbClr val="99211C"/>
              </a:solidFill>
              <a:latin typeface="Lucida Sans" charset="0"/>
              <a:ea typeface="Lucida Grande" panose="020B0600040502020204" charset="0"/>
              <a:sym typeface="Lucida Sans" charset="0"/>
            </a:endParaRPr>
          </a:p>
        </p:txBody>
      </p:sp>
      <p:sp>
        <p:nvSpPr>
          <p:cNvPr id="28680" name="直接连接符 28679"/>
          <p:cNvSpPr/>
          <p:nvPr/>
        </p:nvSpPr>
        <p:spPr>
          <a:xfrm rot="-10800000" flipH="1">
            <a:off x="7329488" y="5527675"/>
            <a:ext cx="1157287" cy="3175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占位符 30720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Cost model. </a:t>
            </a:r>
            <a:r>
              <a:rPr lang="en-US" altLang="zh-CN">
                <a:solidFill>
                  <a:srgbClr val="000000"/>
                </a:solidFill>
              </a:rPr>
              <a:t> Number of array accesses (for read or write).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Quick-find defect.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Union too expensive.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Trees are flat, but too expensive to keep them flat.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Ex.  Takes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 baseline="32000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2</a:t>
            </a:r>
            <a:r>
              <a:rPr lang="en-US" altLang="zh-CN"/>
              <a:t> array accesses to process sequence of</a:t>
            </a:r>
            <a:br>
              <a:rPr lang="en-US" altLang="zh-CN">
                <a:ea typeface="ヒラギノ明朝 ProN W3" charset="78"/>
              </a:rPr>
            </a:b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union commands on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objects.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30722" name="标题 30721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Quick-find is too slow</a:t>
            </a:r>
            <a:endParaRPr lang="en-US" altLang="zh-CN">
              <a:ea typeface="ヒラギノ明朝 ProN W3" charset="78"/>
            </a:endParaRPr>
          </a:p>
        </p:txBody>
      </p:sp>
      <p:graphicFrame>
        <p:nvGraphicFramePr>
          <p:cNvPr id="30723" name="表格 30722"/>
          <p:cNvGraphicFramePr/>
          <p:nvPr/>
        </p:nvGraphicFramePr>
        <p:xfrm>
          <a:off x="2286000" y="2692400"/>
          <a:ext cx="6515100" cy="1231900"/>
        </p:xfrm>
        <a:graphic>
          <a:graphicData uri="http://schemas.openxmlformats.org/drawingml/2006/table">
            <a:tbl>
              <a:tblPr/>
              <a:tblGrid>
                <a:gridCol w="2400300"/>
                <a:gridCol w="1371600"/>
                <a:gridCol w="1371600"/>
                <a:gridCol w="1371600"/>
              </a:tblGrid>
              <a:tr h="61595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algorithm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init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union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find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</a:tr>
              <a:tr h="61595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quick-find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1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占位符 32768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Rough standard (for now).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10</a:t>
            </a:r>
            <a:r>
              <a:rPr lang="en-US" altLang="zh-CN" baseline="32000"/>
              <a:t>9</a:t>
            </a:r>
            <a:r>
              <a:rPr lang="en-US" altLang="zh-CN"/>
              <a:t> operations per second.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10</a:t>
            </a:r>
            <a:r>
              <a:rPr lang="en-US" altLang="zh-CN" baseline="32000"/>
              <a:t>9</a:t>
            </a:r>
            <a:r>
              <a:rPr lang="en-US" altLang="zh-CN"/>
              <a:t> words of main memory.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Touch all words in approximately 1 second.</a:t>
            </a:r>
            <a:endParaRPr lang="en-US" altLang="zh-CN">
              <a:ea typeface="ヒラギノ明朝 ProN W3" charset="78"/>
            </a:endParaRPr>
          </a:p>
          <a:p>
            <a:pPr marL="608330" lvl="2">
              <a:buSzPct val="125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Ex.  Huge problem for quick-find.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10</a:t>
            </a:r>
            <a:r>
              <a:rPr lang="en-US" altLang="zh-CN" baseline="32000"/>
              <a:t>9</a:t>
            </a:r>
            <a:r>
              <a:rPr lang="en-US" altLang="zh-CN"/>
              <a:t> union commands on 10</a:t>
            </a:r>
            <a:r>
              <a:rPr lang="en-US" altLang="zh-CN" baseline="32000"/>
              <a:t>9</a:t>
            </a:r>
            <a:r>
              <a:rPr lang="en-US" altLang="zh-CN"/>
              <a:t> objects.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Quick-find takes more than 10</a:t>
            </a:r>
            <a:r>
              <a:rPr lang="en-US" altLang="zh-CN" baseline="32000"/>
              <a:t>18</a:t>
            </a:r>
            <a:r>
              <a:rPr lang="en-US" altLang="zh-CN"/>
              <a:t> operations.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30+ years of computer time!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Paradoxically, quadratic algorithms get worse with newer equipment.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New computer may be 10x as fast.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But, has 10x as much memory so problem may be 10x bigger.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With quadratic algorithm, takes 10x as long!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32770" name="矩形 32769"/>
          <p:cNvSpPr/>
          <p:nvPr/>
        </p:nvSpPr>
        <p:spPr>
          <a:xfrm>
            <a:off x="5815013" y="1498600"/>
            <a:ext cx="2133600" cy="6350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 algn="ctr">
              <a:lnSpc>
                <a:spcPct val="130000"/>
              </a:lnSpc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a truism (roughly)</a:t>
            </a:r>
            <a:b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since 1950!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32771" name="直接连接符 32770"/>
          <p:cNvSpPr/>
          <p:nvPr/>
        </p:nvSpPr>
        <p:spPr>
          <a:xfrm rot="-10800000" flipH="1">
            <a:off x="6816725" y="2182813"/>
            <a:ext cx="0" cy="560387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2772" name="标题 32771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Quadratic algorithms do not scale</a:t>
            </a:r>
            <a:endParaRPr lang="en-US" altLang="zh-CN">
              <a:ea typeface="ヒラギノ明朝 ProN W3" charset="78"/>
            </a:endParaRPr>
          </a:p>
        </p:txBody>
      </p:sp>
      <p:grpSp>
        <p:nvGrpSpPr>
          <p:cNvPr id="32773" name="组合 32772"/>
          <p:cNvGrpSpPr/>
          <p:nvPr/>
        </p:nvGrpSpPr>
        <p:grpSpPr>
          <a:xfrm>
            <a:off x="8636000" y="1503363"/>
            <a:ext cx="3835400" cy="3760787"/>
            <a:chOff x="0" y="0"/>
            <a:chExt cx="2416" cy="2368"/>
          </a:xfrm>
        </p:grpSpPr>
        <p:sp>
          <p:nvSpPr>
            <p:cNvPr id="32774" name="矩形 32773"/>
            <p:cNvSpPr/>
            <p:nvPr/>
          </p:nvSpPr>
          <p:spPr>
            <a:xfrm>
              <a:off x="0" y="0"/>
              <a:ext cx="2416" cy="2368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2700">
              <a:noFill/>
            </a:ln>
            <a:effectLst>
              <a:outerShdw dist="76199" dir="2699999" algn="ctr" rotWithShape="0">
                <a:schemeClr val="bg2">
                  <a:alpha val="75000"/>
                </a:schemeClr>
              </a:outerShdw>
            </a:effectLst>
          </p:spPr>
          <p:txBody>
            <a:bodyPr/>
            <a:p>
              <a:endParaRPr lang="zh-CN" altLang="en-US"/>
            </a:p>
          </p:txBody>
        </p:sp>
        <p:pic>
          <p:nvPicPr>
            <p:cNvPr id="32775" name="图片 3277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4" y="78"/>
              <a:ext cx="1988" cy="2183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矩形 34816"/>
          <p:cNvSpPr/>
          <p:nvPr/>
        </p:nvSpPr>
        <p:spPr>
          <a:xfrm>
            <a:off x="-12700" y="5829300"/>
            <a:ext cx="13055600" cy="558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34818" name="文本占位符 34817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438150">
              <a:buSzPct val="100000"/>
            </a:pPr>
            <a:r>
              <a:rPr lang="en-US" altLang="zh-CN"/>
              <a:t>dynamic connectivity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find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union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improvements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applications</a:t>
            </a:r>
            <a:endParaRPr lang="en-US" altLang="zh-CN">
              <a:ea typeface="ヒラギノ角ゴ ProN W6" charset="78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占位符 7168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Steps to developing a usable algorithm.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Model the problem.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Find an algorithm to solve it.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Fast enough? Fits in memory?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If not, figure out why.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Find a way to address the problem.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Iterate until satisfied.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The scientific method.</a:t>
            </a: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Mathematical analysis.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7170" name="标题 7169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Subtext of today’s lecture (and this course)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占位符 35840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>
                <a:solidFill>
                  <a:srgbClr val="003399"/>
                </a:solidFill>
              </a:rPr>
              <a:t>Data structure.</a:t>
            </a:r>
            <a:endParaRPr lang="en-US" altLang="zh-CN">
              <a:solidFill>
                <a:srgbClr val="003399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Integer array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id[]</a:t>
            </a:r>
            <a:r>
              <a:rPr lang="en-US" altLang="zh-CN"/>
              <a:t> of size</a:t>
            </a:r>
            <a:r>
              <a:rPr lang="en-US" altLang="zh-CN" b="1"/>
              <a:t>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N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Interpretation: 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id[i]</a:t>
            </a:r>
            <a:r>
              <a:rPr lang="en-US" altLang="zh-CN"/>
              <a:t> is parent of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>
                <a:solidFill>
                  <a:schemeClr val="tx1"/>
                </a:solidFill>
              </a:rPr>
              <a:t>Root</a:t>
            </a:r>
            <a:r>
              <a:rPr lang="en-US" altLang="zh-CN"/>
              <a:t> of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altLang="zh-CN"/>
              <a:t> is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id[id[id[...id[i]...]]]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35842" name="标题 35841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Quick-union  </a:t>
            </a:r>
            <a:r>
              <a:rPr lang="en-US" altLang="zh-CN">
                <a:solidFill>
                  <a:srgbClr val="4D4D4D"/>
                </a:solidFill>
              </a:rPr>
              <a:t>[lazy approach]</a:t>
            </a:r>
            <a:endParaRPr lang="en-US" altLang="zh-CN">
              <a:solidFill>
                <a:srgbClr val="4D4D4D"/>
              </a:solidFill>
              <a:ea typeface="ヒラギノ明朝 ProN W3" charset="78"/>
            </a:endParaRPr>
          </a:p>
        </p:txBody>
      </p:sp>
      <p:sp>
        <p:nvSpPr>
          <p:cNvPr id="35843" name="直接连接符 35842"/>
          <p:cNvSpPr/>
          <p:nvPr/>
        </p:nvSpPr>
        <p:spPr>
          <a:xfrm rot="-10800000" flipH="1">
            <a:off x="6731000" y="2416175"/>
            <a:ext cx="620713" cy="341313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5844" name="矩形 35843"/>
          <p:cNvSpPr/>
          <p:nvPr/>
        </p:nvSpPr>
        <p:spPr>
          <a:xfrm>
            <a:off x="1625600" y="3581400"/>
            <a:ext cx="5842000" cy="850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101600" tIns="101600" rIns="105212" bIns="101600" anchor="t"/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i   0  1  2  3  4  5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id[i] 0  1  9  4  9  6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45" name="直接连接符 35844"/>
          <p:cNvSpPr/>
          <p:nvPr/>
        </p:nvSpPr>
        <p:spPr>
          <a:xfrm rot="-10800000" flipH="1">
            <a:off x="9677400" y="3686175"/>
            <a:ext cx="284163" cy="749300"/>
          </a:xfrm>
          <a:prstGeom prst="line">
            <a:avLst/>
          </a:prstGeom>
          <a:noFill/>
          <a:ln w="38100" cap="flat" cmpd="sng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6" name="直接连接符 35845"/>
          <p:cNvSpPr/>
          <p:nvPr/>
        </p:nvSpPr>
        <p:spPr>
          <a:xfrm rot="10800000">
            <a:off x="10077450" y="3744913"/>
            <a:ext cx="265113" cy="649287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7" name="直接连接符 35846"/>
          <p:cNvSpPr/>
          <p:nvPr/>
        </p:nvSpPr>
        <p:spPr>
          <a:xfrm rot="-10800000" flipH="1">
            <a:off x="9694863" y="3633788"/>
            <a:ext cx="355600" cy="635000"/>
          </a:xfrm>
          <a:prstGeom prst="line">
            <a:avLst/>
          </a:prstGeom>
          <a:noFill/>
          <a:ln w="12700">
            <a:noFill/>
          </a:ln>
        </p:spPr>
      </p:sp>
      <p:sp>
        <p:nvSpPr>
          <p:cNvPr id="35848" name="直接连接符 35847"/>
          <p:cNvSpPr/>
          <p:nvPr/>
        </p:nvSpPr>
        <p:spPr>
          <a:xfrm rot="-10800000" flipH="1">
            <a:off x="10350500" y="4632325"/>
            <a:ext cx="1588" cy="457200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9" name="直接连接符 35848"/>
          <p:cNvSpPr/>
          <p:nvPr/>
        </p:nvSpPr>
        <p:spPr>
          <a:xfrm rot="10800000">
            <a:off x="10926763" y="3811588"/>
            <a:ext cx="1587" cy="454025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0" name="椭圆 35849"/>
          <p:cNvSpPr/>
          <p:nvPr/>
        </p:nvSpPr>
        <p:spPr>
          <a:xfrm>
            <a:off x="10163175" y="5083175"/>
            <a:ext cx="371475" cy="361950"/>
          </a:xfrm>
          <a:prstGeom prst="ellipse">
            <a:avLst/>
          </a:prstGeom>
          <a:solidFill>
            <a:srgbClr val="00408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1" name="椭圆 35850"/>
          <p:cNvSpPr/>
          <p:nvPr/>
        </p:nvSpPr>
        <p:spPr>
          <a:xfrm>
            <a:off x="10737850" y="4264025"/>
            <a:ext cx="369888" cy="360363"/>
          </a:xfrm>
          <a:prstGeom prst="ellipse">
            <a:avLst/>
          </a:prstGeom>
          <a:solidFill>
            <a:srgbClr val="00408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2" name="椭圆 35851"/>
          <p:cNvSpPr/>
          <p:nvPr/>
        </p:nvSpPr>
        <p:spPr>
          <a:xfrm>
            <a:off x="10163175" y="4264025"/>
            <a:ext cx="371475" cy="3603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3" name="椭圆 35852"/>
          <p:cNvSpPr/>
          <p:nvPr/>
        </p:nvSpPr>
        <p:spPr>
          <a:xfrm>
            <a:off x="11353800" y="3443288"/>
            <a:ext cx="368300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4" name="椭圆 35853"/>
          <p:cNvSpPr/>
          <p:nvPr/>
        </p:nvSpPr>
        <p:spPr>
          <a:xfrm>
            <a:off x="8661400" y="3443288"/>
            <a:ext cx="366713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5" name="椭圆 35854"/>
          <p:cNvSpPr/>
          <p:nvPr/>
        </p:nvSpPr>
        <p:spPr>
          <a:xfrm>
            <a:off x="9242425" y="3443288"/>
            <a:ext cx="369888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6" name="椭圆 35855"/>
          <p:cNvSpPr/>
          <p:nvPr/>
        </p:nvSpPr>
        <p:spPr>
          <a:xfrm>
            <a:off x="9856788" y="3443288"/>
            <a:ext cx="369887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7" name="椭圆 35856"/>
          <p:cNvSpPr/>
          <p:nvPr/>
        </p:nvSpPr>
        <p:spPr>
          <a:xfrm>
            <a:off x="10737850" y="3443288"/>
            <a:ext cx="369888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8" name="椭圆 35857"/>
          <p:cNvSpPr/>
          <p:nvPr/>
        </p:nvSpPr>
        <p:spPr>
          <a:xfrm>
            <a:off x="12007850" y="3443288"/>
            <a:ext cx="368300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9" name="椭圆 35858"/>
          <p:cNvSpPr/>
          <p:nvPr/>
        </p:nvSpPr>
        <p:spPr>
          <a:xfrm>
            <a:off x="9512300" y="4264025"/>
            <a:ext cx="369888" cy="3603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60" name="矩形 35859"/>
          <p:cNvSpPr/>
          <p:nvPr/>
        </p:nvSpPr>
        <p:spPr>
          <a:xfrm>
            <a:off x="10209213" y="5068888"/>
            <a:ext cx="279400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61" name="矩形 35860"/>
          <p:cNvSpPr/>
          <p:nvPr/>
        </p:nvSpPr>
        <p:spPr>
          <a:xfrm>
            <a:off x="10783888" y="4249738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62" name="矩形 35861"/>
          <p:cNvSpPr/>
          <p:nvPr/>
        </p:nvSpPr>
        <p:spPr>
          <a:xfrm>
            <a:off x="10209213" y="4249738"/>
            <a:ext cx="279400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63" name="矩形 35862"/>
          <p:cNvSpPr/>
          <p:nvPr/>
        </p:nvSpPr>
        <p:spPr>
          <a:xfrm>
            <a:off x="9555163" y="4249738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64" name="矩形 35863"/>
          <p:cNvSpPr/>
          <p:nvPr/>
        </p:nvSpPr>
        <p:spPr>
          <a:xfrm>
            <a:off x="11398250" y="3429000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65" name="矩形 35864"/>
          <p:cNvSpPr/>
          <p:nvPr/>
        </p:nvSpPr>
        <p:spPr>
          <a:xfrm>
            <a:off x="8709025" y="3429000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66" name="矩形 35865"/>
          <p:cNvSpPr/>
          <p:nvPr/>
        </p:nvSpPr>
        <p:spPr>
          <a:xfrm>
            <a:off x="9288463" y="3429000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67" name="矩形 35866"/>
          <p:cNvSpPr/>
          <p:nvPr/>
        </p:nvSpPr>
        <p:spPr>
          <a:xfrm>
            <a:off x="9902825" y="3429000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9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68" name="矩形 35867"/>
          <p:cNvSpPr/>
          <p:nvPr/>
        </p:nvSpPr>
        <p:spPr>
          <a:xfrm>
            <a:off x="10783888" y="3429000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69" name="矩形 35868"/>
          <p:cNvSpPr/>
          <p:nvPr/>
        </p:nvSpPr>
        <p:spPr>
          <a:xfrm>
            <a:off x="12053888" y="3429000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8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70" name="矩形 35869"/>
          <p:cNvSpPr/>
          <p:nvPr/>
        </p:nvSpPr>
        <p:spPr>
          <a:xfrm>
            <a:off x="9740900" y="5106988"/>
            <a:ext cx="29527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p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71" name="矩形 35870"/>
          <p:cNvSpPr/>
          <p:nvPr/>
        </p:nvSpPr>
        <p:spPr>
          <a:xfrm>
            <a:off x="11215688" y="4267200"/>
            <a:ext cx="29527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q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5872" name="矩形 35871"/>
          <p:cNvSpPr/>
          <p:nvPr/>
        </p:nvSpPr>
        <p:spPr>
          <a:xfrm>
            <a:off x="7372350" y="2106613"/>
            <a:ext cx="4025900" cy="330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keep going until it doesn’t change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35873" name="矩形 35872"/>
          <p:cNvSpPr/>
          <p:nvPr/>
        </p:nvSpPr>
        <p:spPr>
          <a:xfrm>
            <a:off x="9145588" y="5575300"/>
            <a:ext cx="2643187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3's root is 9; 5's root is 6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占位符 37888"/>
          <p:cNvSpPr/>
          <p:nvPr>
            <p:ph type="body" idx="1"/>
          </p:nvPr>
        </p:nvSpPr>
        <p:spPr>
          <a:ln w="38100"/>
        </p:spPr>
        <p:txBody>
          <a:bodyPr lIns="50800" tIns="50800" rIns="168204" bIns="50800" anchor="t"/>
          <a:p>
            <a:pPr marL="57150"/>
            <a:r>
              <a:rPr lang="en-US" altLang="zh-CN">
                <a:solidFill>
                  <a:srgbClr val="003399"/>
                </a:solidFill>
              </a:rPr>
              <a:t>Data structure.</a:t>
            </a:r>
            <a:endParaRPr lang="en-US" altLang="zh-CN">
              <a:solidFill>
                <a:srgbClr val="003399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Integer array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id[]</a:t>
            </a:r>
            <a:r>
              <a:rPr lang="en-US" altLang="zh-CN"/>
              <a:t> of size</a:t>
            </a:r>
            <a:r>
              <a:rPr lang="en-US" altLang="zh-CN" b="1"/>
              <a:t>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N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Interpretation: 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id[i]</a:t>
            </a:r>
            <a:r>
              <a:rPr lang="en-US" altLang="zh-CN"/>
              <a:t> is parent of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>
                <a:solidFill>
                  <a:schemeClr val="tx1"/>
                </a:solidFill>
              </a:rPr>
              <a:t>Root</a:t>
            </a:r>
            <a:r>
              <a:rPr lang="en-US" altLang="zh-CN"/>
              <a:t> of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altLang="zh-CN"/>
              <a:t> is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id[id[id[...id[i]...]]]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solidFill>
                <a:srgbClr val="004080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solidFill>
                <a:srgbClr val="00408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Find.  </a:t>
            </a:r>
            <a:r>
              <a:rPr lang="en-US" altLang="zh-CN">
                <a:solidFill>
                  <a:srgbClr val="000000"/>
                </a:solidFill>
              </a:rPr>
              <a:t>Check if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p</a:t>
            </a:r>
            <a:r>
              <a:rPr lang="en-US" altLang="zh-CN">
                <a:solidFill>
                  <a:srgbClr val="000000"/>
                </a:solidFill>
              </a:rPr>
              <a:t> and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 have the same root.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</p:txBody>
      </p:sp>
      <p:sp>
        <p:nvSpPr>
          <p:cNvPr id="37890" name="矩形 37889"/>
          <p:cNvSpPr/>
          <p:nvPr/>
        </p:nvSpPr>
        <p:spPr>
          <a:xfrm>
            <a:off x="1625600" y="3581400"/>
            <a:ext cx="5842000" cy="850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101600" tIns="101600" rIns="105212" bIns="101600" anchor="t"/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i   0  1  2  3  4  5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id[i] 0  1  9  4  9  6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891" name="标题 37890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Quick-union  </a:t>
            </a:r>
            <a:r>
              <a:rPr lang="en-US" altLang="zh-CN">
                <a:solidFill>
                  <a:srgbClr val="4D4D4D"/>
                </a:solidFill>
              </a:rPr>
              <a:t>[lazy approach]</a:t>
            </a:r>
            <a:endParaRPr lang="en-US" altLang="zh-CN">
              <a:solidFill>
                <a:srgbClr val="4D4D4D"/>
              </a:solidFill>
              <a:ea typeface="ヒラギノ明朝 ProN W3" charset="78"/>
            </a:endParaRPr>
          </a:p>
        </p:txBody>
      </p:sp>
      <p:sp>
        <p:nvSpPr>
          <p:cNvPr id="37892" name="直接连接符 37891"/>
          <p:cNvSpPr/>
          <p:nvPr/>
        </p:nvSpPr>
        <p:spPr>
          <a:xfrm rot="-10800000" flipH="1">
            <a:off x="6731000" y="2416175"/>
            <a:ext cx="620713" cy="341313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7893" name="矩形 37892"/>
          <p:cNvSpPr/>
          <p:nvPr/>
        </p:nvSpPr>
        <p:spPr>
          <a:xfrm>
            <a:off x="7372350" y="2106613"/>
            <a:ext cx="4025900" cy="330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keep going until it doesn’t change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37894" name="直接连接符 37893"/>
          <p:cNvSpPr/>
          <p:nvPr/>
        </p:nvSpPr>
        <p:spPr>
          <a:xfrm rot="-10800000" flipH="1">
            <a:off x="9677400" y="3686175"/>
            <a:ext cx="284163" cy="749300"/>
          </a:xfrm>
          <a:prstGeom prst="line">
            <a:avLst/>
          </a:prstGeom>
          <a:noFill/>
          <a:ln w="38100" cap="flat" cmpd="sng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5" name="直接连接符 37894"/>
          <p:cNvSpPr/>
          <p:nvPr/>
        </p:nvSpPr>
        <p:spPr>
          <a:xfrm rot="10800000">
            <a:off x="10077450" y="3744913"/>
            <a:ext cx="265113" cy="649287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6" name="直接连接符 37895"/>
          <p:cNvSpPr/>
          <p:nvPr/>
        </p:nvSpPr>
        <p:spPr>
          <a:xfrm rot="-10800000" flipH="1">
            <a:off x="9694863" y="3633788"/>
            <a:ext cx="355600" cy="635000"/>
          </a:xfrm>
          <a:prstGeom prst="line">
            <a:avLst/>
          </a:prstGeom>
          <a:noFill/>
          <a:ln w="12700">
            <a:noFill/>
          </a:ln>
        </p:spPr>
      </p:sp>
      <p:sp>
        <p:nvSpPr>
          <p:cNvPr id="37897" name="直接连接符 37896"/>
          <p:cNvSpPr/>
          <p:nvPr/>
        </p:nvSpPr>
        <p:spPr>
          <a:xfrm rot="-10800000" flipH="1">
            <a:off x="10350500" y="4632325"/>
            <a:ext cx="1588" cy="457200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8" name="直接连接符 37897"/>
          <p:cNvSpPr/>
          <p:nvPr/>
        </p:nvSpPr>
        <p:spPr>
          <a:xfrm rot="10800000">
            <a:off x="10926763" y="3811588"/>
            <a:ext cx="1587" cy="454025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99" name="椭圆 37898"/>
          <p:cNvSpPr/>
          <p:nvPr/>
        </p:nvSpPr>
        <p:spPr>
          <a:xfrm>
            <a:off x="10163175" y="5083175"/>
            <a:ext cx="371475" cy="361950"/>
          </a:xfrm>
          <a:prstGeom prst="ellipse">
            <a:avLst/>
          </a:prstGeom>
          <a:solidFill>
            <a:srgbClr val="00408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00" name="椭圆 37899"/>
          <p:cNvSpPr/>
          <p:nvPr/>
        </p:nvSpPr>
        <p:spPr>
          <a:xfrm>
            <a:off x="10737850" y="4264025"/>
            <a:ext cx="369888" cy="360363"/>
          </a:xfrm>
          <a:prstGeom prst="ellipse">
            <a:avLst/>
          </a:prstGeom>
          <a:solidFill>
            <a:srgbClr val="00408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01" name="椭圆 37900"/>
          <p:cNvSpPr/>
          <p:nvPr/>
        </p:nvSpPr>
        <p:spPr>
          <a:xfrm>
            <a:off x="10163175" y="4264025"/>
            <a:ext cx="371475" cy="3603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02" name="椭圆 37901"/>
          <p:cNvSpPr/>
          <p:nvPr/>
        </p:nvSpPr>
        <p:spPr>
          <a:xfrm>
            <a:off x="11353800" y="3443288"/>
            <a:ext cx="368300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03" name="椭圆 37902"/>
          <p:cNvSpPr/>
          <p:nvPr/>
        </p:nvSpPr>
        <p:spPr>
          <a:xfrm>
            <a:off x="8661400" y="3443288"/>
            <a:ext cx="366713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04" name="椭圆 37903"/>
          <p:cNvSpPr/>
          <p:nvPr/>
        </p:nvSpPr>
        <p:spPr>
          <a:xfrm>
            <a:off x="9242425" y="3443288"/>
            <a:ext cx="369888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05" name="椭圆 37904"/>
          <p:cNvSpPr/>
          <p:nvPr/>
        </p:nvSpPr>
        <p:spPr>
          <a:xfrm>
            <a:off x="9856788" y="3443288"/>
            <a:ext cx="369887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06" name="椭圆 37905"/>
          <p:cNvSpPr/>
          <p:nvPr/>
        </p:nvSpPr>
        <p:spPr>
          <a:xfrm>
            <a:off x="10737850" y="3443288"/>
            <a:ext cx="369888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07" name="椭圆 37906"/>
          <p:cNvSpPr/>
          <p:nvPr/>
        </p:nvSpPr>
        <p:spPr>
          <a:xfrm>
            <a:off x="12007850" y="3443288"/>
            <a:ext cx="368300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08" name="椭圆 37907"/>
          <p:cNvSpPr/>
          <p:nvPr/>
        </p:nvSpPr>
        <p:spPr>
          <a:xfrm>
            <a:off x="9512300" y="4264025"/>
            <a:ext cx="369888" cy="3603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909" name="矩形 37908"/>
          <p:cNvSpPr/>
          <p:nvPr/>
        </p:nvSpPr>
        <p:spPr>
          <a:xfrm>
            <a:off x="10209213" y="5068888"/>
            <a:ext cx="279400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910" name="矩形 37909"/>
          <p:cNvSpPr/>
          <p:nvPr/>
        </p:nvSpPr>
        <p:spPr>
          <a:xfrm>
            <a:off x="10783888" y="4249738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911" name="矩形 37910"/>
          <p:cNvSpPr/>
          <p:nvPr/>
        </p:nvSpPr>
        <p:spPr>
          <a:xfrm>
            <a:off x="10209213" y="4249738"/>
            <a:ext cx="279400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912" name="矩形 37911"/>
          <p:cNvSpPr/>
          <p:nvPr/>
        </p:nvSpPr>
        <p:spPr>
          <a:xfrm>
            <a:off x="9555163" y="4249738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913" name="矩形 37912"/>
          <p:cNvSpPr/>
          <p:nvPr/>
        </p:nvSpPr>
        <p:spPr>
          <a:xfrm>
            <a:off x="11398250" y="3429000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914" name="矩形 37913"/>
          <p:cNvSpPr/>
          <p:nvPr/>
        </p:nvSpPr>
        <p:spPr>
          <a:xfrm>
            <a:off x="8709025" y="3429000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915" name="矩形 37914"/>
          <p:cNvSpPr/>
          <p:nvPr/>
        </p:nvSpPr>
        <p:spPr>
          <a:xfrm>
            <a:off x="9288463" y="3429000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916" name="矩形 37915"/>
          <p:cNvSpPr/>
          <p:nvPr/>
        </p:nvSpPr>
        <p:spPr>
          <a:xfrm>
            <a:off x="9902825" y="3429000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9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917" name="矩形 37916"/>
          <p:cNvSpPr/>
          <p:nvPr/>
        </p:nvSpPr>
        <p:spPr>
          <a:xfrm>
            <a:off x="10783888" y="3429000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918" name="矩形 37917"/>
          <p:cNvSpPr/>
          <p:nvPr/>
        </p:nvSpPr>
        <p:spPr>
          <a:xfrm>
            <a:off x="12053888" y="3429000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8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919" name="矩形 37918"/>
          <p:cNvSpPr/>
          <p:nvPr/>
        </p:nvSpPr>
        <p:spPr>
          <a:xfrm>
            <a:off x="8564563" y="5575300"/>
            <a:ext cx="3803650" cy="673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3's root is 9; 5's root is 6</a:t>
            </a:r>
            <a:b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3 and 5 are in different components 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37920" name="矩形 37919"/>
          <p:cNvSpPr/>
          <p:nvPr/>
        </p:nvSpPr>
        <p:spPr>
          <a:xfrm>
            <a:off x="9740900" y="5106988"/>
            <a:ext cx="29527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p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7921" name="矩形 37920"/>
          <p:cNvSpPr/>
          <p:nvPr/>
        </p:nvSpPr>
        <p:spPr>
          <a:xfrm>
            <a:off x="11215688" y="4267200"/>
            <a:ext cx="29527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q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文本占位符 38912"/>
          <p:cNvSpPr/>
          <p:nvPr>
            <p:ph type="body" idx="1"/>
          </p:nvPr>
        </p:nvSpPr>
        <p:spPr>
          <a:ln w="38100"/>
        </p:spPr>
        <p:txBody>
          <a:bodyPr lIns="50800" tIns="50800" rIns="168204" bIns="50800" anchor="t"/>
          <a:p>
            <a:pPr marL="57150"/>
            <a:r>
              <a:rPr lang="en-US" altLang="zh-CN">
                <a:solidFill>
                  <a:srgbClr val="003399"/>
                </a:solidFill>
              </a:rPr>
              <a:t>Data structure.</a:t>
            </a:r>
            <a:endParaRPr lang="en-US" altLang="zh-CN">
              <a:solidFill>
                <a:srgbClr val="003399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Integer array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id[]</a:t>
            </a:r>
            <a:r>
              <a:rPr lang="en-US" altLang="zh-CN"/>
              <a:t> of size</a:t>
            </a:r>
            <a:r>
              <a:rPr lang="en-US" altLang="zh-CN" b="1"/>
              <a:t>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N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Interpretation: 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id[i]</a:t>
            </a:r>
            <a:r>
              <a:rPr lang="en-US" altLang="zh-CN"/>
              <a:t> is parent of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>
                <a:solidFill>
                  <a:schemeClr val="tx1"/>
                </a:solidFill>
              </a:rPr>
              <a:t>Root</a:t>
            </a:r>
            <a:r>
              <a:rPr lang="en-US" altLang="zh-CN"/>
              <a:t> of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altLang="zh-CN"/>
              <a:t> is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id[id[id[...id[i]...]]]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solidFill>
                <a:srgbClr val="004080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solidFill>
                <a:srgbClr val="00408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Find.  </a:t>
            </a:r>
            <a:r>
              <a:rPr lang="en-US" altLang="zh-CN">
                <a:solidFill>
                  <a:srgbClr val="000000"/>
                </a:solidFill>
              </a:rPr>
              <a:t>Check if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p</a:t>
            </a:r>
            <a:r>
              <a:rPr lang="en-US" altLang="zh-CN">
                <a:solidFill>
                  <a:srgbClr val="000000"/>
                </a:solidFill>
              </a:rPr>
              <a:t> and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 have the same root.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Union.  </a:t>
            </a:r>
            <a:r>
              <a:rPr lang="en-US" altLang="zh-CN">
                <a:solidFill>
                  <a:srgbClr val="000000"/>
                </a:solidFill>
              </a:rPr>
              <a:t>To merge sets containing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p</a:t>
            </a:r>
            <a:r>
              <a:rPr lang="en-US" altLang="zh-CN">
                <a:solidFill>
                  <a:srgbClr val="000000"/>
                </a:solidFill>
              </a:rPr>
              <a:t> and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br>
              <a:rPr lang="en-US" altLang="zh-CN">
                <a:solidFill>
                  <a:srgbClr val="000000"/>
                </a:solidFill>
                <a:ea typeface="ヒラギノ明朝 ProN W3" charset="78"/>
              </a:rPr>
            </a:br>
            <a:r>
              <a:rPr lang="en-US" altLang="zh-CN">
                <a:solidFill>
                  <a:srgbClr val="000000"/>
                </a:solidFill>
              </a:rPr>
              <a:t>set the id of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p</a:t>
            </a:r>
            <a:r>
              <a:rPr lang="en-US" altLang="zh-CN">
                <a:solidFill>
                  <a:srgbClr val="000000"/>
                </a:solidFill>
              </a:rPr>
              <a:t>'s root to the id of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's root.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</p:txBody>
      </p:sp>
      <p:sp>
        <p:nvSpPr>
          <p:cNvPr id="38914" name="直接连接符 38913"/>
          <p:cNvSpPr/>
          <p:nvPr/>
        </p:nvSpPr>
        <p:spPr>
          <a:xfrm rot="10800000">
            <a:off x="10036175" y="7837488"/>
            <a:ext cx="300038" cy="600075"/>
          </a:xfrm>
          <a:prstGeom prst="line">
            <a:avLst/>
          </a:prstGeom>
          <a:noFill/>
          <a:ln w="38100" cap="flat" cmpd="sng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15" name="直接连接符 38914"/>
          <p:cNvSpPr/>
          <p:nvPr/>
        </p:nvSpPr>
        <p:spPr>
          <a:xfrm rot="-10800000" flipH="1">
            <a:off x="9702800" y="7737475"/>
            <a:ext cx="284163" cy="749300"/>
          </a:xfrm>
          <a:prstGeom prst="line">
            <a:avLst/>
          </a:prstGeom>
          <a:noFill/>
          <a:ln w="38100" cap="flat" cmpd="sng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16" name="直接连接符 38915"/>
          <p:cNvSpPr/>
          <p:nvPr/>
        </p:nvSpPr>
        <p:spPr>
          <a:xfrm flipH="1">
            <a:off x="10112375" y="7199313"/>
            <a:ext cx="750888" cy="474662"/>
          </a:xfrm>
          <a:prstGeom prst="line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17" name="椭圆 38916"/>
          <p:cNvSpPr/>
          <p:nvPr/>
        </p:nvSpPr>
        <p:spPr>
          <a:xfrm>
            <a:off x="10163175" y="9161463"/>
            <a:ext cx="371475" cy="360362"/>
          </a:xfrm>
          <a:prstGeom prst="ellipse">
            <a:avLst/>
          </a:prstGeom>
          <a:solidFill>
            <a:srgbClr val="00408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18" name="椭圆 38917"/>
          <p:cNvSpPr/>
          <p:nvPr/>
        </p:nvSpPr>
        <p:spPr>
          <a:xfrm>
            <a:off x="10706100" y="7815263"/>
            <a:ext cx="368300" cy="360362"/>
          </a:xfrm>
          <a:prstGeom prst="ellipse">
            <a:avLst/>
          </a:prstGeom>
          <a:solidFill>
            <a:srgbClr val="00408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19" name="椭圆 38918"/>
          <p:cNvSpPr/>
          <p:nvPr/>
        </p:nvSpPr>
        <p:spPr>
          <a:xfrm>
            <a:off x="10163175" y="8340725"/>
            <a:ext cx="371475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0" name="椭圆 38919"/>
          <p:cNvSpPr/>
          <p:nvPr/>
        </p:nvSpPr>
        <p:spPr>
          <a:xfrm>
            <a:off x="11353800" y="6975475"/>
            <a:ext cx="368300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1" name="椭圆 38920"/>
          <p:cNvSpPr/>
          <p:nvPr/>
        </p:nvSpPr>
        <p:spPr>
          <a:xfrm>
            <a:off x="8661400" y="6975475"/>
            <a:ext cx="366713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2" name="椭圆 38921"/>
          <p:cNvSpPr/>
          <p:nvPr/>
        </p:nvSpPr>
        <p:spPr>
          <a:xfrm>
            <a:off x="9242425" y="6962775"/>
            <a:ext cx="369888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3" name="椭圆 38922"/>
          <p:cNvSpPr/>
          <p:nvPr/>
        </p:nvSpPr>
        <p:spPr>
          <a:xfrm>
            <a:off x="9856788" y="7521575"/>
            <a:ext cx="369887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4" name="椭圆 38923"/>
          <p:cNvSpPr/>
          <p:nvPr/>
        </p:nvSpPr>
        <p:spPr>
          <a:xfrm>
            <a:off x="10706100" y="6994525"/>
            <a:ext cx="368300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5" name="椭圆 38924"/>
          <p:cNvSpPr/>
          <p:nvPr/>
        </p:nvSpPr>
        <p:spPr>
          <a:xfrm>
            <a:off x="12007850" y="6975475"/>
            <a:ext cx="368300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6" name="椭圆 38925"/>
          <p:cNvSpPr/>
          <p:nvPr/>
        </p:nvSpPr>
        <p:spPr>
          <a:xfrm>
            <a:off x="9512300" y="8340725"/>
            <a:ext cx="369888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7" name="矩形 38926"/>
          <p:cNvSpPr/>
          <p:nvPr/>
        </p:nvSpPr>
        <p:spPr>
          <a:xfrm>
            <a:off x="10209213" y="9147175"/>
            <a:ext cx="279400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28" name="矩形 38927"/>
          <p:cNvSpPr/>
          <p:nvPr/>
        </p:nvSpPr>
        <p:spPr>
          <a:xfrm>
            <a:off x="10752138" y="7800975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29" name="矩形 38928"/>
          <p:cNvSpPr/>
          <p:nvPr/>
        </p:nvSpPr>
        <p:spPr>
          <a:xfrm>
            <a:off x="10209213" y="8326438"/>
            <a:ext cx="279400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30" name="矩形 38929"/>
          <p:cNvSpPr/>
          <p:nvPr/>
        </p:nvSpPr>
        <p:spPr>
          <a:xfrm>
            <a:off x="11398250" y="6961188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31" name="矩形 38930"/>
          <p:cNvSpPr/>
          <p:nvPr/>
        </p:nvSpPr>
        <p:spPr>
          <a:xfrm>
            <a:off x="8709025" y="6961188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32" name="矩形 38931"/>
          <p:cNvSpPr/>
          <p:nvPr/>
        </p:nvSpPr>
        <p:spPr>
          <a:xfrm>
            <a:off x="9288463" y="6948488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33" name="矩形 38932"/>
          <p:cNvSpPr/>
          <p:nvPr/>
        </p:nvSpPr>
        <p:spPr>
          <a:xfrm>
            <a:off x="9902825" y="7507288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9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34" name="矩形 38933"/>
          <p:cNvSpPr/>
          <p:nvPr/>
        </p:nvSpPr>
        <p:spPr>
          <a:xfrm>
            <a:off x="10752138" y="6980238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35" name="矩形 38934"/>
          <p:cNvSpPr/>
          <p:nvPr/>
        </p:nvSpPr>
        <p:spPr>
          <a:xfrm>
            <a:off x="12053888" y="6961188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8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36" name="矩形 38935"/>
          <p:cNvSpPr/>
          <p:nvPr/>
        </p:nvSpPr>
        <p:spPr>
          <a:xfrm>
            <a:off x="9555163" y="8326438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37" name="直接连接符 38936"/>
          <p:cNvSpPr/>
          <p:nvPr/>
        </p:nvSpPr>
        <p:spPr>
          <a:xfrm rot="-10800000" flipH="1">
            <a:off x="9677400" y="3686175"/>
            <a:ext cx="284163" cy="749300"/>
          </a:xfrm>
          <a:prstGeom prst="line">
            <a:avLst/>
          </a:prstGeom>
          <a:noFill/>
          <a:ln w="38100" cap="flat" cmpd="sng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8" name="直接连接符 38937"/>
          <p:cNvSpPr/>
          <p:nvPr/>
        </p:nvSpPr>
        <p:spPr>
          <a:xfrm rot="10800000">
            <a:off x="10077450" y="3744913"/>
            <a:ext cx="265113" cy="649287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9" name="直接连接符 38938"/>
          <p:cNvSpPr/>
          <p:nvPr/>
        </p:nvSpPr>
        <p:spPr>
          <a:xfrm rot="-10800000" flipH="1">
            <a:off x="9694863" y="3633788"/>
            <a:ext cx="355600" cy="635000"/>
          </a:xfrm>
          <a:prstGeom prst="line">
            <a:avLst/>
          </a:prstGeom>
          <a:noFill/>
          <a:ln w="12700">
            <a:noFill/>
          </a:ln>
        </p:spPr>
      </p:sp>
      <p:sp>
        <p:nvSpPr>
          <p:cNvPr id="38940" name="直接连接符 38939"/>
          <p:cNvSpPr/>
          <p:nvPr/>
        </p:nvSpPr>
        <p:spPr>
          <a:xfrm rot="-10800000" flipH="1">
            <a:off x="10350500" y="4632325"/>
            <a:ext cx="1588" cy="457200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41" name="直接连接符 38940"/>
          <p:cNvSpPr/>
          <p:nvPr/>
        </p:nvSpPr>
        <p:spPr>
          <a:xfrm rot="10800000">
            <a:off x="10926763" y="3811588"/>
            <a:ext cx="1587" cy="454025"/>
          </a:xfrm>
          <a:prstGeom prst="lin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42" name="椭圆 38941"/>
          <p:cNvSpPr/>
          <p:nvPr/>
        </p:nvSpPr>
        <p:spPr>
          <a:xfrm>
            <a:off x="10163175" y="5083175"/>
            <a:ext cx="371475" cy="361950"/>
          </a:xfrm>
          <a:prstGeom prst="ellipse">
            <a:avLst/>
          </a:prstGeom>
          <a:solidFill>
            <a:srgbClr val="00408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43" name="椭圆 38942"/>
          <p:cNvSpPr/>
          <p:nvPr/>
        </p:nvSpPr>
        <p:spPr>
          <a:xfrm>
            <a:off x="10737850" y="4264025"/>
            <a:ext cx="369888" cy="360363"/>
          </a:xfrm>
          <a:prstGeom prst="ellipse">
            <a:avLst/>
          </a:prstGeom>
          <a:solidFill>
            <a:srgbClr val="00408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44" name="椭圆 38943"/>
          <p:cNvSpPr/>
          <p:nvPr/>
        </p:nvSpPr>
        <p:spPr>
          <a:xfrm>
            <a:off x="10163175" y="4264025"/>
            <a:ext cx="371475" cy="3603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45" name="椭圆 38944"/>
          <p:cNvSpPr/>
          <p:nvPr/>
        </p:nvSpPr>
        <p:spPr>
          <a:xfrm>
            <a:off x="11353800" y="3443288"/>
            <a:ext cx="368300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46" name="椭圆 38945"/>
          <p:cNvSpPr/>
          <p:nvPr/>
        </p:nvSpPr>
        <p:spPr>
          <a:xfrm>
            <a:off x="8661400" y="3443288"/>
            <a:ext cx="366713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47" name="椭圆 38946"/>
          <p:cNvSpPr/>
          <p:nvPr/>
        </p:nvSpPr>
        <p:spPr>
          <a:xfrm>
            <a:off x="9242425" y="3443288"/>
            <a:ext cx="369888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48" name="椭圆 38947"/>
          <p:cNvSpPr/>
          <p:nvPr/>
        </p:nvSpPr>
        <p:spPr>
          <a:xfrm>
            <a:off x="9856788" y="3443288"/>
            <a:ext cx="369887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49" name="椭圆 38948"/>
          <p:cNvSpPr/>
          <p:nvPr/>
        </p:nvSpPr>
        <p:spPr>
          <a:xfrm>
            <a:off x="10737850" y="3443288"/>
            <a:ext cx="369888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50" name="椭圆 38949"/>
          <p:cNvSpPr/>
          <p:nvPr/>
        </p:nvSpPr>
        <p:spPr>
          <a:xfrm>
            <a:off x="12007850" y="3443288"/>
            <a:ext cx="368300" cy="3619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51" name="椭圆 38950"/>
          <p:cNvSpPr/>
          <p:nvPr/>
        </p:nvSpPr>
        <p:spPr>
          <a:xfrm>
            <a:off x="9512300" y="4264025"/>
            <a:ext cx="369888" cy="3603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52" name="矩形 38951"/>
          <p:cNvSpPr/>
          <p:nvPr/>
        </p:nvSpPr>
        <p:spPr>
          <a:xfrm>
            <a:off x="10209213" y="5068888"/>
            <a:ext cx="279400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53" name="矩形 38952"/>
          <p:cNvSpPr/>
          <p:nvPr/>
        </p:nvSpPr>
        <p:spPr>
          <a:xfrm>
            <a:off x="10783888" y="4249738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54" name="矩形 38953"/>
          <p:cNvSpPr/>
          <p:nvPr/>
        </p:nvSpPr>
        <p:spPr>
          <a:xfrm>
            <a:off x="10209213" y="4249738"/>
            <a:ext cx="279400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55" name="矩形 38954"/>
          <p:cNvSpPr/>
          <p:nvPr/>
        </p:nvSpPr>
        <p:spPr>
          <a:xfrm>
            <a:off x="9555163" y="4249738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56" name="矩形 38955"/>
          <p:cNvSpPr/>
          <p:nvPr/>
        </p:nvSpPr>
        <p:spPr>
          <a:xfrm>
            <a:off x="11398250" y="3429000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57" name="矩形 38956"/>
          <p:cNvSpPr/>
          <p:nvPr/>
        </p:nvSpPr>
        <p:spPr>
          <a:xfrm>
            <a:off x="8709025" y="3429000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58" name="矩形 38957"/>
          <p:cNvSpPr/>
          <p:nvPr/>
        </p:nvSpPr>
        <p:spPr>
          <a:xfrm>
            <a:off x="9288463" y="3429000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59" name="矩形 38958"/>
          <p:cNvSpPr/>
          <p:nvPr/>
        </p:nvSpPr>
        <p:spPr>
          <a:xfrm>
            <a:off x="9902825" y="3429000"/>
            <a:ext cx="277813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9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60" name="矩形 38959"/>
          <p:cNvSpPr/>
          <p:nvPr/>
        </p:nvSpPr>
        <p:spPr>
          <a:xfrm>
            <a:off x="10783888" y="3429000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61" name="矩形 38960"/>
          <p:cNvSpPr/>
          <p:nvPr/>
        </p:nvSpPr>
        <p:spPr>
          <a:xfrm>
            <a:off x="12053888" y="3429000"/>
            <a:ext cx="277812" cy="3937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8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62" name="矩形 38961"/>
          <p:cNvSpPr/>
          <p:nvPr/>
        </p:nvSpPr>
        <p:spPr>
          <a:xfrm>
            <a:off x="1625600" y="3581400"/>
            <a:ext cx="5842000" cy="850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101600" tIns="101600" rIns="105212" bIns="101600" anchor="t"/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i   0  1  2  3  4  5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id[i] 0  1  9  4  9  6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63" name="矩形 38962"/>
          <p:cNvSpPr/>
          <p:nvPr/>
        </p:nvSpPr>
        <p:spPr>
          <a:xfrm>
            <a:off x="8564563" y="5575300"/>
            <a:ext cx="3803650" cy="673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3's root is 9; 5's root is 6</a:t>
            </a:r>
            <a:b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3 and 5 are in different components 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38964" name="矩形 38963"/>
          <p:cNvSpPr/>
          <p:nvPr/>
        </p:nvSpPr>
        <p:spPr>
          <a:xfrm>
            <a:off x="1625600" y="7607300"/>
            <a:ext cx="5842000" cy="850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101600" tIns="101600" rIns="105212" bIns="101600" anchor="t"/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i   0  1  2  3  4  5  6  7  8  9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id[i] 0  1  9  4  9  6  6  7  8  </a:t>
            </a:r>
            <a:r>
              <a:rPr lang="en-US" altLang="zh-CN" sz="2000">
                <a:solidFill>
                  <a:srgbClr val="99211C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 sz="2000">
              <a:solidFill>
                <a:srgbClr val="99211C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65" name="矩形 38964"/>
          <p:cNvSpPr/>
          <p:nvPr/>
        </p:nvSpPr>
        <p:spPr>
          <a:xfrm>
            <a:off x="5713413" y="8961438"/>
            <a:ext cx="247332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only one value changes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38966" name="直接连接符 38965"/>
          <p:cNvSpPr/>
          <p:nvPr/>
        </p:nvSpPr>
        <p:spPr>
          <a:xfrm rot="-10800000" flipH="1">
            <a:off x="10350500" y="8709025"/>
            <a:ext cx="1588" cy="457200"/>
          </a:xfrm>
          <a:prstGeom prst="line">
            <a:avLst/>
          </a:prstGeom>
          <a:noFill/>
          <a:ln w="38100" cap="flat" cmpd="sng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67" name="直接连接符 38966"/>
          <p:cNvSpPr/>
          <p:nvPr/>
        </p:nvSpPr>
        <p:spPr>
          <a:xfrm rot="-10800000" flipH="1">
            <a:off x="10891838" y="7362825"/>
            <a:ext cx="1587" cy="457200"/>
          </a:xfrm>
          <a:prstGeom prst="line">
            <a:avLst/>
          </a:prstGeom>
          <a:noFill/>
          <a:ln w="38100" cap="flat" cmpd="sng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68" name="矩形 38967"/>
          <p:cNvSpPr/>
          <p:nvPr/>
        </p:nvSpPr>
        <p:spPr>
          <a:xfrm>
            <a:off x="9804400" y="9196388"/>
            <a:ext cx="29527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p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69" name="矩形 38968"/>
          <p:cNvSpPr/>
          <p:nvPr/>
        </p:nvSpPr>
        <p:spPr>
          <a:xfrm>
            <a:off x="11088688" y="7835900"/>
            <a:ext cx="29527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q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70" name="直接连接符 38969"/>
          <p:cNvSpPr/>
          <p:nvPr/>
        </p:nvSpPr>
        <p:spPr>
          <a:xfrm flipH="1">
            <a:off x="6896100" y="8559800"/>
            <a:ext cx="0" cy="44450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8971" name="标题 38970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Quick-union  </a:t>
            </a:r>
            <a:r>
              <a:rPr lang="en-US" altLang="zh-CN">
                <a:solidFill>
                  <a:srgbClr val="4D4D4D"/>
                </a:solidFill>
              </a:rPr>
              <a:t>[lazy approach]</a:t>
            </a:r>
            <a:endParaRPr lang="en-US" altLang="zh-CN">
              <a:solidFill>
                <a:srgbClr val="4D4D4D"/>
              </a:solidFill>
              <a:ea typeface="ヒラギノ明朝 ProN W3" charset="78"/>
            </a:endParaRPr>
          </a:p>
        </p:txBody>
      </p:sp>
      <p:sp>
        <p:nvSpPr>
          <p:cNvPr id="38972" name="矩形 38971"/>
          <p:cNvSpPr/>
          <p:nvPr/>
        </p:nvSpPr>
        <p:spPr>
          <a:xfrm>
            <a:off x="9740900" y="5106988"/>
            <a:ext cx="29527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p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73" name="矩形 38972"/>
          <p:cNvSpPr/>
          <p:nvPr/>
        </p:nvSpPr>
        <p:spPr>
          <a:xfrm>
            <a:off x="11215688" y="4267200"/>
            <a:ext cx="29527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q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38974" name="直接连接符 38973"/>
          <p:cNvSpPr/>
          <p:nvPr/>
        </p:nvSpPr>
        <p:spPr>
          <a:xfrm rot="-10800000" flipH="1">
            <a:off x="6731000" y="2416175"/>
            <a:ext cx="620713" cy="341313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8975" name="矩形 38974"/>
          <p:cNvSpPr/>
          <p:nvPr/>
        </p:nvSpPr>
        <p:spPr>
          <a:xfrm>
            <a:off x="7372350" y="2106613"/>
            <a:ext cx="4025900" cy="330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keep going until it doesn’t change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矩形 40960"/>
          <p:cNvSpPr/>
          <p:nvPr/>
        </p:nvSpPr>
        <p:spPr>
          <a:xfrm>
            <a:off x="1193800" y="1016000"/>
            <a:ext cx="11430000" cy="8255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40962" name="标题 40961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Quick-union example</a:t>
            </a:r>
            <a:endParaRPr lang="en-US" altLang="zh-CN">
              <a:ea typeface="ヒラギノ明朝 ProN W3" charset="78"/>
            </a:endParaRPr>
          </a:p>
        </p:txBody>
      </p:sp>
      <p:pic>
        <p:nvPicPr>
          <p:cNvPr id="40963" name="图片 40962"/>
          <p:cNvPicPr>
            <a:picLocks noChangeAspect="1"/>
          </p:cNvPicPr>
          <p:nvPr/>
        </p:nvPicPr>
        <p:blipFill>
          <a:blip r:embed="rId1"/>
          <a:srcRect b="47023"/>
          <a:stretch>
            <a:fillRect/>
          </a:stretch>
        </p:blipFill>
        <p:spPr>
          <a:xfrm>
            <a:off x="1898650" y="1814513"/>
            <a:ext cx="9466263" cy="70135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矩形 41984"/>
          <p:cNvSpPr/>
          <p:nvPr/>
        </p:nvSpPr>
        <p:spPr>
          <a:xfrm>
            <a:off x="1193800" y="1016000"/>
            <a:ext cx="11430000" cy="8255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41986" name="标题 41985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Quick-union example</a:t>
            </a:r>
            <a:endParaRPr lang="en-US" altLang="zh-CN">
              <a:ea typeface="ヒラギノ明朝 ProN W3" charset="78"/>
            </a:endParaRPr>
          </a:p>
        </p:txBody>
      </p:sp>
      <p:pic>
        <p:nvPicPr>
          <p:cNvPr id="41987" name="图片 41986"/>
          <p:cNvPicPr>
            <a:picLocks noChangeAspect="1"/>
          </p:cNvPicPr>
          <p:nvPr/>
        </p:nvPicPr>
        <p:blipFill>
          <a:blip r:embed="rId1"/>
          <a:srcRect t="43279" b="5594"/>
          <a:stretch>
            <a:fillRect/>
          </a:stretch>
        </p:blipFill>
        <p:spPr>
          <a:xfrm>
            <a:off x="1898650" y="2236788"/>
            <a:ext cx="9466263" cy="676910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41988" name="图片 41987"/>
          <p:cNvPicPr>
            <a:picLocks noChangeAspect="1"/>
          </p:cNvPicPr>
          <p:nvPr/>
        </p:nvPicPr>
        <p:blipFill>
          <a:blip r:embed="rId1"/>
          <a:srcRect r="55557" b="93927"/>
          <a:stretch>
            <a:fillRect/>
          </a:stretch>
        </p:blipFill>
        <p:spPr>
          <a:xfrm>
            <a:off x="1898650" y="1319213"/>
            <a:ext cx="4206875" cy="8032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989" name="矩形 41988"/>
          <p:cNvSpPr/>
          <p:nvPr/>
        </p:nvSpPr>
        <p:spPr>
          <a:xfrm>
            <a:off x="1905000" y="2197100"/>
            <a:ext cx="4343400" cy="1117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3008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Quick-union:  Java implementation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43010" name="矩形 43009"/>
          <p:cNvSpPr/>
          <p:nvPr/>
        </p:nvSpPr>
        <p:spPr>
          <a:xfrm>
            <a:off x="1003300" y="1346200"/>
            <a:ext cx="6972300" cy="8051800"/>
          </a:xfrm>
          <a:prstGeom prst="rect">
            <a:avLst/>
          </a:prstGeom>
          <a:solidFill>
            <a:srgbClr val="C0C0C0">
              <a:alpha val="100000"/>
            </a:srgb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indent="0">
              <a:lnSpc>
                <a:spcPct val="110000"/>
              </a:lnSpc>
              <a:buNone/>
            </a:pPr>
            <a:r>
              <a:rPr lang="en-US" altLang="zh-CN" sz="18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public class QuickUnionUF{   private int[] id;   public QuickUnionUF(int N)   {      id = new int[N];</a:t>
            </a:r>
            <a:endParaRPr lang="en-US" altLang="zh-CN" sz="18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10000"/>
              </a:lnSpc>
              <a:buNone/>
            </a:pPr>
            <a:r>
              <a:rPr lang="en-US" altLang="zh-CN" sz="18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for (int i = 0; i &lt; N; i++) id[i] = i;   }   private int root(int i)   {</a:t>
            </a:r>
            <a:endParaRPr lang="en-US" altLang="zh-CN" sz="18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10000"/>
              </a:lnSpc>
              <a:buNone/>
            </a:pPr>
            <a:r>
              <a:rPr lang="en-US" altLang="zh-CN" sz="18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while (i != id[i]) i = id[i];</a:t>
            </a:r>
            <a:endParaRPr lang="en-US" altLang="zh-CN" sz="18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10000"/>
              </a:lnSpc>
              <a:buNone/>
            </a:pPr>
            <a:r>
              <a:rPr lang="en-US" altLang="zh-CN" sz="18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return i;   }   public boolean connected(int p, int q)   {      return root(p) == root(q);   }   public void union(int p, int q)   {</a:t>
            </a:r>
            <a:endParaRPr lang="en-US" altLang="zh-CN" sz="18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10000"/>
              </a:lnSpc>
              <a:buNone/>
            </a:pPr>
            <a:r>
              <a:rPr lang="en-US" altLang="zh-CN" sz="18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int i = root(p), j = root(q);</a:t>
            </a:r>
            <a:endParaRPr lang="en-US" altLang="zh-CN" sz="18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10000"/>
              </a:lnSpc>
              <a:buNone/>
            </a:pPr>
            <a:r>
              <a:rPr lang="en-US" altLang="zh-CN" sz="18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id[i] = j;   }</a:t>
            </a:r>
            <a:endParaRPr lang="en-US" altLang="zh-CN" sz="18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10000"/>
              </a:lnSpc>
              <a:buNone/>
            </a:pPr>
            <a:r>
              <a:rPr lang="en-US" altLang="zh-CN" sz="18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}</a:t>
            </a:r>
            <a:endParaRPr lang="en-US" altLang="zh-CN" sz="1800">
              <a:solidFill>
                <a:srgbClr val="00000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43011" name="矩形 43010"/>
          <p:cNvSpPr/>
          <p:nvPr/>
        </p:nvSpPr>
        <p:spPr>
          <a:xfrm>
            <a:off x="8716963" y="3151188"/>
            <a:ext cx="3162300" cy="673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set id of each object to itself</a:t>
            </a:r>
            <a:b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(N array accesses)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43012" name="直接连接符 43011"/>
          <p:cNvSpPr/>
          <p:nvPr/>
        </p:nvSpPr>
        <p:spPr>
          <a:xfrm>
            <a:off x="7396163" y="3495675"/>
            <a:ext cx="1217612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43013" name="矩形 43012"/>
          <p:cNvSpPr/>
          <p:nvPr/>
        </p:nvSpPr>
        <p:spPr>
          <a:xfrm>
            <a:off x="8716963" y="4840288"/>
            <a:ext cx="4064000" cy="673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chase parent pointers until reach root</a:t>
            </a:r>
            <a:endParaRPr lang="en-US" altLang="zh-CN">
              <a:solidFill>
                <a:schemeClr val="tx1"/>
              </a:solidFill>
              <a:latin typeface="Lucida Sans" charset="0"/>
              <a:ea typeface="ヒラギノ角ゴ ProN W3" charset="78"/>
              <a:cs typeface="Lucida Sans" charset="0"/>
              <a:sym typeface="Lucida Sans" charset="0"/>
            </a:endParaRPr>
          </a:p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(depth of i array accesses)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43014" name="直接连接符 43013"/>
          <p:cNvSpPr/>
          <p:nvPr/>
        </p:nvSpPr>
        <p:spPr>
          <a:xfrm>
            <a:off x="7396163" y="5184775"/>
            <a:ext cx="1217612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43015" name="矩形 43014"/>
          <p:cNvSpPr/>
          <p:nvPr/>
        </p:nvSpPr>
        <p:spPr>
          <a:xfrm>
            <a:off x="8659813" y="6376988"/>
            <a:ext cx="3438525" cy="673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check if p and q have same root</a:t>
            </a:r>
            <a:endParaRPr lang="en-US" altLang="zh-CN">
              <a:solidFill>
                <a:schemeClr val="tx1"/>
              </a:solidFill>
              <a:latin typeface="Lucida Sans" charset="0"/>
              <a:ea typeface="ヒラギノ角ゴ ProN W3" charset="78"/>
              <a:cs typeface="Lucida Sans" charset="0"/>
              <a:sym typeface="Lucida Sans" charset="0"/>
            </a:endParaRPr>
          </a:p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(depth of p and q array accesses)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43016" name="直接连接符 43015"/>
          <p:cNvSpPr/>
          <p:nvPr/>
        </p:nvSpPr>
        <p:spPr>
          <a:xfrm>
            <a:off x="7396163" y="6721475"/>
            <a:ext cx="1217612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43017" name="矩形 43016"/>
          <p:cNvSpPr/>
          <p:nvPr/>
        </p:nvSpPr>
        <p:spPr>
          <a:xfrm>
            <a:off x="8647113" y="7926388"/>
            <a:ext cx="3848100" cy="673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change root of p to point to root of q</a:t>
            </a:r>
            <a:endParaRPr lang="en-US" altLang="zh-CN">
              <a:solidFill>
                <a:schemeClr val="tx1"/>
              </a:solidFill>
              <a:latin typeface="Lucida Sans" charset="0"/>
              <a:ea typeface="ヒラギノ角ゴ ProN W3" charset="78"/>
              <a:cs typeface="Lucida Sans" charset="0"/>
              <a:sym typeface="Lucida Sans" charset="0"/>
            </a:endParaRPr>
          </a:p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(depth of p and q array accesses)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43018" name="直接连接符 43017"/>
          <p:cNvSpPr/>
          <p:nvPr/>
        </p:nvSpPr>
        <p:spPr>
          <a:xfrm>
            <a:off x="7396163" y="8270875"/>
            <a:ext cx="1217612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文本占位符 44032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Cost model. </a:t>
            </a:r>
            <a:r>
              <a:rPr lang="en-US" altLang="zh-CN">
                <a:solidFill>
                  <a:srgbClr val="000000"/>
                </a:solidFill>
              </a:rPr>
              <a:t> Number of array accesses (for read or write).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Quick-find defect.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Union too expensive (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array accesses).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Trees are flat, but too expensive to keep them flat.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Quick-union defect.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Trees can get tall.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Find too expensive (could be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array accesses).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44034" name="矩形 44033"/>
          <p:cNvSpPr/>
          <p:nvPr/>
        </p:nvSpPr>
        <p:spPr>
          <a:xfrm>
            <a:off x="9334500" y="3860800"/>
            <a:ext cx="1214438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worst case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44035" name="直接连接符 44034"/>
          <p:cNvSpPr/>
          <p:nvPr/>
        </p:nvSpPr>
        <p:spPr>
          <a:xfrm>
            <a:off x="8597900" y="4025900"/>
            <a:ext cx="622300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44036" name="矩形 44035"/>
          <p:cNvSpPr/>
          <p:nvPr/>
        </p:nvSpPr>
        <p:spPr>
          <a:xfrm>
            <a:off x="3492500" y="4533900"/>
            <a:ext cx="4851400" cy="330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 algn="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† includes cost of finding root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44037" name="标题 44036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Quick-union is also too slow</a:t>
            </a:r>
            <a:endParaRPr lang="en-US" altLang="zh-CN">
              <a:ea typeface="ヒラギノ明朝 ProN W3" charset="78"/>
            </a:endParaRPr>
          </a:p>
        </p:txBody>
      </p:sp>
      <p:graphicFrame>
        <p:nvGraphicFramePr>
          <p:cNvPr id="44038" name="表格 44037"/>
          <p:cNvGraphicFramePr/>
          <p:nvPr/>
        </p:nvGraphicFramePr>
        <p:xfrm>
          <a:off x="1828800" y="2438400"/>
          <a:ext cx="6515100" cy="1847850"/>
        </p:xfrm>
        <a:graphic>
          <a:graphicData uri="http://schemas.openxmlformats.org/drawingml/2006/table">
            <a:tbl>
              <a:tblPr/>
              <a:tblGrid>
                <a:gridCol w="2400300"/>
                <a:gridCol w="1371600"/>
                <a:gridCol w="1371600"/>
                <a:gridCol w="1371600"/>
              </a:tblGrid>
              <a:tr h="61595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algorithm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init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union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find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</a:tr>
              <a:tr h="61595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quick-find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1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quick-union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  N </a:t>
                      </a:r>
                      <a:r>
                        <a:rPr lang="en-US" altLang="zh-CN" sz="2000" baseline="32000">
                          <a:solidFill>
                            <a:schemeClr val="tx1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†</a:t>
                      </a:r>
                      <a:endParaRPr lang="zh-CN" altLang="en-US" sz="2000" baseline="32000">
                        <a:solidFill>
                          <a:schemeClr val="tx1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矩形 45056"/>
          <p:cNvSpPr/>
          <p:nvPr/>
        </p:nvSpPr>
        <p:spPr>
          <a:xfrm>
            <a:off x="-12700" y="6350000"/>
            <a:ext cx="13055600" cy="558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45058" name="文本占位符 45057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438150">
              <a:buSzPct val="100000"/>
            </a:pPr>
            <a:r>
              <a:rPr lang="en-US" altLang="zh-CN"/>
              <a:t>dynamic connectivity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find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union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improvements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applications</a:t>
            </a:r>
            <a:endParaRPr lang="en-US" altLang="zh-CN">
              <a:ea typeface="ヒラギノ角ゴ ProN W6" charset="78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文本占位符 46080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Weighted quick-union.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Modify quick-union to avoid tall trees.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Keep track of size of each tree (number of objects).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Balance by linking small tree below large one.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46082" name="矩形 46081"/>
          <p:cNvSpPr/>
          <p:nvPr/>
        </p:nvSpPr>
        <p:spPr>
          <a:xfrm>
            <a:off x="2260600" y="3784600"/>
            <a:ext cx="7150100" cy="5130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46083" name="标题 46082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Improvement 1:  weighting</a:t>
            </a:r>
            <a:endParaRPr lang="en-US" altLang="zh-CN">
              <a:ea typeface="ヒラギノ明朝 ProN W3" charset="78"/>
            </a:endParaRPr>
          </a:p>
        </p:txBody>
      </p:sp>
      <p:pic>
        <p:nvPicPr>
          <p:cNvPr id="46084" name="图片 46083"/>
          <p:cNvPicPr>
            <a:picLocks noChangeAspect="1"/>
          </p:cNvPicPr>
          <p:nvPr/>
        </p:nvPicPr>
        <p:blipFill>
          <a:blip r:embed="rId1"/>
          <a:srcRect b="7564"/>
          <a:stretch>
            <a:fillRect/>
          </a:stretch>
        </p:blipFill>
        <p:spPr>
          <a:xfrm>
            <a:off x="2770188" y="4089400"/>
            <a:ext cx="5997575" cy="45212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7104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Weighted quick-union examples</a:t>
            </a:r>
            <a:endParaRPr lang="en-US" altLang="zh-CN">
              <a:ea typeface="ヒラギノ明朝 ProN W3" charset="78"/>
            </a:endParaRPr>
          </a:p>
        </p:txBody>
      </p:sp>
      <p:grpSp>
        <p:nvGrpSpPr>
          <p:cNvPr id="47106" name="组合 47105"/>
          <p:cNvGrpSpPr/>
          <p:nvPr/>
        </p:nvGrpSpPr>
        <p:grpSpPr>
          <a:xfrm>
            <a:off x="723900" y="1346200"/>
            <a:ext cx="5397500" cy="7950200"/>
            <a:chOff x="0" y="0"/>
            <a:chExt cx="3400" cy="5008"/>
          </a:xfrm>
        </p:grpSpPr>
        <p:sp>
          <p:nvSpPr>
            <p:cNvPr id="47107" name="矩形 47106"/>
            <p:cNvSpPr/>
            <p:nvPr/>
          </p:nvSpPr>
          <p:spPr>
            <a:xfrm>
              <a:off x="0" y="0"/>
              <a:ext cx="3400" cy="5008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2700">
              <a:noFill/>
            </a:ln>
            <a:effectLst>
              <a:outerShdw dist="76199" dir="2699999" algn="ctr" rotWithShape="0">
                <a:schemeClr val="bg2">
                  <a:alpha val="75000"/>
                </a:schemeClr>
              </a:outerShdw>
            </a:effectLst>
          </p:spPr>
          <p:txBody>
            <a:bodyPr/>
            <a:p>
              <a:endParaRPr lang="zh-CN" altLang="en-US"/>
            </a:p>
          </p:txBody>
        </p:sp>
        <p:pic>
          <p:nvPicPr>
            <p:cNvPr id="47108" name="图片 47107"/>
            <p:cNvPicPr>
              <a:picLocks noChangeAspect="1"/>
            </p:cNvPicPr>
            <p:nvPr/>
          </p:nvPicPr>
          <p:blipFill>
            <a:blip r:embed="rId1"/>
            <a:srcRect r="50003" b="3732"/>
            <a:stretch>
              <a:fillRect/>
            </a:stretch>
          </p:blipFill>
          <p:spPr>
            <a:xfrm>
              <a:off x="201" y="209"/>
              <a:ext cx="3127" cy="4704"/>
            </a:xfrm>
            <a:prstGeom prst="rect">
              <a:avLst/>
            </a:prstGeom>
            <a:noFill/>
            <a:ln w="12700">
              <a:noFill/>
            </a:ln>
          </p:spPr>
        </p:pic>
      </p:grpSp>
      <p:grpSp>
        <p:nvGrpSpPr>
          <p:cNvPr id="47109" name="组合 47108"/>
          <p:cNvGrpSpPr/>
          <p:nvPr/>
        </p:nvGrpSpPr>
        <p:grpSpPr>
          <a:xfrm>
            <a:off x="6883400" y="1346200"/>
            <a:ext cx="5397500" cy="7950200"/>
            <a:chOff x="0" y="0"/>
            <a:chExt cx="3400" cy="5008"/>
          </a:xfrm>
        </p:grpSpPr>
        <p:sp>
          <p:nvSpPr>
            <p:cNvPr id="47110" name="矩形 47109"/>
            <p:cNvSpPr/>
            <p:nvPr/>
          </p:nvSpPr>
          <p:spPr>
            <a:xfrm>
              <a:off x="0" y="0"/>
              <a:ext cx="3400" cy="5008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2700">
              <a:noFill/>
            </a:ln>
            <a:effectLst>
              <a:outerShdw dist="76199" dir="2699999" algn="ctr" rotWithShape="0">
                <a:schemeClr val="bg2">
                  <a:alpha val="75000"/>
                </a:schemeClr>
              </a:outerShdw>
            </a:effectLst>
          </p:spPr>
          <p:txBody>
            <a:bodyPr/>
            <a:p>
              <a:endParaRPr lang="zh-CN" altLang="en-US"/>
            </a:p>
          </p:txBody>
        </p:sp>
        <p:pic>
          <p:nvPicPr>
            <p:cNvPr id="47111" name="图片 47110"/>
            <p:cNvPicPr>
              <a:picLocks noChangeAspect="1"/>
            </p:cNvPicPr>
            <p:nvPr/>
          </p:nvPicPr>
          <p:blipFill>
            <a:blip r:embed="rId1"/>
            <a:srcRect l="57416" b="3732"/>
            <a:stretch>
              <a:fillRect/>
            </a:stretch>
          </p:blipFill>
          <p:spPr>
            <a:xfrm>
              <a:off x="152" y="209"/>
              <a:ext cx="2662" cy="4704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矩形 10240"/>
          <p:cNvSpPr/>
          <p:nvPr/>
        </p:nvSpPr>
        <p:spPr>
          <a:xfrm>
            <a:off x="-50800" y="4787900"/>
            <a:ext cx="13055600" cy="558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0242" name="文本占位符 10241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438150">
              <a:buSzPct val="100000"/>
            </a:pPr>
            <a:r>
              <a:rPr lang="en-US" altLang="zh-CN"/>
              <a:t>dynamic connectivity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find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union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improvements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applications</a:t>
            </a:r>
            <a:endParaRPr lang="en-US" altLang="zh-CN">
              <a:ea typeface="ヒラギノ角ゴ ProN W6" charset="78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8128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Quick-union and weighted quick-union example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48130" name="矩形 48129"/>
          <p:cNvSpPr/>
          <p:nvPr/>
        </p:nvSpPr>
        <p:spPr>
          <a:xfrm>
            <a:off x="381000" y="1562100"/>
            <a:ext cx="11925300" cy="72263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pic>
        <p:nvPicPr>
          <p:cNvPr id="48131" name="图片 48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388" y="2025650"/>
            <a:ext cx="10845800" cy="63087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占位符 49152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Data structure.  </a:t>
            </a:r>
            <a:r>
              <a:rPr lang="en-US" altLang="zh-CN">
                <a:solidFill>
                  <a:srgbClr val="000000"/>
                </a:solidFill>
              </a:rPr>
              <a:t>Same as quick-union, but maintain extra array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sz[i]</a:t>
            </a:r>
            <a:b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6" charset="78"/>
                <a:sym typeface="Courier New Bold" charset="0"/>
              </a:rPr>
            </a:br>
            <a:r>
              <a:rPr lang="en-US" altLang="zh-CN">
                <a:solidFill>
                  <a:srgbClr val="000000"/>
                </a:solidFill>
              </a:rPr>
              <a:t>to count number of objects in the tree rooted at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Find.  </a:t>
            </a:r>
            <a:r>
              <a:rPr lang="en-US" altLang="zh-CN">
                <a:solidFill>
                  <a:srgbClr val="000000"/>
                </a:solidFill>
              </a:rPr>
              <a:t>Identical to quick-union.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Union.  </a:t>
            </a:r>
            <a:r>
              <a:rPr lang="en-US" altLang="zh-CN">
                <a:solidFill>
                  <a:srgbClr val="000000"/>
                </a:solidFill>
              </a:rPr>
              <a:t>Modify quick-union to: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r>
              <a:rPr lang="en-US" altLang="zh-CN"/>
              <a:t>Merge smaller tree into larger tree.</a:t>
            </a: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r>
              <a:rPr lang="en-US" altLang="zh-CN"/>
              <a:t>Update the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sz[]</a:t>
            </a:r>
            <a:r>
              <a:rPr lang="en-US" altLang="zh-CN"/>
              <a:t> array.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49154" name="矩形 49153"/>
          <p:cNvSpPr/>
          <p:nvPr/>
        </p:nvSpPr>
        <p:spPr>
          <a:xfrm>
            <a:off x="1752600" y="7038975"/>
            <a:ext cx="8432800" cy="1752600"/>
          </a:xfrm>
          <a:prstGeom prst="rect">
            <a:avLst/>
          </a:prstGeom>
          <a:solidFill>
            <a:srgbClr val="C0C0C0">
              <a:alpha val="100000"/>
            </a:srgb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int i = root(p);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int j = root(q);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if  (sz[i] &lt; sz[j]) { id[i] = j; sz[j] += sz[i]; } 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else                { id[j] = i; sz[i] += sz[j]; }  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49155" name="标题 49154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Weighted quick-union:  Java implementation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49156" name="矩形 49155"/>
          <p:cNvSpPr/>
          <p:nvPr/>
        </p:nvSpPr>
        <p:spPr>
          <a:xfrm>
            <a:off x="1752600" y="3508375"/>
            <a:ext cx="4546600" cy="698500"/>
          </a:xfrm>
          <a:prstGeom prst="rect">
            <a:avLst/>
          </a:prstGeom>
          <a:solidFill>
            <a:srgbClr val="C0C0C0">
              <a:alpha val="100000"/>
            </a:srgb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return root(p) == root(q);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占位符 50176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Running time.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Find:  takes time proportional to depth of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 and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q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Union:  takes constant time, given roots.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Proposition.  </a:t>
            </a:r>
            <a:r>
              <a:rPr lang="en-US" altLang="zh-CN">
                <a:solidFill>
                  <a:srgbClr val="000000"/>
                </a:solidFill>
              </a:rPr>
              <a:t>Depth of any node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is at most </a:t>
            </a:r>
            <a:r>
              <a:rPr lang="en-US" altLang="zh-CN">
                <a:solidFill>
                  <a:srgbClr val="000000"/>
                </a:solidFill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lg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</p:txBody>
      </p:sp>
      <p:sp>
        <p:nvSpPr>
          <p:cNvPr id="50178" name="矩形 50177"/>
          <p:cNvSpPr/>
          <p:nvPr/>
        </p:nvSpPr>
        <p:spPr>
          <a:xfrm>
            <a:off x="2933700" y="4914900"/>
            <a:ext cx="6667500" cy="44831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50179" name="直接连接符 50178"/>
          <p:cNvSpPr/>
          <p:nvPr/>
        </p:nvSpPr>
        <p:spPr>
          <a:xfrm rot="-10800000" flipH="1">
            <a:off x="8208963" y="7319963"/>
            <a:ext cx="0" cy="630237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0" name="直接连接符 50179"/>
          <p:cNvSpPr/>
          <p:nvPr/>
        </p:nvSpPr>
        <p:spPr>
          <a:xfrm rot="10800000">
            <a:off x="7035800" y="5526088"/>
            <a:ext cx="1169988" cy="74295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1" name="标题 50180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Weighted quick-union analysis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50182" name="直接连接符 50181"/>
          <p:cNvSpPr/>
          <p:nvPr/>
        </p:nvSpPr>
        <p:spPr>
          <a:xfrm rot="-10800000" flipH="1">
            <a:off x="5726113" y="7121525"/>
            <a:ext cx="415925" cy="82232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3" name="直接连接符 50182"/>
          <p:cNvSpPr/>
          <p:nvPr/>
        </p:nvSpPr>
        <p:spPr>
          <a:xfrm rot="10800000">
            <a:off x="6113463" y="7088188"/>
            <a:ext cx="350837" cy="855662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0184" name="组合 50183"/>
          <p:cNvGrpSpPr/>
          <p:nvPr/>
        </p:nvGrpSpPr>
        <p:grpSpPr>
          <a:xfrm>
            <a:off x="8007350" y="7807325"/>
            <a:ext cx="371475" cy="393700"/>
            <a:chOff x="0" y="0"/>
            <a:chExt cx="233" cy="248"/>
          </a:xfrm>
        </p:grpSpPr>
        <p:sp>
          <p:nvSpPr>
            <p:cNvPr id="50185" name="椭圆 50184"/>
            <p:cNvSpPr/>
            <p:nvPr/>
          </p:nvSpPr>
          <p:spPr>
            <a:xfrm>
              <a:off x="0" y="1"/>
              <a:ext cx="233" cy="227"/>
            </a:xfrm>
            <a:prstGeom prst="ellipse">
              <a:avLst/>
            </a:prstGeom>
            <a:solidFill>
              <a:srgbClr val="B2B2B2">
                <a:alpha val="10000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86" name="矩形 50185"/>
            <p:cNvSpPr/>
            <p:nvPr/>
          </p:nvSpPr>
          <p:spPr>
            <a:xfrm>
              <a:off x="29" y="0"/>
              <a:ext cx="175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8100" tIns="38100" rIns="95687" bIns="38100" anchor="ctr"/>
            <a:p>
              <a:pPr marL="19050" indent="0"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Courier New Bold" charset="0"/>
                  <a:ea typeface="ヒラギノ角ゴ ProN W3" charset="78"/>
                  <a:cs typeface="Courier New Bold" charset="0"/>
                  <a:sym typeface="Courier New Bold" charset="0"/>
                </a:rPr>
                <a:t>3</a:t>
              </a:r>
              <a:endParaRPr lang="en-US" altLang="zh-CN">
                <a:solidFill>
                  <a:schemeClr val="tx1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</p:grpSp>
      <p:sp>
        <p:nvSpPr>
          <p:cNvPr id="50187" name="直接连接符 50186"/>
          <p:cNvSpPr/>
          <p:nvPr/>
        </p:nvSpPr>
        <p:spPr>
          <a:xfrm rot="10800000">
            <a:off x="6910388" y="6397625"/>
            <a:ext cx="325437" cy="58737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88" name="矩形 50187"/>
          <p:cNvSpPr/>
          <p:nvPr/>
        </p:nvSpPr>
        <p:spPr>
          <a:xfrm>
            <a:off x="5532438" y="8197850"/>
            <a:ext cx="29527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x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0189" name="直接连接符 50188"/>
          <p:cNvSpPr/>
          <p:nvPr/>
        </p:nvSpPr>
        <p:spPr>
          <a:xfrm rot="-10800000" flipH="1">
            <a:off x="5543550" y="5526088"/>
            <a:ext cx="1111250" cy="7493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90" name="直接连接符 50189"/>
          <p:cNvSpPr/>
          <p:nvPr/>
        </p:nvSpPr>
        <p:spPr>
          <a:xfrm rot="-10800000" flipH="1">
            <a:off x="6850063" y="5553075"/>
            <a:ext cx="12700" cy="65563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91" name="直接连接符 50190"/>
          <p:cNvSpPr/>
          <p:nvPr/>
        </p:nvSpPr>
        <p:spPr>
          <a:xfrm rot="-10800000" flipH="1">
            <a:off x="8204200" y="6373813"/>
            <a:ext cx="0" cy="636587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92" name="直接连接符 50191"/>
          <p:cNvSpPr/>
          <p:nvPr/>
        </p:nvSpPr>
        <p:spPr>
          <a:xfrm rot="-10800000" flipH="1">
            <a:off x="6154738" y="6300788"/>
            <a:ext cx="730250" cy="776287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0193" name="组合 50192"/>
          <p:cNvGrpSpPr/>
          <p:nvPr/>
        </p:nvGrpSpPr>
        <p:grpSpPr>
          <a:xfrm>
            <a:off x="5510213" y="7799388"/>
            <a:ext cx="369887" cy="393700"/>
            <a:chOff x="0" y="0"/>
            <a:chExt cx="233" cy="248"/>
          </a:xfrm>
        </p:grpSpPr>
        <p:sp>
          <p:nvSpPr>
            <p:cNvPr id="50194" name="椭圆 50193"/>
            <p:cNvSpPr/>
            <p:nvPr/>
          </p:nvSpPr>
          <p:spPr>
            <a:xfrm>
              <a:off x="0" y="9"/>
              <a:ext cx="233" cy="227"/>
            </a:xfrm>
            <a:prstGeom prst="ellipse">
              <a:avLst/>
            </a:prstGeom>
            <a:solidFill>
              <a:srgbClr val="004080">
                <a:alpha val="10000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5" name="矩形 50194"/>
            <p:cNvSpPr/>
            <p:nvPr/>
          </p:nvSpPr>
          <p:spPr>
            <a:xfrm>
              <a:off x="32" y="0"/>
              <a:ext cx="175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8100" tIns="38100" rIns="95687" bIns="38100" anchor="ctr"/>
            <a:p>
              <a:pPr marL="19050" indent="0" algn="ctr">
                <a:buNone/>
              </a:pPr>
              <a:r>
                <a:rPr lang="en-US" altLang="zh-CN">
                  <a:solidFill>
                    <a:srgbClr val="FFFFFF"/>
                  </a:solidFill>
                  <a:latin typeface="Courier New Bold" charset="0"/>
                  <a:ea typeface="ヒラギノ角ゴ ProN W3" charset="78"/>
                  <a:cs typeface="Courier New Bold" charset="0"/>
                  <a:sym typeface="Courier New Bold" charset="0"/>
                </a:rPr>
                <a:t>5</a:t>
              </a:r>
              <a:endParaRPr lang="en-US" altLang="zh-CN">
                <a:solidFill>
                  <a:srgbClr val="FFFFFF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</p:grpSp>
      <p:grpSp>
        <p:nvGrpSpPr>
          <p:cNvPr id="50196" name="组合 50195"/>
          <p:cNvGrpSpPr/>
          <p:nvPr/>
        </p:nvGrpSpPr>
        <p:grpSpPr>
          <a:xfrm>
            <a:off x="7118350" y="6935788"/>
            <a:ext cx="371475" cy="401637"/>
            <a:chOff x="0" y="0"/>
            <a:chExt cx="233" cy="252"/>
          </a:xfrm>
        </p:grpSpPr>
        <p:sp>
          <p:nvSpPr>
            <p:cNvPr id="50197" name="椭圆 50196"/>
            <p:cNvSpPr/>
            <p:nvPr/>
          </p:nvSpPr>
          <p:spPr>
            <a:xfrm>
              <a:off x="0" y="25"/>
              <a:ext cx="233" cy="227"/>
            </a:xfrm>
            <a:prstGeom prst="ellipse">
              <a:avLst/>
            </a:prstGeom>
            <a:solidFill>
              <a:srgbClr val="C0C0C0">
                <a:alpha val="10000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8" name="矩形 50197"/>
            <p:cNvSpPr/>
            <p:nvPr/>
          </p:nvSpPr>
          <p:spPr>
            <a:xfrm>
              <a:off x="29" y="0"/>
              <a:ext cx="175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8100" tIns="38100" rIns="95687" bIns="38100" anchor="ctr"/>
            <a:p>
              <a:pPr marL="19050" indent="0"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Courier New Bold" charset="0"/>
                  <a:ea typeface="ヒラギノ角ゴ ProN W3" charset="78"/>
                  <a:cs typeface="Courier New Bold" charset="0"/>
                  <a:sym typeface="Courier New Bold" charset="0"/>
                </a:rPr>
                <a:t>4</a:t>
              </a:r>
              <a:endParaRPr lang="en-US" altLang="zh-CN">
                <a:solidFill>
                  <a:schemeClr val="tx1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</p:grpSp>
      <p:grpSp>
        <p:nvGrpSpPr>
          <p:cNvPr id="50199" name="组合 50198"/>
          <p:cNvGrpSpPr/>
          <p:nvPr/>
        </p:nvGrpSpPr>
        <p:grpSpPr>
          <a:xfrm>
            <a:off x="6286500" y="7799388"/>
            <a:ext cx="369888" cy="393700"/>
            <a:chOff x="0" y="0"/>
            <a:chExt cx="233" cy="248"/>
          </a:xfrm>
        </p:grpSpPr>
        <p:sp>
          <p:nvSpPr>
            <p:cNvPr id="50200" name="椭圆 50199"/>
            <p:cNvSpPr/>
            <p:nvPr/>
          </p:nvSpPr>
          <p:spPr>
            <a:xfrm>
              <a:off x="0" y="9"/>
              <a:ext cx="233" cy="227"/>
            </a:xfrm>
            <a:prstGeom prst="ellipse">
              <a:avLst/>
            </a:prstGeom>
            <a:solidFill>
              <a:srgbClr val="C0C0C0">
                <a:alpha val="10000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01" name="矩形 50200"/>
            <p:cNvSpPr/>
            <p:nvPr/>
          </p:nvSpPr>
          <p:spPr>
            <a:xfrm>
              <a:off x="29" y="0"/>
              <a:ext cx="175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8100" tIns="38100" rIns="95687" bIns="38100" anchor="ctr"/>
            <a:p>
              <a:pPr marL="19050" indent="0"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Courier New Bold" charset="0"/>
                  <a:ea typeface="ヒラギノ角ゴ ProN W3" charset="78"/>
                  <a:cs typeface="Courier New Bold" charset="0"/>
                  <a:sym typeface="Courier New Bold" charset="0"/>
                </a:rPr>
                <a:t>2</a:t>
              </a:r>
              <a:endParaRPr lang="en-US" altLang="zh-CN">
                <a:solidFill>
                  <a:schemeClr val="tx1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</p:grpSp>
      <p:grpSp>
        <p:nvGrpSpPr>
          <p:cNvPr id="50202" name="组合 50201"/>
          <p:cNvGrpSpPr/>
          <p:nvPr/>
        </p:nvGrpSpPr>
        <p:grpSpPr>
          <a:xfrm>
            <a:off x="8013700" y="6942138"/>
            <a:ext cx="368300" cy="393700"/>
            <a:chOff x="0" y="0"/>
            <a:chExt cx="231" cy="248"/>
          </a:xfrm>
        </p:grpSpPr>
        <p:sp>
          <p:nvSpPr>
            <p:cNvPr id="50203" name="椭圆 50202"/>
            <p:cNvSpPr/>
            <p:nvPr/>
          </p:nvSpPr>
          <p:spPr>
            <a:xfrm>
              <a:off x="0" y="9"/>
              <a:ext cx="231" cy="227"/>
            </a:xfrm>
            <a:prstGeom prst="ellipse">
              <a:avLst/>
            </a:prstGeom>
            <a:solidFill>
              <a:srgbClr val="C0C0C0">
                <a:alpha val="10000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04" name="矩形 50203"/>
            <p:cNvSpPr/>
            <p:nvPr/>
          </p:nvSpPr>
          <p:spPr>
            <a:xfrm>
              <a:off x="28" y="0"/>
              <a:ext cx="175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8100" tIns="38100" rIns="95687" bIns="38100" anchor="ctr"/>
            <a:p>
              <a:pPr marL="19050" indent="0"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Courier New Bold" charset="0"/>
                  <a:ea typeface="ヒラギノ角ゴ ProN W3" charset="78"/>
                  <a:cs typeface="Courier New Bold" charset="0"/>
                  <a:sym typeface="Courier New Bold" charset="0"/>
                </a:rPr>
                <a:t>7</a:t>
              </a:r>
              <a:endParaRPr lang="en-US" altLang="zh-CN">
                <a:solidFill>
                  <a:schemeClr val="tx1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</p:grpSp>
      <p:grpSp>
        <p:nvGrpSpPr>
          <p:cNvPr id="50205" name="组合 50204"/>
          <p:cNvGrpSpPr/>
          <p:nvPr/>
        </p:nvGrpSpPr>
        <p:grpSpPr>
          <a:xfrm>
            <a:off x="5343525" y="6129338"/>
            <a:ext cx="368300" cy="393700"/>
            <a:chOff x="0" y="0"/>
            <a:chExt cx="231" cy="248"/>
          </a:xfrm>
        </p:grpSpPr>
        <p:sp>
          <p:nvSpPr>
            <p:cNvPr id="50206" name="椭圆 50205"/>
            <p:cNvSpPr/>
            <p:nvPr/>
          </p:nvSpPr>
          <p:spPr>
            <a:xfrm>
              <a:off x="0" y="9"/>
              <a:ext cx="231" cy="227"/>
            </a:xfrm>
            <a:prstGeom prst="ellipse">
              <a:avLst/>
            </a:prstGeom>
            <a:solidFill>
              <a:srgbClr val="C0C0C0">
                <a:alpha val="10000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07" name="矩形 50206"/>
            <p:cNvSpPr/>
            <p:nvPr/>
          </p:nvSpPr>
          <p:spPr>
            <a:xfrm>
              <a:off x="28" y="0"/>
              <a:ext cx="175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8100" tIns="38100" rIns="95687" bIns="38100" anchor="ctr"/>
            <a:p>
              <a:pPr marL="19050" indent="0"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Courier New Bold" charset="0"/>
                  <a:ea typeface="ヒラギノ角ゴ ProN W3" charset="78"/>
                  <a:cs typeface="Courier New Bold" charset="0"/>
                  <a:sym typeface="Courier New Bold" charset="0"/>
                </a:rPr>
                <a:t>0</a:t>
              </a:r>
              <a:endParaRPr lang="en-US" altLang="zh-CN">
                <a:solidFill>
                  <a:schemeClr val="tx1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</p:grpSp>
      <p:grpSp>
        <p:nvGrpSpPr>
          <p:cNvPr id="50208" name="组合 50207"/>
          <p:cNvGrpSpPr/>
          <p:nvPr/>
        </p:nvGrpSpPr>
        <p:grpSpPr>
          <a:xfrm>
            <a:off x="6673850" y="5303838"/>
            <a:ext cx="369888" cy="393700"/>
            <a:chOff x="0" y="0"/>
            <a:chExt cx="233" cy="248"/>
          </a:xfrm>
        </p:grpSpPr>
        <p:sp>
          <p:nvSpPr>
            <p:cNvPr id="50209" name="椭圆 50208"/>
            <p:cNvSpPr/>
            <p:nvPr/>
          </p:nvSpPr>
          <p:spPr>
            <a:xfrm>
              <a:off x="0" y="9"/>
              <a:ext cx="233" cy="227"/>
            </a:xfrm>
            <a:prstGeom prst="ellipse">
              <a:avLst/>
            </a:prstGeom>
            <a:solidFill>
              <a:srgbClr val="C0C0C0">
                <a:alpha val="10000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10" name="矩形 50209"/>
            <p:cNvSpPr/>
            <p:nvPr/>
          </p:nvSpPr>
          <p:spPr>
            <a:xfrm>
              <a:off x="29" y="0"/>
              <a:ext cx="175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8100" tIns="38100" rIns="95687" bIns="38100" anchor="ctr"/>
            <a:p>
              <a:pPr marL="19050" indent="0"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Courier New Bold" charset="0"/>
                  <a:ea typeface="ヒラギノ角ゴ ProN W3" charset="78"/>
                  <a:cs typeface="Courier New Bold" charset="0"/>
                  <a:sym typeface="Courier New Bold" charset="0"/>
                </a:rPr>
                <a:t>1</a:t>
              </a:r>
              <a:endParaRPr lang="en-US" altLang="zh-CN">
                <a:solidFill>
                  <a:schemeClr val="tx1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</p:grpSp>
      <p:grpSp>
        <p:nvGrpSpPr>
          <p:cNvPr id="50211" name="组合 50210"/>
          <p:cNvGrpSpPr/>
          <p:nvPr/>
        </p:nvGrpSpPr>
        <p:grpSpPr>
          <a:xfrm flipH="1">
            <a:off x="8002588" y="6129338"/>
            <a:ext cx="368300" cy="393700"/>
            <a:chOff x="0" y="0"/>
            <a:chExt cx="231" cy="248"/>
          </a:xfrm>
        </p:grpSpPr>
        <p:sp>
          <p:nvSpPr>
            <p:cNvPr id="50212" name="椭圆 50211"/>
            <p:cNvSpPr/>
            <p:nvPr/>
          </p:nvSpPr>
          <p:spPr>
            <a:xfrm>
              <a:off x="0" y="9"/>
              <a:ext cx="231" cy="227"/>
            </a:xfrm>
            <a:prstGeom prst="ellipse">
              <a:avLst/>
            </a:prstGeom>
            <a:solidFill>
              <a:srgbClr val="C0C0C0">
                <a:alpha val="10000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13" name="矩形 50212"/>
            <p:cNvSpPr/>
            <p:nvPr/>
          </p:nvSpPr>
          <p:spPr>
            <a:xfrm>
              <a:off x="28" y="0"/>
              <a:ext cx="175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8100" tIns="38100" rIns="95687" bIns="38100" anchor="ctr"/>
            <a:p>
              <a:pPr marL="19050" indent="0"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Courier New Bold" charset="0"/>
                  <a:ea typeface="ヒラギノ角ゴ ProN W3" charset="78"/>
                  <a:cs typeface="Courier New Bold" charset="0"/>
                  <a:sym typeface="Courier New Bold" charset="0"/>
                </a:rPr>
                <a:t>8</a:t>
              </a:r>
              <a:endParaRPr lang="en-US" altLang="zh-CN">
                <a:solidFill>
                  <a:schemeClr val="tx1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</p:grpSp>
      <p:grpSp>
        <p:nvGrpSpPr>
          <p:cNvPr id="50214" name="组合 50213"/>
          <p:cNvGrpSpPr/>
          <p:nvPr/>
        </p:nvGrpSpPr>
        <p:grpSpPr>
          <a:xfrm>
            <a:off x="5961063" y="6942138"/>
            <a:ext cx="369887" cy="393700"/>
            <a:chOff x="0" y="0"/>
            <a:chExt cx="233" cy="248"/>
          </a:xfrm>
        </p:grpSpPr>
        <p:sp>
          <p:nvSpPr>
            <p:cNvPr id="50215" name="椭圆 50214"/>
            <p:cNvSpPr/>
            <p:nvPr/>
          </p:nvSpPr>
          <p:spPr>
            <a:xfrm>
              <a:off x="0" y="9"/>
              <a:ext cx="233" cy="227"/>
            </a:xfrm>
            <a:prstGeom prst="ellipse">
              <a:avLst/>
            </a:prstGeom>
            <a:solidFill>
              <a:srgbClr val="C0C0C0">
                <a:alpha val="10000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16" name="矩形 50215"/>
            <p:cNvSpPr/>
            <p:nvPr/>
          </p:nvSpPr>
          <p:spPr>
            <a:xfrm>
              <a:off x="29" y="0"/>
              <a:ext cx="175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8100" tIns="38100" rIns="95687" bIns="38100" anchor="ctr"/>
            <a:p>
              <a:pPr marL="19050" indent="0"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Courier New Bold" charset="0"/>
                  <a:ea typeface="ヒラギノ角ゴ ProN W3" charset="78"/>
                  <a:cs typeface="Courier New Bold" charset="0"/>
                  <a:sym typeface="Courier New Bold" charset="0"/>
                </a:rPr>
                <a:t>9</a:t>
              </a:r>
              <a:endParaRPr lang="en-US" altLang="zh-CN">
                <a:solidFill>
                  <a:schemeClr val="tx1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</p:grpSp>
      <p:grpSp>
        <p:nvGrpSpPr>
          <p:cNvPr id="50217" name="组合 50216"/>
          <p:cNvGrpSpPr/>
          <p:nvPr/>
        </p:nvGrpSpPr>
        <p:grpSpPr>
          <a:xfrm>
            <a:off x="6665913" y="6129338"/>
            <a:ext cx="369887" cy="393700"/>
            <a:chOff x="0" y="0"/>
            <a:chExt cx="233" cy="248"/>
          </a:xfrm>
        </p:grpSpPr>
        <p:sp>
          <p:nvSpPr>
            <p:cNvPr id="50218" name="椭圆 50217"/>
            <p:cNvSpPr/>
            <p:nvPr/>
          </p:nvSpPr>
          <p:spPr>
            <a:xfrm>
              <a:off x="0" y="9"/>
              <a:ext cx="233" cy="227"/>
            </a:xfrm>
            <a:prstGeom prst="ellipse">
              <a:avLst/>
            </a:prstGeom>
            <a:solidFill>
              <a:srgbClr val="C0C0C0">
                <a:alpha val="100000"/>
              </a:srgbClr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19" name="矩形 50218"/>
            <p:cNvSpPr/>
            <p:nvPr/>
          </p:nvSpPr>
          <p:spPr>
            <a:xfrm>
              <a:off x="32" y="0"/>
              <a:ext cx="175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38100" tIns="38100" rIns="95687" bIns="38100" anchor="ctr"/>
            <a:p>
              <a:pPr marL="19050" indent="0" algn="ctr">
                <a:buNone/>
              </a:pPr>
              <a:r>
                <a:rPr lang="en-US" altLang="zh-CN">
                  <a:solidFill>
                    <a:schemeClr val="tx1"/>
                  </a:solidFill>
                  <a:latin typeface="Courier New Bold" charset="0"/>
                  <a:ea typeface="ヒラギノ角ゴ ProN W3" charset="78"/>
                  <a:cs typeface="Courier New Bold" charset="0"/>
                  <a:sym typeface="Courier New Bold" charset="0"/>
                </a:rPr>
                <a:t>6</a:t>
              </a:r>
              <a:endParaRPr lang="en-US" altLang="zh-CN">
                <a:solidFill>
                  <a:schemeClr val="tx1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</p:grpSp>
      <p:sp>
        <p:nvSpPr>
          <p:cNvPr id="50220" name="直接连接符 50219"/>
          <p:cNvSpPr/>
          <p:nvPr/>
        </p:nvSpPr>
        <p:spPr>
          <a:xfrm>
            <a:off x="4406900" y="5308600"/>
            <a:ext cx="0" cy="289560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sp>
      <p:sp>
        <p:nvSpPr>
          <p:cNvPr id="50221" name="矩形 50220"/>
          <p:cNvSpPr/>
          <p:nvPr/>
        </p:nvSpPr>
        <p:spPr>
          <a:xfrm>
            <a:off x="3390900" y="8483600"/>
            <a:ext cx="2090738" cy="6477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lnSpc>
                <a:spcPct val="13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N = 10</a:t>
            </a:r>
            <a:endParaRPr lang="en-US" altLang="zh-CN">
              <a:solidFill>
                <a:schemeClr val="tx1"/>
              </a:solidFill>
              <a:latin typeface="Lucida Sans" charset="0"/>
              <a:ea typeface="ヒラギノ角ゴ ProN W3" charset="78"/>
              <a:cs typeface="Lucida Sans" charset="0"/>
              <a:sym typeface="Lucida Sans" charset="0"/>
            </a:endParaRPr>
          </a:p>
          <a:p>
            <a:pPr marL="57150" indent="0" algn="ctr">
              <a:lnSpc>
                <a:spcPct val="13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depth(x) = 3 </a:t>
            </a:r>
            <a:r>
              <a:rPr lang="en-US" altLang="zh-CN">
                <a:solidFill>
                  <a:schemeClr val="tx1"/>
                </a:solidFill>
                <a:latin typeface="Symbol" panose="05050102010706020507" charset="2"/>
                <a:ea typeface="Symbol" panose="05050102010706020507" charset="2"/>
                <a:sym typeface="Symbol" panose="05050102010706020507" charset="2"/>
              </a:rPr>
              <a:t>≤</a:t>
            </a: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  lg N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文本占位符 51200"/>
          <p:cNvSpPr/>
          <p:nvPr>
            <p:ph type="body" idx="1"/>
          </p:nvPr>
        </p:nvSpPr>
        <p:spPr>
          <a:xfrm>
            <a:off x="812800" y="1143000"/>
            <a:ext cx="11607800" cy="8128000"/>
          </a:xfrm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Running time.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Find:  takes time proportional to depth of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 and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q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Union:  takes constant time, given roots.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Proposition.  </a:t>
            </a:r>
            <a:r>
              <a:rPr lang="en-US" altLang="zh-CN">
                <a:solidFill>
                  <a:srgbClr val="000000"/>
                </a:solidFill>
              </a:rPr>
              <a:t>Depth of any node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is at most </a:t>
            </a:r>
            <a:r>
              <a:rPr lang="en-US" altLang="zh-CN">
                <a:solidFill>
                  <a:srgbClr val="000000"/>
                </a:solidFill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lg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r>
              <a:rPr lang="en-US" altLang="zh-CN"/>
              <a:t>Pf.  </a:t>
            </a:r>
            <a:r>
              <a:rPr lang="en-US" altLang="zh-CN">
                <a:solidFill>
                  <a:srgbClr val="000000"/>
                </a:solidFill>
              </a:rPr>
              <a:t>When does depth of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increase?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r>
              <a:rPr lang="en-US" altLang="zh-CN">
                <a:solidFill>
                  <a:srgbClr val="000000"/>
                </a:solidFill>
              </a:rPr>
              <a:t>Increases by </a:t>
            </a:r>
            <a:r>
              <a:rPr lang="en-US" altLang="zh-CN">
                <a:solidFill>
                  <a:srgbClr val="000000"/>
                </a:solidFill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 when tree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T</a:t>
            </a:r>
            <a:r>
              <a:rPr lang="en-US" altLang="zh-CN" baseline="-6000">
                <a:solidFill>
                  <a:srgbClr val="000000"/>
                </a:solidFill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 containing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is merged into another tree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T</a:t>
            </a:r>
            <a:r>
              <a:rPr lang="en-US" altLang="zh-CN" baseline="-6000">
                <a:solidFill>
                  <a:srgbClr val="000000"/>
                </a:solidFill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The size of the tree containing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x</a:t>
            </a:r>
            <a:r>
              <a:rPr lang="en-US" altLang="zh-CN"/>
              <a:t> at least doubles since </a:t>
            </a:r>
            <a:r>
              <a:rPr lang="en-US" altLang="zh-CN">
                <a:latin typeface="Symbol" panose="05050102010706020507" charset="2"/>
                <a:ea typeface="Symbol" panose="05050102010706020507" charset="2"/>
                <a:sym typeface="Symbol" panose="05050102010706020507" charset="2"/>
              </a:rPr>
              <a:t>|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T</a:t>
            </a:r>
            <a:r>
              <a:rPr lang="en-US" altLang="zh-CN" baseline="-6000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2</a:t>
            </a:r>
            <a:r>
              <a:rPr lang="en-US" altLang="zh-CN">
                <a:latin typeface="Symbol" panose="05050102010706020507" charset="2"/>
                <a:ea typeface="Symbol" panose="05050102010706020507" charset="2"/>
                <a:sym typeface="Symbol" panose="05050102010706020507" charset="2"/>
              </a:rPr>
              <a:t> | </a:t>
            </a:r>
            <a:r>
              <a:rPr lang="en-US" altLang="zh-CN"/>
              <a:t> </a:t>
            </a:r>
            <a:r>
              <a:rPr lang="en-US" altLang="zh-CN">
                <a:latin typeface="Symbol" panose="05050102010706020507" charset="2"/>
                <a:ea typeface="Symbol" panose="05050102010706020507" charset="2"/>
                <a:sym typeface="Symbol" panose="05050102010706020507" charset="2"/>
              </a:rPr>
              <a:t>≥ </a:t>
            </a:r>
            <a:r>
              <a:rPr lang="en-US" altLang="zh-CN"/>
              <a:t> </a:t>
            </a:r>
            <a:r>
              <a:rPr lang="en-US" altLang="zh-CN">
                <a:latin typeface="Symbol" panose="05050102010706020507" charset="2"/>
                <a:ea typeface="Symbol" panose="05050102010706020507" charset="2"/>
                <a:sym typeface="Symbol" panose="05050102010706020507" charset="2"/>
              </a:rPr>
              <a:t>|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T</a:t>
            </a:r>
            <a:r>
              <a:rPr lang="en-US" altLang="zh-CN" baseline="-6000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1</a:t>
            </a:r>
            <a:r>
              <a:rPr lang="en-US" altLang="zh-CN">
                <a:latin typeface="Symbol" panose="05050102010706020507" charset="2"/>
                <a:ea typeface="Symbol" panose="05050102010706020507" charset="2"/>
                <a:sym typeface="Symbol" panose="05050102010706020507" charset="2"/>
              </a:rPr>
              <a:t> |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Size of tree containing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x</a:t>
            </a:r>
            <a:r>
              <a:rPr lang="en-US" altLang="zh-CN"/>
              <a:t> can double at most 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lg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times. Why?</a:t>
            </a: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</p:txBody>
      </p:sp>
      <p:sp>
        <p:nvSpPr>
          <p:cNvPr id="51202" name="标题 51201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Weighted quick-union analysis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51203" name="等腰三角形 51202"/>
          <p:cNvSpPr/>
          <p:nvPr/>
        </p:nvSpPr>
        <p:spPr>
          <a:xfrm>
            <a:off x="3871913" y="6340475"/>
            <a:ext cx="2376487" cy="1743075"/>
          </a:xfrm>
          <a:prstGeom prst="triangle">
            <a:avLst>
              <a:gd name="adj" fmla="val 50000"/>
            </a:avLst>
          </a:prstGeom>
          <a:solidFill>
            <a:srgbClr val="4D4D4D">
              <a:alpha val="100000"/>
            </a:srgb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254000" tIns="254000" rIns="261224" bIns="254000" anchor="t"/>
          <a:p>
            <a:pPr marL="0" indent="0">
              <a:lnSpc>
                <a:spcPct val="120000"/>
              </a:lnSpc>
              <a:buNone/>
            </a:pPr>
            <a:endParaRPr lang="en-US" altLang="zh-CN" sz="2200">
              <a:solidFill>
                <a:srgbClr val="FFFFFF"/>
              </a:solidFill>
              <a:latin typeface="Times New Roman Bold Italic" charset="0"/>
              <a:ea typeface="ヒラギノ角ゴ ProN W3" charset="78"/>
              <a:cs typeface="Times" panose="00000500000000020000" charset="0"/>
              <a:sym typeface="Times New Roman Bold Italic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FFFFFF"/>
                </a:solidFill>
                <a:latin typeface="Times New Roman Bold Italic" charset="0"/>
                <a:ea typeface="ヒラギノ角ゴ ProN W3" charset="78"/>
                <a:cs typeface="Times" panose="00000500000000020000" charset="0"/>
                <a:sym typeface="Times New Roman Bold Italic" charset="0"/>
              </a:rPr>
              <a:t>  T</a:t>
            </a:r>
            <a:r>
              <a:rPr lang="en-US" altLang="zh-CN" sz="2200" baseline="-6000">
                <a:solidFill>
                  <a:srgbClr val="FFFFFF"/>
                </a:solidFill>
                <a:latin typeface="Times New Roman Bold Italic" charset="0"/>
                <a:ea typeface="ヒラギノ角ゴ ProN W3" charset="78"/>
                <a:cs typeface="Times New Roman Bold Italic" charset="0"/>
                <a:sym typeface="Times New Roman Bold Italic" charset="0"/>
              </a:rPr>
              <a:t>2</a:t>
            </a:r>
            <a:endParaRPr lang="en-US" altLang="zh-CN" sz="2200" baseline="-6000">
              <a:solidFill>
                <a:srgbClr val="FFFFFF"/>
              </a:solidFill>
              <a:latin typeface="Times New Roman Bold Italic" charset="0"/>
              <a:ea typeface="Times New Roman Bold Italic" charset="0"/>
              <a:sym typeface="Times New Roman Bold Italic" charset="0"/>
            </a:endParaRPr>
          </a:p>
        </p:txBody>
      </p:sp>
      <p:sp>
        <p:nvSpPr>
          <p:cNvPr id="51204" name="等腰三角形 51203"/>
          <p:cNvSpPr/>
          <p:nvPr/>
        </p:nvSpPr>
        <p:spPr>
          <a:xfrm>
            <a:off x="6661150" y="7178675"/>
            <a:ext cx="1814513" cy="1457325"/>
          </a:xfrm>
          <a:prstGeom prst="triangle">
            <a:avLst>
              <a:gd name="adj" fmla="val 50000"/>
            </a:avLst>
          </a:prstGeom>
          <a:solidFill>
            <a:srgbClr val="4D4D4D">
              <a:alpha val="100000"/>
            </a:srgb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FFFFFF"/>
                </a:solidFill>
                <a:latin typeface="Times New Roman Bold Italic" charset="0"/>
                <a:ea typeface="ヒラギノ角ゴ ProN W3" charset="78"/>
                <a:cs typeface="Times New Roman Bold Italic" charset="0"/>
                <a:sym typeface="Times New Roman Bold Italic" charset="0"/>
              </a:rPr>
              <a:t>T</a:t>
            </a:r>
            <a:r>
              <a:rPr lang="en-US" altLang="zh-CN" sz="2200" baseline="-6000">
                <a:solidFill>
                  <a:srgbClr val="FFFFFF"/>
                </a:solidFill>
                <a:latin typeface="Times New Roman Bold Italic" charset="0"/>
                <a:ea typeface="ヒラギノ角ゴ ProN W3" charset="78"/>
                <a:cs typeface="Times New Roman Bold Italic" charset="0"/>
                <a:sym typeface="Times New Roman Bold Italic" charset="0"/>
              </a:rPr>
              <a:t>1</a:t>
            </a:r>
            <a:endParaRPr lang="en-US" altLang="zh-CN" sz="2200" baseline="-6000">
              <a:solidFill>
                <a:srgbClr val="FFFFFF"/>
              </a:solidFill>
              <a:latin typeface="Times New Roman Bold Italic" charset="0"/>
              <a:ea typeface="Times New Roman Bold Italic" charset="0"/>
              <a:sym typeface="Times New Roman Bold Italic" charset="0"/>
            </a:endParaRPr>
          </a:p>
        </p:txBody>
      </p:sp>
      <p:sp>
        <p:nvSpPr>
          <p:cNvPr id="51205" name="直接连接符 51204"/>
          <p:cNvSpPr/>
          <p:nvPr/>
        </p:nvSpPr>
        <p:spPr>
          <a:xfrm>
            <a:off x="5089525" y="6402388"/>
            <a:ext cx="2493963" cy="782637"/>
          </a:xfrm>
          <a:prstGeom prst="lin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06" name="椭圆 51205"/>
          <p:cNvSpPr/>
          <p:nvPr/>
        </p:nvSpPr>
        <p:spPr>
          <a:xfrm>
            <a:off x="7727950" y="8202613"/>
            <a:ext cx="371475" cy="360362"/>
          </a:xfrm>
          <a:prstGeom prst="ellipse">
            <a:avLst/>
          </a:prstGeom>
          <a:solidFill>
            <a:srgbClr val="0D346D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x</a:t>
            </a:r>
            <a:endParaRPr lang="en-US" altLang="zh-CN" sz="2000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文本占位符 53248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Running time.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Find:  takes time proportional to depth of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 and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q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Union:  takes constant time, given roots.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Proposition.  </a:t>
            </a:r>
            <a:r>
              <a:rPr lang="en-US" altLang="zh-CN">
                <a:solidFill>
                  <a:srgbClr val="000000"/>
                </a:solidFill>
              </a:rPr>
              <a:t>Depth of any node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 is at most </a:t>
            </a:r>
            <a:r>
              <a:rPr lang="en-US" altLang="zh-CN">
                <a:solidFill>
                  <a:srgbClr val="000000"/>
                </a:solidFill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lg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4D4D4D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Q.  </a:t>
            </a:r>
            <a:r>
              <a:rPr lang="en-US" altLang="zh-CN">
                <a:solidFill>
                  <a:srgbClr val="000000"/>
                </a:solidFill>
              </a:rPr>
              <a:t>Stop at guaranteed acceptable performance?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r>
              <a:rPr lang="en-US" altLang="zh-CN"/>
              <a:t>A.   </a:t>
            </a:r>
            <a:r>
              <a:rPr lang="en-US" altLang="zh-CN">
                <a:solidFill>
                  <a:srgbClr val="000000"/>
                </a:solidFill>
              </a:rPr>
              <a:t>No, easy to improve further.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</p:txBody>
      </p:sp>
      <p:sp>
        <p:nvSpPr>
          <p:cNvPr id="53250" name="矩形 53249"/>
          <p:cNvSpPr/>
          <p:nvPr/>
        </p:nvSpPr>
        <p:spPr>
          <a:xfrm>
            <a:off x="6235700" y="7048500"/>
            <a:ext cx="3155950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† includes cost of finding root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53251" name="标题 53250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Weighted quick-union analysis</a:t>
            </a:r>
            <a:endParaRPr lang="en-US" altLang="zh-CN">
              <a:ea typeface="ヒラギノ明朝 ProN W3" charset="78"/>
            </a:endParaRPr>
          </a:p>
        </p:txBody>
      </p:sp>
      <p:graphicFrame>
        <p:nvGraphicFramePr>
          <p:cNvPr id="53252" name="表格 53251"/>
          <p:cNvGraphicFramePr/>
          <p:nvPr/>
        </p:nvGraphicFramePr>
        <p:xfrm>
          <a:off x="2870200" y="4356100"/>
          <a:ext cx="6515100" cy="2463800"/>
        </p:xfrm>
        <a:graphic>
          <a:graphicData uri="http://schemas.openxmlformats.org/drawingml/2006/table">
            <a:tbl>
              <a:tblPr/>
              <a:tblGrid>
                <a:gridCol w="2400300"/>
                <a:gridCol w="1371600"/>
                <a:gridCol w="1371600"/>
                <a:gridCol w="1371600"/>
              </a:tblGrid>
              <a:tr h="61595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algorithm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init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union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find</a:t>
                      </a:r>
                      <a:endParaRPr lang="zh-CN" altLang="en-US" sz="20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</a:tr>
              <a:tr h="61595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quick-find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1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quick-union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  N </a:t>
                      </a:r>
                      <a:r>
                        <a:rPr lang="en-US" altLang="zh-CN" sz="2000" baseline="3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†</a:t>
                      </a:r>
                      <a:endParaRPr lang="zh-CN" altLang="en-US" sz="2000" baseline="3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61595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weighted QU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lg N  </a:t>
                      </a:r>
                      <a:r>
                        <a:rPr lang="en-US" altLang="zh-CN" sz="2000" baseline="32000">
                          <a:solidFill>
                            <a:schemeClr val="tx1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†</a:t>
                      </a:r>
                      <a:endParaRPr lang="zh-CN" altLang="en-US" sz="2000" baseline="32000">
                        <a:solidFill>
                          <a:schemeClr val="tx1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lg N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直接连接符 54272"/>
          <p:cNvSpPr/>
          <p:nvPr/>
        </p:nvSpPr>
        <p:spPr>
          <a:xfrm rot="-10800000" flipH="1">
            <a:off x="6977063" y="3494088"/>
            <a:ext cx="4229100" cy="965200"/>
          </a:xfrm>
          <a:prstGeom prst="line">
            <a:avLst/>
          </a:prstGeom>
          <a:noFill/>
          <a:ln w="50800" cap="flat" cmpd="sng">
            <a:solidFill>
              <a:srgbClr val="99211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4" name="直接连接符 54273"/>
          <p:cNvSpPr/>
          <p:nvPr/>
        </p:nvSpPr>
        <p:spPr>
          <a:xfrm rot="-10800000" flipH="1">
            <a:off x="7804150" y="5621338"/>
            <a:ext cx="355600" cy="8636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5" name="椭圆 54274"/>
          <p:cNvSpPr/>
          <p:nvPr/>
        </p:nvSpPr>
        <p:spPr>
          <a:xfrm>
            <a:off x="7593013" y="6413500"/>
            <a:ext cx="454025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76" name="矩形 54275"/>
          <p:cNvSpPr/>
          <p:nvPr/>
        </p:nvSpPr>
        <p:spPr>
          <a:xfrm>
            <a:off x="7585075" y="6419850"/>
            <a:ext cx="469900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10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277" name="文本占位符 54276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Quick union with path compression.</a:t>
            </a:r>
            <a:r>
              <a:rPr lang="en-US" altLang="zh-CN">
                <a:solidFill>
                  <a:srgbClr val="000000"/>
                </a:solidFill>
              </a:rPr>
              <a:t>  Just after computing the root of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r>
              <a:rPr lang="en-US" altLang="zh-CN">
                <a:solidFill>
                  <a:srgbClr val="000000"/>
                </a:solidFill>
              </a:rPr>
              <a:t>set the id of each examined node to point to that root.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</p:txBody>
      </p:sp>
      <p:sp>
        <p:nvSpPr>
          <p:cNvPr id="54278" name="直接连接符 54277"/>
          <p:cNvSpPr/>
          <p:nvPr/>
        </p:nvSpPr>
        <p:spPr>
          <a:xfrm rot="-10800000" flipH="1">
            <a:off x="946150" y="7716838"/>
            <a:ext cx="355600" cy="8636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9" name="椭圆 54278"/>
          <p:cNvSpPr/>
          <p:nvPr/>
        </p:nvSpPr>
        <p:spPr>
          <a:xfrm>
            <a:off x="1181100" y="7472363"/>
            <a:ext cx="419100" cy="4127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80" name="直接连接符 54279"/>
          <p:cNvSpPr/>
          <p:nvPr/>
        </p:nvSpPr>
        <p:spPr>
          <a:xfrm rot="-10800000" flipH="1">
            <a:off x="3159125" y="3422650"/>
            <a:ext cx="698500" cy="10287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1" name="直接连接符 54280"/>
          <p:cNvSpPr/>
          <p:nvPr/>
        </p:nvSpPr>
        <p:spPr>
          <a:xfrm rot="10800000">
            <a:off x="3841750" y="3455988"/>
            <a:ext cx="596900" cy="8255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2" name="直接连接符 54281"/>
          <p:cNvSpPr/>
          <p:nvPr/>
        </p:nvSpPr>
        <p:spPr>
          <a:xfrm rot="-10800000" flipH="1">
            <a:off x="2513013" y="4514850"/>
            <a:ext cx="635000" cy="9906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3" name="直接连接符 54282"/>
          <p:cNvSpPr/>
          <p:nvPr/>
        </p:nvSpPr>
        <p:spPr>
          <a:xfrm rot="10800000">
            <a:off x="3151188" y="4527550"/>
            <a:ext cx="647700" cy="8509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4" name="直接连接符 54283"/>
          <p:cNvSpPr/>
          <p:nvPr/>
        </p:nvSpPr>
        <p:spPr>
          <a:xfrm rot="-10800000" flipH="1">
            <a:off x="3125788" y="4521200"/>
            <a:ext cx="11112" cy="854075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5" name="直接连接符 54284"/>
          <p:cNvSpPr/>
          <p:nvPr/>
        </p:nvSpPr>
        <p:spPr>
          <a:xfrm rot="-10800000" flipH="1">
            <a:off x="10507663" y="3438525"/>
            <a:ext cx="698500" cy="876300"/>
          </a:xfrm>
          <a:prstGeom prst="line">
            <a:avLst/>
          </a:prstGeom>
          <a:noFill/>
          <a:ln w="50800" cap="flat" cmpd="sng">
            <a:solidFill>
              <a:srgbClr val="99211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6" name="直接连接符 54285"/>
          <p:cNvSpPr/>
          <p:nvPr/>
        </p:nvSpPr>
        <p:spPr>
          <a:xfrm rot="10800000">
            <a:off x="11141075" y="3438525"/>
            <a:ext cx="685800" cy="8509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7" name="直接连接符 54286"/>
          <p:cNvSpPr/>
          <p:nvPr/>
        </p:nvSpPr>
        <p:spPr>
          <a:xfrm rot="-10800000" flipH="1">
            <a:off x="9558338" y="3511550"/>
            <a:ext cx="1612900" cy="863600"/>
          </a:xfrm>
          <a:prstGeom prst="line">
            <a:avLst/>
          </a:prstGeom>
          <a:noFill/>
          <a:ln w="50800" cap="flat" cmpd="sng">
            <a:solidFill>
              <a:srgbClr val="99211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8" name="直接连接符 54287"/>
          <p:cNvSpPr/>
          <p:nvPr/>
        </p:nvSpPr>
        <p:spPr>
          <a:xfrm rot="10800000">
            <a:off x="10464800" y="4446588"/>
            <a:ext cx="647700" cy="10414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89" name="直接连接符 54288"/>
          <p:cNvSpPr/>
          <p:nvPr/>
        </p:nvSpPr>
        <p:spPr>
          <a:xfrm rot="10800000">
            <a:off x="10502900" y="4546600"/>
            <a:ext cx="4763" cy="820738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0" name="直接连接符 54289"/>
          <p:cNvSpPr/>
          <p:nvPr/>
        </p:nvSpPr>
        <p:spPr>
          <a:xfrm rot="-10800000" flipH="1">
            <a:off x="8605838" y="3511550"/>
            <a:ext cx="2565400" cy="863600"/>
          </a:xfrm>
          <a:prstGeom prst="line">
            <a:avLst/>
          </a:prstGeom>
          <a:noFill/>
          <a:ln w="50800" cap="flat" cmpd="sng">
            <a:solidFill>
              <a:srgbClr val="99211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1" name="直接连接符 54290"/>
          <p:cNvSpPr/>
          <p:nvPr/>
        </p:nvSpPr>
        <p:spPr>
          <a:xfrm rot="10800000">
            <a:off x="9405938" y="4511675"/>
            <a:ext cx="254000" cy="10033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2" name="直接连接符 54291"/>
          <p:cNvSpPr/>
          <p:nvPr/>
        </p:nvSpPr>
        <p:spPr>
          <a:xfrm rot="-10800000" flipH="1">
            <a:off x="8191500" y="4527550"/>
            <a:ext cx="292100" cy="9906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3" name="直接连接符 54292"/>
          <p:cNvSpPr/>
          <p:nvPr/>
        </p:nvSpPr>
        <p:spPr>
          <a:xfrm rot="10800000">
            <a:off x="6945313" y="4478338"/>
            <a:ext cx="304800" cy="8890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4" name="直接连接符 54293"/>
          <p:cNvSpPr/>
          <p:nvPr/>
        </p:nvSpPr>
        <p:spPr>
          <a:xfrm rot="-10800000" flipH="1">
            <a:off x="6575425" y="4494213"/>
            <a:ext cx="368300" cy="8763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5" name="直接连接符 54294"/>
          <p:cNvSpPr/>
          <p:nvPr/>
        </p:nvSpPr>
        <p:spPr>
          <a:xfrm rot="10800000">
            <a:off x="2281238" y="7685088"/>
            <a:ext cx="292100" cy="8890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6" name="直接连接符 54295"/>
          <p:cNvSpPr/>
          <p:nvPr/>
        </p:nvSpPr>
        <p:spPr>
          <a:xfrm rot="-10800000" flipH="1">
            <a:off x="1898650" y="7716838"/>
            <a:ext cx="355600" cy="8636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7" name="直接连接符 54296"/>
          <p:cNvSpPr/>
          <p:nvPr/>
        </p:nvSpPr>
        <p:spPr>
          <a:xfrm rot="-10800000" flipH="1">
            <a:off x="1885950" y="5584825"/>
            <a:ext cx="584200" cy="8001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8" name="直接连接符 54297"/>
          <p:cNvSpPr/>
          <p:nvPr/>
        </p:nvSpPr>
        <p:spPr>
          <a:xfrm rot="10800000">
            <a:off x="2500313" y="5602288"/>
            <a:ext cx="355600" cy="7747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99" name="直接连接符 54298"/>
          <p:cNvSpPr/>
          <p:nvPr/>
        </p:nvSpPr>
        <p:spPr>
          <a:xfrm rot="-10800000" flipH="1">
            <a:off x="1398588" y="6594475"/>
            <a:ext cx="469900" cy="8763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300" name="直接连接符 54299"/>
          <p:cNvSpPr/>
          <p:nvPr/>
        </p:nvSpPr>
        <p:spPr>
          <a:xfrm rot="10800000">
            <a:off x="1908175" y="6611938"/>
            <a:ext cx="368300" cy="876300"/>
          </a:xfrm>
          <a:prstGeom prst="line">
            <a:avLst/>
          </a:prstGeom>
          <a:noFill/>
          <a:ln w="254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301" name="椭圆 54300"/>
          <p:cNvSpPr/>
          <p:nvPr/>
        </p:nvSpPr>
        <p:spPr>
          <a:xfrm>
            <a:off x="4235450" y="4284663"/>
            <a:ext cx="412750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02" name="椭圆 54301"/>
          <p:cNvSpPr/>
          <p:nvPr/>
        </p:nvSpPr>
        <p:spPr>
          <a:xfrm>
            <a:off x="3594100" y="5372100"/>
            <a:ext cx="412750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03" name="椭圆 54302"/>
          <p:cNvSpPr/>
          <p:nvPr/>
        </p:nvSpPr>
        <p:spPr>
          <a:xfrm>
            <a:off x="2917825" y="5372100"/>
            <a:ext cx="414338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04" name="椭圆 54303"/>
          <p:cNvSpPr/>
          <p:nvPr/>
        </p:nvSpPr>
        <p:spPr>
          <a:xfrm>
            <a:off x="2649538" y="6381750"/>
            <a:ext cx="419100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05" name="椭圆 54304"/>
          <p:cNvSpPr/>
          <p:nvPr/>
        </p:nvSpPr>
        <p:spPr>
          <a:xfrm>
            <a:off x="2363788" y="8585200"/>
            <a:ext cx="454025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06" name="椭圆 54305"/>
          <p:cNvSpPr/>
          <p:nvPr/>
        </p:nvSpPr>
        <p:spPr>
          <a:xfrm>
            <a:off x="1649413" y="8585200"/>
            <a:ext cx="454025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07" name="椭圆 54306"/>
          <p:cNvSpPr/>
          <p:nvPr/>
        </p:nvSpPr>
        <p:spPr>
          <a:xfrm>
            <a:off x="3606800" y="3275013"/>
            <a:ext cx="419100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08" name="椭圆 54307"/>
          <p:cNvSpPr/>
          <p:nvPr/>
        </p:nvSpPr>
        <p:spPr>
          <a:xfrm>
            <a:off x="2917825" y="4318000"/>
            <a:ext cx="414338" cy="412750"/>
          </a:xfrm>
          <a:prstGeom prst="ellipse">
            <a:avLst/>
          </a:prstGeom>
          <a:solidFill>
            <a:srgbClr val="003399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09" name="椭圆 54308"/>
          <p:cNvSpPr/>
          <p:nvPr/>
        </p:nvSpPr>
        <p:spPr>
          <a:xfrm>
            <a:off x="2273300" y="5392738"/>
            <a:ext cx="412750" cy="412750"/>
          </a:xfrm>
          <a:prstGeom prst="ellipse">
            <a:avLst/>
          </a:prstGeom>
          <a:solidFill>
            <a:srgbClr val="003399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10" name="椭圆 54309"/>
          <p:cNvSpPr/>
          <p:nvPr/>
        </p:nvSpPr>
        <p:spPr>
          <a:xfrm>
            <a:off x="1676400" y="6381750"/>
            <a:ext cx="412750" cy="419100"/>
          </a:xfrm>
          <a:prstGeom prst="ellipse">
            <a:avLst/>
          </a:prstGeom>
          <a:solidFill>
            <a:srgbClr val="003399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11" name="椭圆 54310"/>
          <p:cNvSpPr/>
          <p:nvPr/>
        </p:nvSpPr>
        <p:spPr>
          <a:xfrm>
            <a:off x="2074863" y="7489825"/>
            <a:ext cx="419100" cy="419100"/>
          </a:xfrm>
          <a:prstGeom prst="ellipse">
            <a:avLst/>
          </a:prstGeom>
          <a:solidFill>
            <a:srgbClr val="003399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12" name="椭圆 54311"/>
          <p:cNvSpPr/>
          <p:nvPr/>
        </p:nvSpPr>
        <p:spPr>
          <a:xfrm>
            <a:off x="11607800" y="4284663"/>
            <a:ext cx="419100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13" name="椭圆 54312"/>
          <p:cNvSpPr/>
          <p:nvPr/>
        </p:nvSpPr>
        <p:spPr>
          <a:xfrm>
            <a:off x="10296525" y="5372100"/>
            <a:ext cx="419100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14" name="椭圆 54313"/>
          <p:cNvSpPr/>
          <p:nvPr/>
        </p:nvSpPr>
        <p:spPr>
          <a:xfrm>
            <a:off x="7043738" y="5372100"/>
            <a:ext cx="427037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15" name="椭圆 54314"/>
          <p:cNvSpPr/>
          <p:nvPr/>
        </p:nvSpPr>
        <p:spPr>
          <a:xfrm>
            <a:off x="10990263" y="3275013"/>
            <a:ext cx="419100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16" name="椭圆 54315"/>
          <p:cNvSpPr/>
          <p:nvPr/>
        </p:nvSpPr>
        <p:spPr>
          <a:xfrm>
            <a:off x="6756400" y="4311650"/>
            <a:ext cx="412750" cy="419100"/>
          </a:xfrm>
          <a:prstGeom prst="ellipse">
            <a:avLst/>
          </a:prstGeom>
          <a:solidFill>
            <a:srgbClr val="003399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17" name="椭圆 54316"/>
          <p:cNvSpPr/>
          <p:nvPr/>
        </p:nvSpPr>
        <p:spPr>
          <a:xfrm>
            <a:off x="9475788" y="5372100"/>
            <a:ext cx="412750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18" name="椭圆 54317"/>
          <p:cNvSpPr/>
          <p:nvPr/>
        </p:nvSpPr>
        <p:spPr>
          <a:xfrm>
            <a:off x="7967663" y="5372100"/>
            <a:ext cx="419100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19" name="椭圆 54318"/>
          <p:cNvSpPr/>
          <p:nvPr/>
        </p:nvSpPr>
        <p:spPr>
          <a:xfrm>
            <a:off x="10296525" y="4318000"/>
            <a:ext cx="419100" cy="412750"/>
          </a:xfrm>
          <a:prstGeom prst="ellipse">
            <a:avLst/>
          </a:prstGeom>
          <a:solidFill>
            <a:srgbClr val="003399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20" name="椭圆 54319"/>
          <p:cNvSpPr/>
          <p:nvPr/>
        </p:nvSpPr>
        <p:spPr>
          <a:xfrm>
            <a:off x="9205913" y="4311650"/>
            <a:ext cx="414337" cy="419100"/>
          </a:xfrm>
          <a:prstGeom prst="ellipse">
            <a:avLst/>
          </a:prstGeom>
          <a:solidFill>
            <a:srgbClr val="003399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21" name="椭圆 54320"/>
          <p:cNvSpPr/>
          <p:nvPr/>
        </p:nvSpPr>
        <p:spPr>
          <a:xfrm>
            <a:off x="8251825" y="4311650"/>
            <a:ext cx="419100" cy="419100"/>
          </a:xfrm>
          <a:prstGeom prst="ellipse">
            <a:avLst/>
          </a:prstGeom>
          <a:solidFill>
            <a:srgbClr val="003399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22" name="椭圆 54321"/>
          <p:cNvSpPr/>
          <p:nvPr/>
        </p:nvSpPr>
        <p:spPr>
          <a:xfrm>
            <a:off x="10972800" y="5372100"/>
            <a:ext cx="419100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23" name="椭圆 54322"/>
          <p:cNvSpPr/>
          <p:nvPr/>
        </p:nvSpPr>
        <p:spPr>
          <a:xfrm>
            <a:off x="6307138" y="5397500"/>
            <a:ext cx="427037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24" name="矩形 54323"/>
          <p:cNvSpPr/>
          <p:nvPr/>
        </p:nvSpPr>
        <p:spPr>
          <a:xfrm>
            <a:off x="11676063" y="4294188"/>
            <a:ext cx="282575" cy="403225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25" name="矩形 54324"/>
          <p:cNvSpPr/>
          <p:nvPr/>
        </p:nvSpPr>
        <p:spPr>
          <a:xfrm>
            <a:off x="10366375" y="5381625"/>
            <a:ext cx="284163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26" name="矩形 54325"/>
          <p:cNvSpPr/>
          <p:nvPr/>
        </p:nvSpPr>
        <p:spPr>
          <a:xfrm>
            <a:off x="7035800" y="5381625"/>
            <a:ext cx="444500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12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27" name="矩形 54326"/>
          <p:cNvSpPr/>
          <p:nvPr/>
        </p:nvSpPr>
        <p:spPr>
          <a:xfrm>
            <a:off x="6256338" y="5381625"/>
            <a:ext cx="533400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11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28" name="矩形 54327"/>
          <p:cNvSpPr/>
          <p:nvPr/>
        </p:nvSpPr>
        <p:spPr>
          <a:xfrm>
            <a:off x="11060113" y="3284538"/>
            <a:ext cx="282575" cy="404812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29" name="矩形 54328"/>
          <p:cNvSpPr/>
          <p:nvPr/>
        </p:nvSpPr>
        <p:spPr>
          <a:xfrm>
            <a:off x="6829425" y="4321175"/>
            <a:ext cx="277813" cy="403225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9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30" name="矩形 54329"/>
          <p:cNvSpPr/>
          <p:nvPr/>
        </p:nvSpPr>
        <p:spPr>
          <a:xfrm>
            <a:off x="9542463" y="5381625"/>
            <a:ext cx="277812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31" name="矩形 54330"/>
          <p:cNvSpPr/>
          <p:nvPr/>
        </p:nvSpPr>
        <p:spPr>
          <a:xfrm>
            <a:off x="8037513" y="5381625"/>
            <a:ext cx="282575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8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32" name="矩形 54331"/>
          <p:cNvSpPr/>
          <p:nvPr/>
        </p:nvSpPr>
        <p:spPr>
          <a:xfrm>
            <a:off x="10366375" y="4330700"/>
            <a:ext cx="284163" cy="39846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33" name="矩形 54332"/>
          <p:cNvSpPr/>
          <p:nvPr/>
        </p:nvSpPr>
        <p:spPr>
          <a:xfrm>
            <a:off x="9274175" y="4321175"/>
            <a:ext cx="277813" cy="403225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34" name="矩形 54333"/>
          <p:cNvSpPr/>
          <p:nvPr/>
        </p:nvSpPr>
        <p:spPr>
          <a:xfrm>
            <a:off x="8321675" y="4321175"/>
            <a:ext cx="282575" cy="403225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35" name="矩形 54334"/>
          <p:cNvSpPr/>
          <p:nvPr/>
        </p:nvSpPr>
        <p:spPr>
          <a:xfrm>
            <a:off x="11041063" y="5381625"/>
            <a:ext cx="284162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36" name="矩形 54335"/>
          <p:cNvSpPr/>
          <p:nvPr/>
        </p:nvSpPr>
        <p:spPr>
          <a:xfrm>
            <a:off x="4302125" y="4294188"/>
            <a:ext cx="277813" cy="403225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37" name="矩形 54336"/>
          <p:cNvSpPr/>
          <p:nvPr/>
        </p:nvSpPr>
        <p:spPr>
          <a:xfrm>
            <a:off x="3659188" y="5381625"/>
            <a:ext cx="277812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38" name="矩形 54337"/>
          <p:cNvSpPr/>
          <p:nvPr/>
        </p:nvSpPr>
        <p:spPr>
          <a:xfrm>
            <a:off x="2986088" y="5381625"/>
            <a:ext cx="277812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39" name="矩形 54338"/>
          <p:cNvSpPr/>
          <p:nvPr/>
        </p:nvSpPr>
        <p:spPr>
          <a:xfrm>
            <a:off x="2719388" y="6391275"/>
            <a:ext cx="282575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40" name="矩形 54339"/>
          <p:cNvSpPr/>
          <p:nvPr/>
        </p:nvSpPr>
        <p:spPr>
          <a:xfrm>
            <a:off x="1255713" y="7480300"/>
            <a:ext cx="282575" cy="396875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8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41" name="矩形 54340"/>
          <p:cNvSpPr/>
          <p:nvPr/>
        </p:nvSpPr>
        <p:spPr>
          <a:xfrm>
            <a:off x="2355850" y="8591550"/>
            <a:ext cx="469900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12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42" name="矩形 54341"/>
          <p:cNvSpPr/>
          <p:nvPr/>
        </p:nvSpPr>
        <p:spPr>
          <a:xfrm>
            <a:off x="1641475" y="8591550"/>
            <a:ext cx="469900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11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43" name="矩形 54342"/>
          <p:cNvSpPr/>
          <p:nvPr/>
        </p:nvSpPr>
        <p:spPr>
          <a:xfrm>
            <a:off x="3678238" y="3282950"/>
            <a:ext cx="330200" cy="406400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44" name="矩形 54343"/>
          <p:cNvSpPr/>
          <p:nvPr/>
        </p:nvSpPr>
        <p:spPr>
          <a:xfrm>
            <a:off x="2986088" y="4330700"/>
            <a:ext cx="277812" cy="39846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45" name="矩形 54344"/>
          <p:cNvSpPr/>
          <p:nvPr/>
        </p:nvSpPr>
        <p:spPr>
          <a:xfrm>
            <a:off x="2339975" y="5400675"/>
            <a:ext cx="277813" cy="396875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46" name="矩形 54345"/>
          <p:cNvSpPr/>
          <p:nvPr/>
        </p:nvSpPr>
        <p:spPr>
          <a:xfrm>
            <a:off x="1741488" y="6391275"/>
            <a:ext cx="277812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47" name="矩形 54346"/>
          <p:cNvSpPr/>
          <p:nvPr/>
        </p:nvSpPr>
        <p:spPr>
          <a:xfrm>
            <a:off x="2144713" y="7499350"/>
            <a:ext cx="282575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rgbClr val="FFFFFF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9</a:t>
            </a:r>
            <a:endParaRPr lang="en-US" altLang="zh-CN">
              <a:solidFill>
                <a:srgbClr val="FFFFFF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48" name="直接连接符 54347"/>
          <p:cNvSpPr/>
          <p:nvPr/>
        </p:nvSpPr>
        <p:spPr>
          <a:xfrm>
            <a:off x="5638800" y="3251200"/>
            <a:ext cx="1588" cy="5740400"/>
          </a:xfrm>
          <a:prstGeom prst="line">
            <a:avLst/>
          </a:prstGeom>
          <a:noFill/>
          <a:ln w="25400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349" name="矩形 54348"/>
          <p:cNvSpPr/>
          <p:nvPr/>
        </p:nvSpPr>
        <p:spPr>
          <a:xfrm>
            <a:off x="5102225" y="7150100"/>
            <a:ext cx="1608138" cy="698500"/>
          </a:xfrm>
          <a:prstGeom prst="rect">
            <a:avLst/>
          </a:prstGeom>
          <a:solidFill>
            <a:srgbClr val="C0C0C0">
              <a:alpha val="100000"/>
            </a:srgb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122823" bIns="0" anchor="t">
            <a:spAutoFit/>
          </a:bodyPr>
          <a:p>
            <a:pPr marL="122555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408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root(9)</a:t>
            </a:r>
            <a:endParaRPr lang="en-US" altLang="zh-CN" sz="2000">
              <a:solidFill>
                <a:srgbClr val="00408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50" name="标题 54349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Improvement 2:  path compression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54351" name="矩形 54350"/>
          <p:cNvSpPr/>
          <p:nvPr/>
        </p:nvSpPr>
        <p:spPr>
          <a:xfrm>
            <a:off x="2687638" y="7524750"/>
            <a:ext cx="309562" cy="3556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p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4352" name="椭圆 54351"/>
          <p:cNvSpPr/>
          <p:nvPr/>
        </p:nvSpPr>
        <p:spPr>
          <a:xfrm>
            <a:off x="633413" y="8585200"/>
            <a:ext cx="454025" cy="4191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53" name="矩形 54352"/>
          <p:cNvSpPr/>
          <p:nvPr/>
        </p:nvSpPr>
        <p:spPr>
          <a:xfrm>
            <a:off x="625475" y="8591550"/>
            <a:ext cx="469900" cy="404813"/>
          </a:xfrm>
          <a:prstGeom prst="rect">
            <a:avLst/>
          </a:prstGeom>
          <a:noFill/>
          <a:ln w="12700">
            <a:noFill/>
          </a:ln>
        </p:spPr>
        <p:txBody>
          <a:bodyPr lIns="38100" tIns="38100" rIns="95687" bIns="38100" anchor="ctr"/>
          <a:p>
            <a:pPr marL="190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10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文本占位符 55296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Standard implementation: </a:t>
            </a:r>
            <a:r>
              <a:rPr lang="en-US" altLang="zh-CN">
                <a:solidFill>
                  <a:srgbClr val="000000"/>
                </a:solidFill>
              </a:rPr>
              <a:t> add second loop to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find()</a:t>
            </a:r>
            <a:r>
              <a:rPr lang="en-US" altLang="zh-CN">
                <a:solidFill>
                  <a:srgbClr val="000000"/>
                </a:solidFill>
              </a:rPr>
              <a:t> to set the </a:t>
            </a:r>
            <a:r>
              <a:rPr lang="en-US" altLang="zh-CN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id[]</a:t>
            </a:r>
            <a:b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6" charset="78"/>
                <a:sym typeface="Courier New Bold" charset="0"/>
              </a:rPr>
            </a:br>
            <a:r>
              <a:rPr lang="en-US" altLang="zh-CN">
                <a:solidFill>
                  <a:srgbClr val="000000"/>
                </a:solidFill>
              </a:rPr>
              <a:t>of each examined node to the root.</a:t>
            </a: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Simpler one-pass variant:  </a:t>
            </a:r>
            <a:r>
              <a:rPr lang="en-US" altLang="zh-CN">
                <a:solidFill>
                  <a:srgbClr val="000000"/>
                </a:solidFill>
              </a:rPr>
              <a:t>halve the path length by making every other</a:t>
            </a:r>
            <a:br>
              <a:rPr lang="en-US" altLang="zh-CN">
                <a:solidFill>
                  <a:srgbClr val="000000"/>
                </a:solidFill>
                <a:ea typeface="ヒラギノ明朝 ProN W3" charset="78"/>
              </a:rPr>
            </a:br>
            <a:r>
              <a:rPr lang="en-US" altLang="zh-CN">
                <a:solidFill>
                  <a:srgbClr val="000000"/>
                </a:solidFill>
              </a:rPr>
              <a:t>node in path point to its grandparent.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ClrTx/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In practice.  </a:t>
            </a:r>
            <a:r>
              <a:rPr lang="en-US" altLang="zh-CN">
                <a:solidFill>
                  <a:srgbClr val="000000"/>
                </a:solidFill>
              </a:rPr>
              <a:t>No reason not to!  Keeps tree almost completely flat.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</p:txBody>
      </p:sp>
      <p:sp>
        <p:nvSpPr>
          <p:cNvPr id="55298" name="矩形 55297"/>
          <p:cNvSpPr/>
          <p:nvPr/>
        </p:nvSpPr>
        <p:spPr>
          <a:xfrm>
            <a:off x="8356600" y="5651500"/>
            <a:ext cx="2938463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only one extra line of code !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55299" name="矩形 55298"/>
          <p:cNvSpPr/>
          <p:nvPr/>
        </p:nvSpPr>
        <p:spPr>
          <a:xfrm>
            <a:off x="2728913" y="4117975"/>
            <a:ext cx="4622800" cy="3505200"/>
          </a:xfrm>
          <a:prstGeom prst="rect">
            <a:avLst/>
          </a:prstGeom>
          <a:solidFill>
            <a:srgbClr val="CCCCCC">
              <a:alpha val="100000"/>
            </a:srgb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public int root(int i)</a:t>
            </a:r>
            <a:b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</a:b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{</a:t>
            </a:r>
            <a:b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</a:b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while (i != id[i])</a:t>
            </a:r>
            <a:b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</a:b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{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id[i] = id[id[i]];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   i = id[i];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ヒラギノ角ゴ ProN W3" charset="78"/>
              <a:cs typeface="Courier New Bold" charset="0"/>
              <a:sym typeface="Courier New Bold" charset="0"/>
            </a:endParaRPr>
          </a:p>
          <a:p>
            <a:pPr marL="635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   return i;</a:t>
            </a:r>
            <a:b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</a:b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55300" name="标题 55299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Path compression:  Java implementation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55301" name="直接连接符 55300"/>
          <p:cNvSpPr/>
          <p:nvPr/>
        </p:nvSpPr>
        <p:spPr>
          <a:xfrm>
            <a:off x="6900863" y="5857875"/>
            <a:ext cx="1366837" cy="0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矩形 57344"/>
          <p:cNvSpPr/>
          <p:nvPr/>
        </p:nvSpPr>
        <p:spPr>
          <a:xfrm>
            <a:off x="3644900" y="1054100"/>
            <a:ext cx="5689600" cy="84963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57346" name="标题 57345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Weighted quick-union with path compression example</a:t>
            </a:r>
            <a:endParaRPr lang="en-US" altLang="zh-CN">
              <a:ea typeface="ヒラギノ明朝 ProN W3" charset="78"/>
            </a:endParaRPr>
          </a:p>
        </p:txBody>
      </p:sp>
      <p:pic>
        <p:nvPicPr>
          <p:cNvPr id="57347" name="图片 57346"/>
          <p:cNvPicPr>
            <a:picLocks noChangeAspect="1"/>
          </p:cNvPicPr>
          <p:nvPr/>
        </p:nvPicPr>
        <p:blipFill>
          <a:blip r:embed="rId1"/>
          <a:srcRect l="8237" t="3169" r="10567" b="7811"/>
          <a:stretch>
            <a:fillRect/>
          </a:stretch>
        </p:blipFill>
        <p:spPr>
          <a:xfrm>
            <a:off x="3848100" y="1422400"/>
            <a:ext cx="5143500" cy="79502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7348" name="矩形 57347"/>
          <p:cNvSpPr/>
          <p:nvPr/>
        </p:nvSpPr>
        <p:spPr>
          <a:xfrm>
            <a:off x="9544050" y="7556500"/>
            <a:ext cx="2708275" cy="673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1 linked to 6 because of</a:t>
            </a:r>
            <a:b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path compression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57349" name="矩形 57348"/>
          <p:cNvSpPr/>
          <p:nvPr/>
        </p:nvSpPr>
        <p:spPr>
          <a:xfrm>
            <a:off x="9544050" y="8686800"/>
            <a:ext cx="2708275" cy="673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7 linked to 6 because of</a:t>
            </a:r>
            <a:b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path compression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文本占位符 58368"/>
          <p:cNvSpPr/>
          <p:nvPr>
            <p:ph type="body" idx="1"/>
          </p:nvPr>
        </p:nvSpPr>
        <p:spPr>
          <a:xfrm>
            <a:off x="812800" y="1143000"/>
            <a:ext cx="11811000" cy="8128000"/>
          </a:xfrm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Proposition.  </a:t>
            </a:r>
            <a:r>
              <a:rPr lang="en-US" altLang="zh-CN">
                <a:solidFill>
                  <a:srgbClr val="000000"/>
                </a:solidFill>
              </a:rPr>
              <a:t>Starting from an empty data structure,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r>
              <a:rPr lang="en-US" altLang="zh-CN">
                <a:solidFill>
                  <a:srgbClr val="000000"/>
                </a:solidFill>
              </a:rPr>
              <a:t>any sequence of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 union</a:t>
            </a:r>
            <a:r>
              <a:rPr lang="en-US" altLang="zh-CN">
                <a:solidFill>
                  <a:srgbClr val="000000"/>
                </a:solidFill>
                <a:latin typeface="Symbol" panose="05050102010706020507" charset="2"/>
                <a:cs typeface="Lucida Grande" panose="020B0600040502020204" charset="0"/>
                <a:sym typeface="Symbol" panose="05050102010706020507" charset="2"/>
              </a:rPr>
              <a:t>-</a:t>
            </a:r>
            <a:r>
              <a:rPr lang="en-US" altLang="zh-CN">
                <a:solidFill>
                  <a:srgbClr val="000000"/>
                </a:solidFill>
              </a:rPr>
              <a:t>find operations on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 objects</a:t>
            </a:r>
            <a:br>
              <a:rPr lang="en-US" altLang="zh-CN">
                <a:solidFill>
                  <a:srgbClr val="000000"/>
                </a:solidFill>
                <a:ea typeface="ヒラギノ明朝 ProN W3" charset="78"/>
              </a:rPr>
            </a:br>
            <a:r>
              <a:rPr lang="en-US" altLang="zh-CN">
                <a:solidFill>
                  <a:srgbClr val="000000"/>
                </a:solidFill>
              </a:rPr>
              <a:t>makes at most proportional to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+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lg*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 array accesses.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Proof is very difficult.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Can be improved to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+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M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</a:t>
            </a:r>
            <a:r>
              <a:rPr lang="en-US" altLang="zh-CN">
                <a:latin typeface="Symbol" panose="05050102010706020507" charset="2"/>
                <a:ea typeface="Symbol" panose="05050102010706020507" charset="2"/>
                <a:sym typeface="Symbol" panose="05050102010706020507" charset="2"/>
              </a:rPr>
              <a:t>α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(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M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,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)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But the algorithm is still simple!</a:t>
            </a: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Linear-time algorithm for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M</a:t>
            </a:r>
            <a:r>
              <a:rPr lang="en-US" altLang="zh-CN"/>
              <a:t> union-find ops on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objects?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Cost within constant factor of reading in the data.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In theory, WQUPC is not quite linear.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In practice, WQUPC is linear.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Amazing fact.  </a:t>
            </a:r>
            <a:r>
              <a:rPr lang="en-US" altLang="zh-CN">
                <a:solidFill>
                  <a:srgbClr val="000000"/>
                </a:solidFill>
              </a:rPr>
              <a:t>No linear-time algorithm exists.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</p:txBody>
      </p:sp>
      <p:sp>
        <p:nvSpPr>
          <p:cNvPr id="58370" name="矩形 58369"/>
          <p:cNvSpPr/>
          <p:nvPr/>
        </p:nvSpPr>
        <p:spPr>
          <a:xfrm>
            <a:off x="6875463" y="3300413"/>
            <a:ext cx="142557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see COS 423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58371" name="直接连接符 58370"/>
          <p:cNvSpPr/>
          <p:nvPr/>
        </p:nvSpPr>
        <p:spPr>
          <a:xfrm>
            <a:off x="6156325" y="3467100"/>
            <a:ext cx="688975" cy="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graphicFrame>
        <p:nvGraphicFramePr>
          <p:cNvPr id="58372" name="表格 58371"/>
          <p:cNvGraphicFramePr/>
          <p:nvPr/>
        </p:nvGraphicFramePr>
        <p:xfrm>
          <a:off x="10134600" y="4686300"/>
          <a:ext cx="2286000" cy="35560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508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N</a:t>
                      </a:r>
                      <a:endParaRPr lang="zh-CN" altLang="en-US" sz="18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lg* N</a:t>
                      </a:r>
                      <a:endParaRPr lang="zh-CN" altLang="en-US" sz="18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0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2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1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4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2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16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3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65536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4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2</a:t>
                      </a:r>
                      <a:r>
                        <a:rPr lang="en-US" altLang="zh-CN" sz="1800" baseline="320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65536</a:t>
                      </a:r>
                      <a:endParaRPr lang="zh-CN" altLang="en-US" sz="1800" baseline="320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5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424" name="标题 58423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Weighted quick-union with path compression: amortized analysis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58425" name="矩形 58424"/>
          <p:cNvSpPr/>
          <p:nvPr/>
        </p:nvSpPr>
        <p:spPr>
          <a:xfrm>
            <a:off x="10131425" y="8380413"/>
            <a:ext cx="2286000" cy="330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 algn="ctr">
              <a:buNone/>
            </a:pPr>
            <a:r>
              <a:rPr lang="en-US" altLang="zh-CN" b="1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lg* function</a:t>
            </a:r>
            <a:br>
              <a:rPr lang="en-US" altLang="zh-CN" b="1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endParaRPr lang="en-US" altLang="zh-CN" b="1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58426" name="矩形 58425"/>
          <p:cNvSpPr/>
          <p:nvPr/>
        </p:nvSpPr>
        <p:spPr>
          <a:xfrm>
            <a:off x="3860800" y="9169400"/>
            <a:ext cx="3803650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in "cell-probe" model of computation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58427" name="直接连接符 58426"/>
          <p:cNvSpPr/>
          <p:nvPr/>
        </p:nvSpPr>
        <p:spPr>
          <a:xfrm>
            <a:off x="4419600" y="8750300"/>
            <a:ext cx="268288" cy="354013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58428" name="矩形 58427"/>
          <p:cNvSpPr/>
          <p:nvPr/>
        </p:nvSpPr>
        <p:spPr>
          <a:xfrm>
            <a:off x="4064000" y="7175500"/>
            <a:ext cx="4370388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because </a:t>
            </a:r>
            <a:r>
              <a:rPr lang="en-US" altLang="zh-CN">
                <a:solidFill>
                  <a:schemeClr val="tx1"/>
                </a:solidFill>
                <a:latin typeface="Times New Roman" panose="02020703060505090304" charset="0"/>
                <a:ea typeface="ヒラギノ角ゴ ProN W3" charset="78"/>
                <a:cs typeface="Times New Roman" panose="02020703060505090304" charset="0"/>
                <a:sym typeface="Times New Roman" panose="02020703060505090304" charset="0"/>
              </a:rPr>
              <a:t>lg* </a:t>
            </a:r>
            <a:r>
              <a:rPr lang="en-US" altLang="zh-CN">
                <a:solidFill>
                  <a:schemeClr val="tx1"/>
                </a:solidFill>
                <a:latin typeface="Times New Roman Italic" charset="0"/>
                <a:ea typeface="ヒラギノ角ゴ ProN W3" charset="78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 is a constant in this universe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58429" name="直接连接符 58428"/>
          <p:cNvSpPr/>
          <p:nvPr/>
        </p:nvSpPr>
        <p:spPr>
          <a:xfrm>
            <a:off x="5118100" y="6743700"/>
            <a:ext cx="268288" cy="354013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pic>
        <p:nvPicPr>
          <p:cNvPr id="58430" name="图片 584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0" y="1266825"/>
            <a:ext cx="1625600" cy="17811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8431" name="矩形 58430"/>
          <p:cNvSpPr/>
          <p:nvPr/>
        </p:nvSpPr>
        <p:spPr>
          <a:xfrm>
            <a:off x="10020300" y="3124200"/>
            <a:ext cx="2286000" cy="6096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 algn="ctr">
              <a:lnSpc>
                <a:spcPct val="120000"/>
              </a:lnSpc>
              <a:buNone/>
            </a:pPr>
            <a:r>
              <a:rPr lang="en-US" altLang="zh-CN" b="1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Bob Tarjan</a:t>
            </a:r>
            <a:endParaRPr lang="en-US" altLang="zh-CN" b="1">
              <a:solidFill>
                <a:schemeClr val="tx1"/>
              </a:solidFill>
              <a:latin typeface="Lucida Sans" charset="0"/>
              <a:ea typeface="ヒラギノ角ゴ ProN W3" charset="78"/>
              <a:cs typeface="Lucida Sans" charset="0"/>
              <a:sym typeface="Lucida Sans" charset="0"/>
            </a:endParaRPr>
          </a:p>
          <a:p>
            <a:pPr marL="57150" indent="0" algn="ctr">
              <a:lnSpc>
                <a:spcPct val="120000"/>
              </a:lnSpc>
              <a:buNone/>
            </a:pPr>
            <a:r>
              <a:rPr lang="en-US" altLang="zh-CN" b="1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(Turing Award '86)</a:t>
            </a:r>
            <a:br>
              <a:rPr lang="en-US" altLang="zh-CN" b="1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endParaRPr lang="en-US" altLang="zh-CN" b="1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文本占位符 60416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Bottom line.  </a:t>
            </a:r>
            <a:r>
              <a:rPr lang="en-US" altLang="zh-CN">
                <a:solidFill>
                  <a:srgbClr val="000000"/>
                </a:solidFill>
              </a:rPr>
              <a:t>WQUPC makes it possible to solve problems that</a:t>
            </a:r>
            <a:br>
              <a:rPr lang="en-US" altLang="zh-CN">
                <a:solidFill>
                  <a:srgbClr val="000000"/>
                </a:solidFill>
                <a:ea typeface="ヒラギノ明朝 ProN W3" charset="78"/>
              </a:rPr>
            </a:br>
            <a:r>
              <a:rPr lang="en-US" altLang="zh-CN">
                <a:solidFill>
                  <a:srgbClr val="000000"/>
                </a:solidFill>
              </a:rPr>
              <a:t>could not otherwise be addressed.</a:t>
            </a: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Ex.  </a:t>
            </a:r>
            <a:r>
              <a:rPr lang="en-US" altLang="zh-CN">
                <a:solidFill>
                  <a:srgbClr val="4D4D4D"/>
                </a:solidFill>
              </a:rPr>
              <a:t>[10</a:t>
            </a:r>
            <a:r>
              <a:rPr lang="en-US" altLang="zh-CN" baseline="32000">
                <a:solidFill>
                  <a:srgbClr val="4D4D4D"/>
                </a:solidFill>
              </a:rPr>
              <a:t>9</a:t>
            </a:r>
            <a:r>
              <a:rPr lang="en-US" altLang="zh-CN">
                <a:solidFill>
                  <a:srgbClr val="4D4D4D"/>
                </a:solidFill>
              </a:rPr>
              <a:t> unions and finds with 10</a:t>
            </a:r>
            <a:r>
              <a:rPr lang="en-US" altLang="zh-CN" baseline="32000">
                <a:solidFill>
                  <a:srgbClr val="4D4D4D"/>
                </a:solidFill>
              </a:rPr>
              <a:t>9</a:t>
            </a:r>
            <a:r>
              <a:rPr lang="en-US" altLang="zh-CN">
                <a:solidFill>
                  <a:srgbClr val="4D4D4D"/>
                </a:solidFill>
              </a:rPr>
              <a:t> objects]</a:t>
            </a:r>
            <a:endParaRPr lang="en-US" altLang="zh-CN">
              <a:solidFill>
                <a:srgbClr val="4D4D4D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WQUPC reduces time from 30 years to 6 seconds.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Supercomputer won't help much; good algorithm enables solution.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60418" name="矩形 60417"/>
          <p:cNvSpPr/>
          <p:nvPr/>
        </p:nvSpPr>
        <p:spPr>
          <a:xfrm>
            <a:off x="2382838" y="6570663"/>
            <a:ext cx="6845300" cy="3556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 algn="ctr">
              <a:buNone/>
            </a:pPr>
            <a:r>
              <a:rPr lang="en-US" altLang="zh-CN" b="1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M union</a:t>
            </a:r>
            <a:r>
              <a:rPr lang="en-US" altLang="zh-CN">
                <a:solidFill>
                  <a:schemeClr val="tx1"/>
                </a:solidFill>
                <a:latin typeface="Symbol" panose="05050102010706020507" charset="2"/>
                <a:ea typeface="ヒラギノ角ゴ ProN W3" charset="78"/>
                <a:cs typeface="Lucida Grande" panose="020B0600040502020204" charset="0"/>
                <a:sym typeface="Symbol" panose="05050102010706020507" charset="2"/>
              </a:rPr>
              <a:t>-</a:t>
            </a:r>
            <a:r>
              <a:rPr lang="en-US" altLang="zh-CN" b="1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find operations on a set of N objects</a:t>
            </a:r>
            <a:endParaRPr lang="en-US" altLang="zh-CN" b="1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grpSp>
        <p:nvGrpSpPr>
          <p:cNvPr id="60419" name="组合 60418"/>
          <p:cNvGrpSpPr/>
          <p:nvPr/>
        </p:nvGrpSpPr>
        <p:grpSpPr>
          <a:xfrm>
            <a:off x="2409825" y="2725738"/>
            <a:ext cx="6823075" cy="3619500"/>
            <a:chOff x="0" y="0"/>
            <a:chExt cx="4297" cy="2280"/>
          </a:xfrm>
        </p:grpSpPr>
        <p:sp>
          <p:nvSpPr>
            <p:cNvPr id="60420" name="矩形 60419"/>
            <p:cNvSpPr/>
            <p:nvPr/>
          </p:nvSpPr>
          <p:spPr>
            <a:xfrm>
              <a:off x="0" y="0"/>
              <a:ext cx="2622" cy="380"/>
            </a:xfrm>
            <a:prstGeom prst="rect">
              <a:avLst/>
            </a:prstGeom>
            <a:solidFill>
              <a:srgbClr val="4C4C4C">
                <a:alpha val="100000"/>
              </a:srgb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Lucida Sans" charset="0"/>
                  <a:cs typeface="Lucida Sans" charset="0"/>
                  <a:sym typeface="Lucida Sans" charset="0"/>
                </a:rPr>
                <a:t>algorithm</a:t>
              </a:r>
              <a:endParaRPr lang="en-US" altLang="zh-CN" sz="1800">
                <a:solidFill>
                  <a:srgbClr val="FFFFFF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21" name="矩形 60420"/>
            <p:cNvSpPr/>
            <p:nvPr/>
          </p:nvSpPr>
          <p:spPr>
            <a:xfrm>
              <a:off x="2622" y="0"/>
              <a:ext cx="1676" cy="380"/>
            </a:xfrm>
            <a:prstGeom prst="rect">
              <a:avLst/>
            </a:prstGeom>
            <a:solidFill>
              <a:srgbClr val="4C4C4C">
                <a:alpha val="100000"/>
              </a:srgb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Lucida Sans" charset="0"/>
                  <a:cs typeface="Lucida Sans" charset="0"/>
                  <a:sym typeface="Lucida Sans" charset="0"/>
                </a:rPr>
                <a:t>worst-case time</a:t>
              </a:r>
              <a:endParaRPr lang="en-US" altLang="zh-CN" sz="1800">
                <a:solidFill>
                  <a:srgbClr val="FFFFFF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22" name="矩形 60421"/>
            <p:cNvSpPr/>
            <p:nvPr/>
          </p:nvSpPr>
          <p:spPr>
            <a:xfrm>
              <a:off x="0" y="380"/>
              <a:ext cx="2622" cy="38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Lucida Sans" charset="0"/>
                  <a:cs typeface="Lucida Sans" charset="0"/>
                  <a:sym typeface="Lucida Sans" charset="0"/>
                </a:rPr>
                <a:t>quick-find</a:t>
              </a:r>
              <a:endParaRPr lang="en-US" altLang="zh-CN" sz="1800">
                <a:solidFill>
                  <a:srgbClr val="000000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23" name="矩形 60422"/>
            <p:cNvSpPr/>
            <p:nvPr/>
          </p:nvSpPr>
          <p:spPr>
            <a:xfrm>
              <a:off x="2622" y="380"/>
              <a:ext cx="1676" cy="38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Lucida Sans" charset="0"/>
                  <a:cs typeface="Lucida Sans" charset="0"/>
                  <a:sym typeface="Lucida Sans" charset="0"/>
                </a:rPr>
                <a:t>M N</a:t>
              </a:r>
              <a:endParaRPr lang="en-US" altLang="zh-CN" sz="1800">
                <a:solidFill>
                  <a:srgbClr val="000000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24" name="矩形 60423"/>
            <p:cNvSpPr/>
            <p:nvPr/>
          </p:nvSpPr>
          <p:spPr>
            <a:xfrm>
              <a:off x="0" y="760"/>
              <a:ext cx="2622" cy="38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Lucida Sans" charset="0"/>
                  <a:cs typeface="Lucida Sans" charset="0"/>
                  <a:sym typeface="Lucida Sans" charset="0"/>
                </a:rPr>
                <a:t>quick-union</a:t>
              </a:r>
              <a:endParaRPr lang="en-US" altLang="zh-CN" sz="1800">
                <a:solidFill>
                  <a:srgbClr val="000000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25" name="矩形 60424"/>
            <p:cNvSpPr/>
            <p:nvPr/>
          </p:nvSpPr>
          <p:spPr>
            <a:xfrm>
              <a:off x="2622" y="760"/>
              <a:ext cx="1676" cy="38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Lucida Sans" charset="0"/>
                  <a:cs typeface="Lucida Sans" charset="0"/>
                  <a:sym typeface="Lucida Sans" charset="0"/>
                </a:rPr>
                <a:t>M N</a:t>
              </a:r>
              <a:endParaRPr lang="en-US" altLang="zh-CN" sz="1800">
                <a:solidFill>
                  <a:srgbClr val="000000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26" name="矩形 60425"/>
            <p:cNvSpPr/>
            <p:nvPr/>
          </p:nvSpPr>
          <p:spPr>
            <a:xfrm>
              <a:off x="0" y="1140"/>
              <a:ext cx="2622" cy="38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Lucida Sans" charset="0"/>
                  <a:cs typeface="Lucida Sans" charset="0"/>
                  <a:sym typeface="Lucida Sans" charset="0"/>
                </a:rPr>
                <a:t>weighted QU</a:t>
              </a:r>
              <a:endParaRPr lang="en-US" altLang="zh-CN" sz="1800">
                <a:solidFill>
                  <a:srgbClr val="000000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27" name="矩形 60426"/>
            <p:cNvSpPr/>
            <p:nvPr/>
          </p:nvSpPr>
          <p:spPr>
            <a:xfrm>
              <a:off x="2622" y="1140"/>
              <a:ext cx="1676" cy="38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Lucida Sans" charset="0"/>
                  <a:cs typeface="Lucida Sans" charset="0"/>
                  <a:sym typeface="Lucida Sans" charset="0"/>
                </a:rPr>
                <a:t>N + M log N</a:t>
              </a:r>
              <a:endParaRPr lang="en-US" altLang="zh-CN" sz="1800">
                <a:solidFill>
                  <a:srgbClr val="000000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28" name="矩形 60427"/>
            <p:cNvSpPr/>
            <p:nvPr/>
          </p:nvSpPr>
          <p:spPr>
            <a:xfrm>
              <a:off x="0" y="1520"/>
              <a:ext cx="2622" cy="38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Lucida Sans" charset="0"/>
                  <a:cs typeface="Lucida Sans" charset="0"/>
                  <a:sym typeface="Lucida Sans" charset="0"/>
                </a:rPr>
                <a:t>QU + path compression</a:t>
              </a:r>
              <a:endParaRPr lang="en-US" altLang="zh-CN" sz="1800">
                <a:solidFill>
                  <a:srgbClr val="000000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29" name="矩形 60428"/>
            <p:cNvSpPr/>
            <p:nvPr/>
          </p:nvSpPr>
          <p:spPr>
            <a:xfrm>
              <a:off x="2622" y="1520"/>
              <a:ext cx="1676" cy="38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Lucida Sans" charset="0"/>
                  <a:cs typeface="Lucida Sans" charset="0"/>
                  <a:sym typeface="Lucida Sans" charset="0"/>
                </a:rPr>
                <a:t>N + M log N</a:t>
              </a:r>
              <a:endParaRPr lang="en-US" altLang="zh-CN" sz="1800">
                <a:solidFill>
                  <a:srgbClr val="000000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30" name="矩形 60429"/>
            <p:cNvSpPr/>
            <p:nvPr/>
          </p:nvSpPr>
          <p:spPr>
            <a:xfrm>
              <a:off x="0" y="1900"/>
              <a:ext cx="2622" cy="38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Lucida Sans" charset="0"/>
                  <a:cs typeface="Lucida Sans" charset="0"/>
                  <a:sym typeface="Lucida Sans" charset="0"/>
                </a:rPr>
                <a:t>weighted QU + path compression</a:t>
              </a:r>
              <a:endParaRPr lang="en-US" altLang="zh-CN" sz="1800">
                <a:solidFill>
                  <a:srgbClr val="000000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31" name="矩形 60430"/>
            <p:cNvSpPr/>
            <p:nvPr/>
          </p:nvSpPr>
          <p:spPr>
            <a:xfrm>
              <a:off x="2622" y="1900"/>
              <a:ext cx="1676" cy="38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Lucida Sans" charset="0"/>
                  <a:cs typeface="Lucida Sans" charset="0"/>
                  <a:sym typeface="Lucida Sans" charset="0"/>
                </a:rPr>
                <a:t>N + M lg* N</a:t>
              </a:r>
              <a:endParaRPr lang="en-US" altLang="zh-CN" sz="1800">
                <a:solidFill>
                  <a:srgbClr val="000000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  <p:sp>
          <p:nvSpPr>
            <p:cNvPr id="60432" name="直接连接符 60431"/>
            <p:cNvSpPr/>
            <p:nvPr/>
          </p:nvSpPr>
          <p:spPr>
            <a:xfrm>
              <a:off x="0" y="0"/>
              <a:ext cx="2622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33" name="直接连接符 60432"/>
            <p:cNvSpPr/>
            <p:nvPr/>
          </p:nvSpPr>
          <p:spPr>
            <a:xfrm>
              <a:off x="2622" y="0"/>
              <a:ext cx="167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34" name="直接连接符 60433"/>
            <p:cNvSpPr/>
            <p:nvPr/>
          </p:nvSpPr>
          <p:spPr>
            <a:xfrm>
              <a:off x="0" y="380"/>
              <a:ext cx="2622" cy="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5" name="直接连接符 60434"/>
            <p:cNvSpPr/>
            <p:nvPr/>
          </p:nvSpPr>
          <p:spPr>
            <a:xfrm>
              <a:off x="2622" y="380"/>
              <a:ext cx="1676" cy="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6" name="直接连接符 60435"/>
            <p:cNvSpPr/>
            <p:nvPr/>
          </p:nvSpPr>
          <p:spPr>
            <a:xfrm>
              <a:off x="0" y="760"/>
              <a:ext cx="2622" cy="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7" name="直接连接符 60436"/>
            <p:cNvSpPr/>
            <p:nvPr/>
          </p:nvSpPr>
          <p:spPr>
            <a:xfrm>
              <a:off x="2622" y="760"/>
              <a:ext cx="1676" cy="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8" name="直接连接符 60437"/>
            <p:cNvSpPr/>
            <p:nvPr/>
          </p:nvSpPr>
          <p:spPr>
            <a:xfrm>
              <a:off x="0" y="1140"/>
              <a:ext cx="2622" cy="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9" name="直接连接符 60438"/>
            <p:cNvSpPr/>
            <p:nvPr/>
          </p:nvSpPr>
          <p:spPr>
            <a:xfrm>
              <a:off x="2622" y="1140"/>
              <a:ext cx="1676" cy="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0" name="直接连接符 60439"/>
            <p:cNvSpPr/>
            <p:nvPr/>
          </p:nvSpPr>
          <p:spPr>
            <a:xfrm>
              <a:off x="0" y="1520"/>
              <a:ext cx="2622" cy="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1" name="直接连接符 60440"/>
            <p:cNvSpPr/>
            <p:nvPr/>
          </p:nvSpPr>
          <p:spPr>
            <a:xfrm>
              <a:off x="2622" y="1520"/>
              <a:ext cx="1676" cy="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2" name="直接连接符 60441"/>
            <p:cNvSpPr/>
            <p:nvPr/>
          </p:nvSpPr>
          <p:spPr>
            <a:xfrm>
              <a:off x="0" y="1900"/>
              <a:ext cx="2622" cy="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3" name="直接连接符 60442"/>
            <p:cNvSpPr/>
            <p:nvPr/>
          </p:nvSpPr>
          <p:spPr>
            <a:xfrm>
              <a:off x="2622" y="1900"/>
              <a:ext cx="1676" cy="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4" name="直接连接符 60443"/>
            <p:cNvSpPr/>
            <p:nvPr/>
          </p:nvSpPr>
          <p:spPr>
            <a:xfrm>
              <a:off x="0" y="2280"/>
              <a:ext cx="2622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45" name="直接连接符 60444"/>
            <p:cNvSpPr/>
            <p:nvPr/>
          </p:nvSpPr>
          <p:spPr>
            <a:xfrm>
              <a:off x="2622" y="2280"/>
              <a:ext cx="1676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46" name="直接连接符 60445"/>
            <p:cNvSpPr/>
            <p:nvPr/>
          </p:nvSpPr>
          <p:spPr>
            <a:xfrm>
              <a:off x="0" y="0"/>
              <a:ext cx="0" cy="38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47" name="直接连接符 60446"/>
            <p:cNvSpPr/>
            <p:nvPr/>
          </p:nvSpPr>
          <p:spPr>
            <a:xfrm>
              <a:off x="0" y="380"/>
              <a:ext cx="0" cy="38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48" name="直接连接符 60447"/>
            <p:cNvSpPr/>
            <p:nvPr/>
          </p:nvSpPr>
          <p:spPr>
            <a:xfrm>
              <a:off x="0" y="760"/>
              <a:ext cx="0" cy="38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49" name="直接连接符 60448"/>
            <p:cNvSpPr/>
            <p:nvPr/>
          </p:nvSpPr>
          <p:spPr>
            <a:xfrm>
              <a:off x="0" y="1140"/>
              <a:ext cx="0" cy="38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50" name="直接连接符 60449"/>
            <p:cNvSpPr/>
            <p:nvPr/>
          </p:nvSpPr>
          <p:spPr>
            <a:xfrm>
              <a:off x="0" y="1520"/>
              <a:ext cx="0" cy="38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51" name="直接连接符 60450"/>
            <p:cNvSpPr/>
            <p:nvPr/>
          </p:nvSpPr>
          <p:spPr>
            <a:xfrm>
              <a:off x="0" y="1900"/>
              <a:ext cx="0" cy="38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52" name="直接连接符 60451"/>
            <p:cNvSpPr/>
            <p:nvPr/>
          </p:nvSpPr>
          <p:spPr>
            <a:xfrm>
              <a:off x="2622" y="0"/>
              <a:ext cx="0" cy="38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3" name="直接连接符 60452"/>
            <p:cNvSpPr/>
            <p:nvPr/>
          </p:nvSpPr>
          <p:spPr>
            <a:xfrm>
              <a:off x="2622" y="380"/>
              <a:ext cx="0" cy="38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4" name="直接连接符 60453"/>
            <p:cNvSpPr/>
            <p:nvPr/>
          </p:nvSpPr>
          <p:spPr>
            <a:xfrm>
              <a:off x="2622" y="760"/>
              <a:ext cx="0" cy="38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5" name="直接连接符 60454"/>
            <p:cNvSpPr/>
            <p:nvPr/>
          </p:nvSpPr>
          <p:spPr>
            <a:xfrm>
              <a:off x="2622" y="1140"/>
              <a:ext cx="0" cy="38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6" name="直接连接符 60455"/>
            <p:cNvSpPr/>
            <p:nvPr/>
          </p:nvSpPr>
          <p:spPr>
            <a:xfrm>
              <a:off x="2622" y="1520"/>
              <a:ext cx="0" cy="38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7" name="直接连接符 60456"/>
            <p:cNvSpPr/>
            <p:nvPr/>
          </p:nvSpPr>
          <p:spPr>
            <a:xfrm>
              <a:off x="2622" y="1900"/>
              <a:ext cx="0" cy="380"/>
            </a:xfrm>
            <a:prstGeom prst="line">
              <a:avLst/>
            </a:prstGeom>
            <a:ln w="3175" cap="sq" cmpd="sng">
              <a:solidFill>
                <a:srgbClr val="E1E4E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8" name="直接连接符 60457"/>
            <p:cNvSpPr/>
            <p:nvPr/>
          </p:nvSpPr>
          <p:spPr>
            <a:xfrm>
              <a:off x="4298" y="0"/>
              <a:ext cx="0" cy="38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59" name="直接连接符 60458"/>
            <p:cNvSpPr/>
            <p:nvPr/>
          </p:nvSpPr>
          <p:spPr>
            <a:xfrm>
              <a:off x="4298" y="380"/>
              <a:ext cx="0" cy="38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60" name="直接连接符 60459"/>
            <p:cNvSpPr/>
            <p:nvPr/>
          </p:nvSpPr>
          <p:spPr>
            <a:xfrm>
              <a:off x="4298" y="760"/>
              <a:ext cx="0" cy="38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61" name="直接连接符 60460"/>
            <p:cNvSpPr/>
            <p:nvPr/>
          </p:nvSpPr>
          <p:spPr>
            <a:xfrm>
              <a:off x="4298" y="1140"/>
              <a:ext cx="0" cy="38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62" name="直接连接符 60461"/>
            <p:cNvSpPr/>
            <p:nvPr/>
          </p:nvSpPr>
          <p:spPr>
            <a:xfrm>
              <a:off x="4298" y="1520"/>
              <a:ext cx="0" cy="38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60463" name="直接连接符 60462"/>
            <p:cNvSpPr/>
            <p:nvPr/>
          </p:nvSpPr>
          <p:spPr>
            <a:xfrm>
              <a:off x="4298" y="1900"/>
              <a:ext cx="0" cy="380"/>
            </a:xfrm>
            <a:prstGeom prst="line">
              <a:avLst/>
            </a:prstGeom>
            <a:ln w="28575">
              <a:noFill/>
            </a:ln>
          </p:spPr>
        </p:sp>
      </p:grpSp>
      <p:sp>
        <p:nvSpPr>
          <p:cNvPr id="60464" name="标题 60463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Summary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占位符 11264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Given a set of objects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>
                <a:solidFill>
                  <a:schemeClr val="tx1"/>
                </a:solidFill>
              </a:rPr>
              <a:t>Union:</a:t>
            </a:r>
            <a:r>
              <a:rPr lang="en-US" altLang="zh-CN"/>
              <a:t>  connect two objects.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>
                <a:solidFill>
                  <a:schemeClr val="tx1"/>
                </a:solidFill>
              </a:rPr>
              <a:t>Connected:</a:t>
            </a:r>
            <a:r>
              <a:rPr lang="en-US" altLang="zh-CN"/>
              <a:t>  is there a path connecting the two objects?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11266" name="矩形 11265"/>
          <p:cNvSpPr/>
          <p:nvPr/>
        </p:nvSpPr>
        <p:spPr>
          <a:xfrm rot="5400000" flipH="1">
            <a:off x="9485313" y="2274888"/>
            <a:ext cx="754062" cy="3487737"/>
          </a:xfr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1267" name="矩形 11266"/>
          <p:cNvSpPr/>
          <p:nvPr/>
        </p:nvSpPr>
        <p:spPr>
          <a:xfrm>
            <a:off x="1155700" y="3276600"/>
            <a:ext cx="3911600" cy="6146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1268" name="矩形 11267"/>
          <p:cNvSpPr/>
          <p:nvPr/>
        </p:nvSpPr>
        <p:spPr>
          <a:xfrm rot="5400000">
            <a:off x="9459913" y="6796088"/>
            <a:ext cx="754062" cy="3487737"/>
          </a:xfr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1269" name="直接连接符 11268"/>
          <p:cNvSpPr/>
          <p:nvPr/>
        </p:nvSpPr>
        <p:spPr>
          <a:xfrm>
            <a:off x="8294688" y="6354763"/>
            <a:ext cx="1352550" cy="317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70" name="直接连接符 11269"/>
          <p:cNvSpPr/>
          <p:nvPr/>
        </p:nvSpPr>
        <p:spPr>
          <a:xfrm>
            <a:off x="10048875" y="6354763"/>
            <a:ext cx="1352550" cy="317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71" name="直接连接符 11270"/>
          <p:cNvSpPr/>
          <p:nvPr/>
        </p:nvSpPr>
        <p:spPr>
          <a:xfrm rot="-10800000" flipH="1">
            <a:off x="9848850" y="6548438"/>
            <a:ext cx="1588" cy="142557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72" name="直接连接符 11271"/>
          <p:cNvSpPr/>
          <p:nvPr/>
        </p:nvSpPr>
        <p:spPr>
          <a:xfrm rot="-10800000" flipH="1">
            <a:off x="11601450" y="6548438"/>
            <a:ext cx="3175" cy="142557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73" name="直接连接符 11272"/>
          <p:cNvSpPr/>
          <p:nvPr/>
        </p:nvSpPr>
        <p:spPr>
          <a:xfrm>
            <a:off x="8294688" y="4543425"/>
            <a:ext cx="1352550" cy="15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74" name="直接连接符 11273"/>
          <p:cNvSpPr/>
          <p:nvPr/>
        </p:nvSpPr>
        <p:spPr>
          <a:xfrm>
            <a:off x="10048875" y="4543425"/>
            <a:ext cx="1352550" cy="15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75" name="标题 11274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Dynamic connectivity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11276" name="椭圆 11275"/>
          <p:cNvSpPr/>
          <p:nvPr/>
        </p:nvSpPr>
        <p:spPr>
          <a:xfrm>
            <a:off x="7886700" y="4305300"/>
            <a:ext cx="406400" cy="406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rgbClr val="00408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 sz="1800">
              <a:solidFill>
                <a:srgbClr val="00408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77" name="椭圆 11276"/>
          <p:cNvSpPr/>
          <p:nvPr/>
        </p:nvSpPr>
        <p:spPr>
          <a:xfrm>
            <a:off x="9626600" y="4305300"/>
            <a:ext cx="406400" cy="406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rgbClr val="00408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 sz="1800">
              <a:solidFill>
                <a:srgbClr val="00408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78" name="椭圆 11277"/>
          <p:cNvSpPr/>
          <p:nvPr/>
        </p:nvSpPr>
        <p:spPr>
          <a:xfrm>
            <a:off x="11404600" y="4343400"/>
            <a:ext cx="406400" cy="406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rgbClr val="00408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 sz="1800">
              <a:solidFill>
                <a:srgbClr val="00408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79" name="椭圆 11278"/>
          <p:cNvSpPr/>
          <p:nvPr/>
        </p:nvSpPr>
        <p:spPr>
          <a:xfrm>
            <a:off x="11391900" y="6159500"/>
            <a:ext cx="406400" cy="406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rgbClr val="00408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 sz="1800">
              <a:solidFill>
                <a:srgbClr val="00408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80" name="椭圆 11279"/>
          <p:cNvSpPr/>
          <p:nvPr/>
        </p:nvSpPr>
        <p:spPr>
          <a:xfrm>
            <a:off x="11391900" y="7937500"/>
            <a:ext cx="406400" cy="406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rgbClr val="00408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8</a:t>
            </a:r>
            <a:endParaRPr lang="en-US" altLang="zh-CN" sz="1800">
              <a:solidFill>
                <a:srgbClr val="00408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81" name="椭圆 11280"/>
          <p:cNvSpPr/>
          <p:nvPr/>
        </p:nvSpPr>
        <p:spPr>
          <a:xfrm>
            <a:off x="9626600" y="7937500"/>
            <a:ext cx="406400" cy="406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rgbClr val="00408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 sz="1800">
              <a:solidFill>
                <a:srgbClr val="00408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82" name="椭圆 11281"/>
          <p:cNvSpPr/>
          <p:nvPr/>
        </p:nvSpPr>
        <p:spPr>
          <a:xfrm>
            <a:off x="9652000" y="6146800"/>
            <a:ext cx="406400" cy="406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rgbClr val="00408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 sz="1800">
              <a:solidFill>
                <a:srgbClr val="00408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83" name="椭圆 11282"/>
          <p:cNvSpPr/>
          <p:nvPr/>
        </p:nvSpPr>
        <p:spPr>
          <a:xfrm>
            <a:off x="7861300" y="6146800"/>
            <a:ext cx="406400" cy="406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rgbClr val="00408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 sz="1800">
              <a:solidFill>
                <a:srgbClr val="00408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84" name="椭圆 11283"/>
          <p:cNvSpPr/>
          <p:nvPr/>
        </p:nvSpPr>
        <p:spPr>
          <a:xfrm>
            <a:off x="7848600" y="7937500"/>
            <a:ext cx="406400" cy="4064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rgbClr val="00408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 sz="1800">
              <a:solidFill>
                <a:srgbClr val="00408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85" name="矩形 11284"/>
          <p:cNvSpPr/>
          <p:nvPr/>
        </p:nvSpPr>
        <p:spPr>
          <a:xfrm>
            <a:off x="1333500" y="35131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union(3, 4)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86" name="矩形 11285"/>
          <p:cNvSpPr/>
          <p:nvPr/>
        </p:nvSpPr>
        <p:spPr>
          <a:xfrm>
            <a:off x="1333500" y="39957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union(8, 0)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87" name="矩形 11286"/>
          <p:cNvSpPr/>
          <p:nvPr/>
        </p:nvSpPr>
        <p:spPr>
          <a:xfrm>
            <a:off x="1333500" y="44783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union(2, 3)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88" name="矩形 11287"/>
          <p:cNvSpPr/>
          <p:nvPr/>
        </p:nvSpPr>
        <p:spPr>
          <a:xfrm>
            <a:off x="1333500" y="49609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union(5, 6)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89" name="矩形 11288"/>
          <p:cNvSpPr/>
          <p:nvPr/>
        </p:nvSpPr>
        <p:spPr>
          <a:xfrm>
            <a:off x="1333500" y="54435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connected(0, 2)	</a:t>
            </a: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no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11290" name="矩形 11289"/>
          <p:cNvSpPr/>
          <p:nvPr/>
        </p:nvSpPr>
        <p:spPr>
          <a:xfrm>
            <a:off x="1333500" y="59261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connected(2, 4)	</a:t>
            </a: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yes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11291" name="矩形 11290"/>
          <p:cNvSpPr/>
          <p:nvPr/>
        </p:nvSpPr>
        <p:spPr>
          <a:xfrm>
            <a:off x="1333500" y="64087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union(5, 1)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92" name="矩形 11291"/>
          <p:cNvSpPr/>
          <p:nvPr/>
        </p:nvSpPr>
        <p:spPr>
          <a:xfrm>
            <a:off x="1333500" y="68913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union(7, 3)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93" name="矩形 11292"/>
          <p:cNvSpPr/>
          <p:nvPr/>
        </p:nvSpPr>
        <p:spPr>
          <a:xfrm>
            <a:off x="1333500" y="73739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union(1, 6)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94" name="矩形 11293"/>
          <p:cNvSpPr/>
          <p:nvPr/>
        </p:nvSpPr>
        <p:spPr>
          <a:xfrm>
            <a:off x="1333500" y="83391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connected(0, 2)	</a:t>
            </a: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yes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11295" name="矩形 11294"/>
          <p:cNvSpPr/>
          <p:nvPr/>
        </p:nvSpPr>
        <p:spPr>
          <a:xfrm>
            <a:off x="1333500" y="88217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connected(2, 4)	</a:t>
            </a: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yes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11296" name="矩形 11295"/>
          <p:cNvSpPr/>
          <p:nvPr/>
        </p:nvSpPr>
        <p:spPr>
          <a:xfrm>
            <a:off x="1333500" y="7856538"/>
            <a:ext cx="4521200" cy="3937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20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union(4, 8)</a:t>
            </a:r>
            <a:endParaRPr lang="en-US" altLang="zh-CN" sz="20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1297" name="矩形 11296"/>
          <p:cNvSpPr/>
          <p:nvPr/>
        </p:nvSpPr>
        <p:spPr>
          <a:xfrm>
            <a:off x="8318500" y="1473200"/>
            <a:ext cx="3911600" cy="330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more difficult problem: find the path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11298" name="直接连接符 11297"/>
          <p:cNvSpPr/>
          <p:nvPr/>
        </p:nvSpPr>
        <p:spPr>
          <a:xfrm rot="-10800000" flipH="1">
            <a:off x="7970838" y="1760538"/>
            <a:ext cx="388937" cy="409575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矩形 62464"/>
          <p:cNvSpPr/>
          <p:nvPr/>
        </p:nvSpPr>
        <p:spPr>
          <a:xfrm>
            <a:off x="-12700" y="6845300"/>
            <a:ext cx="13055600" cy="558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62466" name="文本占位符 62465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438150">
              <a:buSzPct val="100000"/>
            </a:pPr>
            <a:r>
              <a:rPr lang="en-US" altLang="zh-CN"/>
              <a:t>dynamic connectivity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find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quick union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improvements</a:t>
            </a:r>
            <a:endParaRPr lang="en-US" altLang="zh-CN">
              <a:ea typeface="ヒラギノ角ゴ ProN W6" charset="78"/>
            </a:endParaRPr>
          </a:p>
          <a:p>
            <a:pPr marL="438150">
              <a:buSzPct val="100000"/>
            </a:pPr>
            <a:r>
              <a:rPr lang="en-US" altLang="zh-CN"/>
              <a:t>applications</a:t>
            </a:r>
            <a:endParaRPr lang="en-US" altLang="zh-CN">
              <a:ea typeface="ヒラギノ角ゴ ProN W6" charset="78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文本占位符 63488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379730" lvl="1">
              <a:buSzPct val="150000"/>
            </a:pPr>
            <a:r>
              <a:rPr lang="en-US" altLang="zh-CN">
                <a:solidFill>
                  <a:schemeClr val="tx1"/>
                </a:solidFill>
              </a:rPr>
              <a:t>Percolation.</a:t>
            </a:r>
            <a:endParaRPr lang="en-US" altLang="zh-CN">
              <a:solidFill>
                <a:schemeClr val="tx1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Games (Go, Hex).</a:t>
            </a:r>
            <a:endParaRPr lang="en-US" altLang="zh-CN">
              <a:ea typeface="ヒラギノ明朝 ProN W3" charset="78"/>
            </a:endParaRPr>
          </a:p>
          <a:p>
            <a:pPr marL="379730" lvl="1">
              <a:buClr>
                <a:srgbClr val="000000"/>
              </a:buClr>
              <a:buSzPct val="100000"/>
              <a:buFont typeface="Lucida Grande" panose="020B0600040502020204" charset="0"/>
              <a:buChar char="✓"/>
            </a:pPr>
            <a:r>
              <a:rPr lang="en-US" altLang="zh-CN">
                <a:solidFill>
                  <a:schemeClr val="tx1"/>
                </a:solidFill>
              </a:rPr>
              <a:t>Dynamic connectivity.</a:t>
            </a:r>
            <a:endParaRPr lang="en-US" altLang="zh-CN">
              <a:solidFill>
                <a:schemeClr val="tx1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Least common ancestor.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Equivalence of finite state automata.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Hoshen-Kopelman algorithm in physics.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Hinley-Milner polymorphic type inference.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Kruskal's minimum spanning tree algorithm.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Compiling equivalence statements in Fortran.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Morphological attribute openings and closings.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Matlab's </a:t>
            </a:r>
            <a:r>
              <a:rPr lang="en-US" altLang="zh-CN" sz="2000">
                <a:latin typeface="Courier New Bold" charset="0"/>
                <a:cs typeface="Courier New Bold" charset="0"/>
                <a:sym typeface="Courier New Bold" charset="0"/>
              </a:rPr>
              <a:t>bwlabel()</a:t>
            </a:r>
            <a:r>
              <a:rPr lang="en-US" altLang="zh-CN"/>
              <a:t> function in image processing.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63490" name="标题 63489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Union-find applications</a:t>
            </a:r>
            <a:endParaRPr lang="en-US" altLang="zh-CN">
              <a:ea typeface="ヒラギノ明朝 ProN W3" charset="78"/>
            </a:endParaRPr>
          </a:p>
        </p:txBody>
      </p:sp>
      <p:grpSp>
        <p:nvGrpSpPr>
          <p:cNvPr id="63491" name="组合 63490"/>
          <p:cNvGrpSpPr/>
          <p:nvPr/>
        </p:nvGrpSpPr>
        <p:grpSpPr>
          <a:xfrm>
            <a:off x="1828800" y="7620000"/>
            <a:ext cx="2425700" cy="1511300"/>
            <a:chOff x="0" y="0"/>
            <a:chExt cx="1528" cy="952"/>
          </a:xfrm>
        </p:grpSpPr>
        <p:sp>
          <p:nvSpPr>
            <p:cNvPr id="63492" name="矩形 63491"/>
            <p:cNvSpPr/>
            <p:nvPr/>
          </p:nvSpPr>
          <p:spPr>
            <a:xfrm>
              <a:off x="3" y="0"/>
              <a:ext cx="1518" cy="952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2700">
              <a:noFill/>
            </a:ln>
            <a:effectLst>
              <a:outerShdw dist="76199" dir="2699999" algn="ctr" rotWithShape="0">
                <a:schemeClr val="bg2">
                  <a:alpha val="75000"/>
                </a:schemeClr>
              </a:outerShdw>
            </a:effectLst>
          </p:spPr>
          <p:txBody>
            <a:bodyPr/>
            <a:p>
              <a:endParaRPr lang="zh-CN" altLang="en-US"/>
            </a:p>
          </p:txBody>
        </p:sp>
        <p:pic>
          <p:nvPicPr>
            <p:cNvPr id="63493" name="图片 63492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1" y="64"/>
              <a:ext cx="1409" cy="844"/>
            </a:xfrm>
            <a:prstGeom prst="rect">
              <a:avLst/>
            </a:prstGeom>
            <a:noFill/>
            <a:ln w="12700">
              <a:noFill/>
            </a:ln>
          </p:spPr>
        </p:pic>
      </p:grpSp>
      <p:pic>
        <p:nvPicPr>
          <p:cNvPr id="63494" name="图片 63493"/>
          <p:cNvPicPr/>
          <p:nvPr/>
        </p:nvPicPr>
        <p:blipFill>
          <a:blip r:embed="rId2"/>
          <a:srcRect t="74507"/>
          <a:stretch>
            <a:fillRect/>
          </a:stretch>
        </p:blipFill>
        <p:spPr>
          <a:xfrm>
            <a:off x="4764088" y="7616825"/>
            <a:ext cx="2336800" cy="1511300"/>
          </a:xfrm>
          <a:prstGeom prst="rect">
            <a:avLst/>
          </a:prstGeom>
          <a:noFill/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</p:pic>
      <p:pic>
        <p:nvPicPr>
          <p:cNvPr id="63495" name="图片 63494"/>
          <p:cNvPicPr>
            <a:picLocks noChangeAspect="1"/>
          </p:cNvPicPr>
          <p:nvPr/>
        </p:nvPicPr>
        <p:blipFill>
          <a:blip r:embed="rId3"/>
          <a:srcRect b="15602"/>
          <a:stretch>
            <a:fillRect/>
          </a:stretch>
        </p:blipFill>
        <p:spPr>
          <a:xfrm>
            <a:off x="7543800" y="7616825"/>
            <a:ext cx="2768600" cy="15113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矩形 65536"/>
          <p:cNvSpPr/>
          <p:nvPr/>
        </p:nvSpPr>
        <p:spPr>
          <a:xfrm>
            <a:off x="965200" y="4064000"/>
            <a:ext cx="11061700" cy="4216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65538" name="文本占位符 65537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A model for many physical systems: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-</a:t>
            </a:r>
            <a:r>
              <a:rPr lang="en-US" altLang="zh-CN"/>
              <a:t>by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-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grid of sites.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Each site is open with probability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 (or blocked with probability 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1 </a:t>
            </a:r>
            <a:r>
              <a:rPr lang="en-US" altLang="zh-CN">
                <a:latin typeface="Symbol" panose="05050102010706020507" charset="2"/>
                <a:cs typeface="Lucida Grande" panose="020B0600040502020204" charset="0"/>
                <a:sym typeface="Symbol" panose="05050102010706020507" charset="2"/>
              </a:rPr>
              <a:t>-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).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System </a:t>
            </a:r>
            <a:r>
              <a:rPr lang="en-US" altLang="zh-CN">
                <a:solidFill>
                  <a:schemeClr val="tx1"/>
                </a:solidFill>
              </a:rPr>
              <a:t>percolates</a:t>
            </a:r>
            <a:r>
              <a:rPr lang="en-US" altLang="zh-CN"/>
              <a:t> iff top and bottom are connected by open sites.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65539" name="标题 65538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Percolation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65540" name="矩形 65539"/>
          <p:cNvSpPr/>
          <p:nvPr/>
        </p:nvSpPr>
        <p:spPr>
          <a:xfrm>
            <a:off x="1168400" y="7594600"/>
            <a:ext cx="6254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8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pic>
        <p:nvPicPr>
          <p:cNvPr id="65541" name="图片 65540"/>
          <p:cNvPicPr>
            <a:picLocks noChangeAspect="1"/>
          </p:cNvPicPr>
          <p:nvPr/>
        </p:nvPicPr>
        <p:blipFill>
          <a:blip r:embed="rId1"/>
          <a:srcRect l="1250" t="4337" r="1500" b="5516"/>
          <a:stretch>
            <a:fillRect/>
          </a:stretch>
        </p:blipFill>
        <p:spPr>
          <a:xfrm>
            <a:off x="1778000" y="4318000"/>
            <a:ext cx="9880600" cy="3695700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65542" name="组合 65541"/>
          <p:cNvGrpSpPr/>
          <p:nvPr/>
        </p:nvGrpSpPr>
        <p:grpSpPr>
          <a:xfrm>
            <a:off x="1778000" y="4356100"/>
            <a:ext cx="9791700" cy="3683000"/>
            <a:chOff x="0" y="0"/>
            <a:chExt cx="6168" cy="2320"/>
          </a:xfrm>
        </p:grpSpPr>
        <p:sp>
          <p:nvSpPr>
            <p:cNvPr id="65543" name="矩形 65542"/>
            <p:cNvSpPr/>
            <p:nvPr/>
          </p:nvSpPr>
          <p:spPr>
            <a:xfrm>
              <a:off x="0" y="0"/>
              <a:ext cx="6168" cy="232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65544" name="图片 65543"/>
            <p:cNvPicPr>
              <a:picLocks noChangeAspect="1"/>
            </p:cNvPicPr>
            <p:nvPr/>
          </p:nvPicPr>
          <p:blipFill>
            <a:blip r:embed="rId2"/>
            <a:srcRect l="1250" t="5266" r="2374" b="4897"/>
            <a:stretch>
              <a:fillRect/>
            </a:stretch>
          </p:blipFill>
          <p:spPr>
            <a:xfrm>
              <a:off x="0" y="0"/>
              <a:ext cx="6168" cy="2320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文本占位符 66560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A model for many physical systems: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-</a:t>
            </a:r>
            <a:r>
              <a:rPr lang="en-US" altLang="zh-CN"/>
              <a:t>by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-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grid of sites.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Each site is open with probability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 (or blocked with probability 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1 </a:t>
            </a:r>
            <a:r>
              <a:rPr lang="en-US" altLang="zh-CN">
                <a:latin typeface="Symbol" panose="05050102010706020507" charset="2"/>
                <a:cs typeface="Lucida Grande" panose="020B0600040502020204" charset="0"/>
                <a:sym typeface="Symbol" panose="05050102010706020507" charset="2"/>
              </a:rPr>
              <a:t>-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).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System </a:t>
            </a:r>
            <a:r>
              <a:rPr lang="en-US" altLang="zh-CN">
                <a:solidFill>
                  <a:schemeClr val="tx1"/>
                </a:solidFill>
              </a:rPr>
              <a:t>percolates</a:t>
            </a:r>
            <a:r>
              <a:rPr lang="en-US" altLang="zh-CN"/>
              <a:t> iff top and bottom are connected by open sites.</a:t>
            </a: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</p:txBody>
      </p:sp>
      <p:graphicFrame>
        <p:nvGraphicFramePr>
          <p:cNvPr id="66562" name="表格 66561"/>
          <p:cNvGraphicFramePr/>
          <p:nvPr/>
        </p:nvGraphicFramePr>
        <p:xfrm>
          <a:off x="781050" y="4648200"/>
          <a:ext cx="11430000" cy="2438400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  <a:gridCol w="2286000"/>
                <a:gridCol w="2286000"/>
              </a:tblGrid>
              <a:tr h="6096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model</a:t>
                      </a:r>
                      <a:endParaRPr lang="zh-CN" altLang="en-US" sz="18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system</a:t>
                      </a:r>
                      <a:endParaRPr lang="zh-CN" altLang="en-US" sz="18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vacant site</a:t>
                      </a:r>
                      <a:endParaRPr lang="zh-CN" altLang="en-US" sz="18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occupied site</a:t>
                      </a:r>
                      <a:endParaRPr lang="zh-CN" altLang="en-US" sz="18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FFFFFF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percolates</a:t>
                      </a:r>
                      <a:endParaRPr lang="zh-CN" altLang="en-US" sz="1800">
                        <a:solidFill>
                          <a:srgbClr val="FFFFFF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C4C">
                        <a:alpha val="100000"/>
                      </a:srgbClr>
                    </a:solidFill>
                  </a:tcPr>
                </a:tc>
              </a:tr>
              <a:tr h="6096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electricity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material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conductor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insulated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conducts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fluid flow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material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empty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blocked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porous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social interaction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cap="flat">
                      <a:noFill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population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person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empty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marL="57150" lvl="0" indent="0" algn="ctr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Lucida Sans" charset="0"/>
                          <a:cs typeface="Lucida Sans" charset="0"/>
                          <a:sym typeface="Lucida Sans" charset="0"/>
                        </a:rPr>
                        <a:t>communicates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Lucida Sans" charset="0"/>
                        <a:ea typeface="Lucida Sans" charset="0"/>
                        <a:sym typeface="Lucida Sans" charset="0"/>
                      </a:endParaRPr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632" name="标题 66631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Percolation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文本占位符 67584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>
                <a:solidFill>
                  <a:srgbClr val="000000"/>
                </a:solidFill>
              </a:rPr>
              <a:t>Depends on site vacancy probability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</p:txBody>
      </p:sp>
      <p:sp>
        <p:nvSpPr>
          <p:cNvPr id="67586" name="标题 67585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Likelihood of percolation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67587" name="矩形 67586"/>
          <p:cNvSpPr/>
          <p:nvPr/>
        </p:nvSpPr>
        <p:spPr>
          <a:xfrm>
            <a:off x="1295400" y="1979613"/>
            <a:ext cx="10477500" cy="71501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pic>
        <p:nvPicPr>
          <p:cNvPr id="67588" name="图片 675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2344738"/>
            <a:ext cx="2776538" cy="277653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7589" name="图片 675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5995988"/>
            <a:ext cx="2776538" cy="277653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7590" name="矩形 67589"/>
          <p:cNvSpPr/>
          <p:nvPr/>
        </p:nvSpPr>
        <p:spPr>
          <a:xfrm>
            <a:off x="1727200" y="5232400"/>
            <a:ext cx="2776538" cy="652463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p low (0.4)</a:t>
            </a:r>
            <a:endParaRPr lang="en-US" altLang="zh-CN">
              <a:solidFill>
                <a:schemeClr val="tx1"/>
              </a:solidFill>
              <a:latin typeface="Lucida Sans" charset="0"/>
              <a:ea typeface="ヒラギノ角ゴ ProN W3" charset="78"/>
              <a:cs typeface="Lucida Sans" charset="0"/>
              <a:sym typeface="Lucida Sans" charset="0"/>
            </a:endParaRPr>
          </a:p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does not percolate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67591" name="矩形 67590"/>
          <p:cNvSpPr/>
          <p:nvPr/>
        </p:nvSpPr>
        <p:spPr>
          <a:xfrm>
            <a:off x="5132388" y="5232400"/>
            <a:ext cx="2776537" cy="652463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p medium (0.6)</a:t>
            </a:r>
            <a:endParaRPr lang="en-US" altLang="zh-CN">
              <a:solidFill>
                <a:schemeClr val="tx1"/>
              </a:solidFill>
              <a:latin typeface="Lucida Sans" charset="0"/>
              <a:ea typeface="ヒラギノ角ゴ ProN W3" charset="78"/>
              <a:cs typeface="Lucida Sans" charset="0"/>
              <a:sym typeface="Lucida Sans" charset="0"/>
            </a:endParaRPr>
          </a:p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percolates?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67592" name="矩形 67591"/>
          <p:cNvSpPr/>
          <p:nvPr/>
        </p:nvSpPr>
        <p:spPr>
          <a:xfrm>
            <a:off x="8528050" y="5232400"/>
            <a:ext cx="2776538" cy="652463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p high (0.8)</a:t>
            </a:r>
            <a:endParaRPr lang="en-US" altLang="zh-CN">
              <a:solidFill>
                <a:schemeClr val="tx1"/>
              </a:solidFill>
              <a:latin typeface="Lucida Sans" charset="0"/>
              <a:ea typeface="ヒラギノ角ゴ ProN W3" charset="78"/>
              <a:cs typeface="Lucida Sans" charset="0"/>
              <a:sym typeface="Lucida Sans" charset="0"/>
            </a:endParaRPr>
          </a:p>
          <a:p>
            <a:pPr marL="57150" indent="0" algn="ctr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percolates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pic>
        <p:nvPicPr>
          <p:cNvPr id="67593" name="图片 675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5" y="2344738"/>
            <a:ext cx="2776538" cy="277653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7594" name="图片 675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25" y="5995988"/>
            <a:ext cx="2776538" cy="277653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7595" name="图片 675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050" y="2344738"/>
            <a:ext cx="2776538" cy="2776537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67596" name="图片 675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638" y="5995988"/>
            <a:ext cx="2776537" cy="277653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文本占位符 69632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When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is large, theory guarantees a sharp threshold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*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 </a:t>
            </a:r>
            <a:r>
              <a:rPr lang="en-US" altLang="zh-CN">
                <a:latin typeface="Symbol" panose="05050102010706020507" charset="2"/>
                <a:ea typeface="Symbol" panose="05050102010706020507" charset="2"/>
                <a:sym typeface="Symbol" panose="05050102010706020507" charset="2"/>
              </a:rPr>
              <a:t>&gt;</a:t>
            </a:r>
            <a:r>
              <a:rPr lang="en-US" altLang="zh-CN"/>
              <a:t>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*</a:t>
            </a:r>
            <a:r>
              <a:rPr lang="en-US" altLang="zh-CN"/>
              <a:t>: almost certainly percolates.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 </a:t>
            </a:r>
            <a:r>
              <a:rPr lang="en-US" altLang="zh-CN">
                <a:latin typeface="Symbol" panose="05050102010706020507" charset="2"/>
                <a:ea typeface="Symbol" panose="05050102010706020507" charset="2"/>
                <a:sym typeface="Symbol" panose="05050102010706020507" charset="2"/>
              </a:rPr>
              <a:t>&lt;</a:t>
            </a:r>
            <a:r>
              <a:rPr lang="en-US" altLang="zh-CN"/>
              <a:t>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*</a:t>
            </a:r>
            <a:r>
              <a:rPr lang="en-US" altLang="zh-CN"/>
              <a:t>: almost certainly does not percolate.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Q.  </a:t>
            </a:r>
            <a:r>
              <a:rPr lang="en-US" altLang="zh-CN">
                <a:solidFill>
                  <a:srgbClr val="000000"/>
                </a:solidFill>
              </a:rPr>
              <a:t>What is the value of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>
                <a:solidFill>
                  <a:srgbClr val="000000"/>
                </a:solidFill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*</a:t>
            </a:r>
            <a:r>
              <a:rPr lang="en-US" altLang="zh-CN">
                <a:solidFill>
                  <a:srgbClr val="000000"/>
                </a:solidFill>
              </a:rPr>
              <a:t> ?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</p:txBody>
      </p:sp>
      <p:pic>
        <p:nvPicPr>
          <p:cNvPr id="69634" name="图片 69633"/>
          <p:cNvPicPr>
            <a:picLocks noChangeAspect="1"/>
          </p:cNvPicPr>
          <p:nvPr/>
        </p:nvPicPr>
        <p:blipFill>
          <a:blip r:embed="rId1"/>
          <a:srcRect l="47604" t="71437" r="30228" b="14394"/>
          <a:stretch>
            <a:fillRect/>
          </a:stretch>
        </p:blipFill>
        <p:spPr>
          <a:xfrm>
            <a:off x="3378200" y="4318000"/>
            <a:ext cx="5803900" cy="4800600"/>
          </a:xfrm>
          <a:prstGeom prst="rect">
            <a:avLst/>
          </a:prstGeom>
          <a:noFill/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</p:pic>
      <p:sp>
        <p:nvSpPr>
          <p:cNvPr id="69635" name="矩形 69634"/>
          <p:cNvSpPr/>
          <p:nvPr/>
        </p:nvSpPr>
        <p:spPr>
          <a:xfrm>
            <a:off x="6818313" y="7791450"/>
            <a:ext cx="1219200" cy="4953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</p:spPr>
        <p:txBody>
          <a:bodyPr lIns="0" tIns="0" rIns="58702" bIns="0" anchor="t"/>
          <a:p>
            <a:pPr marL="438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p*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69636" name="文本框 69635"/>
          <p:cNvSpPr txBox="1"/>
          <p:nvPr/>
        </p:nvSpPr>
        <p:spPr>
          <a:xfrm>
            <a:off x="12633325" y="9369425"/>
            <a:ext cx="276225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p>
            <a:pPr marL="0" indent="0" algn="ctr">
              <a:lnSpc>
                <a:spcPct val="100000"/>
              </a:lnSpc>
            </a:pPr>
            <a:fld id="{9A0DB2DC-4C9A-4742-B13C-FB6460FD3503}" type="slidenum">
              <a:rPr lang="en-US" sz="1200">
                <a:solidFill>
                  <a:srgbClr val="000000"/>
                </a:solidFill>
                <a:latin typeface="Comic Sans MS" panose="030F0902030302020204" charset="0"/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 sz="1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cs typeface="Comic Sans MS" panose="030F0902030302020204" charset="0"/>
              <a:sym typeface="Comic Sans MS" panose="030F0902030302020204" charset="0"/>
            </a:endParaRPr>
          </a:p>
        </p:txBody>
      </p:sp>
      <p:sp>
        <p:nvSpPr>
          <p:cNvPr id="69637" name="标题 69636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Percolation phase transition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69638" name="矩形 69637"/>
          <p:cNvSpPr/>
          <p:nvPr/>
        </p:nvSpPr>
        <p:spPr>
          <a:xfrm>
            <a:off x="3581400" y="8534400"/>
            <a:ext cx="8286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100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文本占位符 71680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379730" lvl="1">
              <a:buSzPct val="150000"/>
            </a:pPr>
            <a:r>
              <a:rPr lang="en-US" altLang="zh-CN"/>
              <a:t>Initialize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-</a:t>
            </a:r>
            <a:r>
              <a:rPr lang="en-US" altLang="zh-CN"/>
              <a:t>by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-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whole grid to be blocked.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Declare random sites open until top connected to bottom.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Vacancy percentage estimates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*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71682" name="标题 71681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Monte Carlo simulation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71683" name="矩形 71682"/>
          <p:cNvSpPr/>
          <p:nvPr/>
        </p:nvSpPr>
        <p:spPr>
          <a:xfrm>
            <a:off x="1549400" y="8686800"/>
            <a:ext cx="7270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20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sp>
        <p:nvSpPr>
          <p:cNvPr id="71684" name="矩形 71683"/>
          <p:cNvSpPr/>
          <p:nvPr/>
        </p:nvSpPr>
        <p:spPr>
          <a:xfrm>
            <a:off x="10337800" y="6872288"/>
            <a:ext cx="2197100" cy="584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empty open site</a:t>
            </a:r>
            <a:b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(not connected to top)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1685" name="矩形 71684"/>
          <p:cNvSpPr/>
          <p:nvPr/>
        </p:nvSpPr>
        <p:spPr>
          <a:xfrm>
            <a:off x="9899650" y="6335713"/>
            <a:ext cx="384175" cy="384175"/>
          </a:xfrm>
          <a:prstGeom prst="rect">
            <a:avLst/>
          </a:prstGeom>
          <a:solidFill>
            <a:srgbClr val="7FA4D2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686" name="矩形 71685"/>
          <p:cNvSpPr/>
          <p:nvPr/>
        </p:nvSpPr>
        <p:spPr>
          <a:xfrm>
            <a:off x="10355263" y="6243638"/>
            <a:ext cx="2006600" cy="584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full open site</a:t>
            </a:r>
            <a:b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(connected to top)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1687" name="矩形 71686"/>
          <p:cNvSpPr/>
          <p:nvPr/>
        </p:nvSpPr>
        <p:spPr>
          <a:xfrm>
            <a:off x="10350500" y="7558088"/>
            <a:ext cx="14097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blocked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1688" name="矩形 71687"/>
          <p:cNvSpPr/>
          <p:nvPr/>
        </p:nvSpPr>
        <p:spPr>
          <a:xfrm>
            <a:off x="9899650" y="6921500"/>
            <a:ext cx="384175" cy="3825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689" name="矩形 71688"/>
          <p:cNvSpPr/>
          <p:nvPr/>
        </p:nvSpPr>
        <p:spPr>
          <a:xfrm>
            <a:off x="9899650" y="7505700"/>
            <a:ext cx="384175" cy="382588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71690" name="图片 71689" descr="15UnionFind.ppt_media/percolation20-by-22.mov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0" y="3162300"/>
            <a:ext cx="5867400" cy="586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文本占位符 73728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Q.  </a:t>
            </a:r>
            <a:r>
              <a:rPr lang="en-US" altLang="zh-CN">
                <a:solidFill>
                  <a:srgbClr val="000000"/>
                </a:solidFill>
              </a:rPr>
              <a:t>How to check whether an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-by-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 system percolates?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</p:txBody>
      </p:sp>
      <p:sp>
        <p:nvSpPr>
          <p:cNvPr id="73730" name="标题 73729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Dynamic connectivity solution to estimate percolation threshold</a:t>
            </a:r>
            <a:endParaRPr lang="en-US" altLang="zh-CN">
              <a:ea typeface="ヒラギノ明朝 ProN W3" charset="78"/>
            </a:endParaRPr>
          </a:p>
        </p:txBody>
      </p:sp>
      <p:graphicFrame>
        <p:nvGraphicFramePr>
          <p:cNvPr id="73731" name="表格 73730"/>
          <p:cNvGraphicFramePr/>
          <p:nvPr/>
        </p:nvGraphicFramePr>
        <p:xfrm>
          <a:off x="1422400" y="4305300"/>
          <a:ext cx="3810000" cy="3810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3817" name="矩形 73816"/>
          <p:cNvSpPr/>
          <p:nvPr/>
        </p:nvSpPr>
        <p:spPr>
          <a:xfrm>
            <a:off x="1866900" y="8650288"/>
            <a:ext cx="21971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open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3818" name="矩形 73817"/>
          <p:cNvSpPr/>
          <p:nvPr/>
        </p:nvSpPr>
        <p:spPr>
          <a:xfrm>
            <a:off x="1879600" y="9234488"/>
            <a:ext cx="14097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blocked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3819" name="矩形 73818"/>
          <p:cNvSpPr/>
          <p:nvPr/>
        </p:nvSpPr>
        <p:spPr>
          <a:xfrm>
            <a:off x="1428750" y="8597900"/>
            <a:ext cx="384175" cy="3825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3820" name="矩形 73819"/>
          <p:cNvSpPr/>
          <p:nvPr/>
        </p:nvSpPr>
        <p:spPr>
          <a:xfrm>
            <a:off x="1428750" y="9182100"/>
            <a:ext cx="384175" cy="382588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3821" name="矩形 73820"/>
          <p:cNvSpPr/>
          <p:nvPr/>
        </p:nvSpPr>
        <p:spPr>
          <a:xfrm>
            <a:off x="495300" y="4572000"/>
            <a:ext cx="6254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5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文本占位符 74752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Q.  </a:t>
            </a:r>
            <a:r>
              <a:rPr lang="en-US" altLang="zh-CN">
                <a:solidFill>
                  <a:srgbClr val="000000"/>
                </a:solidFill>
              </a:rPr>
              <a:t>How to check whether an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-by-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 system percolates?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Create an object for each site and name them 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0</a:t>
            </a:r>
            <a:r>
              <a:rPr lang="en-US" altLang="zh-CN"/>
              <a:t> to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 baseline="32000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2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– 1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74754" name="标题 74753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Dynamic connectivity solution to estimate percolation threshold</a:t>
            </a:r>
            <a:endParaRPr lang="en-US" altLang="zh-CN">
              <a:ea typeface="ヒラギノ明朝 ProN W3" charset="78"/>
            </a:endParaRPr>
          </a:p>
        </p:txBody>
      </p:sp>
      <p:graphicFrame>
        <p:nvGraphicFramePr>
          <p:cNvPr id="74755" name="表格 74754"/>
          <p:cNvGraphicFramePr/>
          <p:nvPr/>
        </p:nvGraphicFramePr>
        <p:xfrm>
          <a:off x="1422400" y="4305300"/>
          <a:ext cx="3810000" cy="3810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4841" name="矩形 74840"/>
          <p:cNvSpPr/>
          <p:nvPr/>
        </p:nvSpPr>
        <p:spPr>
          <a:xfrm>
            <a:off x="1866900" y="8650288"/>
            <a:ext cx="21971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open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4842" name="矩形 74841"/>
          <p:cNvSpPr/>
          <p:nvPr/>
        </p:nvSpPr>
        <p:spPr>
          <a:xfrm>
            <a:off x="1879600" y="9234488"/>
            <a:ext cx="14097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blocked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4843" name="矩形 74842"/>
          <p:cNvSpPr/>
          <p:nvPr/>
        </p:nvSpPr>
        <p:spPr>
          <a:xfrm>
            <a:off x="1428750" y="8597900"/>
            <a:ext cx="384175" cy="3825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844" name="矩形 74843"/>
          <p:cNvSpPr/>
          <p:nvPr/>
        </p:nvSpPr>
        <p:spPr>
          <a:xfrm>
            <a:off x="1428750" y="9182100"/>
            <a:ext cx="384175" cy="382588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845" name="矩形 74844"/>
          <p:cNvSpPr/>
          <p:nvPr/>
        </p:nvSpPr>
        <p:spPr>
          <a:xfrm>
            <a:off x="495300" y="4572000"/>
            <a:ext cx="6254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5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sp>
        <p:nvSpPr>
          <p:cNvPr id="74846" name="椭圆 74845"/>
          <p:cNvSpPr/>
          <p:nvPr/>
        </p:nvSpPr>
        <p:spPr>
          <a:xfrm>
            <a:off x="6769100" y="4559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47" name="椭圆 74846"/>
          <p:cNvSpPr/>
          <p:nvPr/>
        </p:nvSpPr>
        <p:spPr>
          <a:xfrm>
            <a:off x="7531100" y="4559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48" name="椭圆 74847"/>
          <p:cNvSpPr/>
          <p:nvPr/>
        </p:nvSpPr>
        <p:spPr>
          <a:xfrm>
            <a:off x="8293100" y="4559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49" name="椭圆 74848"/>
          <p:cNvSpPr/>
          <p:nvPr/>
        </p:nvSpPr>
        <p:spPr>
          <a:xfrm>
            <a:off x="9055100" y="4559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50" name="椭圆 74849"/>
          <p:cNvSpPr/>
          <p:nvPr/>
        </p:nvSpPr>
        <p:spPr>
          <a:xfrm>
            <a:off x="9817100" y="4559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51" name="椭圆 74850"/>
          <p:cNvSpPr/>
          <p:nvPr/>
        </p:nvSpPr>
        <p:spPr>
          <a:xfrm>
            <a:off x="6769100" y="5321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52" name="椭圆 74851"/>
          <p:cNvSpPr/>
          <p:nvPr/>
        </p:nvSpPr>
        <p:spPr>
          <a:xfrm>
            <a:off x="7531100" y="5321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53" name="椭圆 74852"/>
          <p:cNvSpPr/>
          <p:nvPr/>
        </p:nvSpPr>
        <p:spPr>
          <a:xfrm>
            <a:off x="8293100" y="5321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54" name="椭圆 74853"/>
          <p:cNvSpPr/>
          <p:nvPr/>
        </p:nvSpPr>
        <p:spPr>
          <a:xfrm>
            <a:off x="9055100" y="5321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8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55" name="椭圆 74854"/>
          <p:cNvSpPr/>
          <p:nvPr/>
        </p:nvSpPr>
        <p:spPr>
          <a:xfrm>
            <a:off x="9817100" y="5321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9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56" name="椭圆 74855"/>
          <p:cNvSpPr/>
          <p:nvPr/>
        </p:nvSpPr>
        <p:spPr>
          <a:xfrm>
            <a:off x="6769100" y="6083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10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57" name="椭圆 74856"/>
          <p:cNvSpPr/>
          <p:nvPr/>
        </p:nvSpPr>
        <p:spPr>
          <a:xfrm>
            <a:off x="7531100" y="6083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11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58" name="椭圆 74857"/>
          <p:cNvSpPr/>
          <p:nvPr/>
        </p:nvSpPr>
        <p:spPr>
          <a:xfrm>
            <a:off x="8293100" y="6083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12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59" name="椭圆 74858"/>
          <p:cNvSpPr/>
          <p:nvPr/>
        </p:nvSpPr>
        <p:spPr>
          <a:xfrm>
            <a:off x="9055100" y="6083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13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60" name="椭圆 74859"/>
          <p:cNvSpPr/>
          <p:nvPr/>
        </p:nvSpPr>
        <p:spPr>
          <a:xfrm>
            <a:off x="9817100" y="6083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14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61" name="椭圆 74860"/>
          <p:cNvSpPr/>
          <p:nvPr/>
        </p:nvSpPr>
        <p:spPr>
          <a:xfrm>
            <a:off x="6769100" y="6845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15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62" name="椭圆 74861"/>
          <p:cNvSpPr/>
          <p:nvPr/>
        </p:nvSpPr>
        <p:spPr>
          <a:xfrm>
            <a:off x="7531100" y="6845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16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63" name="椭圆 74862"/>
          <p:cNvSpPr/>
          <p:nvPr/>
        </p:nvSpPr>
        <p:spPr>
          <a:xfrm>
            <a:off x="8293100" y="6845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17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64" name="椭圆 74863"/>
          <p:cNvSpPr/>
          <p:nvPr/>
        </p:nvSpPr>
        <p:spPr>
          <a:xfrm>
            <a:off x="9055100" y="6845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18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65" name="椭圆 74864"/>
          <p:cNvSpPr/>
          <p:nvPr/>
        </p:nvSpPr>
        <p:spPr>
          <a:xfrm>
            <a:off x="9817100" y="6845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19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66" name="椭圆 74865"/>
          <p:cNvSpPr/>
          <p:nvPr/>
        </p:nvSpPr>
        <p:spPr>
          <a:xfrm>
            <a:off x="6769100" y="7607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20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67" name="椭圆 74866"/>
          <p:cNvSpPr/>
          <p:nvPr/>
        </p:nvSpPr>
        <p:spPr>
          <a:xfrm>
            <a:off x="7531100" y="7607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21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68" name="椭圆 74867"/>
          <p:cNvSpPr/>
          <p:nvPr/>
        </p:nvSpPr>
        <p:spPr>
          <a:xfrm>
            <a:off x="8293100" y="7607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22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69" name="椭圆 74868"/>
          <p:cNvSpPr/>
          <p:nvPr/>
        </p:nvSpPr>
        <p:spPr>
          <a:xfrm>
            <a:off x="9055100" y="7607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23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74870" name="椭圆 74869"/>
          <p:cNvSpPr/>
          <p:nvPr/>
        </p:nvSpPr>
        <p:spPr>
          <a:xfrm>
            <a:off x="9817100" y="7607300"/>
            <a:ext cx="457200" cy="45720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 sz="18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24</a:t>
            </a:r>
            <a:endParaRPr lang="en-US" altLang="zh-CN" sz="18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文本占位符 75776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Q.  </a:t>
            </a:r>
            <a:r>
              <a:rPr lang="en-US" altLang="zh-CN">
                <a:solidFill>
                  <a:srgbClr val="000000"/>
                </a:solidFill>
              </a:rPr>
              <a:t>How to check whether an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-by-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 system percolates?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Create an object for each site and name them 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0</a:t>
            </a:r>
            <a:r>
              <a:rPr lang="en-US" altLang="zh-CN"/>
              <a:t> to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 baseline="32000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2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– 1</a:t>
            </a:r>
            <a:r>
              <a:rPr lang="en-US" altLang="zh-CN"/>
              <a:t>. 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Sites are in same set if connected by open sites.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75778" name="标题 75777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Dynamic connectivity solution to estimate percolation threshold</a:t>
            </a:r>
            <a:endParaRPr lang="en-US" altLang="zh-CN">
              <a:ea typeface="ヒラギノ明朝 ProN W3" charset="78"/>
            </a:endParaRPr>
          </a:p>
        </p:txBody>
      </p:sp>
      <p:graphicFrame>
        <p:nvGraphicFramePr>
          <p:cNvPr id="75779" name="表格 75778"/>
          <p:cNvGraphicFramePr/>
          <p:nvPr/>
        </p:nvGraphicFramePr>
        <p:xfrm>
          <a:off x="1422400" y="4305300"/>
          <a:ext cx="3810000" cy="3810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865" name="矩形 75864"/>
          <p:cNvSpPr/>
          <p:nvPr/>
        </p:nvSpPr>
        <p:spPr>
          <a:xfrm>
            <a:off x="1866900" y="8650288"/>
            <a:ext cx="21971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open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5866" name="矩形 75865"/>
          <p:cNvSpPr/>
          <p:nvPr/>
        </p:nvSpPr>
        <p:spPr>
          <a:xfrm>
            <a:off x="1879600" y="9234488"/>
            <a:ext cx="14097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blocked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5867" name="矩形 75866"/>
          <p:cNvSpPr/>
          <p:nvPr/>
        </p:nvSpPr>
        <p:spPr>
          <a:xfrm>
            <a:off x="1428750" y="8597900"/>
            <a:ext cx="384175" cy="3825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5868" name="矩形 75867"/>
          <p:cNvSpPr/>
          <p:nvPr/>
        </p:nvSpPr>
        <p:spPr>
          <a:xfrm>
            <a:off x="1428750" y="9182100"/>
            <a:ext cx="384175" cy="382588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5869" name="矩形 75868"/>
          <p:cNvSpPr/>
          <p:nvPr/>
        </p:nvSpPr>
        <p:spPr>
          <a:xfrm>
            <a:off x="495300" y="4572000"/>
            <a:ext cx="6254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5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grpSp>
        <p:nvGrpSpPr>
          <p:cNvPr id="75870" name="组合 75869"/>
          <p:cNvGrpSpPr/>
          <p:nvPr/>
        </p:nvGrpSpPr>
        <p:grpSpPr>
          <a:xfrm>
            <a:off x="6769100" y="4559300"/>
            <a:ext cx="3327400" cy="3327400"/>
            <a:chOff x="0" y="0"/>
            <a:chExt cx="2096" cy="2096"/>
          </a:xfrm>
        </p:grpSpPr>
        <p:sp>
          <p:nvSpPr>
            <p:cNvPr id="75871" name="椭圆 75870"/>
            <p:cNvSpPr/>
            <p:nvPr/>
          </p:nvSpPr>
          <p:spPr>
            <a:xfrm>
              <a:off x="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72" name="椭圆 75871"/>
            <p:cNvSpPr/>
            <p:nvPr/>
          </p:nvSpPr>
          <p:spPr>
            <a:xfrm>
              <a:off x="48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73" name="椭圆 75872"/>
            <p:cNvSpPr/>
            <p:nvPr/>
          </p:nvSpPr>
          <p:spPr>
            <a:xfrm>
              <a:off x="96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74" name="椭圆 75873"/>
            <p:cNvSpPr/>
            <p:nvPr/>
          </p:nvSpPr>
          <p:spPr>
            <a:xfrm>
              <a:off x="144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75" name="椭圆 75874"/>
            <p:cNvSpPr/>
            <p:nvPr/>
          </p:nvSpPr>
          <p:spPr>
            <a:xfrm>
              <a:off x="192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76" name="椭圆 75875"/>
            <p:cNvSpPr/>
            <p:nvPr/>
          </p:nvSpPr>
          <p:spPr>
            <a:xfrm>
              <a:off x="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77" name="椭圆 75876"/>
            <p:cNvSpPr/>
            <p:nvPr/>
          </p:nvSpPr>
          <p:spPr>
            <a:xfrm>
              <a:off x="48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78" name="椭圆 75877"/>
            <p:cNvSpPr/>
            <p:nvPr/>
          </p:nvSpPr>
          <p:spPr>
            <a:xfrm>
              <a:off x="96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79" name="椭圆 75878"/>
            <p:cNvSpPr/>
            <p:nvPr/>
          </p:nvSpPr>
          <p:spPr>
            <a:xfrm>
              <a:off x="144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80" name="椭圆 75879"/>
            <p:cNvSpPr/>
            <p:nvPr/>
          </p:nvSpPr>
          <p:spPr>
            <a:xfrm>
              <a:off x="192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81" name="椭圆 75880"/>
            <p:cNvSpPr/>
            <p:nvPr/>
          </p:nvSpPr>
          <p:spPr>
            <a:xfrm>
              <a:off x="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82" name="椭圆 75881"/>
            <p:cNvSpPr/>
            <p:nvPr/>
          </p:nvSpPr>
          <p:spPr>
            <a:xfrm>
              <a:off x="48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83" name="椭圆 75882"/>
            <p:cNvSpPr/>
            <p:nvPr/>
          </p:nvSpPr>
          <p:spPr>
            <a:xfrm>
              <a:off x="96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84" name="椭圆 75883"/>
            <p:cNvSpPr/>
            <p:nvPr/>
          </p:nvSpPr>
          <p:spPr>
            <a:xfrm>
              <a:off x="144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85" name="椭圆 75884"/>
            <p:cNvSpPr/>
            <p:nvPr/>
          </p:nvSpPr>
          <p:spPr>
            <a:xfrm>
              <a:off x="192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86" name="椭圆 75885"/>
            <p:cNvSpPr/>
            <p:nvPr/>
          </p:nvSpPr>
          <p:spPr>
            <a:xfrm>
              <a:off x="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87" name="椭圆 75886"/>
            <p:cNvSpPr/>
            <p:nvPr/>
          </p:nvSpPr>
          <p:spPr>
            <a:xfrm>
              <a:off x="48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88" name="椭圆 75887"/>
            <p:cNvSpPr/>
            <p:nvPr/>
          </p:nvSpPr>
          <p:spPr>
            <a:xfrm>
              <a:off x="96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89" name="椭圆 75888"/>
            <p:cNvSpPr/>
            <p:nvPr/>
          </p:nvSpPr>
          <p:spPr>
            <a:xfrm>
              <a:off x="144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90" name="椭圆 75889"/>
            <p:cNvSpPr/>
            <p:nvPr/>
          </p:nvSpPr>
          <p:spPr>
            <a:xfrm>
              <a:off x="192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91" name="椭圆 75890"/>
            <p:cNvSpPr/>
            <p:nvPr/>
          </p:nvSpPr>
          <p:spPr>
            <a:xfrm>
              <a:off x="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92" name="椭圆 75891"/>
            <p:cNvSpPr/>
            <p:nvPr/>
          </p:nvSpPr>
          <p:spPr>
            <a:xfrm>
              <a:off x="48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93" name="椭圆 75892"/>
            <p:cNvSpPr/>
            <p:nvPr/>
          </p:nvSpPr>
          <p:spPr>
            <a:xfrm>
              <a:off x="96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94" name="椭圆 75893"/>
            <p:cNvSpPr/>
            <p:nvPr/>
          </p:nvSpPr>
          <p:spPr>
            <a:xfrm>
              <a:off x="144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95" name="椭圆 75894"/>
            <p:cNvSpPr/>
            <p:nvPr/>
          </p:nvSpPr>
          <p:spPr>
            <a:xfrm>
              <a:off x="192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5896" name="直接连接符 75895"/>
          <p:cNvSpPr/>
          <p:nvPr/>
        </p:nvSpPr>
        <p:spPr>
          <a:xfrm rot="-10800000" flipH="1">
            <a:off x="6883400" y="4697413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897" name="直接连接符 75896"/>
          <p:cNvSpPr/>
          <p:nvPr/>
        </p:nvSpPr>
        <p:spPr>
          <a:xfrm rot="-10800000" flipH="1">
            <a:off x="9169400" y="6223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898" name="直接连接符 75897"/>
          <p:cNvSpPr/>
          <p:nvPr/>
        </p:nvSpPr>
        <p:spPr>
          <a:xfrm rot="-10800000" flipH="1">
            <a:off x="69088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899" name="直接连接符 75898"/>
          <p:cNvSpPr/>
          <p:nvPr/>
        </p:nvSpPr>
        <p:spPr>
          <a:xfrm rot="-10800000" flipH="1">
            <a:off x="9194800" y="54483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900" name="直接连接符 75899"/>
          <p:cNvSpPr/>
          <p:nvPr/>
        </p:nvSpPr>
        <p:spPr>
          <a:xfrm rot="-10800000" flipH="1">
            <a:off x="9194800" y="46609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901" name="直接连接符 75900"/>
          <p:cNvSpPr/>
          <p:nvPr/>
        </p:nvSpPr>
        <p:spPr>
          <a:xfrm rot="-10800000" flipH="1">
            <a:off x="6908800" y="69596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902" name="直接连接符 75901"/>
          <p:cNvSpPr/>
          <p:nvPr/>
        </p:nvSpPr>
        <p:spPr>
          <a:xfrm>
            <a:off x="91821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8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Connectivity example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12290" name="矩形 12289"/>
          <p:cNvSpPr/>
          <p:nvPr/>
        </p:nvSpPr>
        <p:spPr>
          <a:xfrm>
            <a:off x="3081338" y="2057400"/>
            <a:ext cx="6848475" cy="651986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pic>
        <p:nvPicPr>
          <p:cNvPr id="12291" name="图片 12290"/>
          <p:cNvPicPr>
            <a:picLocks noChangeAspect="1"/>
          </p:cNvPicPr>
          <p:nvPr/>
        </p:nvPicPr>
        <p:blipFill>
          <a:blip r:embed="rId1"/>
          <a:srcRect l="1715" b="1601"/>
          <a:stretch>
            <a:fillRect/>
          </a:stretch>
        </p:blipFill>
        <p:spPr>
          <a:xfrm>
            <a:off x="3332163" y="2201863"/>
            <a:ext cx="6411912" cy="62896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2292" name="矩形 12291"/>
          <p:cNvSpPr/>
          <p:nvPr/>
        </p:nvSpPr>
        <p:spPr>
          <a:xfrm>
            <a:off x="2360613" y="3743325"/>
            <a:ext cx="711200" cy="73025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p</a:t>
            </a:r>
            <a:endParaRPr lang="en-US" altLang="zh-CN" sz="20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12293" name="直接连接符 12292"/>
          <p:cNvSpPr/>
          <p:nvPr/>
        </p:nvSpPr>
        <p:spPr>
          <a:xfrm rot="10800000">
            <a:off x="2674938" y="4146550"/>
            <a:ext cx="617537" cy="763588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2294" name="矩形 12293"/>
          <p:cNvSpPr/>
          <p:nvPr/>
        </p:nvSpPr>
        <p:spPr>
          <a:xfrm>
            <a:off x="10334625" y="6750050"/>
            <a:ext cx="742950" cy="7620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q</a:t>
            </a:r>
            <a:endParaRPr lang="en-US" altLang="zh-CN" sz="20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12295" name="直接连接符 12294"/>
          <p:cNvSpPr/>
          <p:nvPr/>
        </p:nvSpPr>
        <p:spPr>
          <a:xfrm rot="-10800000" flipH="1">
            <a:off x="9632950" y="7142163"/>
            <a:ext cx="641350" cy="88900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2296" name="矩形 12295"/>
          <p:cNvSpPr/>
          <p:nvPr/>
        </p:nvSpPr>
        <p:spPr>
          <a:xfrm>
            <a:off x="812800" y="1028700"/>
            <a:ext cx="4711700" cy="800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7224" bIns="0" anchor="t"/>
          <a:p>
            <a:pPr marL="635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4080"/>
                </a:solidFill>
                <a:latin typeface="Comic Sans MS" panose="030F0902030302020204" charset="0"/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  <a:t>Q. </a:t>
            </a:r>
            <a:r>
              <a:rPr lang="en-US" altLang="zh-CN" sz="2200">
                <a:solidFill>
                  <a:srgbClr val="000000"/>
                </a:solidFill>
                <a:latin typeface="Comic Sans MS" panose="030F0902030302020204" charset="0"/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  <a:t>Is there a path from p to q?</a:t>
            </a:r>
            <a:endParaRPr lang="en-US" altLang="zh-CN" sz="2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  <p:sp>
        <p:nvSpPr>
          <p:cNvPr id="12297" name="矩形 12296"/>
          <p:cNvSpPr/>
          <p:nvPr/>
        </p:nvSpPr>
        <p:spPr>
          <a:xfrm>
            <a:off x="3351213" y="5022850"/>
            <a:ext cx="6030912" cy="3184525"/>
          </a:xfrm>
          <a:noFill/>
          <a:ln w="101600" cap="flat" cmpd="sng">
            <a:solidFill>
              <a:srgbClr val="CC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8" name="矩形 12297"/>
          <p:cNvSpPr/>
          <p:nvPr/>
        </p:nvSpPr>
        <p:spPr>
          <a:xfrm>
            <a:off x="812800" y="8724900"/>
            <a:ext cx="1384300" cy="800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7224" bIns="0" anchor="t"/>
          <a:p>
            <a:pPr marL="6350" indent="0">
              <a:lnSpc>
                <a:spcPct val="120000"/>
              </a:lnSpc>
              <a:buNone/>
            </a:pPr>
            <a:r>
              <a:rPr lang="en-US" altLang="zh-CN" sz="2200">
                <a:solidFill>
                  <a:srgbClr val="004080"/>
                </a:solidFill>
                <a:latin typeface="Comic Sans MS" panose="030F0902030302020204" charset="0"/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  <a:t>A. </a:t>
            </a:r>
            <a:r>
              <a:rPr lang="en-US" altLang="zh-CN" sz="2200">
                <a:solidFill>
                  <a:srgbClr val="000000"/>
                </a:solidFill>
                <a:latin typeface="Comic Sans MS" panose="030F0902030302020204" charset="0"/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  <a:t>Yes.</a:t>
            </a:r>
            <a:endParaRPr lang="en-US" altLang="zh-CN" sz="2200">
              <a:solidFill>
                <a:srgbClr val="000000"/>
              </a:solidFill>
              <a:latin typeface="Comic Sans MS" panose="030F0902030302020204" charset="0"/>
              <a:ea typeface="Comic Sans MS" panose="030F0902030302020204" charset="0"/>
              <a:sym typeface="Comic Sans MS" panose="030F0902030302020204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文本占位符 76800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Q.  </a:t>
            </a:r>
            <a:r>
              <a:rPr lang="en-US" altLang="zh-CN">
                <a:solidFill>
                  <a:srgbClr val="000000"/>
                </a:solidFill>
              </a:rPr>
              <a:t>How to check whether an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-by-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 system percolates?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Create an object for each site and name them 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0</a:t>
            </a:r>
            <a:r>
              <a:rPr lang="en-US" altLang="zh-CN"/>
              <a:t> to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 baseline="32000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2</a:t>
            </a:r>
            <a:r>
              <a:rPr lang="en-US" altLang="zh-CN"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 – 1</a:t>
            </a:r>
            <a:r>
              <a:rPr lang="en-US" altLang="zh-CN"/>
              <a:t>. 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Sites are in same set if connected by open sites.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Percolates iff any site on bottom row is connected to site on top row.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76802" name="标题 76801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Dynamic connectivity solution to estimate percolation threshold</a:t>
            </a:r>
            <a:endParaRPr lang="en-US" altLang="zh-CN">
              <a:ea typeface="ヒラギノ明朝 ProN W3" charset="78"/>
            </a:endParaRPr>
          </a:p>
        </p:txBody>
      </p:sp>
      <p:grpSp>
        <p:nvGrpSpPr>
          <p:cNvPr id="76803" name="组合 76802"/>
          <p:cNvGrpSpPr/>
          <p:nvPr/>
        </p:nvGrpSpPr>
        <p:grpSpPr>
          <a:xfrm>
            <a:off x="6769100" y="4559300"/>
            <a:ext cx="3327400" cy="3327400"/>
            <a:chOff x="0" y="0"/>
            <a:chExt cx="2096" cy="2096"/>
          </a:xfrm>
        </p:grpSpPr>
        <p:sp>
          <p:nvSpPr>
            <p:cNvPr id="76804" name="椭圆 76803"/>
            <p:cNvSpPr/>
            <p:nvPr/>
          </p:nvSpPr>
          <p:spPr>
            <a:xfrm>
              <a:off x="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05" name="椭圆 76804"/>
            <p:cNvSpPr/>
            <p:nvPr/>
          </p:nvSpPr>
          <p:spPr>
            <a:xfrm>
              <a:off x="48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06" name="椭圆 76805"/>
            <p:cNvSpPr/>
            <p:nvPr/>
          </p:nvSpPr>
          <p:spPr>
            <a:xfrm>
              <a:off x="96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07" name="椭圆 76806"/>
            <p:cNvSpPr/>
            <p:nvPr/>
          </p:nvSpPr>
          <p:spPr>
            <a:xfrm>
              <a:off x="144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08" name="椭圆 76807"/>
            <p:cNvSpPr/>
            <p:nvPr/>
          </p:nvSpPr>
          <p:spPr>
            <a:xfrm>
              <a:off x="192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09" name="椭圆 76808"/>
            <p:cNvSpPr/>
            <p:nvPr/>
          </p:nvSpPr>
          <p:spPr>
            <a:xfrm>
              <a:off x="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0" name="椭圆 76809"/>
            <p:cNvSpPr/>
            <p:nvPr/>
          </p:nvSpPr>
          <p:spPr>
            <a:xfrm>
              <a:off x="48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1" name="椭圆 76810"/>
            <p:cNvSpPr/>
            <p:nvPr/>
          </p:nvSpPr>
          <p:spPr>
            <a:xfrm>
              <a:off x="96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2" name="椭圆 76811"/>
            <p:cNvSpPr/>
            <p:nvPr/>
          </p:nvSpPr>
          <p:spPr>
            <a:xfrm>
              <a:off x="144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3" name="椭圆 76812"/>
            <p:cNvSpPr/>
            <p:nvPr/>
          </p:nvSpPr>
          <p:spPr>
            <a:xfrm>
              <a:off x="192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4" name="椭圆 76813"/>
            <p:cNvSpPr/>
            <p:nvPr/>
          </p:nvSpPr>
          <p:spPr>
            <a:xfrm>
              <a:off x="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5" name="椭圆 76814"/>
            <p:cNvSpPr/>
            <p:nvPr/>
          </p:nvSpPr>
          <p:spPr>
            <a:xfrm>
              <a:off x="48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6" name="椭圆 76815"/>
            <p:cNvSpPr/>
            <p:nvPr/>
          </p:nvSpPr>
          <p:spPr>
            <a:xfrm>
              <a:off x="96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7" name="椭圆 76816"/>
            <p:cNvSpPr/>
            <p:nvPr/>
          </p:nvSpPr>
          <p:spPr>
            <a:xfrm>
              <a:off x="144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8" name="椭圆 76817"/>
            <p:cNvSpPr/>
            <p:nvPr/>
          </p:nvSpPr>
          <p:spPr>
            <a:xfrm>
              <a:off x="192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9" name="椭圆 76818"/>
            <p:cNvSpPr/>
            <p:nvPr/>
          </p:nvSpPr>
          <p:spPr>
            <a:xfrm>
              <a:off x="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20" name="椭圆 76819"/>
            <p:cNvSpPr/>
            <p:nvPr/>
          </p:nvSpPr>
          <p:spPr>
            <a:xfrm>
              <a:off x="48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21" name="椭圆 76820"/>
            <p:cNvSpPr/>
            <p:nvPr/>
          </p:nvSpPr>
          <p:spPr>
            <a:xfrm>
              <a:off x="96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22" name="椭圆 76821"/>
            <p:cNvSpPr/>
            <p:nvPr/>
          </p:nvSpPr>
          <p:spPr>
            <a:xfrm>
              <a:off x="144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23" name="椭圆 76822"/>
            <p:cNvSpPr/>
            <p:nvPr/>
          </p:nvSpPr>
          <p:spPr>
            <a:xfrm>
              <a:off x="192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24" name="椭圆 76823"/>
            <p:cNvSpPr/>
            <p:nvPr/>
          </p:nvSpPr>
          <p:spPr>
            <a:xfrm>
              <a:off x="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25" name="椭圆 76824"/>
            <p:cNvSpPr/>
            <p:nvPr/>
          </p:nvSpPr>
          <p:spPr>
            <a:xfrm>
              <a:off x="48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26" name="椭圆 76825"/>
            <p:cNvSpPr/>
            <p:nvPr/>
          </p:nvSpPr>
          <p:spPr>
            <a:xfrm>
              <a:off x="96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27" name="椭圆 76826"/>
            <p:cNvSpPr/>
            <p:nvPr/>
          </p:nvSpPr>
          <p:spPr>
            <a:xfrm>
              <a:off x="144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28" name="椭圆 76827"/>
            <p:cNvSpPr/>
            <p:nvPr/>
          </p:nvSpPr>
          <p:spPr>
            <a:xfrm>
              <a:off x="192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6829" name="直接连接符 76828"/>
          <p:cNvSpPr/>
          <p:nvPr/>
        </p:nvSpPr>
        <p:spPr>
          <a:xfrm rot="-10800000" flipH="1">
            <a:off x="6883400" y="4697413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30" name="直接连接符 76829"/>
          <p:cNvSpPr/>
          <p:nvPr/>
        </p:nvSpPr>
        <p:spPr>
          <a:xfrm rot="-10800000" flipH="1">
            <a:off x="9169400" y="6223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31" name="直接连接符 76830"/>
          <p:cNvSpPr/>
          <p:nvPr/>
        </p:nvSpPr>
        <p:spPr>
          <a:xfrm rot="-10800000" flipH="1">
            <a:off x="69088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32" name="直接连接符 76831"/>
          <p:cNvSpPr/>
          <p:nvPr/>
        </p:nvSpPr>
        <p:spPr>
          <a:xfrm rot="-10800000" flipH="1">
            <a:off x="9194800" y="54483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33" name="直接连接符 76832"/>
          <p:cNvSpPr/>
          <p:nvPr/>
        </p:nvSpPr>
        <p:spPr>
          <a:xfrm rot="-10800000" flipH="1">
            <a:off x="9194800" y="46609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34" name="矩形 76833"/>
          <p:cNvSpPr/>
          <p:nvPr/>
        </p:nvSpPr>
        <p:spPr>
          <a:xfrm>
            <a:off x="7104063" y="3454400"/>
            <a:ext cx="4672012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brute-force algorithm: </a:t>
            </a:r>
            <a:r>
              <a:rPr lang="en-US" altLang="zh-CN" i="1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N</a:t>
            </a:r>
            <a:r>
              <a:rPr lang="en-US" altLang="zh-CN" baseline="32000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 2</a:t>
            </a: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 calls to connected()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6835" name="直接连接符 76834"/>
          <p:cNvSpPr/>
          <p:nvPr/>
        </p:nvSpPr>
        <p:spPr>
          <a:xfrm>
            <a:off x="6777038" y="3208338"/>
            <a:ext cx="304800" cy="304800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76836" name="直接连接符 76835"/>
          <p:cNvSpPr/>
          <p:nvPr/>
        </p:nvSpPr>
        <p:spPr>
          <a:xfrm rot="-10800000" flipH="1">
            <a:off x="6908800" y="69596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76837" name="表格 76836"/>
          <p:cNvGraphicFramePr/>
          <p:nvPr/>
        </p:nvGraphicFramePr>
        <p:xfrm>
          <a:off x="1422400" y="4305300"/>
          <a:ext cx="3810000" cy="3810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6923" name="矩形 76922"/>
          <p:cNvSpPr/>
          <p:nvPr/>
        </p:nvSpPr>
        <p:spPr>
          <a:xfrm>
            <a:off x="1866900" y="8650288"/>
            <a:ext cx="21971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open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6924" name="矩形 76923"/>
          <p:cNvSpPr/>
          <p:nvPr/>
        </p:nvSpPr>
        <p:spPr>
          <a:xfrm>
            <a:off x="1879600" y="9234488"/>
            <a:ext cx="14097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blocked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6925" name="矩形 76924"/>
          <p:cNvSpPr/>
          <p:nvPr/>
        </p:nvSpPr>
        <p:spPr>
          <a:xfrm>
            <a:off x="1428750" y="8597900"/>
            <a:ext cx="384175" cy="3825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926" name="矩形 76925"/>
          <p:cNvSpPr/>
          <p:nvPr/>
        </p:nvSpPr>
        <p:spPr>
          <a:xfrm>
            <a:off x="1428750" y="9182100"/>
            <a:ext cx="384175" cy="382588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927" name="矩形 76926"/>
          <p:cNvSpPr/>
          <p:nvPr/>
        </p:nvSpPr>
        <p:spPr>
          <a:xfrm>
            <a:off x="495300" y="4572000"/>
            <a:ext cx="6254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5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sp>
        <p:nvSpPr>
          <p:cNvPr id="76928" name="直接连接符 76927"/>
          <p:cNvSpPr/>
          <p:nvPr/>
        </p:nvSpPr>
        <p:spPr>
          <a:xfrm>
            <a:off x="91821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直接连接符 77824"/>
          <p:cNvSpPr/>
          <p:nvPr/>
        </p:nvSpPr>
        <p:spPr>
          <a:xfrm>
            <a:off x="6946900" y="7759700"/>
            <a:ext cx="1489075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26" name="直接连接符 77825"/>
          <p:cNvSpPr/>
          <p:nvPr/>
        </p:nvSpPr>
        <p:spPr>
          <a:xfrm>
            <a:off x="7658100" y="7759700"/>
            <a:ext cx="773113" cy="7731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27" name="直接连接符 77826"/>
          <p:cNvSpPr/>
          <p:nvPr/>
        </p:nvSpPr>
        <p:spPr>
          <a:xfrm>
            <a:off x="8432800" y="7759700"/>
            <a:ext cx="0" cy="8239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28" name="直接连接符 77827"/>
          <p:cNvSpPr/>
          <p:nvPr/>
        </p:nvSpPr>
        <p:spPr>
          <a:xfrm flipH="1">
            <a:off x="8432800" y="7759700"/>
            <a:ext cx="762000" cy="8207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29" name="直接连接符 77828"/>
          <p:cNvSpPr/>
          <p:nvPr/>
        </p:nvSpPr>
        <p:spPr>
          <a:xfrm flipH="1">
            <a:off x="8432800" y="7759700"/>
            <a:ext cx="1473200" cy="793750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0" name="文本占位符 77829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Clever trick.  </a:t>
            </a:r>
            <a:r>
              <a:rPr lang="en-US" altLang="zh-CN">
                <a:solidFill>
                  <a:srgbClr val="000000"/>
                </a:solidFill>
              </a:rPr>
              <a:t>Introduce two virtual sites (and connections to top and bottom).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Percolates iff virtual top site is connected to virtual bottom site.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77831" name="直接连接符 77830"/>
          <p:cNvSpPr/>
          <p:nvPr/>
        </p:nvSpPr>
        <p:spPr>
          <a:xfrm rot="-10800000" flipH="1">
            <a:off x="6942138" y="3886200"/>
            <a:ext cx="1490662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2" name="直接连接符 77831"/>
          <p:cNvSpPr/>
          <p:nvPr/>
        </p:nvSpPr>
        <p:spPr>
          <a:xfrm rot="-10800000" flipH="1">
            <a:off x="7658100" y="3886200"/>
            <a:ext cx="773113" cy="7731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3" name="直接连接符 77832"/>
          <p:cNvSpPr/>
          <p:nvPr/>
        </p:nvSpPr>
        <p:spPr>
          <a:xfrm rot="-10800000" flipH="1">
            <a:off x="8426450" y="3884613"/>
            <a:ext cx="0" cy="825500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4" name="直接连接符 77833"/>
          <p:cNvSpPr/>
          <p:nvPr/>
        </p:nvSpPr>
        <p:spPr>
          <a:xfrm rot="10800000">
            <a:off x="8432800" y="3886200"/>
            <a:ext cx="762000" cy="8207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5" name="直接连接符 77834"/>
          <p:cNvSpPr/>
          <p:nvPr/>
        </p:nvSpPr>
        <p:spPr>
          <a:xfrm rot="10800000">
            <a:off x="8432800" y="3889375"/>
            <a:ext cx="1473200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36" name="标题 77835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Dynamic connectivity solution to estimate percolation threshold</a:t>
            </a:r>
            <a:endParaRPr lang="en-US" altLang="zh-CN">
              <a:ea typeface="ヒラギノ明朝 ProN W3" charset="78"/>
            </a:endParaRPr>
          </a:p>
        </p:txBody>
      </p:sp>
      <p:grpSp>
        <p:nvGrpSpPr>
          <p:cNvPr id="77837" name="组合 77836"/>
          <p:cNvGrpSpPr/>
          <p:nvPr/>
        </p:nvGrpSpPr>
        <p:grpSpPr>
          <a:xfrm>
            <a:off x="6769100" y="4559300"/>
            <a:ext cx="3327400" cy="3327400"/>
            <a:chOff x="0" y="0"/>
            <a:chExt cx="2096" cy="2096"/>
          </a:xfrm>
        </p:grpSpPr>
        <p:sp>
          <p:nvSpPr>
            <p:cNvPr id="77838" name="椭圆 77837"/>
            <p:cNvSpPr/>
            <p:nvPr/>
          </p:nvSpPr>
          <p:spPr>
            <a:xfrm>
              <a:off x="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39" name="椭圆 77838"/>
            <p:cNvSpPr/>
            <p:nvPr/>
          </p:nvSpPr>
          <p:spPr>
            <a:xfrm>
              <a:off x="48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0" name="椭圆 77839"/>
            <p:cNvSpPr/>
            <p:nvPr/>
          </p:nvSpPr>
          <p:spPr>
            <a:xfrm>
              <a:off x="96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1" name="椭圆 77840"/>
            <p:cNvSpPr/>
            <p:nvPr/>
          </p:nvSpPr>
          <p:spPr>
            <a:xfrm>
              <a:off x="144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2" name="椭圆 77841"/>
            <p:cNvSpPr/>
            <p:nvPr/>
          </p:nvSpPr>
          <p:spPr>
            <a:xfrm>
              <a:off x="192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3" name="椭圆 77842"/>
            <p:cNvSpPr/>
            <p:nvPr/>
          </p:nvSpPr>
          <p:spPr>
            <a:xfrm>
              <a:off x="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4" name="椭圆 77843"/>
            <p:cNvSpPr/>
            <p:nvPr/>
          </p:nvSpPr>
          <p:spPr>
            <a:xfrm>
              <a:off x="48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5" name="椭圆 77844"/>
            <p:cNvSpPr/>
            <p:nvPr/>
          </p:nvSpPr>
          <p:spPr>
            <a:xfrm>
              <a:off x="96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6" name="椭圆 77845"/>
            <p:cNvSpPr/>
            <p:nvPr/>
          </p:nvSpPr>
          <p:spPr>
            <a:xfrm>
              <a:off x="144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7" name="椭圆 77846"/>
            <p:cNvSpPr/>
            <p:nvPr/>
          </p:nvSpPr>
          <p:spPr>
            <a:xfrm>
              <a:off x="192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8" name="椭圆 77847"/>
            <p:cNvSpPr/>
            <p:nvPr/>
          </p:nvSpPr>
          <p:spPr>
            <a:xfrm>
              <a:off x="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9" name="椭圆 77848"/>
            <p:cNvSpPr/>
            <p:nvPr/>
          </p:nvSpPr>
          <p:spPr>
            <a:xfrm>
              <a:off x="48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0" name="椭圆 77849"/>
            <p:cNvSpPr/>
            <p:nvPr/>
          </p:nvSpPr>
          <p:spPr>
            <a:xfrm>
              <a:off x="96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1" name="椭圆 77850"/>
            <p:cNvSpPr/>
            <p:nvPr/>
          </p:nvSpPr>
          <p:spPr>
            <a:xfrm>
              <a:off x="144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2" name="椭圆 77851"/>
            <p:cNvSpPr/>
            <p:nvPr/>
          </p:nvSpPr>
          <p:spPr>
            <a:xfrm>
              <a:off x="192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3" name="椭圆 77852"/>
            <p:cNvSpPr/>
            <p:nvPr/>
          </p:nvSpPr>
          <p:spPr>
            <a:xfrm>
              <a:off x="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4" name="椭圆 77853"/>
            <p:cNvSpPr/>
            <p:nvPr/>
          </p:nvSpPr>
          <p:spPr>
            <a:xfrm>
              <a:off x="48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5" name="椭圆 77854"/>
            <p:cNvSpPr/>
            <p:nvPr/>
          </p:nvSpPr>
          <p:spPr>
            <a:xfrm>
              <a:off x="96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6" name="椭圆 77855"/>
            <p:cNvSpPr/>
            <p:nvPr/>
          </p:nvSpPr>
          <p:spPr>
            <a:xfrm>
              <a:off x="144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7" name="椭圆 77856"/>
            <p:cNvSpPr/>
            <p:nvPr/>
          </p:nvSpPr>
          <p:spPr>
            <a:xfrm>
              <a:off x="192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8" name="椭圆 77857"/>
            <p:cNvSpPr/>
            <p:nvPr/>
          </p:nvSpPr>
          <p:spPr>
            <a:xfrm>
              <a:off x="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59" name="椭圆 77858"/>
            <p:cNvSpPr/>
            <p:nvPr/>
          </p:nvSpPr>
          <p:spPr>
            <a:xfrm>
              <a:off x="48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0" name="椭圆 77859"/>
            <p:cNvSpPr/>
            <p:nvPr/>
          </p:nvSpPr>
          <p:spPr>
            <a:xfrm>
              <a:off x="96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1" name="椭圆 77860"/>
            <p:cNvSpPr/>
            <p:nvPr/>
          </p:nvSpPr>
          <p:spPr>
            <a:xfrm>
              <a:off x="144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62" name="椭圆 77861"/>
            <p:cNvSpPr/>
            <p:nvPr/>
          </p:nvSpPr>
          <p:spPr>
            <a:xfrm>
              <a:off x="192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7863" name="直接连接符 77862"/>
          <p:cNvSpPr/>
          <p:nvPr/>
        </p:nvSpPr>
        <p:spPr>
          <a:xfrm rot="-10800000" flipH="1">
            <a:off x="6883400" y="4697413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64" name="直接连接符 77863"/>
          <p:cNvSpPr/>
          <p:nvPr/>
        </p:nvSpPr>
        <p:spPr>
          <a:xfrm rot="-10800000" flipH="1">
            <a:off x="9169400" y="6223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65" name="直接连接符 77864"/>
          <p:cNvSpPr/>
          <p:nvPr/>
        </p:nvSpPr>
        <p:spPr>
          <a:xfrm rot="-10800000" flipH="1">
            <a:off x="69088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66" name="直接连接符 77865"/>
          <p:cNvSpPr/>
          <p:nvPr/>
        </p:nvSpPr>
        <p:spPr>
          <a:xfrm rot="-10800000" flipH="1">
            <a:off x="9194800" y="54483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67" name="直接连接符 77866"/>
          <p:cNvSpPr/>
          <p:nvPr/>
        </p:nvSpPr>
        <p:spPr>
          <a:xfrm rot="-10800000" flipH="1">
            <a:off x="9194800" y="46609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68" name="直接连接符 77867"/>
          <p:cNvSpPr/>
          <p:nvPr/>
        </p:nvSpPr>
        <p:spPr>
          <a:xfrm rot="-10800000" flipH="1">
            <a:off x="6908800" y="69596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869" name="椭圆 77868"/>
          <p:cNvSpPr/>
          <p:nvPr/>
        </p:nvSpPr>
        <p:spPr>
          <a:xfrm>
            <a:off x="8293100" y="3746500"/>
            <a:ext cx="279400" cy="279400"/>
          </a:xfrm>
          <a:prstGeom prst="ellipse">
            <a:avLst/>
          </a:prstGeom>
          <a:solidFill>
            <a:srgbClr val="7F7F7F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7870" name="椭圆 77869"/>
          <p:cNvSpPr/>
          <p:nvPr/>
        </p:nvSpPr>
        <p:spPr>
          <a:xfrm rot="-10800000" flipH="1">
            <a:off x="8293100" y="8394700"/>
            <a:ext cx="279400" cy="279400"/>
          </a:xfrm>
          <a:prstGeom prst="ellipse">
            <a:avLst/>
          </a:prstGeom>
          <a:solidFill>
            <a:srgbClr val="7F7F7F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7871" name="矩形 77870"/>
          <p:cNvSpPr/>
          <p:nvPr/>
        </p:nvSpPr>
        <p:spPr>
          <a:xfrm>
            <a:off x="7662863" y="3302000"/>
            <a:ext cx="1601787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virtual top site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7872" name="矩形 77871"/>
          <p:cNvSpPr/>
          <p:nvPr/>
        </p:nvSpPr>
        <p:spPr>
          <a:xfrm>
            <a:off x="7505700" y="8813800"/>
            <a:ext cx="1992313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virtual bottom site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7873" name="矩形 77872"/>
          <p:cNvSpPr/>
          <p:nvPr/>
        </p:nvSpPr>
        <p:spPr>
          <a:xfrm>
            <a:off x="7269163" y="2501900"/>
            <a:ext cx="4605337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efficient algorithm: only 1 call to connected()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7874" name="直接连接符 77873"/>
          <p:cNvSpPr/>
          <p:nvPr/>
        </p:nvSpPr>
        <p:spPr>
          <a:xfrm>
            <a:off x="7005638" y="2205038"/>
            <a:ext cx="304800" cy="304800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graphicFrame>
        <p:nvGraphicFramePr>
          <p:cNvPr id="77875" name="表格 77874"/>
          <p:cNvGraphicFramePr/>
          <p:nvPr/>
        </p:nvGraphicFramePr>
        <p:xfrm>
          <a:off x="1422400" y="4305300"/>
          <a:ext cx="3810000" cy="3810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961" name="矩形 77960"/>
          <p:cNvSpPr/>
          <p:nvPr/>
        </p:nvSpPr>
        <p:spPr>
          <a:xfrm>
            <a:off x="1866900" y="8650288"/>
            <a:ext cx="21971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open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7962" name="矩形 77961"/>
          <p:cNvSpPr/>
          <p:nvPr/>
        </p:nvSpPr>
        <p:spPr>
          <a:xfrm>
            <a:off x="1879600" y="9234488"/>
            <a:ext cx="14097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blocked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7963" name="矩形 77962"/>
          <p:cNvSpPr/>
          <p:nvPr/>
        </p:nvSpPr>
        <p:spPr>
          <a:xfrm>
            <a:off x="1428750" y="8597900"/>
            <a:ext cx="384175" cy="3825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7964" name="矩形 77963"/>
          <p:cNvSpPr/>
          <p:nvPr/>
        </p:nvSpPr>
        <p:spPr>
          <a:xfrm>
            <a:off x="1428750" y="9182100"/>
            <a:ext cx="384175" cy="382588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7965" name="矩形 77964"/>
          <p:cNvSpPr/>
          <p:nvPr/>
        </p:nvSpPr>
        <p:spPr>
          <a:xfrm>
            <a:off x="495300" y="4572000"/>
            <a:ext cx="6254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5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sp>
        <p:nvSpPr>
          <p:cNvPr id="77966" name="直接连接符 77965"/>
          <p:cNvSpPr/>
          <p:nvPr/>
        </p:nvSpPr>
        <p:spPr>
          <a:xfrm>
            <a:off x="91821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直接连接符 78848"/>
          <p:cNvSpPr/>
          <p:nvPr/>
        </p:nvSpPr>
        <p:spPr>
          <a:xfrm>
            <a:off x="6946900" y="7759700"/>
            <a:ext cx="1489075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0" name="直接连接符 78849"/>
          <p:cNvSpPr/>
          <p:nvPr/>
        </p:nvSpPr>
        <p:spPr>
          <a:xfrm>
            <a:off x="7658100" y="7759700"/>
            <a:ext cx="773113" cy="7731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1" name="直接连接符 78850"/>
          <p:cNvSpPr/>
          <p:nvPr/>
        </p:nvSpPr>
        <p:spPr>
          <a:xfrm>
            <a:off x="8432800" y="7759700"/>
            <a:ext cx="0" cy="8239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2" name="直接连接符 78851"/>
          <p:cNvSpPr/>
          <p:nvPr/>
        </p:nvSpPr>
        <p:spPr>
          <a:xfrm flipH="1">
            <a:off x="8432800" y="7759700"/>
            <a:ext cx="762000" cy="8207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3" name="直接连接符 78852"/>
          <p:cNvSpPr/>
          <p:nvPr/>
        </p:nvSpPr>
        <p:spPr>
          <a:xfrm flipH="1">
            <a:off x="8432800" y="7759700"/>
            <a:ext cx="1473200" cy="793750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4" name="文本占位符 78853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Clever trick.  </a:t>
            </a:r>
            <a:r>
              <a:rPr lang="en-US" altLang="zh-CN">
                <a:solidFill>
                  <a:srgbClr val="000000"/>
                </a:solidFill>
              </a:rPr>
              <a:t>Introduce two virtual sites (and connections to top and bottom).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Percolates iff virtual top site is connected to virtual bottom site.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Open site is full iff connected to virtual top site.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78855" name="直接连接符 78854"/>
          <p:cNvSpPr/>
          <p:nvPr/>
        </p:nvSpPr>
        <p:spPr>
          <a:xfrm rot="-10800000" flipH="1">
            <a:off x="6942138" y="3886200"/>
            <a:ext cx="1490662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6" name="直接连接符 78855"/>
          <p:cNvSpPr/>
          <p:nvPr/>
        </p:nvSpPr>
        <p:spPr>
          <a:xfrm rot="-10800000" flipH="1">
            <a:off x="7658100" y="3886200"/>
            <a:ext cx="773113" cy="7731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7" name="直接连接符 78856"/>
          <p:cNvSpPr/>
          <p:nvPr/>
        </p:nvSpPr>
        <p:spPr>
          <a:xfrm rot="-10800000" flipH="1">
            <a:off x="8426450" y="3884613"/>
            <a:ext cx="0" cy="825500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8" name="直接连接符 78857"/>
          <p:cNvSpPr/>
          <p:nvPr/>
        </p:nvSpPr>
        <p:spPr>
          <a:xfrm rot="10800000">
            <a:off x="8432800" y="3886200"/>
            <a:ext cx="762000" cy="8207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59" name="直接连接符 78858"/>
          <p:cNvSpPr/>
          <p:nvPr/>
        </p:nvSpPr>
        <p:spPr>
          <a:xfrm rot="10800000">
            <a:off x="8432800" y="3889375"/>
            <a:ext cx="1473200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60" name="标题 78859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Dynamic connectivity solution to estimate percolation threshold</a:t>
            </a:r>
            <a:endParaRPr lang="en-US" altLang="zh-CN">
              <a:ea typeface="ヒラギノ明朝 ProN W3" charset="78"/>
            </a:endParaRPr>
          </a:p>
        </p:txBody>
      </p:sp>
      <p:grpSp>
        <p:nvGrpSpPr>
          <p:cNvPr id="78861" name="组合 78860"/>
          <p:cNvGrpSpPr/>
          <p:nvPr/>
        </p:nvGrpSpPr>
        <p:grpSpPr>
          <a:xfrm>
            <a:off x="6769100" y="4559300"/>
            <a:ext cx="3327400" cy="3327400"/>
            <a:chOff x="0" y="0"/>
            <a:chExt cx="2096" cy="2096"/>
          </a:xfrm>
        </p:grpSpPr>
        <p:sp>
          <p:nvSpPr>
            <p:cNvPr id="78862" name="椭圆 78861"/>
            <p:cNvSpPr/>
            <p:nvPr/>
          </p:nvSpPr>
          <p:spPr>
            <a:xfrm>
              <a:off x="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3" name="椭圆 78862"/>
            <p:cNvSpPr/>
            <p:nvPr/>
          </p:nvSpPr>
          <p:spPr>
            <a:xfrm>
              <a:off x="48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4" name="椭圆 78863"/>
            <p:cNvSpPr/>
            <p:nvPr/>
          </p:nvSpPr>
          <p:spPr>
            <a:xfrm>
              <a:off x="96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5" name="椭圆 78864"/>
            <p:cNvSpPr/>
            <p:nvPr/>
          </p:nvSpPr>
          <p:spPr>
            <a:xfrm>
              <a:off x="144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6" name="椭圆 78865"/>
            <p:cNvSpPr/>
            <p:nvPr/>
          </p:nvSpPr>
          <p:spPr>
            <a:xfrm>
              <a:off x="192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7" name="椭圆 78866"/>
            <p:cNvSpPr/>
            <p:nvPr/>
          </p:nvSpPr>
          <p:spPr>
            <a:xfrm>
              <a:off x="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8" name="椭圆 78867"/>
            <p:cNvSpPr/>
            <p:nvPr/>
          </p:nvSpPr>
          <p:spPr>
            <a:xfrm>
              <a:off x="48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9" name="椭圆 78868"/>
            <p:cNvSpPr/>
            <p:nvPr/>
          </p:nvSpPr>
          <p:spPr>
            <a:xfrm>
              <a:off x="96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70" name="椭圆 78869"/>
            <p:cNvSpPr/>
            <p:nvPr/>
          </p:nvSpPr>
          <p:spPr>
            <a:xfrm>
              <a:off x="144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71" name="椭圆 78870"/>
            <p:cNvSpPr/>
            <p:nvPr/>
          </p:nvSpPr>
          <p:spPr>
            <a:xfrm>
              <a:off x="192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72" name="椭圆 78871"/>
            <p:cNvSpPr/>
            <p:nvPr/>
          </p:nvSpPr>
          <p:spPr>
            <a:xfrm>
              <a:off x="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73" name="椭圆 78872"/>
            <p:cNvSpPr/>
            <p:nvPr/>
          </p:nvSpPr>
          <p:spPr>
            <a:xfrm>
              <a:off x="48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74" name="椭圆 78873"/>
            <p:cNvSpPr/>
            <p:nvPr/>
          </p:nvSpPr>
          <p:spPr>
            <a:xfrm>
              <a:off x="96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75" name="椭圆 78874"/>
            <p:cNvSpPr/>
            <p:nvPr/>
          </p:nvSpPr>
          <p:spPr>
            <a:xfrm>
              <a:off x="144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76" name="椭圆 78875"/>
            <p:cNvSpPr/>
            <p:nvPr/>
          </p:nvSpPr>
          <p:spPr>
            <a:xfrm>
              <a:off x="192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77" name="椭圆 78876"/>
            <p:cNvSpPr/>
            <p:nvPr/>
          </p:nvSpPr>
          <p:spPr>
            <a:xfrm>
              <a:off x="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78" name="椭圆 78877"/>
            <p:cNvSpPr/>
            <p:nvPr/>
          </p:nvSpPr>
          <p:spPr>
            <a:xfrm>
              <a:off x="48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79" name="椭圆 78878"/>
            <p:cNvSpPr/>
            <p:nvPr/>
          </p:nvSpPr>
          <p:spPr>
            <a:xfrm>
              <a:off x="96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80" name="椭圆 78879"/>
            <p:cNvSpPr/>
            <p:nvPr/>
          </p:nvSpPr>
          <p:spPr>
            <a:xfrm>
              <a:off x="144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81" name="椭圆 78880"/>
            <p:cNvSpPr/>
            <p:nvPr/>
          </p:nvSpPr>
          <p:spPr>
            <a:xfrm>
              <a:off x="192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82" name="椭圆 78881"/>
            <p:cNvSpPr/>
            <p:nvPr/>
          </p:nvSpPr>
          <p:spPr>
            <a:xfrm>
              <a:off x="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83" name="椭圆 78882"/>
            <p:cNvSpPr/>
            <p:nvPr/>
          </p:nvSpPr>
          <p:spPr>
            <a:xfrm>
              <a:off x="48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84" name="椭圆 78883"/>
            <p:cNvSpPr/>
            <p:nvPr/>
          </p:nvSpPr>
          <p:spPr>
            <a:xfrm>
              <a:off x="96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85" name="椭圆 78884"/>
            <p:cNvSpPr/>
            <p:nvPr/>
          </p:nvSpPr>
          <p:spPr>
            <a:xfrm>
              <a:off x="144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86" name="椭圆 78885"/>
            <p:cNvSpPr/>
            <p:nvPr/>
          </p:nvSpPr>
          <p:spPr>
            <a:xfrm>
              <a:off x="192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8887" name="直接连接符 78886"/>
          <p:cNvSpPr/>
          <p:nvPr/>
        </p:nvSpPr>
        <p:spPr>
          <a:xfrm rot="-10800000" flipH="1">
            <a:off x="6883400" y="4697413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88" name="直接连接符 78887"/>
          <p:cNvSpPr/>
          <p:nvPr/>
        </p:nvSpPr>
        <p:spPr>
          <a:xfrm rot="-10800000" flipH="1">
            <a:off x="9169400" y="6223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89" name="直接连接符 78888"/>
          <p:cNvSpPr/>
          <p:nvPr/>
        </p:nvSpPr>
        <p:spPr>
          <a:xfrm rot="-10800000" flipH="1">
            <a:off x="69088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90" name="直接连接符 78889"/>
          <p:cNvSpPr/>
          <p:nvPr/>
        </p:nvSpPr>
        <p:spPr>
          <a:xfrm rot="-10800000" flipH="1">
            <a:off x="9194800" y="54483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891" name="直接连接符 78890"/>
          <p:cNvSpPr/>
          <p:nvPr/>
        </p:nvSpPr>
        <p:spPr>
          <a:xfrm rot="-10800000" flipH="1">
            <a:off x="9194800" y="46609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78892" name="表格 78891"/>
          <p:cNvGraphicFramePr/>
          <p:nvPr/>
        </p:nvGraphicFramePr>
        <p:xfrm>
          <a:off x="1422400" y="4305300"/>
          <a:ext cx="3810000" cy="3810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4D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4D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4D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4D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4D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4D2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978" name="矩形 78977"/>
          <p:cNvSpPr/>
          <p:nvPr/>
        </p:nvSpPr>
        <p:spPr>
          <a:xfrm>
            <a:off x="1866900" y="8548688"/>
            <a:ext cx="2197100" cy="584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empty open site</a:t>
            </a:r>
            <a:b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(not connected to top)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8979" name="矩形 78978"/>
          <p:cNvSpPr/>
          <p:nvPr/>
        </p:nvSpPr>
        <p:spPr>
          <a:xfrm>
            <a:off x="4324350" y="8597900"/>
            <a:ext cx="384175" cy="382588"/>
          </a:xfrm>
          <a:prstGeom prst="rect">
            <a:avLst/>
          </a:prstGeom>
          <a:solidFill>
            <a:srgbClr val="7FA4D2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8980" name="矩形 78979"/>
          <p:cNvSpPr/>
          <p:nvPr/>
        </p:nvSpPr>
        <p:spPr>
          <a:xfrm>
            <a:off x="4779963" y="8504238"/>
            <a:ext cx="2006600" cy="5842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full open site</a:t>
            </a:r>
            <a:b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</a:b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(connected to top)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8981" name="矩形 78980"/>
          <p:cNvSpPr/>
          <p:nvPr/>
        </p:nvSpPr>
        <p:spPr>
          <a:xfrm>
            <a:off x="1879600" y="9234488"/>
            <a:ext cx="14097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blocked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8982" name="矩形 78981"/>
          <p:cNvSpPr/>
          <p:nvPr/>
        </p:nvSpPr>
        <p:spPr>
          <a:xfrm>
            <a:off x="1428750" y="8597900"/>
            <a:ext cx="384175" cy="3825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8983" name="矩形 78982"/>
          <p:cNvSpPr/>
          <p:nvPr/>
        </p:nvSpPr>
        <p:spPr>
          <a:xfrm>
            <a:off x="1428750" y="9182100"/>
            <a:ext cx="384175" cy="382588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8984" name="矩形 78983"/>
          <p:cNvSpPr/>
          <p:nvPr/>
        </p:nvSpPr>
        <p:spPr>
          <a:xfrm>
            <a:off x="495300" y="4572000"/>
            <a:ext cx="6254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5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sp>
        <p:nvSpPr>
          <p:cNvPr id="78985" name="直接连接符 78984"/>
          <p:cNvSpPr/>
          <p:nvPr/>
        </p:nvSpPr>
        <p:spPr>
          <a:xfrm rot="-10800000" flipH="1">
            <a:off x="6908800" y="69596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986" name="椭圆 78985"/>
          <p:cNvSpPr/>
          <p:nvPr/>
        </p:nvSpPr>
        <p:spPr>
          <a:xfrm>
            <a:off x="8293100" y="3746500"/>
            <a:ext cx="279400" cy="279400"/>
          </a:xfrm>
          <a:prstGeom prst="ellipse">
            <a:avLst/>
          </a:prstGeom>
          <a:solidFill>
            <a:srgbClr val="7F7F7F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8987" name="椭圆 78986"/>
          <p:cNvSpPr/>
          <p:nvPr/>
        </p:nvSpPr>
        <p:spPr>
          <a:xfrm rot="-10800000" flipH="1">
            <a:off x="8293100" y="8394700"/>
            <a:ext cx="279400" cy="279400"/>
          </a:xfrm>
          <a:prstGeom prst="ellipse">
            <a:avLst/>
          </a:prstGeom>
          <a:solidFill>
            <a:srgbClr val="7F7F7F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8988" name="矩形 78987"/>
          <p:cNvSpPr/>
          <p:nvPr/>
        </p:nvSpPr>
        <p:spPr>
          <a:xfrm>
            <a:off x="7662863" y="3302000"/>
            <a:ext cx="1601787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virtual top site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8989" name="矩形 78988"/>
          <p:cNvSpPr/>
          <p:nvPr/>
        </p:nvSpPr>
        <p:spPr>
          <a:xfrm>
            <a:off x="7505700" y="8813800"/>
            <a:ext cx="1992313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virtual bottom site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8990" name="矩形 78989"/>
          <p:cNvSpPr/>
          <p:nvPr/>
        </p:nvSpPr>
        <p:spPr>
          <a:xfrm>
            <a:off x="3446463" y="3022600"/>
            <a:ext cx="3022600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needed only for visualization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78991" name="直接连接符 78990"/>
          <p:cNvSpPr/>
          <p:nvPr/>
        </p:nvSpPr>
        <p:spPr>
          <a:xfrm>
            <a:off x="3259138" y="2687638"/>
            <a:ext cx="304800" cy="304800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78992" name="直接连接符 78991"/>
          <p:cNvSpPr/>
          <p:nvPr/>
        </p:nvSpPr>
        <p:spPr>
          <a:xfrm>
            <a:off x="91821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直接连接符 80896"/>
          <p:cNvSpPr/>
          <p:nvPr/>
        </p:nvSpPr>
        <p:spPr>
          <a:xfrm>
            <a:off x="6946900" y="7759700"/>
            <a:ext cx="1489075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898" name="直接连接符 80897"/>
          <p:cNvSpPr/>
          <p:nvPr/>
        </p:nvSpPr>
        <p:spPr>
          <a:xfrm>
            <a:off x="7658100" y="7759700"/>
            <a:ext cx="773113" cy="7731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899" name="直接连接符 80898"/>
          <p:cNvSpPr/>
          <p:nvPr/>
        </p:nvSpPr>
        <p:spPr>
          <a:xfrm>
            <a:off x="8432800" y="7759700"/>
            <a:ext cx="0" cy="8239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0" name="直接连接符 80899"/>
          <p:cNvSpPr/>
          <p:nvPr/>
        </p:nvSpPr>
        <p:spPr>
          <a:xfrm flipH="1">
            <a:off x="8432800" y="7759700"/>
            <a:ext cx="762000" cy="8207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1" name="直接连接符 80900"/>
          <p:cNvSpPr/>
          <p:nvPr/>
        </p:nvSpPr>
        <p:spPr>
          <a:xfrm flipH="1">
            <a:off x="8432800" y="7759700"/>
            <a:ext cx="1473200" cy="793750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2" name="文本占位符 80901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Q.  </a:t>
            </a:r>
            <a:r>
              <a:rPr lang="en-US" altLang="zh-CN">
                <a:solidFill>
                  <a:srgbClr val="000000"/>
                </a:solidFill>
              </a:rPr>
              <a:t>How to model as dynamic connectivity problem when opening a new site?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</p:txBody>
      </p:sp>
      <p:sp>
        <p:nvSpPr>
          <p:cNvPr id="80903" name="直接连接符 80902"/>
          <p:cNvSpPr/>
          <p:nvPr/>
        </p:nvSpPr>
        <p:spPr>
          <a:xfrm rot="-10800000" flipH="1">
            <a:off x="6942138" y="3886200"/>
            <a:ext cx="1490662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4" name="直接连接符 80903"/>
          <p:cNvSpPr/>
          <p:nvPr/>
        </p:nvSpPr>
        <p:spPr>
          <a:xfrm rot="-10800000" flipH="1">
            <a:off x="7658100" y="3886200"/>
            <a:ext cx="773113" cy="7731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5" name="直接连接符 80904"/>
          <p:cNvSpPr/>
          <p:nvPr/>
        </p:nvSpPr>
        <p:spPr>
          <a:xfrm rot="-10800000" flipH="1">
            <a:off x="8426450" y="3884613"/>
            <a:ext cx="0" cy="825500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6" name="直接连接符 80905"/>
          <p:cNvSpPr/>
          <p:nvPr/>
        </p:nvSpPr>
        <p:spPr>
          <a:xfrm rot="10800000">
            <a:off x="8432800" y="3886200"/>
            <a:ext cx="762000" cy="8207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7" name="直接连接符 80906"/>
          <p:cNvSpPr/>
          <p:nvPr/>
        </p:nvSpPr>
        <p:spPr>
          <a:xfrm rot="10800000">
            <a:off x="8432800" y="3889375"/>
            <a:ext cx="1473200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08" name="标题 80907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Dynamic connectivity solution to estimate percolation threshold</a:t>
            </a:r>
            <a:endParaRPr lang="en-US" altLang="zh-CN">
              <a:ea typeface="ヒラギノ明朝 ProN W3" charset="78"/>
            </a:endParaRPr>
          </a:p>
        </p:txBody>
      </p:sp>
      <p:grpSp>
        <p:nvGrpSpPr>
          <p:cNvPr id="80909" name="组合 80908"/>
          <p:cNvGrpSpPr/>
          <p:nvPr/>
        </p:nvGrpSpPr>
        <p:grpSpPr>
          <a:xfrm>
            <a:off x="6769100" y="4559300"/>
            <a:ext cx="3327400" cy="3327400"/>
            <a:chOff x="0" y="0"/>
            <a:chExt cx="2096" cy="2096"/>
          </a:xfrm>
        </p:grpSpPr>
        <p:sp>
          <p:nvSpPr>
            <p:cNvPr id="80910" name="椭圆 80909"/>
            <p:cNvSpPr/>
            <p:nvPr/>
          </p:nvSpPr>
          <p:spPr>
            <a:xfrm>
              <a:off x="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1" name="椭圆 80910"/>
            <p:cNvSpPr/>
            <p:nvPr/>
          </p:nvSpPr>
          <p:spPr>
            <a:xfrm>
              <a:off x="48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2" name="椭圆 80911"/>
            <p:cNvSpPr/>
            <p:nvPr/>
          </p:nvSpPr>
          <p:spPr>
            <a:xfrm>
              <a:off x="96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3" name="椭圆 80912"/>
            <p:cNvSpPr/>
            <p:nvPr/>
          </p:nvSpPr>
          <p:spPr>
            <a:xfrm>
              <a:off x="144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4" name="椭圆 80913"/>
            <p:cNvSpPr/>
            <p:nvPr/>
          </p:nvSpPr>
          <p:spPr>
            <a:xfrm>
              <a:off x="192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5" name="椭圆 80914"/>
            <p:cNvSpPr/>
            <p:nvPr/>
          </p:nvSpPr>
          <p:spPr>
            <a:xfrm>
              <a:off x="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6" name="椭圆 80915"/>
            <p:cNvSpPr/>
            <p:nvPr/>
          </p:nvSpPr>
          <p:spPr>
            <a:xfrm>
              <a:off x="48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7" name="椭圆 80916"/>
            <p:cNvSpPr/>
            <p:nvPr/>
          </p:nvSpPr>
          <p:spPr>
            <a:xfrm>
              <a:off x="96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8" name="椭圆 80917"/>
            <p:cNvSpPr/>
            <p:nvPr/>
          </p:nvSpPr>
          <p:spPr>
            <a:xfrm>
              <a:off x="144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19" name="椭圆 80918"/>
            <p:cNvSpPr/>
            <p:nvPr/>
          </p:nvSpPr>
          <p:spPr>
            <a:xfrm>
              <a:off x="192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20" name="椭圆 80919"/>
            <p:cNvSpPr/>
            <p:nvPr/>
          </p:nvSpPr>
          <p:spPr>
            <a:xfrm>
              <a:off x="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21" name="椭圆 80920"/>
            <p:cNvSpPr/>
            <p:nvPr/>
          </p:nvSpPr>
          <p:spPr>
            <a:xfrm>
              <a:off x="48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22" name="椭圆 80921"/>
            <p:cNvSpPr/>
            <p:nvPr/>
          </p:nvSpPr>
          <p:spPr>
            <a:xfrm>
              <a:off x="96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23" name="椭圆 80922"/>
            <p:cNvSpPr/>
            <p:nvPr/>
          </p:nvSpPr>
          <p:spPr>
            <a:xfrm>
              <a:off x="144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24" name="椭圆 80923"/>
            <p:cNvSpPr/>
            <p:nvPr/>
          </p:nvSpPr>
          <p:spPr>
            <a:xfrm>
              <a:off x="192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25" name="椭圆 80924"/>
            <p:cNvSpPr/>
            <p:nvPr/>
          </p:nvSpPr>
          <p:spPr>
            <a:xfrm>
              <a:off x="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26" name="椭圆 80925"/>
            <p:cNvSpPr/>
            <p:nvPr/>
          </p:nvSpPr>
          <p:spPr>
            <a:xfrm>
              <a:off x="48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27" name="椭圆 80926"/>
            <p:cNvSpPr/>
            <p:nvPr/>
          </p:nvSpPr>
          <p:spPr>
            <a:xfrm>
              <a:off x="96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28" name="椭圆 80927"/>
            <p:cNvSpPr/>
            <p:nvPr/>
          </p:nvSpPr>
          <p:spPr>
            <a:xfrm>
              <a:off x="144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29" name="椭圆 80928"/>
            <p:cNvSpPr/>
            <p:nvPr/>
          </p:nvSpPr>
          <p:spPr>
            <a:xfrm>
              <a:off x="192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30" name="椭圆 80929"/>
            <p:cNvSpPr/>
            <p:nvPr/>
          </p:nvSpPr>
          <p:spPr>
            <a:xfrm>
              <a:off x="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31" name="椭圆 80930"/>
            <p:cNvSpPr/>
            <p:nvPr/>
          </p:nvSpPr>
          <p:spPr>
            <a:xfrm>
              <a:off x="48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32" name="椭圆 80931"/>
            <p:cNvSpPr/>
            <p:nvPr/>
          </p:nvSpPr>
          <p:spPr>
            <a:xfrm>
              <a:off x="96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33" name="椭圆 80932"/>
            <p:cNvSpPr/>
            <p:nvPr/>
          </p:nvSpPr>
          <p:spPr>
            <a:xfrm>
              <a:off x="144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34" name="椭圆 80933"/>
            <p:cNvSpPr/>
            <p:nvPr/>
          </p:nvSpPr>
          <p:spPr>
            <a:xfrm>
              <a:off x="192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0935" name="直接连接符 80934"/>
          <p:cNvSpPr/>
          <p:nvPr/>
        </p:nvSpPr>
        <p:spPr>
          <a:xfrm rot="-10800000" flipH="1">
            <a:off x="6883400" y="4697413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36" name="直接连接符 80935"/>
          <p:cNvSpPr/>
          <p:nvPr/>
        </p:nvSpPr>
        <p:spPr>
          <a:xfrm rot="-10800000" flipH="1">
            <a:off x="9169400" y="6223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37" name="直接连接符 80936"/>
          <p:cNvSpPr/>
          <p:nvPr/>
        </p:nvSpPr>
        <p:spPr>
          <a:xfrm>
            <a:off x="91821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38" name="直接连接符 80937"/>
          <p:cNvSpPr/>
          <p:nvPr/>
        </p:nvSpPr>
        <p:spPr>
          <a:xfrm rot="-10800000" flipH="1">
            <a:off x="69088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39" name="直接连接符 80938"/>
          <p:cNvSpPr/>
          <p:nvPr/>
        </p:nvSpPr>
        <p:spPr>
          <a:xfrm rot="-10800000" flipH="1">
            <a:off x="9194800" y="54483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40" name="直接连接符 80939"/>
          <p:cNvSpPr/>
          <p:nvPr/>
        </p:nvSpPr>
        <p:spPr>
          <a:xfrm rot="-10800000" flipH="1">
            <a:off x="9194800" y="46609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41" name="直接连接符 80940"/>
          <p:cNvSpPr/>
          <p:nvPr/>
        </p:nvSpPr>
        <p:spPr>
          <a:xfrm rot="-10800000" flipH="1">
            <a:off x="6908800" y="69596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942" name="椭圆 80941"/>
          <p:cNvSpPr/>
          <p:nvPr/>
        </p:nvSpPr>
        <p:spPr>
          <a:xfrm>
            <a:off x="8293100" y="3746500"/>
            <a:ext cx="279400" cy="279400"/>
          </a:xfrm>
          <a:prstGeom prst="ellipse">
            <a:avLst/>
          </a:prstGeom>
          <a:solidFill>
            <a:srgbClr val="7F7F7F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0943" name="椭圆 80942"/>
          <p:cNvSpPr/>
          <p:nvPr/>
        </p:nvSpPr>
        <p:spPr>
          <a:xfrm rot="-10800000" flipH="1">
            <a:off x="8293100" y="8394700"/>
            <a:ext cx="279400" cy="279400"/>
          </a:xfrm>
          <a:prstGeom prst="ellipse">
            <a:avLst/>
          </a:prstGeom>
          <a:solidFill>
            <a:srgbClr val="7F7F7F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0944" name="表格 80943"/>
          <p:cNvGraphicFramePr/>
          <p:nvPr/>
        </p:nvGraphicFramePr>
        <p:xfrm>
          <a:off x="1422400" y="4305300"/>
          <a:ext cx="3810000" cy="3810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1030" name="矩形 81029"/>
          <p:cNvSpPr/>
          <p:nvPr/>
        </p:nvSpPr>
        <p:spPr>
          <a:xfrm>
            <a:off x="1866900" y="8650288"/>
            <a:ext cx="21971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open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81031" name="矩形 81030"/>
          <p:cNvSpPr/>
          <p:nvPr/>
        </p:nvSpPr>
        <p:spPr>
          <a:xfrm>
            <a:off x="1879600" y="9234488"/>
            <a:ext cx="14097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blocked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81032" name="矩形 81031"/>
          <p:cNvSpPr/>
          <p:nvPr/>
        </p:nvSpPr>
        <p:spPr>
          <a:xfrm>
            <a:off x="1428750" y="8597900"/>
            <a:ext cx="384175" cy="3825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033" name="矩形 81032"/>
          <p:cNvSpPr/>
          <p:nvPr/>
        </p:nvSpPr>
        <p:spPr>
          <a:xfrm>
            <a:off x="1428750" y="9182100"/>
            <a:ext cx="384175" cy="382588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034" name="矩形 81033"/>
          <p:cNvSpPr/>
          <p:nvPr/>
        </p:nvSpPr>
        <p:spPr>
          <a:xfrm>
            <a:off x="495300" y="4572000"/>
            <a:ext cx="6254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5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sp>
        <p:nvSpPr>
          <p:cNvPr id="81035" name="直接连接符 81034"/>
          <p:cNvSpPr/>
          <p:nvPr/>
        </p:nvSpPr>
        <p:spPr>
          <a:xfrm rot="-10800000" flipH="1">
            <a:off x="3330575" y="3890963"/>
            <a:ext cx="1089025" cy="2370137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81036" name="矩形 81035"/>
          <p:cNvSpPr/>
          <p:nvPr/>
        </p:nvSpPr>
        <p:spPr>
          <a:xfrm>
            <a:off x="2959100" y="5842000"/>
            <a:ext cx="723900" cy="723900"/>
          </a:xfrm>
          <a:prstGeom prst="rect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037" name="矩形 81036"/>
          <p:cNvSpPr/>
          <p:nvPr/>
        </p:nvSpPr>
        <p:spPr>
          <a:xfrm>
            <a:off x="4271963" y="3492500"/>
            <a:ext cx="1509712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open this site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文本占位符 81920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Q.  </a:t>
            </a:r>
            <a:r>
              <a:rPr lang="en-US" altLang="zh-CN">
                <a:solidFill>
                  <a:srgbClr val="000000"/>
                </a:solidFill>
              </a:rPr>
              <a:t>How to model as dynamic connectivity problem when opening a new site?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r>
              <a:rPr lang="en-US" altLang="zh-CN"/>
              <a:t>A.  </a:t>
            </a:r>
            <a:r>
              <a:rPr lang="en-US" altLang="zh-CN">
                <a:solidFill>
                  <a:srgbClr val="000000"/>
                </a:solidFill>
              </a:rPr>
              <a:t>Connect new site to all of its adjacent open sites.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</p:txBody>
      </p:sp>
      <p:sp>
        <p:nvSpPr>
          <p:cNvPr id="81922" name="直接连接符 81921"/>
          <p:cNvSpPr/>
          <p:nvPr/>
        </p:nvSpPr>
        <p:spPr>
          <a:xfrm>
            <a:off x="8369300" y="6223000"/>
            <a:ext cx="762000" cy="0"/>
          </a:xfrm>
          <a:prstGeom prst="line">
            <a:avLst/>
          </a:prstGeom>
          <a:noFill/>
          <a:ln w="1016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3" name="直接连接符 81922"/>
          <p:cNvSpPr/>
          <p:nvPr/>
        </p:nvSpPr>
        <p:spPr>
          <a:xfrm rot="-10800000" flipH="1">
            <a:off x="7620000" y="6208713"/>
            <a:ext cx="762000" cy="1587"/>
          </a:xfrm>
          <a:prstGeom prst="line">
            <a:avLst/>
          </a:prstGeom>
          <a:noFill/>
          <a:ln w="1016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4" name="直接连接符 81923"/>
          <p:cNvSpPr/>
          <p:nvPr/>
        </p:nvSpPr>
        <p:spPr>
          <a:xfrm rot="-10800000" flipH="1">
            <a:off x="8432800" y="6184900"/>
            <a:ext cx="0" cy="762000"/>
          </a:xfrm>
          <a:prstGeom prst="line">
            <a:avLst/>
          </a:prstGeom>
          <a:noFill/>
          <a:ln w="1016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5" name="直接连接符 81924"/>
          <p:cNvSpPr/>
          <p:nvPr/>
        </p:nvSpPr>
        <p:spPr>
          <a:xfrm>
            <a:off x="6946900" y="7759700"/>
            <a:ext cx="1489075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6" name="直接连接符 81925"/>
          <p:cNvSpPr/>
          <p:nvPr/>
        </p:nvSpPr>
        <p:spPr>
          <a:xfrm>
            <a:off x="7658100" y="7759700"/>
            <a:ext cx="773113" cy="7731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7" name="直接连接符 81926"/>
          <p:cNvSpPr/>
          <p:nvPr/>
        </p:nvSpPr>
        <p:spPr>
          <a:xfrm>
            <a:off x="8432800" y="7759700"/>
            <a:ext cx="0" cy="8239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8" name="直接连接符 81927"/>
          <p:cNvSpPr/>
          <p:nvPr/>
        </p:nvSpPr>
        <p:spPr>
          <a:xfrm flipH="1">
            <a:off x="8432800" y="7759700"/>
            <a:ext cx="762000" cy="8207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9" name="直接连接符 81928"/>
          <p:cNvSpPr/>
          <p:nvPr/>
        </p:nvSpPr>
        <p:spPr>
          <a:xfrm flipH="1">
            <a:off x="8432800" y="7759700"/>
            <a:ext cx="1473200" cy="793750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0" name="直接连接符 81929"/>
          <p:cNvSpPr/>
          <p:nvPr/>
        </p:nvSpPr>
        <p:spPr>
          <a:xfrm rot="-10800000" flipH="1">
            <a:off x="6942138" y="3886200"/>
            <a:ext cx="1490662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1" name="直接连接符 81930"/>
          <p:cNvSpPr/>
          <p:nvPr/>
        </p:nvSpPr>
        <p:spPr>
          <a:xfrm rot="-10800000" flipH="1">
            <a:off x="7658100" y="3886200"/>
            <a:ext cx="773113" cy="773113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2" name="直接连接符 81931"/>
          <p:cNvSpPr/>
          <p:nvPr/>
        </p:nvSpPr>
        <p:spPr>
          <a:xfrm rot="-10800000" flipH="1">
            <a:off x="8426450" y="3884613"/>
            <a:ext cx="0" cy="825500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3" name="直接连接符 81932"/>
          <p:cNvSpPr/>
          <p:nvPr/>
        </p:nvSpPr>
        <p:spPr>
          <a:xfrm rot="10800000">
            <a:off x="8432800" y="3886200"/>
            <a:ext cx="762000" cy="8207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4" name="直接连接符 81933"/>
          <p:cNvSpPr/>
          <p:nvPr/>
        </p:nvSpPr>
        <p:spPr>
          <a:xfrm rot="10800000">
            <a:off x="8432800" y="3889375"/>
            <a:ext cx="1473200" cy="795338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5" name="标题 81934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Dynamic connectivity solution to estimate percolation threshold</a:t>
            </a:r>
            <a:endParaRPr lang="en-US" altLang="zh-CN">
              <a:ea typeface="ヒラギノ明朝 ProN W3" charset="78"/>
            </a:endParaRPr>
          </a:p>
        </p:txBody>
      </p:sp>
      <p:grpSp>
        <p:nvGrpSpPr>
          <p:cNvPr id="81936" name="组合 81935"/>
          <p:cNvGrpSpPr/>
          <p:nvPr/>
        </p:nvGrpSpPr>
        <p:grpSpPr>
          <a:xfrm>
            <a:off x="6769100" y="4559300"/>
            <a:ext cx="3327400" cy="3327400"/>
            <a:chOff x="0" y="0"/>
            <a:chExt cx="2096" cy="2096"/>
          </a:xfrm>
        </p:grpSpPr>
        <p:sp>
          <p:nvSpPr>
            <p:cNvPr id="81937" name="椭圆 81936"/>
            <p:cNvSpPr/>
            <p:nvPr/>
          </p:nvSpPr>
          <p:spPr>
            <a:xfrm>
              <a:off x="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38" name="椭圆 81937"/>
            <p:cNvSpPr/>
            <p:nvPr/>
          </p:nvSpPr>
          <p:spPr>
            <a:xfrm>
              <a:off x="48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39" name="椭圆 81938"/>
            <p:cNvSpPr/>
            <p:nvPr/>
          </p:nvSpPr>
          <p:spPr>
            <a:xfrm>
              <a:off x="96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0" name="椭圆 81939"/>
            <p:cNvSpPr/>
            <p:nvPr/>
          </p:nvSpPr>
          <p:spPr>
            <a:xfrm>
              <a:off x="144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1" name="椭圆 81940"/>
            <p:cNvSpPr/>
            <p:nvPr/>
          </p:nvSpPr>
          <p:spPr>
            <a:xfrm>
              <a:off x="1920" y="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2" name="椭圆 81941"/>
            <p:cNvSpPr/>
            <p:nvPr/>
          </p:nvSpPr>
          <p:spPr>
            <a:xfrm>
              <a:off x="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3" name="椭圆 81942"/>
            <p:cNvSpPr/>
            <p:nvPr/>
          </p:nvSpPr>
          <p:spPr>
            <a:xfrm>
              <a:off x="48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4" name="椭圆 81943"/>
            <p:cNvSpPr/>
            <p:nvPr/>
          </p:nvSpPr>
          <p:spPr>
            <a:xfrm>
              <a:off x="96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5" name="椭圆 81944"/>
            <p:cNvSpPr/>
            <p:nvPr/>
          </p:nvSpPr>
          <p:spPr>
            <a:xfrm>
              <a:off x="144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6" name="椭圆 81945"/>
            <p:cNvSpPr/>
            <p:nvPr/>
          </p:nvSpPr>
          <p:spPr>
            <a:xfrm>
              <a:off x="1920" y="48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7" name="椭圆 81946"/>
            <p:cNvSpPr/>
            <p:nvPr/>
          </p:nvSpPr>
          <p:spPr>
            <a:xfrm>
              <a:off x="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8" name="椭圆 81947"/>
            <p:cNvSpPr/>
            <p:nvPr/>
          </p:nvSpPr>
          <p:spPr>
            <a:xfrm>
              <a:off x="48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9" name="椭圆 81948"/>
            <p:cNvSpPr/>
            <p:nvPr/>
          </p:nvSpPr>
          <p:spPr>
            <a:xfrm>
              <a:off x="96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0" name="椭圆 81949"/>
            <p:cNvSpPr/>
            <p:nvPr/>
          </p:nvSpPr>
          <p:spPr>
            <a:xfrm>
              <a:off x="144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1" name="椭圆 81950"/>
            <p:cNvSpPr/>
            <p:nvPr/>
          </p:nvSpPr>
          <p:spPr>
            <a:xfrm>
              <a:off x="1920" y="96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2" name="椭圆 81951"/>
            <p:cNvSpPr/>
            <p:nvPr/>
          </p:nvSpPr>
          <p:spPr>
            <a:xfrm>
              <a:off x="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3" name="椭圆 81952"/>
            <p:cNvSpPr/>
            <p:nvPr/>
          </p:nvSpPr>
          <p:spPr>
            <a:xfrm>
              <a:off x="48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4" name="椭圆 81953"/>
            <p:cNvSpPr/>
            <p:nvPr/>
          </p:nvSpPr>
          <p:spPr>
            <a:xfrm>
              <a:off x="96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5" name="椭圆 81954"/>
            <p:cNvSpPr/>
            <p:nvPr/>
          </p:nvSpPr>
          <p:spPr>
            <a:xfrm>
              <a:off x="144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6" name="椭圆 81955"/>
            <p:cNvSpPr/>
            <p:nvPr/>
          </p:nvSpPr>
          <p:spPr>
            <a:xfrm>
              <a:off x="1920" y="144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7" name="椭圆 81956"/>
            <p:cNvSpPr/>
            <p:nvPr/>
          </p:nvSpPr>
          <p:spPr>
            <a:xfrm>
              <a:off x="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8" name="椭圆 81957"/>
            <p:cNvSpPr/>
            <p:nvPr/>
          </p:nvSpPr>
          <p:spPr>
            <a:xfrm>
              <a:off x="48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9" name="椭圆 81958"/>
            <p:cNvSpPr/>
            <p:nvPr/>
          </p:nvSpPr>
          <p:spPr>
            <a:xfrm>
              <a:off x="96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60" name="椭圆 81959"/>
            <p:cNvSpPr/>
            <p:nvPr/>
          </p:nvSpPr>
          <p:spPr>
            <a:xfrm>
              <a:off x="144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61" name="椭圆 81960"/>
            <p:cNvSpPr/>
            <p:nvPr/>
          </p:nvSpPr>
          <p:spPr>
            <a:xfrm>
              <a:off x="1920" y="1920"/>
              <a:ext cx="176" cy="1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1962" name="直接连接符 81961"/>
          <p:cNvSpPr/>
          <p:nvPr/>
        </p:nvSpPr>
        <p:spPr>
          <a:xfrm rot="-10800000" flipH="1">
            <a:off x="6883400" y="4697413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63" name="直接连接符 81962"/>
          <p:cNvSpPr/>
          <p:nvPr/>
        </p:nvSpPr>
        <p:spPr>
          <a:xfrm rot="-10800000" flipH="1">
            <a:off x="9169400" y="6223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64" name="直接连接符 81963"/>
          <p:cNvSpPr/>
          <p:nvPr/>
        </p:nvSpPr>
        <p:spPr>
          <a:xfrm rot="-10800000" flipH="1">
            <a:off x="69088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65" name="直接连接符 81964"/>
          <p:cNvSpPr/>
          <p:nvPr/>
        </p:nvSpPr>
        <p:spPr>
          <a:xfrm rot="-10800000" flipH="1">
            <a:off x="9194800" y="54483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66" name="直接连接符 81965"/>
          <p:cNvSpPr/>
          <p:nvPr/>
        </p:nvSpPr>
        <p:spPr>
          <a:xfrm rot="-10800000" flipH="1">
            <a:off x="9194800" y="46609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67" name="直接连接符 81966"/>
          <p:cNvSpPr/>
          <p:nvPr/>
        </p:nvSpPr>
        <p:spPr>
          <a:xfrm rot="-10800000" flipH="1">
            <a:off x="6908800" y="6959600"/>
            <a:ext cx="0" cy="76200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68" name="椭圆 81967"/>
          <p:cNvSpPr/>
          <p:nvPr/>
        </p:nvSpPr>
        <p:spPr>
          <a:xfrm>
            <a:off x="8293100" y="3746500"/>
            <a:ext cx="279400" cy="279400"/>
          </a:xfrm>
          <a:prstGeom prst="ellipse">
            <a:avLst/>
          </a:prstGeom>
          <a:solidFill>
            <a:srgbClr val="7F7F7F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69" name="椭圆 81968"/>
          <p:cNvSpPr/>
          <p:nvPr/>
        </p:nvSpPr>
        <p:spPr>
          <a:xfrm rot="-10800000" flipH="1">
            <a:off x="8293100" y="8394700"/>
            <a:ext cx="279400" cy="279400"/>
          </a:xfrm>
          <a:prstGeom prst="ellipse">
            <a:avLst/>
          </a:prstGeom>
          <a:solidFill>
            <a:srgbClr val="7F7F7F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70" name="矩形 81969"/>
          <p:cNvSpPr/>
          <p:nvPr/>
        </p:nvSpPr>
        <p:spPr>
          <a:xfrm>
            <a:off x="4271963" y="3492500"/>
            <a:ext cx="1509712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open this site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graphicFrame>
        <p:nvGraphicFramePr>
          <p:cNvPr id="81971" name="表格 81970"/>
          <p:cNvGraphicFramePr/>
          <p:nvPr/>
        </p:nvGraphicFramePr>
        <p:xfrm>
          <a:off x="1422400" y="4305300"/>
          <a:ext cx="3810000" cy="3810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35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500" u="none" kern="1200" baseline="0">
                          <a:solidFill>
                            <a:srgbClr val="00408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1pPr>
                      <a:lvl2pPr marL="328930" lvl="1" indent="-32258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50000"/>
                        <a:buFont typeface="Comic Sans MS" panose="030F0902030302020204" charset="0"/>
                        <a:buChar char="•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2pPr>
                      <a:lvl3pPr marL="557530" lvl="2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3pPr>
                      <a:lvl4pPr marL="558800" lvl="3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4pPr>
                      <a:lvl5pPr marL="558800" lvl="4" indent="-2540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25000"/>
                        <a:buFont typeface="Comic Sans MS" panose="030F0902030302020204" charset="0"/>
                        <a:buChar char="-"/>
                        <a:defRPr sz="2500" b="0" i="0" u="none" kern="1200" baseline="0">
                          <a:solidFill>
                            <a:srgbClr val="000000"/>
                          </a:solidFill>
                          <a:latin typeface="Comic Sans MS" panose="030F0902030302020204" charset="0"/>
                          <a:ea typeface="ヒラギノ明朝 ProN W3" charset="78"/>
                          <a:sym typeface="Comic Sans MS" panose="030F0902030302020204" charset="0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en-US"/>
                    </a:p>
                  </a:txBody>
                  <a:tcPr marL="50800" marR="50800" marT="50800" marB="50800" anchor="ctr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057" name="矩形 82056"/>
          <p:cNvSpPr/>
          <p:nvPr/>
        </p:nvSpPr>
        <p:spPr>
          <a:xfrm>
            <a:off x="1866900" y="8650288"/>
            <a:ext cx="21971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open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82058" name="矩形 82057"/>
          <p:cNvSpPr/>
          <p:nvPr/>
        </p:nvSpPr>
        <p:spPr>
          <a:xfrm>
            <a:off x="1879600" y="9234488"/>
            <a:ext cx="1409700" cy="3175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400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blocked site</a:t>
            </a:r>
            <a:endParaRPr lang="en-US" altLang="zh-CN" sz="1400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82059" name="矩形 82058"/>
          <p:cNvSpPr/>
          <p:nvPr/>
        </p:nvSpPr>
        <p:spPr>
          <a:xfrm>
            <a:off x="1428750" y="8597900"/>
            <a:ext cx="384175" cy="3825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60" name="矩形 82059"/>
          <p:cNvSpPr/>
          <p:nvPr/>
        </p:nvSpPr>
        <p:spPr>
          <a:xfrm>
            <a:off x="1428750" y="9182100"/>
            <a:ext cx="384175" cy="382588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61" name="矩形 82060"/>
          <p:cNvSpPr/>
          <p:nvPr/>
        </p:nvSpPr>
        <p:spPr>
          <a:xfrm>
            <a:off x="495300" y="4572000"/>
            <a:ext cx="6254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5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sp>
        <p:nvSpPr>
          <p:cNvPr id="82062" name="直接连接符 82061"/>
          <p:cNvSpPr/>
          <p:nvPr/>
        </p:nvSpPr>
        <p:spPr>
          <a:xfrm rot="-10800000" flipH="1">
            <a:off x="3330575" y="3890963"/>
            <a:ext cx="1089025" cy="2370137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82063" name="矩形 82062"/>
          <p:cNvSpPr/>
          <p:nvPr/>
        </p:nvSpPr>
        <p:spPr>
          <a:xfrm>
            <a:off x="3243263" y="2349500"/>
            <a:ext cx="2409825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rgbClr val="99211C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up to 4 calls to union()</a:t>
            </a:r>
            <a:endParaRPr lang="en-US" altLang="zh-CN">
              <a:solidFill>
                <a:srgbClr val="99211C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82064" name="直接连接符 82063"/>
          <p:cNvSpPr/>
          <p:nvPr/>
        </p:nvSpPr>
        <p:spPr>
          <a:xfrm>
            <a:off x="2814638" y="2166938"/>
            <a:ext cx="304800" cy="304800"/>
          </a:xfrm>
          <a:prstGeom prst="line">
            <a:avLst/>
          </a:prstGeom>
          <a:noFill/>
          <a:ln w="25400" cap="flat" cmpd="sng">
            <a:solidFill>
              <a:srgbClr val="99211C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82065" name="矩形 82064"/>
          <p:cNvSpPr/>
          <p:nvPr/>
        </p:nvSpPr>
        <p:spPr>
          <a:xfrm>
            <a:off x="2959100" y="5854700"/>
            <a:ext cx="711200" cy="711200"/>
          </a:xfrm>
          <a:prstGeom prst="rect">
            <a:avLst/>
          </a:prstGeom>
          <a:noFill/>
          <a:ln w="1016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66" name="直接连接符 82065"/>
          <p:cNvSpPr/>
          <p:nvPr/>
        </p:nvSpPr>
        <p:spPr>
          <a:xfrm>
            <a:off x="9182100" y="7747000"/>
            <a:ext cx="76200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文本占位符 82944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Q.  </a:t>
            </a:r>
            <a:r>
              <a:rPr lang="en-US" altLang="zh-CN">
                <a:solidFill>
                  <a:srgbClr val="000000"/>
                </a:solidFill>
              </a:rPr>
              <a:t>What is percolation threshold </a:t>
            </a:r>
            <a:r>
              <a:rPr lang="en-US" altLang="zh-CN">
                <a:solidFill>
                  <a:srgbClr val="000000"/>
                </a:solidFill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>
                <a:solidFill>
                  <a:srgbClr val="000000"/>
                </a:solidFill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*</a:t>
            </a:r>
            <a:r>
              <a:rPr lang="en-US" altLang="zh-CN">
                <a:solidFill>
                  <a:srgbClr val="000000"/>
                </a:solidFill>
              </a:rPr>
              <a:t> ?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r>
              <a:rPr lang="en-US" altLang="zh-CN"/>
              <a:t>A.  </a:t>
            </a:r>
            <a:r>
              <a:rPr lang="en-US" altLang="zh-CN">
                <a:solidFill>
                  <a:srgbClr val="000000"/>
                </a:solidFill>
              </a:rPr>
              <a:t>About </a:t>
            </a:r>
            <a:r>
              <a:rPr lang="en-US" altLang="zh-CN">
                <a:solidFill>
                  <a:srgbClr val="000000"/>
                </a:solidFill>
                <a:latin typeface="Times New Roman" panose="02020703060505090304" charset="0"/>
                <a:cs typeface="Times New Roman" panose="02020703060505090304" charset="0"/>
                <a:sym typeface="Times New Roman" panose="02020703060505090304" charset="0"/>
              </a:rPr>
              <a:t>0.592746</a:t>
            </a:r>
            <a:r>
              <a:rPr lang="en-US" altLang="zh-CN">
                <a:solidFill>
                  <a:srgbClr val="000000"/>
                </a:solidFill>
              </a:rPr>
              <a:t> for large square lattices.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r>
              <a:rPr lang="en-US" altLang="zh-CN">
                <a:solidFill>
                  <a:srgbClr val="000000"/>
                </a:solidFill>
              </a:rPr>
              <a:t>Fast algorithm </a:t>
            </a:r>
            <a:r>
              <a:rPr lang="en-US" altLang="zh-CN">
                <a:solidFill>
                  <a:schemeClr val="tx1"/>
                </a:solidFill>
              </a:rPr>
              <a:t>enables</a:t>
            </a:r>
            <a:r>
              <a:rPr lang="en-US" altLang="zh-CN">
                <a:solidFill>
                  <a:srgbClr val="000000"/>
                </a:solidFill>
              </a:rPr>
              <a:t> accurate answer to scientific question.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</p:txBody>
      </p:sp>
      <p:sp>
        <p:nvSpPr>
          <p:cNvPr id="82946" name="矩形 82945"/>
          <p:cNvSpPr/>
          <p:nvPr/>
        </p:nvSpPr>
        <p:spPr>
          <a:xfrm>
            <a:off x="1662113" y="2633663"/>
            <a:ext cx="3532187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lnSpc>
                <a:spcPct val="13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constant know only via simulation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82947" name="直接连接符 82946"/>
          <p:cNvSpPr/>
          <p:nvPr/>
        </p:nvSpPr>
        <p:spPr>
          <a:xfrm flipH="1">
            <a:off x="3073400" y="2133600"/>
            <a:ext cx="0" cy="46990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82948" name="标题 82947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Percolation threshold</a:t>
            </a:r>
            <a:endParaRPr lang="en-US" altLang="zh-CN">
              <a:ea typeface="ヒラギノ明朝 ProN W3" charset="78"/>
            </a:endParaRPr>
          </a:p>
        </p:txBody>
      </p:sp>
      <p:grpSp>
        <p:nvGrpSpPr>
          <p:cNvPr id="82949" name="组合 82948"/>
          <p:cNvGrpSpPr/>
          <p:nvPr/>
        </p:nvGrpSpPr>
        <p:grpSpPr>
          <a:xfrm>
            <a:off x="3835400" y="3467100"/>
            <a:ext cx="5803900" cy="4800600"/>
            <a:chOff x="0" y="0"/>
            <a:chExt cx="3656" cy="3024"/>
          </a:xfrm>
        </p:grpSpPr>
        <p:pic>
          <p:nvPicPr>
            <p:cNvPr id="82950" name="图片 82949"/>
            <p:cNvPicPr>
              <a:picLocks noChangeAspect="1"/>
            </p:cNvPicPr>
            <p:nvPr/>
          </p:nvPicPr>
          <p:blipFill>
            <a:blip r:embed="rId1"/>
            <a:srcRect l="47604" t="71437" r="30228" b="14394"/>
            <a:stretch>
              <a:fillRect/>
            </a:stretch>
          </p:blipFill>
          <p:spPr>
            <a:xfrm>
              <a:off x="0" y="0"/>
              <a:ext cx="3656" cy="3024"/>
            </a:xfrm>
            <a:prstGeom prst="rect">
              <a:avLst/>
            </a:prstGeom>
            <a:noFill/>
            <a:ln w="12700">
              <a:noFill/>
            </a:ln>
            <a:effectLst>
              <a:outerShdw dist="76199" dir="2699999" algn="ctr" rotWithShape="0">
                <a:schemeClr val="bg2">
                  <a:alpha val="75000"/>
                </a:schemeClr>
              </a:outerShdw>
            </a:effectLst>
          </p:spPr>
        </p:pic>
        <p:sp>
          <p:nvSpPr>
            <p:cNvPr id="82951" name="矩形 82950"/>
            <p:cNvSpPr/>
            <p:nvPr/>
          </p:nvSpPr>
          <p:spPr>
            <a:xfrm>
              <a:off x="2377" y="1838"/>
              <a:ext cx="470" cy="30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58702" bIns="0" anchor="t"/>
            <a:p>
              <a:pPr marL="438150" indent="0">
                <a:buNone/>
              </a:pPr>
              <a:r>
                <a:rPr lang="en-US" altLang="zh-CN">
                  <a:solidFill>
                    <a:schemeClr val="tx1"/>
                  </a:solidFill>
                  <a:latin typeface="Lucida Sans" charset="0"/>
                  <a:ea typeface="ヒラギノ角ゴ ProN W3" charset="78"/>
                  <a:cs typeface="Lucida Sans" charset="0"/>
                  <a:sym typeface="Lucida Sans" charset="0"/>
                </a:rPr>
                <a:t>p*</a:t>
              </a:r>
              <a:endParaRPr lang="en-US" altLang="zh-CN">
                <a:solidFill>
                  <a:schemeClr val="tx1"/>
                </a:solidFill>
                <a:latin typeface="Lucida Sans" charset="0"/>
                <a:ea typeface="Lucida Sans" charset="0"/>
                <a:sym typeface="Lucida Sans" charset="0"/>
              </a:endParaRPr>
            </a:p>
          </p:txBody>
        </p:sp>
      </p:grpSp>
      <p:sp>
        <p:nvSpPr>
          <p:cNvPr id="82952" name="矩形 82951"/>
          <p:cNvSpPr/>
          <p:nvPr/>
        </p:nvSpPr>
        <p:spPr>
          <a:xfrm>
            <a:off x="4076700" y="7747000"/>
            <a:ext cx="828675" cy="3429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" panose="00000500000000020000" charset="0"/>
                <a:ea typeface="ヒラギノ角ゴ ProN W3" charset="78"/>
                <a:cs typeface="Times" panose="00000500000000020000" charset="0"/>
                <a:sym typeface="Times" panose="00000500000000020000" charset="0"/>
              </a:rPr>
              <a:t> = 100</a:t>
            </a:r>
            <a:endParaRPr lang="en-US" altLang="zh-CN">
              <a:solidFill>
                <a:schemeClr val="tx1"/>
              </a:solidFill>
              <a:latin typeface="Times" panose="00000500000000020000" charset="0"/>
              <a:ea typeface="Times" panose="00000500000000020000" charset="0"/>
              <a:sym typeface="Times" panose="00000500000000020000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83969" name="文本占位符 83968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Hex.  </a:t>
            </a:r>
            <a:r>
              <a:rPr lang="en-US" altLang="zh-CN" sz="2000">
                <a:solidFill>
                  <a:srgbClr val="4D4D4D"/>
                </a:solidFill>
              </a:rPr>
              <a:t>[Piet Hein 1942, John Nash 1948, Parker Brothers 1962]</a:t>
            </a:r>
            <a:endParaRPr lang="en-US" altLang="zh-CN" sz="1600">
              <a:solidFill>
                <a:srgbClr val="4D4D4D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Two players alternate in picking a cell in a hexagonal grid.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Black:  make a black path from upper left to lower right.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White:  make a white path from lower left to upper right.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Union-find application.  </a:t>
            </a:r>
            <a:r>
              <a:rPr lang="en-US" altLang="zh-CN">
                <a:solidFill>
                  <a:srgbClr val="000000"/>
                </a:solidFill>
              </a:rPr>
              <a:t>Algorithm to detect when a player has won.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</p:txBody>
      </p:sp>
      <p:sp>
        <p:nvSpPr>
          <p:cNvPr id="83970" name="矩形 83969"/>
          <p:cNvSpPr/>
          <p:nvPr/>
        </p:nvSpPr>
        <p:spPr>
          <a:xfrm>
            <a:off x="4565650" y="7502525"/>
            <a:ext cx="4405313" cy="3175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sz="1400">
                <a:solidFill>
                  <a:srgbClr val="4D4D4D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http://mathworld.wolfram.com/GameofHex.html</a:t>
            </a:r>
            <a:endParaRPr lang="en-US" altLang="zh-CN" sz="1400">
              <a:solidFill>
                <a:srgbClr val="4D4D4D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grpSp>
        <p:nvGrpSpPr>
          <p:cNvPr id="83971" name="组合 83970"/>
          <p:cNvGrpSpPr/>
          <p:nvPr/>
        </p:nvGrpSpPr>
        <p:grpSpPr>
          <a:xfrm>
            <a:off x="3873500" y="3606800"/>
            <a:ext cx="6083300" cy="3771900"/>
            <a:chOff x="0" y="0"/>
            <a:chExt cx="3832" cy="2376"/>
          </a:xfrm>
        </p:grpSpPr>
        <p:sp>
          <p:nvSpPr>
            <p:cNvPr id="83972" name="矩形 83971"/>
            <p:cNvSpPr/>
            <p:nvPr/>
          </p:nvSpPr>
          <p:spPr>
            <a:xfrm>
              <a:off x="8" y="0"/>
              <a:ext cx="3808" cy="2376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12700">
              <a:noFill/>
            </a:ln>
            <a:effectLst>
              <a:outerShdw dist="76199" dir="2699999" algn="ctr" rotWithShape="0">
                <a:schemeClr val="bg2">
                  <a:alpha val="75000"/>
                </a:schemeClr>
              </a:outerShdw>
            </a:effectLst>
          </p:spPr>
          <p:txBody>
            <a:bodyPr/>
            <a:p>
              <a:endParaRPr lang="zh-CN" altLang="en-US"/>
            </a:p>
          </p:txBody>
        </p:sp>
        <p:pic>
          <p:nvPicPr>
            <p:cNvPr id="83973" name="图片 83972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53" y="161"/>
              <a:ext cx="3535" cy="2106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83974" name="标题 83973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Hex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文本占位符 86016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Steps to developing a usable algorithm.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Model the problem.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Find an algorithm to solve it.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Fast enough? Fits in memory?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If not, figure out why.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Find a way to address the problem.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Iterate until satisfied.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The scientific method.</a:t>
            </a: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Mathematical analysis.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86018" name="标题 86017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Subtext of today’s lecture (and this course)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占位符 14336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Dynamic connectivity applications involve manipulating objects of all types.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Pixels in a digital photo.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Computers in a network.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Variable names in Fortran.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Friends in a social network.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Transistors in a computer chip.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Elements in a mathematical set.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Metallic </a:t>
            </a:r>
            <a:r>
              <a:rPr lang="en-US" altLang="zh-CN">
                <a:solidFill>
                  <a:schemeClr val="tx1"/>
                </a:solidFill>
              </a:rPr>
              <a:t>sites</a:t>
            </a:r>
            <a:r>
              <a:rPr lang="en-US" altLang="zh-CN"/>
              <a:t> in a composite system.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When programming, convenient to name sites 0 to N-1.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Use integers as array index.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Suppress details not relevant to union-find.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14338" name="标题 14337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Modeling the objects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14339" name="矩形 14338"/>
          <p:cNvSpPr/>
          <p:nvPr/>
        </p:nvSpPr>
        <p:spPr>
          <a:xfrm>
            <a:off x="5397500" y="7518400"/>
            <a:ext cx="4838700" cy="6731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58702" bIns="0" anchor="t"/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can use symbol table to translate from site names to integers: stay tuned (Chapter 3)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14340" name="直接连接符 14339"/>
          <p:cNvSpPr/>
          <p:nvPr/>
        </p:nvSpPr>
        <p:spPr>
          <a:xfrm>
            <a:off x="5060950" y="7207250"/>
            <a:ext cx="346075" cy="346075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占位符 16384"/>
          <p:cNvSpPr/>
          <p:nvPr>
            <p:ph type="body" idx="1"/>
          </p:nvPr>
        </p:nvSpPr>
        <p:spPr>
          <a:xfrm>
            <a:off x="812800" y="1143000"/>
            <a:ext cx="11671300" cy="8128000"/>
          </a:xfrm>
          <a:ln/>
        </p:spPr>
        <p:txBody>
          <a:bodyPr lIns="50800" tIns="50800" rIns="168204" bIns="50800" anchor="t"/>
          <a:p>
            <a:pPr marL="57150"/>
            <a:r>
              <a:rPr lang="en-US" altLang="zh-CN">
                <a:solidFill>
                  <a:srgbClr val="000000"/>
                </a:solidFill>
              </a:rPr>
              <a:t>We assume "is connected to" is an </a:t>
            </a:r>
            <a:r>
              <a:rPr lang="en-US" altLang="zh-CN">
                <a:solidFill>
                  <a:schemeClr val="tx1"/>
                </a:solidFill>
              </a:rPr>
              <a:t>equivalence relation</a:t>
            </a:r>
            <a:r>
              <a:rPr lang="en-US" altLang="zh-CN">
                <a:solidFill>
                  <a:srgbClr val="000000"/>
                </a:solidFill>
              </a:rPr>
              <a:t>: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Reflexive: 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 is connected to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Symmetric:  if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 is connected to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q</a:t>
            </a:r>
            <a:r>
              <a:rPr lang="en-US" altLang="zh-CN"/>
              <a:t>, then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q</a:t>
            </a:r>
            <a:r>
              <a:rPr lang="en-US" altLang="zh-CN"/>
              <a:t> is connected to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Transitive: if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 is connected to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q</a:t>
            </a:r>
            <a:r>
              <a:rPr lang="en-US" altLang="zh-CN"/>
              <a:t> and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q</a:t>
            </a:r>
            <a:r>
              <a:rPr lang="en-US" altLang="zh-CN"/>
              <a:t> is connected to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r</a:t>
            </a:r>
            <a:r>
              <a:rPr lang="en-US" altLang="zh-CN"/>
              <a:t>,</a:t>
            </a:r>
            <a:br>
              <a:rPr lang="en-US" altLang="zh-CN">
                <a:ea typeface="ヒラギノ明朝 ProN W3" charset="78"/>
              </a:rPr>
            </a:br>
            <a:r>
              <a:rPr lang="en-US" altLang="zh-CN"/>
              <a:t>then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p</a:t>
            </a:r>
            <a:r>
              <a:rPr lang="en-US" altLang="zh-CN"/>
              <a:t> is connected to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r</a:t>
            </a:r>
            <a:r>
              <a:rPr lang="en-US" altLang="zh-CN"/>
              <a:t>.</a:t>
            </a:r>
            <a:endParaRPr lang="en-US" altLang="zh-CN">
              <a:ea typeface="ヒラギノ明朝 ProN W3" charset="78"/>
            </a:endParaRPr>
          </a:p>
          <a:p>
            <a:pPr marL="608330" lvl="2">
              <a:buSzPct val="125000"/>
            </a:pPr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Connected components.  </a:t>
            </a:r>
            <a:r>
              <a:rPr lang="en-US" altLang="zh-CN">
                <a:solidFill>
                  <a:srgbClr val="000000"/>
                </a:solidFill>
              </a:rPr>
              <a:t>Maximal </a:t>
            </a:r>
            <a:r>
              <a:rPr lang="en-US" altLang="zh-CN">
                <a:solidFill>
                  <a:schemeClr val="tx1"/>
                </a:solidFill>
              </a:rPr>
              <a:t>set</a:t>
            </a:r>
            <a:r>
              <a:rPr lang="en-US" altLang="zh-CN">
                <a:solidFill>
                  <a:srgbClr val="000000"/>
                </a:solidFill>
              </a:rPr>
              <a:t> of objects that are mutually connected.</a:t>
            </a:r>
            <a:endParaRPr lang="en-US" altLang="zh-CN">
              <a:solidFill>
                <a:srgbClr val="000000"/>
              </a:solidFill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</p:txBody>
      </p:sp>
      <p:sp>
        <p:nvSpPr>
          <p:cNvPr id="16386" name="标题 16385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Modeling the connections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16387" name="矩形 16386"/>
          <p:cNvSpPr/>
          <p:nvPr/>
        </p:nvSpPr>
        <p:spPr>
          <a:xfrm>
            <a:off x="938213" y="7937500"/>
            <a:ext cx="5054600" cy="685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indent="0" algn="ctr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{ 0 } { 1 4 5 } { 2 3 6 7 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6388" name="矩形 16387"/>
          <p:cNvSpPr/>
          <p:nvPr/>
        </p:nvSpPr>
        <p:spPr>
          <a:xfrm>
            <a:off x="1930400" y="9004300"/>
            <a:ext cx="2660650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3 connected components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16389" name="直接连接符 16388"/>
          <p:cNvSpPr/>
          <p:nvPr/>
        </p:nvSpPr>
        <p:spPr>
          <a:xfrm>
            <a:off x="1854200" y="8496300"/>
            <a:ext cx="1112838" cy="53975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6390" name="直接连接符 16389"/>
          <p:cNvSpPr/>
          <p:nvPr/>
        </p:nvSpPr>
        <p:spPr>
          <a:xfrm flipH="1">
            <a:off x="3367088" y="8494713"/>
            <a:ext cx="1147762" cy="541337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6391" name="直接连接符 16390"/>
          <p:cNvSpPr/>
          <p:nvPr/>
        </p:nvSpPr>
        <p:spPr>
          <a:xfrm flipH="1">
            <a:off x="3167063" y="8453438"/>
            <a:ext cx="20637" cy="582612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6392" name="直接连接符 16391"/>
          <p:cNvSpPr/>
          <p:nvPr/>
        </p:nvSpPr>
        <p:spPr>
          <a:xfrm>
            <a:off x="5468938" y="5964238"/>
            <a:ext cx="0" cy="1141412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3" name="直接连接符 16392"/>
          <p:cNvSpPr/>
          <p:nvPr/>
        </p:nvSpPr>
        <p:spPr>
          <a:xfrm rot="-10800000" flipH="1">
            <a:off x="1455738" y="5935663"/>
            <a:ext cx="1254125" cy="1030287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4" name="直接连接符 16393"/>
          <p:cNvSpPr/>
          <p:nvPr/>
        </p:nvSpPr>
        <p:spPr>
          <a:xfrm rot="10800000">
            <a:off x="4064000" y="5911850"/>
            <a:ext cx="1225550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5" name="直接连接符 16394"/>
          <p:cNvSpPr/>
          <p:nvPr/>
        </p:nvSpPr>
        <p:spPr>
          <a:xfrm>
            <a:off x="1497013" y="7081838"/>
            <a:ext cx="1160462" cy="1587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6" name="直接连接符 16395"/>
          <p:cNvSpPr/>
          <p:nvPr/>
        </p:nvSpPr>
        <p:spPr>
          <a:xfrm rot="-10800000" flipH="1">
            <a:off x="4130675" y="5921375"/>
            <a:ext cx="0" cy="10795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7" name="椭圆 16396"/>
          <p:cNvSpPr/>
          <p:nvPr/>
        </p:nvSpPr>
        <p:spPr>
          <a:xfrm>
            <a:off x="1260475" y="5737225"/>
            <a:ext cx="347663" cy="3492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6398" name="椭圆 16397"/>
          <p:cNvSpPr/>
          <p:nvPr/>
        </p:nvSpPr>
        <p:spPr>
          <a:xfrm>
            <a:off x="2609850" y="5737225"/>
            <a:ext cx="349250" cy="3492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6399" name="直接连接符 16398"/>
          <p:cNvSpPr/>
          <p:nvPr/>
        </p:nvSpPr>
        <p:spPr>
          <a:xfrm rot="-10800000" flipH="1">
            <a:off x="4179888" y="5962650"/>
            <a:ext cx="1254125" cy="103187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0" name="椭圆 16399"/>
          <p:cNvSpPr/>
          <p:nvPr/>
        </p:nvSpPr>
        <p:spPr>
          <a:xfrm>
            <a:off x="3949700" y="5741988"/>
            <a:ext cx="349250" cy="3476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6401" name="椭圆 16400"/>
          <p:cNvSpPr/>
          <p:nvPr/>
        </p:nvSpPr>
        <p:spPr>
          <a:xfrm>
            <a:off x="5292725" y="5770563"/>
            <a:ext cx="349250" cy="3476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6402" name="椭圆 16401"/>
          <p:cNvSpPr/>
          <p:nvPr/>
        </p:nvSpPr>
        <p:spPr>
          <a:xfrm>
            <a:off x="1260475" y="6892925"/>
            <a:ext cx="347663" cy="3492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6403" name="椭圆 16402"/>
          <p:cNvSpPr/>
          <p:nvPr/>
        </p:nvSpPr>
        <p:spPr>
          <a:xfrm>
            <a:off x="2609850" y="6892925"/>
            <a:ext cx="349250" cy="3492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6404" name="椭圆 16403"/>
          <p:cNvSpPr/>
          <p:nvPr/>
        </p:nvSpPr>
        <p:spPr>
          <a:xfrm>
            <a:off x="3949700" y="6897688"/>
            <a:ext cx="349250" cy="3476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6405" name="椭圆 16404"/>
          <p:cNvSpPr/>
          <p:nvPr/>
        </p:nvSpPr>
        <p:spPr>
          <a:xfrm>
            <a:off x="5292725" y="6926263"/>
            <a:ext cx="349250" cy="3476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直接连接符 18432"/>
          <p:cNvSpPr/>
          <p:nvPr/>
        </p:nvSpPr>
        <p:spPr>
          <a:xfrm rot="-10800000" flipH="1">
            <a:off x="9359900" y="5930900"/>
            <a:ext cx="1254125" cy="10302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4" name="文本占位符 18433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Find query.  </a:t>
            </a:r>
            <a:r>
              <a:rPr lang="en-US" altLang="zh-CN">
                <a:solidFill>
                  <a:srgbClr val="000000"/>
                </a:solidFill>
              </a:rPr>
              <a:t>Check if two objects are in the same component.</a:t>
            </a: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  <a:p>
            <a:pPr marL="57150"/>
            <a:r>
              <a:rPr lang="en-US" altLang="zh-CN"/>
              <a:t>Union command.   </a:t>
            </a:r>
            <a:r>
              <a:rPr lang="en-US" altLang="zh-CN">
                <a:solidFill>
                  <a:srgbClr val="000000"/>
                </a:solidFill>
              </a:rPr>
              <a:t>Replace components containing two objects with their union.</a:t>
            </a:r>
            <a:endParaRPr lang="en-US" altLang="zh-CN">
              <a:solidFill>
                <a:srgbClr val="4D4D4D"/>
              </a:solidFill>
              <a:ea typeface="ヒラギノ明朝 ProN W3" charset="78"/>
            </a:endParaRPr>
          </a:p>
          <a:p>
            <a:pPr marL="379730" lvl="1">
              <a:buSzPct val="150000"/>
            </a:pPr>
            <a:endParaRPr lang="en-US" altLang="zh-CN">
              <a:ea typeface="ヒラギノ明朝 ProN W3" charset="78"/>
            </a:endParaRPr>
          </a:p>
          <a:p>
            <a:pPr marL="57150"/>
            <a:endParaRPr lang="en-US" altLang="zh-CN">
              <a:ea typeface="ヒラギノ明朝 ProN W3" charset="78"/>
            </a:endParaRPr>
          </a:p>
        </p:txBody>
      </p:sp>
      <p:sp>
        <p:nvSpPr>
          <p:cNvPr id="18435" name="标题 18434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Implementing the operations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18436" name="矩形 18435"/>
          <p:cNvSpPr/>
          <p:nvPr/>
        </p:nvSpPr>
        <p:spPr>
          <a:xfrm>
            <a:off x="5613400" y="4343400"/>
            <a:ext cx="2016125" cy="4191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 sz="2200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union(2, 5)</a:t>
            </a:r>
            <a:endParaRPr lang="en-US" altLang="zh-CN" sz="2200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37" name="右箭头 18436"/>
          <p:cNvSpPr/>
          <p:nvPr/>
        </p:nvSpPr>
        <p:spPr>
          <a:xfrm>
            <a:off x="5613400" y="4876800"/>
            <a:ext cx="1879600" cy="482600"/>
          </a:xfrm>
          <a:prstGeom prst="rightArrow">
            <a:avLst>
              <a:gd name="adj1" fmla="val 34361"/>
              <a:gd name="adj2" fmla="val 82691"/>
            </a:avLst>
          </a:prstGeom>
          <a:solidFill>
            <a:srgbClr val="99201C">
              <a:alpha val="100000"/>
            </a:srgb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8438" name="矩形 18437"/>
          <p:cNvSpPr/>
          <p:nvPr/>
        </p:nvSpPr>
        <p:spPr>
          <a:xfrm>
            <a:off x="938213" y="7937500"/>
            <a:ext cx="5054600" cy="685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indent="0" algn="ctr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{ 0 } { 1 4 5 } { 2 3 6 7 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39" name="矩形 18438"/>
          <p:cNvSpPr/>
          <p:nvPr/>
        </p:nvSpPr>
        <p:spPr>
          <a:xfrm>
            <a:off x="1930400" y="9004300"/>
            <a:ext cx="2660650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3 connected components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18440" name="直接连接符 18439"/>
          <p:cNvSpPr/>
          <p:nvPr/>
        </p:nvSpPr>
        <p:spPr>
          <a:xfrm>
            <a:off x="1854200" y="8496300"/>
            <a:ext cx="1112838" cy="53975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8441" name="直接连接符 18440"/>
          <p:cNvSpPr/>
          <p:nvPr/>
        </p:nvSpPr>
        <p:spPr>
          <a:xfrm flipH="1">
            <a:off x="3367088" y="8494713"/>
            <a:ext cx="1147762" cy="541337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8442" name="直接连接符 18441"/>
          <p:cNvSpPr/>
          <p:nvPr/>
        </p:nvSpPr>
        <p:spPr>
          <a:xfrm flipH="1">
            <a:off x="3167063" y="8453438"/>
            <a:ext cx="20637" cy="582612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8443" name="直接连接符 18442"/>
          <p:cNvSpPr/>
          <p:nvPr/>
        </p:nvSpPr>
        <p:spPr>
          <a:xfrm>
            <a:off x="5468938" y="5964238"/>
            <a:ext cx="0" cy="1141412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4" name="直接连接符 18443"/>
          <p:cNvSpPr/>
          <p:nvPr/>
        </p:nvSpPr>
        <p:spPr>
          <a:xfrm rot="-10800000" flipH="1">
            <a:off x="1455738" y="5935663"/>
            <a:ext cx="1254125" cy="1030287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5" name="直接连接符 18444"/>
          <p:cNvSpPr/>
          <p:nvPr/>
        </p:nvSpPr>
        <p:spPr>
          <a:xfrm rot="10800000">
            <a:off x="4064000" y="5911850"/>
            <a:ext cx="1225550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6" name="直接连接符 18445"/>
          <p:cNvSpPr/>
          <p:nvPr/>
        </p:nvSpPr>
        <p:spPr>
          <a:xfrm>
            <a:off x="1497013" y="7081838"/>
            <a:ext cx="1160462" cy="1587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7" name="直接连接符 18446"/>
          <p:cNvSpPr/>
          <p:nvPr/>
        </p:nvSpPr>
        <p:spPr>
          <a:xfrm rot="-10800000" flipH="1">
            <a:off x="4130675" y="5921375"/>
            <a:ext cx="0" cy="10795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8" name="椭圆 18447"/>
          <p:cNvSpPr/>
          <p:nvPr/>
        </p:nvSpPr>
        <p:spPr>
          <a:xfrm>
            <a:off x="1260475" y="5737225"/>
            <a:ext cx="347663" cy="3492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49" name="椭圆 18448"/>
          <p:cNvSpPr/>
          <p:nvPr/>
        </p:nvSpPr>
        <p:spPr>
          <a:xfrm>
            <a:off x="2609850" y="5737225"/>
            <a:ext cx="349250" cy="3492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50" name="直接连接符 18449"/>
          <p:cNvSpPr/>
          <p:nvPr/>
        </p:nvSpPr>
        <p:spPr>
          <a:xfrm rot="-10800000" flipH="1">
            <a:off x="4179888" y="5962650"/>
            <a:ext cx="1254125" cy="103187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1" name="椭圆 18450"/>
          <p:cNvSpPr/>
          <p:nvPr/>
        </p:nvSpPr>
        <p:spPr>
          <a:xfrm>
            <a:off x="3949700" y="5741988"/>
            <a:ext cx="349250" cy="3476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52" name="椭圆 18451"/>
          <p:cNvSpPr/>
          <p:nvPr/>
        </p:nvSpPr>
        <p:spPr>
          <a:xfrm>
            <a:off x="5292725" y="5770563"/>
            <a:ext cx="349250" cy="3476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53" name="椭圆 18452"/>
          <p:cNvSpPr/>
          <p:nvPr/>
        </p:nvSpPr>
        <p:spPr>
          <a:xfrm>
            <a:off x="1260475" y="6892925"/>
            <a:ext cx="347663" cy="3492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54" name="椭圆 18453"/>
          <p:cNvSpPr/>
          <p:nvPr/>
        </p:nvSpPr>
        <p:spPr>
          <a:xfrm>
            <a:off x="2609850" y="6892925"/>
            <a:ext cx="349250" cy="349250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55" name="椭圆 18454"/>
          <p:cNvSpPr/>
          <p:nvPr/>
        </p:nvSpPr>
        <p:spPr>
          <a:xfrm>
            <a:off x="3949700" y="6897688"/>
            <a:ext cx="349250" cy="3476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56" name="椭圆 18455"/>
          <p:cNvSpPr/>
          <p:nvPr/>
        </p:nvSpPr>
        <p:spPr>
          <a:xfrm>
            <a:off x="5292725" y="6926263"/>
            <a:ext cx="349250" cy="347662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57" name="矩形 18456"/>
          <p:cNvSpPr/>
          <p:nvPr/>
        </p:nvSpPr>
        <p:spPr>
          <a:xfrm>
            <a:off x="7454900" y="7962900"/>
            <a:ext cx="5054600" cy="685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noFill/>
          </a:ln>
          <a:effectLst>
            <a:outerShdw dist="76199" dir="2699999" algn="ctr" rotWithShape="0">
              <a:schemeClr val="bg2">
                <a:alpha val="75000"/>
              </a:schemeClr>
            </a:outerShdw>
          </a:effectLst>
        </p:spPr>
        <p:txBody>
          <a:bodyPr lIns="0" tIns="0" rIns="7224" bIns="0" anchor="t"/>
          <a:p>
            <a:pPr marL="6350" indent="0" algn="ctr">
              <a:lnSpc>
                <a:spcPct val="12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{ 0 } { 1 2 3 4 5 6 7 }</a:t>
            </a:r>
            <a:endParaRPr lang="en-US" altLang="zh-CN" sz="2000">
              <a:solidFill>
                <a:srgbClr val="000000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58" name="矩形 18457"/>
          <p:cNvSpPr/>
          <p:nvPr/>
        </p:nvSpPr>
        <p:spPr>
          <a:xfrm>
            <a:off x="8445500" y="9029700"/>
            <a:ext cx="2660650" cy="33020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58702" bIns="0" anchor="t">
            <a:spAutoFit/>
          </a:bodyPr>
          <a:p>
            <a:pPr marL="57150" indent="0">
              <a:buNone/>
            </a:pPr>
            <a:r>
              <a:rPr lang="en-US" altLang="zh-CN">
                <a:solidFill>
                  <a:schemeClr val="tx1"/>
                </a:solidFill>
                <a:latin typeface="Lucida Sans" charset="0"/>
                <a:ea typeface="ヒラギノ角ゴ ProN W3" charset="78"/>
                <a:cs typeface="Lucida Sans" charset="0"/>
                <a:sym typeface="Lucida Sans" charset="0"/>
              </a:rPr>
              <a:t>2 connected components</a:t>
            </a:r>
            <a:endParaRPr lang="en-US" altLang="zh-CN">
              <a:solidFill>
                <a:schemeClr val="tx1"/>
              </a:solidFill>
              <a:latin typeface="Lucida Sans" charset="0"/>
              <a:ea typeface="Lucida Sans" charset="0"/>
              <a:sym typeface="Lucida Sans" charset="0"/>
            </a:endParaRPr>
          </a:p>
        </p:txBody>
      </p:sp>
      <p:sp>
        <p:nvSpPr>
          <p:cNvPr id="18459" name="直接连接符 18458"/>
          <p:cNvSpPr/>
          <p:nvPr/>
        </p:nvSpPr>
        <p:spPr>
          <a:xfrm>
            <a:off x="8597900" y="8494713"/>
            <a:ext cx="884238" cy="566737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8460" name="直接连接符 18459"/>
          <p:cNvSpPr/>
          <p:nvPr/>
        </p:nvSpPr>
        <p:spPr>
          <a:xfrm flipH="1">
            <a:off x="9842500" y="8483600"/>
            <a:ext cx="19050" cy="581025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8461" name="直接连接符 18460"/>
          <p:cNvSpPr/>
          <p:nvPr/>
        </p:nvSpPr>
        <p:spPr>
          <a:xfrm>
            <a:off x="11988800" y="5994400"/>
            <a:ext cx="0" cy="1141413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2" name="直接连接符 18461"/>
          <p:cNvSpPr/>
          <p:nvPr/>
        </p:nvSpPr>
        <p:spPr>
          <a:xfrm rot="-10800000" flipH="1">
            <a:off x="7975600" y="5956300"/>
            <a:ext cx="1254125" cy="10302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3" name="直接连接符 18462"/>
          <p:cNvSpPr/>
          <p:nvPr/>
        </p:nvSpPr>
        <p:spPr>
          <a:xfrm rot="10800000">
            <a:off x="10579100" y="5943600"/>
            <a:ext cx="1223963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4" name="直接连接符 18463"/>
          <p:cNvSpPr/>
          <p:nvPr/>
        </p:nvSpPr>
        <p:spPr>
          <a:xfrm>
            <a:off x="8013700" y="7112000"/>
            <a:ext cx="1160463" cy="15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5" name="直接连接符 18464"/>
          <p:cNvSpPr/>
          <p:nvPr/>
        </p:nvSpPr>
        <p:spPr>
          <a:xfrm rot="-10800000" flipH="1">
            <a:off x="10642600" y="5943600"/>
            <a:ext cx="0" cy="10795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6" name="椭圆 18465"/>
          <p:cNvSpPr/>
          <p:nvPr/>
        </p:nvSpPr>
        <p:spPr>
          <a:xfrm>
            <a:off x="7772400" y="5765800"/>
            <a:ext cx="347663" cy="3476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0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67" name="椭圆 18466"/>
          <p:cNvSpPr/>
          <p:nvPr/>
        </p:nvSpPr>
        <p:spPr>
          <a:xfrm>
            <a:off x="9131300" y="5765800"/>
            <a:ext cx="347663" cy="3476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1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68" name="直接连接符 18467"/>
          <p:cNvSpPr/>
          <p:nvPr/>
        </p:nvSpPr>
        <p:spPr>
          <a:xfrm rot="-10800000" flipH="1">
            <a:off x="10693400" y="5992813"/>
            <a:ext cx="1254125" cy="103187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9" name="椭圆 18468"/>
          <p:cNvSpPr/>
          <p:nvPr/>
        </p:nvSpPr>
        <p:spPr>
          <a:xfrm>
            <a:off x="10464800" y="5765800"/>
            <a:ext cx="347663" cy="3476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2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70" name="椭圆 18469"/>
          <p:cNvSpPr/>
          <p:nvPr/>
        </p:nvSpPr>
        <p:spPr>
          <a:xfrm>
            <a:off x="11811000" y="5791200"/>
            <a:ext cx="347663" cy="3476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3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71" name="椭圆 18470"/>
          <p:cNvSpPr/>
          <p:nvPr/>
        </p:nvSpPr>
        <p:spPr>
          <a:xfrm>
            <a:off x="7772400" y="6921500"/>
            <a:ext cx="347663" cy="3476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4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72" name="椭圆 18471"/>
          <p:cNvSpPr/>
          <p:nvPr/>
        </p:nvSpPr>
        <p:spPr>
          <a:xfrm>
            <a:off x="9131300" y="6921500"/>
            <a:ext cx="347663" cy="3476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5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73" name="椭圆 18472"/>
          <p:cNvSpPr/>
          <p:nvPr/>
        </p:nvSpPr>
        <p:spPr>
          <a:xfrm>
            <a:off x="10464800" y="6921500"/>
            <a:ext cx="347663" cy="3476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6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18474" name="椭圆 18473"/>
          <p:cNvSpPr/>
          <p:nvPr/>
        </p:nvSpPr>
        <p:spPr>
          <a:xfrm>
            <a:off x="11811000" y="6946900"/>
            <a:ext cx="347663" cy="347663"/>
          </a:xfrm>
          <a:prstGeom prst="ellipse">
            <a:avLst/>
          </a:prstGeom>
          <a:solidFill>
            <a:srgbClr val="C0C0C0">
              <a:alpha val="100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7224" bIns="0" anchor="ctr"/>
          <a:p>
            <a:pPr marL="6350" indent="0" algn="ctr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ourier New Bold" charset="0"/>
                <a:ea typeface="ヒラギノ角ゴ ProN W3" charset="78"/>
                <a:cs typeface="Courier New Bold" charset="0"/>
                <a:sym typeface="Courier New Bold" charset="0"/>
              </a:rPr>
              <a:t>7</a:t>
            </a:r>
            <a:endParaRPr lang="en-US" altLang="zh-CN">
              <a:solidFill>
                <a:schemeClr val="tx1"/>
              </a:solidFill>
              <a:latin typeface="Courier New Bold" charset="0"/>
              <a:ea typeface="Courier New Bold" charset="0"/>
              <a:sym typeface="Courier New Bold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占位符 19456"/>
          <p:cNvSpPr/>
          <p:nvPr>
            <p:ph type="body" idx="1"/>
          </p:nvPr>
        </p:nvSpPr>
        <p:spPr>
          <a:ln/>
        </p:spPr>
        <p:txBody>
          <a:bodyPr lIns="50800" tIns="50800" rIns="168204" bIns="50800" anchor="t"/>
          <a:p>
            <a:pPr marL="57150"/>
            <a:r>
              <a:rPr lang="en-US" altLang="zh-CN"/>
              <a:t>Goal.  </a:t>
            </a:r>
            <a:r>
              <a:rPr lang="en-US" altLang="zh-CN">
                <a:solidFill>
                  <a:srgbClr val="000000"/>
                </a:solidFill>
              </a:rPr>
              <a:t>Design efficient data structure for union-find.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Number of objects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N</a:t>
            </a:r>
            <a:r>
              <a:rPr lang="en-US" altLang="zh-CN"/>
              <a:t> can be huge. 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Number of operations </a:t>
            </a:r>
            <a:r>
              <a:rPr lang="en-US" altLang="zh-CN">
                <a:latin typeface="Times New Roman Italic" charset="0"/>
                <a:cs typeface="Times New Roman Italic" charset="0"/>
                <a:sym typeface="Times New Roman Italic" charset="0"/>
              </a:rPr>
              <a:t>M</a:t>
            </a:r>
            <a:r>
              <a:rPr lang="en-US" altLang="zh-CN"/>
              <a:t> can be huge.</a:t>
            </a:r>
            <a:endParaRPr lang="en-US" altLang="zh-CN">
              <a:ea typeface="ヒラギノ明朝 ProN W3" charset="78"/>
            </a:endParaRPr>
          </a:p>
          <a:p>
            <a:pPr marL="379730" lvl="1">
              <a:buSzPct val="150000"/>
            </a:pPr>
            <a:r>
              <a:rPr lang="en-US" altLang="zh-CN"/>
              <a:t>Find queries and union commands may be intermixed.</a:t>
            </a:r>
            <a:endParaRPr lang="en-US" altLang="zh-CN">
              <a:ea typeface="ヒラギノ明朝 ProN W3" charset="78"/>
            </a:endParaRPr>
          </a:p>
        </p:txBody>
      </p:sp>
      <p:sp>
        <p:nvSpPr>
          <p:cNvPr id="19458" name="标题 19457"/>
          <p:cNvSpPr/>
          <p:nvPr>
            <p:ph type="title"/>
          </p:nvPr>
        </p:nvSpPr>
        <p:spPr>
          <a:ln/>
        </p:spPr>
        <p:txBody>
          <a:bodyPr lIns="50800" tIns="50800" rIns="168204" bIns="50800" anchor="ctr"/>
          <a:p>
            <a:pPr marL="57150" indent="0"/>
            <a:r>
              <a:rPr lang="en-US" altLang="zh-CN"/>
              <a:t>Union-find data type (API)</a:t>
            </a:r>
            <a:endParaRPr lang="en-US" altLang="zh-CN">
              <a:ea typeface="ヒラギノ明朝 ProN W3" charset="78"/>
            </a:endParaRPr>
          </a:p>
        </p:txBody>
      </p:sp>
      <p:grpSp>
        <p:nvGrpSpPr>
          <p:cNvPr id="19459" name="组合 19458"/>
          <p:cNvGrpSpPr/>
          <p:nvPr/>
        </p:nvGrpSpPr>
        <p:grpSpPr>
          <a:xfrm>
            <a:off x="1031875" y="4283075"/>
            <a:ext cx="10309225" cy="4075113"/>
            <a:chOff x="0" y="0"/>
            <a:chExt cx="6494" cy="2566"/>
          </a:xfrm>
        </p:grpSpPr>
        <p:sp>
          <p:nvSpPr>
            <p:cNvPr id="19460" name="矩形 19459"/>
            <p:cNvSpPr/>
            <p:nvPr/>
          </p:nvSpPr>
          <p:spPr>
            <a:xfrm>
              <a:off x="0" y="0"/>
              <a:ext cx="6494" cy="365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public class UF</a:t>
              </a:r>
              <a:endParaRPr lang="en-US" altLang="zh-CN" sz="2000">
                <a:solidFill>
                  <a:srgbClr val="000000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  <p:sp>
          <p:nvSpPr>
            <p:cNvPr id="19461" name="矩形 19460"/>
            <p:cNvSpPr/>
            <p:nvPr/>
          </p:nvSpPr>
          <p:spPr>
            <a:xfrm>
              <a:off x="0" y="365"/>
              <a:ext cx="1339" cy="511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lvl="0"/>
            </a:p>
          </p:txBody>
        </p:sp>
        <p:sp>
          <p:nvSpPr>
            <p:cNvPr id="19462" name="矩形 19461"/>
            <p:cNvSpPr/>
            <p:nvPr/>
          </p:nvSpPr>
          <p:spPr>
            <a:xfrm>
              <a:off x="1339" y="365"/>
              <a:ext cx="2363" cy="511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UF(int N)</a:t>
              </a:r>
              <a:endParaRPr lang="en-US" altLang="zh-CN" sz="2000">
                <a:solidFill>
                  <a:srgbClr val="000000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  <p:sp>
          <p:nvSpPr>
            <p:cNvPr id="19463" name="矩形 19462"/>
            <p:cNvSpPr/>
            <p:nvPr/>
          </p:nvSpPr>
          <p:spPr>
            <a:xfrm>
              <a:off x="3702" y="365"/>
              <a:ext cx="2792" cy="511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99201C"/>
                  </a:solidFill>
                  <a:latin typeface="Times New Roman Italic" charset="0"/>
                  <a:cs typeface="Times New Roman Italic" charset="0"/>
                  <a:sym typeface="Times New Roman Italic" charset="0"/>
                </a:rPr>
                <a:t>initialize union-find data structure with  N objects (0 to N-1)</a:t>
              </a:r>
              <a:endParaRPr lang="en-US" altLang="zh-CN" sz="2000">
                <a:solidFill>
                  <a:srgbClr val="99201C"/>
                </a:solidFill>
                <a:latin typeface="Times New Roman Italic" charset="0"/>
                <a:ea typeface="Times New Roman Italic" charset="0"/>
                <a:sym typeface="Times New Roman Italic" charset="0"/>
              </a:endParaRPr>
            </a:p>
          </p:txBody>
        </p:sp>
        <p:sp>
          <p:nvSpPr>
            <p:cNvPr id="19464" name="矩形 19463"/>
            <p:cNvSpPr/>
            <p:nvPr/>
          </p:nvSpPr>
          <p:spPr>
            <a:xfrm>
              <a:off x="0" y="876"/>
              <a:ext cx="1339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void</a:t>
              </a:r>
              <a:endParaRPr lang="en-US" altLang="zh-CN" sz="2000">
                <a:solidFill>
                  <a:srgbClr val="000000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  <p:sp>
          <p:nvSpPr>
            <p:cNvPr id="19465" name="矩形 19464"/>
            <p:cNvSpPr/>
            <p:nvPr/>
          </p:nvSpPr>
          <p:spPr>
            <a:xfrm>
              <a:off x="1339" y="876"/>
              <a:ext cx="2363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union(int p, int q)</a:t>
              </a:r>
              <a:endParaRPr lang="en-US" altLang="zh-CN" sz="2000">
                <a:solidFill>
                  <a:srgbClr val="000000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  <p:sp>
          <p:nvSpPr>
            <p:cNvPr id="19466" name="矩形 19465"/>
            <p:cNvSpPr/>
            <p:nvPr/>
          </p:nvSpPr>
          <p:spPr>
            <a:xfrm>
              <a:off x="3702" y="876"/>
              <a:ext cx="2792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99201C"/>
                  </a:solidFill>
                  <a:latin typeface="Times New Roman Italic" charset="0"/>
                  <a:cs typeface="Times New Roman Italic" charset="0"/>
                  <a:sym typeface="Times New Roman Italic" charset="0"/>
                </a:rPr>
                <a:t>add connection between p and q</a:t>
              </a:r>
              <a:endParaRPr lang="en-US" altLang="zh-CN" sz="2000">
                <a:solidFill>
                  <a:srgbClr val="99201C"/>
                </a:solidFill>
                <a:latin typeface="Times New Roman Italic" charset="0"/>
                <a:ea typeface="Times New Roman Italic" charset="0"/>
                <a:sym typeface="Times New Roman Italic" charset="0"/>
              </a:endParaRPr>
            </a:p>
          </p:txBody>
        </p:sp>
        <p:sp>
          <p:nvSpPr>
            <p:cNvPr id="19467" name="矩形 19466"/>
            <p:cNvSpPr/>
            <p:nvPr/>
          </p:nvSpPr>
          <p:spPr>
            <a:xfrm>
              <a:off x="0" y="1299"/>
              <a:ext cx="1339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boolean</a:t>
              </a:r>
              <a:endParaRPr lang="en-US" altLang="zh-CN" sz="2000">
                <a:solidFill>
                  <a:srgbClr val="000000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  <p:sp>
          <p:nvSpPr>
            <p:cNvPr id="19468" name="矩形 19467"/>
            <p:cNvSpPr/>
            <p:nvPr/>
          </p:nvSpPr>
          <p:spPr>
            <a:xfrm>
              <a:off x="1339" y="1299"/>
              <a:ext cx="2363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connected(int p, int q)</a:t>
              </a:r>
              <a:endParaRPr lang="en-US" altLang="zh-CN" sz="2000">
                <a:solidFill>
                  <a:srgbClr val="000000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  <p:sp>
          <p:nvSpPr>
            <p:cNvPr id="19469" name="矩形 19468"/>
            <p:cNvSpPr/>
            <p:nvPr/>
          </p:nvSpPr>
          <p:spPr>
            <a:xfrm>
              <a:off x="3702" y="1299"/>
              <a:ext cx="2792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99201C"/>
                  </a:solidFill>
                  <a:latin typeface="Times New Roman Italic" charset="0"/>
                  <a:cs typeface="Times New Roman Italic" charset="0"/>
                  <a:sym typeface="Times New Roman Italic" charset="0"/>
                </a:rPr>
                <a:t>are p and q in the same component?</a:t>
              </a:r>
              <a:endParaRPr lang="en-US" altLang="zh-CN" sz="2000">
                <a:solidFill>
                  <a:srgbClr val="99201C"/>
                </a:solidFill>
                <a:latin typeface="Times New Roman Italic" charset="0"/>
                <a:ea typeface="Times New Roman Italic" charset="0"/>
                <a:sym typeface="Times New Roman Italic" charset="0"/>
              </a:endParaRPr>
            </a:p>
          </p:txBody>
        </p:sp>
        <p:sp>
          <p:nvSpPr>
            <p:cNvPr id="19470" name="矩形 19469"/>
            <p:cNvSpPr/>
            <p:nvPr/>
          </p:nvSpPr>
          <p:spPr>
            <a:xfrm>
              <a:off x="0" y="1722"/>
              <a:ext cx="1339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7F7F7F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int</a:t>
              </a:r>
              <a:endParaRPr lang="en-US" altLang="zh-CN" sz="2000">
                <a:solidFill>
                  <a:srgbClr val="7F7F7F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  <p:sp>
          <p:nvSpPr>
            <p:cNvPr id="19471" name="矩形 19470"/>
            <p:cNvSpPr/>
            <p:nvPr/>
          </p:nvSpPr>
          <p:spPr>
            <a:xfrm>
              <a:off x="1339" y="1722"/>
              <a:ext cx="2363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7F7F7F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find(int p)</a:t>
              </a:r>
              <a:endParaRPr lang="en-US" altLang="zh-CN" sz="2000">
                <a:solidFill>
                  <a:srgbClr val="7F7F7F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  <p:sp>
          <p:nvSpPr>
            <p:cNvPr id="19472" name="矩形 19471"/>
            <p:cNvSpPr/>
            <p:nvPr/>
          </p:nvSpPr>
          <p:spPr>
            <a:xfrm>
              <a:off x="3702" y="1722"/>
              <a:ext cx="2792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7F7F7F"/>
                  </a:solidFill>
                  <a:latin typeface="Times New Roman Italic" charset="0"/>
                  <a:cs typeface="Times New Roman Italic" charset="0"/>
                  <a:sym typeface="Times New Roman Italic" charset="0"/>
                </a:rPr>
                <a:t>component identifier for p (0 to N-1)</a:t>
              </a:r>
              <a:endParaRPr lang="en-US" altLang="zh-CN" sz="2000">
                <a:solidFill>
                  <a:srgbClr val="7F7F7F"/>
                </a:solidFill>
                <a:latin typeface="Times New Roman Italic" charset="0"/>
                <a:ea typeface="Times New Roman Italic" charset="0"/>
                <a:sym typeface="Times New Roman Italic" charset="0"/>
              </a:endParaRPr>
            </a:p>
          </p:txBody>
        </p:sp>
        <p:sp>
          <p:nvSpPr>
            <p:cNvPr id="19473" name="矩形 19472"/>
            <p:cNvSpPr/>
            <p:nvPr/>
          </p:nvSpPr>
          <p:spPr>
            <a:xfrm>
              <a:off x="0" y="2145"/>
              <a:ext cx="1339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7F7F7F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int</a:t>
              </a:r>
              <a:endParaRPr lang="en-US" altLang="zh-CN" sz="2000">
                <a:solidFill>
                  <a:srgbClr val="7F7F7F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  <p:sp>
          <p:nvSpPr>
            <p:cNvPr id="19474" name="矩形 19473"/>
            <p:cNvSpPr/>
            <p:nvPr/>
          </p:nvSpPr>
          <p:spPr>
            <a:xfrm>
              <a:off x="1339" y="2145"/>
              <a:ext cx="2363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7F7F7F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count()</a:t>
              </a:r>
              <a:endParaRPr lang="en-US" altLang="zh-CN" sz="2000">
                <a:solidFill>
                  <a:srgbClr val="7F7F7F"/>
                </a:solidFill>
                <a:latin typeface="Courier New Bold" charset="0"/>
                <a:ea typeface="Courier New Bold" charset="0"/>
                <a:sym typeface="Courier New Bold" charset="0"/>
              </a:endParaRPr>
            </a:p>
          </p:txBody>
        </p:sp>
        <p:sp>
          <p:nvSpPr>
            <p:cNvPr id="19475" name="矩形 19474"/>
            <p:cNvSpPr/>
            <p:nvPr/>
          </p:nvSpPr>
          <p:spPr>
            <a:xfrm>
              <a:off x="3702" y="2145"/>
              <a:ext cx="2792" cy="423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lIns="50800" tIns="50800" rIns="50800" bIns="50800" anchor="ctr"/>
            <a:lstStyle>
              <a:lvl1pPr marL="635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500" u="none" kern="1200" baseline="0">
                  <a:solidFill>
                    <a:srgbClr val="00408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1pPr>
              <a:lvl2pPr marL="328930" lvl="1" indent="-32258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50000"/>
                <a:buFont typeface="Comic Sans MS" panose="030F0902030302020204" charset="0"/>
                <a:buChar char="•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2pPr>
              <a:lvl3pPr marL="557530" lvl="2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3pPr>
              <a:lvl4pPr marL="558800" lvl="3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4pPr>
              <a:lvl5pPr marL="558800" lvl="4" indent="-25400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125000"/>
                <a:buFont typeface="Comic Sans MS" panose="030F0902030302020204" charset="0"/>
                <a:buChar char="-"/>
                <a:defRPr sz="2500" b="0" i="0" u="none" kern="1200" baseline="0">
                  <a:solidFill>
                    <a:srgbClr val="000000"/>
                  </a:solidFill>
                  <a:latin typeface="Comic Sans MS" panose="030F0902030302020204" charset="0"/>
                  <a:ea typeface="ヒラギノ明朝 ProN W3" charset="78"/>
                  <a:sym typeface="Comic Sans MS" panose="030F0902030302020204" charset="0"/>
                </a:defRPr>
              </a:lvl5pPr>
            </a:lstStyle>
            <a:p>
              <a:pPr marL="57150" lvl="0" indent="0"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7F7F7F"/>
                  </a:solidFill>
                  <a:latin typeface="Times New Roman Italic" charset="0"/>
                  <a:cs typeface="Times New Roman Italic" charset="0"/>
                  <a:sym typeface="Times New Roman Italic" charset="0"/>
                </a:rPr>
                <a:t>number of components</a:t>
              </a:r>
              <a:endParaRPr lang="en-US" altLang="zh-CN" sz="2000">
                <a:solidFill>
                  <a:srgbClr val="7F7F7F"/>
                </a:solidFill>
                <a:latin typeface="Times New Roman Italic" charset="0"/>
                <a:ea typeface="Times New Roman Italic" charset="0"/>
                <a:sym typeface="Times New Roman Italic" charset="0"/>
              </a:endParaRPr>
            </a:p>
          </p:txBody>
        </p:sp>
        <p:sp>
          <p:nvSpPr>
            <p:cNvPr id="19476" name="直接连接符 19475"/>
            <p:cNvSpPr/>
            <p:nvPr/>
          </p:nvSpPr>
          <p:spPr>
            <a:xfrm>
              <a:off x="0" y="0"/>
              <a:ext cx="6494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477" name="直接连接符 19476"/>
            <p:cNvSpPr/>
            <p:nvPr/>
          </p:nvSpPr>
          <p:spPr>
            <a:xfrm>
              <a:off x="0" y="365"/>
              <a:ext cx="1339" cy="0"/>
            </a:xfrm>
            <a:prstGeom prst="line">
              <a:avLst/>
            </a:prstGeom>
            <a:ln w="317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8" name="直接连接符 19477"/>
            <p:cNvSpPr/>
            <p:nvPr/>
          </p:nvSpPr>
          <p:spPr>
            <a:xfrm>
              <a:off x="1339" y="365"/>
              <a:ext cx="2363" cy="0"/>
            </a:xfrm>
            <a:prstGeom prst="line">
              <a:avLst/>
            </a:prstGeom>
            <a:ln w="317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9" name="直接连接符 19478"/>
            <p:cNvSpPr/>
            <p:nvPr/>
          </p:nvSpPr>
          <p:spPr>
            <a:xfrm>
              <a:off x="3702" y="365"/>
              <a:ext cx="2792" cy="0"/>
            </a:xfrm>
            <a:prstGeom prst="line">
              <a:avLst/>
            </a:prstGeom>
            <a:ln w="317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0" name="直接连接符 19479"/>
            <p:cNvSpPr/>
            <p:nvPr/>
          </p:nvSpPr>
          <p:spPr>
            <a:xfrm>
              <a:off x="0" y="876"/>
              <a:ext cx="1339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81" name="直接连接符 19480"/>
            <p:cNvSpPr/>
            <p:nvPr/>
          </p:nvSpPr>
          <p:spPr>
            <a:xfrm>
              <a:off x="1339" y="876"/>
              <a:ext cx="2363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82" name="直接连接符 19481"/>
            <p:cNvSpPr/>
            <p:nvPr/>
          </p:nvSpPr>
          <p:spPr>
            <a:xfrm>
              <a:off x="3702" y="876"/>
              <a:ext cx="2792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83" name="直接连接符 19482"/>
            <p:cNvSpPr/>
            <p:nvPr/>
          </p:nvSpPr>
          <p:spPr>
            <a:xfrm>
              <a:off x="0" y="1299"/>
              <a:ext cx="1339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84" name="直接连接符 19483"/>
            <p:cNvSpPr/>
            <p:nvPr/>
          </p:nvSpPr>
          <p:spPr>
            <a:xfrm>
              <a:off x="1339" y="1299"/>
              <a:ext cx="2363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85" name="直接连接符 19484"/>
            <p:cNvSpPr/>
            <p:nvPr/>
          </p:nvSpPr>
          <p:spPr>
            <a:xfrm>
              <a:off x="3702" y="1299"/>
              <a:ext cx="2792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86" name="直接连接符 19485"/>
            <p:cNvSpPr/>
            <p:nvPr/>
          </p:nvSpPr>
          <p:spPr>
            <a:xfrm>
              <a:off x="0" y="1722"/>
              <a:ext cx="1339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87" name="直接连接符 19486"/>
            <p:cNvSpPr/>
            <p:nvPr/>
          </p:nvSpPr>
          <p:spPr>
            <a:xfrm>
              <a:off x="1339" y="1722"/>
              <a:ext cx="2363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88" name="直接连接符 19487"/>
            <p:cNvSpPr/>
            <p:nvPr/>
          </p:nvSpPr>
          <p:spPr>
            <a:xfrm>
              <a:off x="3702" y="1722"/>
              <a:ext cx="2792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89" name="直接连接符 19488"/>
            <p:cNvSpPr/>
            <p:nvPr/>
          </p:nvSpPr>
          <p:spPr>
            <a:xfrm>
              <a:off x="0" y="2145"/>
              <a:ext cx="1339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90" name="直接连接符 19489"/>
            <p:cNvSpPr/>
            <p:nvPr/>
          </p:nvSpPr>
          <p:spPr>
            <a:xfrm>
              <a:off x="1339" y="2145"/>
              <a:ext cx="2363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91" name="直接连接符 19490"/>
            <p:cNvSpPr/>
            <p:nvPr/>
          </p:nvSpPr>
          <p:spPr>
            <a:xfrm>
              <a:off x="3702" y="2145"/>
              <a:ext cx="2792" cy="0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492" name="直接连接符 19491"/>
            <p:cNvSpPr/>
            <p:nvPr/>
          </p:nvSpPr>
          <p:spPr>
            <a:xfrm>
              <a:off x="0" y="2568"/>
              <a:ext cx="1339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493" name="直接连接符 19492"/>
            <p:cNvSpPr/>
            <p:nvPr/>
          </p:nvSpPr>
          <p:spPr>
            <a:xfrm>
              <a:off x="1339" y="2568"/>
              <a:ext cx="2363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494" name="直接连接符 19493"/>
            <p:cNvSpPr/>
            <p:nvPr/>
          </p:nvSpPr>
          <p:spPr>
            <a:xfrm>
              <a:off x="3702" y="2568"/>
              <a:ext cx="2792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495" name="直接连接符 19494"/>
            <p:cNvSpPr/>
            <p:nvPr/>
          </p:nvSpPr>
          <p:spPr>
            <a:xfrm>
              <a:off x="0" y="0"/>
              <a:ext cx="0" cy="365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496" name="直接连接符 19495"/>
            <p:cNvSpPr/>
            <p:nvPr/>
          </p:nvSpPr>
          <p:spPr>
            <a:xfrm>
              <a:off x="0" y="365"/>
              <a:ext cx="0" cy="511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497" name="直接连接符 19496"/>
            <p:cNvSpPr/>
            <p:nvPr/>
          </p:nvSpPr>
          <p:spPr>
            <a:xfrm>
              <a:off x="0" y="876"/>
              <a:ext cx="0" cy="423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498" name="直接连接符 19497"/>
            <p:cNvSpPr/>
            <p:nvPr/>
          </p:nvSpPr>
          <p:spPr>
            <a:xfrm>
              <a:off x="0" y="1299"/>
              <a:ext cx="0" cy="423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499" name="直接连接符 19498"/>
            <p:cNvSpPr/>
            <p:nvPr/>
          </p:nvSpPr>
          <p:spPr>
            <a:xfrm>
              <a:off x="0" y="1722"/>
              <a:ext cx="0" cy="423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500" name="直接连接符 19499"/>
            <p:cNvSpPr/>
            <p:nvPr/>
          </p:nvSpPr>
          <p:spPr>
            <a:xfrm>
              <a:off x="0" y="2145"/>
              <a:ext cx="0" cy="423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501" name="直接连接符 19500"/>
            <p:cNvSpPr/>
            <p:nvPr/>
          </p:nvSpPr>
          <p:spPr>
            <a:xfrm>
              <a:off x="1339" y="365"/>
              <a:ext cx="0" cy="511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502" name="直接连接符 19501"/>
            <p:cNvSpPr/>
            <p:nvPr/>
          </p:nvSpPr>
          <p:spPr>
            <a:xfrm>
              <a:off x="1339" y="876"/>
              <a:ext cx="0" cy="423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503" name="直接连接符 19502"/>
            <p:cNvSpPr/>
            <p:nvPr/>
          </p:nvSpPr>
          <p:spPr>
            <a:xfrm>
              <a:off x="1339" y="1299"/>
              <a:ext cx="0" cy="423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504" name="直接连接符 19503"/>
            <p:cNvSpPr/>
            <p:nvPr/>
          </p:nvSpPr>
          <p:spPr>
            <a:xfrm>
              <a:off x="1339" y="1722"/>
              <a:ext cx="0" cy="423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505" name="直接连接符 19504"/>
            <p:cNvSpPr/>
            <p:nvPr/>
          </p:nvSpPr>
          <p:spPr>
            <a:xfrm>
              <a:off x="1339" y="2145"/>
              <a:ext cx="0" cy="423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506" name="直接连接符 19505"/>
            <p:cNvSpPr/>
            <p:nvPr/>
          </p:nvSpPr>
          <p:spPr>
            <a:xfrm>
              <a:off x="3702" y="365"/>
              <a:ext cx="0" cy="511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507" name="直接连接符 19506"/>
            <p:cNvSpPr/>
            <p:nvPr/>
          </p:nvSpPr>
          <p:spPr>
            <a:xfrm>
              <a:off x="3702" y="876"/>
              <a:ext cx="0" cy="423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508" name="直接连接符 19507"/>
            <p:cNvSpPr/>
            <p:nvPr/>
          </p:nvSpPr>
          <p:spPr>
            <a:xfrm>
              <a:off x="3702" y="1299"/>
              <a:ext cx="0" cy="423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509" name="直接连接符 19508"/>
            <p:cNvSpPr/>
            <p:nvPr/>
          </p:nvSpPr>
          <p:spPr>
            <a:xfrm>
              <a:off x="3702" y="1722"/>
              <a:ext cx="0" cy="423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510" name="直接连接符 19509"/>
            <p:cNvSpPr/>
            <p:nvPr/>
          </p:nvSpPr>
          <p:spPr>
            <a:xfrm>
              <a:off x="3702" y="2145"/>
              <a:ext cx="0" cy="423"/>
            </a:xfrm>
            <a:prstGeom prst="line">
              <a:avLst/>
            </a:prstGeom>
            <a:ln w="3175">
              <a:noFill/>
            </a:ln>
          </p:spPr>
        </p:sp>
        <p:sp>
          <p:nvSpPr>
            <p:cNvPr id="19511" name="直接连接符 19510"/>
            <p:cNvSpPr/>
            <p:nvPr/>
          </p:nvSpPr>
          <p:spPr>
            <a:xfrm>
              <a:off x="6494" y="0"/>
              <a:ext cx="0" cy="365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512" name="直接连接符 19511"/>
            <p:cNvSpPr/>
            <p:nvPr/>
          </p:nvSpPr>
          <p:spPr>
            <a:xfrm>
              <a:off x="6494" y="365"/>
              <a:ext cx="0" cy="511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513" name="直接连接符 19512"/>
            <p:cNvSpPr/>
            <p:nvPr/>
          </p:nvSpPr>
          <p:spPr>
            <a:xfrm>
              <a:off x="6494" y="876"/>
              <a:ext cx="0" cy="423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514" name="直接连接符 19513"/>
            <p:cNvSpPr/>
            <p:nvPr/>
          </p:nvSpPr>
          <p:spPr>
            <a:xfrm>
              <a:off x="6494" y="1299"/>
              <a:ext cx="0" cy="423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515" name="直接连接符 19514"/>
            <p:cNvSpPr/>
            <p:nvPr/>
          </p:nvSpPr>
          <p:spPr>
            <a:xfrm>
              <a:off x="6494" y="1722"/>
              <a:ext cx="0" cy="423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19516" name="直接连接符 19515"/>
            <p:cNvSpPr/>
            <p:nvPr/>
          </p:nvSpPr>
          <p:spPr>
            <a:xfrm>
              <a:off x="6494" y="2145"/>
              <a:ext cx="0" cy="423"/>
            </a:xfrm>
            <a:prstGeom prst="line">
              <a:avLst/>
            </a:prstGeom>
            <a:ln w="28575">
              <a:noFill/>
            </a:ln>
          </p:spPr>
        </p:sp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Comic Sans MS" panose="030F0902030302020204" charset="0"/>
                <a:sym typeface="Comic Sans MS" panose="030F0902030302020204" charset="0"/>
              </a:rPr>
            </a:fld>
            <a:endParaRPr lang="en-US">
              <a:latin typeface="Lucida Sans" charset="0"/>
              <a:ea typeface="ヒラギノ角ゴ ProN W3" charset="78"/>
              <a:cs typeface="Comic Sans MS" panose="030F0902030302020204" charset="0"/>
              <a:sym typeface="Comic Sans MS" panose="030F090203030202020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">
  <a:themeElements>
    <a:clrScheme name="">
      <a:dk1>
        <a:srgbClr val="79211B"/>
      </a:dk1>
      <a:lt1>
        <a:srgbClr val="EEEEEE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5F5F5"/>
      </a:accent3>
      <a:accent4>
        <a:srgbClr val="671B15"/>
      </a:accent4>
      <a:accent5>
        <a:srgbClr val="FFFFF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Stone Sans ITC TT-Bold"/>
        <a:ea typeface="ヒラギノ角ゴ ProN W6"/>
        <a:cs typeface=""/>
      </a:majorFont>
      <a:minorFont>
        <a:latin typeface="Stone Sans ITC TT-Semi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dy">
  <a:themeElements>
    <a:clrScheme name="">
      <a:dk1>
        <a:srgbClr val="79211B"/>
      </a:dk1>
      <a:lt1>
        <a:srgbClr val="EEEEEE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5F5F5"/>
      </a:accent3>
      <a:accent4>
        <a:srgbClr val="671B15"/>
      </a:accent4>
      <a:accent5>
        <a:srgbClr val="FFFFF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Comic Sans MS"/>
        <a:ea typeface="ヒラギノ明朝 ProN W3"/>
        <a:cs typeface=""/>
      </a:majorFont>
      <a:minorFont>
        <a:latin typeface="Comic Sans MS"/>
        <a:ea typeface="ヒラギノ明朝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">
  <a:themeElements>
    <a:clrScheme name="">
      <a:dk1>
        <a:srgbClr val="79211B"/>
      </a:dk1>
      <a:lt1>
        <a:srgbClr val="EEEEEE"/>
      </a:lt1>
      <a:dk2>
        <a:srgbClr val="000000"/>
      </a:dk2>
      <a:lt2>
        <a:srgbClr val="000000"/>
      </a:lt2>
      <a:accent1>
        <a:srgbClr val="79211B"/>
      </a:accent1>
      <a:accent2>
        <a:srgbClr val="333399"/>
      </a:accent2>
      <a:accent3>
        <a:srgbClr val="F5F5F5"/>
      </a:accent3>
      <a:accent4>
        <a:srgbClr val="671B15"/>
      </a:accent4>
      <a:accent5>
        <a:srgbClr val="BEABAA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Stone Sans ITC TT-Bold"/>
        <a:ea typeface="ヒラギノ角ゴ ProN W6"/>
        <a:cs typeface=""/>
      </a:majorFont>
      <a:minorFont>
        <a:latin typeface="Stone Sans ITC TT-Semi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ody code">
  <a:themeElements>
    <a:clrScheme name="">
      <a:dk1>
        <a:srgbClr val="79211B"/>
      </a:dk1>
      <a:lt1>
        <a:srgbClr val="EEEEEE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5F5F5"/>
      </a:accent3>
      <a:accent4>
        <a:srgbClr val="671B15"/>
      </a:accent4>
      <a:accent5>
        <a:srgbClr val="FFFFF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Comic Sans MS"/>
        <a:ea typeface="ヒラギノ明朝 ProN W3"/>
        <a:cs typeface=""/>
      </a:majorFont>
      <a:minorFont>
        <a:latin typeface="Comic Sans MS"/>
        <a:ea typeface="ヒラギノ明朝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efault Objects">
  <a:themeElements>
    <a:clrScheme name="">
      <a:dk1>
        <a:srgbClr val="79211B"/>
      </a:dk1>
      <a:lt1>
        <a:srgbClr val="EEEEEE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5F5F5"/>
      </a:accent3>
      <a:accent4>
        <a:srgbClr val="671B15"/>
      </a:accent4>
      <a:accent5>
        <a:srgbClr val="FFFFF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Stone Sans ITC TT-Bold"/>
        <a:ea typeface="ヒラギノ角ゴ ProN W6"/>
        <a:cs typeface=""/>
      </a:majorFont>
      <a:minorFont>
        <a:latin typeface="Stone Sans ITC TT-Semi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16585</Words>
  <Application>WPS 演示</Application>
  <PresentationFormat/>
  <Paragraphs>1475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57</vt:i4>
      </vt:variant>
    </vt:vector>
  </HeadingPairs>
  <TitlesOfParts>
    <vt:vector size="88" baseType="lpstr">
      <vt:lpstr>Arial</vt:lpstr>
      <vt:lpstr>方正书宋_GBK</vt:lpstr>
      <vt:lpstr>Wingdings</vt:lpstr>
      <vt:lpstr>Lucida Sans</vt:lpstr>
      <vt:lpstr>ヒラギノ角ゴ ProN W3</vt:lpstr>
      <vt:lpstr>Stone Sans ITC TT-Bold</vt:lpstr>
      <vt:lpstr>ヒラギノ角ゴ ProN W6</vt:lpstr>
      <vt:lpstr>Lucida Grande</vt:lpstr>
      <vt:lpstr>Stone Sans ITC TT-Semi</vt:lpstr>
      <vt:lpstr>Comic Sans MS</vt:lpstr>
      <vt:lpstr>ヒラギノ明朝 ProN W3</vt:lpstr>
      <vt:lpstr>Times</vt:lpstr>
      <vt:lpstr>Courier New Bold</vt:lpstr>
      <vt:lpstr>Times New Roman Italic</vt:lpstr>
      <vt:lpstr>Monaco</vt:lpstr>
      <vt:lpstr>Times New Roman</vt:lpstr>
      <vt:lpstr>Symbol</vt:lpstr>
      <vt:lpstr>Times New Roman Bold Italic</vt:lpstr>
      <vt:lpstr>Apple Chancery</vt:lpstr>
      <vt:lpstr>Arial Italic</vt:lpstr>
      <vt:lpstr>苹方-简</vt:lpstr>
      <vt:lpstr>Thonburi</vt:lpstr>
      <vt:lpstr>微软雅黑</vt:lpstr>
      <vt:lpstr>宋体</vt:lpstr>
      <vt:lpstr>Arial Unicode MS</vt:lpstr>
      <vt:lpstr>汉仪书宋二KW</vt:lpstr>
      <vt:lpstr>Title</vt:lpstr>
      <vt:lpstr>Body</vt:lpstr>
      <vt:lpstr>Section</vt:lpstr>
      <vt:lpstr>Body code</vt:lpstr>
      <vt:lpstr>Default Objects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Java, 4th Edition</dc:title>
  <dc:creator>Robert Sedgewick and Kevin Wayne</dc:creator>
  <cp:keywords>union find</cp:keywords>
  <cp:lastModifiedBy>sampson</cp:lastModifiedBy>
  <cp:revision>2</cp:revision>
  <dcterms:created xsi:type="dcterms:W3CDTF">2019-10-12T09:34:32Z</dcterms:created>
  <dcterms:modified xsi:type="dcterms:W3CDTF">2019-10-12T09:34:32Z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