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972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9E"/>
    <a:srgbClr val="F2C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10"/>
    <p:restoredTop sz="94659"/>
  </p:normalViewPr>
  <p:slideViewPr>
    <p:cSldViewPr snapToGrid="0" snapToObjects="1">
      <p:cViewPr>
        <p:scale>
          <a:sx n="125" d="100"/>
          <a:sy n="125" d="100"/>
        </p:scale>
        <p:origin x="10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60460-9ECC-E24C-AD4F-7EB9CF0F9D1D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1025" y="1143000"/>
            <a:ext cx="569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AE5E0-9D2D-914E-80E4-949E663F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AE5E0-9D2D-914E-80E4-949E663F0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72715"/>
            <a:ext cx="82296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1766"/>
            <a:ext cx="82296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16442"/>
            <a:ext cx="236601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16442"/>
            <a:ext cx="696087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481773"/>
            <a:ext cx="946404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977535"/>
            <a:ext cx="946404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16442"/>
            <a:ext cx="946404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457008"/>
            <a:ext cx="464200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171065"/>
            <a:ext cx="464200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457008"/>
            <a:ext cx="46648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171065"/>
            <a:ext cx="466486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55769"/>
            <a:ext cx="555498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55769"/>
            <a:ext cx="555498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16442"/>
            <a:ext cx="946404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582208"/>
            <a:ext cx="946404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72BB-7E81-3A41-A426-9BF59BE6428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508837"/>
            <a:ext cx="37033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7C6CE-6586-9B43-87A9-7926045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D873BC13-FE07-EF43-8AB0-4C451420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" b="2617"/>
          <a:stretch/>
        </p:blipFill>
        <p:spPr>
          <a:xfrm>
            <a:off x="0" y="-1"/>
            <a:ext cx="10972800" cy="5918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6EAF6-6357-3645-9934-D3EEAEF853D2}"/>
              </a:ext>
            </a:extLst>
          </p:cNvPr>
          <p:cNvSpPr txBox="1"/>
          <p:nvPr/>
        </p:nvSpPr>
        <p:spPr>
          <a:xfrm>
            <a:off x="878143" y="3343335"/>
            <a:ext cx="1061509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Los Angeles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B57F5-D773-B34D-906F-D08120DB6830}"/>
              </a:ext>
            </a:extLst>
          </p:cNvPr>
          <p:cNvSpPr txBox="1"/>
          <p:nvPr/>
        </p:nvSpPr>
        <p:spPr>
          <a:xfrm>
            <a:off x="5129872" y="2208786"/>
            <a:ext cx="1031051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Kansas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FA517-AD12-9A46-8C27-0C77EC9803EB}"/>
              </a:ext>
            </a:extLst>
          </p:cNvPr>
          <p:cNvSpPr txBox="1"/>
          <p:nvPr/>
        </p:nvSpPr>
        <p:spPr>
          <a:xfrm>
            <a:off x="9499260" y="2057613"/>
            <a:ext cx="1181734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New York 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79CAC-FB83-4A4D-923D-F16433E37986}"/>
              </a:ext>
            </a:extLst>
          </p:cNvPr>
          <p:cNvSpPr txBox="1"/>
          <p:nvPr/>
        </p:nvSpPr>
        <p:spPr>
          <a:xfrm>
            <a:off x="7415842" y="1652882"/>
            <a:ext cx="662361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Detroit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6E5C7-D284-0C47-8894-A498972CE464}"/>
              </a:ext>
            </a:extLst>
          </p:cNvPr>
          <p:cNvSpPr txBox="1"/>
          <p:nvPr/>
        </p:nvSpPr>
        <p:spPr>
          <a:xfrm>
            <a:off x="8522153" y="2040240"/>
            <a:ext cx="923651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Pittsburgh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1C7B3-50AD-EC48-A73D-FAE8C546C855}"/>
              </a:ext>
            </a:extLst>
          </p:cNvPr>
          <p:cNvSpPr txBox="1"/>
          <p:nvPr/>
        </p:nvSpPr>
        <p:spPr>
          <a:xfrm>
            <a:off x="6541450" y="2071448"/>
            <a:ext cx="1045479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Indianapolis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2E886-C18C-7148-A2CD-36DF7FDDC969}"/>
              </a:ext>
            </a:extLst>
          </p:cNvPr>
          <p:cNvSpPr txBox="1"/>
          <p:nvPr/>
        </p:nvSpPr>
        <p:spPr>
          <a:xfrm>
            <a:off x="8800708" y="667256"/>
            <a:ext cx="694421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Buffalo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E9D09-FC36-DF45-AA6B-A6F8D098DC8C}"/>
              </a:ext>
            </a:extLst>
          </p:cNvPr>
          <p:cNvSpPr txBox="1"/>
          <p:nvPr/>
        </p:nvSpPr>
        <p:spPr>
          <a:xfrm>
            <a:off x="7251567" y="2419169"/>
            <a:ext cx="881973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Cleveland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34746-A527-5C4D-89AA-4BAAA4B3B669}"/>
              </a:ext>
            </a:extLst>
          </p:cNvPr>
          <p:cNvSpPr txBox="1"/>
          <p:nvPr/>
        </p:nvSpPr>
        <p:spPr>
          <a:xfrm>
            <a:off x="9193158" y="1376067"/>
            <a:ext cx="1537600" cy="448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Lower Westchester</a:t>
            </a:r>
          </a:p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6782D-D2E8-474D-A65D-917D21771C75}"/>
              </a:ext>
            </a:extLst>
          </p:cNvPr>
          <p:cNvSpPr txBox="1"/>
          <p:nvPr/>
        </p:nvSpPr>
        <p:spPr>
          <a:xfrm>
            <a:off x="7701438" y="893835"/>
            <a:ext cx="611065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Akron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968BE-D402-D14C-995F-AC8B2C40C7F1}"/>
              </a:ext>
            </a:extLst>
          </p:cNvPr>
          <p:cNvGrpSpPr/>
          <p:nvPr/>
        </p:nvGrpSpPr>
        <p:grpSpPr>
          <a:xfrm>
            <a:off x="8311670" y="4667858"/>
            <a:ext cx="2382576" cy="792480"/>
            <a:chOff x="8849555" y="4381413"/>
            <a:chExt cx="2382576" cy="7924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1E8DFC-0525-7347-8940-15676B155710}"/>
                </a:ext>
              </a:extLst>
            </p:cNvPr>
            <p:cNvSpPr/>
            <p:nvPr/>
          </p:nvSpPr>
          <p:spPr>
            <a:xfrm>
              <a:off x="8849555" y="4381413"/>
              <a:ext cx="2336277" cy="792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48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9611B1-DF27-6344-B77B-013C2428FF38}"/>
                </a:ext>
              </a:extLst>
            </p:cNvPr>
            <p:cNvSpPr/>
            <p:nvPr/>
          </p:nvSpPr>
          <p:spPr>
            <a:xfrm>
              <a:off x="8902266" y="4673197"/>
              <a:ext cx="155598" cy="155598"/>
            </a:xfrm>
            <a:prstGeom prst="ellipse">
              <a:avLst/>
            </a:prstGeom>
            <a:solidFill>
              <a:srgbClr val="9E9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48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A61462-F193-114F-8D8F-F4DC209E9336}"/>
                </a:ext>
              </a:extLst>
            </p:cNvPr>
            <p:cNvSpPr/>
            <p:nvPr/>
          </p:nvSpPr>
          <p:spPr>
            <a:xfrm>
              <a:off x="8902266" y="4457267"/>
              <a:ext cx="155598" cy="155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4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4844A7-A337-C24B-B6AE-C8F3D22835C5}"/>
                </a:ext>
              </a:extLst>
            </p:cNvPr>
            <p:cNvSpPr/>
            <p:nvPr/>
          </p:nvSpPr>
          <p:spPr>
            <a:xfrm>
              <a:off x="8902266" y="4936863"/>
              <a:ext cx="155598" cy="160364"/>
            </a:xfrm>
            <a:prstGeom prst="rect">
              <a:avLst/>
            </a:prstGeom>
            <a:solidFill>
              <a:srgbClr val="F2C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48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D7FD6C-6EBB-A74A-BBC2-7FA8D37492B5}"/>
                </a:ext>
              </a:extLst>
            </p:cNvPr>
            <p:cNvSpPr txBox="1"/>
            <p:nvPr/>
          </p:nvSpPr>
          <p:spPr>
            <a:xfrm>
              <a:off x="8989209" y="4391557"/>
              <a:ext cx="2242922" cy="270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6" dirty="0">
                  <a:latin typeface="Arial" panose="020B0604020202020204" pitchFamily="34" charset="0"/>
                  <a:cs typeface="Arial" panose="020B0604020202020204" pitchFamily="34" charset="0"/>
                </a:rPr>
                <a:t>City with wells and census 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207DAF-1D0D-764F-A53A-EB77530E8EC6}"/>
                </a:ext>
              </a:extLst>
            </p:cNvPr>
            <p:cNvSpPr txBox="1"/>
            <p:nvPr/>
          </p:nvSpPr>
          <p:spPr>
            <a:xfrm>
              <a:off x="8989207" y="4599549"/>
              <a:ext cx="1119217" cy="270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6" dirty="0">
                  <a:latin typeface="Arial" panose="020B0604020202020204" pitchFamily="34" charset="0"/>
                  <a:cs typeface="Arial" panose="020B0604020202020204" pitchFamily="34" charset="0"/>
                </a:rPr>
                <a:t>City with wells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47EA7A-1289-0F4B-AAB8-F386EA6FC923}"/>
                </a:ext>
              </a:extLst>
            </p:cNvPr>
            <p:cNvSpPr txBox="1"/>
            <p:nvPr/>
          </p:nvSpPr>
          <p:spPr>
            <a:xfrm>
              <a:off x="8988171" y="4879733"/>
              <a:ext cx="835485" cy="270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6" dirty="0">
                  <a:latin typeface="Arial" panose="020B0604020202020204" pitchFamily="34" charset="0"/>
                  <a:cs typeface="Arial" panose="020B0604020202020204" pitchFamily="34" charset="0"/>
                </a:rPr>
                <a:t>Oil basins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843DF6-97EC-8A42-84D5-41DF9BBA3918}"/>
              </a:ext>
            </a:extLst>
          </p:cNvPr>
          <p:cNvCxnSpPr>
            <a:cxnSpLocks/>
          </p:cNvCxnSpPr>
          <p:nvPr/>
        </p:nvCxnSpPr>
        <p:spPr>
          <a:xfrm flipV="1">
            <a:off x="7962380" y="1955393"/>
            <a:ext cx="273086" cy="523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4379C4-4DAB-1A43-8C5C-F4AF18B50C46}"/>
              </a:ext>
            </a:extLst>
          </p:cNvPr>
          <p:cNvCxnSpPr>
            <a:cxnSpLocks/>
          </p:cNvCxnSpPr>
          <p:nvPr/>
        </p:nvCxnSpPr>
        <p:spPr>
          <a:xfrm>
            <a:off x="8171907" y="1105185"/>
            <a:ext cx="148334" cy="900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C29916-529C-1247-AC1A-4DEB584F6EB9}"/>
              </a:ext>
            </a:extLst>
          </p:cNvPr>
          <p:cNvCxnSpPr>
            <a:cxnSpLocks/>
          </p:cNvCxnSpPr>
          <p:nvPr/>
        </p:nvCxnSpPr>
        <p:spPr>
          <a:xfrm flipH="1" flipV="1">
            <a:off x="9518406" y="1760443"/>
            <a:ext cx="91951" cy="205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012A60-3AC2-D541-9866-ECB31C178185}"/>
              </a:ext>
            </a:extLst>
          </p:cNvPr>
          <p:cNvSpPr txBox="1"/>
          <p:nvPr/>
        </p:nvSpPr>
        <p:spPr>
          <a:xfrm>
            <a:off x="4342561" y="3103578"/>
            <a:ext cx="1220206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Oklahoma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DBE22-B77C-324F-AE55-844551AFE361}"/>
              </a:ext>
            </a:extLst>
          </p:cNvPr>
          <p:cNvSpPr txBox="1"/>
          <p:nvPr/>
        </p:nvSpPr>
        <p:spPr>
          <a:xfrm>
            <a:off x="5769935" y="2979493"/>
            <a:ext cx="569387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Tulsa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BC0D1-8841-C841-9026-76DE2CF90AF1}"/>
              </a:ext>
            </a:extLst>
          </p:cNvPr>
          <p:cNvSpPr txBox="1"/>
          <p:nvPr/>
        </p:nvSpPr>
        <p:spPr>
          <a:xfrm>
            <a:off x="9144503" y="970084"/>
            <a:ext cx="638316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Elmira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FA1FA0-9151-654C-B358-F4F17E498C0F}"/>
              </a:ext>
            </a:extLst>
          </p:cNvPr>
          <p:cNvCxnSpPr>
            <a:cxnSpLocks/>
          </p:cNvCxnSpPr>
          <p:nvPr/>
        </p:nvCxnSpPr>
        <p:spPr>
          <a:xfrm flipH="1">
            <a:off x="9126333" y="1200516"/>
            <a:ext cx="139178" cy="603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AE3C4-783E-DC4F-952D-08C18802F00F}"/>
              </a:ext>
            </a:extLst>
          </p:cNvPr>
          <p:cNvCxnSpPr>
            <a:cxnSpLocks/>
          </p:cNvCxnSpPr>
          <p:nvPr/>
        </p:nvCxnSpPr>
        <p:spPr>
          <a:xfrm flipH="1">
            <a:off x="8772063" y="890093"/>
            <a:ext cx="168641" cy="73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5D3546-2190-B746-8835-2701C24CE396}"/>
              </a:ext>
            </a:extLst>
          </p:cNvPr>
          <p:cNvSpPr txBox="1"/>
          <p:nvPr/>
        </p:nvSpPr>
        <p:spPr>
          <a:xfrm>
            <a:off x="7251634" y="1218343"/>
            <a:ext cx="777777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Bay City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569EC-1248-7C44-B363-DBB007AE4323}"/>
              </a:ext>
            </a:extLst>
          </p:cNvPr>
          <p:cNvSpPr txBox="1"/>
          <p:nvPr/>
        </p:nvSpPr>
        <p:spPr>
          <a:xfrm>
            <a:off x="7127936" y="1388290"/>
            <a:ext cx="784189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Saginaw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6DFA7-5C23-444A-90DF-3FA5C530A645}"/>
              </a:ext>
            </a:extLst>
          </p:cNvPr>
          <p:cNvSpPr txBox="1"/>
          <p:nvPr/>
        </p:nvSpPr>
        <p:spPr>
          <a:xfrm>
            <a:off x="7381970" y="2690151"/>
            <a:ext cx="692818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Canton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5C6CB2-BC40-654C-90CA-6B951CBA920D}"/>
              </a:ext>
            </a:extLst>
          </p:cNvPr>
          <p:cNvCxnSpPr>
            <a:cxnSpLocks/>
          </p:cNvCxnSpPr>
          <p:nvPr/>
        </p:nvCxnSpPr>
        <p:spPr>
          <a:xfrm flipV="1">
            <a:off x="7974981" y="2114243"/>
            <a:ext cx="345260" cy="661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DE0B16-C326-ED4E-8ABA-2563FF39A2F1}"/>
              </a:ext>
            </a:extLst>
          </p:cNvPr>
          <p:cNvSpPr txBox="1"/>
          <p:nvPr/>
        </p:nvSpPr>
        <p:spPr>
          <a:xfrm>
            <a:off x="8392861" y="1855937"/>
            <a:ext cx="1069524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6" b="1" dirty="0">
                <a:latin typeface="Arial" panose="020B0604020202020204" pitchFamily="34" charset="0"/>
                <a:cs typeface="Arial" panose="020B0604020202020204" pitchFamily="34" charset="0"/>
              </a:rPr>
              <a:t>Youngstown</a:t>
            </a:r>
          </a:p>
        </p:txBody>
      </p:sp>
    </p:spTree>
    <p:extLst>
      <p:ext uri="{BB962C8B-B14F-4D97-AF65-F5344CB8AC3E}">
        <p14:creationId xmlns:p14="http://schemas.microsoft.com/office/powerpoint/2010/main" val="31277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37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39</cp:revision>
  <dcterms:created xsi:type="dcterms:W3CDTF">2021-11-04T00:32:49Z</dcterms:created>
  <dcterms:modified xsi:type="dcterms:W3CDTF">2022-01-08T05:53:06Z</dcterms:modified>
</cp:coreProperties>
</file>