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5486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51A3"/>
    <a:srgbClr val="BCBDDC"/>
    <a:srgbClr val="969696"/>
    <a:srgbClr val="4D4D4D"/>
    <a:srgbClr val="D6604D"/>
    <a:srgbClr val="CBCBCB"/>
    <a:srgbClr val="E8DBB6"/>
    <a:srgbClr val="C9D2D3"/>
    <a:srgbClr val="C9CFB3"/>
    <a:srgbClr val="E0B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120"/>
    <p:restoredTop sz="97545"/>
  </p:normalViewPr>
  <p:slideViewPr>
    <p:cSldViewPr snapToGrid="0" snapToObjects="1">
      <p:cViewPr varScale="1">
        <p:scale>
          <a:sx n="155" d="100"/>
          <a:sy n="155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8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5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3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5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4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7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3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8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8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4E7E-C74E-974B-8610-95F82B6549CD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9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14E7E-C74E-974B-8610-95F82B6549CD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410EA-CFAF-0949-8D85-C9E6F23C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7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DA2060-CBD7-014D-B57A-5E472B4083B1}"/>
              </a:ext>
            </a:extLst>
          </p:cNvPr>
          <p:cNvSpPr txBox="1"/>
          <p:nvPr/>
        </p:nvSpPr>
        <p:spPr>
          <a:xfrm>
            <a:off x="2408435" y="525734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HOLC Grade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F3B1BEB-75E7-5543-B1F7-904D37750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75"/>
          <a:stretch/>
        </p:blipFill>
        <p:spPr>
          <a:xfrm>
            <a:off x="296251" y="64434"/>
            <a:ext cx="1828800" cy="2496979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378B8C0E-5D87-964E-B59B-3C333D673B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13" b="8975"/>
          <a:stretch/>
        </p:blipFill>
        <p:spPr>
          <a:xfrm>
            <a:off x="2120335" y="64434"/>
            <a:ext cx="1625557" cy="2496979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F940DF9E-BA39-CD4A-A933-F7C2AE9A1C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14" b="8975"/>
          <a:stretch/>
        </p:blipFill>
        <p:spPr>
          <a:xfrm>
            <a:off x="3800112" y="64433"/>
            <a:ext cx="1621874" cy="2496979"/>
          </a:xfrm>
          <a:prstGeom prst="rect">
            <a:avLst/>
          </a:prstGeom>
        </p:spPr>
      </p:pic>
      <p:pic>
        <p:nvPicPr>
          <p:cNvPr id="20" name="Picture 19" descr="Chart, bar chart&#10;&#10;Description automatically generated">
            <a:extLst>
              <a:ext uri="{FF2B5EF4-FFF2-40B4-BE49-F238E27FC236}">
                <a16:creationId xmlns:a16="http://schemas.microsoft.com/office/drawing/2014/main" id="{585EB97C-0C38-F24B-97C8-8D7D7BCEF9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613" r="69221"/>
          <a:stretch/>
        </p:blipFill>
        <p:spPr>
          <a:xfrm>
            <a:off x="239436" y="64433"/>
            <a:ext cx="332091" cy="27421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6ACD5D3-9933-9042-BB05-3A8B4D24654A}"/>
              </a:ext>
            </a:extLst>
          </p:cNvPr>
          <p:cNvSpPr txBox="1"/>
          <p:nvPr/>
        </p:nvSpPr>
        <p:spPr>
          <a:xfrm>
            <a:off x="2194449" y="9576"/>
            <a:ext cx="1589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Wells Before Appraisal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342A7-643A-6C44-A2DA-5FC1911460A2}"/>
              </a:ext>
            </a:extLst>
          </p:cNvPr>
          <p:cNvSpPr txBox="1"/>
          <p:nvPr/>
        </p:nvSpPr>
        <p:spPr>
          <a:xfrm>
            <a:off x="3909573" y="9576"/>
            <a:ext cx="15043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Wells After Appraisal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E1196D-782E-5640-BEA8-B7EF500BD91C}"/>
              </a:ext>
            </a:extLst>
          </p:cNvPr>
          <p:cNvSpPr txBox="1"/>
          <p:nvPr/>
        </p:nvSpPr>
        <p:spPr>
          <a:xfrm>
            <a:off x="571528" y="9577"/>
            <a:ext cx="1465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All Wells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05FFE23-A612-BC4B-B145-4C66A3D64D08}"/>
              </a:ext>
            </a:extLst>
          </p:cNvPr>
          <p:cNvGrpSpPr/>
          <p:nvPr/>
        </p:nvGrpSpPr>
        <p:grpSpPr>
          <a:xfrm>
            <a:off x="3876620" y="297738"/>
            <a:ext cx="1702859" cy="420068"/>
            <a:chOff x="650364" y="378702"/>
            <a:chExt cx="1702859" cy="42006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BC05EBF-A1B6-E844-A926-8A75061BC0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364" y="413798"/>
              <a:ext cx="137695" cy="137160"/>
            </a:xfrm>
            <a:prstGeom prst="rect">
              <a:avLst/>
            </a:prstGeom>
            <a:solidFill>
              <a:srgbClr val="6A51A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04A0D0F-46E3-1246-96E4-0052D8A65C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364" y="618422"/>
              <a:ext cx="137695" cy="137160"/>
            </a:xfrm>
            <a:prstGeom prst="rect">
              <a:avLst/>
            </a:prstGeom>
            <a:solidFill>
              <a:srgbClr val="BCBD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E814CE-D14A-1C49-A736-F1FF05132DCB}"/>
                </a:ext>
              </a:extLst>
            </p:cNvPr>
            <p:cNvSpPr txBox="1"/>
            <p:nvPr/>
          </p:nvSpPr>
          <p:spPr>
            <a:xfrm>
              <a:off x="731349" y="378702"/>
              <a:ext cx="15379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Within neighborhood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D219F73-3B50-054F-9B2E-C509A934A539}"/>
                </a:ext>
              </a:extLst>
            </p:cNvPr>
            <p:cNvSpPr txBox="1"/>
            <p:nvPr/>
          </p:nvSpPr>
          <p:spPr>
            <a:xfrm>
              <a:off x="731349" y="583326"/>
              <a:ext cx="16218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Within 100 m of neighborhood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3AA71A8-431D-2E46-9EE1-5DA4B533A090}"/>
              </a:ext>
            </a:extLst>
          </p:cNvPr>
          <p:cNvSpPr txBox="1"/>
          <p:nvPr/>
        </p:nvSpPr>
        <p:spPr>
          <a:xfrm>
            <a:off x="-64738" y="52442"/>
            <a:ext cx="402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B6129E-84ED-1547-9E02-83E314759565}"/>
              </a:ext>
            </a:extLst>
          </p:cNvPr>
          <p:cNvSpPr txBox="1"/>
          <p:nvPr/>
        </p:nvSpPr>
        <p:spPr>
          <a:xfrm>
            <a:off x="-65998" y="2647639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1D2B436-4839-CB40-930D-0975469C9A1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790539" y="2829520"/>
            <a:ext cx="1645920" cy="246888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1BED438-EFF4-9040-B424-C9B61B88A0D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111769" y="2828197"/>
            <a:ext cx="1645920" cy="246888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2447B85-0CAF-CF48-B56B-8FAD6152D57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88408" y="2828198"/>
            <a:ext cx="1645919" cy="2468879"/>
          </a:xfrm>
          <a:prstGeom prst="rect">
            <a:avLst/>
          </a:prstGeom>
        </p:spPr>
      </p:pic>
      <p:pic>
        <p:nvPicPr>
          <p:cNvPr id="40" name="Picture 39" descr="Chart, bar chart&#10;&#10;Description automatically generated">
            <a:extLst>
              <a:ext uri="{FF2B5EF4-FFF2-40B4-BE49-F238E27FC236}">
                <a16:creationId xmlns:a16="http://schemas.microsoft.com/office/drawing/2014/main" id="{82686BD4-93B3-F740-A1A1-2C0D5CA87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492" b="8974"/>
          <a:stretch/>
        </p:blipFill>
        <p:spPr>
          <a:xfrm>
            <a:off x="3648843" y="5090608"/>
            <a:ext cx="1828800" cy="179217"/>
          </a:xfrm>
          <a:prstGeom prst="rect">
            <a:avLst/>
          </a:prstGeom>
        </p:spPr>
      </p:pic>
      <p:pic>
        <p:nvPicPr>
          <p:cNvPr id="42" name="Picture 41" descr="Chart, bar chart&#10;&#10;Description automatically generated">
            <a:extLst>
              <a:ext uri="{FF2B5EF4-FFF2-40B4-BE49-F238E27FC236}">
                <a16:creationId xmlns:a16="http://schemas.microsoft.com/office/drawing/2014/main" id="{A6DDC702-F6CE-AA43-80E2-38C45B3A1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492" b="8974"/>
          <a:stretch/>
        </p:blipFill>
        <p:spPr>
          <a:xfrm>
            <a:off x="1954679" y="5090607"/>
            <a:ext cx="1828800" cy="179217"/>
          </a:xfrm>
          <a:prstGeom prst="rect">
            <a:avLst/>
          </a:prstGeom>
        </p:spPr>
      </p:pic>
      <p:pic>
        <p:nvPicPr>
          <p:cNvPr id="43" name="Picture 42" descr="Chart, bar chart&#10;&#10;Description automatically generated">
            <a:extLst>
              <a:ext uri="{FF2B5EF4-FFF2-40B4-BE49-F238E27FC236}">
                <a16:creationId xmlns:a16="http://schemas.microsoft.com/office/drawing/2014/main" id="{80071A35-8424-4049-BA90-0ECAE21F61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492" b="8974"/>
          <a:stretch/>
        </p:blipFill>
        <p:spPr>
          <a:xfrm>
            <a:off x="295224" y="5090607"/>
            <a:ext cx="1828800" cy="17921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D2E3AF6-3F99-A64D-A025-A58E6174041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2077" t="2692" r="73505" b="13332"/>
          <a:stretch/>
        </p:blipFill>
        <p:spPr>
          <a:xfrm>
            <a:off x="374246" y="2733054"/>
            <a:ext cx="237293" cy="24194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9EEA46A-E4FE-5844-A8FC-C8A39AA9618A}"/>
              </a:ext>
            </a:extLst>
          </p:cNvPr>
          <p:cNvSpPr txBox="1"/>
          <p:nvPr/>
        </p:nvSpPr>
        <p:spPr>
          <a:xfrm rot="16200000">
            <a:off x="-716026" y="3762540"/>
            <a:ext cx="1693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Well Density (n km</a:t>
            </a:r>
            <a:r>
              <a:rPr lang="en-US" sz="1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8BFF90-390D-1343-AD68-29037154458C}"/>
              </a:ext>
            </a:extLst>
          </p:cNvPr>
          <p:cNvSpPr txBox="1"/>
          <p:nvPr/>
        </p:nvSpPr>
        <p:spPr>
          <a:xfrm rot="16200000">
            <a:off x="-281612" y="1194016"/>
            <a:ext cx="824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Wells (n)</a:t>
            </a:r>
            <a:endParaRPr lang="en-US" sz="1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4C11A2-5AB4-DF4B-B607-DB24D59751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20901" y="2773628"/>
            <a:ext cx="154941" cy="14018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D0A0F83-EDD8-1E4A-BFFC-E24B550761A2}"/>
              </a:ext>
            </a:extLst>
          </p:cNvPr>
          <p:cNvSpPr txBox="1"/>
          <p:nvPr/>
        </p:nvSpPr>
        <p:spPr>
          <a:xfrm>
            <a:off x="4978027" y="2743200"/>
            <a:ext cx="494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328046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34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Gonzalez</dc:creator>
  <cp:lastModifiedBy>David Gonzalez</cp:lastModifiedBy>
  <cp:revision>97</cp:revision>
  <cp:lastPrinted>2021-11-20T07:55:15Z</cp:lastPrinted>
  <dcterms:created xsi:type="dcterms:W3CDTF">2021-11-07T01:33:07Z</dcterms:created>
  <dcterms:modified xsi:type="dcterms:W3CDTF">2021-12-18T21:39:35Z</dcterms:modified>
</cp:coreProperties>
</file>