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7" r:id="rId2"/>
  </p:sldIdLst>
  <p:sldSz cx="9144000" cy="8686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932" userDrawn="1">
          <p15:clr>
            <a:srgbClr val="A4A3A4"/>
          </p15:clr>
        </p15:guide>
        <p15:guide id="2" pos="4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AF7FD"/>
    <a:srgbClr val="F5F2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158"/>
    <p:restoredTop sz="96283"/>
  </p:normalViewPr>
  <p:slideViewPr>
    <p:cSldViewPr snapToGrid="0" snapToObjects="1" showGuides="1">
      <p:cViewPr varScale="1">
        <p:scale>
          <a:sx n="153" d="100"/>
          <a:sy n="153" d="100"/>
        </p:scale>
        <p:origin x="2616" y="176"/>
      </p:cViewPr>
      <p:guideLst>
        <p:guide orient="horz" pos="4932"/>
        <p:guide pos="44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1660"/>
            <a:ext cx="7772400" cy="3024293"/>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4562581"/>
            <a:ext cx="6858000" cy="20972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2B92AE-2E58-F44E-9768-D9DDABF89B4D}" type="datetimeFigureOut">
              <a:rPr lang="en-US" smtClean="0"/>
              <a:t>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7983F-FBB8-7E49-9FF8-6CA7B347CDEB}" type="slidenum">
              <a:rPr lang="en-US" smtClean="0"/>
              <a:t>‹#›</a:t>
            </a:fld>
            <a:endParaRPr lang="en-US"/>
          </a:p>
        </p:txBody>
      </p:sp>
    </p:spTree>
    <p:extLst>
      <p:ext uri="{BB962C8B-B14F-4D97-AF65-F5344CB8AC3E}">
        <p14:creationId xmlns:p14="http://schemas.microsoft.com/office/powerpoint/2010/main" val="3507198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2B92AE-2E58-F44E-9768-D9DDABF89B4D}" type="datetimeFigureOut">
              <a:rPr lang="en-US" smtClean="0"/>
              <a:t>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7983F-FBB8-7E49-9FF8-6CA7B347CDEB}" type="slidenum">
              <a:rPr lang="en-US" smtClean="0"/>
              <a:t>‹#›</a:t>
            </a:fld>
            <a:endParaRPr lang="en-US"/>
          </a:p>
        </p:txBody>
      </p:sp>
    </p:spTree>
    <p:extLst>
      <p:ext uri="{BB962C8B-B14F-4D97-AF65-F5344CB8AC3E}">
        <p14:creationId xmlns:p14="http://schemas.microsoft.com/office/powerpoint/2010/main" val="2953272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462492"/>
            <a:ext cx="1971675" cy="73616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62492"/>
            <a:ext cx="5800725" cy="73616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2B92AE-2E58-F44E-9768-D9DDABF89B4D}" type="datetimeFigureOut">
              <a:rPr lang="en-US" smtClean="0"/>
              <a:t>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7983F-FBB8-7E49-9FF8-6CA7B347CDEB}" type="slidenum">
              <a:rPr lang="en-US" smtClean="0"/>
              <a:t>‹#›</a:t>
            </a:fld>
            <a:endParaRPr lang="en-US"/>
          </a:p>
        </p:txBody>
      </p:sp>
    </p:spTree>
    <p:extLst>
      <p:ext uri="{BB962C8B-B14F-4D97-AF65-F5344CB8AC3E}">
        <p14:creationId xmlns:p14="http://schemas.microsoft.com/office/powerpoint/2010/main" val="23903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2B92AE-2E58-F44E-9768-D9DDABF89B4D}" type="datetimeFigureOut">
              <a:rPr lang="en-US" smtClean="0"/>
              <a:t>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7983F-FBB8-7E49-9FF8-6CA7B347CDEB}" type="slidenum">
              <a:rPr lang="en-US" smtClean="0"/>
              <a:t>‹#›</a:t>
            </a:fld>
            <a:endParaRPr lang="en-US"/>
          </a:p>
        </p:txBody>
      </p:sp>
    </p:spTree>
    <p:extLst>
      <p:ext uri="{BB962C8B-B14F-4D97-AF65-F5344CB8AC3E}">
        <p14:creationId xmlns:p14="http://schemas.microsoft.com/office/powerpoint/2010/main" val="3037184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2165670"/>
            <a:ext cx="7886700" cy="361346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5813322"/>
            <a:ext cx="7886700" cy="190023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2B92AE-2E58-F44E-9768-D9DDABF89B4D}" type="datetimeFigureOut">
              <a:rPr lang="en-US" smtClean="0"/>
              <a:t>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7983F-FBB8-7E49-9FF8-6CA7B347CDEB}" type="slidenum">
              <a:rPr lang="en-US" smtClean="0"/>
              <a:t>‹#›</a:t>
            </a:fld>
            <a:endParaRPr lang="en-US"/>
          </a:p>
        </p:txBody>
      </p:sp>
    </p:spTree>
    <p:extLst>
      <p:ext uri="{BB962C8B-B14F-4D97-AF65-F5344CB8AC3E}">
        <p14:creationId xmlns:p14="http://schemas.microsoft.com/office/powerpoint/2010/main" val="158450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2312458"/>
            <a:ext cx="3886200" cy="5511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312458"/>
            <a:ext cx="3886200" cy="5511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2B92AE-2E58-F44E-9768-D9DDABF89B4D}" type="datetimeFigureOut">
              <a:rPr lang="en-US" smtClean="0"/>
              <a:t>1/21/22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7983F-FBB8-7E49-9FF8-6CA7B347CDEB}" type="slidenum">
              <a:rPr lang="en-US" smtClean="0"/>
              <a:t>‹#›</a:t>
            </a:fld>
            <a:endParaRPr lang="en-US"/>
          </a:p>
        </p:txBody>
      </p:sp>
    </p:spTree>
    <p:extLst>
      <p:ext uri="{BB962C8B-B14F-4D97-AF65-F5344CB8AC3E}">
        <p14:creationId xmlns:p14="http://schemas.microsoft.com/office/powerpoint/2010/main" val="371588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462494"/>
            <a:ext cx="7886700" cy="167904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2129473"/>
            <a:ext cx="3868340" cy="10436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3173095"/>
            <a:ext cx="3868340" cy="46671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2129473"/>
            <a:ext cx="3887391" cy="10436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3173095"/>
            <a:ext cx="3887391" cy="46671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2B92AE-2E58-F44E-9768-D9DDABF89B4D}" type="datetimeFigureOut">
              <a:rPr lang="en-US" smtClean="0"/>
              <a:t>1/21/22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B7983F-FBB8-7E49-9FF8-6CA7B347CDEB}" type="slidenum">
              <a:rPr lang="en-US" smtClean="0"/>
              <a:t>‹#›</a:t>
            </a:fld>
            <a:endParaRPr lang="en-US"/>
          </a:p>
        </p:txBody>
      </p:sp>
    </p:spTree>
    <p:extLst>
      <p:ext uri="{BB962C8B-B14F-4D97-AF65-F5344CB8AC3E}">
        <p14:creationId xmlns:p14="http://schemas.microsoft.com/office/powerpoint/2010/main" val="124381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2B92AE-2E58-F44E-9768-D9DDABF89B4D}" type="datetimeFigureOut">
              <a:rPr lang="en-US" smtClean="0"/>
              <a:t>1/21/22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B7983F-FBB8-7E49-9FF8-6CA7B347CDEB}" type="slidenum">
              <a:rPr lang="en-US" smtClean="0"/>
              <a:t>‹#›</a:t>
            </a:fld>
            <a:endParaRPr lang="en-US"/>
          </a:p>
        </p:txBody>
      </p:sp>
    </p:spTree>
    <p:extLst>
      <p:ext uri="{BB962C8B-B14F-4D97-AF65-F5344CB8AC3E}">
        <p14:creationId xmlns:p14="http://schemas.microsoft.com/office/powerpoint/2010/main" val="274927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2B92AE-2E58-F44E-9768-D9DDABF89B4D}" type="datetimeFigureOut">
              <a:rPr lang="en-US" smtClean="0"/>
              <a:t>1/21/22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B7983F-FBB8-7E49-9FF8-6CA7B347CDEB}" type="slidenum">
              <a:rPr lang="en-US" smtClean="0"/>
              <a:t>‹#›</a:t>
            </a:fld>
            <a:endParaRPr lang="en-US"/>
          </a:p>
        </p:txBody>
      </p:sp>
    </p:spTree>
    <p:extLst>
      <p:ext uri="{BB962C8B-B14F-4D97-AF65-F5344CB8AC3E}">
        <p14:creationId xmlns:p14="http://schemas.microsoft.com/office/powerpoint/2010/main" val="1274197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579120"/>
            <a:ext cx="2949178" cy="202692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1250740"/>
            <a:ext cx="4629150" cy="617325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606040"/>
            <a:ext cx="2949178" cy="48280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2B92AE-2E58-F44E-9768-D9DDABF89B4D}" type="datetimeFigureOut">
              <a:rPr lang="en-US" smtClean="0"/>
              <a:t>1/21/22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7983F-FBB8-7E49-9FF8-6CA7B347CDEB}" type="slidenum">
              <a:rPr lang="en-US" smtClean="0"/>
              <a:t>‹#›</a:t>
            </a:fld>
            <a:endParaRPr lang="en-US"/>
          </a:p>
        </p:txBody>
      </p:sp>
    </p:spTree>
    <p:extLst>
      <p:ext uri="{BB962C8B-B14F-4D97-AF65-F5344CB8AC3E}">
        <p14:creationId xmlns:p14="http://schemas.microsoft.com/office/powerpoint/2010/main" val="2250256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579120"/>
            <a:ext cx="2949178" cy="202692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250740"/>
            <a:ext cx="4629150" cy="617325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606040"/>
            <a:ext cx="2949178" cy="48280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2B92AE-2E58-F44E-9768-D9DDABF89B4D}" type="datetimeFigureOut">
              <a:rPr lang="en-US" smtClean="0"/>
              <a:t>1/21/22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7983F-FBB8-7E49-9FF8-6CA7B347CDEB}" type="slidenum">
              <a:rPr lang="en-US" smtClean="0"/>
              <a:t>‹#›</a:t>
            </a:fld>
            <a:endParaRPr lang="en-US"/>
          </a:p>
        </p:txBody>
      </p:sp>
    </p:spTree>
    <p:extLst>
      <p:ext uri="{BB962C8B-B14F-4D97-AF65-F5344CB8AC3E}">
        <p14:creationId xmlns:p14="http://schemas.microsoft.com/office/powerpoint/2010/main" val="3750028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462494"/>
            <a:ext cx="7886700" cy="167904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2312458"/>
            <a:ext cx="7886700" cy="55116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8051378"/>
            <a:ext cx="2057400" cy="462492"/>
          </a:xfrm>
          <a:prstGeom prst="rect">
            <a:avLst/>
          </a:prstGeom>
        </p:spPr>
        <p:txBody>
          <a:bodyPr vert="horz" lIns="91440" tIns="45720" rIns="91440" bIns="45720" rtlCol="0" anchor="ctr"/>
          <a:lstStyle>
            <a:lvl1pPr algn="l">
              <a:defRPr sz="1200">
                <a:solidFill>
                  <a:schemeClr val="tx1">
                    <a:tint val="75000"/>
                  </a:schemeClr>
                </a:solidFill>
              </a:defRPr>
            </a:lvl1pPr>
          </a:lstStyle>
          <a:p>
            <a:fld id="{772B92AE-2E58-F44E-9768-D9DDABF89B4D}" type="datetimeFigureOut">
              <a:rPr lang="en-US" smtClean="0"/>
              <a:t>1/21/22</a:t>
            </a:fld>
            <a:endParaRPr lang="en-US"/>
          </a:p>
        </p:txBody>
      </p:sp>
      <p:sp>
        <p:nvSpPr>
          <p:cNvPr id="5" name="Footer Placeholder 4"/>
          <p:cNvSpPr>
            <a:spLocks noGrp="1"/>
          </p:cNvSpPr>
          <p:nvPr>
            <p:ph type="ftr" sz="quarter" idx="3"/>
          </p:nvPr>
        </p:nvSpPr>
        <p:spPr>
          <a:xfrm>
            <a:off x="3028950" y="8051378"/>
            <a:ext cx="3086100" cy="46249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8051378"/>
            <a:ext cx="2057400" cy="462492"/>
          </a:xfrm>
          <a:prstGeom prst="rect">
            <a:avLst/>
          </a:prstGeom>
        </p:spPr>
        <p:txBody>
          <a:bodyPr vert="horz" lIns="91440" tIns="45720" rIns="91440" bIns="45720" rtlCol="0" anchor="ctr"/>
          <a:lstStyle>
            <a:lvl1pPr algn="r">
              <a:defRPr sz="1200">
                <a:solidFill>
                  <a:schemeClr val="tx1">
                    <a:tint val="75000"/>
                  </a:schemeClr>
                </a:solidFill>
              </a:defRPr>
            </a:lvl1pPr>
          </a:lstStyle>
          <a:p>
            <a:fld id="{9AB7983F-FBB8-7E49-9FF8-6CA7B347CDEB}" type="slidenum">
              <a:rPr lang="en-US" smtClean="0"/>
              <a:t>‹#›</a:t>
            </a:fld>
            <a:endParaRPr lang="en-US"/>
          </a:p>
        </p:txBody>
      </p:sp>
    </p:spTree>
    <p:extLst>
      <p:ext uri="{BB962C8B-B14F-4D97-AF65-F5344CB8AC3E}">
        <p14:creationId xmlns:p14="http://schemas.microsoft.com/office/powerpoint/2010/main" val="42387151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5207C7A-3960-7440-9F26-88367867C1F7}"/>
              </a:ext>
            </a:extLst>
          </p:cNvPr>
          <p:cNvGraphicFramePr>
            <a:graphicFrameLocks noGrp="1"/>
          </p:cNvGraphicFramePr>
          <p:nvPr>
            <p:extLst>
              <p:ext uri="{D42A27DB-BD31-4B8C-83A1-F6EECF244321}">
                <p14:modId xmlns:p14="http://schemas.microsoft.com/office/powerpoint/2010/main" val="2558739206"/>
              </p:ext>
            </p:extLst>
          </p:nvPr>
        </p:nvGraphicFramePr>
        <p:xfrm>
          <a:off x="33366" y="144530"/>
          <a:ext cx="9065741" cy="8397739"/>
        </p:xfrm>
        <a:graphic>
          <a:graphicData uri="http://schemas.openxmlformats.org/drawingml/2006/table">
            <a:tbl>
              <a:tblPr firstRow="1" bandRow="1">
                <a:tableStyleId>{2D5ABB26-0587-4C30-8999-92F81FD0307C}</a:tableStyleId>
              </a:tblPr>
              <a:tblGrid>
                <a:gridCol w="2194560">
                  <a:extLst>
                    <a:ext uri="{9D8B030D-6E8A-4147-A177-3AD203B41FA5}">
                      <a16:colId xmlns:a16="http://schemas.microsoft.com/office/drawing/2014/main" val="984568040"/>
                    </a:ext>
                  </a:extLst>
                </a:gridCol>
                <a:gridCol w="2194560">
                  <a:extLst>
                    <a:ext uri="{9D8B030D-6E8A-4147-A177-3AD203B41FA5}">
                      <a16:colId xmlns:a16="http://schemas.microsoft.com/office/drawing/2014/main" val="3345705193"/>
                    </a:ext>
                  </a:extLst>
                </a:gridCol>
                <a:gridCol w="2202296">
                  <a:extLst>
                    <a:ext uri="{9D8B030D-6E8A-4147-A177-3AD203B41FA5}">
                      <a16:colId xmlns:a16="http://schemas.microsoft.com/office/drawing/2014/main" val="4184992797"/>
                    </a:ext>
                  </a:extLst>
                </a:gridCol>
                <a:gridCol w="116840">
                  <a:extLst>
                    <a:ext uri="{9D8B030D-6E8A-4147-A177-3AD203B41FA5}">
                      <a16:colId xmlns:a16="http://schemas.microsoft.com/office/drawing/2014/main" val="1322345905"/>
                    </a:ext>
                  </a:extLst>
                </a:gridCol>
                <a:gridCol w="154824">
                  <a:extLst>
                    <a:ext uri="{9D8B030D-6E8A-4147-A177-3AD203B41FA5}">
                      <a16:colId xmlns:a16="http://schemas.microsoft.com/office/drawing/2014/main" val="3904980377"/>
                    </a:ext>
                  </a:extLst>
                </a:gridCol>
                <a:gridCol w="116840">
                  <a:extLst>
                    <a:ext uri="{9D8B030D-6E8A-4147-A177-3AD203B41FA5}">
                      <a16:colId xmlns:a16="http://schemas.microsoft.com/office/drawing/2014/main" val="3753562686"/>
                    </a:ext>
                  </a:extLst>
                </a:gridCol>
                <a:gridCol w="2085821">
                  <a:extLst>
                    <a:ext uri="{9D8B030D-6E8A-4147-A177-3AD203B41FA5}">
                      <a16:colId xmlns:a16="http://schemas.microsoft.com/office/drawing/2014/main" val="968965048"/>
                    </a:ext>
                  </a:extLst>
                </a:gridCol>
              </a:tblGrid>
              <a:tr h="322892">
                <a:tc>
                  <a:txBody>
                    <a:bodyPr/>
                    <a:lstStyle/>
                    <a:p>
                      <a:pPr algn="ctr"/>
                      <a:r>
                        <a:rPr lang="en-US" sz="1400" b="1" dirty="0">
                          <a:solidFill>
                            <a:schemeClr val="bg1"/>
                          </a:solidFill>
                          <a:latin typeface="Arial" panose="020B0604020202020204" pitchFamily="34" charset="0"/>
                          <a:cs typeface="Arial" panose="020B0604020202020204" pitchFamily="34" charset="0"/>
                        </a:rPr>
                        <a:t>Cities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algn="ctr"/>
                      <a:r>
                        <a:rPr lang="en-US" sz="1400" b="1" dirty="0">
                          <a:solidFill>
                            <a:schemeClr val="bg1"/>
                          </a:solidFill>
                          <a:latin typeface="Arial" panose="020B0604020202020204" pitchFamily="34" charset="0"/>
                          <a:cs typeface="Arial" panose="020B0604020202020204" pitchFamily="34" charset="0"/>
                        </a:rPr>
                        <a:t>Neighborhoods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algn="ctr"/>
                      <a:r>
                        <a:rPr lang="en-US" sz="1400" b="1">
                          <a:solidFill>
                            <a:schemeClr val="bg1"/>
                          </a:solidFill>
                          <a:latin typeface="Arial" panose="020B0604020202020204" pitchFamily="34" charset="0"/>
                          <a:cs typeface="Arial" panose="020B0604020202020204" pitchFamily="34" charset="0"/>
                        </a:rPr>
                        <a:t>Wells</a:t>
                      </a:r>
                      <a:endParaRPr lang="en-US" sz="1400" b="1"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gridSpan="2">
                  <a:txBody>
                    <a:bodyPr/>
                    <a:lstStyle/>
                    <a:p>
                      <a:pPr algn="ctr"/>
                      <a:endParaRPr lang="en-US" sz="1400" b="1"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hMerge="1">
                  <a:txBody>
                    <a:bodyPr/>
                    <a:lstStyle/>
                    <a:p>
                      <a:pPr algn="ctr"/>
                      <a:endParaRPr lang="en-US" sz="1400" b="1"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gridSpan="2">
                  <a:txBody>
                    <a:bodyPr/>
                    <a:lstStyle/>
                    <a:p>
                      <a:pPr algn="ctr"/>
                      <a:r>
                        <a:rPr lang="en-US" sz="1400" b="1" dirty="0">
                          <a:solidFill>
                            <a:schemeClr val="bg1"/>
                          </a:solidFill>
                          <a:latin typeface="Arial" panose="020B0604020202020204" pitchFamily="34" charset="0"/>
                          <a:cs typeface="Arial" panose="020B0604020202020204" pitchFamily="34" charset="0"/>
                        </a:rPr>
                        <a:t>Research aims and analyses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hMerge="1">
                  <a:txBody>
                    <a:bodyPr/>
                    <a:lstStyle/>
                    <a:p>
                      <a:pPr algn="ctr"/>
                      <a:r>
                        <a:rPr lang="en-US" sz="1400" b="1" dirty="0">
                          <a:solidFill>
                            <a:schemeClr val="bg1"/>
                          </a:solidFill>
                          <a:latin typeface="Arial" panose="020B0604020202020204" pitchFamily="34" charset="0"/>
                          <a:cs typeface="Arial" panose="020B0604020202020204" pitchFamily="34" charset="0"/>
                        </a:rPr>
                        <a:t>Research Aim and Analyses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extLst>
                  <a:ext uri="{0D108BD9-81ED-4DB2-BD59-A6C34878D82A}">
                    <a16:rowId xmlns:a16="http://schemas.microsoft.com/office/drawing/2014/main" val="875645522"/>
                  </a:ext>
                </a:extLst>
              </a:tr>
              <a:tr h="1045563">
                <a:tc>
                  <a:txBody>
                    <a:bodyPr/>
                    <a:lstStyle/>
                    <a:p>
                      <a:pPr marL="0" marR="0" algn="l">
                        <a:spcBef>
                          <a:spcPts val="2000"/>
                        </a:spcBef>
                        <a:spcAft>
                          <a:spcPts val="2000"/>
                        </a:spcAft>
                      </a:pPr>
                      <a:r>
                        <a:rPr lang="en-US" sz="1200" b="1" dirty="0">
                          <a:effectLst/>
                          <a:latin typeface="Arial" panose="020B0604020202020204" pitchFamily="34" charset="0"/>
                          <a:ea typeface="DengXian" panose="02010600030101010101" pitchFamily="2" charset="-122"/>
                          <a:cs typeface="Arial" panose="020B0604020202020204" pitchFamily="34" charset="0"/>
                        </a:rPr>
                        <a:t>198</a:t>
                      </a:r>
                      <a:r>
                        <a:rPr lang="en-US" sz="1200" dirty="0">
                          <a:effectLst/>
                          <a:latin typeface="Arial" panose="020B0604020202020204" pitchFamily="34" charset="0"/>
                          <a:ea typeface="DengXian" panose="02010600030101010101" pitchFamily="2" charset="-122"/>
                          <a:cs typeface="Arial" panose="020B0604020202020204" pitchFamily="34" charset="0"/>
                        </a:rPr>
                        <a:t> </a:t>
                      </a:r>
                      <a:r>
                        <a:rPr lang="en-US" sz="1200" b="1" dirty="0">
                          <a:effectLst/>
                          <a:latin typeface="Arial" panose="020B0604020202020204" pitchFamily="34" charset="0"/>
                          <a:ea typeface="DengXian" panose="02010600030101010101" pitchFamily="2" charset="-122"/>
                          <a:cs typeface="Arial" panose="020B0604020202020204" pitchFamily="34" charset="0"/>
                        </a:rPr>
                        <a:t>cities</a:t>
                      </a:r>
                      <a:r>
                        <a:rPr lang="en-US" sz="1200" dirty="0">
                          <a:effectLst/>
                          <a:latin typeface="Arial" panose="020B0604020202020204" pitchFamily="34" charset="0"/>
                          <a:ea typeface="DengXian" panose="02010600030101010101" pitchFamily="2" charset="-122"/>
                          <a:cs typeface="Arial" panose="020B0604020202020204" pitchFamily="34" charset="0"/>
                        </a:rPr>
                        <a:t> with digitized HOLC maps from University of Richmond</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lgn="l">
                        <a:spcBef>
                          <a:spcPts val="2000"/>
                        </a:spcBef>
                        <a:spcAft>
                          <a:spcPts val="2000"/>
                        </a:spcAft>
                      </a:pPr>
                      <a:r>
                        <a:rPr lang="en-US" sz="1200" b="1">
                          <a:effectLst/>
                          <a:latin typeface="Arial" panose="020B0604020202020204" pitchFamily="34" charset="0"/>
                          <a:ea typeface="DengXian" panose="02010600030101010101" pitchFamily="2" charset="-122"/>
                          <a:cs typeface="Arial" panose="020B0604020202020204" pitchFamily="34" charset="0"/>
                        </a:rPr>
                        <a:t>8,878</a:t>
                      </a:r>
                      <a:r>
                        <a:rPr lang="en-US" sz="1200">
                          <a:effectLst/>
                          <a:latin typeface="Arial" panose="020B0604020202020204" pitchFamily="34" charset="0"/>
                          <a:ea typeface="DengXian" panose="02010600030101010101" pitchFamily="2" charset="-122"/>
                          <a:cs typeface="Arial" panose="020B0604020202020204" pitchFamily="34" charset="0"/>
                        </a:rPr>
                        <a:t> </a:t>
                      </a:r>
                      <a:r>
                        <a:rPr lang="en-US" sz="1200" b="1">
                          <a:effectLst/>
                          <a:latin typeface="Arial" panose="020B0604020202020204" pitchFamily="34" charset="0"/>
                          <a:ea typeface="DengXian" panose="02010600030101010101" pitchFamily="2" charset="-122"/>
                          <a:cs typeface="Arial" panose="020B0604020202020204" pitchFamily="34" charset="0"/>
                        </a:rPr>
                        <a:t>neighborhoods</a:t>
                      </a:r>
                      <a:r>
                        <a:rPr lang="en-US" sz="1200">
                          <a:effectLst/>
                          <a:latin typeface="Arial" panose="020B0604020202020204" pitchFamily="34" charset="0"/>
                          <a:ea typeface="DengXian" panose="02010600030101010101" pitchFamily="2" charset="-122"/>
                          <a:cs typeface="Arial" panose="020B0604020202020204" pitchFamily="34" charset="0"/>
                        </a:rPr>
                        <a:t> graded by HOLC in these 198 cities</a:t>
                      </a:r>
                      <a:endParaRPr lang="en-US" sz="12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lgn="l">
                        <a:spcBef>
                          <a:spcPts val="2000"/>
                        </a:spcBef>
                        <a:spcAft>
                          <a:spcPts val="2000"/>
                        </a:spcAft>
                      </a:pPr>
                      <a:r>
                        <a:rPr lang="en-US" sz="1200" b="0" dirty="0">
                          <a:effectLst/>
                          <a:latin typeface="Arial" panose="020B0604020202020204" pitchFamily="34" charset="0"/>
                          <a:ea typeface="DengXian" panose="02010600030101010101" pitchFamily="2" charset="-122"/>
                          <a:cs typeface="Arial" panose="020B0604020202020204" pitchFamily="34" charset="0"/>
                        </a:rPr>
                        <a:t>Obtained data for </a:t>
                      </a:r>
                      <a:r>
                        <a:rPr lang="en-US" sz="1200" b="1" dirty="0">
                          <a:effectLst/>
                          <a:latin typeface="Arial" panose="020B0604020202020204" pitchFamily="34" charset="0"/>
                          <a:ea typeface="DengXian" panose="02010600030101010101" pitchFamily="2" charset="-122"/>
                          <a:cs typeface="Arial" panose="020B0604020202020204" pitchFamily="34" charset="0"/>
                        </a:rPr>
                        <a:t>22,600 wells</a:t>
                      </a:r>
                      <a:r>
                        <a:rPr lang="en-US" sz="1200" dirty="0">
                          <a:effectLst/>
                          <a:latin typeface="Arial" panose="020B0604020202020204" pitchFamily="34" charset="0"/>
                          <a:ea typeface="DengXian" panose="02010600030101010101" pitchFamily="2" charset="-122"/>
                          <a:cs typeface="Arial" panose="020B0604020202020204" pitchFamily="34" charset="0"/>
                        </a:rPr>
                        <a:t> within 1 km of boundaries of HOLC-graded neighborhoods in these 198 cities</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marL="0" marR="0" algn="l">
                        <a:spcBef>
                          <a:spcPts val="2000"/>
                        </a:spcBef>
                        <a:spcAft>
                          <a:spcPts val="2000"/>
                        </a:spcAft>
                      </a:pPr>
                      <a:endParaRPr lang="en-US" sz="12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algn="l">
                        <a:spcBef>
                          <a:spcPts val="2000"/>
                        </a:spcBef>
                        <a:spcAft>
                          <a:spcPts val="2000"/>
                        </a:spcAft>
                      </a:pPr>
                      <a:endParaRPr lang="en-US" sz="12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marL="0" marR="0" algn="l">
                        <a:spcBef>
                          <a:spcPts val="2000"/>
                        </a:spcBef>
                        <a:spcAft>
                          <a:spcPts val="2000"/>
                        </a:spcAft>
                      </a:pPr>
                      <a:endParaRPr lang="en-US" sz="12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algn="l">
                        <a:spcBef>
                          <a:spcPts val="2000"/>
                        </a:spcBef>
                        <a:spcAft>
                          <a:spcPts val="2000"/>
                        </a:spcAft>
                      </a:pPr>
                      <a:endParaRPr lang="en-US" sz="13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797800799"/>
                  </a:ext>
                </a:extLst>
              </a:tr>
              <a:tr h="703229">
                <a:tc gridSpan="3">
                  <a:txBody>
                    <a:bodyPr/>
                    <a:lstStyle/>
                    <a:p>
                      <a:pPr marL="0" marR="0" algn="l">
                        <a:spcBef>
                          <a:spcPts val="2000"/>
                        </a:spcBef>
                        <a:spcAft>
                          <a:spcPts val="2000"/>
                        </a:spcAft>
                      </a:pPr>
                      <a:r>
                        <a:rPr lang="en-US" sz="1200" i="1" dirty="0">
                          <a:effectLst/>
                          <a:latin typeface="Arial" panose="020B0604020202020204" pitchFamily="34" charset="0"/>
                          <a:ea typeface="DengXian" panose="02010600030101010101" pitchFamily="2" charset="-122"/>
                          <a:cs typeface="Arial" panose="020B0604020202020204" pitchFamily="34" charset="0"/>
                        </a:rPr>
                        <a:t>Excluded cities with &lt; 10 wells within 100 m of a HOLC-graded neighborhood</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l">
                        <a:spcBef>
                          <a:spcPts val="2000"/>
                        </a:spcBef>
                        <a:spcAft>
                          <a:spcPts val="2000"/>
                        </a:spcAft>
                      </a:pPr>
                      <a:endParaRPr lang="en-US" sz="13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l">
                        <a:spcBef>
                          <a:spcPts val="2000"/>
                        </a:spcBef>
                        <a:spcAft>
                          <a:spcPts val="2000"/>
                        </a:spcAft>
                      </a:pPr>
                      <a:endParaRPr lang="en-US" sz="13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algn="l">
                        <a:spcBef>
                          <a:spcPts val="2000"/>
                        </a:spcBef>
                        <a:spcAft>
                          <a:spcPts val="2000"/>
                        </a:spcAft>
                      </a:pPr>
                      <a:endParaRPr lang="en-US" sz="12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l">
                        <a:spcBef>
                          <a:spcPts val="2000"/>
                        </a:spcBef>
                        <a:spcAft>
                          <a:spcPts val="2000"/>
                        </a:spcAft>
                      </a:pPr>
                      <a:endParaRPr lang="en-US" sz="12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algn="l">
                        <a:spcBef>
                          <a:spcPts val="2000"/>
                        </a:spcBef>
                        <a:spcAft>
                          <a:spcPts val="2000"/>
                        </a:spcAft>
                      </a:pPr>
                      <a:endParaRPr lang="en-US" sz="12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l">
                        <a:spcBef>
                          <a:spcPts val="2000"/>
                        </a:spcBef>
                        <a:spcAft>
                          <a:spcPts val="2000"/>
                        </a:spcAft>
                      </a:pPr>
                      <a:endParaRPr lang="en-US" sz="13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83305006"/>
                  </a:ext>
                </a:extLst>
              </a:tr>
              <a:tr h="809469">
                <a:tc>
                  <a:txBody>
                    <a:bodyPr/>
                    <a:lstStyle/>
                    <a:p>
                      <a:pPr marL="0" marR="0" lvl="0" indent="0" algn="l" defTabSz="914400" rtl="0" eaLnBrk="1" fontAlgn="auto" latinLnBrk="0" hangingPunct="1">
                        <a:lnSpc>
                          <a:spcPct val="100000"/>
                        </a:lnSpc>
                        <a:spcBef>
                          <a:spcPts val="2000"/>
                        </a:spcBef>
                        <a:spcAft>
                          <a:spcPts val="2000"/>
                        </a:spcAft>
                        <a:buClrTx/>
                        <a:buSzTx/>
                        <a:buFontTx/>
                        <a:buNone/>
                        <a:tabLst/>
                        <a:defRPr/>
                      </a:pPr>
                      <a:r>
                        <a:rPr lang="en-US" sz="1200" b="1">
                          <a:effectLst/>
                          <a:latin typeface="Arial" panose="020B0604020202020204" pitchFamily="34" charset="0"/>
                          <a:ea typeface="DengXian" panose="02010600030101010101" pitchFamily="2" charset="-122"/>
                          <a:cs typeface="Arial" panose="020B0604020202020204" pitchFamily="34" charset="0"/>
                        </a:rPr>
                        <a:t>33</a:t>
                      </a:r>
                      <a:r>
                        <a:rPr lang="en-US" sz="1200">
                          <a:effectLst/>
                          <a:latin typeface="Arial" panose="020B0604020202020204" pitchFamily="34" charset="0"/>
                          <a:ea typeface="DengXian" panose="02010600030101010101" pitchFamily="2" charset="-122"/>
                          <a:cs typeface="Arial" panose="020B0604020202020204" pitchFamily="34" charset="0"/>
                        </a:rPr>
                        <a:t> </a:t>
                      </a:r>
                      <a:r>
                        <a:rPr lang="en-US" sz="1200" b="1">
                          <a:effectLst/>
                          <a:latin typeface="Arial" panose="020B0604020202020204" pitchFamily="34" charset="0"/>
                          <a:ea typeface="DengXian" panose="02010600030101010101" pitchFamily="2" charset="-122"/>
                          <a:cs typeface="Arial" panose="020B0604020202020204" pitchFamily="34" charset="0"/>
                        </a:rPr>
                        <a:t>cities</a:t>
                      </a:r>
                      <a:r>
                        <a:rPr lang="en-US" sz="1200">
                          <a:effectLst/>
                          <a:latin typeface="Arial" panose="020B0604020202020204" pitchFamily="34" charset="0"/>
                          <a:ea typeface="DengXian" panose="02010600030101010101" pitchFamily="2" charset="-122"/>
                          <a:cs typeface="Arial" panose="020B0604020202020204" pitchFamily="34" charset="0"/>
                        </a:rPr>
                        <a:t> </a:t>
                      </a:r>
                      <a:r>
                        <a:rPr lang="en-US" sz="1200" b="0">
                          <a:effectLst/>
                          <a:latin typeface="Arial" panose="020B0604020202020204" pitchFamily="34" charset="0"/>
                          <a:ea typeface="DengXian" panose="02010600030101010101" pitchFamily="2" charset="-122"/>
                          <a:cs typeface="Arial" panose="020B0604020202020204" pitchFamily="34" charset="0"/>
                        </a:rPr>
                        <a:t>with at least 10 wells within 100m</a:t>
                      </a:r>
                      <a:endParaRPr lang="en-US" sz="1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2000"/>
                        </a:spcBef>
                        <a:spcAft>
                          <a:spcPts val="2000"/>
                        </a:spcAft>
                        <a:buClrTx/>
                        <a:buSzTx/>
                        <a:buFontTx/>
                        <a:buNone/>
                        <a:tabLst/>
                        <a:defRPr/>
                      </a:pPr>
                      <a:r>
                        <a:rPr lang="en-US" sz="1200" b="1" u="none" dirty="0">
                          <a:effectLst/>
                          <a:latin typeface="Arial" panose="020B0604020202020204" pitchFamily="34" charset="0"/>
                          <a:ea typeface="DengXian" panose="02010600030101010101" pitchFamily="2" charset="-122"/>
                          <a:cs typeface="Arial" panose="020B0604020202020204" pitchFamily="34" charset="0"/>
                        </a:rPr>
                        <a:t>2,497</a:t>
                      </a:r>
                      <a:r>
                        <a:rPr lang="en-US" sz="1200" dirty="0">
                          <a:effectLst/>
                          <a:latin typeface="Arial" panose="020B0604020202020204" pitchFamily="34" charset="0"/>
                          <a:ea typeface="DengXian" panose="02010600030101010101" pitchFamily="2" charset="-122"/>
                          <a:cs typeface="Arial" panose="020B0604020202020204" pitchFamily="34" charset="0"/>
                        </a:rPr>
                        <a:t> </a:t>
                      </a:r>
                      <a:r>
                        <a:rPr lang="en-US" sz="1200" b="1" dirty="0">
                          <a:effectLst/>
                          <a:latin typeface="Arial" panose="020B0604020202020204" pitchFamily="34" charset="0"/>
                          <a:ea typeface="DengXian" panose="02010600030101010101" pitchFamily="2" charset="-122"/>
                          <a:cs typeface="Arial" panose="020B0604020202020204" pitchFamily="34" charset="0"/>
                        </a:rPr>
                        <a:t>neighborhoods</a:t>
                      </a:r>
                      <a:r>
                        <a:rPr lang="en-US" sz="1200" dirty="0">
                          <a:effectLst/>
                          <a:latin typeface="Arial" panose="020B0604020202020204" pitchFamily="34" charset="0"/>
                          <a:ea typeface="DengXian" panose="02010600030101010101" pitchFamily="2" charset="-122"/>
                          <a:cs typeface="Arial" panose="020B0604020202020204" pitchFamily="34" charset="0"/>
                        </a:rPr>
                        <a:t> graded by HOLC in these 33 cities</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lgn="l">
                        <a:spcBef>
                          <a:spcPts val="2000"/>
                        </a:spcBef>
                        <a:spcAft>
                          <a:spcPts val="2000"/>
                        </a:spcAft>
                      </a:pPr>
                      <a:r>
                        <a:rPr lang="en-US" sz="1200" b="1" dirty="0">
                          <a:effectLst/>
                          <a:latin typeface="Arial" panose="020B0604020202020204" pitchFamily="34" charset="0"/>
                          <a:ea typeface="DengXian" panose="02010600030101010101" pitchFamily="2" charset="-122"/>
                          <a:cs typeface="Arial" panose="020B0604020202020204" pitchFamily="34" charset="0"/>
                        </a:rPr>
                        <a:t>12,060 wells</a:t>
                      </a:r>
                      <a:r>
                        <a:rPr lang="en-US" sz="1200" dirty="0">
                          <a:effectLst/>
                          <a:latin typeface="Arial" panose="020B0604020202020204" pitchFamily="34" charset="0"/>
                          <a:ea typeface="DengXian" panose="02010600030101010101" pitchFamily="2" charset="-122"/>
                          <a:cs typeface="Arial" panose="020B0604020202020204" pitchFamily="34" charset="0"/>
                        </a:rPr>
                        <a:t> within 100 m of these HOLC-graded neighborhoods</a:t>
                      </a:r>
                      <a:r>
                        <a:rPr lang="en-US" sz="1200" b="0" dirty="0">
                          <a:effectLst/>
                          <a:latin typeface="Arial" panose="020B0604020202020204" pitchFamily="34" charset="0"/>
                          <a:ea typeface="DengXian" panose="02010600030101010101" pitchFamily="2" charset="-122"/>
                          <a:cs typeface="Arial" panose="020B0604020202020204" pitchFamily="34" charset="0"/>
                        </a:rPr>
                        <a:t> drilled or operated at anytime from 1898 to 2021</a:t>
                      </a:r>
                      <a:endParaRPr lang="en-US" sz="12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marL="0" marR="0" algn="l">
                        <a:spcBef>
                          <a:spcPts val="2000"/>
                        </a:spcBef>
                        <a:spcAft>
                          <a:spcPts val="2000"/>
                        </a:spcAft>
                      </a:pPr>
                      <a:endParaRPr lang="en-US" sz="12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algn="l">
                        <a:spcBef>
                          <a:spcPts val="2000"/>
                        </a:spcBef>
                        <a:spcAft>
                          <a:spcPts val="2000"/>
                        </a:spcAft>
                      </a:pPr>
                      <a:endParaRPr lang="en-US" sz="12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marL="0" marR="0" algn="l">
                        <a:spcBef>
                          <a:spcPts val="2000"/>
                        </a:spcBef>
                        <a:spcAft>
                          <a:spcPts val="2000"/>
                        </a:spcAft>
                      </a:pPr>
                      <a:r>
                        <a:rPr lang="en-US" sz="1200" b="0">
                          <a:solidFill>
                            <a:schemeClr val="tx1"/>
                          </a:solidFill>
                          <a:effectLst/>
                          <a:latin typeface="Arial" panose="020B0604020202020204" pitchFamily="34" charset="0"/>
                          <a:cs typeface="Arial" panose="020B0604020202020204" pitchFamily="34" charset="0"/>
                        </a:rPr>
                        <a:t>Describe distribution of wells by HOLC grade in all cities graded by HOLC that had at least ten wells. We did this for all wells drilled at anytime and wells drilled before and after HOLC appraisal (Figs. 3, S5, S6).</a:t>
                      </a:r>
                      <a:endParaRPr lang="en-US" sz="12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algn="l">
                        <a:spcBef>
                          <a:spcPts val="2000"/>
                        </a:spcBef>
                        <a:spcAft>
                          <a:spcPts val="2000"/>
                        </a:spcAft>
                      </a:pPr>
                      <a:r>
                        <a:rPr lang="en-US" sz="1300" b="0" dirty="0">
                          <a:solidFill>
                            <a:schemeClr val="tx1"/>
                          </a:solidFill>
                          <a:effectLst/>
                          <a:latin typeface="Arial" panose="020B0604020202020204" pitchFamily="34" charset="0"/>
                          <a:cs typeface="Arial" panose="020B0604020202020204" pitchFamily="34" charset="0"/>
                        </a:rPr>
                        <a:t>Describe distribution of wells by HOLC grade, before and after HOLC appraisal (Figs. 3, S5, S6).</a:t>
                      </a:r>
                      <a:endParaRPr lang="en-US" sz="13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048510390"/>
                  </a:ext>
                </a:extLst>
              </a:tr>
              <a:tr h="702147">
                <a:tc gridSpan="3">
                  <a:txBody>
                    <a:bodyPr/>
                    <a:lstStyle/>
                    <a:p>
                      <a:pPr marL="0" marR="0" lvl="0" indent="0" algn="l" defTabSz="914400" rtl="0" eaLnBrk="1" fontAlgn="auto" latinLnBrk="0" hangingPunct="1">
                        <a:lnSpc>
                          <a:spcPct val="100000"/>
                        </a:lnSpc>
                        <a:spcBef>
                          <a:spcPts val="2000"/>
                        </a:spcBef>
                        <a:spcAft>
                          <a:spcPts val="2000"/>
                        </a:spcAft>
                        <a:buClrTx/>
                        <a:buSzTx/>
                        <a:buFontTx/>
                        <a:buNone/>
                        <a:tabLst/>
                        <a:defRPr/>
                      </a:pPr>
                      <a:r>
                        <a:rPr lang="en-US" sz="1200" b="0" i="1" dirty="0">
                          <a:effectLst/>
                          <a:latin typeface="Arial" panose="020B0604020202020204" pitchFamily="34" charset="0"/>
                          <a:ea typeface="DengXian" panose="02010600030101010101" pitchFamily="2" charset="-122"/>
                          <a:cs typeface="Arial" panose="020B0604020202020204" pitchFamily="34" charset="0"/>
                        </a:rPr>
                        <a:t>Excluded cities without 1940 census tract data</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2000"/>
                        </a:spcBef>
                        <a:spcAft>
                          <a:spcPts val="2000"/>
                        </a:spcAft>
                        <a:buClrTx/>
                        <a:buSzTx/>
                        <a:buFontTx/>
                        <a:buNone/>
                        <a:tabLst/>
                        <a:defRPr/>
                      </a:pPr>
                      <a:endParaRPr lang="en-US" sz="13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l">
                        <a:spcBef>
                          <a:spcPts val="2000"/>
                        </a:spcBef>
                        <a:spcAft>
                          <a:spcPts val="2000"/>
                        </a:spcAft>
                      </a:pPr>
                      <a:endParaRPr lang="en-US" sz="13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algn="l">
                        <a:spcBef>
                          <a:spcPts val="2000"/>
                        </a:spcBef>
                        <a:spcAft>
                          <a:spcPts val="2000"/>
                        </a:spcAft>
                      </a:pPr>
                      <a:endParaRPr lang="en-US" sz="12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l">
                        <a:spcBef>
                          <a:spcPts val="2000"/>
                        </a:spcBef>
                        <a:spcAft>
                          <a:spcPts val="2000"/>
                        </a:spcAft>
                      </a:pPr>
                      <a:endParaRPr lang="en-US" sz="12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algn="l">
                        <a:spcBef>
                          <a:spcPts val="2000"/>
                        </a:spcBef>
                        <a:spcAft>
                          <a:spcPts val="2000"/>
                        </a:spcAft>
                      </a:pPr>
                      <a:endParaRPr lang="en-US" sz="12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l">
                        <a:spcBef>
                          <a:spcPts val="2000"/>
                        </a:spcBef>
                        <a:spcAft>
                          <a:spcPts val="2000"/>
                        </a:spcAft>
                      </a:pPr>
                      <a:endParaRPr lang="en-US" sz="13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4941217"/>
                  </a:ext>
                </a:extLst>
              </a:tr>
              <a:tr h="0">
                <a:tc>
                  <a:txBody>
                    <a:bodyPr/>
                    <a:lstStyle/>
                    <a:p>
                      <a:pPr marL="0" marR="0" lvl="0" indent="0" algn="l" defTabSz="914400" rtl="0" eaLnBrk="1" fontAlgn="auto" latinLnBrk="0" hangingPunct="1">
                        <a:lnSpc>
                          <a:spcPct val="100000"/>
                        </a:lnSpc>
                        <a:spcBef>
                          <a:spcPts val="2000"/>
                        </a:spcBef>
                        <a:spcAft>
                          <a:spcPts val="2000"/>
                        </a:spcAft>
                        <a:buClrTx/>
                        <a:buSzTx/>
                        <a:buFontTx/>
                        <a:buNone/>
                        <a:tabLst/>
                        <a:defRPr/>
                      </a:pPr>
                      <a:r>
                        <a:rPr lang="en-US" sz="1200" b="1">
                          <a:effectLst/>
                          <a:latin typeface="Arial" panose="020B0604020202020204" pitchFamily="34" charset="0"/>
                          <a:ea typeface="DengXian" panose="02010600030101010101" pitchFamily="2" charset="-122"/>
                          <a:cs typeface="Arial" panose="020B0604020202020204" pitchFamily="34" charset="0"/>
                        </a:rPr>
                        <a:t>17</a:t>
                      </a:r>
                      <a:r>
                        <a:rPr lang="en-US" sz="1200">
                          <a:effectLst/>
                          <a:latin typeface="Arial" panose="020B0604020202020204" pitchFamily="34" charset="0"/>
                          <a:ea typeface="DengXian" panose="02010600030101010101" pitchFamily="2" charset="-122"/>
                          <a:cs typeface="Arial" panose="020B0604020202020204" pitchFamily="34" charset="0"/>
                        </a:rPr>
                        <a:t> </a:t>
                      </a:r>
                      <a:r>
                        <a:rPr lang="en-US" sz="1200" b="1" u="none">
                          <a:effectLst/>
                          <a:latin typeface="Arial" panose="020B0604020202020204" pitchFamily="34" charset="0"/>
                          <a:ea typeface="DengXian" panose="02010600030101010101" pitchFamily="2" charset="-122"/>
                          <a:cs typeface="Arial" panose="020B0604020202020204" pitchFamily="34" charset="0"/>
                        </a:rPr>
                        <a:t>cities </a:t>
                      </a:r>
                      <a:r>
                        <a:rPr lang="en-US" sz="1200" b="0" u="none">
                          <a:effectLst/>
                          <a:latin typeface="Arial" panose="020B0604020202020204" pitchFamily="34" charset="0"/>
                          <a:ea typeface="DengXian" panose="02010600030101010101" pitchFamily="2" charset="-122"/>
                          <a:cs typeface="Arial" panose="020B0604020202020204" pitchFamily="34" charset="0"/>
                        </a:rPr>
                        <a:t>with census data</a:t>
                      </a:r>
                      <a:endParaRPr lang="en-US" sz="1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2000"/>
                        </a:spcBef>
                        <a:spcAft>
                          <a:spcPts val="2000"/>
                        </a:spcAft>
                        <a:buClrTx/>
                        <a:buSzTx/>
                        <a:buFontTx/>
                        <a:buNone/>
                        <a:tabLst/>
                        <a:defRPr/>
                      </a:pPr>
                      <a:r>
                        <a:rPr lang="en-US" sz="1200" b="1">
                          <a:effectLst/>
                          <a:latin typeface="Arial" panose="020B0604020202020204" pitchFamily="34" charset="0"/>
                          <a:ea typeface="DengXian" panose="02010600030101010101" pitchFamily="2" charset="-122"/>
                          <a:cs typeface="Arial" panose="020B0604020202020204" pitchFamily="34" charset="0"/>
                        </a:rPr>
                        <a:t>1,695 neighborhoods</a:t>
                      </a:r>
                      <a:r>
                        <a:rPr lang="en-US" sz="1200" b="0">
                          <a:effectLst/>
                          <a:latin typeface="Arial" panose="020B0604020202020204" pitchFamily="34" charset="0"/>
                          <a:ea typeface="DengXian" panose="02010600030101010101" pitchFamily="2" charset="-122"/>
                          <a:cs typeface="Arial" panose="020B0604020202020204" pitchFamily="34" charset="0"/>
                        </a:rPr>
                        <a:t> in these 17 cities</a:t>
                      </a:r>
                      <a:endParaRPr lang="en-US" sz="12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lgn="l">
                        <a:spcBef>
                          <a:spcPts val="2000"/>
                        </a:spcBef>
                        <a:spcAft>
                          <a:spcPts val="2000"/>
                        </a:spcAft>
                      </a:pPr>
                      <a:r>
                        <a:rPr lang="en-US" sz="1200" b="1" dirty="0">
                          <a:effectLst/>
                          <a:latin typeface="Arial" panose="020B0604020202020204" pitchFamily="34" charset="0"/>
                          <a:ea typeface="DengXian" panose="02010600030101010101" pitchFamily="2" charset="-122"/>
                          <a:cs typeface="Arial" panose="020B0604020202020204" pitchFamily="34" charset="0"/>
                        </a:rPr>
                        <a:t>8,741 wells</a:t>
                      </a:r>
                      <a:r>
                        <a:rPr lang="en-US" sz="1200" b="0" dirty="0">
                          <a:effectLst/>
                          <a:latin typeface="Arial" panose="020B0604020202020204" pitchFamily="34" charset="0"/>
                          <a:ea typeface="DengXian" panose="02010600030101010101" pitchFamily="2" charset="-122"/>
                          <a:cs typeface="Arial" panose="020B0604020202020204" pitchFamily="34" charset="0"/>
                        </a:rPr>
                        <a:t> within 100 m of these neighborhoods</a:t>
                      </a:r>
                      <a:endParaRPr lang="en-US" sz="1200" b="1"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marL="0" marR="0" algn="l">
                        <a:spcBef>
                          <a:spcPts val="2000"/>
                        </a:spcBef>
                        <a:spcAft>
                          <a:spcPts val="2000"/>
                        </a:spcAft>
                      </a:pPr>
                      <a:endParaRPr lang="en-US" sz="1200" b="1"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algn="l">
                        <a:spcBef>
                          <a:spcPts val="2000"/>
                        </a:spcBef>
                        <a:spcAft>
                          <a:spcPts val="2000"/>
                        </a:spcAft>
                      </a:pPr>
                      <a:endParaRPr lang="en-US" sz="1200" b="1"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marL="0" marR="0" algn="l">
                        <a:spcBef>
                          <a:spcPts val="2000"/>
                        </a:spcBef>
                        <a:spcAft>
                          <a:spcPts val="2000"/>
                        </a:spcAft>
                      </a:pPr>
                      <a:r>
                        <a:rPr lang="en-US" sz="1200" b="0" kern="1200">
                          <a:solidFill>
                            <a:schemeClr val="tx1"/>
                          </a:solidFill>
                          <a:effectLst/>
                          <a:latin typeface="Arial" panose="020B0604020202020204" pitchFamily="34" charset="0"/>
                          <a:ea typeface="+mn-ea"/>
                          <a:cs typeface="Arial" panose="020B0604020202020204" pitchFamily="34" charset="0"/>
                        </a:rPr>
                        <a:t>Determine whether neighborhoods that are comparable (based on observed 1940 census characteristics) but have worse HOLC grades have more wells (Figs. 4, S7, S8).</a:t>
                      </a:r>
                      <a:endParaRPr lang="en-US" sz="1200" b="1"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algn="l">
                        <a:spcBef>
                          <a:spcPts val="2000"/>
                        </a:spcBef>
                        <a:spcAft>
                          <a:spcPts val="2000"/>
                        </a:spcAft>
                      </a:pPr>
                      <a:r>
                        <a:rPr lang="en-US" sz="1200" b="0" kern="1200" dirty="0">
                          <a:solidFill>
                            <a:schemeClr val="tx1"/>
                          </a:solidFill>
                          <a:effectLst/>
                          <a:latin typeface="Arial" panose="020B0604020202020204" pitchFamily="34" charset="0"/>
                          <a:ea typeface="+mn-ea"/>
                          <a:cs typeface="Arial" panose="020B0604020202020204" pitchFamily="34" charset="0"/>
                        </a:rPr>
                        <a:t>Inferential statistics, </a:t>
                      </a:r>
                      <a:br>
                        <a:rPr lang="en-US" sz="1200" b="0" kern="1200" dirty="0">
                          <a:solidFill>
                            <a:schemeClr val="tx1"/>
                          </a:solidFill>
                          <a:effectLst/>
                          <a:latin typeface="Arial" panose="020B0604020202020204" pitchFamily="34" charset="0"/>
                          <a:ea typeface="+mn-ea"/>
                          <a:cs typeface="Arial" panose="020B0604020202020204" pitchFamily="34" charset="0"/>
                        </a:rPr>
                      </a:br>
                      <a:r>
                        <a:rPr lang="en-US" sz="1200" b="0" kern="1200" dirty="0">
                          <a:solidFill>
                            <a:schemeClr val="tx1"/>
                          </a:solidFill>
                          <a:effectLst/>
                          <a:latin typeface="Arial" panose="020B0604020202020204" pitchFamily="34" charset="0"/>
                          <a:ea typeface="+mn-ea"/>
                          <a:cs typeface="Arial" panose="020B0604020202020204" pitchFamily="34" charset="0"/>
                        </a:rPr>
                        <a:t>TMLE with propensity score restricted and matched data</a:t>
                      </a:r>
                      <a:endParaRPr lang="en-US" sz="1300" b="1"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3295386"/>
                  </a:ext>
                </a:extLst>
              </a:tr>
              <a:tr h="673760">
                <a:tc>
                  <a:txBody>
                    <a:bodyPr/>
                    <a:lstStyle/>
                    <a:p>
                      <a:pPr marL="0" marR="0" lvl="0" indent="0" algn="l" defTabSz="914400" rtl="0" eaLnBrk="1" fontAlgn="auto" latinLnBrk="0" hangingPunct="1">
                        <a:lnSpc>
                          <a:spcPct val="100000"/>
                        </a:lnSpc>
                        <a:spcBef>
                          <a:spcPts val="2000"/>
                        </a:spcBef>
                        <a:spcAft>
                          <a:spcPts val="2000"/>
                        </a:spcAft>
                        <a:buClrTx/>
                        <a:buSzTx/>
                        <a:buFontTx/>
                        <a:buNone/>
                        <a:tabLst/>
                        <a:defRPr/>
                      </a:pPr>
                      <a:endParaRPr lang="en-US" sz="1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2000"/>
                        </a:spcBef>
                        <a:spcAft>
                          <a:spcPts val="2000"/>
                        </a:spcAft>
                        <a:buClrTx/>
                        <a:buSzTx/>
                        <a:buFontTx/>
                        <a:buNone/>
                        <a:tabLst/>
                        <a:defRPr/>
                      </a:pPr>
                      <a:endParaRPr lang="en-US" sz="12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marL="0" marR="0" algn="l">
                        <a:spcBef>
                          <a:spcPts val="2000"/>
                        </a:spcBef>
                        <a:spcAft>
                          <a:spcPts val="2000"/>
                        </a:spcAft>
                      </a:pPr>
                      <a:r>
                        <a:rPr lang="en-US" sz="1200" b="0" i="1" dirty="0">
                          <a:effectLst/>
                          <a:latin typeface="Arial" panose="020B0604020202020204" pitchFamily="34" charset="0"/>
                          <a:ea typeface="DengXian" panose="02010600030101010101" pitchFamily="2" charset="-122"/>
                          <a:cs typeface="Arial" panose="020B0604020202020204" pitchFamily="34" charset="0"/>
                        </a:rPr>
                        <a:t>Excluded wells without production dates</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l">
                        <a:spcBef>
                          <a:spcPts val="2000"/>
                        </a:spcBef>
                        <a:spcAft>
                          <a:spcPts val="2000"/>
                        </a:spcAft>
                      </a:pPr>
                      <a:endParaRPr lang="en-US" sz="1300" b="1"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72056140"/>
                  </a:ext>
                </a:extLst>
              </a:tr>
              <a:tr h="1016892">
                <a:tc>
                  <a:txBody>
                    <a:bodyPr/>
                    <a:lstStyle/>
                    <a:p>
                      <a:pPr marL="0" marR="0" lvl="0" indent="0" algn="l" defTabSz="914400" rtl="0" eaLnBrk="1" fontAlgn="auto" latinLnBrk="0" hangingPunct="1">
                        <a:lnSpc>
                          <a:spcPct val="100000"/>
                        </a:lnSpc>
                        <a:spcBef>
                          <a:spcPts val="2000"/>
                        </a:spcBef>
                        <a:spcAft>
                          <a:spcPts val="2000"/>
                        </a:spcAft>
                        <a:buClrTx/>
                        <a:buSzTx/>
                        <a:buFontTx/>
                        <a:buNone/>
                        <a:tabLst/>
                        <a:defRPr/>
                      </a:pPr>
                      <a:r>
                        <a:rPr lang="en-US" sz="1200" b="1" dirty="0">
                          <a:effectLst/>
                          <a:latin typeface="Arial" panose="020B0604020202020204" pitchFamily="34" charset="0"/>
                          <a:ea typeface="DengXian" panose="02010600030101010101" pitchFamily="2" charset="-122"/>
                          <a:cs typeface="Arial" panose="020B0604020202020204" pitchFamily="34" charset="0"/>
                        </a:rPr>
                        <a:t>17</a:t>
                      </a:r>
                      <a:r>
                        <a:rPr lang="en-US" sz="1200" dirty="0">
                          <a:effectLst/>
                          <a:latin typeface="Arial" panose="020B0604020202020204" pitchFamily="34" charset="0"/>
                          <a:ea typeface="DengXian" panose="02010600030101010101" pitchFamily="2" charset="-122"/>
                          <a:cs typeface="Arial" panose="020B0604020202020204" pitchFamily="34" charset="0"/>
                        </a:rPr>
                        <a:t> </a:t>
                      </a:r>
                      <a:r>
                        <a:rPr lang="en-US" sz="1200" b="1" u="none" dirty="0">
                          <a:effectLst/>
                          <a:latin typeface="Arial" panose="020B0604020202020204" pitchFamily="34" charset="0"/>
                          <a:ea typeface="DengXian" panose="02010600030101010101" pitchFamily="2" charset="-122"/>
                          <a:cs typeface="Arial" panose="020B0604020202020204" pitchFamily="34" charset="0"/>
                        </a:rPr>
                        <a:t>cities</a:t>
                      </a:r>
                      <a:endParaRPr lang="en-US" sz="1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2000"/>
                        </a:spcBef>
                        <a:spcAft>
                          <a:spcPts val="2000"/>
                        </a:spcAft>
                        <a:buClrTx/>
                        <a:buSzTx/>
                        <a:buFontTx/>
                        <a:buNone/>
                        <a:tabLst/>
                        <a:defRPr/>
                      </a:pPr>
                      <a:r>
                        <a:rPr lang="en-US" sz="1200" b="1" dirty="0">
                          <a:effectLst/>
                          <a:latin typeface="Arial" panose="020B0604020202020204" pitchFamily="34" charset="0"/>
                          <a:ea typeface="DengXian" panose="02010600030101010101" pitchFamily="2" charset="-122"/>
                          <a:cs typeface="Arial" panose="020B0604020202020204" pitchFamily="34" charset="0"/>
                        </a:rPr>
                        <a:t>1,695 neighborhoods</a:t>
                      </a:r>
                      <a:endParaRPr lang="en-US" sz="12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marL="0" marR="0" lvl="0" indent="0" algn="l" defTabSz="914400" rtl="0" eaLnBrk="1" fontAlgn="auto" latinLnBrk="0" hangingPunct="1">
                        <a:lnSpc>
                          <a:spcPct val="100000"/>
                        </a:lnSpc>
                        <a:spcBef>
                          <a:spcPts val="2000"/>
                        </a:spcBef>
                        <a:spcAft>
                          <a:spcPts val="2000"/>
                        </a:spcAft>
                        <a:buClrTx/>
                        <a:buSzTx/>
                        <a:buFontTx/>
                        <a:buNone/>
                        <a:tabLst/>
                        <a:defRPr/>
                      </a:pPr>
                      <a:r>
                        <a:rPr lang="en-US" sz="1200" b="1" dirty="0">
                          <a:effectLst/>
                          <a:latin typeface="Arial" panose="020B0604020202020204" pitchFamily="34" charset="0"/>
                          <a:ea typeface="DengXian" panose="02010600030101010101" pitchFamily="2" charset="-122"/>
                          <a:cs typeface="Arial" panose="020B0604020202020204" pitchFamily="34" charset="0"/>
                        </a:rPr>
                        <a:t>4,839 wells </a:t>
                      </a:r>
                      <a:r>
                        <a:rPr lang="en-US" sz="1200" dirty="0">
                          <a:effectLst/>
                          <a:latin typeface="Arial" panose="020B0604020202020204" pitchFamily="34" charset="0"/>
                          <a:ea typeface="DengXian" panose="02010600030101010101" pitchFamily="2" charset="-122"/>
                          <a:cs typeface="Arial" panose="020B0604020202020204" pitchFamily="34" charset="0"/>
                        </a:rPr>
                        <a:t>drilled or operated </a:t>
                      </a:r>
                      <a:r>
                        <a:rPr lang="en-US" sz="1200" u="sng" dirty="0">
                          <a:effectLst/>
                          <a:latin typeface="Arial" panose="020B0604020202020204" pitchFamily="34" charset="0"/>
                          <a:ea typeface="DengXian" panose="02010600030101010101" pitchFamily="2" charset="-122"/>
                          <a:cs typeface="Arial" panose="020B0604020202020204" pitchFamily="34" charset="0"/>
                        </a:rPr>
                        <a:t>before</a:t>
                      </a:r>
                      <a:r>
                        <a:rPr lang="en-US" sz="1200" dirty="0">
                          <a:effectLst/>
                          <a:latin typeface="Arial" panose="020B0604020202020204" pitchFamily="34" charset="0"/>
                          <a:ea typeface="DengXian" panose="02010600030101010101" pitchFamily="2" charset="-122"/>
                          <a:cs typeface="Arial" panose="020B0604020202020204" pitchFamily="34" charset="0"/>
                        </a:rPr>
                        <a:t> HOLC appraisal</a:t>
                      </a:r>
                      <a:br>
                        <a:rPr lang="en-US" sz="600" dirty="0">
                          <a:effectLst/>
                          <a:latin typeface="Arial" panose="020B0604020202020204" pitchFamily="34" charset="0"/>
                          <a:ea typeface="DengXian" panose="02010600030101010101" pitchFamily="2" charset="-122"/>
                          <a:cs typeface="Arial" panose="020B0604020202020204" pitchFamily="34" charset="0"/>
                        </a:rPr>
                      </a:br>
                      <a:br>
                        <a:rPr lang="en-US" sz="600" dirty="0">
                          <a:effectLst/>
                          <a:latin typeface="Arial" panose="020B0604020202020204" pitchFamily="34" charset="0"/>
                          <a:ea typeface="DengXian" panose="02010600030101010101" pitchFamily="2" charset="-122"/>
                          <a:cs typeface="Arial" panose="020B0604020202020204" pitchFamily="34" charset="0"/>
                        </a:rPr>
                      </a:br>
                      <a:r>
                        <a:rPr lang="en-US" sz="1200" b="1" dirty="0">
                          <a:effectLst/>
                          <a:latin typeface="Arial" panose="020B0604020202020204" pitchFamily="34" charset="0"/>
                          <a:ea typeface="DengXian" panose="02010600030101010101" pitchFamily="2" charset="-122"/>
                          <a:cs typeface="Arial" panose="020B0604020202020204" pitchFamily="34" charset="0"/>
                        </a:rPr>
                        <a:t>1,925 wells</a:t>
                      </a:r>
                      <a:r>
                        <a:rPr lang="en-US" sz="1200" dirty="0">
                          <a:effectLst/>
                          <a:latin typeface="Arial" panose="020B0604020202020204" pitchFamily="34" charset="0"/>
                          <a:ea typeface="DengXian" panose="02010600030101010101" pitchFamily="2" charset="-122"/>
                          <a:cs typeface="Arial" panose="020B0604020202020204" pitchFamily="34" charset="0"/>
                        </a:rPr>
                        <a:t> drilled or operated </a:t>
                      </a:r>
                      <a:r>
                        <a:rPr lang="en-US" sz="1200" u="sng" dirty="0">
                          <a:effectLst/>
                          <a:latin typeface="Arial" panose="020B0604020202020204" pitchFamily="34" charset="0"/>
                          <a:ea typeface="DengXian" panose="02010600030101010101" pitchFamily="2" charset="-122"/>
                          <a:cs typeface="Arial" panose="020B0604020202020204" pitchFamily="34" charset="0"/>
                        </a:rPr>
                        <a:t>after</a:t>
                      </a:r>
                      <a:r>
                        <a:rPr lang="en-US" sz="1200" dirty="0">
                          <a:effectLst/>
                          <a:latin typeface="Arial" panose="020B0604020202020204" pitchFamily="34" charset="0"/>
                          <a:ea typeface="DengXian" panose="02010600030101010101" pitchFamily="2" charset="-122"/>
                          <a:cs typeface="Arial" panose="020B0604020202020204" pitchFamily="34" charset="0"/>
                        </a:rPr>
                        <a:t> HOLC appraisal</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lvl="0" indent="0" algn="l" defTabSz="914400" rtl="0" eaLnBrk="1" fontAlgn="auto" latinLnBrk="0" hangingPunct="1">
                        <a:lnSpc>
                          <a:spcPct val="100000"/>
                        </a:lnSpc>
                        <a:spcBef>
                          <a:spcPts val="2000"/>
                        </a:spcBef>
                        <a:spcAft>
                          <a:spcPts val="2000"/>
                        </a:spcAft>
                        <a:buClrTx/>
                        <a:buSzTx/>
                        <a:buFontTx/>
                        <a:buNone/>
                        <a:tabLst/>
                        <a:defRPr/>
                      </a:pPr>
                      <a:endParaRPr lang="en-US" sz="12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endParaRPr lang="en-US" dirty="0"/>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lvl="0" indent="0" algn="l" defTabSz="914400" rtl="0" eaLnBrk="1" fontAlgn="auto" latinLnBrk="0" hangingPunct="1">
                        <a:lnSpc>
                          <a:spcPct val="100000"/>
                        </a:lnSpc>
                        <a:spcBef>
                          <a:spcPts val="2000"/>
                        </a:spcBef>
                        <a:spcAft>
                          <a:spcPts val="2000"/>
                        </a:spcAft>
                        <a:buClrTx/>
                        <a:buSzTx/>
                        <a:buFontTx/>
                        <a:buNone/>
                        <a:tabLst/>
                        <a:defRPr/>
                      </a:pPr>
                      <a:endParaRPr lang="en-US" sz="130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lgn="l">
                        <a:spcBef>
                          <a:spcPts val="2000"/>
                        </a:spcBef>
                        <a:spcAft>
                          <a:spcPts val="2000"/>
                        </a:spcAft>
                      </a:pPr>
                      <a:r>
                        <a:rPr lang="en-US" sz="1200" b="0" kern="1200" dirty="0">
                          <a:solidFill>
                            <a:schemeClr val="tx1"/>
                          </a:solidFill>
                          <a:effectLst/>
                          <a:latin typeface="Arial" panose="020B0604020202020204" pitchFamily="34" charset="0"/>
                          <a:ea typeface="+mn-ea"/>
                          <a:cs typeface="Arial" panose="020B0604020202020204" pitchFamily="34" charset="0"/>
                        </a:rPr>
                        <a:t>First, to determine whether the presence of wells before HOLC appraisal occurred was associated with subsequently receiving a worse grade. Second, to determine whether receiving a worse HOLC grade weas associated with subsequent exposure to more wells (Figs. 4, S7, S8).</a:t>
                      </a:r>
                      <a:endParaRPr lang="en-US" sz="1200" b="1"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683385151"/>
                  </a:ext>
                </a:extLst>
              </a:tr>
            </a:tbl>
          </a:graphicData>
        </a:graphic>
      </p:graphicFrame>
    </p:spTree>
    <p:extLst>
      <p:ext uri="{BB962C8B-B14F-4D97-AF65-F5344CB8AC3E}">
        <p14:creationId xmlns:p14="http://schemas.microsoft.com/office/powerpoint/2010/main" val="10883150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789</TotalTime>
  <Words>271</Words>
  <Application>Microsoft Macintosh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Nguyen</dc:creator>
  <cp:lastModifiedBy>David Gonzalez</cp:lastModifiedBy>
  <cp:revision>79</cp:revision>
  <dcterms:created xsi:type="dcterms:W3CDTF">2021-12-22T18:04:49Z</dcterms:created>
  <dcterms:modified xsi:type="dcterms:W3CDTF">2022-01-21T22:28:29Z</dcterms:modified>
</cp:coreProperties>
</file>