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486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12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1A3"/>
    <a:srgbClr val="BCBDDC"/>
    <a:srgbClr val="969696"/>
    <a:srgbClr val="4D4D4D"/>
    <a:srgbClr val="D6604D"/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80" d="100"/>
          <a:sy n="80" d="100"/>
        </p:scale>
        <p:origin x="5008" y="200"/>
      </p:cViewPr>
      <p:guideLst>
        <p:guide orient="horz" pos="6312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3B1BEB-75E7-5543-B1F7-904D37750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5"/>
          <a:stretch/>
        </p:blipFill>
        <p:spPr>
          <a:xfrm>
            <a:off x="3657600" y="431504"/>
            <a:ext cx="1828800" cy="249697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78B8C0E-5D87-964E-B59B-3C333D673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3" b="8975"/>
          <a:stretch/>
        </p:blipFill>
        <p:spPr>
          <a:xfrm>
            <a:off x="490654" y="431504"/>
            <a:ext cx="1625557" cy="249697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40DF9E-BA39-CD4A-A933-F7C2AE9A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4" b="8975"/>
          <a:stretch/>
        </p:blipFill>
        <p:spPr>
          <a:xfrm>
            <a:off x="2162327" y="431503"/>
            <a:ext cx="1621874" cy="249697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85EB97C-0C38-F24B-97C8-8D7D7BCEF9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13" r="69221"/>
          <a:stretch/>
        </p:blipFill>
        <p:spPr>
          <a:xfrm>
            <a:off x="239437" y="431503"/>
            <a:ext cx="332091" cy="27421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ACD5D3-9933-9042-BB05-3A8B4D24654A}"/>
              </a:ext>
            </a:extLst>
          </p:cNvPr>
          <p:cNvSpPr txBox="1"/>
          <p:nvPr/>
        </p:nvSpPr>
        <p:spPr>
          <a:xfrm>
            <a:off x="2243543" y="376646"/>
            <a:ext cx="1463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After appraisal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342A7-643A-6C44-A2DA-5FC1911460A2}"/>
              </a:ext>
            </a:extLst>
          </p:cNvPr>
          <p:cNvSpPr txBox="1"/>
          <p:nvPr/>
        </p:nvSpPr>
        <p:spPr>
          <a:xfrm>
            <a:off x="3909574" y="376646"/>
            <a:ext cx="1504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All wells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E1196D-782E-5640-BEA8-B7EF500BD91C}"/>
              </a:ext>
            </a:extLst>
          </p:cNvPr>
          <p:cNvSpPr txBox="1"/>
          <p:nvPr/>
        </p:nvSpPr>
        <p:spPr>
          <a:xfrm>
            <a:off x="571528" y="376647"/>
            <a:ext cx="146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Before appraisal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5FFE23-A612-BC4B-B145-4C66A3D64D08}"/>
              </a:ext>
            </a:extLst>
          </p:cNvPr>
          <p:cNvGrpSpPr/>
          <p:nvPr/>
        </p:nvGrpSpPr>
        <p:grpSpPr>
          <a:xfrm>
            <a:off x="657026" y="749058"/>
            <a:ext cx="1702859" cy="420068"/>
            <a:chOff x="650364" y="378702"/>
            <a:chExt cx="1702859" cy="4200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C05EBF-A1B6-E844-A926-8A75061BC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64" y="413798"/>
              <a:ext cx="137695" cy="137160"/>
            </a:xfrm>
            <a:prstGeom prst="rect">
              <a:avLst/>
            </a:prstGeom>
            <a:solidFill>
              <a:srgbClr val="6A51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4A0D0F-46E3-1246-96E4-0052D8A65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64" y="618422"/>
              <a:ext cx="137695" cy="137160"/>
            </a:xfrm>
            <a:prstGeom prst="rect">
              <a:avLst/>
            </a:prstGeom>
            <a:solidFill>
              <a:srgbClr val="BCB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E814CE-D14A-1C49-A736-F1FF05132DCB}"/>
                </a:ext>
              </a:extLst>
            </p:cNvPr>
            <p:cNvSpPr txBox="1"/>
            <p:nvPr/>
          </p:nvSpPr>
          <p:spPr>
            <a:xfrm>
              <a:off x="731349" y="378702"/>
              <a:ext cx="15379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Within neighborhood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219F73-3B50-054F-9B2E-C509A934A539}"/>
                </a:ext>
              </a:extLst>
            </p:cNvPr>
            <p:cNvSpPr txBox="1"/>
            <p:nvPr/>
          </p:nvSpPr>
          <p:spPr>
            <a:xfrm>
              <a:off x="731349" y="583326"/>
              <a:ext cx="16218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Within 100 m of neighborhood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AA71A8-431D-2E46-9EE1-5DA4B533A090}"/>
              </a:ext>
            </a:extLst>
          </p:cNvPr>
          <p:cNvSpPr txBox="1"/>
          <p:nvPr/>
        </p:nvSpPr>
        <p:spPr>
          <a:xfrm>
            <a:off x="-64738" y="419512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6CCA6F-791B-F243-B27F-126756769F4A}"/>
              </a:ext>
            </a:extLst>
          </p:cNvPr>
          <p:cNvCxnSpPr/>
          <p:nvPr/>
        </p:nvCxnSpPr>
        <p:spPr>
          <a:xfrm>
            <a:off x="557808" y="2669909"/>
            <a:ext cx="41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8BFF90-390D-1343-AD68-29037154458C}"/>
              </a:ext>
            </a:extLst>
          </p:cNvPr>
          <p:cNvSpPr txBox="1"/>
          <p:nvPr/>
        </p:nvSpPr>
        <p:spPr>
          <a:xfrm rot="16200000">
            <a:off x="-390392" y="156108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All wells (n)</a:t>
            </a:r>
            <a:endParaRPr lang="en-US" sz="1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33B8F679-A58B-7042-8E3F-AFD4B74CD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13" r="69221"/>
          <a:stretch/>
        </p:blipFill>
        <p:spPr>
          <a:xfrm>
            <a:off x="237416" y="2962857"/>
            <a:ext cx="332091" cy="274211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C5422CC-3595-6B4C-B894-D312095EFD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21" t="59559" r="3635" b="8085"/>
          <a:stretch/>
        </p:blipFill>
        <p:spPr>
          <a:xfrm>
            <a:off x="565387" y="4593964"/>
            <a:ext cx="1492717" cy="89285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099C0D0-301D-1547-8FBE-B79D0172BE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87" t="50000" r="3967" b="8557"/>
          <a:stretch/>
        </p:blipFill>
        <p:spPr>
          <a:xfrm>
            <a:off x="2221089" y="4327724"/>
            <a:ext cx="1497545" cy="114582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644C2B6-4CBC-D841-833A-73B5814389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608" t="25086" r="3614" b="8247"/>
          <a:stretch/>
        </p:blipFill>
        <p:spPr>
          <a:xfrm>
            <a:off x="3930343" y="3666895"/>
            <a:ext cx="1481204" cy="18112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49AC400-C94E-B140-B059-EC29BC443F25}"/>
              </a:ext>
            </a:extLst>
          </p:cNvPr>
          <p:cNvSpPr txBox="1"/>
          <p:nvPr/>
        </p:nvSpPr>
        <p:spPr>
          <a:xfrm>
            <a:off x="-66027" y="2961925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70B2D-3933-3D41-A929-7D5227CFBF70}"/>
              </a:ext>
            </a:extLst>
          </p:cNvPr>
          <p:cNvSpPr txBox="1"/>
          <p:nvPr/>
        </p:nvSpPr>
        <p:spPr>
          <a:xfrm rot="16200000">
            <a:off x="-550377" y="4103499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Oil/gas wells (n)</a:t>
            </a:r>
            <a:endParaRPr lang="en-US" sz="1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 descr="Chart, bar chart&#10;&#10;Description automatically generated">
            <a:extLst>
              <a:ext uri="{FF2B5EF4-FFF2-40B4-BE49-F238E27FC236}">
                <a16:creationId xmlns:a16="http://schemas.microsoft.com/office/drawing/2014/main" id="{E164B823-532E-DC49-84F1-E3F2A5AD75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13" r="69221"/>
          <a:stretch/>
        </p:blipFill>
        <p:spPr>
          <a:xfrm>
            <a:off x="237416" y="5536105"/>
            <a:ext cx="332091" cy="2742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71E40B2-D03A-B14A-B763-438B38DD16C8}"/>
              </a:ext>
            </a:extLst>
          </p:cNvPr>
          <p:cNvSpPr txBox="1"/>
          <p:nvPr/>
        </p:nvSpPr>
        <p:spPr>
          <a:xfrm>
            <a:off x="-66759" y="5524114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C50623-692E-0944-A0EA-1DA689F8AD6E}"/>
              </a:ext>
            </a:extLst>
          </p:cNvPr>
          <p:cNvSpPr txBox="1"/>
          <p:nvPr/>
        </p:nvSpPr>
        <p:spPr>
          <a:xfrm rot="16200000">
            <a:off x="-611222" y="6665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Injection wells (n)</a:t>
            </a:r>
            <a:endParaRPr lang="en-US" sz="1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9FBF1B-2D37-D24A-9E30-C86E373177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651" t="68927" r="3674" b="8326"/>
          <a:stretch/>
        </p:blipFill>
        <p:spPr>
          <a:xfrm>
            <a:off x="568958" y="7427441"/>
            <a:ext cx="1492717" cy="623616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77473411-0EB8-B342-AC09-00CEF73226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597" t="68123" r="3924" b="8347"/>
          <a:stretch/>
        </p:blipFill>
        <p:spPr>
          <a:xfrm>
            <a:off x="2214282" y="7399628"/>
            <a:ext cx="1504352" cy="651638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low confidence">
            <a:extLst>
              <a:ext uri="{FF2B5EF4-FFF2-40B4-BE49-F238E27FC236}">
                <a16:creationId xmlns:a16="http://schemas.microsoft.com/office/drawing/2014/main" id="{2DAC238A-DB5E-B740-831E-084B352E932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679" t="58754" r="3811" b="8139"/>
          <a:stretch/>
        </p:blipFill>
        <p:spPr>
          <a:xfrm>
            <a:off x="3933646" y="7157938"/>
            <a:ext cx="1477902" cy="900425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00E21572-F03A-FB46-8EF3-DF8BA9223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13" r="69221"/>
          <a:stretch/>
        </p:blipFill>
        <p:spPr>
          <a:xfrm>
            <a:off x="237416" y="8013216"/>
            <a:ext cx="332091" cy="27421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55B54B7-9873-E744-B6AB-0F7E6F199105}"/>
              </a:ext>
            </a:extLst>
          </p:cNvPr>
          <p:cNvSpPr txBox="1"/>
          <p:nvPr/>
        </p:nvSpPr>
        <p:spPr>
          <a:xfrm>
            <a:off x="-66759" y="8001225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00C37-AC8E-3046-8B81-276FF5701E9F}"/>
              </a:ext>
            </a:extLst>
          </p:cNvPr>
          <p:cNvSpPr txBox="1"/>
          <p:nvPr/>
        </p:nvSpPr>
        <p:spPr>
          <a:xfrm rot="16200000">
            <a:off x="-640877" y="9142799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Unknown wells (n)</a:t>
            </a:r>
            <a:endParaRPr lang="en-US" sz="1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FAE8B992-58DC-0F40-AA4F-20D039CE644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568" t="68701" r="3746" b="8458"/>
          <a:stretch/>
        </p:blipFill>
        <p:spPr>
          <a:xfrm>
            <a:off x="565387" y="9899855"/>
            <a:ext cx="1492013" cy="625807"/>
          </a:xfrm>
          <a:prstGeom prst="rect">
            <a:avLst/>
          </a:prstGeom>
        </p:spPr>
      </p:pic>
      <p:pic>
        <p:nvPicPr>
          <p:cNvPr id="57" name="Picture 56" descr="A picture containing chart&#10;&#10;Description automatically generated">
            <a:extLst>
              <a:ext uri="{FF2B5EF4-FFF2-40B4-BE49-F238E27FC236}">
                <a16:creationId xmlns:a16="http://schemas.microsoft.com/office/drawing/2014/main" id="{B3C8D6E4-B7F1-2941-B4F4-AFD7B7255E0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497" t="69159" r="3704" b="8816"/>
          <a:stretch/>
        </p:blipFill>
        <p:spPr>
          <a:xfrm>
            <a:off x="2215945" y="9912546"/>
            <a:ext cx="1502689" cy="606896"/>
          </a:xfrm>
          <a:prstGeom prst="rect">
            <a:avLst/>
          </a:prstGeom>
        </p:spPr>
      </p:pic>
      <p:pic>
        <p:nvPicPr>
          <p:cNvPr id="59" name="Picture 58" descr="Chart, histogram&#10;&#10;Description automatically generated">
            <a:extLst>
              <a:ext uri="{FF2B5EF4-FFF2-40B4-BE49-F238E27FC236}">
                <a16:creationId xmlns:a16="http://schemas.microsoft.com/office/drawing/2014/main" id="{753694C7-1E16-2F45-BFDA-4205065133A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4709" t="55313" r="3472" b="8445"/>
          <a:stretch/>
        </p:blipFill>
        <p:spPr>
          <a:xfrm>
            <a:off x="3933755" y="9543811"/>
            <a:ext cx="1480499" cy="98370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475D35E-3C85-6644-9165-FE099C6A150E}"/>
              </a:ext>
            </a:extLst>
          </p:cNvPr>
          <p:cNvSpPr txBox="1"/>
          <p:nvPr/>
        </p:nvSpPr>
        <p:spPr>
          <a:xfrm>
            <a:off x="2237402" y="10623950"/>
            <a:ext cx="1463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After appraisal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59D95-2C86-124D-A01F-A378B34F990C}"/>
              </a:ext>
            </a:extLst>
          </p:cNvPr>
          <p:cNvSpPr txBox="1"/>
          <p:nvPr/>
        </p:nvSpPr>
        <p:spPr>
          <a:xfrm>
            <a:off x="3903433" y="10623950"/>
            <a:ext cx="1504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All wells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A33CEC-C2E9-2147-92BE-5CF42342FFA3}"/>
              </a:ext>
            </a:extLst>
          </p:cNvPr>
          <p:cNvSpPr txBox="1"/>
          <p:nvPr/>
        </p:nvSpPr>
        <p:spPr>
          <a:xfrm>
            <a:off x="565387" y="10623951"/>
            <a:ext cx="146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Before appraisal</a:t>
            </a:r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53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91</cp:revision>
  <cp:lastPrinted>2021-11-20T07:55:15Z</cp:lastPrinted>
  <dcterms:created xsi:type="dcterms:W3CDTF">2021-11-07T01:33:07Z</dcterms:created>
  <dcterms:modified xsi:type="dcterms:W3CDTF">2021-12-18T22:04:11Z</dcterms:modified>
</cp:coreProperties>
</file>