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fe3f4207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3fe3f42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fe3f4207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fe3f420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fe3f4207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fe3f420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e3f4207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e3f420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fe3f42078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fe3f4207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89125" y="990599"/>
            <a:ext cx="10213750" cy="5012267"/>
          </a:xfrm>
          <a:prstGeom prst="rect">
            <a:avLst/>
          </a:prstGeom>
          <a:noFill/>
          <a:ln cap="flat" cmpd="dbl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5530928" y="706433"/>
            <a:ext cx="1130145" cy="108000"/>
            <a:chOff x="5520688" y="1583580"/>
            <a:chExt cx="1130145" cy="108000"/>
          </a:xfrm>
        </p:grpSpPr>
        <p:sp>
          <p:nvSpPr>
            <p:cNvPr id="8" name="Google Shape;8;p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" name="Google Shape;9;p1"/>
            <p:cNvCxnSpPr/>
            <p:nvPr/>
          </p:nvCxnSpPr>
          <p:spPr>
            <a:xfrm>
              <a:off x="6231733" y="1637580"/>
              <a:ext cx="419100" cy="0"/>
            </a:xfrm>
            <a:prstGeom prst="straightConnector1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5520688" y="1637580"/>
              <a:ext cx="419100" cy="0"/>
            </a:xfrm>
            <a:prstGeom prst="straightConnector1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" name="Google Shape;11;p1"/>
          <p:cNvGrpSpPr/>
          <p:nvPr/>
        </p:nvGrpSpPr>
        <p:grpSpPr>
          <a:xfrm>
            <a:off x="5530928" y="6151567"/>
            <a:ext cx="1130145" cy="108000"/>
            <a:chOff x="5520688" y="1583580"/>
            <a:chExt cx="1130145" cy="108000"/>
          </a:xfrm>
        </p:grpSpPr>
        <p:sp>
          <p:nvSpPr>
            <p:cNvPr id="12" name="Google Shape;12;p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" name="Google Shape;13;p1"/>
            <p:cNvCxnSpPr/>
            <p:nvPr/>
          </p:nvCxnSpPr>
          <p:spPr>
            <a:xfrm>
              <a:off x="6231733" y="1637580"/>
              <a:ext cx="419100" cy="0"/>
            </a:xfrm>
            <a:prstGeom prst="straightConnector1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5520688" y="1637580"/>
              <a:ext cx="419100" cy="0"/>
            </a:xfrm>
            <a:prstGeom prst="straightConnector1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117987" y="371122"/>
            <a:ext cx="11982277" cy="6201267"/>
            <a:chOff x="117987" y="371122"/>
            <a:chExt cx="11982277" cy="6201267"/>
          </a:xfrm>
        </p:grpSpPr>
        <p:sp>
          <p:nvSpPr>
            <p:cNvPr id="18" name="Google Shape;18;p3"/>
            <p:cNvSpPr/>
            <p:nvPr/>
          </p:nvSpPr>
          <p:spPr>
            <a:xfrm>
              <a:off x="217476" y="485200"/>
              <a:ext cx="11783298" cy="6087189"/>
            </a:xfrm>
            <a:prstGeom prst="roundRect">
              <a:avLst>
                <a:gd fmla="val 177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17987" y="443846"/>
              <a:ext cx="11982277" cy="477939"/>
            </a:xfrm>
            <a:prstGeom prst="roundRect">
              <a:avLst>
                <a:gd fmla="val 4844" name="adj"/>
              </a:avLst>
            </a:prstGeom>
            <a:solidFill>
              <a:srgbClr val="1D1D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17476" y="371122"/>
              <a:ext cx="1971185" cy="719174"/>
            </a:xfrm>
            <a:prstGeom prst="roundRect">
              <a:avLst>
                <a:gd fmla="val 19154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Google Shape;22;p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3"/>
            <p:cNvCxnSpPr/>
            <p:nvPr/>
          </p:nvCxnSpPr>
          <p:spPr>
            <a:xfrm>
              <a:off x="6231733" y="1637580"/>
              <a:ext cx="419100" cy="0"/>
            </a:xfrm>
            <a:prstGeom prst="straightConnector1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5520688" y="1637580"/>
              <a:ext cx="419100" cy="0"/>
            </a:xfrm>
            <a:prstGeom prst="straightConnector1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hyperlink" Target="https://spatio-temporalhq.slack.com/archives/C03MW0W7JDD/p165909317791526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/>
        </p:nvSpPr>
        <p:spPr>
          <a:xfrm>
            <a:off x="1126103" y="1897206"/>
            <a:ext cx="9939830" cy="3283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 인하 인공지능 챌린지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[주제] 시공간 데이터 예측 (Spatio-Temporal Data Prediction)</a:t>
            </a:r>
            <a:endParaRPr/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GRU-based Encoder-Decoder</a:t>
            </a:r>
            <a:endParaRPr/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Series Forecasting</a:t>
            </a:r>
            <a:endParaRPr/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2022. 7. 29.</a:t>
            </a:r>
            <a:endParaRPr/>
          </a:p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팀명: 거북이알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1161250"/>
            <a:ext cx="86106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854611" y="509073"/>
            <a:ext cx="736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D1D1D"/>
                </a:solidFill>
                <a:latin typeface="Malgun Gothic"/>
                <a:ea typeface="Malgun Gothic"/>
                <a:cs typeface="Malgun Gothic"/>
                <a:sym typeface="Malgun Gothic"/>
              </a:rPr>
              <a:t>Goal</a:t>
            </a:r>
            <a:endParaRPr b="1" i="0" sz="2000" u="none" cap="none" strike="noStrike">
              <a:solidFill>
                <a:srgbClr val="1D1D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492" y="1825947"/>
            <a:ext cx="10879016" cy="464483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/>
        </p:nvSpPr>
        <p:spPr>
          <a:xfrm>
            <a:off x="854611" y="1283383"/>
            <a:ext cx="5522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과거의 데이터를 학습하여 미래의 풍력 발전량 예측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497204" y="5383506"/>
            <a:ext cx="6551526" cy="281354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8048730" y="5383506"/>
            <a:ext cx="2646066" cy="281354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846694" y="509073"/>
            <a:ext cx="7521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D1D1D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endParaRPr b="1" sz="2000">
              <a:solidFill>
                <a:srgbClr val="1D1D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736162" y="1069412"/>
            <a:ext cx="5662127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1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TurbID</a:t>
            </a:r>
            <a:b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발전기 ID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1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1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Tmstamp</a:t>
            </a:r>
            <a:b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1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Wspd</a:t>
            </a:r>
            <a:b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풍속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1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Wdir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터빈이 바라보는 각도와 실제 바람 방향 각도 차이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6387230" y="1680331"/>
            <a:ext cx="5487117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1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Etmp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 온도</a:t>
            </a:r>
            <a:b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1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Itmp</a:t>
            </a:r>
            <a:b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터빈 내부 온도</a:t>
            </a:r>
            <a:endParaRPr b="0" i="0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1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Ndir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터빈이 바라보는 방향 각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</a:t>
            </a:r>
            <a:b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1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Pab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터빈 당 3개의 날이 있으며 각각의 각도가 다름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1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Prtv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무효전력 : 에너지원을 필요로  하지 않는 전력</a:t>
            </a:r>
            <a:b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b="1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Patv</a:t>
            </a:r>
            <a:b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</a:t>
            </a:r>
            <a:r>
              <a:rPr b="0" i="0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효전력 : 실제로 터빈을 돌리는 일을 하는 전력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00" y="1524488"/>
            <a:ext cx="4941425" cy="380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575" y="1344675"/>
            <a:ext cx="5081975" cy="10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/>
        </p:nvSpPr>
        <p:spPr>
          <a:xfrm>
            <a:off x="7326750" y="259785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Power = Watts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ρ (rho, a Greek letter) = density of the air in kg/m3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 = cross-sectional area of the wind in m2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v = velocity of the wind in m/s C = power coefficient(in ideal condition 16/27, not more than)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2250" y="4472095"/>
            <a:ext cx="2443675" cy="17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/>
        </p:nvSpPr>
        <p:spPr>
          <a:xfrm>
            <a:off x="8683238" y="49229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 is the molecular mass of dry air, approximately 4.81×10−26 in kg.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Kb is the Boltzmann constant, 1.380649×10−23 in J⋅K−1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p, absolute pressure (Pa)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T, absolute temperature (K)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589301" y="509075"/>
            <a:ext cx="12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D1D1D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</a:t>
            </a:r>
            <a:endParaRPr b="1" sz="2000">
              <a:solidFill>
                <a:srgbClr val="1D1D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788" y="1236763"/>
            <a:ext cx="5982424" cy="50397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589301" y="509075"/>
            <a:ext cx="12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D1D1D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</a:t>
            </a:r>
            <a:endParaRPr b="1" sz="2000">
              <a:solidFill>
                <a:srgbClr val="1D1D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23" y="998550"/>
            <a:ext cx="4921177" cy="53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/>
        </p:nvSpPr>
        <p:spPr>
          <a:xfrm>
            <a:off x="589301" y="509075"/>
            <a:ext cx="12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D1D1D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</a:t>
            </a:r>
            <a:endParaRPr b="1" sz="2000">
              <a:solidFill>
                <a:srgbClr val="1D1D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425" y="2017775"/>
            <a:ext cx="2893399" cy="17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1175" y="2017787"/>
            <a:ext cx="2462351" cy="16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/>
        </p:nvSpPr>
        <p:spPr>
          <a:xfrm>
            <a:off x="5660500" y="4705150"/>
            <a:ext cx="60384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</a:rPr>
              <a:t>features = ['TurbID','Day','RPM', 'Bspd1', 'Bspd3', 'Bspd2', 'WspdX', 'Wspd', 'Wspd_cube', 'Pmax', 'Pab1', 'Pab2', 'Pab3', 'TSR1', 'TSR2', 'TSR3', 'Prtv','Patv']</a:t>
            </a:r>
            <a:endParaRPr sz="1150">
              <a:solidFill>
                <a:schemeClr val="dk1"/>
              </a:solidFill>
            </a:endParaRPr>
          </a:p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</a:rPr>
              <a:t>full_data_selectd = full_data[features]</a:t>
            </a:r>
            <a:endParaRPr sz="1150">
              <a:solidFill>
                <a:schemeClr val="dk1"/>
              </a:solidFill>
            </a:endParaRPr>
          </a:p>
          <a:p>
            <a:pPr indent="0" lvl="0" marL="0" marR="266700" rtl="0" algn="r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8:12</a:t>
            </a:r>
            <a:endParaRPr sz="900">
              <a:solidFill>
                <a:schemeClr val="dk1"/>
              </a:solidFill>
            </a:endParaRPr>
          </a:p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</a:rPr>
              <a:t>features = ['TurbID','Day','Tmstamp','Wspd']</a:t>
            </a:r>
            <a:endParaRPr sz="1150">
              <a:solidFill>
                <a:schemeClr val="dk1"/>
              </a:solidFill>
            </a:endParaRPr>
          </a:p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</a:rPr>
              <a:t>full_data_selectd = full_data[features</a:t>
            </a: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780" y="1344700"/>
            <a:ext cx="8130450" cy="48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/>
        </p:nvSpPr>
        <p:spPr>
          <a:xfrm>
            <a:off x="741697" y="509073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D1D1D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</a:t>
            </a:r>
            <a:endParaRPr b="1" sz="2000">
              <a:solidFill>
                <a:srgbClr val="1D1D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/>
        </p:nvSpPr>
        <p:spPr>
          <a:xfrm>
            <a:off x="741697" y="509073"/>
            <a:ext cx="9621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D1D1D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</a:t>
            </a:r>
            <a:endParaRPr b="1" sz="2000">
              <a:solidFill>
                <a:srgbClr val="1D1D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364760" y="1833087"/>
            <a:ext cx="5100286" cy="53748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Bidirectional(GRU)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2364760" y="2893960"/>
            <a:ext cx="5100286" cy="53748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RepeatVector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2364760" y="3954833"/>
            <a:ext cx="5100286" cy="53748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Bidirectional(GRU)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2364760" y="5015706"/>
            <a:ext cx="5100286" cy="53748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TimeDistributed(Dense)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Google Shape;87;p12"/>
          <p:cNvCxnSpPr>
            <a:stCxn id="83" idx="2"/>
            <a:endCxn id="84" idx="0"/>
          </p:cNvCxnSpPr>
          <p:nvPr/>
        </p:nvCxnSpPr>
        <p:spPr>
          <a:xfrm>
            <a:off x="4914903" y="2370573"/>
            <a:ext cx="0" cy="523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" name="Google Shape;88;p12"/>
          <p:cNvCxnSpPr>
            <a:stCxn id="84" idx="2"/>
            <a:endCxn id="85" idx="0"/>
          </p:cNvCxnSpPr>
          <p:nvPr/>
        </p:nvCxnSpPr>
        <p:spPr>
          <a:xfrm>
            <a:off x="4914903" y="3431446"/>
            <a:ext cx="0" cy="523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" name="Google Shape;89;p12"/>
          <p:cNvCxnSpPr>
            <a:stCxn id="85" idx="2"/>
            <a:endCxn id="86" idx="0"/>
          </p:cNvCxnSpPr>
          <p:nvPr/>
        </p:nvCxnSpPr>
        <p:spPr>
          <a:xfrm>
            <a:off x="4914903" y="4492319"/>
            <a:ext cx="0" cy="523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" name="Google Shape;90;p12"/>
          <p:cNvCxnSpPr>
            <a:stCxn id="86" idx="2"/>
          </p:cNvCxnSpPr>
          <p:nvPr/>
        </p:nvCxnSpPr>
        <p:spPr>
          <a:xfrm>
            <a:off x="4914903" y="5553192"/>
            <a:ext cx="0" cy="310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" name="Google Shape;91;p12"/>
          <p:cNvCxnSpPr/>
          <p:nvPr/>
        </p:nvCxnSpPr>
        <p:spPr>
          <a:xfrm>
            <a:off x="4914903" y="1510235"/>
            <a:ext cx="0" cy="32285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" name="Google Shape;92;p12"/>
          <p:cNvSpPr txBox="1"/>
          <p:nvPr/>
        </p:nvSpPr>
        <p:spPr>
          <a:xfrm>
            <a:off x="2298994" y="1109079"/>
            <a:ext cx="5231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Processed Input Sequence (BatchSize, 288, D)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2811377" y="5863959"/>
            <a:ext cx="4207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Sequence (BatchSize, 288, 1)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2198709" y="1671661"/>
            <a:ext cx="5458134" cy="1906823"/>
          </a:xfrm>
          <a:prstGeom prst="rect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2"/>
          <p:cNvCxnSpPr>
            <a:stCxn id="94" idx="3"/>
          </p:cNvCxnSpPr>
          <p:nvPr/>
        </p:nvCxnSpPr>
        <p:spPr>
          <a:xfrm flipH="1" rot="10800000">
            <a:off x="7656843" y="2595673"/>
            <a:ext cx="1055100" cy="29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2"/>
          <p:cNvSpPr txBox="1"/>
          <p:nvPr/>
        </p:nvSpPr>
        <p:spPr>
          <a:xfrm>
            <a:off x="8711921" y="2333955"/>
            <a:ext cx="15568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Encoder</a:t>
            </a:r>
            <a:endParaRPr b="1" sz="28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2198709" y="3812408"/>
            <a:ext cx="5458134" cy="1906823"/>
          </a:xfrm>
          <a:prstGeom prst="rect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Google Shape;98;p12"/>
          <p:cNvCxnSpPr>
            <a:stCxn id="97" idx="3"/>
          </p:cNvCxnSpPr>
          <p:nvPr/>
        </p:nvCxnSpPr>
        <p:spPr>
          <a:xfrm flipH="1" rot="10800000">
            <a:off x="7656843" y="4736420"/>
            <a:ext cx="1055100" cy="29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2"/>
          <p:cNvSpPr txBox="1"/>
          <p:nvPr/>
        </p:nvSpPr>
        <p:spPr>
          <a:xfrm>
            <a:off x="8711921" y="4474702"/>
            <a:ext cx="16097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Decoder</a:t>
            </a:r>
            <a:endParaRPr b="1" sz="2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741697" y="509073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D1D1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1" sz="2000">
              <a:solidFill>
                <a:srgbClr val="1D1D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0" y="2277075"/>
            <a:ext cx="6933950" cy="3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949" y="1665088"/>
            <a:ext cx="7847199" cy="3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내용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메인, 마무리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