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7" r:id="rId4"/>
    <p:sldId id="268" r:id="rId5"/>
    <p:sldId id="269" r:id="rId6"/>
    <p:sldId id="270" r:id="rId7"/>
    <p:sldId id="260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AA4A-7FB7-45F2-AF39-551F03F1CBE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963F5-7BC6-4FD0-9879-EA19B538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802D1D-1995-4A24-8AEA-E634ACC4183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B69CA1-3466-4C77-9ED0-5D15E60D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24B7694C-A873-4351-8333-B2191104B4D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680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RP_PPT_Cover Main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71233"/>
            <a:ext cx="10363200" cy="1444625"/>
          </a:xfrm>
        </p:spPr>
        <p:txBody>
          <a:bodyPr/>
          <a:lstStyle>
            <a:lvl1pPr algn="ctr">
              <a:defRPr sz="2800">
                <a:solidFill>
                  <a:srgbClr val="3366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23093"/>
            <a:ext cx="8534400" cy="1047750"/>
          </a:xfrm>
        </p:spPr>
        <p:txBody>
          <a:bodyPr anchor="ctr"/>
          <a:lstStyle>
            <a:lvl1pPr marL="0" indent="0" algn="ctr">
              <a:buFontTx/>
              <a:buNone/>
              <a:defRPr sz="1700" b="1">
                <a:solidFill>
                  <a:srgbClr val="7B9133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6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7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RP_PPT_End Slide 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2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In Progress\NIH\NIH Intramural Research Program\PPT\Templates\Templates\Round 4 NEW LOGO FINALS 042213\Artwork\JPG\IRP_PPT_Internal Main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5250"/>
            <a:ext cx="109728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10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+mj-lt"/>
          <a:ea typeface="ＭＳ Ｐゴシック" charset="0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  <a:ea typeface="ＭＳ Ｐゴシック" charset="0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  <a:ea typeface="ＭＳ Ｐゴシック" charset="0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  <a:ea typeface="ＭＳ Ｐゴシック" charset="0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  <a:ea typeface="ＭＳ Ｐゴシック" charset="0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086"/>
          </a:solidFill>
          <a:latin typeface="Arial" charset="0"/>
        </a:defRPr>
      </a:lvl9pPr>
    </p:titleStyle>
    <p:bodyStyle>
      <a:lvl1pPr marL="292100" indent="-292100" algn="l" rtl="0" eaLnBrk="0" fontAlgn="base" hangingPunct="0">
        <a:spcBef>
          <a:spcPct val="20000"/>
        </a:spcBef>
        <a:spcAft>
          <a:spcPct val="0"/>
        </a:spcAft>
        <a:buClr>
          <a:srgbClr val="A2BF49"/>
        </a:buClr>
        <a:buChar char="•"/>
        <a:defRPr sz="2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1pPr>
      <a:lvl2pPr marL="749300" indent="-342900" algn="l" rtl="0" eaLnBrk="0" fontAlgn="base" hangingPunct="0">
        <a:spcBef>
          <a:spcPct val="20000"/>
        </a:spcBef>
        <a:spcAft>
          <a:spcPct val="0"/>
        </a:spcAft>
        <a:buClr>
          <a:srgbClr val="A2BF49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147763" indent="-352425" algn="l" rtl="0" eaLnBrk="0" fontAlgn="base" hangingPunct="0">
        <a:spcBef>
          <a:spcPct val="20000"/>
        </a:spcBef>
        <a:spcAft>
          <a:spcPct val="0"/>
        </a:spcAft>
        <a:buClr>
          <a:srgbClr val="A2BF49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1546225" indent="-342900" algn="l" rtl="0" eaLnBrk="0" fontAlgn="base" hangingPunct="0">
        <a:spcBef>
          <a:spcPct val="20000"/>
        </a:spcBef>
        <a:spcAft>
          <a:spcPct val="0"/>
        </a:spcAft>
        <a:buClr>
          <a:srgbClr val="A2BF49"/>
        </a:buClr>
        <a:buChar char="–"/>
        <a:defRPr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1889125" indent="-342900" algn="l" rtl="0" eaLnBrk="0" fontAlgn="base" hangingPunct="0">
        <a:spcBef>
          <a:spcPct val="20000"/>
        </a:spcBef>
        <a:spcAft>
          <a:spcPct val="0"/>
        </a:spcAft>
        <a:buClr>
          <a:srgbClr val="A2BF49"/>
        </a:buClr>
        <a:buChar char="»"/>
        <a:defRPr sz="1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2743200" indent="-228600" algn="l" rtl="0" fontAlgn="base">
        <a:spcBef>
          <a:spcPct val="20000"/>
        </a:spcBef>
        <a:spcAft>
          <a:spcPct val="0"/>
        </a:spcAft>
        <a:buClr>
          <a:srgbClr val="A2BF49"/>
        </a:buClr>
        <a:buChar char="»"/>
        <a:defRPr sz="1600">
          <a:solidFill>
            <a:srgbClr val="5F5F5F"/>
          </a:solidFill>
          <a:latin typeface="+mn-lt"/>
        </a:defRPr>
      </a:lvl6pPr>
      <a:lvl7pPr marL="3200400" indent="-228600" algn="l" rtl="0" fontAlgn="base">
        <a:spcBef>
          <a:spcPct val="20000"/>
        </a:spcBef>
        <a:spcAft>
          <a:spcPct val="0"/>
        </a:spcAft>
        <a:buClr>
          <a:srgbClr val="A2BF49"/>
        </a:buClr>
        <a:buChar char="»"/>
        <a:defRPr sz="1600">
          <a:solidFill>
            <a:srgbClr val="5F5F5F"/>
          </a:solidFill>
          <a:latin typeface="+mn-lt"/>
        </a:defRPr>
      </a:lvl7pPr>
      <a:lvl8pPr marL="3657600" indent="-228600" algn="l" rtl="0" fontAlgn="base">
        <a:spcBef>
          <a:spcPct val="20000"/>
        </a:spcBef>
        <a:spcAft>
          <a:spcPct val="0"/>
        </a:spcAft>
        <a:buClr>
          <a:srgbClr val="A2BF49"/>
        </a:buClr>
        <a:buChar char="»"/>
        <a:defRPr sz="1600">
          <a:solidFill>
            <a:srgbClr val="5F5F5F"/>
          </a:solidFill>
          <a:latin typeface="+mn-lt"/>
        </a:defRPr>
      </a:lvl8pPr>
      <a:lvl9pPr marL="4114800" indent="-228600" algn="l" rtl="0" fontAlgn="base">
        <a:spcBef>
          <a:spcPct val="20000"/>
        </a:spcBef>
        <a:spcAft>
          <a:spcPct val="0"/>
        </a:spcAft>
        <a:buClr>
          <a:srgbClr val="A2BF49"/>
        </a:buClr>
        <a:buChar char="»"/>
        <a:defRPr sz="16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rp.nih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rp.nih.gov/careers/faculty-level-scientific-careers" TargetMode="External"/><Relationship Id="rId2" Type="http://schemas.openxmlformats.org/officeDocument/2006/relationships/hyperlink" Target="https://jobs.nih.gov/vacancies/executiv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01884" y="1435372"/>
            <a:ext cx="10984373" cy="18510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/>
              </a:rPr>
              <a:t>Competing for Scientific Leadership Positions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81163" y="3827646"/>
            <a:ext cx="8815386" cy="67945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ea typeface="ＭＳ Ｐゴシック"/>
              </a:rPr>
              <a:t>Roland A. Owens, PhD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ea typeface="ＭＳ Ｐゴシック"/>
              </a:rPr>
              <a:t>Director of Research Workforce Development, Office of Intramural Research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ea typeface="ＭＳ Ｐゴシック"/>
              </a:rPr>
              <a:t>Office of the Director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ea typeface="ＭＳ Ｐゴシック"/>
              </a:rPr>
              <a:t>owensrol@mail.nih.gov</a:t>
            </a:r>
          </a:p>
          <a:p>
            <a:r>
              <a:rPr lang="en-US" sz="2800" u="sng" dirty="0">
                <a:solidFill>
                  <a:schemeClr val="tx1"/>
                </a:solidFill>
                <a:hlinkClick r:id="rId3"/>
              </a:rPr>
              <a:t>http://irp.nih.gov/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13259"/>
      </p:ext>
    </p:extLst>
  </p:cSld>
  <p:clrMapOvr>
    <a:masterClrMapping/>
  </p:clrMapOvr>
  <p:transition spd="med" advTm="10455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E9EB9-813E-41EE-98C0-477A183F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176398"/>
            <a:ext cx="11883754" cy="901700"/>
          </a:xfrm>
        </p:spPr>
        <p:txBody>
          <a:bodyPr/>
          <a:lstStyle/>
          <a:p>
            <a:pPr algn="ctr"/>
            <a:r>
              <a:rPr lang="en-US" dirty="0"/>
              <a:t>Why Become a Department Chair or Higher-Level Leader?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DF514-F65B-4DAA-8ED9-D08EA045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914"/>
            <a:ext cx="10972800" cy="4591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benefits and authorities vary between Institutions, but often include:</a:t>
            </a:r>
          </a:p>
          <a:p>
            <a:pPr marL="0" indent="0">
              <a:buNone/>
            </a:pPr>
            <a:r>
              <a:rPr lang="en-US" dirty="0"/>
              <a:t>•     Higher pay than a typical tenured faculty member/Principal Investigator</a:t>
            </a:r>
          </a:p>
          <a:p>
            <a:pPr marL="0" indent="0">
              <a:buNone/>
            </a:pPr>
            <a:r>
              <a:rPr lang="en-US" dirty="0"/>
              <a:t>•     Supervisor of record for other faculty/PIs (e.g., can influence bonuses and salaries)</a:t>
            </a:r>
          </a:p>
          <a:p>
            <a:pPr marL="0" indent="0">
              <a:buNone/>
            </a:pPr>
            <a:r>
              <a:rPr lang="en-US" dirty="0"/>
              <a:t>•     Ability to initiate requests for faculty/PI searches</a:t>
            </a:r>
          </a:p>
          <a:p>
            <a:pPr marL="0" indent="0">
              <a:buNone/>
            </a:pPr>
            <a:r>
              <a:rPr lang="en-US" dirty="0"/>
              <a:t>•     Control or influence over shared resources and departmental priorities</a:t>
            </a:r>
          </a:p>
          <a:p>
            <a:pPr marL="0" indent="0">
              <a:buNone/>
            </a:pPr>
            <a:r>
              <a:rPr lang="en-US" dirty="0"/>
              <a:t>•     Control or influence over the faculty tenure process</a:t>
            </a:r>
          </a:p>
          <a:p>
            <a:pPr marL="0" indent="0">
              <a:buNone/>
            </a:pPr>
            <a:r>
              <a:rPr lang="en-US" dirty="0"/>
              <a:t>•     Signature required for</a:t>
            </a:r>
          </a:p>
          <a:p>
            <a:pPr lvl="1"/>
            <a:r>
              <a:rPr lang="en-US" dirty="0"/>
              <a:t>Staff and fellow appointments</a:t>
            </a:r>
          </a:p>
          <a:p>
            <a:pPr lvl="1"/>
            <a:r>
              <a:rPr lang="en-US" dirty="0"/>
              <a:t>Exceptional pay requests for </a:t>
            </a:r>
            <a:r>
              <a:rPr lang="en-US" dirty="0" smtClean="0"/>
              <a:t>faculty, fellows </a:t>
            </a:r>
            <a:r>
              <a:rPr lang="en-US" dirty="0"/>
              <a:t>or staff</a:t>
            </a:r>
          </a:p>
          <a:p>
            <a:pPr lvl="1"/>
            <a:r>
              <a:rPr lang="en-US" dirty="0"/>
              <a:t>Renewals or exceptional extensions of appointments</a:t>
            </a:r>
          </a:p>
          <a:p>
            <a:pPr lvl="1"/>
            <a:r>
              <a:rPr lang="en-US" dirty="0"/>
              <a:t>Travel</a:t>
            </a:r>
          </a:p>
          <a:p>
            <a:pPr lvl="1"/>
            <a:r>
              <a:rPr lang="en-US" dirty="0"/>
              <a:t>Manuscript submission</a:t>
            </a:r>
          </a:p>
          <a:p>
            <a:pPr lvl="1"/>
            <a:r>
              <a:rPr lang="en-US" dirty="0"/>
              <a:t>Submission of grant proposals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0A9E9B-8E26-432E-8F34-40BB28EF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2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989A94-8E40-4B88-AF40-108AA29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3" y="244494"/>
            <a:ext cx="11877472" cy="901700"/>
          </a:xfrm>
        </p:spPr>
        <p:txBody>
          <a:bodyPr/>
          <a:lstStyle/>
          <a:p>
            <a:pPr algn="ctr"/>
            <a:r>
              <a:rPr lang="en-US" dirty="0"/>
              <a:t>Basic Skills Needed to be an Effective </a:t>
            </a:r>
            <a:br>
              <a:rPr lang="en-US" dirty="0"/>
            </a:br>
            <a:r>
              <a:rPr lang="en-US" dirty="0"/>
              <a:t>Department Chair or Higher-Level Leader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619E9-1A77-4DAD-9789-EB18DF1C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5202"/>
            <a:ext cx="10972800" cy="4591050"/>
          </a:xfrm>
        </p:spPr>
        <p:txBody>
          <a:bodyPr/>
          <a:lstStyle/>
          <a:p>
            <a:r>
              <a:rPr lang="en-US" dirty="0"/>
              <a:t>An ability to perform multiple complex tasks in parallel (multi-tasking)</a:t>
            </a:r>
          </a:p>
          <a:p>
            <a:r>
              <a:rPr lang="en-US" dirty="0"/>
              <a:t>An ability to put the needs of the department or institution above your own needs</a:t>
            </a:r>
          </a:p>
          <a:p>
            <a:r>
              <a:rPr lang="en-US" dirty="0"/>
              <a:t>An ability to evaluate work outside your field</a:t>
            </a:r>
          </a:p>
          <a:p>
            <a:pPr lvl="1"/>
            <a:r>
              <a:rPr lang="en-US" dirty="0"/>
              <a:t>The scientific productivity of current and potential faculty</a:t>
            </a:r>
          </a:p>
          <a:p>
            <a:pPr lvl="1"/>
            <a:r>
              <a:rPr lang="en-US" dirty="0"/>
              <a:t>The performance of administrative support staff</a:t>
            </a:r>
          </a:p>
          <a:p>
            <a:pPr lvl="1"/>
            <a:r>
              <a:rPr lang="en-US" dirty="0"/>
              <a:t>The performance of infrastructure support staff (e.g., information technology, core facilities)</a:t>
            </a:r>
          </a:p>
          <a:p>
            <a:r>
              <a:rPr lang="en-US" dirty="0"/>
              <a:t>An ability to communicate effectively with diverse groups of individuals</a:t>
            </a:r>
          </a:p>
          <a:p>
            <a:pPr lvl="1"/>
            <a:r>
              <a:rPr lang="en-US" dirty="0"/>
              <a:t>Advocating for your department to higher leadership</a:t>
            </a:r>
          </a:p>
          <a:p>
            <a:pPr lvl="1"/>
            <a:r>
              <a:rPr lang="en-US" dirty="0"/>
              <a:t>Developing a shared vision for departmental staff </a:t>
            </a:r>
          </a:p>
          <a:p>
            <a:r>
              <a:rPr lang="en-US" dirty="0"/>
              <a:t>An ability to manage people</a:t>
            </a:r>
          </a:p>
          <a:p>
            <a:pPr lvl="1"/>
            <a:r>
              <a:rPr lang="en-US" dirty="0"/>
              <a:t>Mediating interpersonal conflicts</a:t>
            </a:r>
          </a:p>
          <a:p>
            <a:pPr lvl="1"/>
            <a:r>
              <a:rPr lang="en-US" dirty="0"/>
              <a:t>Fairly adjudicating disputes over resource allocations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861705-93B8-498B-9A05-EB520AE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989A94-8E40-4B88-AF40-108AA29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3" y="244494"/>
            <a:ext cx="11877472" cy="901700"/>
          </a:xfrm>
        </p:spPr>
        <p:txBody>
          <a:bodyPr/>
          <a:lstStyle/>
          <a:p>
            <a:pPr algn="ctr"/>
            <a:r>
              <a:rPr lang="en-US" dirty="0"/>
              <a:t>Strategies for Developing Leadership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619E9-1A77-4DAD-9789-EB18DF1C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5202"/>
            <a:ext cx="10972800" cy="4591050"/>
          </a:xfrm>
        </p:spPr>
        <p:txBody>
          <a:bodyPr/>
          <a:lstStyle/>
          <a:p>
            <a:r>
              <a:rPr lang="en-US" dirty="0"/>
              <a:t>Help others (outside your immediate research group) to be more productive</a:t>
            </a:r>
          </a:p>
          <a:p>
            <a:pPr lvl="1"/>
            <a:r>
              <a:rPr lang="en-US" dirty="0"/>
              <a:t>Provide constructive criticism in a respectful way</a:t>
            </a:r>
          </a:p>
          <a:p>
            <a:pPr lvl="1"/>
            <a:r>
              <a:rPr lang="en-US" dirty="0"/>
              <a:t>Be generous in the sharing of resources (e.g. equipment) with others in your department</a:t>
            </a:r>
          </a:p>
          <a:p>
            <a:pPr lvl="1"/>
            <a:r>
              <a:rPr lang="en-US" dirty="0"/>
              <a:t>Seek opportunities for important research collaborations</a:t>
            </a:r>
          </a:p>
          <a:p>
            <a:r>
              <a:rPr lang="en-US" dirty="0"/>
              <a:t>Find out which committees are stepping stones to leadership and express a willingness to participate</a:t>
            </a:r>
          </a:p>
          <a:p>
            <a:r>
              <a:rPr lang="en-US" dirty="0"/>
              <a:t>Seek out opportunities for leadership classes or leadership coaching/mentoring</a:t>
            </a:r>
          </a:p>
          <a:p>
            <a:r>
              <a:rPr lang="en-US" dirty="0"/>
              <a:t>Build social capital</a:t>
            </a:r>
          </a:p>
          <a:p>
            <a:pPr lvl="1"/>
            <a:r>
              <a:rPr lang="en-US" dirty="0"/>
              <a:t>Try to speak one-on-one with as many people in your department as you can</a:t>
            </a:r>
          </a:p>
          <a:p>
            <a:pPr lvl="1"/>
            <a:r>
              <a:rPr lang="en-US" dirty="0"/>
              <a:t>Show up for faculty and departmental events, and be interactive</a:t>
            </a:r>
          </a:p>
          <a:p>
            <a:pPr lvl="1"/>
            <a:r>
              <a:rPr lang="en-US" dirty="0"/>
              <a:t>Show an interest in the work of others (including administrative and infrastructure support staff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861705-93B8-498B-9A05-EB520AE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8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441AF-2ECE-4C56-982A-C48F500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494"/>
            <a:ext cx="10972800" cy="901700"/>
          </a:xfrm>
        </p:spPr>
        <p:txBody>
          <a:bodyPr/>
          <a:lstStyle/>
          <a:p>
            <a:pPr algn="ctr"/>
            <a:r>
              <a:rPr lang="en-US" dirty="0"/>
              <a:t>Identify and Connect with Multiple </a:t>
            </a:r>
            <a:br>
              <a:rPr lang="en-US" dirty="0"/>
            </a:br>
            <a:r>
              <a:rPr lang="en-US" dirty="0"/>
              <a:t>Role Models, Mentors, and Advocates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7274A7-FBEB-4A54-8178-86835B43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Nominate role models for seminars and professional society awards</a:t>
            </a:r>
          </a:p>
          <a:p>
            <a:r>
              <a:rPr lang="en-US" dirty="0"/>
              <a:t>Leverage any commonality</a:t>
            </a:r>
          </a:p>
          <a:p>
            <a:pPr lvl="1"/>
            <a:r>
              <a:rPr lang="en-US" dirty="0"/>
              <a:t>Same school</a:t>
            </a:r>
          </a:p>
          <a:p>
            <a:pPr lvl="1"/>
            <a:r>
              <a:rPr lang="en-US" dirty="0"/>
              <a:t>Same home town</a:t>
            </a:r>
          </a:p>
          <a:p>
            <a:pPr lvl="1"/>
            <a:r>
              <a:rPr lang="en-US" dirty="0"/>
              <a:t>Shared scientific interest</a:t>
            </a:r>
          </a:p>
          <a:p>
            <a:pPr lvl="1"/>
            <a:r>
              <a:rPr lang="en-US" dirty="0"/>
              <a:t>Shared taste in music or sports</a:t>
            </a:r>
          </a:p>
          <a:p>
            <a:r>
              <a:rPr lang="en-US" dirty="0"/>
              <a:t>Learn how to scan an office</a:t>
            </a:r>
          </a:p>
          <a:p>
            <a:pPr lvl="1"/>
            <a:r>
              <a:rPr lang="en-US" dirty="0"/>
              <a:t>A person will tell you what they value by what they display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94EB3B-459A-46D3-87F6-28062D45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43CB9-9176-4ACE-A365-E17723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934"/>
            <a:ext cx="10972800" cy="894979"/>
          </a:xfrm>
        </p:spPr>
        <p:txBody>
          <a:bodyPr/>
          <a:lstStyle/>
          <a:p>
            <a:pPr algn="ctr"/>
            <a:r>
              <a:rPr lang="en-US" dirty="0"/>
              <a:t>Apply for </a:t>
            </a:r>
            <a:r>
              <a:rPr lang="en-US" dirty="0" smtClean="0"/>
              <a:t>Leadership Positions </a:t>
            </a:r>
            <a:br>
              <a:rPr lang="en-US" dirty="0" smtClean="0"/>
            </a:br>
            <a:r>
              <a:rPr lang="en-US" dirty="0" smtClean="0"/>
              <a:t>(Do Not Wait </a:t>
            </a:r>
            <a:r>
              <a:rPr lang="en-US" dirty="0"/>
              <a:t>to be </a:t>
            </a:r>
            <a:r>
              <a:rPr lang="en-US" dirty="0" smtClean="0"/>
              <a:t>Asked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3C1B2C-306F-4C66-BB61-0978E9AD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For Current Leadership Openings at NIH </a:t>
            </a:r>
            <a:r>
              <a:rPr lang="en-US" dirty="0" smtClean="0"/>
              <a:t>See:</a:t>
            </a:r>
          </a:p>
          <a:p>
            <a:pPr lvl="1"/>
            <a:r>
              <a:rPr lang="en-US" dirty="0" smtClean="0"/>
              <a:t>Executive </a:t>
            </a:r>
            <a:r>
              <a:rPr lang="en-US" dirty="0"/>
              <a:t>Careers at NIH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jobs.nih.gov/vacancies/executive.htm</a:t>
            </a:r>
            <a:endParaRPr lang="en-US" dirty="0" smtClean="0"/>
          </a:p>
          <a:p>
            <a:pPr lvl="1"/>
            <a:r>
              <a:rPr lang="en-US" dirty="0" smtClean="0"/>
              <a:t>Branch </a:t>
            </a:r>
            <a:r>
              <a:rPr lang="en-US" dirty="0"/>
              <a:t>Chief and Scientific Director Positions  </a:t>
            </a:r>
            <a:r>
              <a:rPr lang="en-US" dirty="0" smtClean="0"/>
              <a:t>             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://irp.nih.gov/careers/faculty-level-scientific-careers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A194A-EF9F-4468-9FF3-0CD2F8F7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FDD559-ECFD-471A-A3FB-A941F710544F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2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8476" y="3731733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9946459"/>
      </p:ext>
    </p:extLst>
  </p:cSld>
  <p:clrMapOvr>
    <a:masterClrMapping/>
  </p:clrMapOvr>
  <p:transition spd="med" advTm="9973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H IRP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362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NIH IRP Design</vt:lpstr>
      <vt:lpstr>Competing for Scientific Leadership Positions</vt:lpstr>
      <vt:lpstr>Why Become a Department Chair or Higher-Level Leader?</vt:lpstr>
      <vt:lpstr>Basic Skills Needed to be an Effective  Department Chair or Higher-Level Leader </vt:lpstr>
      <vt:lpstr>Strategies for Developing Leadership Skills</vt:lpstr>
      <vt:lpstr>Identify and Connect with Multiple  Role Models, Mentors, and Advocates</vt:lpstr>
      <vt:lpstr>Apply for Leadership Positions  (Do Not Wait to be Asked)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Orientation Guide for NIH Scientific Directors</dc:title>
  <dc:creator>Owens, Roland (NIH/OD) [E]</dc:creator>
  <cp:lastModifiedBy>Owens, Roland (NIH/OD) [E]</cp:lastModifiedBy>
  <cp:revision>15</cp:revision>
  <cp:lastPrinted>2018-02-23T15:32:50Z</cp:lastPrinted>
  <dcterms:created xsi:type="dcterms:W3CDTF">2018-02-18T14:04:09Z</dcterms:created>
  <dcterms:modified xsi:type="dcterms:W3CDTF">2018-03-09T22:18:10Z</dcterms:modified>
</cp:coreProperties>
</file>