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303" r:id="rId7"/>
    <p:sldId id="261" r:id="rId8"/>
    <p:sldId id="302" r:id="rId9"/>
    <p:sldId id="267" r:id="rId10"/>
    <p:sldId id="262" r:id="rId11"/>
    <p:sldId id="263" r:id="rId12"/>
    <p:sldId id="264" r:id="rId13"/>
    <p:sldId id="265"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55"/>
  </p:normalViewPr>
  <p:slideViewPr>
    <p:cSldViewPr snapToGrid="0" snapToObjects="1">
      <p:cViewPr varScale="1">
        <p:scale>
          <a:sx n="100" d="100"/>
          <a:sy n="100" d="100"/>
        </p:scale>
        <p:origin x="46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4/19/19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4/19/19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djzenma/A-Star-Rou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8BDE-A459-3440-B65C-0DA2E333A648}"/>
              </a:ext>
            </a:extLst>
          </p:cNvPr>
          <p:cNvSpPr>
            <a:spLocks noGrp="1"/>
          </p:cNvSpPr>
          <p:nvPr>
            <p:ph type="ctrTitle"/>
          </p:nvPr>
        </p:nvSpPr>
        <p:spPr/>
        <p:txBody>
          <a:bodyPr/>
          <a:lstStyle/>
          <a:p>
            <a:r>
              <a:rPr lang="en-US" dirty="0"/>
              <a:t>A * routing</a:t>
            </a:r>
          </a:p>
        </p:txBody>
      </p:sp>
      <p:sp>
        <p:nvSpPr>
          <p:cNvPr id="3" name="Subtitle 2">
            <a:extLst>
              <a:ext uri="{FF2B5EF4-FFF2-40B4-BE49-F238E27FC236}">
                <a16:creationId xmlns:a16="http://schemas.microsoft.com/office/drawing/2014/main" id="{A75F0D4D-22AA-FE49-81BB-A5BE075B8F1B}"/>
              </a:ext>
            </a:extLst>
          </p:cNvPr>
          <p:cNvSpPr>
            <a:spLocks noGrp="1"/>
          </p:cNvSpPr>
          <p:nvPr>
            <p:ph type="subTitle" idx="1"/>
          </p:nvPr>
        </p:nvSpPr>
        <p:spPr/>
        <p:txBody>
          <a:bodyPr/>
          <a:lstStyle/>
          <a:p>
            <a:r>
              <a:rPr lang="en-US" dirty="0"/>
              <a:t>Mazen </a:t>
            </a:r>
            <a:r>
              <a:rPr lang="en-US" dirty="0" err="1"/>
              <a:t>amr</a:t>
            </a:r>
            <a:r>
              <a:rPr lang="en-US" dirty="0"/>
              <a:t> </a:t>
            </a:r>
            <a:r>
              <a:rPr lang="en-US" dirty="0" err="1"/>
              <a:t>eid</a:t>
            </a:r>
            <a:endParaRPr lang="en-US" dirty="0"/>
          </a:p>
          <a:p>
            <a:r>
              <a:rPr lang="en-US" dirty="0"/>
              <a:t>900161021</a:t>
            </a:r>
          </a:p>
        </p:txBody>
      </p:sp>
    </p:spTree>
    <p:extLst>
      <p:ext uri="{BB962C8B-B14F-4D97-AF65-F5344CB8AC3E}">
        <p14:creationId xmlns:p14="http://schemas.microsoft.com/office/powerpoint/2010/main" val="195159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DECF-8515-9740-B819-4F70D18D5E8E}"/>
              </a:ext>
            </a:extLst>
          </p:cNvPr>
          <p:cNvSpPr>
            <a:spLocks noGrp="1"/>
          </p:cNvSpPr>
          <p:nvPr>
            <p:ph type="title"/>
          </p:nvPr>
        </p:nvSpPr>
        <p:spPr/>
        <p:txBody>
          <a:bodyPr/>
          <a:lstStyle/>
          <a:p>
            <a:r>
              <a:rPr lang="en-US" dirty="0" err="1"/>
              <a:t>TestCase</a:t>
            </a:r>
            <a:r>
              <a:rPr lang="en-US" dirty="0"/>
              <a:t> 1</a:t>
            </a:r>
          </a:p>
        </p:txBody>
      </p:sp>
      <p:sp>
        <p:nvSpPr>
          <p:cNvPr id="3" name="Content Placeholder 2">
            <a:extLst>
              <a:ext uri="{FF2B5EF4-FFF2-40B4-BE49-F238E27FC236}">
                <a16:creationId xmlns:a16="http://schemas.microsoft.com/office/drawing/2014/main" id="{A3DF12AD-9EEC-5946-9EEA-5108963349BC}"/>
              </a:ext>
            </a:extLst>
          </p:cNvPr>
          <p:cNvSpPr>
            <a:spLocks noGrp="1"/>
          </p:cNvSpPr>
          <p:nvPr>
            <p:ph idx="1"/>
          </p:nvPr>
        </p:nvSpPr>
        <p:spPr/>
        <p:txBody>
          <a:bodyPr/>
          <a:lstStyle/>
          <a:p>
            <a:r>
              <a:rPr lang="en-US" dirty="0"/>
              <a:t>Width: 8, Height: 8, Via Cost: 10</a:t>
            </a:r>
          </a:p>
          <a:p>
            <a:pPr lvl="1"/>
            <a:r>
              <a:rPr lang="en-US" dirty="0"/>
              <a:t>Source: (0,0,0), Target:(7,7,2), 	Cost = 37, CPU Time = 2977000ns</a:t>
            </a:r>
          </a:p>
          <a:p>
            <a:pPr lvl="1"/>
            <a:r>
              <a:rPr lang="en-US" dirty="0"/>
              <a:t>Source: (2,3,1), Target:(5,6,1), 	Cost = 29, CPU Time = 1100000ns</a:t>
            </a:r>
          </a:p>
          <a:p>
            <a:pPr lvl="1"/>
            <a:r>
              <a:rPr lang="en-US" dirty="0"/>
              <a:t>Source: (1,1,1), Target:(0,5,0),</a:t>
            </a:r>
          </a:p>
          <a:p>
            <a:pPr marL="457200" lvl="1" indent="0">
              <a:buNone/>
            </a:pPr>
            <a:r>
              <a:rPr lang="en-US" dirty="0"/>
              <a:t>Target cell in a node that is already occupied! (this is shown in the console)</a:t>
            </a:r>
          </a:p>
          <a:p>
            <a:pPr lvl="1"/>
            <a:r>
              <a:rPr lang="en-US" dirty="0"/>
              <a:t>Source: (2,3,0), Target:(4,4,2), 	Cost = 26, CPU Time = 805000ns</a:t>
            </a:r>
          </a:p>
          <a:p>
            <a:pPr marL="457200" lvl="1" indent="0">
              <a:buNone/>
            </a:pPr>
            <a:endParaRPr lang="en-US" dirty="0"/>
          </a:p>
        </p:txBody>
      </p:sp>
    </p:spTree>
    <p:extLst>
      <p:ext uri="{BB962C8B-B14F-4D97-AF65-F5344CB8AC3E}">
        <p14:creationId xmlns:p14="http://schemas.microsoft.com/office/powerpoint/2010/main" val="350420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F18A-E47D-9D4B-B034-A5A107B3177E}"/>
              </a:ext>
            </a:extLst>
          </p:cNvPr>
          <p:cNvSpPr>
            <a:spLocks noGrp="1"/>
          </p:cNvSpPr>
          <p:nvPr>
            <p:ph type="title"/>
          </p:nvPr>
        </p:nvSpPr>
        <p:spPr/>
        <p:txBody>
          <a:bodyPr>
            <a:normAutofit fontScale="90000"/>
          </a:bodyPr>
          <a:lstStyle/>
          <a:p>
            <a:r>
              <a:rPr lang="en-US" dirty="0"/>
              <a:t>Source: (0,0,0), Target:(7,7,2), 	</a:t>
            </a:r>
            <a:br>
              <a:rPr lang="en-US" dirty="0"/>
            </a:br>
            <a:r>
              <a:rPr lang="en-US" dirty="0"/>
              <a:t>Cost = 37, CPU Time = 2977000ns</a:t>
            </a:r>
            <a:br>
              <a:rPr lang="en-US" dirty="0"/>
            </a:br>
            <a:endParaRPr lang="en-US" dirty="0"/>
          </a:p>
        </p:txBody>
      </p:sp>
      <p:pic>
        <p:nvPicPr>
          <p:cNvPr id="10" name="Content Placeholder 4" descr="A screenshot of a cell phone&#13;&#10;&#13;&#10;Description automatically generated">
            <a:extLst>
              <a:ext uri="{FF2B5EF4-FFF2-40B4-BE49-F238E27FC236}">
                <a16:creationId xmlns:a16="http://schemas.microsoft.com/office/drawing/2014/main" id="{2F12DA20-85CD-4F4B-9D25-29C13EF0B5C7}"/>
              </a:ext>
            </a:extLst>
          </p:cNvPr>
          <p:cNvPicPr>
            <a:picLocks noChangeAspect="1"/>
          </p:cNvPicPr>
          <p:nvPr/>
        </p:nvPicPr>
        <p:blipFill>
          <a:blip r:embed="rId2"/>
          <a:stretch>
            <a:fillRect/>
          </a:stretch>
        </p:blipFill>
        <p:spPr>
          <a:xfrm>
            <a:off x="2085268" y="1853754"/>
            <a:ext cx="8021464" cy="4230498"/>
          </a:xfrm>
          <a:prstGeom prst="rect">
            <a:avLst/>
          </a:prstGeom>
        </p:spPr>
      </p:pic>
    </p:spTree>
    <p:extLst>
      <p:ext uri="{BB962C8B-B14F-4D97-AF65-F5344CB8AC3E}">
        <p14:creationId xmlns:p14="http://schemas.microsoft.com/office/powerpoint/2010/main" val="1270506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2145-CE52-0A43-B1B9-99D9B733B2E7}"/>
              </a:ext>
            </a:extLst>
          </p:cNvPr>
          <p:cNvSpPr>
            <a:spLocks noGrp="1"/>
          </p:cNvSpPr>
          <p:nvPr>
            <p:ph type="title"/>
          </p:nvPr>
        </p:nvSpPr>
        <p:spPr/>
        <p:txBody>
          <a:bodyPr>
            <a:normAutofit fontScale="90000"/>
          </a:bodyPr>
          <a:lstStyle/>
          <a:p>
            <a:r>
              <a:rPr lang="en-US" dirty="0"/>
              <a:t>Source: (2,3,1), Target:(5,6,1), 	</a:t>
            </a:r>
            <a:br>
              <a:rPr lang="en-US" dirty="0"/>
            </a:br>
            <a:r>
              <a:rPr lang="en-US" dirty="0"/>
              <a:t>Cost = 29, CPU Time = 1100000ns</a:t>
            </a:r>
            <a:br>
              <a:rPr lang="en-US" dirty="0"/>
            </a:br>
            <a:endParaRPr lang="en-US" dirty="0"/>
          </a:p>
        </p:txBody>
      </p:sp>
      <p:pic>
        <p:nvPicPr>
          <p:cNvPr id="4" name="Picture 3" descr="A screenshot of a cell phone&#13;&#10;&#13;&#10;Description automatically generated">
            <a:extLst>
              <a:ext uri="{FF2B5EF4-FFF2-40B4-BE49-F238E27FC236}">
                <a16:creationId xmlns:a16="http://schemas.microsoft.com/office/drawing/2014/main" id="{CC1ED911-FB60-E04B-808C-26852FAB7566}"/>
              </a:ext>
            </a:extLst>
          </p:cNvPr>
          <p:cNvPicPr>
            <a:picLocks noChangeAspect="1"/>
          </p:cNvPicPr>
          <p:nvPr/>
        </p:nvPicPr>
        <p:blipFill>
          <a:blip r:embed="rId2"/>
          <a:stretch>
            <a:fillRect/>
          </a:stretch>
        </p:blipFill>
        <p:spPr>
          <a:xfrm>
            <a:off x="2099341" y="1853754"/>
            <a:ext cx="7993317" cy="4207420"/>
          </a:xfrm>
          <a:prstGeom prst="rect">
            <a:avLst/>
          </a:prstGeom>
        </p:spPr>
      </p:pic>
    </p:spTree>
    <p:extLst>
      <p:ext uri="{BB962C8B-B14F-4D97-AF65-F5344CB8AC3E}">
        <p14:creationId xmlns:p14="http://schemas.microsoft.com/office/powerpoint/2010/main" val="2972266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89AE-AAB2-624A-BD23-BB3E0D0D6106}"/>
              </a:ext>
            </a:extLst>
          </p:cNvPr>
          <p:cNvSpPr>
            <a:spLocks noGrp="1"/>
          </p:cNvSpPr>
          <p:nvPr>
            <p:ph type="title"/>
          </p:nvPr>
        </p:nvSpPr>
        <p:spPr/>
        <p:txBody>
          <a:bodyPr>
            <a:normAutofit fontScale="90000"/>
          </a:bodyPr>
          <a:lstStyle/>
          <a:p>
            <a:r>
              <a:rPr lang="en-US" dirty="0"/>
              <a:t>Source: (2,3,0), Target:(4,4,2), 	</a:t>
            </a:r>
            <a:br>
              <a:rPr lang="en-US" dirty="0"/>
            </a:br>
            <a:r>
              <a:rPr lang="en-US" dirty="0"/>
              <a:t>Cost = 26, CPU Time = 805000ns</a:t>
            </a:r>
            <a:br>
              <a:rPr lang="en-US" dirty="0"/>
            </a:br>
            <a:endParaRPr lang="en-US" dirty="0"/>
          </a:p>
        </p:txBody>
      </p:sp>
      <p:pic>
        <p:nvPicPr>
          <p:cNvPr id="4" name="Content Placeholder 3" descr="A screenshot of a cell phone&#13;&#10;&#13;&#10;Description automatically generated">
            <a:extLst>
              <a:ext uri="{FF2B5EF4-FFF2-40B4-BE49-F238E27FC236}">
                <a16:creationId xmlns:a16="http://schemas.microsoft.com/office/drawing/2014/main" id="{5D210E81-9107-1B4C-A523-FDA2D98A2D74}"/>
              </a:ext>
            </a:extLst>
          </p:cNvPr>
          <p:cNvPicPr>
            <a:picLocks noGrp="1" noChangeAspect="1"/>
          </p:cNvPicPr>
          <p:nvPr>
            <p:ph idx="1"/>
          </p:nvPr>
        </p:nvPicPr>
        <p:blipFill>
          <a:blip r:embed="rId2"/>
          <a:stretch>
            <a:fillRect/>
          </a:stretch>
        </p:blipFill>
        <p:spPr>
          <a:xfrm>
            <a:off x="2050634" y="1853754"/>
            <a:ext cx="8090732" cy="4242894"/>
          </a:xfrm>
          <a:prstGeom prst="rect">
            <a:avLst/>
          </a:prstGeom>
        </p:spPr>
      </p:pic>
    </p:spTree>
    <p:extLst>
      <p:ext uri="{BB962C8B-B14F-4D97-AF65-F5344CB8AC3E}">
        <p14:creationId xmlns:p14="http://schemas.microsoft.com/office/powerpoint/2010/main" val="749146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F62C-23F6-FC4C-8B2D-DCC15C032E32}"/>
              </a:ext>
            </a:extLst>
          </p:cNvPr>
          <p:cNvSpPr>
            <a:spLocks noGrp="1"/>
          </p:cNvSpPr>
          <p:nvPr>
            <p:ph type="title"/>
          </p:nvPr>
        </p:nvSpPr>
        <p:spPr/>
        <p:txBody>
          <a:bodyPr/>
          <a:lstStyle/>
          <a:p>
            <a:r>
              <a:rPr lang="en-US" dirty="0"/>
              <a:t>Testcase 2</a:t>
            </a:r>
          </a:p>
        </p:txBody>
      </p:sp>
      <p:sp>
        <p:nvSpPr>
          <p:cNvPr id="3" name="Content Placeholder 2">
            <a:extLst>
              <a:ext uri="{FF2B5EF4-FFF2-40B4-BE49-F238E27FC236}">
                <a16:creationId xmlns:a16="http://schemas.microsoft.com/office/drawing/2014/main" id="{62CF304C-7B5B-114C-BBA6-64ECEE43B3F8}"/>
              </a:ext>
            </a:extLst>
          </p:cNvPr>
          <p:cNvSpPr>
            <a:spLocks noGrp="1"/>
          </p:cNvSpPr>
          <p:nvPr>
            <p:ph idx="1"/>
          </p:nvPr>
        </p:nvSpPr>
        <p:spPr/>
        <p:txBody>
          <a:bodyPr/>
          <a:lstStyle/>
          <a:p>
            <a:r>
              <a:rPr lang="en-US" dirty="0"/>
              <a:t>Width: 10, Height: 10, Via Cost: 20</a:t>
            </a:r>
          </a:p>
          <a:p>
            <a:pPr lvl="1"/>
            <a:r>
              <a:rPr lang="en-US" dirty="0"/>
              <a:t>Source: (4,2,1), Target:(7,6,0), 	Cost = 29, CPU Time = 1417000ns</a:t>
            </a:r>
          </a:p>
          <a:p>
            <a:pPr lvl="1"/>
            <a:r>
              <a:rPr lang="en-US" dirty="0"/>
              <a:t>Source: (2,3,1), Target:(7,9,0), 	Cost = 75, CPU Time = 3888000ns</a:t>
            </a:r>
          </a:p>
          <a:p>
            <a:pPr lvl="1"/>
            <a:r>
              <a:rPr lang="en-US" dirty="0"/>
              <a:t>Source: (9,9,0), Target:(6,5,1), 	Cost = 29, CPU Time = 473000ns</a:t>
            </a:r>
          </a:p>
          <a:p>
            <a:pPr lvl="1"/>
            <a:r>
              <a:rPr lang="en-US" dirty="0"/>
              <a:t>Source: (2,2,2), Target:(5,5,1), 	Cost = 28, CPU Time = 538000ns</a:t>
            </a:r>
          </a:p>
          <a:p>
            <a:pPr lvl="1"/>
            <a:r>
              <a:rPr lang="en-US" dirty="0"/>
              <a:t>Source: (1,1,1), Target:(0,0,0), 	Cost = 24, CPU Time = 190000ns</a:t>
            </a:r>
          </a:p>
          <a:p>
            <a:pPr lvl="1"/>
            <a:r>
              <a:rPr lang="en-US" dirty="0"/>
              <a:t>Source: (5,0,2), Target:(9,1,2), 	Cost = 48, CPU Time = 1065000ns</a:t>
            </a:r>
          </a:p>
          <a:p>
            <a:pPr lvl="1"/>
            <a:endParaRPr lang="en-US" dirty="0"/>
          </a:p>
          <a:p>
            <a:pPr lvl="1"/>
            <a:endParaRPr lang="en-US" dirty="0"/>
          </a:p>
        </p:txBody>
      </p:sp>
    </p:spTree>
    <p:extLst>
      <p:ext uri="{BB962C8B-B14F-4D97-AF65-F5344CB8AC3E}">
        <p14:creationId xmlns:p14="http://schemas.microsoft.com/office/powerpoint/2010/main" val="3805640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7293-77F7-AC46-9B15-3595F255DD8F}"/>
              </a:ext>
            </a:extLst>
          </p:cNvPr>
          <p:cNvSpPr>
            <a:spLocks noGrp="1"/>
          </p:cNvSpPr>
          <p:nvPr>
            <p:ph type="title"/>
          </p:nvPr>
        </p:nvSpPr>
        <p:spPr/>
        <p:txBody>
          <a:bodyPr>
            <a:normAutofit fontScale="90000"/>
          </a:bodyPr>
          <a:lstStyle/>
          <a:p>
            <a:r>
              <a:rPr lang="en-US" dirty="0"/>
              <a:t>Source: (4,2,1), Target:(7,6,0), 	</a:t>
            </a:r>
            <a:br>
              <a:rPr lang="en-US" dirty="0"/>
            </a:br>
            <a:r>
              <a:rPr lang="en-US" dirty="0"/>
              <a:t>Cost = 29, CPU Time = 1417000ns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1CD16C14-AD01-F149-A153-3CC1BC972CBE}"/>
              </a:ext>
            </a:extLst>
          </p:cNvPr>
          <p:cNvPicPr>
            <a:picLocks noGrp="1" noChangeAspect="1"/>
          </p:cNvPicPr>
          <p:nvPr>
            <p:ph idx="1"/>
          </p:nvPr>
        </p:nvPicPr>
        <p:blipFill>
          <a:blip r:embed="rId2"/>
          <a:stretch>
            <a:fillRect/>
          </a:stretch>
        </p:blipFill>
        <p:spPr>
          <a:xfrm>
            <a:off x="2967640" y="2016125"/>
            <a:ext cx="6571045" cy="3449638"/>
          </a:xfrm>
        </p:spPr>
      </p:pic>
    </p:spTree>
    <p:extLst>
      <p:ext uri="{BB962C8B-B14F-4D97-AF65-F5344CB8AC3E}">
        <p14:creationId xmlns:p14="http://schemas.microsoft.com/office/powerpoint/2010/main" val="288785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7C33-3567-FF43-AA02-06477BE372BF}"/>
              </a:ext>
            </a:extLst>
          </p:cNvPr>
          <p:cNvSpPr>
            <a:spLocks noGrp="1"/>
          </p:cNvSpPr>
          <p:nvPr>
            <p:ph type="title"/>
          </p:nvPr>
        </p:nvSpPr>
        <p:spPr/>
        <p:txBody>
          <a:bodyPr>
            <a:normAutofit fontScale="90000"/>
          </a:bodyPr>
          <a:lstStyle/>
          <a:p>
            <a:r>
              <a:rPr lang="en-US" dirty="0"/>
              <a:t>Source: (2,3,1), Target:(7,9,0), 	</a:t>
            </a:r>
            <a:br>
              <a:rPr lang="en-US" dirty="0"/>
            </a:br>
            <a:r>
              <a:rPr lang="en-US" dirty="0"/>
              <a:t>Cost = 75, CPU Time = 3888000ns</a:t>
            </a:r>
            <a:br>
              <a:rPr lang="en-US" dirty="0"/>
            </a:b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EE4ED4D9-A6E1-6944-B386-A6DA1FF38029}"/>
              </a:ext>
            </a:extLst>
          </p:cNvPr>
          <p:cNvPicPr>
            <a:picLocks noGrp="1" noChangeAspect="1"/>
          </p:cNvPicPr>
          <p:nvPr>
            <p:ph idx="1"/>
          </p:nvPr>
        </p:nvPicPr>
        <p:blipFill>
          <a:blip r:embed="rId2"/>
          <a:stretch>
            <a:fillRect/>
          </a:stretch>
        </p:blipFill>
        <p:spPr>
          <a:xfrm>
            <a:off x="2991629" y="2016125"/>
            <a:ext cx="6523067" cy="3449638"/>
          </a:xfrm>
        </p:spPr>
      </p:pic>
    </p:spTree>
    <p:extLst>
      <p:ext uri="{BB962C8B-B14F-4D97-AF65-F5344CB8AC3E}">
        <p14:creationId xmlns:p14="http://schemas.microsoft.com/office/powerpoint/2010/main" val="84031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EF4D-3A15-B54A-AC5E-DB2565B82C44}"/>
              </a:ext>
            </a:extLst>
          </p:cNvPr>
          <p:cNvSpPr>
            <a:spLocks noGrp="1"/>
          </p:cNvSpPr>
          <p:nvPr>
            <p:ph type="title"/>
          </p:nvPr>
        </p:nvSpPr>
        <p:spPr/>
        <p:txBody>
          <a:bodyPr>
            <a:normAutofit fontScale="90000"/>
          </a:bodyPr>
          <a:lstStyle/>
          <a:p>
            <a:r>
              <a:rPr lang="en-US" dirty="0"/>
              <a:t>Source: (9,9,0), Target:(6,5,1), 	</a:t>
            </a:r>
            <a:br>
              <a:rPr lang="en-US" dirty="0"/>
            </a:br>
            <a:r>
              <a:rPr lang="en-US" dirty="0"/>
              <a:t>Cost = 29, CPU Time = 473000ns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796434A8-94D9-2348-ADF5-A57388364366}"/>
              </a:ext>
            </a:extLst>
          </p:cNvPr>
          <p:cNvPicPr>
            <a:picLocks noGrp="1" noChangeAspect="1"/>
          </p:cNvPicPr>
          <p:nvPr>
            <p:ph idx="1"/>
          </p:nvPr>
        </p:nvPicPr>
        <p:blipFill>
          <a:blip r:embed="rId2"/>
          <a:stretch>
            <a:fillRect/>
          </a:stretch>
        </p:blipFill>
        <p:spPr>
          <a:xfrm>
            <a:off x="2976326" y="2016125"/>
            <a:ext cx="6553672" cy="3449638"/>
          </a:xfrm>
        </p:spPr>
      </p:pic>
    </p:spTree>
    <p:extLst>
      <p:ext uri="{BB962C8B-B14F-4D97-AF65-F5344CB8AC3E}">
        <p14:creationId xmlns:p14="http://schemas.microsoft.com/office/powerpoint/2010/main" val="4117404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B29C-D257-2E4C-BEC0-86702D2C6774}"/>
              </a:ext>
            </a:extLst>
          </p:cNvPr>
          <p:cNvSpPr>
            <a:spLocks noGrp="1"/>
          </p:cNvSpPr>
          <p:nvPr>
            <p:ph type="title"/>
          </p:nvPr>
        </p:nvSpPr>
        <p:spPr/>
        <p:txBody>
          <a:bodyPr>
            <a:normAutofit fontScale="90000"/>
          </a:bodyPr>
          <a:lstStyle/>
          <a:p>
            <a:r>
              <a:rPr lang="en-US" dirty="0"/>
              <a:t>Source: (2,2,2), Target:(5,5,1), 	</a:t>
            </a:r>
            <a:br>
              <a:rPr lang="en-US" dirty="0"/>
            </a:br>
            <a:r>
              <a:rPr lang="en-US" dirty="0"/>
              <a:t>Cost = 28, CPU Time = 538000ns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6FF1B96F-6D77-AE44-B57B-D3EAAC2A3A26}"/>
              </a:ext>
            </a:extLst>
          </p:cNvPr>
          <p:cNvPicPr>
            <a:picLocks noGrp="1" noChangeAspect="1"/>
          </p:cNvPicPr>
          <p:nvPr>
            <p:ph idx="1"/>
          </p:nvPr>
        </p:nvPicPr>
        <p:blipFill>
          <a:blip r:embed="rId2"/>
          <a:stretch>
            <a:fillRect/>
          </a:stretch>
        </p:blipFill>
        <p:spPr>
          <a:xfrm>
            <a:off x="2951827" y="2016125"/>
            <a:ext cx="6602671" cy="3449638"/>
          </a:xfrm>
        </p:spPr>
      </p:pic>
    </p:spTree>
    <p:extLst>
      <p:ext uri="{BB962C8B-B14F-4D97-AF65-F5344CB8AC3E}">
        <p14:creationId xmlns:p14="http://schemas.microsoft.com/office/powerpoint/2010/main" val="3970225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D915-24DD-BF42-B4EF-FFB6472CE626}"/>
              </a:ext>
            </a:extLst>
          </p:cNvPr>
          <p:cNvSpPr>
            <a:spLocks noGrp="1"/>
          </p:cNvSpPr>
          <p:nvPr>
            <p:ph type="title"/>
          </p:nvPr>
        </p:nvSpPr>
        <p:spPr/>
        <p:txBody>
          <a:bodyPr>
            <a:normAutofit fontScale="90000"/>
          </a:bodyPr>
          <a:lstStyle/>
          <a:p>
            <a:r>
              <a:rPr lang="en-US" dirty="0"/>
              <a:t>Source: (1,1,1), Target:(0,0,0), 	</a:t>
            </a:r>
            <a:br>
              <a:rPr lang="en-US" dirty="0"/>
            </a:br>
            <a:r>
              <a:rPr lang="en-US" dirty="0"/>
              <a:t>Cost = 24, CPU Time = 190000ns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46D07805-3B49-C348-A565-2ABFD565D503}"/>
              </a:ext>
            </a:extLst>
          </p:cNvPr>
          <p:cNvPicPr>
            <a:picLocks noGrp="1" noChangeAspect="1"/>
          </p:cNvPicPr>
          <p:nvPr>
            <p:ph idx="1"/>
          </p:nvPr>
        </p:nvPicPr>
        <p:blipFill>
          <a:blip r:embed="rId2"/>
          <a:stretch>
            <a:fillRect/>
          </a:stretch>
        </p:blipFill>
        <p:spPr>
          <a:xfrm>
            <a:off x="2982726" y="2016125"/>
            <a:ext cx="6540872" cy="3449638"/>
          </a:xfrm>
        </p:spPr>
      </p:pic>
    </p:spTree>
    <p:extLst>
      <p:ext uri="{BB962C8B-B14F-4D97-AF65-F5344CB8AC3E}">
        <p14:creationId xmlns:p14="http://schemas.microsoft.com/office/powerpoint/2010/main" val="264922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A274-2892-DC4E-B433-7F70344F7262}"/>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CFDFBFB2-015A-7040-A950-2C99D9522FEA}"/>
              </a:ext>
            </a:extLst>
          </p:cNvPr>
          <p:cNvSpPr>
            <a:spLocks noGrp="1"/>
          </p:cNvSpPr>
          <p:nvPr>
            <p:ph idx="1"/>
          </p:nvPr>
        </p:nvSpPr>
        <p:spPr/>
        <p:txBody>
          <a:bodyPr/>
          <a:lstStyle/>
          <a:p>
            <a:r>
              <a:rPr lang="en-US" dirty="0"/>
              <a:t>The problem to solve is that after placing the cells, we need to create the shortest path for each pair of pins to be routed.</a:t>
            </a:r>
          </a:p>
          <a:p>
            <a:r>
              <a:rPr lang="en-US" dirty="0"/>
              <a:t>We can use Metal 1, Metal 2 and Metal 3 to wire them.</a:t>
            </a:r>
          </a:p>
          <a:p>
            <a:r>
              <a:rPr lang="en-US" dirty="0"/>
              <a:t>The Algorithm we will use is the A*.</a:t>
            </a:r>
          </a:p>
        </p:txBody>
      </p:sp>
    </p:spTree>
    <p:extLst>
      <p:ext uri="{BB962C8B-B14F-4D97-AF65-F5344CB8AC3E}">
        <p14:creationId xmlns:p14="http://schemas.microsoft.com/office/powerpoint/2010/main" val="452794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3B81-A551-7742-8CF7-9521752AECF8}"/>
              </a:ext>
            </a:extLst>
          </p:cNvPr>
          <p:cNvSpPr>
            <a:spLocks noGrp="1"/>
          </p:cNvSpPr>
          <p:nvPr>
            <p:ph type="title"/>
          </p:nvPr>
        </p:nvSpPr>
        <p:spPr/>
        <p:txBody>
          <a:bodyPr>
            <a:normAutofit fontScale="90000"/>
          </a:bodyPr>
          <a:lstStyle/>
          <a:p>
            <a:r>
              <a:rPr lang="en-US" dirty="0"/>
              <a:t>Source: (5,0,2), Target:(9,1,2), 	</a:t>
            </a:r>
            <a:br>
              <a:rPr lang="en-US" dirty="0"/>
            </a:br>
            <a:r>
              <a:rPr lang="en-US" dirty="0"/>
              <a:t>Cost = 48, CPU Time = 1065000ns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6DB83B9A-0400-9346-9ECE-38048CB44F66}"/>
              </a:ext>
            </a:extLst>
          </p:cNvPr>
          <p:cNvPicPr>
            <a:picLocks noGrp="1" noChangeAspect="1"/>
          </p:cNvPicPr>
          <p:nvPr>
            <p:ph idx="1"/>
          </p:nvPr>
        </p:nvPicPr>
        <p:blipFill>
          <a:blip r:embed="rId2"/>
          <a:stretch>
            <a:fillRect/>
          </a:stretch>
        </p:blipFill>
        <p:spPr>
          <a:xfrm>
            <a:off x="2985927" y="2016125"/>
            <a:ext cx="6534471" cy="3449638"/>
          </a:xfrm>
        </p:spPr>
      </p:pic>
    </p:spTree>
    <p:extLst>
      <p:ext uri="{BB962C8B-B14F-4D97-AF65-F5344CB8AC3E}">
        <p14:creationId xmlns:p14="http://schemas.microsoft.com/office/powerpoint/2010/main" val="343220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2CE5-2986-1B41-91F2-E185FE9EC069}"/>
              </a:ext>
            </a:extLst>
          </p:cNvPr>
          <p:cNvSpPr>
            <a:spLocks noGrp="1"/>
          </p:cNvSpPr>
          <p:nvPr>
            <p:ph type="title"/>
          </p:nvPr>
        </p:nvSpPr>
        <p:spPr/>
        <p:txBody>
          <a:bodyPr/>
          <a:lstStyle/>
          <a:p>
            <a:r>
              <a:rPr lang="en-US" dirty="0"/>
              <a:t>Testcase 3</a:t>
            </a:r>
          </a:p>
        </p:txBody>
      </p:sp>
      <p:sp>
        <p:nvSpPr>
          <p:cNvPr id="3" name="Content Placeholder 2">
            <a:extLst>
              <a:ext uri="{FF2B5EF4-FFF2-40B4-BE49-F238E27FC236}">
                <a16:creationId xmlns:a16="http://schemas.microsoft.com/office/drawing/2014/main" id="{6CA3685C-EECC-CA4B-B2D0-A46F00B58177}"/>
              </a:ext>
            </a:extLst>
          </p:cNvPr>
          <p:cNvSpPr>
            <a:spLocks noGrp="1"/>
          </p:cNvSpPr>
          <p:nvPr>
            <p:ph idx="1"/>
          </p:nvPr>
        </p:nvSpPr>
        <p:spPr/>
        <p:txBody>
          <a:bodyPr/>
          <a:lstStyle/>
          <a:p>
            <a:r>
              <a:rPr lang="en-US" dirty="0"/>
              <a:t>Width: 4, Height: 2, Via Cost: 2</a:t>
            </a:r>
          </a:p>
          <a:p>
            <a:pPr lvl="1"/>
            <a:r>
              <a:rPr lang="en-US" dirty="0"/>
              <a:t>Source: (1,3,0), Target:(0,0,2), 	Cost = 11, CPU Time = 583000ns</a:t>
            </a:r>
          </a:p>
          <a:p>
            <a:pPr lvl="1"/>
            <a:r>
              <a:rPr lang="en-US" dirty="0"/>
              <a:t>Source: (0,0,0), Target:(1,3,2), 	Cost = 11, CPU Time = 287000ns</a:t>
            </a:r>
          </a:p>
        </p:txBody>
      </p:sp>
    </p:spTree>
    <p:extLst>
      <p:ext uri="{BB962C8B-B14F-4D97-AF65-F5344CB8AC3E}">
        <p14:creationId xmlns:p14="http://schemas.microsoft.com/office/powerpoint/2010/main" val="2845215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94662-1BBC-354B-9FD2-35E2C4ABF79C}"/>
              </a:ext>
            </a:extLst>
          </p:cNvPr>
          <p:cNvSpPr>
            <a:spLocks noGrp="1"/>
          </p:cNvSpPr>
          <p:nvPr>
            <p:ph type="title"/>
          </p:nvPr>
        </p:nvSpPr>
        <p:spPr/>
        <p:txBody>
          <a:bodyPr>
            <a:normAutofit fontScale="90000"/>
          </a:bodyPr>
          <a:lstStyle/>
          <a:p>
            <a:r>
              <a:rPr lang="en-US" dirty="0"/>
              <a:t>Source: (1,3,0), Target:(0,0,2), 	</a:t>
            </a:r>
            <a:br>
              <a:rPr lang="en-US" dirty="0"/>
            </a:br>
            <a:r>
              <a:rPr lang="en-US" dirty="0"/>
              <a:t>Cost = 11, CPU Time = 583000ns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F25BF4C2-9A06-ED4F-9B73-DECA707EE9A5}"/>
              </a:ext>
            </a:extLst>
          </p:cNvPr>
          <p:cNvPicPr>
            <a:picLocks noGrp="1" noChangeAspect="1"/>
          </p:cNvPicPr>
          <p:nvPr>
            <p:ph idx="1"/>
          </p:nvPr>
        </p:nvPicPr>
        <p:blipFill>
          <a:blip r:embed="rId2"/>
          <a:stretch>
            <a:fillRect/>
          </a:stretch>
        </p:blipFill>
        <p:spPr>
          <a:xfrm>
            <a:off x="2971170" y="2016125"/>
            <a:ext cx="6563984" cy="3449638"/>
          </a:xfrm>
        </p:spPr>
      </p:pic>
    </p:spTree>
    <p:extLst>
      <p:ext uri="{BB962C8B-B14F-4D97-AF65-F5344CB8AC3E}">
        <p14:creationId xmlns:p14="http://schemas.microsoft.com/office/powerpoint/2010/main" val="1033275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489E-2E8F-EA4D-9A8F-F42AA9F43A10}"/>
              </a:ext>
            </a:extLst>
          </p:cNvPr>
          <p:cNvSpPr>
            <a:spLocks noGrp="1"/>
          </p:cNvSpPr>
          <p:nvPr>
            <p:ph type="title"/>
          </p:nvPr>
        </p:nvSpPr>
        <p:spPr/>
        <p:txBody>
          <a:bodyPr>
            <a:normAutofit fontScale="90000"/>
          </a:bodyPr>
          <a:lstStyle/>
          <a:p>
            <a:r>
              <a:rPr lang="en-US" dirty="0"/>
              <a:t>Source: (0,0,0), Target:(1,3,2), 	</a:t>
            </a:r>
            <a:br>
              <a:rPr lang="en-US" dirty="0"/>
            </a:br>
            <a:r>
              <a:rPr lang="en-US" dirty="0"/>
              <a:t>Cost = 11, CPU Time = 287000ns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CBB62841-A2EA-9F48-9CF2-6F087AB6C45D}"/>
              </a:ext>
            </a:extLst>
          </p:cNvPr>
          <p:cNvPicPr>
            <a:picLocks noGrp="1" noChangeAspect="1"/>
          </p:cNvPicPr>
          <p:nvPr>
            <p:ph idx="1"/>
          </p:nvPr>
        </p:nvPicPr>
        <p:blipFill>
          <a:blip r:embed="rId2"/>
          <a:stretch>
            <a:fillRect/>
          </a:stretch>
        </p:blipFill>
        <p:spPr>
          <a:xfrm>
            <a:off x="2979526" y="2016125"/>
            <a:ext cx="6547272" cy="3449638"/>
          </a:xfrm>
        </p:spPr>
      </p:pic>
    </p:spTree>
    <p:extLst>
      <p:ext uri="{BB962C8B-B14F-4D97-AF65-F5344CB8AC3E}">
        <p14:creationId xmlns:p14="http://schemas.microsoft.com/office/powerpoint/2010/main" val="36299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F380E-E4D2-644D-B947-E2BE84B6638A}"/>
              </a:ext>
            </a:extLst>
          </p:cNvPr>
          <p:cNvSpPr>
            <a:spLocks noGrp="1"/>
          </p:cNvSpPr>
          <p:nvPr>
            <p:ph type="title"/>
          </p:nvPr>
        </p:nvSpPr>
        <p:spPr/>
        <p:txBody>
          <a:bodyPr/>
          <a:lstStyle/>
          <a:p>
            <a:r>
              <a:rPr lang="en-US" dirty="0"/>
              <a:t>Testcase 4</a:t>
            </a:r>
          </a:p>
        </p:txBody>
      </p:sp>
      <p:sp>
        <p:nvSpPr>
          <p:cNvPr id="3" name="Content Placeholder 2">
            <a:extLst>
              <a:ext uri="{FF2B5EF4-FFF2-40B4-BE49-F238E27FC236}">
                <a16:creationId xmlns:a16="http://schemas.microsoft.com/office/drawing/2014/main" id="{36032B31-726C-CE49-A63E-FE555CD0510F}"/>
              </a:ext>
            </a:extLst>
          </p:cNvPr>
          <p:cNvSpPr>
            <a:spLocks noGrp="1"/>
          </p:cNvSpPr>
          <p:nvPr>
            <p:ph idx="1"/>
          </p:nvPr>
        </p:nvSpPr>
        <p:spPr/>
        <p:txBody>
          <a:bodyPr/>
          <a:lstStyle/>
          <a:p>
            <a:r>
              <a:rPr lang="en-US" dirty="0"/>
              <a:t>Width: 6, Height: 3, Via Cost: 2</a:t>
            </a:r>
          </a:p>
          <a:p>
            <a:pPr lvl="1"/>
            <a:r>
              <a:rPr lang="en-US" dirty="0"/>
              <a:t>Source: (2,5,2), Target:(0,0,0), 	Cost = 14, CPU Time = 1137000ns</a:t>
            </a:r>
          </a:p>
          <a:p>
            <a:pPr lvl="1"/>
            <a:r>
              <a:rPr lang="en-US" dirty="0"/>
              <a:t>Source: (0,3,0), Target:(2,5,2), 	Source cell in a node that is already occupied! (Console)</a:t>
            </a:r>
          </a:p>
          <a:p>
            <a:pPr lvl="1"/>
            <a:r>
              <a:rPr lang="en-US" dirty="0"/>
              <a:t>Source: (0,5,2), Target:(2,4,1), 	Cost = 7, CPU Time =182000ns</a:t>
            </a:r>
          </a:p>
          <a:p>
            <a:pPr lvl="1"/>
            <a:r>
              <a:rPr lang="en-US" dirty="0"/>
              <a:t>Source: (2,0,1), Target:(0,3,1), 	Cost = 12, CPU Time =414000ns</a:t>
            </a:r>
          </a:p>
          <a:p>
            <a:pPr lvl="1"/>
            <a:r>
              <a:rPr lang="en-US" dirty="0"/>
              <a:t>Source: (0,0,2), Target:(1,5,2), 	Cost = 13, CPU Time = 374000ns</a:t>
            </a:r>
          </a:p>
        </p:txBody>
      </p:sp>
    </p:spTree>
    <p:extLst>
      <p:ext uri="{BB962C8B-B14F-4D97-AF65-F5344CB8AC3E}">
        <p14:creationId xmlns:p14="http://schemas.microsoft.com/office/powerpoint/2010/main" val="1342789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7089-4501-3247-91FC-243206787CDC}"/>
              </a:ext>
            </a:extLst>
          </p:cNvPr>
          <p:cNvSpPr>
            <a:spLocks noGrp="1"/>
          </p:cNvSpPr>
          <p:nvPr>
            <p:ph type="title"/>
          </p:nvPr>
        </p:nvSpPr>
        <p:spPr/>
        <p:txBody>
          <a:bodyPr>
            <a:normAutofit fontScale="90000"/>
          </a:bodyPr>
          <a:lstStyle/>
          <a:p>
            <a:r>
              <a:rPr lang="en-US" dirty="0"/>
              <a:t>Source: (2,5,2), Target:(0,0,0), 	</a:t>
            </a:r>
            <a:br>
              <a:rPr lang="en-US" dirty="0"/>
            </a:br>
            <a:r>
              <a:rPr lang="en-US" dirty="0"/>
              <a:t>Cost = 14, CPU Time = 1137000ns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3125F775-5F15-0841-BBC6-CF2D90BA9E12}"/>
              </a:ext>
            </a:extLst>
          </p:cNvPr>
          <p:cNvPicPr>
            <a:picLocks noGrp="1" noChangeAspect="1"/>
          </p:cNvPicPr>
          <p:nvPr>
            <p:ph idx="1"/>
          </p:nvPr>
        </p:nvPicPr>
        <p:blipFill>
          <a:blip r:embed="rId2"/>
          <a:stretch>
            <a:fillRect/>
          </a:stretch>
        </p:blipFill>
        <p:spPr>
          <a:xfrm>
            <a:off x="2972812" y="2016125"/>
            <a:ext cx="6560700" cy="3449638"/>
          </a:xfrm>
        </p:spPr>
      </p:pic>
    </p:spTree>
    <p:extLst>
      <p:ext uri="{BB962C8B-B14F-4D97-AF65-F5344CB8AC3E}">
        <p14:creationId xmlns:p14="http://schemas.microsoft.com/office/powerpoint/2010/main" val="1070616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310B-7308-0A42-871C-CDEB8FA81A6B}"/>
              </a:ext>
            </a:extLst>
          </p:cNvPr>
          <p:cNvSpPr>
            <a:spLocks noGrp="1"/>
          </p:cNvSpPr>
          <p:nvPr>
            <p:ph type="title"/>
          </p:nvPr>
        </p:nvSpPr>
        <p:spPr/>
        <p:txBody>
          <a:bodyPr>
            <a:normAutofit fontScale="90000"/>
          </a:bodyPr>
          <a:lstStyle/>
          <a:p>
            <a:r>
              <a:rPr lang="en-US" dirty="0"/>
              <a:t>Source: (0,5,2), Target:(2,4,1), 	</a:t>
            </a:r>
            <a:br>
              <a:rPr lang="en-US" dirty="0"/>
            </a:br>
            <a:r>
              <a:rPr lang="en-US" dirty="0"/>
              <a:t>Cost = 7, CPU Time =182000ns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852C8147-283B-144D-9D60-A6491976B19A}"/>
              </a:ext>
            </a:extLst>
          </p:cNvPr>
          <p:cNvPicPr>
            <a:picLocks noGrp="1" noChangeAspect="1"/>
          </p:cNvPicPr>
          <p:nvPr>
            <p:ph idx="1"/>
          </p:nvPr>
        </p:nvPicPr>
        <p:blipFill>
          <a:blip r:embed="rId2"/>
          <a:stretch>
            <a:fillRect/>
          </a:stretch>
        </p:blipFill>
        <p:spPr>
          <a:xfrm>
            <a:off x="2975688" y="2016125"/>
            <a:ext cx="6554949" cy="3449638"/>
          </a:xfrm>
        </p:spPr>
      </p:pic>
    </p:spTree>
    <p:extLst>
      <p:ext uri="{BB962C8B-B14F-4D97-AF65-F5344CB8AC3E}">
        <p14:creationId xmlns:p14="http://schemas.microsoft.com/office/powerpoint/2010/main" val="2722857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4CA3-C7D0-C44E-96CE-9C8F0DE0C7D9}"/>
              </a:ext>
            </a:extLst>
          </p:cNvPr>
          <p:cNvSpPr>
            <a:spLocks noGrp="1"/>
          </p:cNvSpPr>
          <p:nvPr>
            <p:ph type="title"/>
          </p:nvPr>
        </p:nvSpPr>
        <p:spPr/>
        <p:txBody>
          <a:bodyPr>
            <a:normAutofit fontScale="90000"/>
          </a:bodyPr>
          <a:lstStyle/>
          <a:p>
            <a:r>
              <a:rPr lang="en-US" dirty="0"/>
              <a:t>Source: (2,0,1), Target:(0,3,1), 	</a:t>
            </a:r>
            <a:br>
              <a:rPr lang="en-US" dirty="0"/>
            </a:br>
            <a:r>
              <a:rPr lang="en-US" dirty="0"/>
              <a:t>Cost = 12, CPU Time =414000ns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E458EE53-A063-154D-9269-832829BBDACD}"/>
              </a:ext>
            </a:extLst>
          </p:cNvPr>
          <p:cNvPicPr>
            <a:picLocks noGrp="1" noChangeAspect="1"/>
          </p:cNvPicPr>
          <p:nvPr>
            <p:ph idx="1"/>
          </p:nvPr>
        </p:nvPicPr>
        <p:blipFill>
          <a:blip r:embed="rId2"/>
          <a:stretch>
            <a:fillRect/>
          </a:stretch>
        </p:blipFill>
        <p:spPr>
          <a:xfrm>
            <a:off x="2985252" y="2016125"/>
            <a:ext cx="6535820" cy="3449638"/>
          </a:xfrm>
        </p:spPr>
      </p:pic>
    </p:spTree>
    <p:extLst>
      <p:ext uri="{BB962C8B-B14F-4D97-AF65-F5344CB8AC3E}">
        <p14:creationId xmlns:p14="http://schemas.microsoft.com/office/powerpoint/2010/main" val="668307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AD50-496F-644D-82FC-AB9FE9E91BFE}"/>
              </a:ext>
            </a:extLst>
          </p:cNvPr>
          <p:cNvSpPr>
            <a:spLocks noGrp="1"/>
          </p:cNvSpPr>
          <p:nvPr>
            <p:ph type="title"/>
          </p:nvPr>
        </p:nvSpPr>
        <p:spPr/>
        <p:txBody>
          <a:bodyPr>
            <a:normAutofit fontScale="90000"/>
          </a:bodyPr>
          <a:lstStyle/>
          <a:p>
            <a:r>
              <a:rPr lang="en-US" dirty="0"/>
              <a:t>Source: (0,0,2), Target:(1,5,2), 	</a:t>
            </a:r>
            <a:br>
              <a:rPr lang="en-US" dirty="0"/>
            </a:br>
            <a:r>
              <a:rPr lang="en-US" dirty="0"/>
              <a:t>Cost = 13, CPU Time = 374000ns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01EC2736-4645-F44B-ACC8-1B4DA1F6531B}"/>
              </a:ext>
            </a:extLst>
          </p:cNvPr>
          <p:cNvPicPr>
            <a:picLocks noGrp="1" noChangeAspect="1"/>
          </p:cNvPicPr>
          <p:nvPr>
            <p:ph idx="1"/>
          </p:nvPr>
        </p:nvPicPr>
        <p:blipFill>
          <a:blip r:embed="rId2"/>
          <a:stretch>
            <a:fillRect/>
          </a:stretch>
        </p:blipFill>
        <p:spPr>
          <a:xfrm>
            <a:off x="3003274" y="2016125"/>
            <a:ext cx="6499777" cy="3449638"/>
          </a:xfrm>
        </p:spPr>
      </p:pic>
    </p:spTree>
    <p:extLst>
      <p:ext uri="{BB962C8B-B14F-4D97-AF65-F5344CB8AC3E}">
        <p14:creationId xmlns:p14="http://schemas.microsoft.com/office/powerpoint/2010/main" val="3313332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8A05-C8BE-F341-810D-284E38EDEED5}"/>
              </a:ext>
            </a:extLst>
          </p:cNvPr>
          <p:cNvSpPr>
            <a:spLocks noGrp="1"/>
          </p:cNvSpPr>
          <p:nvPr>
            <p:ph type="title"/>
          </p:nvPr>
        </p:nvSpPr>
        <p:spPr/>
        <p:txBody>
          <a:bodyPr/>
          <a:lstStyle/>
          <a:p>
            <a:r>
              <a:rPr lang="en-US" dirty="0"/>
              <a:t>Testcase 5</a:t>
            </a:r>
          </a:p>
        </p:txBody>
      </p:sp>
      <p:sp>
        <p:nvSpPr>
          <p:cNvPr id="3" name="Content Placeholder 2">
            <a:extLst>
              <a:ext uri="{FF2B5EF4-FFF2-40B4-BE49-F238E27FC236}">
                <a16:creationId xmlns:a16="http://schemas.microsoft.com/office/drawing/2014/main" id="{2B1440F8-9EB2-F144-BAF5-E8B20C9E52EF}"/>
              </a:ext>
            </a:extLst>
          </p:cNvPr>
          <p:cNvSpPr>
            <a:spLocks noGrp="1"/>
          </p:cNvSpPr>
          <p:nvPr>
            <p:ph idx="1"/>
          </p:nvPr>
        </p:nvSpPr>
        <p:spPr/>
        <p:txBody>
          <a:bodyPr/>
          <a:lstStyle/>
          <a:p>
            <a:r>
              <a:rPr lang="en-US" dirty="0"/>
              <a:t>Width: 12, Height: 5, Via Cost: 5</a:t>
            </a:r>
          </a:p>
          <a:p>
            <a:pPr lvl="1"/>
            <a:r>
              <a:rPr lang="en-US" dirty="0"/>
              <a:t>Source: (4,11,2), Target:(0,0,0), 	Cost = 25, CPU Time = 2254000ns</a:t>
            </a:r>
          </a:p>
          <a:p>
            <a:pPr lvl="1"/>
            <a:r>
              <a:rPr lang="en-US" dirty="0"/>
              <a:t>Source: (4,11,2), Target:(0,0,0), 	Source cell in a node that is already occupied! (Console)</a:t>
            </a:r>
          </a:p>
          <a:p>
            <a:pPr lvl="1"/>
            <a:r>
              <a:rPr lang="en-US" dirty="0"/>
              <a:t>Source: (0,0,0), Target:(2,11,2), 	Target cell in a node that is already occupied!</a:t>
            </a:r>
          </a:p>
          <a:p>
            <a:pPr lvl="1"/>
            <a:r>
              <a:rPr lang="en-US" dirty="0"/>
              <a:t>Source: (2,2,2), Target:(3,4,1), 	Cost = 10, CPU Time = 405000ns</a:t>
            </a:r>
          </a:p>
          <a:p>
            <a:pPr lvl="1"/>
            <a:r>
              <a:rPr lang="en-US" dirty="0"/>
              <a:t>Source: (0,11,0), Target:(4,5,1), 	Cost = 17, CPU Time = 740000ns</a:t>
            </a:r>
          </a:p>
        </p:txBody>
      </p:sp>
    </p:spTree>
    <p:extLst>
      <p:ext uri="{BB962C8B-B14F-4D97-AF65-F5344CB8AC3E}">
        <p14:creationId xmlns:p14="http://schemas.microsoft.com/office/powerpoint/2010/main" val="351297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4A86-F38C-9141-B48B-0435B7CDCDDC}"/>
              </a:ext>
            </a:extLst>
          </p:cNvPr>
          <p:cNvSpPr>
            <a:spLocks noGrp="1"/>
          </p:cNvSpPr>
          <p:nvPr>
            <p:ph type="title"/>
          </p:nvPr>
        </p:nvSpPr>
        <p:spPr/>
        <p:txBody>
          <a:bodyPr/>
          <a:lstStyle/>
          <a:p>
            <a:r>
              <a:rPr lang="en-US" dirty="0"/>
              <a:t>Structure</a:t>
            </a:r>
          </a:p>
        </p:txBody>
      </p:sp>
      <p:sp>
        <p:nvSpPr>
          <p:cNvPr id="3" name="Content Placeholder 2">
            <a:extLst>
              <a:ext uri="{FF2B5EF4-FFF2-40B4-BE49-F238E27FC236}">
                <a16:creationId xmlns:a16="http://schemas.microsoft.com/office/drawing/2014/main" id="{FFB2ECF9-28FA-DB41-A2E1-6F3EA85C1F54}"/>
              </a:ext>
            </a:extLst>
          </p:cNvPr>
          <p:cNvSpPr>
            <a:spLocks noGrp="1"/>
          </p:cNvSpPr>
          <p:nvPr>
            <p:ph idx="1"/>
          </p:nvPr>
        </p:nvSpPr>
        <p:spPr/>
        <p:txBody>
          <a:bodyPr>
            <a:normAutofit fontScale="92500" lnSpcReduction="10000"/>
          </a:bodyPr>
          <a:lstStyle/>
          <a:p>
            <a:r>
              <a:rPr lang="en-US" dirty="0"/>
              <a:t>The project is structured in 2 packages as follows:</a:t>
            </a:r>
          </a:p>
          <a:p>
            <a:pPr lvl="1"/>
            <a:r>
              <a:rPr lang="en-US" dirty="0"/>
              <a:t>GUI package containing:</a:t>
            </a:r>
          </a:p>
          <a:p>
            <a:pPr lvl="2"/>
            <a:r>
              <a:rPr lang="en-US" dirty="0"/>
              <a:t>GUI/Main class which calls the Algorithm/Main and when done, takes all its data and displays them on screen.</a:t>
            </a:r>
          </a:p>
          <a:p>
            <a:pPr lvl="2"/>
            <a:r>
              <a:rPr lang="en-US" dirty="0"/>
              <a:t>GUI/Controller class which is an interface between the GUI/Main and the Algorithm/Main. The Algorithm/Main transfers the data to the GUI/Main using the Controller instance.</a:t>
            </a:r>
          </a:p>
          <a:p>
            <a:pPr lvl="1"/>
            <a:r>
              <a:rPr lang="en-US" dirty="0"/>
              <a:t>Algorithm Package containing:</a:t>
            </a:r>
          </a:p>
          <a:p>
            <a:pPr lvl="2"/>
            <a:r>
              <a:rPr lang="en-US" dirty="0"/>
              <a:t>A Maze class which represents an abstraction of the </a:t>
            </a:r>
            <a:r>
              <a:rPr lang="en-US" dirty="0" err="1"/>
              <a:t>AStar</a:t>
            </a:r>
            <a:r>
              <a:rPr lang="en-US" dirty="0"/>
              <a:t> class to facilitate the methods that will be used by the Algorithm/Main class.</a:t>
            </a:r>
          </a:p>
          <a:p>
            <a:pPr lvl="2"/>
            <a:r>
              <a:rPr lang="en-US" dirty="0"/>
              <a:t>The A* algorithm in the </a:t>
            </a:r>
            <a:r>
              <a:rPr lang="en-US" dirty="0" err="1"/>
              <a:t>AStar</a:t>
            </a:r>
            <a:r>
              <a:rPr lang="en-US" dirty="0"/>
              <a:t> class and each node in its search area is represented in the Node class. The search area is a 3d array with each dimension representing a metal layer.</a:t>
            </a:r>
          </a:p>
          <a:p>
            <a:pPr lvl="1"/>
            <a:endParaRPr lang="en-US" dirty="0"/>
          </a:p>
        </p:txBody>
      </p:sp>
    </p:spTree>
    <p:extLst>
      <p:ext uri="{BB962C8B-B14F-4D97-AF65-F5344CB8AC3E}">
        <p14:creationId xmlns:p14="http://schemas.microsoft.com/office/powerpoint/2010/main" val="732107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C6BD-5BDE-4544-8B65-DCDCA55EAB8C}"/>
              </a:ext>
            </a:extLst>
          </p:cNvPr>
          <p:cNvSpPr>
            <a:spLocks noGrp="1"/>
          </p:cNvSpPr>
          <p:nvPr>
            <p:ph type="title"/>
          </p:nvPr>
        </p:nvSpPr>
        <p:spPr/>
        <p:txBody>
          <a:bodyPr>
            <a:normAutofit fontScale="90000"/>
          </a:bodyPr>
          <a:lstStyle/>
          <a:p>
            <a:r>
              <a:rPr lang="en-US" dirty="0"/>
              <a:t>Source: (4,11,2), Target:(0,0,0), 	</a:t>
            </a:r>
            <a:br>
              <a:rPr lang="en-US" dirty="0"/>
            </a:br>
            <a:r>
              <a:rPr lang="en-US" dirty="0"/>
              <a:t>Cost = 25, CPU Time = 2254000ns</a:t>
            </a:r>
            <a:br>
              <a:rPr lang="en-US" dirty="0"/>
            </a:br>
            <a:endParaRPr lang="en-US" dirty="0"/>
          </a:p>
        </p:txBody>
      </p:sp>
      <p:pic>
        <p:nvPicPr>
          <p:cNvPr id="5" name="Content Placeholder 4" descr="A screenshot of a social media post&#13;&#10;&#13;&#10;Description automatically generated">
            <a:extLst>
              <a:ext uri="{FF2B5EF4-FFF2-40B4-BE49-F238E27FC236}">
                <a16:creationId xmlns:a16="http://schemas.microsoft.com/office/drawing/2014/main" id="{7373E8A2-284C-BE45-89D2-A1C153EDBBFE}"/>
              </a:ext>
            </a:extLst>
          </p:cNvPr>
          <p:cNvPicPr>
            <a:picLocks noGrp="1" noChangeAspect="1"/>
          </p:cNvPicPr>
          <p:nvPr>
            <p:ph idx="1"/>
          </p:nvPr>
        </p:nvPicPr>
        <p:blipFill>
          <a:blip r:embed="rId2"/>
          <a:stretch>
            <a:fillRect/>
          </a:stretch>
        </p:blipFill>
        <p:spPr>
          <a:xfrm>
            <a:off x="2538665" y="2016125"/>
            <a:ext cx="7428995" cy="3449638"/>
          </a:xfrm>
        </p:spPr>
      </p:pic>
    </p:spTree>
    <p:extLst>
      <p:ext uri="{BB962C8B-B14F-4D97-AF65-F5344CB8AC3E}">
        <p14:creationId xmlns:p14="http://schemas.microsoft.com/office/powerpoint/2010/main" val="189161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7B7-FCF5-6040-9440-572C5A11DFDE}"/>
              </a:ext>
            </a:extLst>
          </p:cNvPr>
          <p:cNvSpPr>
            <a:spLocks noGrp="1"/>
          </p:cNvSpPr>
          <p:nvPr>
            <p:ph type="title"/>
          </p:nvPr>
        </p:nvSpPr>
        <p:spPr/>
        <p:txBody>
          <a:bodyPr>
            <a:normAutofit fontScale="90000"/>
          </a:bodyPr>
          <a:lstStyle/>
          <a:p>
            <a:r>
              <a:rPr lang="en-US" dirty="0"/>
              <a:t>Source: (2,2,2), Target:(3,4,1), 	</a:t>
            </a:r>
            <a:br>
              <a:rPr lang="en-US" dirty="0"/>
            </a:br>
            <a:r>
              <a:rPr lang="en-US" dirty="0"/>
              <a:t>Cost = 10, CPU Time = 405000ns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315874E2-97AC-484C-9D66-A72FA0F777FC}"/>
              </a:ext>
            </a:extLst>
          </p:cNvPr>
          <p:cNvPicPr>
            <a:picLocks noGrp="1" noChangeAspect="1"/>
          </p:cNvPicPr>
          <p:nvPr>
            <p:ph idx="1"/>
          </p:nvPr>
        </p:nvPicPr>
        <p:blipFill>
          <a:blip r:embed="rId2"/>
          <a:stretch>
            <a:fillRect/>
          </a:stretch>
        </p:blipFill>
        <p:spPr>
          <a:xfrm>
            <a:off x="2502162" y="2016125"/>
            <a:ext cx="7502000" cy="3449638"/>
          </a:xfrm>
        </p:spPr>
      </p:pic>
    </p:spTree>
    <p:extLst>
      <p:ext uri="{BB962C8B-B14F-4D97-AF65-F5344CB8AC3E}">
        <p14:creationId xmlns:p14="http://schemas.microsoft.com/office/powerpoint/2010/main" val="6217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326D-19B9-3144-9BE6-9D2BCB386764}"/>
              </a:ext>
            </a:extLst>
          </p:cNvPr>
          <p:cNvSpPr>
            <a:spLocks noGrp="1"/>
          </p:cNvSpPr>
          <p:nvPr>
            <p:ph type="title"/>
          </p:nvPr>
        </p:nvSpPr>
        <p:spPr/>
        <p:txBody>
          <a:bodyPr>
            <a:normAutofit fontScale="90000"/>
          </a:bodyPr>
          <a:lstStyle/>
          <a:p>
            <a:r>
              <a:rPr lang="en-US" dirty="0"/>
              <a:t>Source: (0,11,0), Target:(4,5,1), 	</a:t>
            </a:r>
            <a:br>
              <a:rPr lang="en-US" dirty="0"/>
            </a:br>
            <a:r>
              <a:rPr lang="en-US" dirty="0"/>
              <a:t>Cost = 17, CPU Time = 740000ns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64680C0A-28B4-1140-BE12-0EBE31A4E134}"/>
              </a:ext>
            </a:extLst>
          </p:cNvPr>
          <p:cNvPicPr>
            <a:picLocks noGrp="1" noChangeAspect="1"/>
          </p:cNvPicPr>
          <p:nvPr>
            <p:ph idx="1"/>
          </p:nvPr>
        </p:nvPicPr>
        <p:blipFill>
          <a:blip r:embed="rId2"/>
          <a:stretch>
            <a:fillRect/>
          </a:stretch>
        </p:blipFill>
        <p:spPr>
          <a:xfrm>
            <a:off x="2527810" y="2016125"/>
            <a:ext cx="7450705" cy="3449638"/>
          </a:xfrm>
        </p:spPr>
      </p:pic>
    </p:spTree>
    <p:extLst>
      <p:ext uri="{BB962C8B-B14F-4D97-AF65-F5344CB8AC3E}">
        <p14:creationId xmlns:p14="http://schemas.microsoft.com/office/powerpoint/2010/main" val="195609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3812-B40B-7E4F-B9E6-CB7D43AF06F2}"/>
              </a:ext>
            </a:extLst>
          </p:cNvPr>
          <p:cNvSpPr>
            <a:spLocks noGrp="1"/>
          </p:cNvSpPr>
          <p:nvPr>
            <p:ph type="title"/>
          </p:nvPr>
        </p:nvSpPr>
        <p:spPr/>
        <p:txBody>
          <a:bodyPr/>
          <a:lstStyle/>
          <a:p>
            <a:r>
              <a:rPr lang="en-US" dirty="0"/>
              <a:t>Testcase 6</a:t>
            </a:r>
          </a:p>
        </p:txBody>
      </p:sp>
      <p:sp>
        <p:nvSpPr>
          <p:cNvPr id="3" name="Content Placeholder 2">
            <a:extLst>
              <a:ext uri="{FF2B5EF4-FFF2-40B4-BE49-F238E27FC236}">
                <a16:creationId xmlns:a16="http://schemas.microsoft.com/office/drawing/2014/main" id="{6BFE8CFA-18A9-A14D-851F-BEAC9DF90E37}"/>
              </a:ext>
            </a:extLst>
          </p:cNvPr>
          <p:cNvSpPr>
            <a:spLocks noGrp="1"/>
          </p:cNvSpPr>
          <p:nvPr>
            <p:ph idx="1"/>
          </p:nvPr>
        </p:nvSpPr>
        <p:spPr/>
        <p:txBody>
          <a:bodyPr/>
          <a:lstStyle/>
          <a:p>
            <a:r>
              <a:rPr lang="en-US" dirty="0"/>
              <a:t>Width: 4, Height: 5, Via Cost: 2</a:t>
            </a:r>
          </a:p>
          <a:p>
            <a:pPr lvl="1"/>
            <a:r>
              <a:rPr lang="en-US" dirty="0"/>
              <a:t>Source: (3,2,1), Target:(1,2,1), 	Cost = 3, CPU Time = 288000ns</a:t>
            </a:r>
          </a:p>
          <a:p>
            <a:pPr lvl="1"/>
            <a:r>
              <a:rPr lang="en-US" dirty="0"/>
              <a:t>Source: (1,1,0), Target:(3,4,1), 	Invalid cells…</a:t>
            </a:r>
          </a:p>
          <a:p>
            <a:pPr lvl="1"/>
            <a:r>
              <a:rPr lang="en-US" dirty="0"/>
              <a:t>Source: (1,1,0), Target:(3,3,2), 	Cost = 11, CPU Time = 1130000ns</a:t>
            </a:r>
          </a:p>
          <a:p>
            <a:pPr lvl="1"/>
            <a:r>
              <a:rPr lang="en-US" dirty="0"/>
              <a:t>Source: (0,0,2), Target:(4,3,0), 	Cost = 14, CPU Time = 622000ns</a:t>
            </a:r>
          </a:p>
        </p:txBody>
      </p:sp>
    </p:spTree>
    <p:extLst>
      <p:ext uri="{BB962C8B-B14F-4D97-AF65-F5344CB8AC3E}">
        <p14:creationId xmlns:p14="http://schemas.microsoft.com/office/powerpoint/2010/main" val="3810552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58A9A-6AF0-2A46-AC50-C3A792DDC122}"/>
              </a:ext>
            </a:extLst>
          </p:cNvPr>
          <p:cNvSpPr>
            <a:spLocks noGrp="1"/>
          </p:cNvSpPr>
          <p:nvPr>
            <p:ph type="title"/>
          </p:nvPr>
        </p:nvSpPr>
        <p:spPr/>
        <p:txBody>
          <a:bodyPr>
            <a:normAutofit fontScale="90000"/>
          </a:bodyPr>
          <a:lstStyle/>
          <a:p>
            <a:r>
              <a:rPr lang="en-US" dirty="0"/>
              <a:t>Source: (3,2,1), Target:(1,2,1), 	</a:t>
            </a:r>
            <a:br>
              <a:rPr lang="en-US" dirty="0"/>
            </a:br>
            <a:r>
              <a:rPr lang="en-US" dirty="0"/>
              <a:t>Cost = 3, CPU Time = 288000ns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FF0813A6-39CC-BD47-A11E-3D3E1C768926}"/>
              </a:ext>
            </a:extLst>
          </p:cNvPr>
          <p:cNvPicPr>
            <a:picLocks noGrp="1" noChangeAspect="1"/>
          </p:cNvPicPr>
          <p:nvPr>
            <p:ph idx="1"/>
          </p:nvPr>
        </p:nvPicPr>
        <p:blipFill>
          <a:blip r:embed="rId2"/>
          <a:stretch>
            <a:fillRect/>
          </a:stretch>
        </p:blipFill>
        <p:spPr>
          <a:xfrm>
            <a:off x="2973126" y="2016125"/>
            <a:ext cx="6560072" cy="3449638"/>
          </a:xfrm>
        </p:spPr>
      </p:pic>
    </p:spTree>
    <p:extLst>
      <p:ext uri="{BB962C8B-B14F-4D97-AF65-F5344CB8AC3E}">
        <p14:creationId xmlns:p14="http://schemas.microsoft.com/office/powerpoint/2010/main" val="1058995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BEF7-219C-E74D-A7CF-23E3CDEDFB43}"/>
              </a:ext>
            </a:extLst>
          </p:cNvPr>
          <p:cNvSpPr>
            <a:spLocks noGrp="1"/>
          </p:cNvSpPr>
          <p:nvPr>
            <p:ph type="title"/>
          </p:nvPr>
        </p:nvSpPr>
        <p:spPr/>
        <p:txBody>
          <a:bodyPr>
            <a:normAutofit fontScale="90000"/>
          </a:bodyPr>
          <a:lstStyle/>
          <a:p>
            <a:r>
              <a:rPr lang="en-US" dirty="0"/>
              <a:t>Source: (1,1,0), Target:(3,3,2), 	</a:t>
            </a:r>
            <a:br>
              <a:rPr lang="en-US" dirty="0"/>
            </a:br>
            <a:r>
              <a:rPr lang="en-US" dirty="0"/>
              <a:t>Cost = 11, CPU Time = 1130000ns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02F91C00-0A07-AC49-AA9E-4A7728A21165}"/>
              </a:ext>
            </a:extLst>
          </p:cNvPr>
          <p:cNvPicPr>
            <a:picLocks noGrp="1" noChangeAspect="1"/>
          </p:cNvPicPr>
          <p:nvPr>
            <p:ph idx="1"/>
          </p:nvPr>
        </p:nvPicPr>
        <p:blipFill>
          <a:blip r:embed="rId2"/>
          <a:stretch>
            <a:fillRect/>
          </a:stretch>
        </p:blipFill>
        <p:spPr>
          <a:xfrm>
            <a:off x="2976326" y="2016125"/>
            <a:ext cx="6553672" cy="3449638"/>
          </a:xfrm>
        </p:spPr>
      </p:pic>
    </p:spTree>
    <p:extLst>
      <p:ext uri="{BB962C8B-B14F-4D97-AF65-F5344CB8AC3E}">
        <p14:creationId xmlns:p14="http://schemas.microsoft.com/office/powerpoint/2010/main" val="956071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D7B9-C19F-2B48-A456-13E4476D4D25}"/>
              </a:ext>
            </a:extLst>
          </p:cNvPr>
          <p:cNvSpPr>
            <a:spLocks noGrp="1"/>
          </p:cNvSpPr>
          <p:nvPr>
            <p:ph type="title"/>
          </p:nvPr>
        </p:nvSpPr>
        <p:spPr/>
        <p:txBody>
          <a:bodyPr>
            <a:normAutofit fontScale="90000"/>
          </a:bodyPr>
          <a:lstStyle/>
          <a:p>
            <a:r>
              <a:rPr lang="en-US" dirty="0"/>
              <a:t>Source: (0,0,2), Target:(4,3,0), 	</a:t>
            </a:r>
            <a:br>
              <a:rPr lang="en-US" dirty="0"/>
            </a:br>
            <a:r>
              <a:rPr lang="en-US" dirty="0"/>
              <a:t>Cost = 14, CPU Time = 622000ns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8D07BFD8-4351-2B4F-8745-B8D9053007ED}"/>
              </a:ext>
            </a:extLst>
          </p:cNvPr>
          <p:cNvPicPr>
            <a:picLocks noGrp="1" noChangeAspect="1"/>
          </p:cNvPicPr>
          <p:nvPr>
            <p:ph idx="1"/>
          </p:nvPr>
        </p:nvPicPr>
        <p:blipFill>
          <a:blip r:embed="rId2"/>
          <a:stretch>
            <a:fillRect/>
          </a:stretch>
        </p:blipFill>
        <p:spPr>
          <a:xfrm>
            <a:off x="2967334" y="2016125"/>
            <a:ext cx="6571656" cy="3449638"/>
          </a:xfrm>
        </p:spPr>
      </p:pic>
    </p:spTree>
    <p:extLst>
      <p:ext uri="{BB962C8B-B14F-4D97-AF65-F5344CB8AC3E}">
        <p14:creationId xmlns:p14="http://schemas.microsoft.com/office/powerpoint/2010/main" val="3764408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B411-496B-384A-BA3B-BB9F228259D1}"/>
              </a:ext>
            </a:extLst>
          </p:cNvPr>
          <p:cNvSpPr>
            <a:spLocks noGrp="1"/>
          </p:cNvSpPr>
          <p:nvPr>
            <p:ph type="title"/>
          </p:nvPr>
        </p:nvSpPr>
        <p:spPr/>
        <p:txBody>
          <a:bodyPr/>
          <a:lstStyle/>
          <a:p>
            <a:r>
              <a:rPr lang="en-US" dirty="0"/>
              <a:t>Testcase 7</a:t>
            </a:r>
          </a:p>
        </p:txBody>
      </p:sp>
      <p:sp>
        <p:nvSpPr>
          <p:cNvPr id="3" name="Content Placeholder 2">
            <a:extLst>
              <a:ext uri="{FF2B5EF4-FFF2-40B4-BE49-F238E27FC236}">
                <a16:creationId xmlns:a16="http://schemas.microsoft.com/office/drawing/2014/main" id="{9D80D16E-B6A9-8049-A44A-495340380EBB}"/>
              </a:ext>
            </a:extLst>
          </p:cNvPr>
          <p:cNvSpPr>
            <a:spLocks noGrp="1"/>
          </p:cNvSpPr>
          <p:nvPr>
            <p:ph idx="1"/>
          </p:nvPr>
        </p:nvSpPr>
        <p:spPr/>
        <p:txBody>
          <a:bodyPr/>
          <a:lstStyle/>
          <a:p>
            <a:r>
              <a:rPr lang="en-US" dirty="0"/>
              <a:t>Width: 7, Height: 9, Via Cost: 7</a:t>
            </a:r>
          </a:p>
          <a:p>
            <a:pPr lvl="1"/>
            <a:r>
              <a:rPr lang="en-US" dirty="0"/>
              <a:t>Source: (8,6,2), Target:(0,0,2), 	Cost = 31, CPU Time = 2940000ns</a:t>
            </a:r>
          </a:p>
          <a:p>
            <a:pPr lvl="1"/>
            <a:r>
              <a:rPr lang="en-US" dirty="0"/>
              <a:t>Source: (2,5,1), Target:(0,6,0), 	Cost = 12, CPU Time = 355000ns</a:t>
            </a:r>
          </a:p>
          <a:p>
            <a:pPr lvl="1"/>
            <a:r>
              <a:rPr lang="en-US" dirty="0"/>
              <a:t>Source: (0,0,0), Target:(8,6,0), 	Cost = 31, CPU Time = 633000ns</a:t>
            </a:r>
          </a:p>
          <a:p>
            <a:pPr lvl="1"/>
            <a:r>
              <a:rPr lang="en-US" dirty="0"/>
              <a:t>Source: (0,6,2), Target:(7,0,2), 	Cost = 30, CPU Time = 988000ns</a:t>
            </a:r>
          </a:p>
        </p:txBody>
      </p:sp>
    </p:spTree>
    <p:extLst>
      <p:ext uri="{BB962C8B-B14F-4D97-AF65-F5344CB8AC3E}">
        <p14:creationId xmlns:p14="http://schemas.microsoft.com/office/powerpoint/2010/main" val="1103030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583F8-8945-AE4E-89CB-E1A1A690AFED}"/>
              </a:ext>
            </a:extLst>
          </p:cNvPr>
          <p:cNvSpPr>
            <a:spLocks noGrp="1"/>
          </p:cNvSpPr>
          <p:nvPr>
            <p:ph type="title"/>
          </p:nvPr>
        </p:nvSpPr>
        <p:spPr/>
        <p:txBody>
          <a:bodyPr>
            <a:normAutofit fontScale="90000"/>
          </a:bodyPr>
          <a:lstStyle/>
          <a:p>
            <a:r>
              <a:rPr lang="en-US" dirty="0"/>
              <a:t>Source: (8,6,2), Target:(0,0,2), 	</a:t>
            </a:r>
            <a:br>
              <a:rPr lang="en-US" dirty="0"/>
            </a:br>
            <a:r>
              <a:rPr lang="en-US" dirty="0"/>
              <a:t>Cost = 31, CPU Time = 2940000ns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397271D7-1FB4-CE41-AF80-778E1FC000F6}"/>
              </a:ext>
            </a:extLst>
          </p:cNvPr>
          <p:cNvPicPr>
            <a:picLocks noGrp="1" noChangeAspect="1"/>
          </p:cNvPicPr>
          <p:nvPr>
            <p:ph idx="1"/>
          </p:nvPr>
        </p:nvPicPr>
        <p:blipFill>
          <a:blip r:embed="rId2"/>
          <a:stretch>
            <a:fillRect/>
          </a:stretch>
        </p:blipFill>
        <p:spPr>
          <a:xfrm>
            <a:off x="2994464" y="2016125"/>
            <a:ext cx="6517397" cy="3449638"/>
          </a:xfrm>
        </p:spPr>
      </p:pic>
    </p:spTree>
    <p:extLst>
      <p:ext uri="{BB962C8B-B14F-4D97-AF65-F5344CB8AC3E}">
        <p14:creationId xmlns:p14="http://schemas.microsoft.com/office/powerpoint/2010/main" val="2645336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EF25-C3F7-5544-B336-3F595C440C42}"/>
              </a:ext>
            </a:extLst>
          </p:cNvPr>
          <p:cNvSpPr>
            <a:spLocks noGrp="1"/>
          </p:cNvSpPr>
          <p:nvPr>
            <p:ph type="title"/>
          </p:nvPr>
        </p:nvSpPr>
        <p:spPr/>
        <p:txBody>
          <a:bodyPr>
            <a:normAutofit fontScale="90000"/>
          </a:bodyPr>
          <a:lstStyle/>
          <a:p>
            <a:r>
              <a:rPr lang="en-US" dirty="0"/>
              <a:t>Source: (2,5,1), Target:(0,6,0), 	</a:t>
            </a:r>
            <a:br>
              <a:rPr lang="en-US" dirty="0"/>
            </a:br>
            <a:r>
              <a:rPr lang="en-US" dirty="0"/>
              <a:t>Cost = 12, CPU Time = 355000ns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2D18E66C-9A8D-7246-AC0B-270CA2E4DEEB}"/>
              </a:ext>
            </a:extLst>
          </p:cNvPr>
          <p:cNvPicPr>
            <a:picLocks noGrp="1" noChangeAspect="1"/>
          </p:cNvPicPr>
          <p:nvPr>
            <p:ph idx="1"/>
          </p:nvPr>
        </p:nvPicPr>
        <p:blipFill>
          <a:blip r:embed="rId2"/>
          <a:stretch>
            <a:fillRect/>
          </a:stretch>
        </p:blipFill>
        <p:spPr>
          <a:xfrm>
            <a:off x="2966726" y="2016125"/>
            <a:ext cx="6572872" cy="3449638"/>
          </a:xfrm>
        </p:spPr>
      </p:pic>
    </p:spTree>
    <p:extLst>
      <p:ext uri="{BB962C8B-B14F-4D97-AF65-F5344CB8AC3E}">
        <p14:creationId xmlns:p14="http://schemas.microsoft.com/office/powerpoint/2010/main" val="133366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3FF7F-28BA-6344-8014-677200A5FD20}"/>
              </a:ext>
            </a:extLst>
          </p:cNvPr>
          <p:cNvSpPr>
            <a:spLocks noGrp="1"/>
          </p:cNvSpPr>
          <p:nvPr>
            <p:ph type="title"/>
          </p:nvPr>
        </p:nvSpPr>
        <p:spPr/>
        <p:txBody>
          <a:bodyPr/>
          <a:lstStyle/>
          <a:p>
            <a:r>
              <a:rPr lang="en-US" dirty="0"/>
              <a:t>Algorithm/Main</a:t>
            </a:r>
          </a:p>
        </p:txBody>
      </p:sp>
      <p:sp>
        <p:nvSpPr>
          <p:cNvPr id="3" name="Content Placeholder 2">
            <a:extLst>
              <a:ext uri="{FF2B5EF4-FFF2-40B4-BE49-F238E27FC236}">
                <a16:creationId xmlns:a16="http://schemas.microsoft.com/office/drawing/2014/main" id="{0A7B14CF-1641-974F-888A-550C219E6773}"/>
              </a:ext>
            </a:extLst>
          </p:cNvPr>
          <p:cNvSpPr>
            <a:spLocks noGrp="1"/>
          </p:cNvSpPr>
          <p:nvPr>
            <p:ph idx="1"/>
          </p:nvPr>
        </p:nvSpPr>
        <p:spPr/>
        <p:txBody>
          <a:bodyPr/>
          <a:lstStyle/>
          <a:p>
            <a:r>
              <a:rPr lang="en-US" dirty="0"/>
              <a:t>The user is prompted to enter the source and target pins coordinates.</a:t>
            </a:r>
          </a:p>
          <a:p>
            <a:r>
              <a:rPr lang="en-US" dirty="0"/>
              <a:t>If they are valid, the shortest path is searched using the </a:t>
            </a:r>
            <a:r>
              <a:rPr lang="en-US" dirty="0" err="1"/>
              <a:t>findShortestPath</a:t>
            </a:r>
            <a:r>
              <a:rPr lang="en-US" dirty="0"/>
              <a:t>() method from the </a:t>
            </a:r>
            <a:r>
              <a:rPr lang="en-US" dirty="0" err="1"/>
              <a:t>AStar</a:t>
            </a:r>
            <a:r>
              <a:rPr lang="en-US" dirty="0"/>
              <a:t> class and the CPU time as well as the cost are calculated for each path.</a:t>
            </a:r>
          </a:p>
          <a:p>
            <a:r>
              <a:rPr lang="en-US" dirty="0"/>
              <a:t>If they are not valid, which may occur because the entered coordinates are either in an already occupied node or the coordinates are negative or exceeding the grid’s dimensions, the user is re-prompted to enter them again.</a:t>
            </a:r>
          </a:p>
          <a:p>
            <a:r>
              <a:rPr lang="en-US" dirty="0"/>
              <a:t>The updated grids are then displayed with the new path in it and with the cost and CPU time. Then if the user he wants to enter new pins, he can press on the new cells button.</a:t>
            </a:r>
          </a:p>
        </p:txBody>
      </p:sp>
    </p:spTree>
    <p:extLst>
      <p:ext uri="{BB962C8B-B14F-4D97-AF65-F5344CB8AC3E}">
        <p14:creationId xmlns:p14="http://schemas.microsoft.com/office/powerpoint/2010/main" val="2526286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FBCA-B3D4-354D-9496-442E06B0BBE2}"/>
              </a:ext>
            </a:extLst>
          </p:cNvPr>
          <p:cNvSpPr>
            <a:spLocks noGrp="1"/>
          </p:cNvSpPr>
          <p:nvPr>
            <p:ph type="title"/>
          </p:nvPr>
        </p:nvSpPr>
        <p:spPr/>
        <p:txBody>
          <a:bodyPr>
            <a:normAutofit fontScale="90000"/>
          </a:bodyPr>
          <a:lstStyle/>
          <a:p>
            <a:r>
              <a:rPr lang="en-US" dirty="0"/>
              <a:t>Source: (0,0,0), Target:(8,6,0), 	</a:t>
            </a:r>
            <a:br>
              <a:rPr lang="en-US" dirty="0"/>
            </a:br>
            <a:r>
              <a:rPr lang="en-US" dirty="0"/>
              <a:t>Cost = 31, CPU Time = 633000ns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62BE3AD0-BBF3-3F40-850D-C28753063D30}"/>
              </a:ext>
            </a:extLst>
          </p:cNvPr>
          <p:cNvPicPr>
            <a:picLocks noGrp="1" noChangeAspect="1"/>
          </p:cNvPicPr>
          <p:nvPr>
            <p:ph idx="1"/>
          </p:nvPr>
        </p:nvPicPr>
        <p:blipFill>
          <a:blip r:embed="rId2"/>
          <a:stretch>
            <a:fillRect/>
          </a:stretch>
        </p:blipFill>
        <p:spPr>
          <a:xfrm>
            <a:off x="2988783" y="2016125"/>
            <a:ext cx="6528759" cy="3449638"/>
          </a:xfrm>
        </p:spPr>
      </p:pic>
    </p:spTree>
    <p:extLst>
      <p:ext uri="{BB962C8B-B14F-4D97-AF65-F5344CB8AC3E}">
        <p14:creationId xmlns:p14="http://schemas.microsoft.com/office/powerpoint/2010/main" val="2433575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3784-333B-0A43-B01E-B0CF52674E04}"/>
              </a:ext>
            </a:extLst>
          </p:cNvPr>
          <p:cNvSpPr>
            <a:spLocks noGrp="1"/>
          </p:cNvSpPr>
          <p:nvPr>
            <p:ph type="title"/>
          </p:nvPr>
        </p:nvSpPr>
        <p:spPr/>
        <p:txBody>
          <a:bodyPr>
            <a:normAutofit fontScale="90000"/>
          </a:bodyPr>
          <a:lstStyle/>
          <a:p>
            <a:r>
              <a:rPr lang="en-US" dirty="0"/>
              <a:t>Source: (0,6,2), Target:(7,0,2), 	</a:t>
            </a:r>
            <a:br>
              <a:rPr lang="en-US" dirty="0"/>
            </a:br>
            <a:r>
              <a:rPr lang="en-US" dirty="0"/>
              <a:t>Cost = 30, CPU Time = 988000ns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A036E65C-8F2C-F444-AC83-1CEA6A3FE170}"/>
              </a:ext>
            </a:extLst>
          </p:cNvPr>
          <p:cNvPicPr>
            <a:picLocks noGrp="1" noChangeAspect="1"/>
          </p:cNvPicPr>
          <p:nvPr>
            <p:ph idx="1"/>
          </p:nvPr>
        </p:nvPicPr>
        <p:blipFill>
          <a:blip r:embed="rId2"/>
          <a:stretch>
            <a:fillRect/>
          </a:stretch>
        </p:blipFill>
        <p:spPr>
          <a:xfrm>
            <a:off x="2991629" y="2016125"/>
            <a:ext cx="6523067" cy="3449638"/>
          </a:xfrm>
        </p:spPr>
      </p:pic>
    </p:spTree>
    <p:extLst>
      <p:ext uri="{BB962C8B-B14F-4D97-AF65-F5344CB8AC3E}">
        <p14:creationId xmlns:p14="http://schemas.microsoft.com/office/powerpoint/2010/main" val="3974794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91EE-40FA-6A40-BF02-E5958BE049ED}"/>
              </a:ext>
            </a:extLst>
          </p:cNvPr>
          <p:cNvSpPr>
            <a:spLocks noGrp="1"/>
          </p:cNvSpPr>
          <p:nvPr>
            <p:ph type="title"/>
          </p:nvPr>
        </p:nvSpPr>
        <p:spPr/>
        <p:txBody>
          <a:bodyPr/>
          <a:lstStyle/>
          <a:p>
            <a:r>
              <a:rPr lang="en-US" dirty="0"/>
              <a:t>Testcase 8</a:t>
            </a:r>
          </a:p>
        </p:txBody>
      </p:sp>
      <p:sp>
        <p:nvSpPr>
          <p:cNvPr id="3" name="Content Placeholder 2">
            <a:extLst>
              <a:ext uri="{FF2B5EF4-FFF2-40B4-BE49-F238E27FC236}">
                <a16:creationId xmlns:a16="http://schemas.microsoft.com/office/drawing/2014/main" id="{D57C781B-C3CE-5949-B881-01B5AB58CFEB}"/>
              </a:ext>
            </a:extLst>
          </p:cNvPr>
          <p:cNvSpPr>
            <a:spLocks noGrp="1"/>
          </p:cNvSpPr>
          <p:nvPr>
            <p:ph idx="1"/>
          </p:nvPr>
        </p:nvSpPr>
        <p:spPr/>
        <p:txBody>
          <a:bodyPr/>
          <a:lstStyle/>
          <a:p>
            <a:r>
              <a:rPr lang="en-US" dirty="0"/>
              <a:t>Width: 12, Height: 11, Via Cost: 9</a:t>
            </a:r>
          </a:p>
          <a:p>
            <a:pPr lvl="1"/>
            <a:r>
              <a:rPr lang="en-US" dirty="0"/>
              <a:t>Source: (7,3,2), Target:(9,4,0), 	Cost = 24, CPU Time = 9551000ns</a:t>
            </a:r>
          </a:p>
          <a:p>
            <a:pPr lvl="1"/>
            <a:r>
              <a:rPr lang="en-US" dirty="0"/>
              <a:t>Source: (0,11,2), Target:(10,0,0), 	Cost = 42, CPU Time = 3419000ns</a:t>
            </a:r>
          </a:p>
          <a:p>
            <a:pPr lvl="1"/>
            <a:r>
              <a:rPr lang="en-US" dirty="0"/>
              <a:t>Source: (5,5,1), Target:(1,1,0), 	Cost = 19, CPU Time = 796000ns</a:t>
            </a:r>
          </a:p>
          <a:p>
            <a:pPr lvl="1"/>
            <a:r>
              <a:rPr lang="en-US" dirty="0"/>
              <a:t>Source: (4,6,2), Target:(0,0,2), 	Cost = 31, CPU Time = 1478000ns</a:t>
            </a:r>
          </a:p>
          <a:p>
            <a:pPr lvl="1"/>
            <a:r>
              <a:rPr lang="en-US" dirty="0"/>
              <a:t>Source: (0,0,0), Target:(9,11,1), 	Target cell in a node that is already occupied! (Console)</a:t>
            </a:r>
          </a:p>
          <a:p>
            <a:pPr lvl="1"/>
            <a:endParaRPr lang="en-US" dirty="0"/>
          </a:p>
        </p:txBody>
      </p:sp>
    </p:spTree>
    <p:extLst>
      <p:ext uri="{BB962C8B-B14F-4D97-AF65-F5344CB8AC3E}">
        <p14:creationId xmlns:p14="http://schemas.microsoft.com/office/powerpoint/2010/main" val="738760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0C5FE-A2B6-7246-88F9-674063A48A73}"/>
              </a:ext>
            </a:extLst>
          </p:cNvPr>
          <p:cNvSpPr>
            <a:spLocks noGrp="1"/>
          </p:cNvSpPr>
          <p:nvPr>
            <p:ph type="title"/>
          </p:nvPr>
        </p:nvSpPr>
        <p:spPr/>
        <p:txBody>
          <a:bodyPr>
            <a:normAutofit fontScale="90000"/>
          </a:bodyPr>
          <a:lstStyle/>
          <a:p>
            <a:r>
              <a:rPr lang="en-US" dirty="0"/>
              <a:t>Source: (7,3,2), Target:(9,4,0), 	</a:t>
            </a:r>
            <a:br>
              <a:rPr lang="en-US" dirty="0"/>
            </a:br>
            <a:r>
              <a:rPr lang="en-US" dirty="0"/>
              <a:t>Cost = 24, CPU Time = 9551000ns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55811148-6877-A242-B003-1A091A02ABA3}"/>
              </a:ext>
            </a:extLst>
          </p:cNvPr>
          <p:cNvPicPr>
            <a:picLocks noGrp="1" noChangeAspect="1"/>
          </p:cNvPicPr>
          <p:nvPr>
            <p:ph idx="1"/>
          </p:nvPr>
        </p:nvPicPr>
        <p:blipFill>
          <a:blip r:embed="rId2"/>
          <a:stretch>
            <a:fillRect/>
          </a:stretch>
        </p:blipFill>
        <p:spPr>
          <a:xfrm>
            <a:off x="2634237" y="2016125"/>
            <a:ext cx="7237851" cy="3449638"/>
          </a:xfrm>
        </p:spPr>
      </p:pic>
    </p:spTree>
    <p:extLst>
      <p:ext uri="{BB962C8B-B14F-4D97-AF65-F5344CB8AC3E}">
        <p14:creationId xmlns:p14="http://schemas.microsoft.com/office/powerpoint/2010/main" val="1240884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A21D-B1ED-A645-A1AB-6CC7E0938334}"/>
              </a:ext>
            </a:extLst>
          </p:cNvPr>
          <p:cNvSpPr>
            <a:spLocks noGrp="1"/>
          </p:cNvSpPr>
          <p:nvPr>
            <p:ph type="title"/>
          </p:nvPr>
        </p:nvSpPr>
        <p:spPr/>
        <p:txBody>
          <a:bodyPr>
            <a:normAutofit fontScale="90000"/>
          </a:bodyPr>
          <a:lstStyle/>
          <a:p>
            <a:r>
              <a:rPr lang="en-US" dirty="0"/>
              <a:t>Source: (0,11,2), Target:(10,0,0), </a:t>
            </a:r>
            <a:br>
              <a:rPr lang="en-US" dirty="0"/>
            </a:br>
            <a:r>
              <a:rPr lang="en-US" dirty="0"/>
              <a:t>Cost = 42, CPU Time = 3419000ns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B47AC5A8-FEA5-884F-AEA6-4D8D4290D9D1}"/>
              </a:ext>
            </a:extLst>
          </p:cNvPr>
          <p:cNvPicPr>
            <a:picLocks noGrp="1" noChangeAspect="1"/>
          </p:cNvPicPr>
          <p:nvPr>
            <p:ph idx="1"/>
          </p:nvPr>
        </p:nvPicPr>
        <p:blipFill>
          <a:blip r:embed="rId2"/>
          <a:stretch>
            <a:fillRect/>
          </a:stretch>
        </p:blipFill>
        <p:spPr>
          <a:xfrm>
            <a:off x="2440069" y="2016125"/>
            <a:ext cx="7626186" cy="3449638"/>
          </a:xfrm>
        </p:spPr>
      </p:pic>
    </p:spTree>
    <p:extLst>
      <p:ext uri="{BB962C8B-B14F-4D97-AF65-F5344CB8AC3E}">
        <p14:creationId xmlns:p14="http://schemas.microsoft.com/office/powerpoint/2010/main" val="3857293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954D1-7DB1-4C4E-A335-1FEE6EAA82A5}"/>
              </a:ext>
            </a:extLst>
          </p:cNvPr>
          <p:cNvSpPr>
            <a:spLocks noGrp="1"/>
          </p:cNvSpPr>
          <p:nvPr>
            <p:ph type="title"/>
          </p:nvPr>
        </p:nvSpPr>
        <p:spPr/>
        <p:txBody>
          <a:bodyPr>
            <a:normAutofit fontScale="90000"/>
          </a:bodyPr>
          <a:lstStyle/>
          <a:p>
            <a:r>
              <a:rPr lang="en-US" dirty="0"/>
              <a:t>Source: (5,5,1), Target:(1,1,0), 	</a:t>
            </a:r>
            <a:br>
              <a:rPr lang="en-US" dirty="0"/>
            </a:br>
            <a:r>
              <a:rPr lang="en-US" dirty="0"/>
              <a:t>Cost = 19, CPU Time = 796000ns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971F6378-83AF-D14F-9B99-8DBC2EBA2B02}"/>
              </a:ext>
            </a:extLst>
          </p:cNvPr>
          <p:cNvPicPr>
            <a:picLocks noGrp="1" noChangeAspect="1"/>
          </p:cNvPicPr>
          <p:nvPr>
            <p:ph idx="1"/>
          </p:nvPr>
        </p:nvPicPr>
        <p:blipFill>
          <a:blip r:embed="rId2"/>
          <a:stretch>
            <a:fillRect/>
          </a:stretch>
        </p:blipFill>
        <p:spPr>
          <a:xfrm>
            <a:off x="2352170" y="2016125"/>
            <a:ext cx="7801985" cy="3449638"/>
          </a:xfrm>
        </p:spPr>
      </p:pic>
    </p:spTree>
    <p:extLst>
      <p:ext uri="{BB962C8B-B14F-4D97-AF65-F5344CB8AC3E}">
        <p14:creationId xmlns:p14="http://schemas.microsoft.com/office/powerpoint/2010/main" val="2888807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20FF-8F51-8045-8D37-49F0D0F38A88}"/>
              </a:ext>
            </a:extLst>
          </p:cNvPr>
          <p:cNvSpPr>
            <a:spLocks noGrp="1"/>
          </p:cNvSpPr>
          <p:nvPr>
            <p:ph type="title"/>
          </p:nvPr>
        </p:nvSpPr>
        <p:spPr/>
        <p:txBody>
          <a:bodyPr>
            <a:normAutofit fontScale="90000"/>
          </a:bodyPr>
          <a:lstStyle/>
          <a:p>
            <a:r>
              <a:rPr lang="en-US" dirty="0"/>
              <a:t>Source: (4,6,2), Target:(0,0,2), 	</a:t>
            </a:r>
            <a:br>
              <a:rPr lang="en-US" dirty="0"/>
            </a:br>
            <a:r>
              <a:rPr lang="en-US" dirty="0"/>
              <a:t>Cost = 31, CPU Time = 1478000ns</a:t>
            </a:r>
            <a:br>
              <a:rPr lang="en-US" dirty="0"/>
            </a:br>
            <a:endParaRPr lang="en-US" dirty="0"/>
          </a:p>
        </p:txBody>
      </p:sp>
      <p:pic>
        <p:nvPicPr>
          <p:cNvPr id="5" name="Content Placeholder 4" descr="A screenshot of a cell phone&#13;&#10;&#13;&#10;Description automatically generated">
            <a:extLst>
              <a:ext uri="{FF2B5EF4-FFF2-40B4-BE49-F238E27FC236}">
                <a16:creationId xmlns:a16="http://schemas.microsoft.com/office/drawing/2014/main" id="{08B1580B-D755-4543-B427-E1B0632387CC}"/>
              </a:ext>
            </a:extLst>
          </p:cNvPr>
          <p:cNvPicPr>
            <a:picLocks noGrp="1" noChangeAspect="1"/>
          </p:cNvPicPr>
          <p:nvPr>
            <p:ph idx="1"/>
          </p:nvPr>
        </p:nvPicPr>
        <p:blipFill>
          <a:blip r:embed="rId2"/>
          <a:stretch>
            <a:fillRect/>
          </a:stretch>
        </p:blipFill>
        <p:spPr>
          <a:xfrm>
            <a:off x="2453516" y="2016125"/>
            <a:ext cx="7599293" cy="3449638"/>
          </a:xfrm>
        </p:spPr>
      </p:pic>
    </p:spTree>
    <p:extLst>
      <p:ext uri="{BB962C8B-B14F-4D97-AF65-F5344CB8AC3E}">
        <p14:creationId xmlns:p14="http://schemas.microsoft.com/office/powerpoint/2010/main" val="6586511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46F84-370D-B74B-BD32-686BCB283A2B}"/>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359E067-3F30-D444-AAA4-8BC5ADEBCC68}"/>
              </a:ext>
            </a:extLst>
          </p:cNvPr>
          <p:cNvSpPr>
            <a:spLocks noGrp="1"/>
          </p:cNvSpPr>
          <p:nvPr>
            <p:ph idx="1"/>
          </p:nvPr>
        </p:nvSpPr>
        <p:spPr/>
        <p:txBody>
          <a:bodyPr/>
          <a:lstStyle/>
          <a:p>
            <a:r>
              <a:rPr lang="en-US" dirty="0" err="1"/>
              <a:t>Github</a:t>
            </a:r>
            <a:r>
              <a:rPr lang="en-US" dirty="0"/>
              <a:t> Link: </a:t>
            </a:r>
            <a:r>
              <a:rPr lang="en-US" dirty="0">
                <a:hlinkClick r:id="rId2"/>
              </a:rPr>
              <a:t>https://github.com/djzenma/A-Star-Routing</a:t>
            </a:r>
            <a:endParaRPr lang="en-US" dirty="0"/>
          </a:p>
          <a:p>
            <a:r>
              <a:rPr lang="en-US" dirty="0"/>
              <a:t>Documentation : after cloning the repo, go to: documentation-&gt;</a:t>
            </a:r>
            <a:r>
              <a:rPr lang="en-US" dirty="0" err="1"/>
              <a:t>index.html</a:t>
            </a:r>
            <a:endParaRPr lang="en-US" dirty="0"/>
          </a:p>
          <a:p>
            <a:endParaRPr lang="en-US" dirty="0"/>
          </a:p>
        </p:txBody>
      </p:sp>
    </p:spTree>
    <p:extLst>
      <p:ext uri="{BB962C8B-B14F-4D97-AF65-F5344CB8AC3E}">
        <p14:creationId xmlns:p14="http://schemas.microsoft.com/office/powerpoint/2010/main" val="397192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91EB-7D10-6B44-AE6E-83A9F712B6A7}"/>
              </a:ext>
            </a:extLst>
          </p:cNvPr>
          <p:cNvSpPr>
            <a:spLocks noGrp="1"/>
          </p:cNvSpPr>
          <p:nvPr>
            <p:ph type="title"/>
          </p:nvPr>
        </p:nvSpPr>
        <p:spPr/>
        <p:txBody>
          <a:bodyPr/>
          <a:lstStyle/>
          <a:p>
            <a:r>
              <a:rPr lang="en-US" dirty="0"/>
              <a:t>Algorithm/</a:t>
            </a:r>
            <a:r>
              <a:rPr lang="en-US" dirty="0" err="1"/>
              <a:t>Astar</a:t>
            </a:r>
            <a:r>
              <a:rPr lang="en-US" dirty="0"/>
              <a:t> (1)</a:t>
            </a:r>
          </a:p>
        </p:txBody>
      </p:sp>
      <p:sp>
        <p:nvSpPr>
          <p:cNvPr id="3" name="Content Placeholder 2">
            <a:extLst>
              <a:ext uri="{FF2B5EF4-FFF2-40B4-BE49-F238E27FC236}">
                <a16:creationId xmlns:a16="http://schemas.microsoft.com/office/drawing/2014/main" id="{57C1E606-A217-6D4F-8EF9-050BCC66636F}"/>
              </a:ext>
            </a:extLst>
          </p:cNvPr>
          <p:cNvSpPr>
            <a:spLocks noGrp="1"/>
          </p:cNvSpPr>
          <p:nvPr>
            <p:ph idx="1"/>
          </p:nvPr>
        </p:nvSpPr>
        <p:spPr/>
        <p:txBody>
          <a:bodyPr/>
          <a:lstStyle/>
          <a:p>
            <a:r>
              <a:rPr lang="en-US" dirty="0"/>
              <a:t>We have a priority queue (</a:t>
            </a:r>
            <a:r>
              <a:rPr lang="en-US" dirty="0" err="1"/>
              <a:t>openList</a:t>
            </a:r>
            <a:r>
              <a:rPr lang="en-US" dirty="0"/>
              <a:t>), we iterate until either it is empty or when the target has been polled (i.e. was at the top of the priority queue).</a:t>
            </a:r>
          </a:p>
          <a:p>
            <a:r>
              <a:rPr lang="en-US" dirty="0"/>
              <a:t>At every iteration, we add the polled node to the </a:t>
            </a:r>
            <a:r>
              <a:rPr lang="en-US" dirty="0" err="1"/>
              <a:t>closedList</a:t>
            </a:r>
            <a:r>
              <a:rPr lang="en-US" dirty="0"/>
              <a:t>, which is a set of the visited nodes in the path that we don’t want to check again, then check if it is the final node, if it is then we return the path, otherwise we add its adjacent nodes.</a:t>
            </a:r>
          </a:p>
          <a:p>
            <a:r>
              <a:rPr lang="en-US" dirty="0"/>
              <a:t>Adding the adjacent nodes is discussed in the next slide.</a:t>
            </a:r>
          </a:p>
          <a:p>
            <a:r>
              <a:rPr lang="en-US" dirty="0"/>
              <a:t>Returning the path is simply done by backtracking the parent of each node from the target element (last polled) all the way to the very first node (the source).</a:t>
            </a:r>
          </a:p>
        </p:txBody>
      </p:sp>
    </p:spTree>
    <p:extLst>
      <p:ext uri="{BB962C8B-B14F-4D97-AF65-F5344CB8AC3E}">
        <p14:creationId xmlns:p14="http://schemas.microsoft.com/office/powerpoint/2010/main" val="163050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C99E-9E4B-5D4B-BC74-E475CB6C5126}"/>
              </a:ext>
            </a:extLst>
          </p:cNvPr>
          <p:cNvSpPr>
            <a:spLocks noGrp="1"/>
          </p:cNvSpPr>
          <p:nvPr>
            <p:ph type="title"/>
          </p:nvPr>
        </p:nvSpPr>
        <p:spPr/>
        <p:txBody>
          <a:bodyPr/>
          <a:lstStyle/>
          <a:p>
            <a:r>
              <a:rPr lang="en-US" dirty="0" err="1"/>
              <a:t>ALGorithm</a:t>
            </a:r>
            <a:r>
              <a:rPr lang="en-US" dirty="0"/>
              <a:t>/</a:t>
            </a:r>
            <a:r>
              <a:rPr lang="en-US" dirty="0" err="1"/>
              <a:t>astar</a:t>
            </a:r>
            <a:r>
              <a:rPr lang="en-US" dirty="0"/>
              <a:t> (2)</a:t>
            </a:r>
          </a:p>
        </p:txBody>
      </p:sp>
      <p:sp>
        <p:nvSpPr>
          <p:cNvPr id="3" name="Content Placeholder 2">
            <a:extLst>
              <a:ext uri="{FF2B5EF4-FFF2-40B4-BE49-F238E27FC236}">
                <a16:creationId xmlns:a16="http://schemas.microsoft.com/office/drawing/2014/main" id="{14763DBF-9ADA-9640-AC02-22C6FFF6FC3E}"/>
              </a:ext>
            </a:extLst>
          </p:cNvPr>
          <p:cNvSpPr>
            <a:spLocks noGrp="1"/>
          </p:cNvSpPr>
          <p:nvPr>
            <p:ph idx="1"/>
          </p:nvPr>
        </p:nvSpPr>
        <p:spPr/>
        <p:txBody>
          <a:bodyPr>
            <a:normAutofit fontScale="70000" lnSpcReduction="20000"/>
          </a:bodyPr>
          <a:lstStyle/>
          <a:p>
            <a:r>
              <a:rPr lang="en-US" dirty="0"/>
              <a:t>To add the adjacent nodes of a current node:</a:t>
            </a:r>
          </a:p>
          <a:p>
            <a:pPr lvl="1"/>
            <a:r>
              <a:rPr lang="en-US" dirty="0"/>
              <a:t>If the current node is in Metal 1: we check the node that is in its left column, right column, and the node which is in the higher layer (Metal 2).</a:t>
            </a:r>
          </a:p>
          <a:p>
            <a:pPr lvl="1"/>
            <a:r>
              <a:rPr lang="en-US" dirty="0"/>
              <a:t>If the current node is in Metal 2: we check the node that is in its upper row, lower row, and the node which is in the higher layer (Metal 3) and lower layer (Metal 1).</a:t>
            </a:r>
          </a:p>
          <a:p>
            <a:pPr lvl="1"/>
            <a:r>
              <a:rPr lang="en-US" dirty="0"/>
              <a:t>If the current node is in Metal 3: we check the node that is in its left column, right column, and the node which is in the lower layer. (Metal 2).</a:t>
            </a:r>
          </a:p>
          <a:p>
            <a:r>
              <a:rPr lang="en-US" dirty="0"/>
              <a:t>Checking a node is checking if it is not an obstacle (already occupied) and not already in the </a:t>
            </a:r>
            <a:r>
              <a:rPr lang="en-US" dirty="0" err="1"/>
              <a:t>closedList</a:t>
            </a:r>
            <a:r>
              <a:rPr lang="en-US" dirty="0"/>
              <a:t>, if so, then if it was not in the </a:t>
            </a:r>
            <a:r>
              <a:rPr lang="en-US" dirty="0" err="1"/>
              <a:t>openList</a:t>
            </a:r>
            <a:r>
              <a:rPr lang="en-US" dirty="0"/>
              <a:t>, we add it to it, set the current node to be the parent of the node that we are checking (the adjacent node) and set its cost, otherwise just update it by removing it </a:t>
            </a:r>
            <a:r>
              <a:rPr lang="en-US"/>
              <a:t>and re-adding </a:t>
            </a:r>
            <a:r>
              <a:rPr lang="en-US" dirty="0"/>
              <a:t>it once more so the priority queue reorders itself with the modified final cost of the recently added node.</a:t>
            </a:r>
          </a:p>
          <a:p>
            <a:r>
              <a:rPr lang="en-US" dirty="0"/>
              <a:t>The Cost that we set to the node when we add it to the </a:t>
            </a:r>
            <a:r>
              <a:rPr lang="en-US" dirty="0" err="1"/>
              <a:t>openList</a:t>
            </a:r>
            <a:r>
              <a:rPr lang="en-US" dirty="0"/>
              <a:t> is either the cost of a movement in the same layer (in the case of a row movement in Metal 2 or column movement in Metal 1 or 3) or the cost of a metal to metal transition (via, in the case of a layer transition).</a:t>
            </a:r>
          </a:p>
        </p:txBody>
      </p:sp>
    </p:spTree>
    <p:extLst>
      <p:ext uri="{BB962C8B-B14F-4D97-AF65-F5344CB8AC3E}">
        <p14:creationId xmlns:p14="http://schemas.microsoft.com/office/powerpoint/2010/main" val="371768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679A3-E3E0-594C-868F-D7AA0835F53B}"/>
              </a:ext>
            </a:extLst>
          </p:cNvPr>
          <p:cNvSpPr>
            <a:spLocks noGrp="1"/>
          </p:cNvSpPr>
          <p:nvPr>
            <p:ph type="title"/>
          </p:nvPr>
        </p:nvSpPr>
        <p:spPr/>
        <p:txBody>
          <a:bodyPr/>
          <a:lstStyle/>
          <a:p>
            <a:r>
              <a:rPr lang="en-US" dirty="0"/>
              <a:t>GUI</a:t>
            </a:r>
          </a:p>
        </p:txBody>
      </p:sp>
      <p:sp>
        <p:nvSpPr>
          <p:cNvPr id="3" name="Content Placeholder 2">
            <a:extLst>
              <a:ext uri="{FF2B5EF4-FFF2-40B4-BE49-F238E27FC236}">
                <a16:creationId xmlns:a16="http://schemas.microsoft.com/office/drawing/2014/main" id="{773B8825-2787-0041-AC85-6F0BCAD27BDE}"/>
              </a:ext>
            </a:extLst>
          </p:cNvPr>
          <p:cNvSpPr>
            <a:spLocks noGrp="1"/>
          </p:cNvSpPr>
          <p:nvPr>
            <p:ph idx="1"/>
          </p:nvPr>
        </p:nvSpPr>
        <p:spPr/>
        <p:txBody>
          <a:bodyPr/>
          <a:lstStyle/>
          <a:p>
            <a:r>
              <a:rPr lang="en-US" dirty="0"/>
              <a:t>GUI/Main: Calls the Algorithm/Main and once it terminates, it takes each metal grid as well as a list of all the routed nodes and pins and displays them on screen.</a:t>
            </a:r>
          </a:p>
          <a:p>
            <a:r>
              <a:rPr lang="en-US" dirty="0"/>
              <a:t>GUI/Controller: Serves as the interface between the Algorithm/Main and GUI/Main the Algorithm/Main passes the data to the GUI/Main via this Controller class (and some static fields in the GUI/Main).</a:t>
            </a:r>
          </a:p>
        </p:txBody>
      </p:sp>
    </p:spTree>
    <p:extLst>
      <p:ext uri="{BB962C8B-B14F-4D97-AF65-F5344CB8AC3E}">
        <p14:creationId xmlns:p14="http://schemas.microsoft.com/office/powerpoint/2010/main" val="3619347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782B-4DFC-3B4C-BF09-EA853D47EDA6}"/>
              </a:ext>
            </a:extLst>
          </p:cNvPr>
          <p:cNvSpPr>
            <a:spLocks noGrp="1"/>
          </p:cNvSpPr>
          <p:nvPr>
            <p:ph type="title"/>
          </p:nvPr>
        </p:nvSpPr>
        <p:spPr/>
        <p:txBody>
          <a:bodyPr/>
          <a:lstStyle/>
          <a:p>
            <a:r>
              <a:rPr lang="en-US" dirty="0"/>
              <a:t>How to use?</a:t>
            </a:r>
          </a:p>
        </p:txBody>
      </p:sp>
      <p:sp>
        <p:nvSpPr>
          <p:cNvPr id="3" name="Content Placeholder 2">
            <a:extLst>
              <a:ext uri="{FF2B5EF4-FFF2-40B4-BE49-F238E27FC236}">
                <a16:creationId xmlns:a16="http://schemas.microsoft.com/office/drawing/2014/main" id="{85E2EA0A-6A3E-0746-97A9-4BA6B8645E51}"/>
              </a:ext>
            </a:extLst>
          </p:cNvPr>
          <p:cNvSpPr>
            <a:spLocks noGrp="1"/>
          </p:cNvSpPr>
          <p:nvPr>
            <p:ph idx="1"/>
          </p:nvPr>
        </p:nvSpPr>
        <p:spPr/>
        <p:txBody>
          <a:bodyPr>
            <a:normAutofit fontScale="92500" lnSpcReduction="20000"/>
          </a:bodyPr>
          <a:lstStyle/>
          <a:p>
            <a:r>
              <a:rPr lang="en-US" dirty="0"/>
              <a:t>From the </a:t>
            </a:r>
            <a:r>
              <a:rPr lang="en-US" dirty="0" err="1"/>
              <a:t>src</a:t>
            </a:r>
            <a:r>
              <a:rPr lang="en-US" dirty="0"/>
              <a:t> directory:</a:t>
            </a:r>
          </a:p>
          <a:p>
            <a:pPr marL="457200" indent="-457200">
              <a:buFont typeface="+mj-lt"/>
              <a:buAutoNum type="arabicPeriod"/>
            </a:pPr>
            <a:r>
              <a:rPr lang="en-US" dirty="0"/>
              <a:t>Run the code from the GUI/</a:t>
            </a:r>
            <a:r>
              <a:rPr lang="en-US" dirty="0" err="1"/>
              <a:t>Main.class</a:t>
            </a:r>
            <a:r>
              <a:rPr lang="en-US" dirty="0"/>
              <a:t> using your favorite IDE or command interpreter.</a:t>
            </a:r>
          </a:p>
          <a:p>
            <a:pPr marL="457200" indent="-457200">
              <a:buFont typeface="+mj-lt"/>
              <a:buAutoNum type="arabicPeriod"/>
            </a:pPr>
            <a:r>
              <a:rPr lang="en-US" dirty="0"/>
              <a:t>You will be prompted to enter the grids width, height and </a:t>
            </a:r>
            <a:r>
              <a:rPr lang="en-US" dirty="0" err="1"/>
              <a:t>vias</a:t>
            </a:r>
            <a:r>
              <a:rPr lang="en-US" dirty="0"/>
              <a:t> cost in the console.</a:t>
            </a:r>
          </a:p>
          <a:p>
            <a:pPr marL="457200" indent="-457200">
              <a:buFont typeface="+mj-lt"/>
              <a:buAutoNum type="arabicPeriod"/>
            </a:pPr>
            <a:r>
              <a:rPr lang="en-US" dirty="0"/>
              <a:t>Then enter the source and target coordinates (Please note that the coordinates start from index 0).</a:t>
            </a:r>
          </a:p>
          <a:p>
            <a:pPr marL="457200" indent="-457200">
              <a:buFont typeface="+mj-lt"/>
              <a:buAutoNum type="arabicPeriod"/>
            </a:pPr>
            <a:r>
              <a:rPr lang="en-US" dirty="0"/>
              <a:t>The path will then be displayed on a beautiful GUI and both the cost and the CPU Time will be in the console (will make it in the GUI later). To enter new cells, just press on new cells from the GUI and repeat step 3.</a:t>
            </a:r>
          </a:p>
          <a:p>
            <a:pPr marL="457200" indent="-457200">
              <a:buFont typeface="+mj-lt"/>
              <a:buAutoNum type="arabicPeriod"/>
            </a:pPr>
            <a:r>
              <a:rPr lang="en-US" dirty="0"/>
              <a:t>And when you are done just close the window.</a:t>
            </a:r>
          </a:p>
          <a:p>
            <a:endParaRPr lang="en-US" dirty="0"/>
          </a:p>
        </p:txBody>
      </p:sp>
    </p:spTree>
    <p:extLst>
      <p:ext uri="{BB962C8B-B14F-4D97-AF65-F5344CB8AC3E}">
        <p14:creationId xmlns:p14="http://schemas.microsoft.com/office/powerpoint/2010/main" val="224468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AB31-6849-3A41-BB71-A3635B678000}"/>
              </a:ext>
            </a:extLst>
          </p:cNvPr>
          <p:cNvSpPr>
            <a:spLocks noGrp="1"/>
          </p:cNvSpPr>
          <p:nvPr>
            <p:ph type="title"/>
          </p:nvPr>
        </p:nvSpPr>
        <p:spPr/>
        <p:txBody>
          <a:bodyPr/>
          <a:lstStyle/>
          <a:p>
            <a:pPr algn="ctr"/>
            <a:r>
              <a:rPr lang="en-US" dirty="0" err="1"/>
              <a:t>TestCases</a:t>
            </a:r>
            <a:endParaRPr lang="en-US" dirty="0"/>
          </a:p>
        </p:txBody>
      </p:sp>
    </p:spTree>
    <p:extLst>
      <p:ext uri="{BB962C8B-B14F-4D97-AF65-F5344CB8AC3E}">
        <p14:creationId xmlns:p14="http://schemas.microsoft.com/office/powerpoint/2010/main" val="34024747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416</TotalTime>
  <Words>1446</Words>
  <Application>Microsoft Macintosh PowerPoint</Application>
  <PresentationFormat>Widescreen</PresentationFormat>
  <Paragraphs>127</Paragraphs>
  <Slides>47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Gill Sans MT</vt:lpstr>
      <vt:lpstr>Gallery</vt:lpstr>
      <vt:lpstr>A * routing</vt:lpstr>
      <vt:lpstr>The problem</vt:lpstr>
      <vt:lpstr>Structure</vt:lpstr>
      <vt:lpstr>Algorithm/Main</vt:lpstr>
      <vt:lpstr>Algorithm/Astar (1)</vt:lpstr>
      <vt:lpstr>ALGorithm/astar (2)</vt:lpstr>
      <vt:lpstr>GUI</vt:lpstr>
      <vt:lpstr>How to use?</vt:lpstr>
      <vt:lpstr>TestCases</vt:lpstr>
      <vt:lpstr>TestCase 1</vt:lpstr>
      <vt:lpstr>Source: (0,0,0), Target:(7,7,2),   Cost = 37, CPU Time = 2977000ns </vt:lpstr>
      <vt:lpstr>Source: (2,3,1), Target:(5,6,1),   Cost = 29, CPU Time = 1100000ns </vt:lpstr>
      <vt:lpstr>Source: (2,3,0), Target:(4,4,2),   Cost = 26, CPU Time = 805000ns </vt:lpstr>
      <vt:lpstr>Testcase 2</vt:lpstr>
      <vt:lpstr>Source: (4,2,1), Target:(7,6,0),   Cost = 29, CPU Time = 1417000ns </vt:lpstr>
      <vt:lpstr>Source: (2,3,1), Target:(7,9,0),   Cost = 75, CPU Time = 3888000ns  </vt:lpstr>
      <vt:lpstr>Source: (9,9,0), Target:(6,5,1),   Cost = 29, CPU Time = 473000ns </vt:lpstr>
      <vt:lpstr>Source: (2,2,2), Target:(5,5,1),   Cost = 28, CPU Time = 538000ns </vt:lpstr>
      <vt:lpstr>Source: (1,1,1), Target:(0,0,0),   Cost = 24, CPU Time = 190000ns </vt:lpstr>
      <vt:lpstr>Source: (5,0,2), Target:(9,1,2),   Cost = 48, CPU Time = 1065000ns </vt:lpstr>
      <vt:lpstr>Testcase 3</vt:lpstr>
      <vt:lpstr>Source: (1,3,0), Target:(0,0,2),   Cost = 11, CPU Time = 583000ns </vt:lpstr>
      <vt:lpstr>Source: (0,0,0), Target:(1,3,2),   Cost = 11, CPU Time = 287000ns </vt:lpstr>
      <vt:lpstr>Testcase 4</vt:lpstr>
      <vt:lpstr>Source: (2,5,2), Target:(0,0,0),   Cost = 14, CPU Time = 1137000ns </vt:lpstr>
      <vt:lpstr>Source: (0,5,2), Target:(2,4,1),   Cost = 7, CPU Time =182000ns </vt:lpstr>
      <vt:lpstr>Source: (2,0,1), Target:(0,3,1),   Cost = 12, CPU Time =414000ns </vt:lpstr>
      <vt:lpstr>Source: (0,0,2), Target:(1,5,2),   Cost = 13, CPU Time = 374000ns </vt:lpstr>
      <vt:lpstr>Testcase 5</vt:lpstr>
      <vt:lpstr>Source: (4,11,2), Target:(0,0,0),   Cost = 25, CPU Time = 2254000ns </vt:lpstr>
      <vt:lpstr>Source: (2,2,2), Target:(3,4,1),   Cost = 10, CPU Time = 405000ns </vt:lpstr>
      <vt:lpstr>Source: (0,11,0), Target:(4,5,1),   Cost = 17, CPU Time = 740000ns </vt:lpstr>
      <vt:lpstr>Testcase 6</vt:lpstr>
      <vt:lpstr>Source: (3,2,1), Target:(1,2,1),   Cost = 3, CPU Time = 288000ns </vt:lpstr>
      <vt:lpstr>Source: (1,1,0), Target:(3,3,2),   Cost = 11, CPU Time = 1130000ns </vt:lpstr>
      <vt:lpstr>Source: (0,0,2), Target:(4,3,0),   Cost = 14, CPU Time = 622000ns </vt:lpstr>
      <vt:lpstr>Testcase 7</vt:lpstr>
      <vt:lpstr>Source: (8,6,2), Target:(0,0,2),   Cost = 31, CPU Time = 2940000ns </vt:lpstr>
      <vt:lpstr>Source: (2,5,1), Target:(0,6,0),   Cost = 12, CPU Time = 355000ns </vt:lpstr>
      <vt:lpstr>Source: (0,0,0), Target:(8,6,0),   Cost = 31, CPU Time = 633000ns </vt:lpstr>
      <vt:lpstr>Source: (0,6,2), Target:(7,0,2),   Cost = 30, CPU Time = 988000ns </vt:lpstr>
      <vt:lpstr>Testcase 8</vt:lpstr>
      <vt:lpstr>Source: (7,3,2), Target:(9,4,0),   Cost = 24, CPU Time = 9551000ns </vt:lpstr>
      <vt:lpstr>Source: (0,11,2), Target:(10,0,0),  Cost = 42, CPU Time = 3419000ns </vt:lpstr>
      <vt:lpstr>Source: (5,5,1), Target:(1,1,0),   Cost = 19, CPU Time = 796000ns </vt:lpstr>
      <vt:lpstr>Source: (4,6,2), Target:(0,0,2),   Cost = 31, CPU Time = 1478000ns </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 routing</dc:title>
  <dc:creator>Mazen Eid</dc:creator>
  <cp:lastModifiedBy>Mazen Eid</cp:lastModifiedBy>
  <cp:revision>21</cp:revision>
  <dcterms:created xsi:type="dcterms:W3CDTF">2019-04-16T19:08:31Z</dcterms:created>
  <dcterms:modified xsi:type="dcterms:W3CDTF">2019-04-19T18:49:25Z</dcterms:modified>
</cp:coreProperties>
</file>