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60" r:id="rId6"/>
    <p:sldId id="261" r:id="rId7"/>
    <p:sldId id="259" r:id="rId8"/>
    <p:sldId id="262" r:id="rId9"/>
    <p:sldId id="276" r:id="rId10"/>
    <p:sldId id="263" r:id="rId11"/>
    <p:sldId id="274" r:id="rId12"/>
    <p:sldId id="264" r:id="rId13"/>
    <p:sldId id="265" r:id="rId14"/>
    <p:sldId id="266" r:id="rId15"/>
    <p:sldId id="280" r:id="rId16"/>
    <p:sldId id="282" r:id="rId17"/>
    <p:sldId id="281" r:id="rId18"/>
    <p:sldId id="267" r:id="rId19"/>
    <p:sldId id="278" r:id="rId20"/>
    <p:sldId id="268" r:id="rId21"/>
    <p:sldId id="273" r:id="rId22"/>
    <p:sldId id="279" r:id="rId23"/>
    <p:sldId id="270" r:id="rId2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0"/>
  </p:normalViewPr>
  <p:slideViewPr>
    <p:cSldViewPr snapToGrid="0" snapToObjects="1">
      <p:cViewPr varScale="1">
        <p:scale>
          <a:sx n="96" d="100"/>
          <a:sy n="96" d="100"/>
        </p:scale>
        <p:origin x="6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C5D-9B80-104C-B160-18F0011DB7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D7922FC4-49BD-9E4B-A121-2D2282419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C1A6A5E5-D478-E74C-B102-AC960A861DA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EE808027-2EB8-0048-B1E8-DE083F453D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9F2305-7F00-BC45-A218-503BB36867B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28305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D8D7-4B34-1D4E-ABA8-EA3425280F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CFB4EEC-C653-F848-B196-9855769107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08FD46-C074-0442-ADEF-8C06A0C77D6A}"/>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BDD50719-DD9C-D942-BEEA-D3CACAD9BD2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A20FF29-D1D4-CF42-B055-AFE1BA31AFD2}"/>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18834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162A2-7321-B749-85AD-9EDAC4DA9F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AD4A64F-030C-E54B-BB48-D2C9CE0C31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2B783D-61D6-9349-A5BF-550393F0362C}"/>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D1D6C9A8-4E42-1F4F-A092-E036E01796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5F7B4F-905A-8744-93A1-0BC212D8991F}"/>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60307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A18-4D40-784F-A56E-9A03C89EC85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8689D13-4FD5-3B49-B33B-A3900367F3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65F8FD5-4E5C-1047-93A4-BE77BE46856D}"/>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500DCFC4-40D6-964A-8E98-AEAC116C57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A4B2AE5-1F6C-1940-A733-854B243DA04E}"/>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90951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E9FC-B8FE-0244-B21E-A4B112A062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FF2F896-DA81-894B-B7D1-CCDC9A471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3407C8-0B0E-6644-8DF7-ADF7E921E7AE}"/>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68648DBD-5B38-6745-9406-DEE308A9390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7CCD3E-80B8-C14D-B108-D2F3C228B238}"/>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9359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ED9-441E-0844-95E6-E16FB89388D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B8A3340-1925-1545-84F4-6689430362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88FB6038-74B5-B746-9A21-B91CAA2DA9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D77AB5B-5B68-494A-83FD-B6176F0C51FD}"/>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F3BB8628-462F-0543-BB6C-19D86E766F4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D19BFE-22A1-6E49-91D2-59BEF004AC2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43273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1FFE-E5CC-1E4E-B5DD-9D4AE2E39214}"/>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A10CC30A-652C-984D-A093-076B266EE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BD6BBC-D650-4440-A935-FE3D6E7B66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692BFCC-D1ED-C047-B25C-772C02A3A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694E96-8E42-2641-939D-2C645C2526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E70C64-4303-DE41-8E95-7FF0B210DB8C}"/>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8" name="Footer Placeholder 7">
            <a:extLst>
              <a:ext uri="{FF2B5EF4-FFF2-40B4-BE49-F238E27FC236}">
                <a16:creationId xmlns:a16="http://schemas.microsoft.com/office/drawing/2014/main" id="{967C5C53-88B1-3841-B871-CB74CCA5DE2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BF4952F-588F-EA4B-9A80-A38AA1C2BC1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42391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95A2-5F4B-E548-8027-E0B12B535B6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773C00C-6047-DE49-90FB-B2BA05FA047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4" name="Footer Placeholder 3">
            <a:extLst>
              <a:ext uri="{FF2B5EF4-FFF2-40B4-BE49-F238E27FC236}">
                <a16:creationId xmlns:a16="http://schemas.microsoft.com/office/drawing/2014/main" id="{18AE3D1F-B9C2-E345-B23F-1467F1A56C3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6E466F8-1793-2547-A5F0-38B1951D23D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28528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AD3E4-C46A-6E4A-862C-46739861FFC5}"/>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3" name="Footer Placeholder 2">
            <a:extLst>
              <a:ext uri="{FF2B5EF4-FFF2-40B4-BE49-F238E27FC236}">
                <a16:creationId xmlns:a16="http://schemas.microsoft.com/office/drawing/2014/main" id="{0C101A58-F9ED-2D44-A0B0-1B9C959360B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F22240B-A657-6342-B0C7-16C56E4AD701}"/>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089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F20-AD56-804B-BBFD-AEB56CFEA3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A856319-56AA-AF41-8D4A-F8571A352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0D729D06-7B0B-AC41-B31D-69562BA3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F604F7-C78C-6546-A5E7-9411151C0EA1}"/>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96C4D857-C1B2-1244-8B55-B38223AC703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3A25BE-4163-624C-A5FA-FEB12DD3D58D}"/>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402451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BFB3-D7A8-C64B-A09C-027D5049D3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F79D50C-32C1-3241-B8E1-3D1F8CDB0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86A7196-6BBC-704A-969F-530FE2D8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C7C4E4-D96D-6C4E-91E4-35A6DA670283}"/>
              </a:ext>
            </a:extLst>
          </p:cNvPr>
          <p:cNvSpPr>
            <a:spLocks noGrp="1"/>
          </p:cNvSpPr>
          <p:nvPr>
            <p:ph type="dt" sz="half" idx="10"/>
          </p:nvPr>
        </p:nvSpPr>
        <p:spPr/>
        <p:txBody>
          <a:bodyPr/>
          <a:lstStyle/>
          <a:p>
            <a:fld id="{EA4AD591-6FE7-B041-9C7C-00391B3566DD}" type="datetimeFigureOut">
              <a:rPr lang="en-CH" smtClean="0"/>
              <a:t>27.05.20</a:t>
            </a:fld>
            <a:endParaRPr lang="en-CH"/>
          </a:p>
        </p:txBody>
      </p:sp>
      <p:sp>
        <p:nvSpPr>
          <p:cNvPr id="6" name="Footer Placeholder 5">
            <a:extLst>
              <a:ext uri="{FF2B5EF4-FFF2-40B4-BE49-F238E27FC236}">
                <a16:creationId xmlns:a16="http://schemas.microsoft.com/office/drawing/2014/main" id="{63C1D6A4-7DB4-5D46-8EA9-A44323D0B1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B6B3331-D503-284D-8234-2E171088782A}"/>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9723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DCC2B-65B8-5F41-BA33-814247FF3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0AEB6C3-2E1A-994C-A146-71730F526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4E65B4-252F-954A-8384-CA90B2890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D591-6FE7-B041-9C7C-00391B3566DD}" type="datetimeFigureOut">
              <a:rPr lang="en-CH" smtClean="0"/>
              <a:t>27.05.20</a:t>
            </a:fld>
            <a:endParaRPr lang="en-CH"/>
          </a:p>
        </p:txBody>
      </p:sp>
      <p:sp>
        <p:nvSpPr>
          <p:cNvPr id="5" name="Footer Placeholder 4">
            <a:extLst>
              <a:ext uri="{FF2B5EF4-FFF2-40B4-BE49-F238E27FC236}">
                <a16:creationId xmlns:a16="http://schemas.microsoft.com/office/drawing/2014/main" id="{3F3FA4CA-D24E-9C45-9542-16861C9CA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4CE258A-FE01-6643-9B89-569E0C032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E51FC-A746-4F46-856B-7BBCE5F41332}" type="slidenum">
              <a:rPr lang="en-CH" smtClean="0"/>
              <a:t>‹#›</a:t>
            </a:fld>
            <a:endParaRPr lang="en-CH"/>
          </a:p>
        </p:txBody>
      </p:sp>
    </p:spTree>
    <p:extLst>
      <p:ext uri="{BB962C8B-B14F-4D97-AF65-F5344CB8AC3E}">
        <p14:creationId xmlns:p14="http://schemas.microsoft.com/office/powerpoint/2010/main" val="12206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jzenma/EC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search/cs?searchtype=author&amp;query=Fazeli%2C+S" TargetMode="External"/><Relationship Id="rId2" Type="http://schemas.openxmlformats.org/officeDocument/2006/relationships/hyperlink" Target="https://arxiv.org/search/cs?searchtype=author&amp;query=Kachuee%2C+M" TargetMode="External"/><Relationship Id="rId1" Type="http://schemas.openxmlformats.org/officeDocument/2006/relationships/slideLayout" Target="../slideLayouts/slideLayout2.xml"/><Relationship Id="rId4" Type="http://schemas.openxmlformats.org/officeDocument/2006/relationships/hyperlink" Target="https://arxiv.org/search/cs?searchtype=author&amp;query=Sarrafzadeh%2C+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learning.oreilly.com/library/view/tinyml/9781492052036/" TargetMode="External"/><Relationship Id="rId3" Type="http://schemas.openxmlformats.org/officeDocument/2006/relationships/hyperlink" Target="https://arxiv.org/search/cs?searchtype=author&amp;query=Fazeli%2C+S" TargetMode="External"/><Relationship Id="rId7" Type="http://schemas.openxmlformats.org/officeDocument/2006/relationships/hyperlink" Target="https://learning.oreilly.com/search/?query=author%3A%22Daniel%20Situnayake%22&amp;sort=relevance&amp;highlight=true" TargetMode="External"/><Relationship Id="rId2" Type="http://schemas.openxmlformats.org/officeDocument/2006/relationships/hyperlink" Target="https://arxiv.org/search/cs?searchtype=author&amp;query=Kachuee%2C+M" TargetMode="External"/><Relationship Id="rId1" Type="http://schemas.openxmlformats.org/officeDocument/2006/relationships/slideLayout" Target="../slideLayouts/slideLayout2.xml"/><Relationship Id="rId6" Type="http://schemas.openxmlformats.org/officeDocument/2006/relationships/hyperlink" Target="https://learning.oreilly.com/search/?query=author%3A%22Pete%20Warden%22&amp;sort=relevance&amp;highlight=true" TargetMode="External"/><Relationship Id="rId5" Type="http://schemas.openxmlformats.org/officeDocument/2006/relationships/hyperlink" Target="https://arxiv.org/abs/1805.00794" TargetMode="External"/><Relationship Id="rId4" Type="http://schemas.openxmlformats.org/officeDocument/2006/relationships/hyperlink" Target="https://arxiv.org/search/cs?searchtype=author&amp;query=Sarrafzadeh%2C+M" TargetMode="External"/><Relationship Id="rId9" Type="http://schemas.openxmlformats.org/officeDocument/2006/relationships/hyperlink" Target="https://www.tensorflow.org/l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4564-F871-BD49-A1FE-2F81A09FBD6E}"/>
              </a:ext>
            </a:extLst>
          </p:cNvPr>
          <p:cNvSpPr>
            <a:spLocks noGrp="1"/>
          </p:cNvSpPr>
          <p:nvPr>
            <p:ph type="ctrTitle"/>
          </p:nvPr>
        </p:nvSpPr>
        <p:spPr/>
        <p:txBody>
          <a:bodyPr>
            <a:normAutofit/>
          </a:bodyPr>
          <a:lstStyle/>
          <a:p>
            <a:r>
              <a:rPr lang="en-GB" dirty="0">
                <a:cs typeface="Times New Roman" panose="02020603050405020304" pitchFamily="18" charset="0"/>
              </a:rPr>
              <a:t>Heart Disease Detection in STM32 microcontroller</a:t>
            </a:r>
            <a:endParaRPr lang="en-CH" dirty="0"/>
          </a:p>
        </p:txBody>
      </p:sp>
      <p:sp>
        <p:nvSpPr>
          <p:cNvPr id="3" name="Subtitle 2">
            <a:extLst>
              <a:ext uri="{FF2B5EF4-FFF2-40B4-BE49-F238E27FC236}">
                <a16:creationId xmlns:a16="http://schemas.microsoft.com/office/drawing/2014/main" id="{996A635C-5987-FB40-A534-D4EF7A649AFD}"/>
              </a:ext>
            </a:extLst>
          </p:cNvPr>
          <p:cNvSpPr>
            <a:spLocks noGrp="1"/>
          </p:cNvSpPr>
          <p:nvPr>
            <p:ph type="subTitle" idx="1"/>
          </p:nvPr>
        </p:nvSpPr>
        <p:spPr/>
        <p:txBody>
          <a:bodyPr/>
          <a:lstStyle/>
          <a:p>
            <a:r>
              <a:rPr lang="en-GB" dirty="0">
                <a:hlinkClick r:id="rId2"/>
              </a:rPr>
              <a:t>https://github.com/djzenma/ECG</a:t>
            </a:r>
            <a:endParaRPr lang="en-GB" dirty="0"/>
          </a:p>
          <a:p>
            <a:r>
              <a:rPr lang="en-CH" dirty="0"/>
              <a:t>Mazen Amr Gamaleldin Ahmed</a:t>
            </a:r>
          </a:p>
          <a:p>
            <a:r>
              <a:rPr lang="en-CH" dirty="0"/>
              <a:t>900161021</a:t>
            </a:r>
          </a:p>
        </p:txBody>
      </p:sp>
    </p:spTree>
    <p:extLst>
      <p:ext uri="{BB962C8B-B14F-4D97-AF65-F5344CB8AC3E}">
        <p14:creationId xmlns:p14="http://schemas.microsoft.com/office/powerpoint/2010/main" val="374048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4A3E-70E2-9243-976F-881FA56C05C1}"/>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1B716F8-024C-8D43-92BF-3876938BE952}"/>
              </a:ext>
            </a:extLst>
          </p:cNvPr>
          <p:cNvSpPr>
            <a:spLocks noGrp="1"/>
          </p:cNvSpPr>
          <p:nvPr>
            <p:ph idx="1"/>
          </p:nvPr>
        </p:nvSpPr>
        <p:spPr/>
        <p:txBody>
          <a:bodyPr>
            <a:normAutofit fontScale="92500" lnSpcReduction="20000"/>
          </a:bodyPr>
          <a:lstStyle/>
          <a:p>
            <a:pPr marL="0" indent="0">
              <a:buNone/>
            </a:pPr>
            <a:r>
              <a:rPr lang="en-US" b="1" dirty="0"/>
              <a:t>GPIO</a:t>
            </a:r>
            <a:endParaRPr lang="en-CH" b="1" dirty="0"/>
          </a:p>
          <a:p>
            <a:pPr lvl="0"/>
            <a:r>
              <a:rPr lang="en-US" dirty="0"/>
              <a:t>2 input Pins: PA9, PA10</a:t>
            </a:r>
            <a:endParaRPr lang="en-CH" dirty="0"/>
          </a:p>
          <a:p>
            <a:pPr lvl="0"/>
            <a:r>
              <a:rPr lang="en-US" dirty="0"/>
              <a:t>1 output Pin: PB3</a:t>
            </a:r>
            <a:endParaRPr lang="en-CH" dirty="0"/>
          </a:p>
          <a:p>
            <a:pPr marL="0" indent="0">
              <a:buNone/>
            </a:pPr>
            <a:r>
              <a:rPr lang="en-US" dirty="0"/>
              <a:t> </a:t>
            </a:r>
            <a:endParaRPr lang="en-CH" dirty="0"/>
          </a:p>
          <a:p>
            <a:pPr marL="0" indent="0">
              <a:buNone/>
            </a:pPr>
            <a:r>
              <a:rPr lang="en-US" b="1" dirty="0"/>
              <a:t>UART</a:t>
            </a:r>
            <a:endParaRPr lang="en-CH" b="1" dirty="0"/>
          </a:p>
          <a:p>
            <a:pPr lvl="0"/>
            <a:r>
              <a:rPr lang="en-US" dirty="0"/>
              <a:t>Ports used: PA2 of Transmission and PA3 for Receiving</a:t>
            </a:r>
            <a:endParaRPr lang="en-CH" dirty="0"/>
          </a:p>
          <a:p>
            <a:pPr lvl="0"/>
            <a:r>
              <a:rPr lang="en-US" dirty="0"/>
              <a:t>Baud Rate = 9600 bits/s</a:t>
            </a:r>
          </a:p>
          <a:p>
            <a:pPr marL="0" indent="0">
              <a:buNone/>
            </a:pPr>
            <a:endParaRPr lang="en-US" b="1" dirty="0"/>
          </a:p>
          <a:p>
            <a:pPr marL="0" indent="0">
              <a:buNone/>
            </a:pPr>
            <a:r>
              <a:rPr lang="en-US" b="1" dirty="0"/>
              <a:t>Internal Clock</a:t>
            </a:r>
            <a:endParaRPr lang="en-CH" b="1" dirty="0"/>
          </a:p>
          <a:p>
            <a:r>
              <a:rPr lang="en-US" dirty="0"/>
              <a:t>SYSCLK = 80 MHz</a:t>
            </a:r>
            <a:endParaRPr lang="en-CH" dirty="0"/>
          </a:p>
          <a:p>
            <a:pPr lvl="0"/>
            <a:endParaRPr lang="en-CH" dirty="0"/>
          </a:p>
          <a:p>
            <a:pPr marL="0" indent="0">
              <a:buNone/>
            </a:pPr>
            <a:endParaRPr lang="en-CH" dirty="0"/>
          </a:p>
        </p:txBody>
      </p:sp>
    </p:spTree>
    <p:extLst>
      <p:ext uri="{BB962C8B-B14F-4D97-AF65-F5344CB8AC3E}">
        <p14:creationId xmlns:p14="http://schemas.microsoft.com/office/powerpoint/2010/main" val="249025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FAEC9AA-5836-E944-874A-5A407200590F}"/>
              </a:ext>
            </a:extLst>
          </p:cNvPr>
          <p:cNvPicPr>
            <a:picLocks noChangeAspect="1"/>
          </p:cNvPicPr>
          <p:nvPr/>
        </p:nvPicPr>
        <p:blipFill rotWithShape="1">
          <a:blip r:embed="rId2"/>
          <a:srcRect l="59445" t="28000" r="2461" b="17334"/>
          <a:stretch/>
        </p:blipFill>
        <p:spPr>
          <a:xfrm>
            <a:off x="2392680" y="107584"/>
            <a:ext cx="7406640" cy="6642831"/>
          </a:xfrm>
          <a:prstGeom prst="rect">
            <a:avLst/>
          </a:prstGeom>
        </p:spPr>
      </p:pic>
    </p:spTree>
    <p:extLst>
      <p:ext uri="{BB962C8B-B14F-4D97-AF65-F5344CB8AC3E}">
        <p14:creationId xmlns:p14="http://schemas.microsoft.com/office/powerpoint/2010/main" val="427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9262-660B-3B4D-95CF-AA01F0967B3F}"/>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7CE7F32-9C5E-084D-BA7C-2BC9AC408764}"/>
              </a:ext>
            </a:extLst>
          </p:cNvPr>
          <p:cNvSpPr>
            <a:spLocks noGrp="1"/>
          </p:cNvSpPr>
          <p:nvPr>
            <p:ph idx="1"/>
          </p:nvPr>
        </p:nvSpPr>
        <p:spPr/>
        <p:txBody>
          <a:bodyPr/>
          <a:lstStyle/>
          <a:p>
            <a:pPr marL="0" indent="0">
              <a:buNone/>
            </a:pPr>
            <a:r>
              <a:rPr lang="en-US" b="1" dirty="0"/>
              <a:t>Connections</a:t>
            </a:r>
            <a:endParaRPr lang="en-CH" b="1" dirty="0"/>
          </a:p>
          <a:p>
            <a:endParaRPr lang="en-CH" dirty="0"/>
          </a:p>
        </p:txBody>
      </p:sp>
      <p:graphicFrame>
        <p:nvGraphicFramePr>
          <p:cNvPr id="4" name="Table 3">
            <a:extLst>
              <a:ext uri="{FF2B5EF4-FFF2-40B4-BE49-F238E27FC236}">
                <a16:creationId xmlns:a16="http://schemas.microsoft.com/office/drawing/2014/main" id="{FA0A4206-0E1D-D946-9E0C-57CD46AD26C0}"/>
              </a:ext>
            </a:extLst>
          </p:cNvPr>
          <p:cNvGraphicFramePr>
            <a:graphicFrameLocks noGrp="1"/>
          </p:cNvGraphicFramePr>
          <p:nvPr>
            <p:extLst>
              <p:ext uri="{D42A27DB-BD31-4B8C-83A1-F6EECF244321}">
                <p14:modId xmlns:p14="http://schemas.microsoft.com/office/powerpoint/2010/main" val="3674769719"/>
              </p:ext>
            </p:extLst>
          </p:nvPr>
        </p:nvGraphicFramePr>
        <p:xfrm>
          <a:off x="1523999" y="2729947"/>
          <a:ext cx="8044070" cy="2888976"/>
        </p:xfrm>
        <a:graphic>
          <a:graphicData uri="http://schemas.openxmlformats.org/drawingml/2006/table">
            <a:tbl>
              <a:tblPr firstRow="1" firstCol="1" bandRow="1">
                <a:tableStyleId>{5C22544A-7EE6-4342-B048-85BDC9FD1C3A}</a:tableStyleId>
              </a:tblPr>
              <a:tblGrid>
                <a:gridCol w="4022035">
                  <a:extLst>
                    <a:ext uri="{9D8B030D-6E8A-4147-A177-3AD203B41FA5}">
                      <a16:colId xmlns:a16="http://schemas.microsoft.com/office/drawing/2014/main" val="1844290787"/>
                    </a:ext>
                  </a:extLst>
                </a:gridCol>
                <a:gridCol w="4022035">
                  <a:extLst>
                    <a:ext uri="{9D8B030D-6E8A-4147-A177-3AD203B41FA5}">
                      <a16:colId xmlns:a16="http://schemas.microsoft.com/office/drawing/2014/main" val="3131318700"/>
                    </a:ext>
                  </a:extLst>
                </a:gridCol>
              </a:tblGrid>
              <a:tr h="481496">
                <a:tc>
                  <a:txBody>
                    <a:bodyPr/>
                    <a:lstStyle/>
                    <a:p>
                      <a:pPr>
                        <a:spcAft>
                          <a:spcPts val="0"/>
                        </a:spcAft>
                      </a:pPr>
                      <a:r>
                        <a:rPr lang="en-US" sz="1200">
                          <a:effectLst/>
                        </a:rPr>
                        <a:t>Heart Monitor</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Nucleo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5782134"/>
                  </a:ext>
                </a:extLst>
              </a:tr>
              <a:tr h="481496">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6997285"/>
                  </a:ext>
                </a:extLst>
              </a:tr>
              <a:tr h="481496">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0564323"/>
                  </a:ext>
                </a:extLst>
              </a:tr>
              <a:tr h="481496">
                <a:tc>
                  <a:txBody>
                    <a:bodyPr/>
                    <a:lstStyle/>
                    <a:p>
                      <a:pPr>
                        <a:spcAft>
                          <a:spcPts val="0"/>
                        </a:spcAft>
                      </a:pPr>
                      <a:r>
                        <a:rPr lang="en-US" sz="1200">
                          <a:effectLst/>
                        </a:rPr>
                        <a:t>OUTPUT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PA0 (ADC1 CH1)</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5737819"/>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PA9 (GPIO Input)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469435"/>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dirty="0">
                          <a:effectLst/>
                        </a:rPr>
                        <a:t>PA10 (GPIO Input)</a:t>
                      </a:r>
                      <a:endParaRPr lang="en-CH"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529517"/>
                  </a:ext>
                </a:extLst>
              </a:tr>
            </a:tbl>
          </a:graphicData>
        </a:graphic>
      </p:graphicFrame>
      <p:sp>
        <p:nvSpPr>
          <p:cNvPr id="5" name="Rectangle 1">
            <a:extLst>
              <a:ext uri="{FF2B5EF4-FFF2-40B4-BE49-F238E27FC236}">
                <a16:creationId xmlns:a16="http://schemas.microsoft.com/office/drawing/2014/main" id="{DB027C38-FED3-BC4F-9C85-260531321460}"/>
              </a:ext>
            </a:extLst>
          </p:cNvPr>
          <p:cNvSpPr>
            <a:spLocks noChangeArrowheads="1"/>
          </p:cNvSpPr>
          <p:nvPr/>
        </p:nvSpPr>
        <p:spPr bwMode="auto">
          <a:xfrm>
            <a:off x="3235325" y="3452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04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5292-166A-014A-B3BD-AC3B51430705}"/>
              </a:ext>
            </a:extLst>
          </p:cNvPr>
          <p:cNvSpPr>
            <a:spLocks noGrp="1"/>
          </p:cNvSpPr>
          <p:nvPr>
            <p:ph type="title"/>
          </p:nvPr>
        </p:nvSpPr>
        <p:spPr/>
        <p:txBody>
          <a:bodyPr/>
          <a:lstStyle/>
          <a:p>
            <a:r>
              <a:rPr lang="en-CH" dirty="0"/>
              <a:t>Architecture Overview</a:t>
            </a:r>
          </a:p>
        </p:txBody>
      </p:sp>
      <p:pic>
        <p:nvPicPr>
          <p:cNvPr id="6" name="Picture 5" descr="A screenshot of a social media post&#10;&#10;Description automatically generated">
            <a:extLst>
              <a:ext uri="{FF2B5EF4-FFF2-40B4-BE49-F238E27FC236}">
                <a16:creationId xmlns:a16="http://schemas.microsoft.com/office/drawing/2014/main" id="{E8645F0B-ED13-E741-AF0D-5E1FE6CB61A6}"/>
              </a:ext>
            </a:extLst>
          </p:cNvPr>
          <p:cNvPicPr/>
          <p:nvPr/>
        </p:nvPicPr>
        <p:blipFill>
          <a:blip r:embed="rId2">
            <a:extLst>
              <a:ext uri="{28A0092B-C50C-407E-A947-70E740481C1C}">
                <a14:useLocalDpi xmlns:a14="http://schemas.microsoft.com/office/drawing/2010/main" val="0"/>
              </a:ext>
            </a:extLst>
          </a:blip>
          <a:stretch>
            <a:fillRect/>
          </a:stretch>
        </p:blipFill>
        <p:spPr>
          <a:xfrm>
            <a:off x="1373256" y="1690688"/>
            <a:ext cx="9445487" cy="5102087"/>
          </a:xfrm>
          <a:prstGeom prst="rect">
            <a:avLst/>
          </a:prstGeom>
        </p:spPr>
      </p:pic>
    </p:spTree>
    <p:extLst>
      <p:ext uri="{BB962C8B-B14F-4D97-AF65-F5344CB8AC3E}">
        <p14:creationId xmlns:p14="http://schemas.microsoft.com/office/powerpoint/2010/main" val="25608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860F-1C3F-EB42-B8BD-BD319E971EF4}"/>
              </a:ext>
            </a:extLst>
          </p:cNvPr>
          <p:cNvSpPr>
            <a:spLocks noGrp="1"/>
          </p:cNvSpPr>
          <p:nvPr>
            <p:ph type="title"/>
          </p:nvPr>
        </p:nvSpPr>
        <p:spPr/>
        <p:txBody>
          <a:bodyPr/>
          <a:lstStyle/>
          <a:p>
            <a:r>
              <a:rPr lang="en-CH" dirty="0"/>
              <a:t>Architecture Overview</a:t>
            </a:r>
          </a:p>
        </p:txBody>
      </p:sp>
      <p:sp>
        <p:nvSpPr>
          <p:cNvPr id="3" name="Content Placeholder 2">
            <a:extLst>
              <a:ext uri="{FF2B5EF4-FFF2-40B4-BE49-F238E27FC236}">
                <a16:creationId xmlns:a16="http://schemas.microsoft.com/office/drawing/2014/main" id="{90F1CFA1-A819-2246-8A6A-313069247AFF}"/>
              </a:ext>
            </a:extLst>
          </p:cNvPr>
          <p:cNvSpPr>
            <a:spLocks noGrp="1"/>
          </p:cNvSpPr>
          <p:nvPr>
            <p:ph idx="1"/>
          </p:nvPr>
        </p:nvSpPr>
        <p:spPr/>
        <p:txBody>
          <a:bodyPr>
            <a:normAutofit fontScale="92500" lnSpcReduction="10000"/>
          </a:bodyPr>
          <a:lstStyle/>
          <a:p>
            <a:r>
              <a:rPr lang="en-US" dirty="0"/>
              <a:t>The Heart Monitor sends the ECG signal as an Analog signal through its OUTPUT pin. </a:t>
            </a:r>
          </a:p>
          <a:p>
            <a:r>
              <a:rPr lang="en-US" dirty="0"/>
              <a:t>The ADC samples it and converts it to a digital signal every 8ms. </a:t>
            </a:r>
          </a:p>
          <a:p>
            <a:r>
              <a:rPr lang="en-US" dirty="0"/>
              <a:t>This timing is done using a Timer that raises an interrupt every time the timer reaches the value set in the AR register, which is 8. This allows us to achieve 1000KHz/8 = 125Samples/Sec.</a:t>
            </a:r>
            <a:r>
              <a:rPr lang="en-CH" dirty="0"/>
              <a:t> </a:t>
            </a:r>
            <a:endParaRPr lang="en-US" dirty="0"/>
          </a:p>
          <a:p>
            <a:r>
              <a:rPr lang="en-US" dirty="0"/>
              <a:t>This digital sample is processed, saved in the memory until 125 signals are formed then fed to the ML model to predict the patient’s disease status. </a:t>
            </a:r>
          </a:p>
          <a:p>
            <a:r>
              <a:rPr lang="en-US" dirty="0"/>
              <a:t>This patient’s status is then sent through the UART to the PC Tera Term as a string specifying to which class does the patient belong. </a:t>
            </a:r>
          </a:p>
          <a:p>
            <a:r>
              <a:rPr lang="en-US" dirty="0"/>
              <a:t>Finally, the 125 signals are flushed and this cycle repeats.</a:t>
            </a:r>
            <a:endParaRPr lang="en-CH" dirty="0"/>
          </a:p>
          <a:p>
            <a:pPr marL="0" indent="0">
              <a:buNone/>
            </a:pPr>
            <a:endParaRPr lang="en-CH" dirty="0"/>
          </a:p>
        </p:txBody>
      </p:sp>
    </p:spTree>
    <p:extLst>
      <p:ext uri="{BB962C8B-B14F-4D97-AF65-F5344CB8AC3E}">
        <p14:creationId xmlns:p14="http://schemas.microsoft.com/office/powerpoint/2010/main" val="19064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2DC-A83C-6244-ACB0-DB76CDC42B5A}"/>
              </a:ext>
            </a:extLst>
          </p:cNvPr>
          <p:cNvSpPr>
            <a:spLocks noGrp="1"/>
          </p:cNvSpPr>
          <p:nvPr>
            <p:ph type="title"/>
          </p:nvPr>
        </p:nvSpPr>
        <p:spPr/>
        <p:txBody>
          <a:bodyPr/>
          <a:lstStyle/>
          <a:p>
            <a:r>
              <a:rPr lang="en-CH" dirty="0"/>
              <a:t>Authors Signal Preprocessing*</a:t>
            </a:r>
          </a:p>
        </p:txBody>
      </p:sp>
      <p:sp>
        <p:nvSpPr>
          <p:cNvPr id="3" name="Content Placeholder 2">
            <a:extLst>
              <a:ext uri="{FF2B5EF4-FFF2-40B4-BE49-F238E27FC236}">
                <a16:creationId xmlns:a16="http://schemas.microsoft.com/office/drawing/2014/main" id="{79A36AC7-A53F-9643-86E9-9737FFA38AEE}"/>
              </a:ext>
            </a:extLst>
          </p:cNvPr>
          <p:cNvSpPr>
            <a:spLocks noGrp="1"/>
          </p:cNvSpPr>
          <p:nvPr>
            <p:ph idx="1"/>
          </p:nvPr>
        </p:nvSpPr>
        <p:spPr/>
        <p:txBody>
          <a:bodyPr>
            <a:normAutofit fontScale="92500" lnSpcReduction="20000"/>
          </a:bodyPr>
          <a:lstStyle/>
          <a:p>
            <a:pPr marL="0" indent="0">
              <a:buNone/>
            </a:pPr>
            <a:r>
              <a:rPr lang="en-CH" dirty="0"/>
              <a:t>1) Splitting the continuous ECG signal to 10s windows and select a 10s window from an ECG signal. </a:t>
            </a:r>
          </a:p>
          <a:p>
            <a:pPr marL="0" indent="0">
              <a:buNone/>
            </a:pPr>
            <a:r>
              <a:rPr lang="en-CH" dirty="0"/>
              <a:t>2) Normalizing the amplitude values to the range of between zero and one. </a:t>
            </a:r>
          </a:p>
          <a:p>
            <a:pPr marL="0" indent="0">
              <a:buNone/>
            </a:pPr>
            <a:r>
              <a:rPr lang="en-CH" dirty="0"/>
              <a:t>3) Finding the set of all local maximums based on zerocrossings of the first derivative. </a:t>
            </a:r>
          </a:p>
          <a:p>
            <a:pPr marL="0" indent="0">
              <a:buNone/>
            </a:pPr>
            <a:r>
              <a:rPr lang="en-CH" dirty="0"/>
              <a:t>4) Finding the set of ECG R-peak candidates by applying a threshold of 0.9 on the normalized value of the local maximums. </a:t>
            </a:r>
          </a:p>
          <a:p>
            <a:pPr marL="0" indent="0">
              <a:buNone/>
            </a:pPr>
            <a:r>
              <a:rPr lang="en-CH" dirty="0"/>
              <a:t>5) Finding the median of R-R time intervals as the nominal heartbeat period of that window (T). </a:t>
            </a:r>
          </a:p>
          <a:p>
            <a:pPr marL="0" indent="0">
              <a:buNone/>
            </a:pPr>
            <a:r>
              <a:rPr lang="en-CH" dirty="0"/>
              <a:t>6) For each R-peak, selecting a signal part with the length equal to 1.2T. </a:t>
            </a:r>
          </a:p>
          <a:p>
            <a:pPr marL="0" indent="0">
              <a:buNone/>
            </a:pPr>
            <a:r>
              <a:rPr lang="en-CH" dirty="0"/>
              <a:t>7) Padding each selected part with zeros to make its length equal to a predefined fixed length.</a:t>
            </a:r>
          </a:p>
          <a:p>
            <a:endParaRPr lang="en-CH" dirty="0"/>
          </a:p>
        </p:txBody>
      </p:sp>
      <p:sp>
        <p:nvSpPr>
          <p:cNvPr id="4" name="TextBox 3">
            <a:extLst>
              <a:ext uri="{FF2B5EF4-FFF2-40B4-BE49-F238E27FC236}">
                <a16:creationId xmlns:a16="http://schemas.microsoft.com/office/drawing/2014/main" id="{DE4B8189-D714-DE46-9A6B-C900C1DA689B}"/>
              </a:ext>
            </a:extLst>
          </p:cNvPr>
          <p:cNvSpPr txBox="1"/>
          <p:nvPr/>
        </p:nvSpPr>
        <p:spPr>
          <a:xfrm>
            <a:off x="0" y="6211669"/>
            <a:ext cx="8229600" cy="646331"/>
          </a:xfrm>
          <a:prstGeom prst="rect">
            <a:avLst/>
          </a:prstGeom>
          <a:noFill/>
        </p:spPr>
        <p:txBody>
          <a:bodyPr wrap="square" rtlCol="0">
            <a:spAutoFit/>
          </a:bodyPr>
          <a:lstStyle/>
          <a:p>
            <a:r>
              <a:rPr lang="en-CH" dirty="0"/>
              <a:t>*</a:t>
            </a:r>
            <a:r>
              <a:rPr lang="en-CH" b="1" dirty="0"/>
              <a:t>ECG Heartbeat Classification: A Deep Transferable Representation</a:t>
            </a:r>
            <a:r>
              <a:rPr lang="en-US" b="1" dirty="0"/>
              <a:t>, by </a:t>
            </a:r>
            <a:r>
              <a:rPr lang="en-CH" b="1" u="sng" dirty="0">
                <a:hlinkClick r:id="rId2"/>
              </a:rPr>
              <a:t>Mohammad Kachuee</a:t>
            </a:r>
            <a:r>
              <a:rPr lang="en-CH" b="1" dirty="0"/>
              <a:t>, </a:t>
            </a:r>
            <a:r>
              <a:rPr lang="en-CH" b="1" u="sng" dirty="0">
                <a:hlinkClick r:id="rId3"/>
              </a:rPr>
              <a:t>Shayan Fazeli</a:t>
            </a:r>
            <a:r>
              <a:rPr lang="en-CH" b="1" dirty="0"/>
              <a:t>, </a:t>
            </a:r>
            <a:r>
              <a:rPr lang="en-CH" b="1" u="sng" dirty="0">
                <a:hlinkClick r:id="rId4"/>
              </a:rPr>
              <a:t>Majid Sarrafzadeh</a:t>
            </a:r>
            <a:endParaRPr lang="en-CH" dirty="0"/>
          </a:p>
        </p:txBody>
      </p:sp>
    </p:spTree>
    <p:extLst>
      <p:ext uri="{BB962C8B-B14F-4D97-AF65-F5344CB8AC3E}">
        <p14:creationId xmlns:p14="http://schemas.microsoft.com/office/powerpoint/2010/main" val="375310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3C8D-53C7-4C44-A728-037A4DE67F4B}"/>
              </a:ext>
            </a:extLst>
          </p:cNvPr>
          <p:cNvSpPr>
            <a:spLocks noGrp="1"/>
          </p:cNvSpPr>
          <p:nvPr>
            <p:ph type="title"/>
          </p:nvPr>
        </p:nvSpPr>
        <p:spPr>
          <a:xfrm>
            <a:off x="162339" y="2578238"/>
            <a:ext cx="5933661" cy="1325563"/>
          </a:xfrm>
        </p:spPr>
        <p:txBody>
          <a:bodyPr>
            <a:normAutofit fontScale="90000"/>
          </a:bodyPr>
          <a:lstStyle/>
          <a:p>
            <a:r>
              <a:rPr lang="en-CH" dirty="0"/>
              <a:t>An example of a 10s ECG window and an extracted beat from it.</a:t>
            </a:r>
          </a:p>
        </p:txBody>
      </p:sp>
      <p:pic>
        <p:nvPicPr>
          <p:cNvPr id="4" name="Picture 3" descr="A close up of a logo&#10;&#10;Description automatically generated">
            <a:extLst>
              <a:ext uri="{FF2B5EF4-FFF2-40B4-BE49-F238E27FC236}">
                <a16:creationId xmlns:a16="http://schemas.microsoft.com/office/drawing/2014/main" id="{E9D1C522-6FFE-6844-A5B5-D104493E18FB}"/>
              </a:ext>
            </a:extLst>
          </p:cNvPr>
          <p:cNvPicPr/>
          <p:nvPr/>
        </p:nvPicPr>
        <p:blipFill>
          <a:blip r:embed="rId2">
            <a:extLst>
              <a:ext uri="{28A0092B-C50C-407E-A947-70E740481C1C}">
                <a14:useLocalDpi xmlns:a14="http://schemas.microsoft.com/office/drawing/2010/main" val="0"/>
              </a:ext>
            </a:extLst>
          </a:blip>
          <a:stretch>
            <a:fillRect/>
          </a:stretch>
        </p:blipFill>
        <p:spPr>
          <a:xfrm>
            <a:off x="6096001" y="0"/>
            <a:ext cx="5257799" cy="6857999"/>
          </a:xfrm>
          <a:prstGeom prst="rect">
            <a:avLst/>
          </a:prstGeom>
        </p:spPr>
      </p:pic>
    </p:spTree>
    <p:extLst>
      <p:ext uri="{BB962C8B-B14F-4D97-AF65-F5344CB8AC3E}">
        <p14:creationId xmlns:p14="http://schemas.microsoft.com/office/powerpoint/2010/main" val="44643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42DC-A83C-6244-ACB0-DB76CDC42B5A}"/>
              </a:ext>
            </a:extLst>
          </p:cNvPr>
          <p:cNvSpPr>
            <a:spLocks noGrp="1"/>
          </p:cNvSpPr>
          <p:nvPr>
            <p:ph type="title"/>
          </p:nvPr>
        </p:nvSpPr>
        <p:spPr/>
        <p:txBody>
          <a:bodyPr/>
          <a:lstStyle/>
          <a:p>
            <a:r>
              <a:rPr lang="en-CH" dirty="0"/>
              <a:t>My Signal Preprocessing Modifications</a:t>
            </a:r>
          </a:p>
        </p:txBody>
      </p:sp>
      <p:sp>
        <p:nvSpPr>
          <p:cNvPr id="3" name="Content Placeholder 2">
            <a:extLst>
              <a:ext uri="{FF2B5EF4-FFF2-40B4-BE49-F238E27FC236}">
                <a16:creationId xmlns:a16="http://schemas.microsoft.com/office/drawing/2014/main" id="{79A36AC7-A53F-9643-86E9-9737FFA38AEE}"/>
              </a:ext>
            </a:extLst>
          </p:cNvPr>
          <p:cNvSpPr>
            <a:spLocks noGrp="1"/>
          </p:cNvSpPr>
          <p:nvPr>
            <p:ph idx="1"/>
          </p:nvPr>
        </p:nvSpPr>
        <p:spPr>
          <a:xfrm>
            <a:off x="838200" y="2505104"/>
            <a:ext cx="10515600" cy="2892149"/>
          </a:xfrm>
        </p:spPr>
        <p:txBody>
          <a:bodyPr>
            <a:normAutofit/>
          </a:bodyPr>
          <a:lstStyle/>
          <a:p>
            <a:r>
              <a:rPr lang="en-CH" dirty="0"/>
              <a:t>Fixed T = 100 (Hyperparameter)</a:t>
            </a:r>
          </a:p>
          <a:p>
            <a:r>
              <a:rPr lang="en-CH" dirty="0"/>
              <a:t>Chose Beat Fixed Length = 188</a:t>
            </a:r>
          </a:p>
          <a:p>
            <a:pPr lvl="1"/>
            <a:r>
              <a:rPr lang="en-CH" dirty="0"/>
              <a:t>This is the length used by the training dataset*</a:t>
            </a:r>
          </a:p>
        </p:txBody>
      </p:sp>
      <p:sp>
        <p:nvSpPr>
          <p:cNvPr id="4" name="TextBox 3">
            <a:extLst>
              <a:ext uri="{FF2B5EF4-FFF2-40B4-BE49-F238E27FC236}">
                <a16:creationId xmlns:a16="http://schemas.microsoft.com/office/drawing/2014/main" id="{DE4B8189-D714-DE46-9A6B-C900C1DA689B}"/>
              </a:ext>
            </a:extLst>
          </p:cNvPr>
          <p:cNvSpPr txBox="1"/>
          <p:nvPr/>
        </p:nvSpPr>
        <p:spPr>
          <a:xfrm>
            <a:off x="0" y="6211669"/>
            <a:ext cx="8229600" cy="646331"/>
          </a:xfrm>
          <a:prstGeom prst="rect">
            <a:avLst/>
          </a:prstGeom>
          <a:noFill/>
        </p:spPr>
        <p:txBody>
          <a:bodyPr wrap="square" rtlCol="0">
            <a:spAutoFit/>
          </a:bodyPr>
          <a:lstStyle/>
          <a:p>
            <a:r>
              <a:rPr lang="en-CH" dirty="0"/>
              <a:t>*[5]</a:t>
            </a:r>
            <a:r>
              <a:rPr lang="en-CH" b="1" dirty="0"/>
              <a:t> ECG Heartbeat Categorization Dataset</a:t>
            </a:r>
            <a:endParaRPr lang="en-CH" dirty="0"/>
          </a:p>
          <a:p>
            <a:r>
              <a:rPr lang="en-CH" u="sng" dirty="0"/>
              <a:t>https://www.kaggle.com/shayanfazeli/heartbeat</a:t>
            </a:r>
            <a:endParaRPr lang="en-CH" dirty="0"/>
          </a:p>
        </p:txBody>
      </p:sp>
    </p:spTree>
    <p:extLst>
      <p:ext uri="{BB962C8B-B14F-4D97-AF65-F5344CB8AC3E}">
        <p14:creationId xmlns:p14="http://schemas.microsoft.com/office/powerpoint/2010/main" val="386536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I followed and implemented the ECG Heartbeat Classification paper’s model as it tackles the same ECG problem and classifies the same 5 classes that we are trying to predict. </a:t>
            </a:r>
          </a:p>
          <a:p>
            <a:pPr marL="0" indent="0">
              <a:buNone/>
            </a:pPr>
            <a:r>
              <a:rPr lang="en-US" sz="2400" dirty="0"/>
              <a:t>I trained the model normally using </a:t>
            </a:r>
            <a:r>
              <a:rPr lang="en-US" sz="2400" dirty="0" err="1"/>
              <a:t>Tensorflow</a:t>
            </a:r>
            <a:r>
              <a:rPr lang="en-US" sz="2400" dirty="0"/>
              <a:t> </a:t>
            </a:r>
            <a:r>
              <a:rPr lang="en-US" sz="2400" dirty="0" err="1"/>
              <a:t>Keras</a:t>
            </a:r>
            <a:r>
              <a:rPr lang="en-US" sz="2400" dirty="0"/>
              <a:t> then migrated it to our MCU using </a:t>
            </a:r>
            <a:r>
              <a:rPr lang="en-US" sz="2400" dirty="0" err="1"/>
              <a:t>Tensorflow</a:t>
            </a:r>
            <a:r>
              <a:rPr lang="en-US" sz="2400" dirty="0"/>
              <a:t> Lite.</a:t>
            </a:r>
          </a:p>
        </p:txBody>
      </p:sp>
      <p:pic>
        <p:nvPicPr>
          <p:cNvPr id="5122" name="Picture 2" descr="page3image41046912">
            <a:extLst>
              <a:ext uri="{FF2B5EF4-FFF2-40B4-BE49-F238E27FC236}">
                <a16:creationId xmlns:a16="http://schemas.microsoft.com/office/drawing/2014/main" id="{1EB91F57-5751-0745-B429-C45EBA75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357" y="0"/>
            <a:ext cx="3090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5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Problem: </a:t>
            </a:r>
          </a:p>
          <a:p>
            <a:pPr marL="0" indent="0">
              <a:buNone/>
            </a:pPr>
            <a:r>
              <a:rPr lang="en-US" sz="2400" dirty="0"/>
              <a:t>RAM size Limitation</a:t>
            </a:r>
          </a:p>
          <a:p>
            <a:pPr marL="0" indent="0">
              <a:buNone/>
            </a:pPr>
            <a:endParaRPr lang="en-US" sz="2400" dirty="0"/>
          </a:p>
          <a:p>
            <a:pPr marL="0" indent="0">
              <a:buNone/>
            </a:pPr>
            <a:r>
              <a:rPr lang="en-US" sz="2400" dirty="0"/>
              <a:t>Solution:</a:t>
            </a:r>
          </a:p>
          <a:p>
            <a:pPr marL="0" indent="0">
              <a:buNone/>
            </a:pPr>
            <a:r>
              <a:rPr lang="en-US" sz="2400" dirty="0"/>
              <a:t>Changed the Model to 3 Fully Connected Layers</a:t>
            </a:r>
            <a:endParaRPr lang="en-CH" sz="2400" dirty="0"/>
          </a:p>
        </p:txBody>
      </p:sp>
      <p:pic>
        <p:nvPicPr>
          <p:cNvPr id="5" name="Picture 4" descr="A picture containing clock&#10;&#10;Description automatically generated">
            <a:extLst>
              <a:ext uri="{FF2B5EF4-FFF2-40B4-BE49-F238E27FC236}">
                <a16:creationId xmlns:a16="http://schemas.microsoft.com/office/drawing/2014/main" id="{9498AB96-1F2E-BD49-890E-56AE71634BAA}"/>
              </a:ext>
            </a:extLst>
          </p:cNvPr>
          <p:cNvPicPr>
            <a:picLocks noChangeAspect="1"/>
          </p:cNvPicPr>
          <p:nvPr/>
        </p:nvPicPr>
        <p:blipFill>
          <a:blip r:embed="rId2"/>
          <a:stretch>
            <a:fillRect/>
          </a:stretch>
        </p:blipFill>
        <p:spPr>
          <a:xfrm>
            <a:off x="9418320" y="428715"/>
            <a:ext cx="1565366" cy="6000570"/>
          </a:xfrm>
          <a:prstGeom prst="rect">
            <a:avLst/>
          </a:prstGeom>
        </p:spPr>
      </p:pic>
    </p:spTree>
    <p:extLst>
      <p:ext uri="{BB962C8B-B14F-4D97-AF65-F5344CB8AC3E}">
        <p14:creationId xmlns:p14="http://schemas.microsoft.com/office/powerpoint/2010/main" val="107024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667A-6AE0-DE4C-8741-DB292805FC18}"/>
              </a:ext>
            </a:extLst>
          </p:cNvPr>
          <p:cNvSpPr>
            <a:spLocks noGrp="1"/>
          </p:cNvSpPr>
          <p:nvPr>
            <p:ph type="title"/>
          </p:nvPr>
        </p:nvSpPr>
        <p:spPr/>
        <p:txBody>
          <a:bodyPr/>
          <a:lstStyle/>
          <a:p>
            <a:r>
              <a:rPr lang="en-GB" dirty="0">
                <a:cs typeface="Times New Roman" panose="02020603050405020304" pitchFamily="18" charset="0"/>
              </a:rPr>
              <a:t>Motivation</a:t>
            </a:r>
            <a:endParaRPr lang="en-CH" dirty="0"/>
          </a:p>
        </p:txBody>
      </p:sp>
      <p:sp>
        <p:nvSpPr>
          <p:cNvPr id="3" name="Content Placeholder 2">
            <a:extLst>
              <a:ext uri="{FF2B5EF4-FFF2-40B4-BE49-F238E27FC236}">
                <a16:creationId xmlns:a16="http://schemas.microsoft.com/office/drawing/2014/main" id="{4A34A74D-34E1-3445-8817-AC4A9145E576}"/>
              </a:ext>
            </a:extLst>
          </p:cNvPr>
          <p:cNvSpPr>
            <a:spLocks noGrp="1"/>
          </p:cNvSpPr>
          <p:nvPr>
            <p:ph idx="1"/>
          </p:nvPr>
        </p:nvSpPr>
        <p:spPr/>
        <p:txBody>
          <a:bodyPr>
            <a:normAutofit lnSpcReduction="10000"/>
          </a:bodyPr>
          <a:lstStyle/>
          <a:p>
            <a:r>
              <a:rPr lang="en-GB" dirty="0">
                <a:cs typeface="Times New Roman" panose="02020603050405020304" pitchFamily="18" charset="0"/>
              </a:rPr>
              <a:t>Embedded Systems are found everywhere, and you might even be interacting with some of them without even noticing that it is one. This is due to their large field of applications such as cars (ABS systems and others), Point-Of-Sale systems, anti-focus cameras, avionic systems, etc.... and this is just to name a few. </a:t>
            </a:r>
          </a:p>
          <a:p>
            <a:r>
              <a:rPr lang="en-GB" dirty="0">
                <a:cs typeface="Times New Roman" panose="02020603050405020304" pitchFamily="18" charset="0"/>
              </a:rPr>
              <a:t>Embedded Systems are usually cheap as they are often part of a bigger system that should be cheap. This implies that embedded systems are accessible for anyone.</a:t>
            </a:r>
            <a:br>
              <a:rPr lang="en-GB" dirty="0">
                <a:cs typeface="Times New Roman" panose="02020603050405020304" pitchFamily="18" charset="0"/>
              </a:rPr>
            </a:br>
            <a:r>
              <a:rPr lang="en-GB" dirty="0">
                <a:cs typeface="Times New Roman" panose="02020603050405020304" pitchFamily="18" charset="0"/>
              </a:rPr>
              <a:t>Recently, embedded systems begun to support the implementation of Artificial Intelligence (we will discuss this later). Some of these microcontrollers are, of course, the STM32 family. </a:t>
            </a:r>
            <a:endParaRPr lang="en-CH" dirty="0"/>
          </a:p>
          <a:p>
            <a:pPr marL="0" indent="0">
              <a:buNone/>
            </a:pPr>
            <a:endParaRPr lang="en-CH" sz="2000" dirty="0"/>
          </a:p>
        </p:txBody>
      </p:sp>
    </p:spTree>
    <p:extLst>
      <p:ext uri="{BB962C8B-B14F-4D97-AF65-F5344CB8AC3E}">
        <p14:creationId xmlns:p14="http://schemas.microsoft.com/office/powerpoint/2010/main" val="152494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BA48-73C8-BD48-B4B8-EAB8AA086421}"/>
              </a:ext>
            </a:extLst>
          </p:cNvPr>
          <p:cNvSpPr>
            <a:spLocks noGrp="1"/>
          </p:cNvSpPr>
          <p:nvPr>
            <p:ph type="title"/>
          </p:nvPr>
        </p:nvSpPr>
        <p:spPr/>
        <p:txBody>
          <a:bodyPr/>
          <a:lstStyle/>
          <a:p>
            <a:r>
              <a:rPr lang="en-US" dirty="0" err="1"/>
              <a:t>Tensorflow</a:t>
            </a:r>
            <a:r>
              <a:rPr lang="en-US" dirty="0"/>
              <a:t> Lite</a:t>
            </a:r>
            <a:endParaRPr lang="en-CH" dirty="0"/>
          </a:p>
        </p:txBody>
      </p:sp>
      <p:sp>
        <p:nvSpPr>
          <p:cNvPr id="3" name="Content Placeholder 2">
            <a:extLst>
              <a:ext uri="{FF2B5EF4-FFF2-40B4-BE49-F238E27FC236}">
                <a16:creationId xmlns:a16="http://schemas.microsoft.com/office/drawing/2014/main" id="{DF2D94D6-10F6-494B-92AE-9D616654F642}"/>
              </a:ext>
            </a:extLst>
          </p:cNvPr>
          <p:cNvSpPr>
            <a:spLocks noGrp="1"/>
          </p:cNvSpPr>
          <p:nvPr>
            <p:ph idx="1"/>
          </p:nvPr>
        </p:nvSpPr>
        <p:spPr>
          <a:xfrm>
            <a:off x="838199" y="1825625"/>
            <a:ext cx="10691191" cy="2653609"/>
          </a:xfrm>
        </p:spPr>
        <p:txBody>
          <a:bodyPr>
            <a:normAutofit/>
          </a:bodyPr>
          <a:lstStyle/>
          <a:p>
            <a:r>
              <a:rPr lang="en-US" sz="2000" dirty="0"/>
              <a:t>After training the model using </a:t>
            </a:r>
            <a:r>
              <a:rPr lang="en-US" sz="2000" dirty="0" err="1"/>
              <a:t>Keras</a:t>
            </a:r>
            <a:r>
              <a:rPr lang="en-US" sz="2000" dirty="0"/>
              <a:t>, it is converted to a TF Lite model using the TensorFlow Lite Converter that generates a </a:t>
            </a:r>
            <a:r>
              <a:rPr lang="en-US" sz="2000" dirty="0" err="1"/>
              <a:t>FlatBuffer</a:t>
            </a:r>
            <a:r>
              <a:rPr lang="en-US" sz="2000" dirty="0"/>
              <a:t> file (.</a:t>
            </a:r>
            <a:r>
              <a:rPr lang="en-US" sz="2000" dirty="0" err="1"/>
              <a:t>tflite</a:t>
            </a:r>
            <a:r>
              <a:rPr lang="en-US" sz="2000" dirty="0"/>
              <a:t>). </a:t>
            </a:r>
          </a:p>
          <a:p>
            <a:r>
              <a:rPr lang="en-US" sz="2000" dirty="0"/>
              <a:t>The flat buffer is then optimized using a method called Dynamic Range Quantization which reduces the size of the buffer. The buffer can go up to 4x smaller and can have 2-3x speedup in performance while having a very close accuracy to the original model. This is done by reducing the weights to 8-bit precision.</a:t>
            </a:r>
          </a:p>
          <a:p>
            <a:r>
              <a:rPr lang="en-US" sz="2000" dirty="0"/>
              <a:t>Then I included this </a:t>
            </a:r>
            <a:r>
              <a:rPr lang="en-US" sz="2000" dirty="0" err="1"/>
              <a:t>FlatBuffer</a:t>
            </a:r>
            <a:r>
              <a:rPr lang="en-US" sz="2000" dirty="0"/>
              <a:t> in the MCU C project.</a:t>
            </a:r>
          </a:p>
        </p:txBody>
      </p:sp>
      <p:pic>
        <p:nvPicPr>
          <p:cNvPr id="5" name="Picture 4" descr="A screenshot of a cell phone&#10;&#10;Description automatically generated">
            <a:extLst>
              <a:ext uri="{FF2B5EF4-FFF2-40B4-BE49-F238E27FC236}">
                <a16:creationId xmlns:a16="http://schemas.microsoft.com/office/drawing/2014/main" id="{F7FEF3EB-2712-D841-94D0-95267935EFF1}"/>
              </a:ext>
            </a:extLst>
          </p:cNvPr>
          <p:cNvPicPr>
            <a:picLocks noChangeAspect="1"/>
          </p:cNvPicPr>
          <p:nvPr/>
        </p:nvPicPr>
        <p:blipFill>
          <a:blip r:embed="rId2"/>
          <a:stretch>
            <a:fillRect/>
          </a:stretch>
        </p:blipFill>
        <p:spPr>
          <a:xfrm>
            <a:off x="2054084" y="4479234"/>
            <a:ext cx="8083832" cy="1739349"/>
          </a:xfrm>
          <a:prstGeom prst="rect">
            <a:avLst/>
          </a:prstGeom>
        </p:spPr>
      </p:pic>
    </p:spTree>
    <p:extLst>
      <p:ext uri="{BB962C8B-B14F-4D97-AF65-F5344CB8AC3E}">
        <p14:creationId xmlns:p14="http://schemas.microsoft.com/office/powerpoint/2010/main" val="571757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paper model</a:t>
            </a:r>
          </a:p>
        </p:txBody>
      </p:sp>
      <p:pic>
        <p:nvPicPr>
          <p:cNvPr id="5" name="Picture 4" descr="A screenshot of a computer&#10;&#10;Description automatically generated">
            <a:extLst>
              <a:ext uri="{FF2B5EF4-FFF2-40B4-BE49-F238E27FC236}">
                <a16:creationId xmlns:a16="http://schemas.microsoft.com/office/drawing/2014/main" id="{571C5CDB-17DB-C749-807B-D06AA03D3196}"/>
              </a:ext>
            </a:extLst>
          </p:cNvPr>
          <p:cNvPicPr>
            <a:picLocks noChangeAspect="1"/>
          </p:cNvPicPr>
          <p:nvPr/>
        </p:nvPicPr>
        <p:blipFill rotWithShape="1">
          <a:blip r:embed="rId2"/>
          <a:srcRect l="16821" t="63703" r="71183" b="29925"/>
          <a:stretch/>
        </p:blipFill>
        <p:spPr>
          <a:xfrm>
            <a:off x="7256175" y="0"/>
            <a:ext cx="4800842" cy="15936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C3B4395-5274-DA49-819F-4687E7A7A0E1}"/>
              </a:ext>
            </a:extLst>
          </p:cNvPr>
          <p:cNvPicPr>
            <a:picLocks noChangeAspect="1"/>
          </p:cNvPicPr>
          <p:nvPr/>
        </p:nvPicPr>
        <p:blipFill rotWithShape="1">
          <a:blip r:embed="rId3"/>
          <a:srcRect l="19753" t="28642" r="22843" b="17284"/>
          <a:stretch/>
        </p:blipFill>
        <p:spPr>
          <a:xfrm>
            <a:off x="6289" y="1708809"/>
            <a:ext cx="8746067" cy="5149191"/>
          </a:xfrm>
          <a:prstGeom prst="rect">
            <a:avLst/>
          </a:prstGeom>
        </p:spPr>
      </p:pic>
    </p:spTree>
    <p:extLst>
      <p:ext uri="{BB962C8B-B14F-4D97-AF65-F5344CB8AC3E}">
        <p14:creationId xmlns:p14="http://schemas.microsoft.com/office/powerpoint/2010/main" val="245000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simple model</a:t>
            </a:r>
          </a:p>
        </p:txBody>
      </p:sp>
      <p:pic>
        <p:nvPicPr>
          <p:cNvPr id="8" name="Picture 7" descr="A screenshot of a computer&#10;&#10;Description automatically generated">
            <a:extLst>
              <a:ext uri="{FF2B5EF4-FFF2-40B4-BE49-F238E27FC236}">
                <a16:creationId xmlns:a16="http://schemas.microsoft.com/office/drawing/2014/main" id="{33DC8E4C-D85C-E14C-8B02-463C0EEC8B62}"/>
              </a:ext>
            </a:extLst>
          </p:cNvPr>
          <p:cNvPicPr>
            <a:picLocks noChangeAspect="1"/>
          </p:cNvPicPr>
          <p:nvPr/>
        </p:nvPicPr>
        <p:blipFill rotWithShape="1">
          <a:blip r:embed="rId2"/>
          <a:srcRect l="24682" t="75809" r="62818" b="18714"/>
          <a:stretch/>
        </p:blipFill>
        <p:spPr>
          <a:xfrm>
            <a:off x="1826347" y="2168434"/>
            <a:ext cx="8539306" cy="2338252"/>
          </a:xfrm>
          <a:prstGeom prst="rect">
            <a:avLst/>
          </a:prstGeom>
        </p:spPr>
      </p:pic>
      <p:sp>
        <p:nvSpPr>
          <p:cNvPr id="9" name="TextBox 8">
            <a:extLst>
              <a:ext uri="{FF2B5EF4-FFF2-40B4-BE49-F238E27FC236}">
                <a16:creationId xmlns:a16="http://schemas.microsoft.com/office/drawing/2014/main" id="{83CF24D0-4888-B243-BAC2-F176506F9518}"/>
              </a:ext>
            </a:extLst>
          </p:cNvPr>
          <p:cNvSpPr txBox="1"/>
          <p:nvPr/>
        </p:nvSpPr>
        <p:spPr>
          <a:xfrm>
            <a:off x="1410789" y="5238206"/>
            <a:ext cx="9326880" cy="369332"/>
          </a:xfrm>
          <a:prstGeom prst="rect">
            <a:avLst/>
          </a:prstGeom>
          <a:noFill/>
        </p:spPr>
        <p:txBody>
          <a:bodyPr wrap="square" rtlCol="0">
            <a:spAutoFit/>
          </a:bodyPr>
          <a:lstStyle/>
          <a:p>
            <a:r>
              <a:rPr lang="en-CH" dirty="0"/>
              <a:t>Compressed x8 because of maximum allowed hex file size</a:t>
            </a:r>
          </a:p>
        </p:txBody>
      </p:sp>
    </p:spTree>
    <p:extLst>
      <p:ext uri="{BB962C8B-B14F-4D97-AF65-F5344CB8AC3E}">
        <p14:creationId xmlns:p14="http://schemas.microsoft.com/office/powerpoint/2010/main" val="2592475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945-F8E0-8940-BDDF-6E94B0F10AE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1F3EAB41-035D-DA44-95AA-5CA10D0DDADE}"/>
              </a:ext>
            </a:extLst>
          </p:cNvPr>
          <p:cNvSpPr>
            <a:spLocks noGrp="1"/>
          </p:cNvSpPr>
          <p:nvPr>
            <p:ph idx="1"/>
          </p:nvPr>
        </p:nvSpPr>
        <p:spPr>
          <a:xfrm>
            <a:off x="838200" y="1825625"/>
            <a:ext cx="10515600" cy="4522166"/>
          </a:xfrm>
        </p:spPr>
        <p:txBody>
          <a:bodyPr>
            <a:normAutofit fontScale="55000" lnSpcReduction="20000"/>
          </a:bodyPr>
          <a:lstStyle/>
          <a:p>
            <a:pPr marL="0" indent="0">
              <a:buNone/>
            </a:pPr>
            <a:r>
              <a:rPr lang="en-US" sz="2900" dirty="0"/>
              <a:t>[1] </a:t>
            </a:r>
            <a:r>
              <a:rPr lang="en-CH" sz="2900" b="1" dirty="0"/>
              <a:t>ECG Heartbeat Classification: A Deep Transferable Representation</a:t>
            </a:r>
            <a:r>
              <a:rPr lang="en-US" sz="2900" b="1" dirty="0"/>
              <a:t>, by </a:t>
            </a:r>
            <a:r>
              <a:rPr lang="en-CH" sz="2900" b="1" u="sng" dirty="0">
                <a:hlinkClick r:id="rId2"/>
              </a:rPr>
              <a:t>Mohammad Kachuee</a:t>
            </a:r>
            <a:r>
              <a:rPr lang="en-CH" sz="2900" b="1" dirty="0"/>
              <a:t>, </a:t>
            </a:r>
            <a:r>
              <a:rPr lang="en-CH" sz="2900" b="1" u="sng" dirty="0">
                <a:hlinkClick r:id="rId3"/>
              </a:rPr>
              <a:t>Shayan</a:t>
            </a:r>
            <a:r>
              <a:rPr lang="en-CH" sz="2900" b="1" u="sng" dirty="0">
                <a:hlinkClick r:id="rId3"/>
              </a:rPr>
              <a:t> </a:t>
            </a:r>
            <a:r>
              <a:rPr lang="en-CH" sz="2900" b="1" u="sng" dirty="0">
                <a:hlinkClick r:id="rId3"/>
              </a:rPr>
              <a:t>Fazeli</a:t>
            </a:r>
            <a:r>
              <a:rPr lang="en-CH" sz="2900" b="1" dirty="0"/>
              <a:t>, </a:t>
            </a:r>
            <a:r>
              <a:rPr lang="en-CH" sz="2900" b="1" u="sng" dirty="0">
                <a:hlinkClick r:id="rId4"/>
              </a:rPr>
              <a:t>Majid Sarrafzadeh</a:t>
            </a:r>
            <a:endParaRPr lang="en-CH" sz="2900" dirty="0"/>
          </a:p>
          <a:p>
            <a:pPr marL="0" indent="0">
              <a:buNone/>
            </a:pPr>
            <a:r>
              <a:rPr lang="en-CH" sz="2900" u="sng" dirty="0">
                <a:hlinkClick r:id="rId5"/>
              </a:rPr>
              <a:t>https://arxiv.org/abs/1805.00794</a:t>
            </a:r>
            <a:endParaRPr lang="en-CH" sz="2900" dirty="0"/>
          </a:p>
          <a:p>
            <a:pPr marL="0" indent="0">
              <a:buNone/>
            </a:pPr>
            <a:r>
              <a:rPr lang="en-CH" sz="2900" dirty="0"/>
              <a:t> </a:t>
            </a:r>
          </a:p>
          <a:p>
            <a:pPr marL="0" indent="0">
              <a:buNone/>
            </a:pPr>
            <a:r>
              <a:rPr lang="en-CH" sz="2900" dirty="0"/>
              <a:t>[2] </a:t>
            </a:r>
            <a:r>
              <a:rPr lang="en-CH" sz="2900" b="1" dirty="0"/>
              <a:t>TinyML</a:t>
            </a:r>
            <a:r>
              <a:rPr lang="en-CH" sz="2900" dirty="0"/>
              <a:t>, by </a:t>
            </a:r>
            <a:r>
              <a:rPr lang="en-CH" sz="2900" u="sng" dirty="0">
                <a:hlinkClick r:id="rId6"/>
              </a:rPr>
              <a:t>Pete Warden</a:t>
            </a:r>
            <a:r>
              <a:rPr lang="en-CH" sz="2900" dirty="0"/>
              <a:t>, </a:t>
            </a:r>
            <a:r>
              <a:rPr lang="en-CH" sz="2900" u="sng" dirty="0">
                <a:hlinkClick r:id="rId7"/>
              </a:rPr>
              <a:t>Daniel Situnayake</a:t>
            </a:r>
            <a:r>
              <a:rPr lang="en-CH" sz="2900" dirty="0"/>
              <a:t>, ISBN: 9781492052043.</a:t>
            </a:r>
          </a:p>
          <a:p>
            <a:pPr marL="0" indent="0">
              <a:buNone/>
            </a:pPr>
            <a:r>
              <a:rPr lang="en-CH" sz="2900" u="sng" dirty="0">
                <a:hlinkClick r:id="rId8"/>
              </a:rPr>
              <a:t>https://learning.oreilly.com/library/view/tinyml/9781492052036/</a:t>
            </a:r>
            <a:endParaRPr lang="en-CH" sz="2900" dirty="0"/>
          </a:p>
          <a:p>
            <a:pPr marL="0" indent="0">
              <a:buNone/>
            </a:pPr>
            <a:r>
              <a:rPr lang="en-CH" sz="2900" dirty="0"/>
              <a:t> </a:t>
            </a:r>
          </a:p>
          <a:p>
            <a:pPr marL="0" indent="0">
              <a:buNone/>
            </a:pPr>
            <a:r>
              <a:rPr lang="en-CH" sz="2900" dirty="0"/>
              <a:t>[3] </a:t>
            </a:r>
            <a:r>
              <a:rPr lang="en-CH" sz="2900" b="1" dirty="0"/>
              <a:t>Tensorflow Lite documentation</a:t>
            </a:r>
            <a:r>
              <a:rPr lang="en-CH" sz="2900" dirty="0"/>
              <a:t>.</a:t>
            </a:r>
          </a:p>
          <a:p>
            <a:pPr marL="0" indent="0">
              <a:buNone/>
            </a:pPr>
            <a:r>
              <a:rPr lang="en-CH" sz="2900" u="sng" dirty="0">
                <a:hlinkClick r:id="rId9"/>
              </a:rPr>
              <a:t>https://www.tensorflow.org/lite</a:t>
            </a:r>
            <a:endParaRPr lang="en-CH" sz="2900" dirty="0"/>
          </a:p>
          <a:p>
            <a:pPr marL="0" indent="0">
              <a:buNone/>
            </a:pPr>
            <a:r>
              <a:rPr lang="en-CH" sz="2900" dirty="0"/>
              <a:t> </a:t>
            </a:r>
          </a:p>
          <a:p>
            <a:pPr marL="0" indent="0">
              <a:buNone/>
            </a:pPr>
            <a:r>
              <a:rPr lang="en-CH" sz="2900" dirty="0"/>
              <a:t>[</a:t>
            </a:r>
            <a:r>
              <a:rPr lang="fr-CH" sz="2900" dirty="0"/>
              <a:t>4</a:t>
            </a:r>
            <a:r>
              <a:rPr lang="en-CH" sz="2900" dirty="0"/>
              <a:t>] </a:t>
            </a:r>
            <a:r>
              <a:rPr lang="fr-CH" sz="2900" b="1" dirty="0"/>
              <a:t>STM32L432KCU </a:t>
            </a:r>
            <a:r>
              <a:rPr lang="fr-CH" sz="2900" b="1" dirty="0" err="1"/>
              <a:t>Datasheet</a:t>
            </a:r>
            <a:endParaRPr lang="en-CH" sz="2900" dirty="0"/>
          </a:p>
          <a:p>
            <a:pPr marL="0" indent="0">
              <a:buNone/>
            </a:pPr>
            <a:r>
              <a:rPr lang="fr-CH" sz="2900" u="sng" dirty="0"/>
              <a:t>https://</a:t>
            </a:r>
            <a:r>
              <a:rPr lang="fr-CH" sz="2900" u="sng" dirty="0" err="1"/>
              <a:t>www.st.com</a:t>
            </a:r>
            <a:r>
              <a:rPr lang="fr-CH" sz="2900" u="sng" dirty="0"/>
              <a:t>/</a:t>
            </a:r>
            <a:r>
              <a:rPr lang="fr-CH" sz="2900" u="sng" dirty="0" err="1"/>
              <a:t>resource</a:t>
            </a:r>
            <a:r>
              <a:rPr lang="fr-CH" sz="2900" u="sng" dirty="0"/>
              <a:t>/en/</a:t>
            </a:r>
            <a:r>
              <a:rPr lang="fr-CH" sz="2900" u="sng" dirty="0" err="1"/>
              <a:t>datasheet</a:t>
            </a:r>
            <a:r>
              <a:rPr lang="fr-CH" sz="2900" u="sng" dirty="0"/>
              <a:t>/stm32l432kc.pdf</a:t>
            </a:r>
            <a:endParaRPr lang="en-CH" sz="2900" u="sng" dirty="0"/>
          </a:p>
          <a:p>
            <a:pPr marL="0" indent="0">
              <a:buNone/>
            </a:pPr>
            <a:endParaRPr lang="en-CH" sz="2900" dirty="0"/>
          </a:p>
          <a:p>
            <a:pPr marL="0" indent="0">
              <a:buNone/>
            </a:pPr>
            <a:r>
              <a:rPr lang="en-CH" sz="2900" dirty="0"/>
              <a:t>[5]</a:t>
            </a:r>
            <a:r>
              <a:rPr lang="en-CH" sz="2900" b="1" dirty="0"/>
              <a:t> ECG Heartbeat Categorization Dataset</a:t>
            </a:r>
            <a:endParaRPr lang="en-CH" sz="2900" dirty="0"/>
          </a:p>
          <a:p>
            <a:pPr marL="0" indent="0">
              <a:buNone/>
            </a:pPr>
            <a:r>
              <a:rPr lang="en-CH" sz="2900" u="sng" dirty="0"/>
              <a:t>https://www.kaggle.com/shayanfazeli/heartbeat</a:t>
            </a:r>
          </a:p>
          <a:p>
            <a:pPr marL="0" indent="0">
              <a:buNone/>
            </a:pPr>
            <a:endParaRPr lang="en-CH" dirty="0"/>
          </a:p>
        </p:txBody>
      </p:sp>
    </p:spTree>
    <p:extLst>
      <p:ext uri="{BB962C8B-B14F-4D97-AF65-F5344CB8AC3E}">
        <p14:creationId xmlns:p14="http://schemas.microsoft.com/office/powerpoint/2010/main" val="32685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2D4A-5DBD-F746-8F03-7BF4D898B783}"/>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49BA28BC-48C5-1B46-BD58-209A0A40E03D}"/>
              </a:ext>
            </a:extLst>
          </p:cNvPr>
          <p:cNvSpPr>
            <a:spLocks noGrp="1"/>
          </p:cNvSpPr>
          <p:nvPr>
            <p:ph idx="1"/>
          </p:nvPr>
        </p:nvSpPr>
        <p:spPr/>
        <p:txBody>
          <a:bodyPr/>
          <a:lstStyle/>
          <a:p>
            <a:r>
              <a:rPr lang="en-GB" dirty="0">
                <a:cs typeface="Times New Roman" panose="02020603050405020304" pitchFamily="18" charset="0"/>
              </a:rPr>
              <a:t>Artificial Intelligence (AI) is called “The New Electricity” by some scientists, such as Andrew Ng. This is because AI has found its way in every domain of our lives, starting from our alarms to medicine and diseases detection. Indeed, AI has proven its excellence in medicine and helped in many developed countries to speed up diagnosis and increase the number of possible examinations per day. </a:t>
            </a:r>
          </a:p>
          <a:p>
            <a:r>
              <a:rPr lang="en-GB" dirty="0">
                <a:cs typeface="Times New Roman" panose="02020603050405020304" pitchFamily="18" charset="0"/>
              </a:rPr>
              <a:t>If we focused in heart diseases, AI is able to diagnose heart problems as good as a human doctor but in just a few seconds. If we let a human do this same task, it will require him about 13 minutes per case, which is obviously a huge speed up. </a:t>
            </a:r>
          </a:p>
          <a:p>
            <a:endParaRPr lang="en-CH" dirty="0"/>
          </a:p>
        </p:txBody>
      </p:sp>
    </p:spTree>
    <p:extLst>
      <p:ext uri="{BB962C8B-B14F-4D97-AF65-F5344CB8AC3E}">
        <p14:creationId xmlns:p14="http://schemas.microsoft.com/office/powerpoint/2010/main" val="12580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2D11-819E-5140-AC07-EA5039F6EA34}"/>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37253195-E248-6D4F-A58F-A8EE4D25BD2B}"/>
              </a:ext>
            </a:extLst>
          </p:cNvPr>
          <p:cNvSpPr>
            <a:spLocks noGrp="1"/>
          </p:cNvSpPr>
          <p:nvPr>
            <p:ph idx="1"/>
          </p:nvPr>
        </p:nvSpPr>
        <p:spPr>
          <a:xfrm>
            <a:off x="838200" y="2756107"/>
            <a:ext cx="10515600" cy="2256045"/>
          </a:xfrm>
        </p:spPr>
        <p:txBody>
          <a:bodyPr/>
          <a:lstStyle/>
          <a:p>
            <a:pPr marL="0" indent="0">
              <a:buNone/>
            </a:pPr>
            <a:r>
              <a:rPr lang="en-GB" dirty="0">
                <a:cs typeface="Times New Roman" panose="02020603050405020304" pitchFamily="18" charset="0"/>
              </a:rPr>
              <a:t>If we combined the power of both worlds, i.e. the diagnosis and speed power of AI and the computation power and accessibility of Embedded Systems, we will obtain our beautiful project: </a:t>
            </a:r>
          </a:p>
          <a:p>
            <a:pPr marL="0" indent="0">
              <a:buNone/>
            </a:pPr>
            <a:r>
              <a:rPr lang="en-GB" dirty="0">
                <a:cs typeface="Times New Roman" panose="02020603050405020304" pitchFamily="18" charset="0"/>
              </a:rPr>
              <a:t>Heart Disease Detection in STM32 microcontroller. </a:t>
            </a:r>
          </a:p>
        </p:txBody>
      </p:sp>
    </p:spTree>
    <p:extLst>
      <p:ext uri="{BB962C8B-B14F-4D97-AF65-F5344CB8AC3E}">
        <p14:creationId xmlns:p14="http://schemas.microsoft.com/office/powerpoint/2010/main" val="325700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(Hardware)</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047280" y="2659126"/>
            <a:ext cx="5370453" cy="3563159"/>
          </a:xfrm>
        </p:spPr>
        <p:txBody>
          <a:bodyPr>
            <a:normAutofit/>
          </a:bodyPr>
          <a:lstStyle/>
          <a:p>
            <a:r>
              <a:rPr lang="en-US" sz="2000" dirty="0"/>
              <a:t>A Microcontroller, I will use the </a:t>
            </a:r>
            <a:r>
              <a:rPr lang="en-US" sz="2000" dirty="0" err="1"/>
              <a:t>Nucleo</a:t>
            </a:r>
            <a:r>
              <a:rPr lang="en-US" sz="2000" dirty="0"/>
              <a:t> STM32L432. The </a:t>
            </a:r>
            <a:r>
              <a:rPr lang="en-US" sz="2000" dirty="0" err="1"/>
              <a:t>Nucleo</a:t>
            </a:r>
            <a:r>
              <a:rPr lang="en-US" sz="2000" dirty="0"/>
              <a:t> has built-in ADC and UART modules, if your MCU doesn’t contain any of these modules you will have to acquire them and connect them to your MCU.</a:t>
            </a:r>
          </a:p>
          <a:p>
            <a:pPr lvl="0"/>
            <a:r>
              <a:rPr lang="en-US" sz="2000" dirty="0"/>
              <a:t>A Heart Monitor, I will use the Spark Fun AD8232</a:t>
            </a:r>
          </a:p>
          <a:p>
            <a:pPr lvl="0"/>
            <a:r>
              <a:rPr lang="en-US" sz="2000" dirty="0"/>
              <a:t>Breadboard</a:t>
            </a:r>
            <a:endParaRPr lang="en-CH" sz="2000" dirty="0"/>
          </a:p>
          <a:p>
            <a:pPr lvl="0"/>
            <a:r>
              <a:rPr lang="en-US" sz="2000" dirty="0"/>
              <a:t>Some jumpers</a:t>
            </a:r>
            <a:endParaRPr lang="en-CH" sz="2000" dirty="0"/>
          </a:p>
        </p:txBody>
      </p:sp>
      <p:pic>
        <p:nvPicPr>
          <p:cNvPr id="12" name="Picture 11" descr="A circuit board&#10;&#10;Description automatically generated">
            <a:extLst>
              <a:ext uri="{FF2B5EF4-FFF2-40B4-BE49-F238E27FC236}">
                <a16:creationId xmlns:a16="http://schemas.microsoft.com/office/drawing/2014/main" id="{DA8A9781-680E-3F43-A203-AFF480349BA4}"/>
              </a:ext>
            </a:extLst>
          </p:cNvPr>
          <p:cNvPicPr/>
          <p:nvPr/>
        </p:nvPicPr>
        <p:blipFill rotWithShape="1">
          <a:blip r:embed="rId2">
            <a:extLst>
              <a:ext uri="{28A0092B-C50C-407E-A947-70E740481C1C}">
                <a14:useLocalDpi xmlns:a14="http://schemas.microsoft.com/office/drawing/2010/main" val="0"/>
              </a:ext>
            </a:extLst>
          </a:blip>
          <a:srcRect l="22565" b="21231"/>
          <a:stretch/>
        </p:blipFill>
        <p:spPr bwMode="auto">
          <a:xfrm>
            <a:off x="6614708" y="3642995"/>
            <a:ext cx="2949575" cy="3001010"/>
          </a:xfrm>
          <a:prstGeom prst="rect">
            <a:avLst/>
          </a:prstGeom>
          <a:ln>
            <a:noFill/>
          </a:ln>
          <a:extLst>
            <a:ext uri="{53640926-AAD7-44D8-BBD7-CCE9431645EC}">
              <a14:shadowObscured xmlns:a14="http://schemas.microsoft.com/office/drawing/2010/main"/>
            </a:ext>
          </a:extLst>
        </p:spPr>
      </p:pic>
      <p:pic>
        <p:nvPicPr>
          <p:cNvPr id="13" name="Picture 12" descr="A picture containing white&#10;&#10;Description automatically generated">
            <a:extLst>
              <a:ext uri="{FF2B5EF4-FFF2-40B4-BE49-F238E27FC236}">
                <a16:creationId xmlns:a16="http://schemas.microsoft.com/office/drawing/2014/main" id="{8C1A7CB0-3ED8-4D4F-BBE7-7B895EB5D1A5}"/>
              </a:ext>
            </a:extLst>
          </p:cNvPr>
          <p:cNvPicPr/>
          <p:nvPr/>
        </p:nvPicPr>
        <p:blipFill>
          <a:blip r:embed="rId3">
            <a:extLst>
              <a:ext uri="{28A0092B-C50C-407E-A947-70E740481C1C}">
                <a14:useLocalDpi xmlns:a14="http://schemas.microsoft.com/office/drawing/2010/main" val="0"/>
              </a:ext>
            </a:extLst>
          </a:blip>
          <a:stretch>
            <a:fillRect/>
          </a:stretch>
        </p:blipFill>
        <p:spPr>
          <a:xfrm>
            <a:off x="9564283" y="3876073"/>
            <a:ext cx="2540000" cy="2540000"/>
          </a:xfrm>
          <a:prstGeom prst="rect">
            <a:avLst/>
          </a:prstGeom>
        </p:spPr>
      </p:pic>
      <p:pic>
        <p:nvPicPr>
          <p:cNvPr id="14" name="Picture 5" descr="page4image40896960">
            <a:extLst>
              <a:ext uri="{FF2B5EF4-FFF2-40B4-BE49-F238E27FC236}">
                <a16:creationId xmlns:a16="http://schemas.microsoft.com/office/drawing/2014/main" id="{77563BA9-D133-3C49-B0DF-F4EFF9BA95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86" r="3027" b="-1"/>
          <a:stretch/>
        </p:blipFill>
        <p:spPr bwMode="auto">
          <a:xfrm>
            <a:off x="8089495" y="605352"/>
            <a:ext cx="3948120" cy="292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(Software) </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283683" y="2736006"/>
            <a:ext cx="5370453" cy="3563159"/>
          </a:xfrm>
        </p:spPr>
        <p:txBody>
          <a:bodyPr>
            <a:normAutofit/>
          </a:bodyPr>
          <a:lstStyle/>
          <a:p>
            <a:pPr lvl="0"/>
            <a:r>
              <a:rPr lang="en-US" dirty="0" err="1"/>
              <a:t>Tensorflow</a:t>
            </a:r>
            <a:r>
              <a:rPr lang="en-US" dirty="0"/>
              <a:t> Lite Support</a:t>
            </a:r>
            <a:endParaRPr lang="en-CH" dirty="0"/>
          </a:p>
          <a:p>
            <a:pPr lvl="0"/>
            <a:r>
              <a:rPr lang="en-US" dirty="0"/>
              <a:t>An IDE, I will use Keil </a:t>
            </a:r>
            <a:r>
              <a:rPr lang="en-US" dirty="0" err="1"/>
              <a:t>uVision</a:t>
            </a:r>
            <a:r>
              <a:rPr lang="en-US" dirty="0"/>
              <a:t> 5</a:t>
            </a:r>
            <a:endParaRPr lang="en-CH" dirty="0"/>
          </a:p>
          <a:p>
            <a:pPr lvl="0"/>
            <a:r>
              <a:rPr lang="en-US" dirty="0"/>
              <a:t>STM32CubeMX, this is not required but it facilitates the implementation a lot</a:t>
            </a:r>
            <a:endParaRPr lang="en-CH" dirty="0"/>
          </a:p>
        </p:txBody>
      </p:sp>
    </p:spTree>
    <p:extLst>
      <p:ext uri="{BB962C8B-B14F-4D97-AF65-F5344CB8AC3E}">
        <p14:creationId xmlns:p14="http://schemas.microsoft.com/office/powerpoint/2010/main" val="255253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3316-C3EF-9342-9BA0-B14639D5646A}"/>
              </a:ext>
            </a:extLst>
          </p:cNvPr>
          <p:cNvSpPr>
            <a:spLocks noGrp="1"/>
          </p:cNvSpPr>
          <p:nvPr>
            <p:ph type="title"/>
          </p:nvPr>
        </p:nvSpPr>
        <p:spPr/>
        <p:txBody>
          <a:bodyPr/>
          <a:lstStyle/>
          <a:p>
            <a:r>
              <a:rPr lang="en-US" dirty="0"/>
              <a:t>Architecture</a:t>
            </a:r>
            <a:endParaRPr lang="en-CH" dirty="0"/>
          </a:p>
        </p:txBody>
      </p:sp>
      <p:sp>
        <p:nvSpPr>
          <p:cNvPr id="3" name="Content Placeholder 2">
            <a:extLst>
              <a:ext uri="{FF2B5EF4-FFF2-40B4-BE49-F238E27FC236}">
                <a16:creationId xmlns:a16="http://schemas.microsoft.com/office/drawing/2014/main" id="{3F8F523E-B183-AF44-9F81-7D9CE2CC37B6}"/>
              </a:ext>
            </a:extLst>
          </p:cNvPr>
          <p:cNvSpPr>
            <a:spLocks noGrp="1"/>
          </p:cNvSpPr>
          <p:nvPr>
            <p:ph idx="1"/>
          </p:nvPr>
        </p:nvSpPr>
        <p:spPr/>
        <p:txBody>
          <a:bodyPr/>
          <a:lstStyle/>
          <a:p>
            <a:pPr marL="0" indent="0">
              <a:buNone/>
            </a:pPr>
            <a:r>
              <a:rPr lang="en-US" b="1" dirty="0"/>
              <a:t>Firm Deadline</a:t>
            </a:r>
            <a:endParaRPr lang="en-CH" b="1" dirty="0"/>
          </a:p>
          <a:p>
            <a:pPr marL="0" indent="0">
              <a:buNone/>
            </a:pPr>
            <a:r>
              <a:rPr lang="en-US" dirty="0"/>
              <a:t>Our application’s deadlines are categorized as Firm deadlines. In other words, it is okay if a couple of deadlines are missed as this will not halt the performance of our system. The deadline in our case is to successfully collect 125 samples of ECG signal and classify the disease state of the patient. </a:t>
            </a:r>
            <a:endParaRPr lang="en-CH" dirty="0"/>
          </a:p>
          <a:p>
            <a:pPr marL="0" indent="0">
              <a:buNone/>
            </a:pPr>
            <a:endParaRPr lang="en-CH" dirty="0"/>
          </a:p>
        </p:txBody>
      </p:sp>
    </p:spTree>
    <p:extLst>
      <p:ext uri="{BB962C8B-B14F-4D97-AF65-F5344CB8AC3E}">
        <p14:creationId xmlns:p14="http://schemas.microsoft.com/office/powerpoint/2010/main" val="18244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ADC</a:t>
            </a:r>
          </a:p>
          <a:p>
            <a:pPr marL="0" indent="0">
              <a:buNone/>
            </a:pPr>
            <a:r>
              <a:rPr lang="en-US" dirty="0"/>
              <a:t>I used the built-in ADC in my </a:t>
            </a:r>
            <a:r>
              <a:rPr lang="en-US" dirty="0" err="1"/>
              <a:t>Nucleo</a:t>
            </a:r>
            <a:r>
              <a:rPr lang="en-US" dirty="0"/>
              <a:t> and configured it as follows:</a:t>
            </a:r>
            <a:endParaRPr lang="en-CH" dirty="0"/>
          </a:p>
          <a:p>
            <a:r>
              <a:rPr lang="en-US" dirty="0"/>
              <a:t>Port: PA0</a:t>
            </a:r>
            <a:endParaRPr lang="en-CH" dirty="0"/>
          </a:p>
          <a:p>
            <a:r>
              <a:rPr lang="en-US" dirty="0"/>
              <a:t>ADC1 channel IN5 Single-Ended mode</a:t>
            </a:r>
            <a:endParaRPr lang="en-CH" dirty="0"/>
          </a:p>
          <a:p>
            <a:r>
              <a:rPr lang="en-US" dirty="0"/>
              <a:t>Resolution = 12 bits</a:t>
            </a:r>
            <a:endParaRPr lang="en-CH" dirty="0"/>
          </a:p>
          <a:p>
            <a:r>
              <a:rPr lang="en-US" dirty="0" err="1"/>
              <a:t>Clk</a:t>
            </a:r>
            <a:r>
              <a:rPr lang="en-US" dirty="0"/>
              <a:t>: 125Hz corresponding to a </a:t>
            </a:r>
            <a:r>
              <a:rPr lang="en-US" dirty="0" err="1"/>
              <a:t>Prescaler</a:t>
            </a:r>
            <a:r>
              <a:rPr lang="en-US" dirty="0"/>
              <a:t> of = (80MHz/125Hz) - 1 = 639999). However I will experiment with a faster </a:t>
            </a:r>
            <a:r>
              <a:rPr lang="en-US" dirty="0" err="1"/>
              <a:t>clk</a:t>
            </a:r>
            <a:r>
              <a:rPr lang="en-US" dirty="0"/>
              <a:t> to accommodate for any errors.</a:t>
            </a:r>
            <a:endParaRPr lang="en-CH" dirty="0"/>
          </a:p>
          <a:p>
            <a:endParaRPr lang="en-CH" dirty="0"/>
          </a:p>
        </p:txBody>
      </p:sp>
    </p:spTree>
    <p:extLst>
      <p:ext uri="{BB962C8B-B14F-4D97-AF65-F5344CB8AC3E}">
        <p14:creationId xmlns:p14="http://schemas.microsoft.com/office/powerpoint/2010/main" val="163453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Timer</a:t>
            </a:r>
            <a:endParaRPr lang="en-CH" dirty="0"/>
          </a:p>
          <a:p>
            <a:pPr lvl="0"/>
            <a:r>
              <a:rPr lang="en-US" dirty="0"/>
              <a:t>TIM15</a:t>
            </a:r>
            <a:endParaRPr lang="en-CH" dirty="0"/>
          </a:p>
          <a:p>
            <a:pPr lvl="0"/>
            <a:r>
              <a:rPr lang="en-US" dirty="0"/>
              <a:t>Its clock = 1KHz</a:t>
            </a:r>
            <a:endParaRPr lang="en-CH" dirty="0"/>
          </a:p>
          <a:p>
            <a:pPr lvl="1"/>
            <a:r>
              <a:rPr lang="en-US" dirty="0"/>
              <a:t>Original Clock = 10MHz</a:t>
            </a:r>
            <a:endParaRPr lang="en-CH" dirty="0"/>
          </a:p>
          <a:p>
            <a:pPr lvl="1"/>
            <a:r>
              <a:rPr lang="en-US" dirty="0" err="1"/>
              <a:t>Prescaler</a:t>
            </a:r>
            <a:r>
              <a:rPr lang="en-US" dirty="0"/>
              <a:t> = 9,999</a:t>
            </a:r>
            <a:endParaRPr lang="en-CH" dirty="0"/>
          </a:p>
          <a:p>
            <a:pPr lvl="1"/>
            <a:r>
              <a:rPr lang="en-US" dirty="0"/>
              <a:t>Resultant clock = 10MHz / 9,999+1 = 1KHz</a:t>
            </a:r>
            <a:endParaRPr lang="en-CH" dirty="0"/>
          </a:p>
          <a:p>
            <a:pPr lvl="0"/>
            <a:r>
              <a:rPr lang="en-US" dirty="0"/>
              <a:t>Auto-Reload Register = 8</a:t>
            </a:r>
            <a:endParaRPr lang="en-CH" dirty="0"/>
          </a:p>
          <a:p>
            <a:pPr lvl="0"/>
            <a:r>
              <a:rPr lang="en-US" b="1" dirty="0"/>
              <a:t>Sampling rate </a:t>
            </a:r>
            <a:r>
              <a:rPr lang="en-US" dirty="0"/>
              <a:t>= 1KHz/8 = 125Hz</a:t>
            </a:r>
            <a:endParaRPr lang="en-CH" dirty="0"/>
          </a:p>
          <a:p>
            <a:endParaRPr lang="en-CH" dirty="0"/>
          </a:p>
        </p:txBody>
      </p:sp>
    </p:spTree>
    <p:extLst>
      <p:ext uri="{BB962C8B-B14F-4D97-AF65-F5344CB8AC3E}">
        <p14:creationId xmlns:p14="http://schemas.microsoft.com/office/powerpoint/2010/main" val="194325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1295</Words>
  <Application>Microsoft Macintosh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Heart Disease Detection in STM32 microcontroller</vt:lpstr>
      <vt:lpstr>Motivation</vt:lpstr>
      <vt:lpstr>Motivation</vt:lpstr>
      <vt:lpstr>Motivation</vt:lpstr>
      <vt:lpstr>Components Needed  (Hardware)</vt:lpstr>
      <vt:lpstr>Components Needed (Software) </vt:lpstr>
      <vt:lpstr>Architecture</vt:lpstr>
      <vt:lpstr>Architecture</vt:lpstr>
      <vt:lpstr>Architecture</vt:lpstr>
      <vt:lpstr>Architecture</vt:lpstr>
      <vt:lpstr>PowerPoint Presentation</vt:lpstr>
      <vt:lpstr>Architecture</vt:lpstr>
      <vt:lpstr>Architecture Overview</vt:lpstr>
      <vt:lpstr>Architecture Overview</vt:lpstr>
      <vt:lpstr>Authors Signal Preprocessing*</vt:lpstr>
      <vt:lpstr>An example of a 10s ECG window and an extracted beat from it.</vt:lpstr>
      <vt:lpstr>My Signal Preprocessing Modifications</vt:lpstr>
      <vt:lpstr>Machine Learning Model</vt:lpstr>
      <vt:lpstr>Machine Learning Model</vt:lpstr>
      <vt:lpstr>Tensorflow Lite</vt:lpstr>
      <vt:lpstr>Analyzing the paper model</vt:lpstr>
      <vt:lpstr>Analyzing the simple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in STM32 microcontroller</dc:title>
  <dc:creator>Mazen Eid</dc:creator>
  <cp:lastModifiedBy>Mazen Eid</cp:lastModifiedBy>
  <cp:revision>30</cp:revision>
  <dcterms:created xsi:type="dcterms:W3CDTF">2020-05-12T00:11:47Z</dcterms:created>
  <dcterms:modified xsi:type="dcterms:W3CDTF">2020-05-26T23:40:53Z</dcterms:modified>
</cp:coreProperties>
</file>