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57"/>
  </p:notesMasterIdLst>
  <p:sldIdLst>
    <p:sldId id="433" r:id="rId2"/>
    <p:sldId id="435" r:id="rId3"/>
    <p:sldId id="461" r:id="rId4"/>
    <p:sldId id="463" r:id="rId5"/>
    <p:sldId id="548" r:id="rId6"/>
    <p:sldId id="549" r:id="rId7"/>
    <p:sldId id="550" r:id="rId8"/>
    <p:sldId id="544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551" r:id="rId21"/>
    <p:sldId id="543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542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1" r:id="rId42"/>
    <p:sldId id="504" r:id="rId43"/>
    <p:sldId id="505" r:id="rId44"/>
    <p:sldId id="510" r:id="rId45"/>
    <p:sldId id="512" r:id="rId46"/>
    <p:sldId id="513" r:id="rId47"/>
    <p:sldId id="514" r:id="rId48"/>
    <p:sldId id="515" r:id="rId49"/>
    <p:sldId id="527" r:id="rId50"/>
    <p:sldId id="540" r:id="rId51"/>
    <p:sldId id="496" r:id="rId52"/>
    <p:sldId id="497" r:id="rId53"/>
    <p:sldId id="498" r:id="rId54"/>
    <p:sldId id="499" r:id="rId55"/>
    <p:sldId id="500" r:id="rId56"/>
  </p:sldIdLst>
  <p:sldSz cx="9144000" cy="6858000" type="screen4x3"/>
  <p:notesSz cx="6856413" cy="97504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9999"/>
    <a:srgbClr val="0569CD"/>
    <a:srgbClr val="0066CC"/>
    <a:srgbClr val="0574D0"/>
    <a:srgbClr val="CC3300"/>
    <a:srgbClr val="008080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6416" autoAdjust="0"/>
  </p:normalViewPr>
  <p:slideViewPr>
    <p:cSldViewPr>
      <p:cViewPr varScale="1">
        <p:scale>
          <a:sx n="100" d="100"/>
          <a:sy n="100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E38AE98-9250-48FD-9CD9-A89CE263A18C}" type="datetimeFigureOut">
              <a:rPr lang="zh-CN" altLang="en-US"/>
              <a:pPr>
                <a:defRPr/>
              </a:pPr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31838"/>
            <a:ext cx="4872037" cy="36560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630738"/>
            <a:ext cx="5484813" cy="438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14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3025" y="92614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51BA6CA-86D2-4F77-A62F-5D351E1F3B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9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1BA6CA-86D2-4F77-A62F-5D351E1F3B90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39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B553F46-4502-4894-8CED-4179CF2751AA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91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E8507A4-8C3E-4C7C-B20E-AB53E536AF95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046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3C9062A-5EB4-4DC4-9E75-EDEA034F077E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2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8D1F8C0-03E5-49E4-94A6-426238E47A50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117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559FB6D-98AC-47B5-B2EE-0045B85A9A34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053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3153F2-83F3-407F-8DE1-AF77933BED14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85644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7D23EA0-9752-4299-8DE0-07116DA74E46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55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60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022896-BFB0-411C-A0DE-106702788B13}" type="slidenum">
              <a:rPr lang="zh-CN" altLang="en-US" smtClean="0">
                <a:latin typeface="Arial" pitchFamily="34" charset="0"/>
                <a:ea typeface="宋体" pitchFamily="2" charset="-122"/>
              </a:rPr>
              <a:pPr/>
              <a:t>2</a:t>
            </a:fld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297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0C994E2-B2DD-4199-A2E8-EE88DA86A2E5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03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554ECA0-85FA-4B1D-BE0F-8341BDB885B8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44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81970DE-D984-4182-9553-3D09B4EE5B8D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68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33D86E3-E5C5-4B1B-98FA-E952E6A10C3B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068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D5C8E63-BA9F-47E4-8C90-6102A3409FBB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6710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50971C5-E13F-481E-92A3-D295936860AE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94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9652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FB4E5E0-D6B4-4C8B-85F9-3185A8D51F67}" type="slidenum">
              <a:rPr lang="zh-CN" altLang="en-US" sz="13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3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09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EC32C-C366-44FD-BA31-AD9C7F46D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9F0DE-3128-4925-9F3A-9444CBBED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2663E-EA1A-472D-A510-3AD0E01E6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40713" cy="5880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19045-9904-4417-86C7-65DAA8E99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38C08-4C68-47CD-82AF-7622E42C8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C3F01-F35F-4CA3-BB0B-6287FF11F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13B8E-E6FA-4155-B91F-D5FACB155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04F84-180C-4941-8E4E-737395F85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E7FDE-BED3-4E9B-8C6E-8D7EFA663B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B3A3-A2AE-4013-BC20-4B5053E54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F2DFA-5FA6-4DBD-B4EB-CABFA3DC8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D668D-2D4A-4B20-A302-A834F252A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113" y="163988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EF24625-BD92-41F0-9B11-DB3C0ED7D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Line 8"/>
          <p:cNvSpPr>
            <a:spLocks noChangeShapeType="1"/>
          </p:cNvSpPr>
          <p:nvPr userDrawn="1"/>
        </p:nvSpPr>
        <p:spPr bwMode="auto">
          <a:xfrm>
            <a:off x="228600" y="764704"/>
            <a:ext cx="8686800" cy="0"/>
          </a:xfrm>
          <a:prstGeom prst="line">
            <a:avLst/>
          </a:prstGeom>
          <a:noFill/>
          <a:ln w="57150" cmpd="thinThick">
            <a:solidFill>
              <a:srgbClr val="0574D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9" name="Rectangle 13"/>
          <p:cNvSpPr txBox="1">
            <a:spLocks noChangeArrowheads="1"/>
          </p:cNvSpPr>
          <p:nvPr userDrawn="1"/>
        </p:nvSpPr>
        <p:spPr bwMode="auto">
          <a:xfrm>
            <a:off x="0" y="6531426"/>
            <a:ext cx="653143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folHlink"/>
                </a:solidFill>
                <a:latin typeface="文鼎中特广告体" pitchFamily="33" charset="-122"/>
                <a:ea typeface="文鼎中特广告体" pitchFamily="33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6EED6D-2BCF-49C3-A2BB-5D9F30128102}" type="slidenum"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8"/>
                </a:solidFill>
                <a:effectLst/>
                <a:uLnTx/>
                <a:uFillTx/>
                <a:latin typeface="文鼎中特广告体" pitchFamily="33" charset="-122"/>
                <a:ea typeface="文鼎中特广告体" pitchFamily="33" charset="-122"/>
                <a:cs typeface="+mn-cs"/>
              </a:rPr>
              <a:t>/57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8"/>
              </a:solidFill>
              <a:effectLst/>
              <a:uLnTx/>
              <a:uFillTx/>
              <a:latin typeface="文鼎中特广告体" pitchFamily="33" charset="-122"/>
              <a:ea typeface="文鼎中特广告体" pitchFamily="33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2694" y="2221133"/>
            <a:ext cx="9121306" cy="785813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000" b="1" kern="0" dirty="0" smtClean="0">
                <a:latin typeface="Times" pitchFamily="18" charset="0"/>
                <a:ea typeface="+mj-ea"/>
                <a:cs typeface="+mj-cs"/>
              </a:rPr>
              <a:t>《</a:t>
            </a:r>
            <a:r>
              <a:rPr lang="zh-CN" altLang="en-US" sz="4000" b="1" kern="0" dirty="0" smtClean="0">
                <a:latin typeface="Times" pitchFamily="18" charset="0"/>
                <a:ea typeface="+mj-ea"/>
                <a:cs typeface="+mj-cs"/>
              </a:rPr>
              <a:t>操作系统设计与实现</a:t>
            </a:r>
            <a:r>
              <a:rPr lang="en-US" altLang="zh-CN" sz="4000" b="1" kern="0" dirty="0" smtClean="0">
                <a:latin typeface="Times" pitchFamily="18" charset="0"/>
                <a:ea typeface="+mj-ea"/>
                <a:cs typeface="+mj-cs"/>
              </a:rPr>
              <a:t>》</a:t>
            </a:r>
            <a:endParaRPr lang="zh-CN" altLang="zh-CN" sz="4000" kern="0" dirty="0">
              <a:latin typeface="Times" pitchFamily="18" charset="0"/>
              <a:ea typeface="+mj-ea"/>
              <a:cs typeface="+mj-cs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3775582"/>
            <a:ext cx="9144000" cy="7858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第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章  </a:t>
            </a:r>
            <a:r>
              <a:rPr lang="zh-CN" altLang="en-US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引言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404664"/>
            <a:ext cx="8892988" cy="684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4724"/>
            <a:ext cx="8003232" cy="45259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/>
              <a:t>第一代</a:t>
            </a:r>
            <a:r>
              <a:rPr lang="en-US" altLang="zh-CN" sz="2400" b="1" dirty="0" smtClean="0"/>
              <a:t>(1945-55)</a:t>
            </a:r>
            <a:r>
              <a:rPr lang="zh-CN" altLang="en-US" sz="2400" b="1" dirty="0" smtClean="0"/>
              <a:t>真空管和插接板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早期，每台机器都由独立的小组来设计、建造、编程、操作和维护。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所有编程都是由绝对的</a:t>
            </a:r>
            <a:r>
              <a:rPr lang="zh-CN" altLang="en-US" sz="2400" dirty="0" smtClean="0">
                <a:solidFill>
                  <a:srgbClr val="FF0000"/>
                </a:solidFill>
              </a:rPr>
              <a:t>机器语言</a:t>
            </a:r>
            <a:r>
              <a:rPr lang="zh-CN" altLang="en-US" sz="2400" dirty="0" smtClean="0"/>
              <a:t>来完成，经常通过插件板来控制机器的基本功能。没有编程语言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即使汇编语言也没有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。操作系统也从未听说过。</a:t>
            </a:r>
            <a:r>
              <a:rPr lang="en-US" altLang="zh-CN" sz="2400" dirty="0" smtClean="0"/>
              <a:t>--</a:t>
            </a:r>
            <a:endParaRPr lang="zh-CN" altLang="en-US" sz="2400" dirty="0" smtClean="0"/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/>
              <a:t>20</a:t>
            </a:r>
            <a:r>
              <a:rPr lang="zh-CN" altLang="en-US" sz="2400" dirty="0" smtClean="0"/>
              <a:t>世纪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年代早期，由于引进了</a:t>
            </a:r>
            <a:r>
              <a:rPr lang="zh-CN" altLang="en-US" sz="2400" dirty="0" smtClean="0">
                <a:solidFill>
                  <a:srgbClr val="FF0000"/>
                </a:solidFill>
              </a:rPr>
              <a:t>打孔卡片</a:t>
            </a:r>
            <a:r>
              <a:rPr lang="zh-CN" altLang="en-US" sz="2400" dirty="0" smtClean="0"/>
              <a:t>使得程序稍微有所改进。这时可以在卡片上写程序然后读入计算机中，而不再用插接板了，但是其他过程照旧。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07604" y="188640"/>
            <a:ext cx="4968552" cy="4320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/>
              <a:t>操作系统历史</a:t>
            </a:r>
            <a:endParaRPr lang="zh-CN" altLang="en-US" sz="2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56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612" y="173831"/>
            <a:ext cx="5817332" cy="45005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dirty="0" smtClean="0"/>
              <a:t>ENIAC</a:t>
            </a:r>
            <a:r>
              <a:rPr lang="zh-CN" altLang="en-US" sz="2800" b="1" dirty="0" smtClean="0"/>
              <a:t>计算机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49" y="1033462"/>
            <a:ext cx="8229600" cy="95537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400" smtClean="0"/>
              <a:t>运算速度：</a:t>
            </a:r>
            <a:r>
              <a:rPr lang="en-US" altLang="zh-CN" sz="2400" smtClean="0"/>
              <a:t>5000</a:t>
            </a:r>
            <a:r>
              <a:rPr lang="zh-CN" altLang="en-US" sz="2400" smtClean="0"/>
              <a:t>次</a:t>
            </a:r>
            <a:r>
              <a:rPr lang="en-US" altLang="zh-CN" sz="2400" smtClean="0"/>
              <a:t>/</a:t>
            </a:r>
            <a:r>
              <a:rPr lang="zh-CN" altLang="en-US" sz="2400" smtClean="0"/>
              <a:t>每秒</a:t>
            </a:r>
            <a:r>
              <a:rPr lang="en-US" altLang="zh-CN" sz="2400" smtClean="0"/>
              <a:t>, 18000</a:t>
            </a:r>
            <a:r>
              <a:rPr lang="zh-CN" altLang="en-US" sz="2400" smtClean="0"/>
              <a:t>个真空管</a:t>
            </a:r>
            <a:r>
              <a:rPr lang="en-US" altLang="zh-CN" sz="2400" smtClean="0"/>
              <a:t>, 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400" smtClean="0"/>
              <a:t>占地</a:t>
            </a:r>
            <a:r>
              <a:rPr lang="en-US" altLang="zh-CN" sz="2400" smtClean="0"/>
              <a:t>182</a:t>
            </a:r>
            <a:r>
              <a:rPr lang="zh-CN" altLang="en-US" sz="2400" smtClean="0"/>
              <a:t>平方米，重量</a:t>
            </a:r>
            <a:r>
              <a:rPr lang="en-US" altLang="zh-CN" sz="2400" smtClean="0"/>
              <a:t>130</a:t>
            </a:r>
            <a:r>
              <a:rPr lang="zh-CN" altLang="en-US" sz="2400" smtClean="0"/>
              <a:t>吨，功耗</a:t>
            </a:r>
            <a:r>
              <a:rPr lang="en-US" altLang="zh-CN" sz="2400" smtClean="0"/>
              <a:t>140kW</a:t>
            </a:r>
            <a:endParaRPr lang="zh-CN" altLang="en-US" sz="2400" smtClean="0"/>
          </a:p>
        </p:txBody>
      </p:sp>
      <p:pic>
        <p:nvPicPr>
          <p:cNvPr id="45061" name="Picture 6" descr="1946_enia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2096852"/>
            <a:ext cx="4217987" cy="39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矩形 5"/>
          <p:cNvSpPr>
            <a:spLocks noChangeArrowheads="1"/>
          </p:cNvSpPr>
          <p:nvPr/>
        </p:nvSpPr>
        <p:spPr bwMode="auto">
          <a:xfrm>
            <a:off x="5095875" y="434578"/>
            <a:ext cx="3878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/>
              <a:t>----</a:t>
            </a:r>
            <a:r>
              <a:rPr lang="zh-CN" altLang="en-US"/>
              <a:t>世界上第一台数字式电子计算机</a:t>
            </a:r>
            <a:r>
              <a:rPr lang="en-US" altLang="zh-CN"/>
              <a:t>1946</a:t>
            </a:r>
            <a:endParaRPr lang="zh-CN" altLang="en-US"/>
          </a:p>
        </p:txBody>
      </p:sp>
      <p:pic>
        <p:nvPicPr>
          <p:cNvPr id="45063" name="Picture 5" descr="2140D24628DC03D0802DBBAA80CCBA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2166702"/>
            <a:ext cx="48323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4738" y="173832"/>
            <a:ext cx="8229600" cy="5413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/>
              <a:t>穿孔卡片</a:t>
            </a:r>
          </a:p>
        </p:txBody>
      </p:sp>
      <p:pic>
        <p:nvPicPr>
          <p:cNvPr id="46085" name="Picture 5" descr="card-90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84" y="1295264"/>
            <a:ext cx="3029210" cy="131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28" y="1412776"/>
            <a:ext cx="3304409" cy="1201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47" y="3104964"/>
            <a:ext cx="4076770" cy="3194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00" y="3258661"/>
            <a:ext cx="2576531" cy="28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888" y="908720"/>
            <a:ext cx="8340725" cy="2952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/>
              <a:t>第二代</a:t>
            </a:r>
            <a:r>
              <a:rPr lang="en-US" altLang="zh-CN" sz="2400" b="1" dirty="0" smtClean="0"/>
              <a:t>(1955-65)</a:t>
            </a:r>
            <a:r>
              <a:rPr lang="zh-CN" altLang="en-US" sz="2400" b="1" dirty="0" smtClean="0"/>
              <a:t>晶体管和批处理系统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 smtClean="0"/>
              <a:t>(a) </a:t>
            </a:r>
            <a:r>
              <a:rPr lang="zh-CN" altLang="en-US" sz="1800" dirty="0" smtClean="0"/>
              <a:t>程序员将卡片带到</a:t>
            </a:r>
            <a:r>
              <a:rPr lang="en-US" altLang="zh-CN" sz="1800" dirty="0" smtClean="0"/>
              <a:t>1401 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 smtClean="0"/>
              <a:t>(b) 1401</a:t>
            </a:r>
            <a:r>
              <a:rPr lang="zh-CN" altLang="en-US" sz="1800" dirty="0" smtClean="0"/>
              <a:t>将作业读到磁带上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 smtClean="0"/>
              <a:t>(c) </a:t>
            </a:r>
            <a:r>
              <a:rPr lang="zh-CN" altLang="en-US" sz="1800" dirty="0" smtClean="0"/>
              <a:t>操作员将输入磁带送到</a:t>
            </a:r>
            <a:r>
              <a:rPr lang="en-US" altLang="zh-CN" sz="1800" dirty="0" smtClean="0"/>
              <a:t>7094 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 smtClean="0"/>
              <a:t>(d) 7094</a:t>
            </a:r>
            <a:r>
              <a:rPr lang="zh-CN" altLang="en-US" sz="1800" dirty="0" smtClean="0"/>
              <a:t>计算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 smtClean="0"/>
              <a:t>(e) </a:t>
            </a:r>
            <a:r>
              <a:rPr lang="zh-CN" altLang="en-US" sz="1800" dirty="0" smtClean="0"/>
              <a:t>操作员将输出磁带送到</a:t>
            </a:r>
            <a:r>
              <a:rPr lang="en-US" altLang="zh-CN" sz="1800" dirty="0" smtClean="0"/>
              <a:t>1401 </a:t>
            </a: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 smtClean="0"/>
              <a:t>(f) 1401</a:t>
            </a:r>
            <a:r>
              <a:rPr lang="zh-CN" altLang="en-US" sz="1800" dirty="0" smtClean="0"/>
              <a:t>打印结果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633657"/>
              </p:ext>
            </p:extLst>
          </p:nvPr>
        </p:nvGraphicFramePr>
        <p:xfrm>
          <a:off x="457200" y="3759857"/>
          <a:ext cx="8266112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Visio" r:id="rId4" imgW="4803106" imgH="1544841" progId="">
                  <p:embed/>
                </p:oleObj>
              </mc:Choice>
              <mc:Fallback>
                <p:oleObj name="Visio" r:id="rId4" imgW="4803106" imgH="154484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759857"/>
                        <a:ext cx="8266112" cy="2657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07604" y="188640"/>
            <a:ext cx="4968552" cy="4320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/>
              <a:t>操作系统历史</a:t>
            </a:r>
            <a:endParaRPr lang="zh-CN" altLang="en-US" sz="2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83261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586413"/>
            <a:ext cx="7772400" cy="61595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典型的</a:t>
            </a:r>
            <a:r>
              <a:rPr lang="en-US" altLang="zh-CN" sz="2400" dirty="0" smtClean="0"/>
              <a:t>FMS</a:t>
            </a:r>
            <a:r>
              <a:rPr lang="zh-CN" altLang="en-US" sz="2400" dirty="0" smtClean="0"/>
              <a:t>作业结构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第二代</a:t>
            </a:r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755650" y="1063625"/>
          <a:ext cx="7613650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Visio" r:id="rId4" imgW="3704234" imgH="2205838" progId="">
                  <p:embed/>
                </p:oleObj>
              </mc:Choice>
              <mc:Fallback>
                <p:oleObj name="Visio" r:id="rId4" imgW="3704234" imgH="22058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63625"/>
                        <a:ext cx="7613650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07604" y="188640"/>
            <a:ext cx="4968552" cy="4320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/>
              <a:t>操作系统历史</a:t>
            </a:r>
            <a:endParaRPr lang="zh-CN" altLang="en-US" sz="2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84698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016732"/>
            <a:ext cx="8229600" cy="45259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/>
              <a:t>第三代</a:t>
            </a:r>
            <a:r>
              <a:rPr lang="en-US" altLang="zh-CN" sz="2400" b="1" dirty="0" smtClean="0"/>
              <a:t>(1965-1980)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IC</a:t>
            </a:r>
            <a:r>
              <a:rPr lang="zh-CN" altLang="en-US" sz="2400" b="1" dirty="0" smtClean="0"/>
              <a:t>和多道程序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/>
              <a:t>IBM1401/7094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IBM360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/>
              <a:t>OS/360</a:t>
            </a:r>
            <a:r>
              <a:rPr lang="zh-CN" altLang="en-US" sz="2400" dirty="0" smtClean="0"/>
              <a:t>的设计者之一</a:t>
            </a:r>
            <a:r>
              <a:rPr lang="en-US" altLang="zh-CN" sz="2400" dirty="0" smtClean="0"/>
              <a:t>Fred Brooks</a:t>
            </a:r>
            <a:r>
              <a:rPr lang="zh-CN" altLang="en-US" sz="2400" dirty="0" smtClean="0"/>
              <a:t>，他的书（</a:t>
            </a:r>
            <a:r>
              <a:rPr lang="en-US" altLang="zh-CN" sz="2400" dirty="0" smtClean="0"/>
              <a:t>1996</a:t>
            </a:r>
            <a:r>
              <a:rPr lang="zh-CN" altLang="en-US" sz="2400" dirty="0" smtClean="0"/>
              <a:t>），封面表述了他对这项工程的观点：一群史前动物陷入泥潭而不能自拔。</a:t>
            </a:r>
            <a:endParaRPr lang="en-US" altLang="zh-CN" sz="2400" dirty="0" smtClean="0"/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第三代操作系统相当好地满足了大部分客户的需求。使得几个关键技术得以普及，其中最重要的就是</a:t>
            </a:r>
            <a:r>
              <a:rPr lang="zh-CN" altLang="en-US" sz="2400" dirty="0" smtClean="0">
                <a:solidFill>
                  <a:srgbClr val="FF0000"/>
                </a:solidFill>
              </a:rPr>
              <a:t>多道程序</a:t>
            </a:r>
            <a:r>
              <a:rPr lang="en-US" altLang="zh-CN" sz="2400" dirty="0" smtClean="0">
                <a:solidFill>
                  <a:srgbClr val="FF0000"/>
                </a:solidFill>
              </a:rPr>
              <a:t>(multiprogramming)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07604" y="188640"/>
            <a:ext cx="4968552" cy="4320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/>
              <a:t>操作系统历史</a:t>
            </a:r>
            <a:endParaRPr lang="zh-CN" altLang="en-US" sz="2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8280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548" y="1340768"/>
            <a:ext cx="6983412" cy="1130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/>
              <a:t>多道程序系统 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三个作业在内存中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91161"/>
              </p:ext>
            </p:extLst>
          </p:nvPr>
        </p:nvGraphicFramePr>
        <p:xfrm>
          <a:off x="2383367" y="2672916"/>
          <a:ext cx="3592789" cy="26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Visio" r:id="rId4" imgW="1285646" imgH="955243" progId="">
                  <p:embed/>
                </p:oleObj>
              </mc:Choice>
              <mc:Fallback>
                <p:oleObj name="Visio" r:id="rId4" imgW="1285646" imgH="95524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367" y="2672916"/>
                        <a:ext cx="3592789" cy="2665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7632340" y="2084785"/>
            <a:ext cx="4318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/>
              <a:t>左图：一个内存中有三个作业的多道程序系统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07604" y="188640"/>
            <a:ext cx="4968552" cy="4320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/>
              <a:t>操作系统历史</a:t>
            </a:r>
            <a:endParaRPr lang="zh-CN" altLang="en-US" sz="2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9169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08" y="1172803"/>
            <a:ext cx="8352928" cy="4525962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/>
              <a:t>第</a:t>
            </a:r>
            <a:r>
              <a:rPr lang="zh-CN" altLang="en-US" sz="2400" dirty="0" smtClean="0"/>
              <a:t>三代操作系统提供的另外一个主要特性是，当卡片拿到机房后可以很快地从卡片上把作业读入磁盘。这样，当运行的作业完成时，操作系统可以随时从磁盘载入新的作业到当前空出来的内存部分，并且运行它。这种技术称为</a:t>
            </a:r>
            <a:r>
              <a:rPr lang="zh-CN" altLang="en-US" sz="2400" dirty="0" smtClean="0">
                <a:solidFill>
                  <a:srgbClr val="FF0000"/>
                </a:solidFill>
              </a:rPr>
              <a:t>假脱机</a:t>
            </a:r>
            <a:r>
              <a:rPr lang="en-US" altLang="zh-CN" sz="2400" dirty="0" smtClean="0">
                <a:solidFill>
                  <a:srgbClr val="FF0000"/>
                </a:solidFill>
              </a:rPr>
              <a:t>Spooling(Simultaneous Peripheral Operation On-Line, </a:t>
            </a:r>
            <a:r>
              <a:rPr lang="zh-CN" altLang="en-US" sz="2400" dirty="0" smtClean="0">
                <a:solidFill>
                  <a:srgbClr val="FF0000"/>
                </a:solidFill>
              </a:rPr>
              <a:t>外部设备同时联机操作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dirty="0" smtClean="0"/>
              <a:t>该技术也同时用于输出。有了假脱机技术，就不再需要</a:t>
            </a:r>
            <a:r>
              <a:rPr lang="en-US" altLang="zh-CN" sz="2400" dirty="0" smtClean="0"/>
              <a:t>1401</a:t>
            </a:r>
            <a:r>
              <a:rPr lang="zh-CN" altLang="en-US" sz="2400" dirty="0" smtClean="0"/>
              <a:t>了，也不必将磁带搬来搬去。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07604" y="188640"/>
            <a:ext cx="4968552" cy="4320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/>
              <a:t>操作系统历史</a:t>
            </a:r>
            <a:endParaRPr lang="zh-CN" altLang="en-US" sz="2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884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8280920" cy="1649139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smtClean="0"/>
              <a:t>程序员</a:t>
            </a:r>
            <a:r>
              <a:rPr lang="zh-CN" altLang="en-US" sz="2000" dirty="0" smtClean="0"/>
              <a:t>对快速响应的渴望导致了分时</a:t>
            </a:r>
            <a:r>
              <a:rPr lang="en-US" altLang="zh-CN" sz="2000" dirty="0" smtClean="0"/>
              <a:t>(timesharing)</a:t>
            </a:r>
            <a:r>
              <a:rPr lang="zh-CN" altLang="en-US" sz="2000" dirty="0" smtClean="0"/>
              <a:t>技术的出现，这是多道程序的一个变种，该技术使得每个用户都有一个在线终端，用户和计算机进行高速的交互式服务，需要服务的作业轮流</a:t>
            </a:r>
            <a:r>
              <a:rPr lang="zh-CN" altLang="en-US" sz="2000" smtClean="0"/>
              <a:t>执行。</a:t>
            </a:r>
            <a:endParaRPr lang="zh-CN" altLang="en-US" sz="2000" dirty="0" smtClean="0"/>
          </a:p>
        </p:txBody>
      </p:sp>
      <p:pic>
        <p:nvPicPr>
          <p:cNvPr id="49158" name="Picture 6" descr="图_IBM3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85851"/>
            <a:ext cx="4800600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07604" y="188640"/>
            <a:ext cx="4968552" cy="4320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/>
              <a:t>操作系统历史</a:t>
            </a:r>
            <a:endParaRPr lang="zh-CN" altLang="en-US" sz="2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5700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580" y="1025178"/>
            <a:ext cx="7772288" cy="52101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/>
              <a:t>第四代</a:t>
            </a:r>
            <a:r>
              <a:rPr lang="en-US" altLang="zh-CN" sz="2400" b="1" dirty="0" smtClean="0"/>
              <a:t>(1980-</a:t>
            </a:r>
            <a:r>
              <a:rPr lang="zh-CN" altLang="en-US" sz="2400" b="1" dirty="0" smtClean="0"/>
              <a:t>至今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LSI</a:t>
            </a:r>
            <a:r>
              <a:rPr lang="zh-CN" altLang="en-US" sz="2400" b="1" dirty="0" smtClean="0"/>
              <a:t>电路和个人计算机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/>
              <a:t>CP/M (Control Program for Microcomputer</a:t>
            </a:r>
            <a:r>
              <a:rPr lang="zh-CN" altLang="en-US" sz="2000" dirty="0" smtClean="0"/>
              <a:t>，微型计算机的控制程序</a:t>
            </a:r>
            <a:r>
              <a:rPr lang="en-US" altLang="zh-CN" sz="2000" dirty="0" smtClean="0"/>
              <a:t>) –</a:t>
            </a:r>
            <a:r>
              <a:rPr lang="zh-CN" altLang="en-US" sz="2000" dirty="0" smtClean="0"/>
              <a:t>英特尔</a:t>
            </a:r>
            <a:r>
              <a:rPr lang="en-US" altLang="zh-CN" sz="2000" dirty="0" smtClean="0"/>
              <a:t>8080</a:t>
            </a:r>
            <a:r>
              <a:rPr lang="zh-CN" altLang="en-US" sz="2000" dirty="0" smtClean="0"/>
              <a:t>（第一代通用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）出现时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/>
              <a:t>DOS (Disk Operating System, </a:t>
            </a:r>
            <a:r>
              <a:rPr lang="zh-CN" altLang="en-US" sz="2000" dirty="0" smtClean="0"/>
              <a:t>磁盘操作系统</a:t>
            </a:r>
            <a:r>
              <a:rPr lang="en-US" altLang="zh-CN" sz="2000" dirty="0" smtClean="0"/>
              <a:t>)—1983</a:t>
            </a:r>
            <a:r>
              <a:rPr lang="zh-CN" altLang="en-US" sz="2000" dirty="0" smtClean="0"/>
              <a:t>年有了</a:t>
            </a:r>
            <a:r>
              <a:rPr lang="en-US" altLang="zh-CN" sz="2000" dirty="0" smtClean="0"/>
              <a:t>Intel 80286 CPU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MS-DOS</a:t>
            </a:r>
            <a:r>
              <a:rPr lang="zh-CN" altLang="en-US" sz="2000" dirty="0" smtClean="0"/>
              <a:t>已经确立了地位</a:t>
            </a:r>
            <a:r>
              <a:rPr lang="en-US" altLang="zh-CN" sz="2000" dirty="0" smtClean="0"/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/>
              <a:t>GUI (Graphical User Interface</a:t>
            </a:r>
            <a:r>
              <a:rPr lang="zh-CN" altLang="en-US" sz="2000" dirty="0" smtClean="0"/>
              <a:t>，图形用户界面</a:t>
            </a:r>
            <a:r>
              <a:rPr lang="en-US" altLang="zh-CN" sz="2000" dirty="0" smtClean="0"/>
              <a:t>) –Macintosh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UNIX</a:t>
            </a:r>
            <a:r>
              <a:rPr lang="zh-CN" altLang="en-US" sz="2000" dirty="0" smtClean="0"/>
              <a:t>及其变种</a:t>
            </a:r>
            <a:r>
              <a:rPr lang="en-US" altLang="zh-CN" sz="2000" dirty="0" smtClean="0"/>
              <a:t>/Linux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/>
              <a:t>网络操作系统</a:t>
            </a:r>
            <a:r>
              <a:rPr lang="en-US" altLang="zh-CN" sz="2000" dirty="0" smtClean="0"/>
              <a:t>(network operating system)</a:t>
            </a:r>
            <a:r>
              <a:rPr lang="zh-CN" altLang="en-US" sz="2000" dirty="0" smtClean="0"/>
              <a:t>和分布式操作系统</a:t>
            </a:r>
            <a:r>
              <a:rPr lang="en-US" altLang="zh-CN" sz="2000" dirty="0" smtClean="0"/>
              <a:t>(distributed operating system) </a:t>
            </a:r>
            <a:endParaRPr lang="zh-CN" altLang="en-US" sz="20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07604" y="188640"/>
            <a:ext cx="4968552" cy="4320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 dirty="0"/>
              <a:t>操作系统历史</a:t>
            </a:r>
            <a:endParaRPr lang="zh-CN" altLang="en-US" sz="2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4423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971600" y="1844824"/>
            <a:ext cx="7920880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n"/>
              <a:defRPr/>
            </a:pPr>
            <a:r>
              <a:rPr lang="en-US" altLang="zh-CN" sz="28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1.1 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课程介绍</a:t>
            </a:r>
            <a:endParaRPr lang="en-US" altLang="zh-CN" sz="2800" b="1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n"/>
              <a:defRPr/>
            </a:pPr>
            <a:r>
              <a:rPr lang="en-US" altLang="zh-CN" sz="2800" b="1" kern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1.2 </a:t>
            </a:r>
            <a:r>
              <a:rPr lang="zh-CN" altLang="en-US" sz="2800" b="1" kern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操作系统介绍</a:t>
            </a:r>
            <a:endParaRPr lang="en-US" altLang="zh-CN" sz="2800" b="1" kern="0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 charset="2"/>
              <a:buChar char="n"/>
              <a:defRPr/>
            </a:pPr>
            <a:r>
              <a:rPr kumimoji="0" lang="en-US" altLang="zh-CN" sz="2800" b="1" kern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1.3 </a:t>
            </a:r>
            <a:r>
              <a:rPr lang="en-US" altLang="zh-CN" sz="28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Linux</a:t>
            </a:r>
            <a:r>
              <a:rPr lang="zh-CN" altLang="en-US" sz="28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系统编程基础（补充）</a:t>
            </a:r>
            <a:endParaRPr lang="en-US" altLang="zh-CN" sz="2800" b="1" kern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1223627" y="80628"/>
            <a:ext cx="4320481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6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36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3600" b="1" kern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引言</a:t>
            </a:r>
            <a:endParaRPr lang="en-US" altLang="zh-CN" sz="3600" b="1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07604" y="188640"/>
            <a:ext cx="4968552" cy="4320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 dirty="0"/>
              <a:t>操作系统历史</a:t>
            </a:r>
            <a:endParaRPr lang="zh-CN" altLang="en-US" sz="2800" b="1" kern="0" dirty="0" smtClean="0"/>
          </a:p>
        </p:txBody>
      </p:sp>
      <p:sp>
        <p:nvSpPr>
          <p:cNvPr id="6" name="下箭头 5"/>
          <p:cNvSpPr/>
          <p:nvPr/>
        </p:nvSpPr>
        <p:spPr>
          <a:xfrm>
            <a:off x="4644008" y="908720"/>
            <a:ext cx="225573" cy="5796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871" y="872716"/>
            <a:ext cx="3908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1965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年贝尔实验室和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MIT—MULTICS</a:t>
            </a:r>
            <a:endParaRPr lang="zh-CN" altLang="en-US" dirty="0"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1376772"/>
            <a:ext cx="3758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1969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年项目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进度缓慢，资金短缺，贝尔实验室退出了研究</a:t>
            </a:r>
          </a:p>
        </p:txBody>
      </p:sp>
      <p:sp>
        <p:nvSpPr>
          <p:cNvPr id="10" name="矩形 9"/>
          <p:cNvSpPr/>
          <p:nvPr/>
        </p:nvSpPr>
        <p:spPr>
          <a:xfrm>
            <a:off x="611561" y="2168860"/>
            <a:ext cx="3770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1969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Ken Thompson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为了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让一台空闲的电脑上能够运行 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"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星际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旅行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" 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游行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，使用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汇编写出了 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Unix 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操作系统的原型</a:t>
            </a:r>
          </a:p>
        </p:txBody>
      </p:sp>
      <p:sp>
        <p:nvSpPr>
          <p:cNvPr id="11" name="矩形 10"/>
          <p:cNvSpPr/>
          <p:nvPr/>
        </p:nvSpPr>
        <p:spPr>
          <a:xfrm>
            <a:off x="606996" y="3501008"/>
            <a:ext cx="3919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1970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年，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Ken 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Thompson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，以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B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语言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为基础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，写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了第一个 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UNIX 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操作系统</a:t>
            </a:r>
          </a:p>
        </p:txBody>
      </p:sp>
      <p:sp>
        <p:nvSpPr>
          <p:cNvPr id="13" name="矩形 12"/>
          <p:cNvSpPr/>
          <p:nvPr/>
        </p:nvSpPr>
        <p:spPr>
          <a:xfrm>
            <a:off x="604503" y="5841268"/>
            <a:ext cx="3924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1972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，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Dennis </a:t>
            </a:r>
            <a:r>
              <a:rPr lang="en-US" altLang="zh-CN" dirty="0" err="1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M.Ritchie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在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B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语言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的基础上最终设计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出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语言</a:t>
            </a:r>
            <a:endParaRPr lang="zh-CN" altLang="en-US" dirty="0"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24028" y="838453"/>
            <a:ext cx="391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1973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年初</a:t>
            </a:r>
            <a:r>
              <a:rPr lang="zh-CN" altLang="en-US" dirty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C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语言的完成</a:t>
            </a:r>
            <a:r>
              <a:rPr lang="zh-CN" altLang="en-US" dirty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Thompson</a:t>
            </a:r>
            <a:r>
              <a:rPr lang="zh-CN" altLang="en-US" dirty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Ritchie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完全</a:t>
            </a:r>
            <a:r>
              <a:rPr lang="zh-CN" altLang="en-US" dirty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重写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了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Unix </a:t>
            </a:r>
            <a:r>
              <a:rPr lang="zh-CN" altLang="en-US" dirty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操作系统</a:t>
            </a:r>
            <a:endParaRPr lang="zh-CN" altLang="en-US" dirty="0"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560" y="4221088"/>
            <a:ext cx="39244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1971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年，同样酷爱 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"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星际旅行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" 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的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Dennis </a:t>
            </a:r>
            <a:r>
              <a:rPr lang="en-US" altLang="zh-CN" dirty="0" err="1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M.Ritchie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为了能早点儿玩上游戏，加入了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Thompson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的开发项目，合作开发 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UNIX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，他的主要工作是改造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B 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语言</a:t>
            </a:r>
            <a:r>
              <a:rPr lang="en-US" altLang="zh-CN" dirty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B </a:t>
            </a:r>
            <a:r>
              <a:rPr lang="zh-CN" altLang="en-US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语言的跨平台性较差</a:t>
            </a:r>
            <a:r>
              <a:rPr lang="en-US" altLang="zh-CN" dirty="0" smtClean="0">
                <a:solidFill>
                  <a:srgbClr val="00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)</a:t>
            </a:r>
            <a:endParaRPr lang="zh-CN" altLang="en-US" dirty="0"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60032" y="4401108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1984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年，</a:t>
            </a:r>
            <a:r>
              <a:rPr lang="en-US" altLang="zh-CN" b="1" dirty="0" smtClean="0">
                <a:solidFill>
                  <a:srgbClr val="FF0000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WHO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自行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开发与 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UNIX 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兼容的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操作系统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MINIX</a:t>
            </a:r>
            <a:endParaRPr lang="zh-CN" altLang="en-US" dirty="0"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0032" y="5553236"/>
            <a:ext cx="4000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1991 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年林纳斯（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Linus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），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对 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Unix 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产生浓厚兴趣，尝试着在</a:t>
            </a:r>
            <a:r>
              <a:rPr lang="en-US" altLang="zh-CN" dirty="0" err="1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Minix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上做一些开发工作</a:t>
            </a:r>
          </a:p>
        </p:txBody>
      </p:sp>
      <p:sp>
        <p:nvSpPr>
          <p:cNvPr id="19" name="矩形 18"/>
          <p:cNvSpPr/>
          <p:nvPr/>
        </p:nvSpPr>
        <p:spPr>
          <a:xfrm>
            <a:off x="4892301" y="2375592"/>
            <a:ext cx="354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1978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Unix 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分裂：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BSD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和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AT&amp;T </a:t>
            </a:r>
            <a:endParaRPr lang="zh-CN" altLang="en-US" dirty="0"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62276" y="2852936"/>
            <a:ext cx="4038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1979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年，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AT&amp;T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推出 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第七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版 </a:t>
            </a:r>
            <a:r>
              <a:rPr lang="en-US" altLang="zh-CN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Unix 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。</a:t>
            </a:r>
            <a:r>
              <a:rPr lang="en-US" altLang="zh-CN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AT&amp;T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决定收回</a:t>
            </a:r>
            <a:r>
              <a:rPr lang="en-US" altLang="zh-CN" dirty="0" err="1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unix</a:t>
            </a:r>
            <a:r>
              <a:rPr lang="zh-CN" altLang="en-US" dirty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的</a:t>
            </a:r>
            <a:r>
              <a:rPr lang="zh-CN" altLang="en-US" dirty="0" smtClean="0"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版权。</a:t>
            </a:r>
            <a:endParaRPr lang="zh-CN" altLang="en-US" dirty="0"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410450" y="889213"/>
            <a:ext cx="225573" cy="5796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24028" y="5157192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1985</a:t>
            </a:r>
            <a:r>
              <a:rPr lang="zh-CN" altLang="en-US" dirty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 </a:t>
            </a:r>
            <a:r>
              <a:rPr lang="en-US" altLang="zh-CN" dirty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windows1.0</a:t>
            </a:r>
            <a:r>
              <a:rPr lang="zh-CN" altLang="en-US" dirty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发布</a:t>
            </a:r>
          </a:p>
        </p:txBody>
      </p:sp>
      <p:sp>
        <p:nvSpPr>
          <p:cNvPr id="23" name="矩形 22"/>
          <p:cNvSpPr/>
          <p:nvPr/>
        </p:nvSpPr>
        <p:spPr>
          <a:xfrm>
            <a:off x="4846130" y="1549256"/>
            <a:ext cx="39120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1975</a:t>
            </a:r>
            <a:r>
              <a:rPr lang="zh-CN" altLang="en-US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年，乔布斯开发</a:t>
            </a:r>
            <a:r>
              <a:rPr lang="en-US" altLang="zh-CN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Apple</a:t>
            </a:r>
          </a:p>
          <a:p>
            <a:pPr algn="just"/>
            <a:r>
              <a:rPr lang="en-US" altLang="zh-CN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1975</a:t>
            </a:r>
            <a:r>
              <a:rPr lang="zh-CN" altLang="en-US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年，微软公司成立</a:t>
            </a:r>
            <a:endParaRPr lang="en-US" altLang="zh-CN" dirty="0" smtClean="0">
              <a:solidFill>
                <a:srgbClr val="0000FF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24028" y="3609020"/>
            <a:ext cx="35125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1980</a:t>
            </a:r>
            <a:r>
              <a:rPr lang="zh-CN" altLang="en-US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年，微软开始销售</a:t>
            </a:r>
            <a:r>
              <a:rPr lang="en-US" altLang="zh-CN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DOS</a:t>
            </a:r>
            <a:r>
              <a:rPr lang="zh-CN" altLang="en-US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系统</a:t>
            </a:r>
            <a:endParaRPr lang="en-US" altLang="zh-CN" dirty="0" smtClean="0">
              <a:solidFill>
                <a:srgbClr val="0000FF"/>
              </a:solidFill>
              <a:latin typeface="Times" panose="02020603050405020304" pitchFamily="18" charset="0"/>
              <a:ea typeface="+mn-ea"/>
              <a:cs typeface="Times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 1980</a:t>
            </a:r>
            <a:r>
              <a:rPr lang="zh-CN" altLang="en-US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年，</a:t>
            </a:r>
            <a:r>
              <a:rPr lang="en-US" altLang="zh-CN" dirty="0" smtClean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Macintosh (MAC)</a:t>
            </a:r>
            <a:r>
              <a:rPr lang="zh-CN" altLang="en-US" dirty="0">
                <a:solidFill>
                  <a:srgbClr val="0000FF"/>
                </a:solidFill>
                <a:latin typeface="Times" panose="02020603050405020304" pitchFamily="18" charset="0"/>
                <a:ea typeface="+mn-ea"/>
                <a:cs typeface="Times" panose="02020603050405020304" pitchFamily="18" charset="0"/>
              </a:rPr>
              <a:t>上市</a:t>
            </a:r>
          </a:p>
        </p:txBody>
      </p:sp>
    </p:spTree>
    <p:extLst>
      <p:ext uri="{BB962C8B-B14F-4D97-AF65-F5344CB8AC3E}">
        <p14:creationId xmlns:p14="http://schemas.microsoft.com/office/powerpoint/2010/main" val="27640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79612" y="1340768"/>
            <a:ext cx="5580620" cy="30963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什么是操作系统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2800" kern="0" smtClean="0"/>
              <a:t> </a:t>
            </a:r>
            <a:r>
              <a:rPr lang="zh-CN" altLang="en-US" sz="2800" kern="0" smtClean="0"/>
              <a:t>操作系统历史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>
                <a:solidFill>
                  <a:srgbClr val="FF0000"/>
                </a:solidFill>
              </a:rPr>
              <a:t> 操作系统的类型</a:t>
            </a:r>
            <a:endParaRPr lang="en-US" altLang="zh-CN" sz="2800" kern="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我们</a:t>
            </a:r>
            <a:r>
              <a:rPr lang="zh-CN" altLang="en-US" sz="2800" kern="0"/>
              <a:t>所熟知的操作系统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系统调用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国内</a:t>
            </a:r>
            <a:r>
              <a:rPr lang="zh-CN" altLang="en-US" sz="2800" kern="0"/>
              <a:t>操作系统的研制</a:t>
            </a:r>
            <a:r>
              <a:rPr lang="zh-CN" altLang="en-US" sz="2800" kern="0" smtClean="0"/>
              <a:t>状况</a:t>
            </a:r>
          </a:p>
        </p:txBody>
      </p:sp>
      <p:sp>
        <p:nvSpPr>
          <p:cNvPr id="4" name="矩形 3"/>
          <p:cNvSpPr/>
          <p:nvPr/>
        </p:nvSpPr>
        <p:spPr>
          <a:xfrm>
            <a:off x="1071525" y="80628"/>
            <a:ext cx="288732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en-US" altLang="zh-CN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zh-CN" altLang="en-US" sz="2800" b="1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操作系统介绍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2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24644"/>
            <a:ext cx="7328866" cy="50405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/>
              <a:t>操作系统的类型</a:t>
            </a:r>
            <a:endParaRPr lang="zh-CN" altLang="en-US" sz="2800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304764"/>
            <a:ext cx="7414592" cy="355261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/>
              <a:t>大型机操作系统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/>
              <a:t>服务器操作系统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/>
              <a:t>多处理机操作系统</a:t>
            </a:r>
            <a:endParaRPr lang="en-US" altLang="zh-CN" sz="240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/>
              <a:t>个人计算机操作系统</a:t>
            </a:r>
            <a:endParaRPr lang="en-US" altLang="zh-CN" sz="240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/>
              <a:t>实时操作系统</a:t>
            </a:r>
            <a:endParaRPr lang="en-US" altLang="zh-CN" sz="240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/>
              <a:t>嵌入式操作系统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6681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04" y="188640"/>
            <a:ext cx="7679196" cy="49006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/>
              <a:t>大型机操作系统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60748"/>
            <a:ext cx="8075240" cy="45259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/>
              <a:t>大型机的操作系统，这些房间般大小般的计算机仍然可以在大型公司的数据中心找到。它与个人计算机的区别是其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处理能力。大型机也被用于高端的</a:t>
            </a:r>
            <a:r>
              <a:rPr lang="en-US" altLang="zh-CN" sz="2400" dirty="0" smtClean="0">
                <a:solidFill>
                  <a:srgbClr val="FF0000"/>
                </a:solidFill>
              </a:rPr>
              <a:t>Web</a:t>
            </a:r>
            <a:r>
              <a:rPr lang="zh-CN" altLang="en-US" sz="2400" dirty="0" smtClean="0">
                <a:solidFill>
                  <a:srgbClr val="FF0000"/>
                </a:solidFill>
              </a:rPr>
              <a:t>服务器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大型电子商务站点的服务器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以及</a:t>
            </a:r>
            <a:r>
              <a:rPr lang="en-US" altLang="zh-CN" sz="2400" dirty="0" smtClean="0">
                <a:solidFill>
                  <a:srgbClr val="FF0000"/>
                </a:solidFill>
              </a:rPr>
              <a:t>b2b(business-to-business)</a:t>
            </a:r>
            <a:r>
              <a:rPr lang="zh-CN" altLang="en-US" sz="2400" dirty="0" smtClean="0"/>
              <a:t>事务的服务器。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/>
              <a:t>大型机的操作系统主要面向同时处理许多作业，而这些作业绝大部分都需要海量的</a:t>
            </a:r>
            <a:r>
              <a:rPr lang="en-US" altLang="zh-CN" sz="2400" dirty="0" smtClean="0"/>
              <a:t>I/O</a:t>
            </a:r>
            <a:r>
              <a:rPr lang="zh-CN" altLang="en-US" sz="2400" dirty="0" smtClean="0"/>
              <a:t>。它们一般提供三种服务：</a:t>
            </a:r>
            <a:r>
              <a:rPr lang="zh-CN" altLang="en-US" sz="2400" dirty="0" smtClean="0">
                <a:solidFill>
                  <a:srgbClr val="FF0000"/>
                </a:solidFill>
              </a:rPr>
              <a:t>批处理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事务处理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分时</a:t>
            </a:r>
            <a:r>
              <a:rPr lang="zh-CN" altLang="en-US" sz="24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125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640"/>
            <a:ext cx="8229600" cy="49006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/>
              <a:t>服务器操作系统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580" y="1200088"/>
            <a:ext cx="7834313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它们运行于服务器上，这些服务器可能是大型的</a:t>
            </a:r>
            <a:r>
              <a:rPr lang="zh-CN" altLang="en-US" sz="2400" dirty="0" smtClean="0">
                <a:solidFill>
                  <a:srgbClr val="FF0000"/>
                </a:solidFill>
              </a:rPr>
              <a:t>个人计算机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工作站</a:t>
            </a:r>
            <a:r>
              <a:rPr lang="zh-CN" altLang="en-US" sz="2400" dirty="0" smtClean="0"/>
              <a:t>，甚或是</a:t>
            </a:r>
            <a:r>
              <a:rPr lang="zh-CN" altLang="en-US" sz="2400" dirty="0" smtClean="0">
                <a:solidFill>
                  <a:srgbClr val="FF0000"/>
                </a:solidFill>
              </a:rPr>
              <a:t>大型机</a:t>
            </a:r>
            <a:r>
              <a:rPr lang="zh-CN" altLang="en-US" sz="2400" dirty="0" smtClean="0"/>
              <a:t>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它们通过网络同时为多个用户服务，并且允许用户共享硬件和软件资源。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服务器可以提供</a:t>
            </a:r>
            <a:r>
              <a:rPr lang="zh-CN" altLang="en-US" sz="2400" dirty="0" smtClean="0">
                <a:solidFill>
                  <a:srgbClr val="FF0000"/>
                </a:solidFill>
              </a:rPr>
              <a:t>打印服务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文件服务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>
                <a:solidFill>
                  <a:srgbClr val="FF0000"/>
                </a:solidFill>
              </a:rPr>
              <a:t>Web</a:t>
            </a:r>
            <a:r>
              <a:rPr lang="zh-CN" altLang="en-US" sz="2400" dirty="0" smtClean="0">
                <a:solidFill>
                  <a:srgbClr val="FF0000"/>
                </a:solidFill>
              </a:rPr>
              <a:t>服务</a:t>
            </a:r>
            <a:r>
              <a:rPr lang="zh-CN" altLang="en-US" sz="2400" dirty="0" smtClean="0"/>
              <a:t>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典型的服务器操作系统有</a:t>
            </a:r>
            <a:r>
              <a:rPr lang="en-US" altLang="zh-CN" sz="2400" dirty="0" smtClean="0">
                <a:solidFill>
                  <a:srgbClr val="FF0000"/>
                </a:solidFill>
              </a:rPr>
              <a:t>UNIX</a:t>
            </a:r>
            <a:r>
              <a:rPr lang="zh-CN" altLang="en-US" sz="2400" dirty="0" smtClean="0"/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Windows 2003</a:t>
            </a:r>
            <a:r>
              <a:rPr lang="zh-CN" altLang="en-US" sz="2400" dirty="0" smtClean="0"/>
              <a:t>。</a:t>
            </a:r>
            <a:r>
              <a:rPr lang="en-US" altLang="zh-CN" sz="2400" dirty="0" smtClean="0">
                <a:solidFill>
                  <a:srgbClr val="FF0000"/>
                </a:solidFill>
              </a:rPr>
              <a:t>Linux</a:t>
            </a:r>
            <a:r>
              <a:rPr lang="zh-CN" altLang="en-US" sz="2400" dirty="0" smtClean="0"/>
              <a:t>也在服务器领域逐渐普及了。 </a:t>
            </a:r>
          </a:p>
        </p:txBody>
      </p:sp>
    </p:spTree>
    <p:extLst>
      <p:ext uri="{BB962C8B-B14F-4D97-AF65-F5344CB8AC3E}">
        <p14:creationId xmlns:p14="http://schemas.microsoft.com/office/powerpoint/2010/main" val="18151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721" y="188640"/>
            <a:ext cx="7679196" cy="52607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/>
              <a:t>多处理机操作系统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519" y="1224378"/>
            <a:ext cx="7644909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在一个系统中连接多个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，这些系统称为并行计算机、多计算机系统或者多处理机系统。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它们需要特殊的操作系统，不过通常都采用</a:t>
            </a:r>
            <a:r>
              <a:rPr lang="zh-CN" altLang="en-US" sz="2400" dirty="0" smtClean="0">
                <a:solidFill>
                  <a:srgbClr val="FF0000"/>
                </a:solidFill>
              </a:rPr>
              <a:t>服务器操作系统</a:t>
            </a:r>
            <a:r>
              <a:rPr lang="zh-CN" altLang="en-US" sz="2400" dirty="0" smtClean="0"/>
              <a:t>的变种，加上有关</a:t>
            </a:r>
            <a:r>
              <a:rPr lang="zh-CN" altLang="en-US" sz="2400" dirty="0" smtClean="0">
                <a:solidFill>
                  <a:srgbClr val="FF0000"/>
                </a:solidFill>
              </a:rPr>
              <a:t>通信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连通性</a:t>
            </a:r>
            <a:r>
              <a:rPr lang="zh-CN" altLang="en-US" sz="2400" dirty="0" smtClean="0"/>
              <a:t>方面的特性。 </a:t>
            </a:r>
          </a:p>
        </p:txBody>
      </p:sp>
    </p:spTree>
    <p:extLst>
      <p:ext uri="{BB962C8B-B14F-4D97-AF65-F5344CB8AC3E}">
        <p14:creationId xmlns:p14="http://schemas.microsoft.com/office/powerpoint/2010/main" val="42946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5596" y="188640"/>
            <a:ext cx="7715200" cy="49006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/>
              <a:t>个人计算机操作系统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627" y="1198984"/>
            <a:ext cx="7555793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它们的任务就是</a:t>
            </a:r>
            <a:r>
              <a:rPr lang="zh-CN" altLang="en-US" sz="2400" dirty="0" smtClean="0">
                <a:solidFill>
                  <a:srgbClr val="FF0000"/>
                </a:solidFill>
              </a:rPr>
              <a:t>为单个用户提供良好的界面</a:t>
            </a:r>
            <a:r>
              <a:rPr lang="zh-CN" altLang="en-US" sz="2400" dirty="0" smtClean="0"/>
              <a:t>。他们广泛用于字处理、电子表格和</a:t>
            </a:r>
            <a:r>
              <a:rPr lang="en-US" altLang="zh-CN" sz="2400" dirty="0" smtClean="0"/>
              <a:t>Internet</a:t>
            </a:r>
            <a:r>
              <a:rPr lang="zh-CN" altLang="en-US" sz="2400" dirty="0" smtClean="0"/>
              <a:t>访问。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一般的例子有</a:t>
            </a:r>
            <a:r>
              <a:rPr lang="en-US" altLang="zh-CN" sz="2400" dirty="0" smtClean="0"/>
              <a:t>Windows 9x/Me/2000/XP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Macintosh</a:t>
            </a:r>
            <a:r>
              <a:rPr lang="zh-CN" altLang="en-US" sz="2400" dirty="0" smtClean="0"/>
              <a:t>操作系统以及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38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596" y="188640"/>
            <a:ext cx="7643192" cy="4540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/>
              <a:t>实时操作系统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180982"/>
            <a:ext cx="7823212" cy="45259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这些系统的特征就是把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</a:t>
            </a:r>
            <a:r>
              <a:rPr lang="zh-CN" altLang="en-US" sz="2400" dirty="0" smtClean="0"/>
              <a:t>作为一个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关键参数</a:t>
            </a:r>
            <a:r>
              <a:rPr lang="zh-CN" altLang="en-US" sz="2400" dirty="0" smtClean="0"/>
              <a:t>。（如工控）通常它们必须符合严格的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时间界限</a:t>
            </a:r>
            <a:r>
              <a:rPr lang="zh-CN" altLang="en-US" sz="2400" dirty="0" smtClean="0"/>
              <a:t>。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如果动作确定必须在确定的时刻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或者在一个确定的范围内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发生，这就是</a:t>
            </a:r>
            <a:r>
              <a:rPr lang="zh-CN" altLang="en-US" sz="2400" dirty="0" smtClean="0">
                <a:solidFill>
                  <a:srgbClr val="FF0000"/>
                </a:solidFill>
              </a:rPr>
              <a:t>硬实时系统</a:t>
            </a:r>
            <a:r>
              <a:rPr lang="en-US" altLang="zh-CN" sz="2400" dirty="0" smtClean="0">
                <a:solidFill>
                  <a:srgbClr val="FF0000"/>
                </a:solidFill>
              </a:rPr>
              <a:t>(hard real-time system)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r>
              <a:rPr lang="zh-CN" altLang="en-US" sz="2400" dirty="0" smtClean="0"/>
              <a:t>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另外一种实时系统是</a:t>
            </a:r>
            <a:r>
              <a:rPr lang="zh-CN" altLang="en-US" sz="2400" dirty="0" smtClean="0">
                <a:solidFill>
                  <a:srgbClr val="FF0000"/>
                </a:solidFill>
              </a:rPr>
              <a:t>软实时系统</a:t>
            </a:r>
            <a:r>
              <a:rPr lang="en-US" altLang="zh-CN" sz="2400" dirty="0" smtClean="0">
                <a:solidFill>
                  <a:srgbClr val="FF0000"/>
                </a:solidFill>
              </a:rPr>
              <a:t>(soft real-time system)</a:t>
            </a:r>
            <a:r>
              <a:rPr lang="zh-CN" altLang="en-US" sz="2400" dirty="0" smtClean="0"/>
              <a:t>，在这种系统中，偶尔错过时间界限是可以接受的。数字音频或者多媒体系统就属于此列。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 err="1" smtClean="0"/>
              <a:t>VxWorks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QNX</a:t>
            </a:r>
            <a:r>
              <a:rPr lang="zh-CN" altLang="en-US" sz="2400" dirty="0" smtClean="0"/>
              <a:t>是著名的实时操作系统。</a:t>
            </a:r>
          </a:p>
        </p:txBody>
      </p:sp>
    </p:spTree>
    <p:extLst>
      <p:ext uri="{BB962C8B-B14F-4D97-AF65-F5344CB8AC3E}">
        <p14:creationId xmlns:p14="http://schemas.microsoft.com/office/powerpoint/2010/main" val="971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679196" cy="4540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/>
              <a:t>嵌入式操作系统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572" y="1180982"/>
            <a:ext cx="7725295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嵌入式系统运行于控制设备的计算机上，而这些计算机通常并不被认为是计算机，例如电视机、微波炉和移动电话。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它们通常具有</a:t>
            </a:r>
            <a:r>
              <a:rPr lang="zh-CN" altLang="en-US" sz="2400" dirty="0" smtClean="0">
                <a:solidFill>
                  <a:srgbClr val="FF0000"/>
                </a:solidFill>
              </a:rPr>
              <a:t>实时系统</a:t>
            </a:r>
            <a:r>
              <a:rPr lang="zh-CN" altLang="en-US" sz="2400" dirty="0" smtClean="0"/>
              <a:t>的特征，不过同时由于受到尺寸、内存以及能量限制而使得它们更为特殊。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这种操作系统的例子有</a:t>
            </a:r>
            <a:r>
              <a:rPr lang="en-US" altLang="zh-CN" sz="2400" dirty="0" smtClean="0"/>
              <a:t>Palm OS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Windows CE (Consumer Electronics)</a:t>
            </a:r>
            <a:r>
              <a:rPr lang="zh-CN" altLang="en-US" sz="2400" dirty="0" smtClean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5815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79612" y="1340768"/>
            <a:ext cx="5580620" cy="30963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什么是操作系统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2800" kern="0" smtClean="0"/>
              <a:t> </a:t>
            </a:r>
            <a:r>
              <a:rPr lang="zh-CN" altLang="en-US" sz="2800" kern="0" smtClean="0"/>
              <a:t>操作系统历史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操作系统的类型</a:t>
            </a:r>
            <a:endParaRPr lang="en-US" altLang="zh-CN" sz="2800" kern="0" smtClean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>
                <a:solidFill>
                  <a:srgbClr val="FF0000"/>
                </a:solidFill>
              </a:rPr>
              <a:t> 我们</a:t>
            </a:r>
            <a:r>
              <a:rPr lang="zh-CN" altLang="en-US" sz="2800" kern="0">
                <a:solidFill>
                  <a:srgbClr val="FF0000"/>
                </a:solidFill>
              </a:rPr>
              <a:t>所熟知的操作系统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系统调用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国内</a:t>
            </a:r>
            <a:r>
              <a:rPr lang="zh-CN" altLang="en-US" sz="2800" kern="0"/>
              <a:t>操作系统的研制</a:t>
            </a:r>
            <a:r>
              <a:rPr lang="zh-CN" altLang="en-US" sz="2800" kern="0" smtClean="0"/>
              <a:t>状况</a:t>
            </a:r>
          </a:p>
        </p:txBody>
      </p:sp>
      <p:sp>
        <p:nvSpPr>
          <p:cNvPr id="4" name="矩形 3"/>
          <p:cNvSpPr/>
          <p:nvPr/>
        </p:nvSpPr>
        <p:spPr>
          <a:xfrm>
            <a:off x="1071525" y="80628"/>
            <a:ext cx="288732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en-US" altLang="zh-CN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zh-CN" altLang="en-US" sz="2800" b="1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操作系统介绍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79612" y="1340768"/>
            <a:ext cx="5580620" cy="30963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 smtClean="0">
                <a:solidFill>
                  <a:srgbClr val="FF0000"/>
                </a:solidFill>
              </a:rPr>
              <a:t> 什么是操作系统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2800" kern="0" dirty="0" smtClean="0"/>
              <a:t> </a:t>
            </a:r>
            <a:r>
              <a:rPr lang="zh-CN" altLang="en-US" sz="2800" kern="0" dirty="0" smtClean="0"/>
              <a:t>操作系统历史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 smtClean="0"/>
              <a:t> 操作系统的类型</a:t>
            </a:r>
            <a:endParaRPr lang="en-US" altLang="zh-CN" sz="2800" kern="0" dirty="0" smtClean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 smtClean="0"/>
              <a:t> 我们</a:t>
            </a:r>
            <a:r>
              <a:rPr lang="zh-CN" altLang="en-US" sz="2800" kern="0" dirty="0"/>
              <a:t>所熟知的操作系统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 smtClean="0"/>
              <a:t> 系统调用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 smtClean="0"/>
              <a:t> 国内</a:t>
            </a:r>
            <a:r>
              <a:rPr lang="zh-CN" altLang="en-US" sz="2800" kern="0" dirty="0"/>
              <a:t>操作系统的研制</a:t>
            </a:r>
            <a:r>
              <a:rPr lang="zh-CN" altLang="en-US" sz="2800" kern="0" dirty="0" smtClean="0"/>
              <a:t>状况</a:t>
            </a:r>
          </a:p>
        </p:txBody>
      </p:sp>
      <p:sp>
        <p:nvSpPr>
          <p:cNvPr id="4" name="矩形 3"/>
          <p:cNvSpPr/>
          <p:nvPr/>
        </p:nvSpPr>
        <p:spPr>
          <a:xfrm>
            <a:off x="1071525" y="80628"/>
            <a:ext cx="288732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zh-CN" altLang="en-US" sz="2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操作系统介绍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5">
            <a:extLst>
              <a:ext uri="{FF2B5EF4-FFF2-40B4-BE49-F238E27FC236}">
                <a16:creationId xmlns:a16="http://schemas.microsoft.com/office/drawing/2014/main" xmlns="" id="{0D34A6CB-1890-4BF4-AB4F-5854622D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1210903"/>
            <a:ext cx="5761037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Operating System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defRPr/>
            </a:pPr>
            <a:endParaRPr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是个人计算机上的一类操作系统。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公司选微软为其新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机编写关键的操作系统。微软从帕特森手中买下操作系统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QDOS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的使用权，部分改写后给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，命名为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DOS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IBM-PC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机的普及使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取得了巨大成功。</a:t>
            </a:r>
          </a:p>
        </p:txBody>
      </p:sp>
      <p:pic>
        <p:nvPicPr>
          <p:cNvPr id="14339" name="Picture 7" descr="538767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05" y="1210903"/>
            <a:ext cx="26416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img-fit" descr="f35ea0094e85fa1b6a60fb0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11" y="4221088"/>
            <a:ext cx="2389188" cy="24479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128367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>
            <a:extLst>
              <a:ext uri="{FF2B5EF4-FFF2-40B4-BE49-F238E27FC236}">
                <a16:creationId xmlns:a16="http://schemas.microsoft.com/office/drawing/2014/main" xmlns="" id="{9A7E16CD-5298-40B4-9723-4AEED96F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05064"/>
            <a:ext cx="5580696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40000"/>
              </a:lnSpc>
              <a:defRPr/>
            </a:pP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日，微软推出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Windows XP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操作系统，比尔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盖茨宣布：“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时代到此结束。”</a:t>
            </a:r>
          </a:p>
        </p:txBody>
      </p:sp>
      <p:pic>
        <p:nvPicPr>
          <p:cNvPr id="72710" name="Picture 6" descr="091022_edu_WIn98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633788"/>
            <a:ext cx="2547937" cy="296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img-fit" descr="d089b986f71a170767096ee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37"/>
          <a:stretch>
            <a:fillRect/>
          </a:stretch>
        </p:blipFill>
        <p:spPr bwMode="auto">
          <a:xfrm>
            <a:off x="323850" y="1412875"/>
            <a:ext cx="3025775" cy="23764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8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412875"/>
            <a:ext cx="244792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7716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>
            <a:extLst>
              <a:ext uri="{FF2B5EF4-FFF2-40B4-BE49-F238E27FC236}">
                <a16:creationId xmlns:a16="http://schemas.microsoft.com/office/drawing/2014/main" xmlns="" id="{C4A47CF9-DED5-40C3-9086-18BB7F71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01675"/>
            <a:ext cx="576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3799" name="Group 71">
            <a:extLst>
              <a:ext uri="{FF2B5EF4-FFF2-40B4-BE49-F238E27FC236}">
                <a16:creationId xmlns:a16="http://schemas.microsoft.com/office/drawing/2014/main" xmlns="" id="{239A29A0-2BA3-4E0A-8C1D-DF263AEA7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9532"/>
              </p:ext>
            </p:extLst>
          </p:nvPr>
        </p:nvGraphicFramePr>
        <p:xfrm>
          <a:off x="323850" y="1628800"/>
          <a:ext cx="3605213" cy="356562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116928863"/>
                    </a:ext>
                  </a:extLst>
                </a:gridCol>
                <a:gridCol w="1589088">
                  <a:extLst>
                    <a:ext uri="{9D8B030D-6E8A-4147-A177-3AD203B41FA5}">
                      <a16:colId xmlns:a16="http://schemas.microsoft.com/office/drawing/2014/main" xmlns="" val="867614970"/>
                    </a:ext>
                  </a:extLst>
                </a:gridCol>
              </a:tblGrid>
              <a:tr h="396169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典型版本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日期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29582907"/>
                  </a:ext>
                </a:extLst>
              </a:tr>
              <a:tr h="396169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1.0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1985-11-20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3560370"/>
                  </a:ext>
                </a:extLst>
              </a:tr>
              <a:tr h="396169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2.0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1987-11-1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57103312"/>
                  </a:ext>
                </a:extLst>
              </a:tr>
              <a:tr h="396169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3.0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1990-5-22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8493541"/>
                  </a:ext>
                </a:extLst>
              </a:tr>
              <a:tr h="396169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3.1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1992-3-18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9185671"/>
                  </a:ext>
                </a:extLst>
              </a:tr>
              <a:tr h="396169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3.2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1994-4-14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1319581"/>
                  </a:ext>
                </a:extLst>
              </a:tr>
              <a:tr h="396169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NT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1993-7-27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66511387"/>
                  </a:ext>
                </a:extLst>
              </a:tr>
              <a:tr h="396169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95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1995-8-24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5011467"/>
                  </a:ext>
                </a:extLst>
              </a:tr>
              <a:tr h="396169"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98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1998-6-25</a:t>
                      </a:r>
                    </a:p>
                  </a:txBody>
                  <a:tcPr marT="45690" marB="4569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3994498"/>
                  </a:ext>
                </a:extLst>
              </a:tr>
            </a:tbl>
          </a:graphicData>
        </a:graphic>
      </p:graphicFrame>
      <p:graphicFrame>
        <p:nvGraphicFramePr>
          <p:cNvPr id="73766" name="Group 38">
            <a:extLst>
              <a:ext uri="{FF2B5EF4-FFF2-40B4-BE49-F238E27FC236}">
                <a16:creationId xmlns:a16="http://schemas.microsoft.com/office/drawing/2014/main" xmlns="" id="{A1BB29B5-1397-4142-8A0D-C6094E75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93209"/>
              </p:ext>
            </p:extLst>
          </p:nvPr>
        </p:nvGraphicFramePr>
        <p:xfrm>
          <a:off x="4140200" y="2060848"/>
          <a:ext cx="4679950" cy="4254500"/>
        </p:xfrm>
        <a:graphic>
          <a:graphicData uri="http://schemas.openxmlformats.org/drawingml/2006/table">
            <a:tbl>
              <a:tblPr/>
              <a:tblGrid>
                <a:gridCol w="2881312">
                  <a:extLst>
                    <a:ext uri="{9D8B030D-6E8A-4147-A177-3AD203B41FA5}">
                      <a16:colId xmlns:a16="http://schemas.microsoft.com/office/drawing/2014/main" xmlns="" val="2677401602"/>
                    </a:ext>
                  </a:extLst>
                </a:gridCol>
                <a:gridCol w="1798638">
                  <a:extLst>
                    <a:ext uri="{9D8B030D-6E8A-4147-A177-3AD203B41FA5}">
                      <a16:colId xmlns:a16="http://schemas.microsoft.com/office/drawing/2014/main" xmlns="" val="3784510256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典型版本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日期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1107006"/>
                  </a:ext>
                </a:extLst>
              </a:tr>
              <a:tr h="4254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2000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2000-2-17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47155998"/>
                  </a:ext>
                </a:extLst>
              </a:tr>
              <a:tr h="4254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2000-9-14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1838858"/>
                  </a:ext>
                </a:extLst>
              </a:tr>
              <a:tr h="4254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XP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2001-10-25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2987827"/>
                  </a:ext>
                </a:extLst>
              </a:tr>
              <a:tr h="4254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Server 2003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2003-4-24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94951294"/>
                  </a:ext>
                </a:extLst>
              </a:tr>
              <a:tr h="4254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Vista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2007-1-30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63262292"/>
                  </a:ext>
                </a:extLst>
              </a:tr>
              <a:tr h="4254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Server 2008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2008-2-27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47510607"/>
                  </a:ext>
                </a:extLst>
              </a:tr>
              <a:tr h="4254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Windows 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2009-10-22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6776821"/>
                  </a:ext>
                </a:extLst>
              </a:tr>
              <a:tr h="4254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Windows 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2012-10-26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5967225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Windows 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2015-7-29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8423221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20044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19"/>
          <p:cNvGrpSpPr>
            <a:grpSpLocks/>
          </p:cNvGrpSpPr>
          <p:nvPr/>
        </p:nvGrpSpPr>
        <p:grpSpPr bwMode="auto">
          <a:xfrm>
            <a:off x="287524" y="1232756"/>
            <a:ext cx="8604251" cy="4321175"/>
            <a:chOff x="181" y="1155"/>
            <a:chExt cx="5420" cy="2722"/>
          </a:xfrm>
        </p:grpSpPr>
        <p:sp>
          <p:nvSpPr>
            <p:cNvPr id="18435" name="AutoShape 4"/>
            <p:cNvSpPr>
              <a:spLocks noChangeArrowheads="1"/>
            </p:cNvSpPr>
            <p:nvPr/>
          </p:nvSpPr>
          <p:spPr bwMode="auto">
            <a:xfrm>
              <a:off x="181" y="1155"/>
              <a:ext cx="5420" cy="2722"/>
            </a:xfrm>
            <a:prstGeom prst="roundRect">
              <a:avLst>
                <a:gd name="adj" fmla="val 3968"/>
              </a:avLst>
            </a:prstGeom>
            <a:solidFill>
              <a:srgbClr val="FFCC99"/>
            </a:solidFill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pic>
          <p:nvPicPr>
            <p:cNvPr id="18436" name="Picture 7" descr="从Windows 1.0到Vista启动画面回顾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267"/>
              <a:ext cx="1270" cy="86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7" name="Picture 8" descr="从Windows 1.0到Vista启动画面回顾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288"/>
              <a:ext cx="1089" cy="86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9" descr="3731694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1306"/>
              <a:ext cx="1134" cy="8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9" name="Picture 10" descr="Windows-9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1352"/>
              <a:ext cx="1111" cy="8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0" name="Picture 11" descr="S100802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638"/>
              <a:ext cx="1225" cy="8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1" name="Picture 12" descr="从Windows 1.0到Vista启动画面回顾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2614"/>
              <a:ext cx="1134" cy="85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2" name="Picture 13" descr="20081229134142817780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611"/>
              <a:ext cx="1134" cy="87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3" name="Picture 14" descr="3392042_00926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2583"/>
              <a:ext cx="1134" cy="87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44" name="Text Box 15"/>
            <p:cNvSpPr txBox="1">
              <a:spLocks noChangeArrowheads="1"/>
            </p:cNvSpPr>
            <p:nvPr/>
          </p:nvSpPr>
          <p:spPr bwMode="auto">
            <a:xfrm>
              <a:off x="431" y="2230"/>
              <a:ext cx="50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660066"/>
                  </a:solidFill>
                  <a:latin typeface="Times New Roman" panose="02020603050405020304" pitchFamily="18" charset="0"/>
                </a:rPr>
                <a:t>Window 1.0              Windows 3.1           Windows 95             Windows 98</a:t>
              </a:r>
            </a:p>
          </p:txBody>
        </p:sp>
        <p:sp>
          <p:nvSpPr>
            <p:cNvPr id="18445" name="Text Box 16"/>
            <p:cNvSpPr txBox="1">
              <a:spLocks noChangeArrowheads="1"/>
            </p:cNvSpPr>
            <p:nvPr/>
          </p:nvSpPr>
          <p:spPr bwMode="auto">
            <a:xfrm>
              <a:off x="386" y="3521"/>
              <a:ext cx="51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b="1">
                  <a:solidFill>
                    <a:srgbClr val="660066"/>
                  </a:solidFill>
                  <a:latin typeface="Times New Roman" panose="02020603050405020304" pitchFamily="18" charset="0"/>
                </a:rPr>
                <a:t>Window 2000           Windows XP          Windows Vista           Windows 7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64" y="1078688"/>
            <a:ext cx="8748028" cy="476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>
            <a:extLst>
              <a:ext uri="{FF2B5EF4-FFF2-40B4-BE49-F238E27FC236}">
                <a16:creationId xmlns:a16="http://schemas.microsoft.com/office/drawing/2014/main" xmlns="" id="{3880FCF2-447A-49EE-ACFC-A77C35E3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576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xmlns="" id="{0DBE5B96-7D7A-4F6D-9077-3772B39E4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60674"/>
            <a:ext cx="572452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nix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是一个强大的多用户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多任务操作系统。它用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语言编写，支持多种处理器架构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，按照操作系统的分类，属于分时操作系统，最早由1969年在AT&amp;T的贝尔实验室开发。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是第三次工业革命中计算机软件领域最具代表性的产物。在近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年中，由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造成的影响是最有深远意义的 。</a:t>
            </a:r>
          </a:p>
        </p:txBody>
      </p:sp>
      <p:pic>
        <p:nvPicPr>
          <p:cNvPr id="19460" name="Picture 7" descr="8c511fe9bb52c46fb80e2d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763144"/>
            <a:ext cx="28797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16097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>
            <a:extLst>
              <a:ext uri="{FF2B5EF4-FFF2-40B4-BE49-F238E27FC236}">
                <a16:creationId xmlns:a16="http://schemas.microsoft.com/office/drawing/2014/main" xmlns="" id="{055AC584-A46B-49D9-AA29-7CF5CC1E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23" y="1158875"/>
            <a:ext cx="576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CN" sz="28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6"/>
          <p:cNvSpPr>
            <a:spLocks noChangeArrowheads="1"/>
          </p:cNvSpPr>
          <p:nvPr/>
        </p:nvSpPr>
        <p:spPr bwMode="auto">
          <a:xfrm>
            <a:off x="395536" y="1662113"/>
            <a:ext cx="5902325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是最受欢迎的自由电脑操作系统内核。它是一个用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语言和汇编语言写成的类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最早是由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芬兰托瓦兹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为尝试在英特尔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架构上提供自由免费的类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操作系统而开发的。      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主流的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发行版本包括：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Fedora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Hat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、红旗等。</a:t>
            </a:r>
          </a:p>
        </p:txBody>
      </p:sp>
      <p:pic>
        <p:nvPicPr>
          <p:cNvPr id="20484" name="Picture 7" descr="dbf554ed1e974084b21cb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45" y="3320988"/>
            <a:ext cx="1268413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8" descr="e865a699db61da3d6e068cb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383" y="5229200"/>
            <a:ext cx="1368425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10182298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220" y="1179339"/>
            <a:ext cx="1800225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0" descr="2f3295d45cca893ea08bb7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45" y="2420938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25296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>
            <a:extLst>
              <a:ext uri="{FF2B5EF4-FFF2-40B4-BE49-F238E27FC236}">
                <a16:creationId xmlns:a16="http://schemas.microsoft.com/office/drawing/2014/main" xmlns="" id="{3D401F73-EB2C-4B09-8B13-A36CF24D6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03201"/>
            <a:ext cx="576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嵌入式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系列</a:t>
            </a:r>
            <a:endParaRPr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Garamond" panose="02020404030301010803" pitchFamily="18" charset="0"/>
            </a:endParaRPr>
          </a:p>
        </p:txBody>
      </p:sp>
      <p:pic>
        <p:nvPicPr>
          <p:cNvPr id="21507" name="Picture 6" descr="11794d433bdc3c519313c6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924944"/>
            <a:ext cx="4105275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287338" y="1670459"/>
            <a:ext cx="4284662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uclinux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uclinux</a:t>
            </a:r>
            <a:r>
              <a:rPr lang="zh-CN" altLang="en-US" sz="2400">
                <a:latin typeface="Times New Roman" panose="02020603050405020304" pitchFamily="18" charset="0"/>
              </a:rPr>
              <a:t>表示</a:t>
            </a:r>
            <a:r>
              <a:rPr lang="en-US" altLang="zh-CN" sz="2400">
                <a:latin typeface="Times New Roman" panose="02020603050405020304" pitchFamily="18" charset="0"/>
              </a:rPr>
              <a:t>micro-control linux.</a:t>
            </a:r>
            <a:r>
              <a:rPr lang="zh-CN" altLang="en-US" sz="2400">
                <a:latin typeface="Times New Roman" panose="02020603050405020304" pitchFamily="18" charset="0"/>
              </a:rPr>
              <a:t>即“微控制器领域中的</a:t>
            </a:r>
            <a:r>
              <a:rPr lang="en-US" altLang="zh-CN" sz="2400">
                <a:latin typeface="Times New Roman" panose="02020603050405020304" pitchFamily="18" charset="0"/>
              </a:rPr>
              <a:t>Linux</a:t>
            </a:r>
            <a:r>
              <a:rPr lang="zh-CN" altLang="en-US" sz="2400">
                <a:latin typeface="Times New Roman" panose="02020603050405020304" pitchFamily="18" charset="0"/>
              </a:rPr>
              <a:t>系统”。</a:t>
            </a:r>
            <a:r>
              <a:rPr lang="en-US" altLang="zh-CN" sz="2400">
                <a:latin typeface="Times New Roman" panose="02020603050405020304" pitchFamily="18" charset="0"/>
              </a:rPr>
              <a:t>uCLinux</a:t>
            </a:r>
            <a:r>
              <a:rPr lang="zh-CN" altLang="en-US" sz="2400">
                <a:latin typeface="Times New Roman" panose="02020603050405020304" pitchFamily="18" charset="0"/>
              </a:rPr>
              <a:t>主要是针对目标处理器没有存储管理单元的嵌入式系统而设计的。它已经被成功地移植到了很多平台上。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38952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>
            <a:extLst>
              <a:ext uri="{FF2B5EF4-FFF2-40B4-BE49-F238E27FC236}">
                <a16:creationId xmlns:a16="http://schemas.microsoft.com/office/drawing/2014/main" xmlns="" id="{0CC93914-FE86-4030-BBA6-BB9AD44B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467904"/>
            <a:ext cx="5292725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CE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是微软公司嵌入式、移动计算平台的基础，它是一个开放的、可升级的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位嵌入式操作系统，是基于掌上型电脑类的电子设备操作系统，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CE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的图形用户界面相当出色。</a:t>
            </a:r>
          </a:p>
        </p:txBody>
      </p:sp>
      <p:pic>
        <p:nvPicPr>
          <p:cNvPr id="22531" name="Picture 7" descr="86d5bac2e490f6080ef477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48780"/>
            <a:ext cx="3024187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44251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Rectangle 6">
            <a:extLst>
              <a:ext uri="{FF2B5EF4-FFF2-40B4-BE49-F238E27FC236}">
                <a16:creationId xmlns:a16="http://schemas.microsoft.com/office/drawing/2014/main" xmlns="" id="{C8B5CE11-C55B-4ED1-99C8-252CF2A4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25563"/>
            <a:ext cx="6157913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Symbian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（塞班）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       </a:t>
            </a:r>
            <a:r>
              <a:rPr lang="en-US" altLang="zh-CN" sz="2400" dirty="0"/>
              <a:t>Symbian</a:t>
            </a:r>
            <a:r>
              <a:rPr lang="zh-CN" altLang="en-US" sz="2400" dirty="0"/>
              <a:t>系统是塞班公司为手机而设计的操作系统。</a:t>
            </a:r>
            <a:r>
              <a:rPr lang="en-US" altLang="zh-CN" sz="2400" dirty="0"/>
              <a:t>2008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2</a:t>
            </a:r>
            <a:r>
              <a:rPr lang="zh-CN" altLang="en-US" sz="2400" dirty="0"/>
              <a:t>日，塞班公司被诺基亚收购。</a:t>
            </a:r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/>
              <a:t>月</a:t>
            </a:r>
            <a:r>
              <a:rPr lang="en-US" altLang="zh-CN" sz="2400" dirty="0"/>
              <a:t>21</a:t>
            </a:r>
            <a:r>
              <a:rPr lang="zh-CN" altLang="en-US" sz="2400" dirty="0"/>
              <a:t>日，诺基亚官方宣布放弃塞班（</a:t>
            </a:r>
            <a:r>
              <a:rPr lang="en-US" altLang="zh-CN" sz="2400" dirty="0"/>
              <a:t>Symbian</a:t>
            </a:r>
            <a:r>
              <a:rPr lang="zh-CN" altLang="en-US" sz="2400" dirty="0"/>
              <a:t>）系统品牌，下一版本操作系统将更名为诺基亚</a:t>
            </a:r>
            <a:r>
              <a:rPr lang="en-US" altLang="zh-CN" sz="2400" dirty="0"/>
              <a:t>Belle</a:t>
            </a:r>
            <a:r>
              <a:rPr lang="zh-CN" altLang="en-US" sz="2400" dirty="0"/>
              <a:t>。截止至</a:t>
            </a:r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月，塞班系统的中国市场占有率降至</a:t>
            </a:r>
            <a:r>
              <a:rPr lang="en-US" altLang="zh-CN" sz="2400" dirty="0"/>
              <a:t>23%</a:t>
            </a:r>
            <a:r>
              <a:rPr lang="zh-CN" altLang="en-US" sz="2400" dirty="0"/>
              <a:t>，被安卓超过。</a:t>
            </a:r>
          </a:p>
        </p:txBody>
      </p:sp>
      <p:pic>
        <p:nvPicPr>
          <p:cNvPr id="23555" name="Picture 7" descr="6648d73d88af89969f3d62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502025"/>
            <a:ext cx="2286000" cy="309562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341438"/>
            <a:ext cx="21971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32937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>
            <a:extLst>
              <a:ext uri="{FF2B5EF4-FFF2-40B4-BE49-F238E27FC236}">
                <a16:creationId xmlns:a16="http://schemas.microsoft.com/office/drawing/2014/main" xmlns="" id="{863576D7-A904-47C5-B5C4-7874CA2FB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622935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安卓（</a:t>
            </a:r>
            <a:r>
              <a:rPr lang="en-US" altLang="zh-CN" sz="2800" b="1" dirty="0">
                <a:latin typeface="Times New Roman" panose="02020603050405020304" pitchFamily="18" charset="0"/>
              </a:rPr>
              <a:t>Android 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2400" dirty="0"/>
              <a:t>谷歌公司收购安迪鲁宾的</a:t>
            </a:r>
            <a:r>
              <a:rPr lang="en-US" altLang="zh-CN" sz="2400" dirty="0"/>
              <a:t>Android</a:t>
            </a:r>
            <a:r>
              <a:rPr lang="zh-CN" altLang="en-US" sz="2400" dirty="0"/>
              <a:t>公司并</a:t>
            </a:r>
            <a:r>
              <a:rPr lang="en-US" altLang="zh-CN" sz="2400" dirty="0"/>
              <a:t>2007</a:t>
            </a:r>
            <a:r>
              <a:rPr lang="zh-CN" altLang="en-US" sz="2400" dirty="0"/>
              <a:t>年</a:t>
            </a:r>
            <a:r>
              <a:rPr lang="en-US" altLang="zh-CN" sz="2400" dirty="0"/>
              <a:t>11</a:t>
            </a:r>
            <a:r>
              <a:rPr lang="zh-CN" altLang="en-US" sz="2400" dirty="0"/>
              <a:t>月</a:t>
            </a:r>
            <a:r>
              <a:rPr lang="en-US" altLang="zh-CN" sz="2400" dirty="0"/>
              <a:t>5</a:t>
            </a:r>
            <a:r>
              <a:rPr lang="zh-CN" altLang="en-US" sz="2400" dirty="0"/>
              <a:t>日，正式展示了</a:t>
            </a:r>
            <a:r>
              <a:rPr lang="en-US" altLang="zh-CN" sz="2400" dirty="0"/>
              <a:t>Android</a:t>
            </a:r>
            <a:r>
              <a:rPr lang="zh-CN" altLang="en-US" sz="2400" dirty="0"/>
              <a:t>操作系统， </a:t>
            </a:r>
            <a:r>
              <a:rPr lang="en-US" altLang="zh-CN" sz="2400" dirty="0"/>
              <a:t>Android</a:t>
            </a:r>
            <a:r>
              <a:rPr lang="zh-CN" altLang="en-US" sz="2400" dirty="0"/>
              <a:t>是</a:t>
            </a:r>
            <a:r>
              <a:rPr lang="zh-CN" altLang="en-US" sz="2400" dirty="0">
                <a:latin typeface="Times New Roman" panose="02020603050405020304" pitchFamily="18" charset="0"/>
              </a:rPr>
              <a:t>基于</a:t>
            </a:r>
            <a:r>
              <a:rPr lang="en-US" altLang="zh-CN" sz="2400" dirty="0">
                <a:latin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</a:rPr>
              <a:t>开放性内核的操作系统。它采用了软件堆层的架构。底层</a:t>
            </a:r>
            <a:r>
              <a:rPr lang="en-US" altLang="zh-CN" sz="2400" dirty="0">
                <a:latin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</a:rPr>
              <a:t>内核只提供基本功能，其他的应用软件由各公司自行开发，部分程序以</a:t>
            </a:r>
            <a:r>
              <a:rPr lang="en-US" altLang="zh-CN" sz="2400" dirty="0">
                <a:latin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</a:rPr>
              <a:t>编写。 　　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</a:rPr>
              <a:t>2011</a:t>
            </a:r>
            <a:r>
              <a:rPr lang="zh-CN" altLang="en-US" sz="2400" dirty="0">
                <a:latin typeface="Times New Roman" panose="02020603050405020304" pitchFamily="18" charset="0"/>
              </a:rPr>
              <a:t>年初</a:t>
            </a:r>
            <a:r>
              <a:rPr lang="en-US" altLang="zh-CN" sz="2400" dirty="0">
                <a:latin typeface="Times New Roman" panose="02020603050405020304" pitchFamily="18" charset="0"/>
              </a:rPr>
              <a:t>Android</a:t>
            </a:r>
            <a:r>
              <a:rPr lang="zh-CN" altLang="en-US" sz="2400" dirty="0">
                <a:latin typeface="Times New Roman" panose="02020603050405020304" pitchFamily="18" charset="0"/>
              </a:rPr>
              <a:t>超越称霸十年的塞班，跃居全球最受欢迎的智能手机平台。</a:t>
            </a:r>
          </a:p>
        </p:txBody>
      </p:sp>
      <p:pic>
        <p:nvPicPr>
          <p:cNvPr id="2457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117850"/>
            <a:ext cx="2211388" cy="3624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100138"/>
            <a:ext cx="19050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7680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04" y="188640"/>
            <a:ext cx="4968552" cy="43204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/>
              <a:t>什么是操作系统？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154688"/>
            <a:ext cx="7668852" cy="45259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/>
              <a:t>操作系统的定义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操作系统（</a:t>
            </a:r>
            <a:r>
              <a:rPr lang="en-US" altLang="zh-CN" sz="2400" dirty="0" smtClean="0"/>
              <a:t>Operating System</a:t>
            </a:r>
            <a:r>
              <a:rPr lang="zh-CN" altLang="en-US" sz="2400" dirty="0" smtClean="0"/>
              <a:t>）是</a:t>
            </a:r>
            <a:r>
              <a:rPr lang="zh-CN" altLang="en-US" sz="2400" dirty="0" smtClean="0">
                <a:solidFill>
                  <a:srgbClr val="FF0000"/>
                </a:solidFill>
              </a:rPr>
              <a:t>管理</a:t>
            </a:r>
            <a:r>
              <a:rPr lang="zh-CN" altLang="en-US" sz="2400" dirty="0" smtClean="0"/>
              <a:t>软硬件资源、控制程序执行，</a:t>
            </a:r>
            <a:r>
              <a:rPr lang="zh-CN" altLang="en-US" sz="2400" dirty="0" smtClean="0">
                <a:solidFill>
                  <a:srgbClr val="FF0000"/>
                </a:solidFill>
              </a:rPr>
              <a:t>改善</a:t>
            </a:r>
            <a:r>
              <a:rPr lang="zh-CN" altLang="en-US" sz="2400" dirty="0" smtClean="0"/>
              <a:t>人机界面，合理</a:t>
            </a:r>
            <a:r>
              <a:rPr lang="zh-CN" altLang="en-US" sz="2400" dirty="0" smtClean="0">
                <a:solidFill>
                  <a:srgbClr val="FF0000"/>
                </a:solidFill>
              </a:rPr>
              <a:t>组织</a:t>
            </a:r>
            <a:r>
              <a:rPr lang="zh-CN" altLang="en-US" sz="2400" dirty="0" smtClean="0"/>
              <a:t>计算机工作流程和为用户使用计算机提供良好运行环境的一种</a:t>
            </a:r>
            <a:r>
              <a:rPr lang="zh-CN" altLang="en-US" sz="2400" dirty="0" smtClean="0">
                <a:solidFill>
                  <a:srgbClr val="FF0000"/>
                </a:solidFill>
              </a:rPr>
              <a:t>系统软件。</a:t>
            </a:r>
          </a:p>
        </p:txBody>
      </p:sp>
    </p:spTree>
    <p:extLst>
      <p:ext uri="{BB962C8B-B14F-4D97-AF65-F5344CB8AC3E}">
        <p14:creationId xmlns:p14="http://schemas.microsoft.com/office/powerpoint/2010/main" val="11869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6">
            <a:extLst>
              <a:ext uri="{FF2B5EF4-FFF2-40B4-BE49-F238E27FC236}">
                <a16:creationId xmlns:a16="http://schemas.microsoft.com/office/drawing/2014/main" xmlns="" id="{646B2541-236F-48B8-AC87-B0BB9C0A4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5256213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IOS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 err="1">
                <a:latin typeface="Times New Roman" panose="02020603050405020304" pitchFamily="18" charset="0"/>
              </a:rPr>
              <a:t>OS是由苹果公司为iPhone开发的操作系统。它主要是给iPhone、iPod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touch以及iPad使用。原本这个系统名为iPhone</a:t>
            </a:r>
            <a:r>
              <a:rPr lang="en-US" altLang="en-US" sz="2400" dirty="0">
                <a:latin typeface="Times New Roman" panose="02020603050405020304" pitchFamily="18" charset="0"/>
              </a:rPr>
              <a:t> OS，直到2010年6月7日宣布改名为iOS。iOS的系统架构分为四个层次：核心操作系统层、核心服务层、媒体层、可轻触层。</a:t>
            </a:r>
            <a:r>
              <a:rPr lang="zh-CN" altLang="en-US" sz="2400" dirty="0">
                <a:latin typeface="Times New Roman" panose="02020603050405020304" pitchFamily="18" charset="0"/>
              </a:rPr>
              <a:t>最新版的</a:t>
            </a:r>
            <a:r>
              <a:rPr lang="en-US" altLang="zh-CN" sz="2400" dirty="0">
                <a:latin typeface="Times New Roman" panose="02020603050405020304" pitchFamily="18" charset="0"/>
              </a:rPr>
              <a:t>iOS</a:t>
            </a:r>
            <a:r>
              <a:rPr lang="zh-CN" altLang="en-US" sz="2400" dirty="0">
                <a:latin typeface="Times New Roman" panose="02020603050405020304" pitchFamily="18" charset="0"/>
              </a:rPr>
              <a:t>系统（</a:t>
            </a:r>
            <a:r>
              <a:rPr lang="en-US" altLang="zh-CN" sz="2400" dirty="0">
                <a:latin typeface="Times New Roman" panose="02020603050405020304" pitchFamily="18" charset="0"/>
              </a:rPr>
              <a:t>iOS11</a:t>
            </a:r>
            <a:r>
              <a:rPr lang="zh-CN" altLang="en-US" sz="2400" dirty="0">
                <a:latin typeface="Times New Roman" panose="02020603050405020304" pitchFamily="18" charset="0"/>
              </a:rPr>
              <a:t>）。 </a:t>
            </a:r>
          </a:p>
        </p:txBody>
      </p:sp>
      <p:pic>
        <p:nvPicPr>
          <p:cNvPr id="25603" name="Picture 7" descr="310f3b1f0ac3d59ea78669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052513"/>
            <a:ext cx="2079625" cy="3384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15" descr="http://pic.chinaz.com/2017/0919/170919115515499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360863"/>
            <a:ext cx="3419475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35850"/>
            <a:ext cx="3791423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我们所熟知的操作系统</a:t>
            </a:r>
          </a:p>
        </p:txBody>
      </p:sp>
    </p:spTree>
    <p:extLst>
      <p:ext uri="{BB962C8B-B14F-4D97-AF65-F5344CB8AC3E}">
        <p14:creationId xmlns:p14="http://schemas.microsoft.com/office/powerpoint/2010/main" val="38657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79612" y="1340768"/>
            <a:ext cx="5580620" cy="30963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什么是操作系统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2800" kern="0" smtClean="0"/>
              <a:t> </a:t>
            </a:r>
            <a:r>
              <a:rPr lang="zh-CN" altLang="en-US" sz="2800" kern="0" smtClean="0"/>
              <a:t>操作系统历史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操作系统的类型</a:t>
            </a:r>
            <a:endParaRPr lang="en-US" altLang="zh-CN" sz="2800" kern="0" smtClean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我们</a:t>
            </a:r>
            <a:r>
              <a:rPr lang="zh-CN" altLang="en-US" sz="2800" kern="0"/>
              <a:t>所熟知的操作系统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>
                <a:solidFill>
                  <a:srgbClr val="FF0000"/>
                </a:solidFill>
              </a:rPr>
              <a:t> 系统调用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国内</a:t>
            </a:r>
            <a:r>
              <a:rPr lang="zh-CN" altLang="en-US" sz="2800" kern="0"/>
              <a:t>操作系统的研制</a:t>
            </a:r>
            <a:r>
              <a:rPr lang="zh-CN" altLang="en-US" sz="2800" kern="0" smtClean="0"/>
              <a:t>状况</a:t>
            </a:r>
          </a:p>
        </p:txBody>
      </p:sp>
      <p:sp>
        <p:nvSpPr>
          <p:cNvPr id="4" name="矩形 3"/>
          <p:cNvSpPr/>
          <p:nvPr/>
        </p:nvSpPr>
        <p:spPr>
          <a:xfrm>
            <a:off x="1071525" y="80628"/>
            <a:ext cx="288732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en-US" altLang="zh-CN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zh-CN" altLang="en-US" sz="2800" b="1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操作系统介绍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04" y="188640"/>
            <a:ext cx="7741109" cy="63408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/>
              <a:t>系统调用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358" y="1088740"/>
            <a:ext cx="7697074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操作系统和用户程序之间的接口是由一组操作系统提供的</a:t>
            </a:r>
            <a:r>
              <a:rPr lang="zh-CN" altLang="en-US" sz="2400" dirty="0" smtClean="0">
                <a:solidFill>
                  <a:srgbClr val="FF0000"/>
                </a:solidFill>
              </a:rPr>
              <a:t>系统调用</a:t>
            </a:r>
            <a:r>
              <a:rPr lang="zh-CN" altLang="en-US" sz="2400" dirty="0" smtClean="0"/>
              <a:t>来定义的。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/>
              <a:t>这些接口中的系统调用因操作系统不同而不同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尽管其基本概念上是类似的</a:t>
            </a:r>
            <a:r>
              <a:rPr lang="en-US" altLang="zh-CN" sz="2400" dirty="0" smtClean="0"/>
              <a:t>)</a:t>
            </a:r>
            <a:r>
              <a:rPr lang="zh-CN" altLang="en-US" sz="2400" smtClean="0"/>
              <a:t>。 </a:t>
            </a:r>
            <a:endParaRPr lang="en-US" altLang="zh-CN" sz="240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/>
              <a:t>系统调用是操作系统提供给编程人员的唯一接口。编程人员通过系统调用使用操作系统内核所提供的各种功能</a:t>
            </a:r>
            <a:r>
              <a:rPr lang="zh-CN" altLang="en-US" sz="2400" smtClean="0"/>
              <a:t>。</a:t>
            </a:r>
            <a:endParaRPr lang="en-US" altLang="zh-CN" sz="2400"/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876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908720"/>
            <a:ext cx="8013327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/>
              <a:t>系统调用的执行不同于一般用户程序的执行。系统调用执行是在核心态下执行系统于程序，而用户程序则是在用户态下执行。一般来说，操作系统提供的系统调用越多，功能也就越丰富，系统也就越复杂。</a:t>
            </a:r>
            <a:endParaRPr lang="en-US" altLang="zh-CN" sz="240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/>
              <a:t>OS</a:t>
            </a:r>
            <a:r>
              <a:rPr lang="zh-CN" altLang="en-US" sz="2400"/>
              <a:t>核心中都有一组实现系统功能的过程（子程序），系统调用就是对上述过程的调用。因此，系统调用像一个黑箱子那样，对用户屏蔽了操作系统的具体动作而只提供有关的功能。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zh-CN" altLang="en-US" sz="240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04" y="188640"/>
            <a:ext cx="7741109" cy="63408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smtClean="0"/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29744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3723"/>
            <a:ext cx="8229600" cy="5300501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设备管理</a:t>
            </a:r>
            <a:r>
              <a:rPr lang="zh-CN" altLang="en-US" sz="2400" smtClean="0"/>
              <a:t>：该类系统调用被用来请求和释放有关设备、以及启动设备操作等。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文件管理</a:t>
            </a:r>
            <a:r>
              <a:rPr lang="zh-CN" altLang="en-US" sz="2400" smtClean="0"/>
              <a:t>：包括对文件的读、写、创建和删除等。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solidFill>
                  <a:srgbClr val="FF0000"/>
                </a:solidFill>
              </a:rPr>
              <a:t>进程控制</a:t>
            </a:r>
            <a:r>
              <a:rPr lang="zh-CN" altLang="en-US" sz="2400" smtClean="0"/>
              <a:t>：进程是一个在功能上独立的程序的一次执行过程。进程控制的有关系统调用包括进程创建、进程执行、进程撤消、执行等待和执行优先级控制等。</a:t>
            </a:r>
            <a:endParaRPr lang="en-US" altLang="zh-CN" sz="2400" smtClean="0"/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FF0000"/>
                </a:solidFill>
              </a:rPr>
              <a:t>进程通信</a:t>
            </a:r>
            <a:r>
              <a:rPr lang="zh-CN" altLang="en-US" sz="2400"/>
              <a:t>：该类系统调用被用在进程之间传递消息或信号。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FF0000"/>
                </a:solidFill>
              </a:rPr>
              <a:t>存储管理</a:t>
            </a:r>
            <a:r>
              <a:rPr lang="zh-CN" altLang="en-US" sz="2400"/>
              <a:t>：包括调查作业占据内存区的大小、获取作业占据内存区的始址等。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solidFill>
                  <a:srgbClr val="FF0000"/>
                </a:solidFill>
              </a:rPr>
              <a:t>线程管理</a:t>
            </a:r>
            <a:r>
              <a:rPr lang="zh-CN" altLang="en-US" sz="2400"/>
              <a:t>：包括线程的创建、调度、执行、撤销等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07604" y="188640"/>
            <a:ext cx="7741109" cy="63408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 smtClean="0"/>
              <a:t>系统调用的主要类型</a:t>
            </a:r>
          </a:p>
        </p:txBody>
      </p:sp>
    </p:spTree>
    <p:extLst>
      <p:ext uri="{BB962C8B-B14F-4D97-AF65-F5344CB8AC3E}">
        <p14:creationId xmlns:p14="http://schemas.microsoft.com/office/powerpoint/2010/main" val="10735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99" y="152636"/>
            <a:ext cx="7870775" cy="43632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smtClean="0"/>
              <a:t>进程管理的系统调用</a:t>
            </a:r>
            <a:endParaRPr lang="en-US" altLang="zh-CN" sz="32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32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3200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mtClean="0">
              <a:solidFill>
                <a:srgbClr val="FF0000"/>
              </a:solidFill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39763" y="1401763"/>
            <a:ext cx="7800975" cy="4094162"/>
            <a:chOff x="403" y="883"/>
            <a:chExt cx="4914" cy="2579"/>
          </a:xfrm>
        </p:grpSpPr>
        <p:sp>
          <p:nvSpPr>
            <p:cNvPr id="23589" name="Rectangle 37"/>
            <p:cNvSpPr>
              <a:spLocks noChangeArrowheads="1"/>
            </p:cNvSpPr>
            <p:nvPr/>
          </p:nvSpPr>
          <p:spPr bwMode="auto">
            <a:xfrm>
              <a:off x="3045" y="2950"/>
              <a:ext cx="2272" cy="51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终止进程运行并返回状态</a:t>
              </a:r>
            </a:p>
          </p:txBody>
        </p:sp>
        <p:sp>
          <p:nvSpPr>
            <p:cNvPr id="23588" name="Rectangle 36"/>
            <p:cNvSpPr>
              <a:spLocks noChangeArrowheads="1"/>
            </p:cNvSpPr>
            <p:nvPr/>
          </p:nvSpPr>
          <p:spPr bwMode="auto">
            <a:xfrm>
              <a:off x="403" y="2950"/>
              <a:ext cx="2642" cy="51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exit(status)</a:t>
              </a:r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3045" y="2432"/>
              <a:ext cx="2272" cy="51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替换一个进程的核心映射</a:t>
              </a:r>
            </a:p>
          </p:txBody>
        </p:sp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403" y="2432"/>
              <a:ext cx="2642" cy="51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execve(name, argv, environp)</a:t>
              </a:r>
            </a:p>
          </p:txBody>
        </p:sp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3045" y="1914"/>
              <a:ext cx="2272" cy="51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等待一个子进程睐终止</a:t>
              </a:r>
            </a:p>
          </p:txBody>
        </p:sp>
        <p:sp>
          <p:nvSpPr>
            <p:cNvPr id="23584" name="Rectangle 32"/>
            <p:cNvSpPr>
              <a:spLocks noChangeArrowheads="1"/>
            </p:cNvSpPr>
            <p:nvPr/>
          </p:nvSpPr>
          <p:spPr bwMode="auto">
            <a:xfrm>
              <a:off x="403" y="1914"/>
              <a:ext cx="2642" cy="51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pid = waitpid(pid, &amp;statloc, options)</a:t>
              </a:r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3045" y="1384"/>
              <a:ext cx="2272" cy="530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在同一双亲下创建一个子进程</a:t>
              </a:r>
            </a:p>
          </p:txBody>
        </p:sp>
        <p:sp>
          <p:nvSpPr>
            <p:cNvPr id="23582" name="Rectangle 30"/>
            <p:cNvSpPr>
              <a:spLocks noChangeArrowheads="1"/>
            </p:cNvSpPr>
            <p:nvPr/>
          </p:nvSpPr>
          <p:spPr bwMode="auto">
            <a:xfrm>
              <a:off x="403" y="1384"/>
              <a:ext cx="2642" cy="530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pid = fork()</a:t>
              </a:r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3045" y="883"/>
              <a:ext cx="2272" cy="501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描述</a:t>
              </a:r>
            </a:p>
          </p:txBody>
        </p:sp>
        <p:sp>
          <p:nvSpPr>
            <p:cNvPr id="23580" name="Rectangle 28"/>
            <p:cNvSpPr>
              <a:spLocks noChangeArrowheads="1"/>
            </p:cNvSpPr>
            <p:nvPr/>
          </p:nvSpPr>
          <p:spPr bwMode="auto">
            <a:xfrm>
              <a:off x="403" y="883"/>
              <a:ext cx="2642" cy="501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调用</a:t>
              </a:r>
            </a:p>
          </p:txBody>
        </p:sp>
        <p:sp>
          <p:nvSpPr>
            <p:cNvPr id="88080" name="Line 38"/>
            <p:cNvSpPr>
              <a:spLocks noChangeShapeType="1"/>
            </p:cNvSpPr>
            <p:nvPr/>
          </p:nvSpPr>
          <p:spPr bwMode="auto">
            <a:xfrm>
              <a:off x="403" y="883"/>
              <a:ext cx="4914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8081" name="Line 39"/>
            <p:cNvSpPr>
              <a:spLocks noChangeShapeType="1"/>
            </p:cNvSpPr>
            <p:nvPr/>
          </p:nvSpPr>
          <p:spPr bwMode="auto">
            <a:xfrm>
              <a:off x="403" y="1384"/>
              <a:ext cx="491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8082" name="Line 40"/>
            <p:cNvSpPr>
              <a:spLocks noChangeShapeType="1"/>
            </p:cNvSpPr>
            <p:nvPr/>
          </p:nvSpPr>
          <p:spPr bwMode="auto">
            <a:xfrm>
              <a:off x="403" y="1914"/>
              <a:ext cx="491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8083" name="Line 41"/>
            <p:cNvSpPr>
              <a:spLocks noChangeShapeType="1"/>
            </p:cNvSpPr>
            <p:nvPr/>
          </p:nvSpPr>
          <p:spPr bwMode="auto">
            <a:xfrm>
              <a:off x="403" y="2432"/>
              <a:ext cx="491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8084" name="Line 42"/>
            <p:cNvSpPr>
              <a:spLocks noChangeShapeType="1"/>
            </p:cNvSpPr>
            <p:nvPr/>
          </p:nvSpPr>
          <p:spPr bwMode="auto">
            <a:xfrm>
              <a:off x="403" y="2950"/>
              <a:ext cx="4914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8085" name="Line 43"/>
            <p:cNvSpPr>
              <a:spLocks noChangeShapeType="1"/>
            </p:cNvSpPr>
            <p:nvPr/>
          </p:nvSpPr>
          <p:spPr bwMode="auto">
            <a:xfrm>
              <a:off x="403" y="3462"/>
              <a:ext cx="4914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8086" name="Line 44"/>
            <p:cNvSpPr>
              <a:spLocks noChangeShapeType="1"/>
            </p:cNvSpPr>
            <p:nvPr/>
          </p:nvSpPr>
          <p:spPr bwMode="auto">
            <a:xfrm>
              <a:off x="403" y="883"/>
              <a:ext cx="0" cy="2579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8087" name="Line 45"/>
            <p:cNvSpPr>
              <a:spLocks noChangeShapeType="1"/>
            </p:cNvSpPr>
            <p:nvPr/>
          </p:nvSpPr>
          <p:spPr bwMode="auto">
            <a:xfrm>
              <a:off x="3045" y="883"/>
              <a:ext cx="0" cy="2579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8088" name="Line 46"/>
            <p:cNvSpPr>
              <a:spLocks noChangeShapeType="1"/>
            </p:cNvSpPr>
            <p:nvPr/>
          </p:nvSpPr>
          <p:spPr bwMode="auto">
            <a:xfrm>
              <a:off x="5317" y="883"/>
              <a:ext cx="0" cy="2579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76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11139"/>
            <a:ext cx="6876764" cy="48155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smtClean="0"/>
              <a:t>文件系统的系统调用</a:t>
            </a:r>
            <a:endParaRPr lang="zh-CN" altLang="en-US" sz="3600" smtClean="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42900" y="1219200"/>
            <a:ext cx="8569325" cy="4749800"/>
            <a:chOff x="216" y="768"/>
            <a:chExt cx="5398" cy="2992"/>
          </a:xfrm>
        </p:grpSpPr>
        <p:sp>
          <p:nvSpPr>
            <p:cNvPr id="24610" name="Rectangle 34"/>
            <p:cNvSpPr>
              <a:spLocks noChangeArrowheads="1"/>
            </p:cNvSpPr>
            <p:nvPr/>
          </p:nvSpPr>
          <p:spPr bwMode="auto">
            <a:xfrm>
              <a:off x="3337" y="2905"/>
              <a:ext cx="2277" cy="4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移动文件指针</a:t>
              </a:r>
            </a:p>
          </p:txBody>
        </p:sp>
        <p:sp>
          <p:nvSpPr>
            <p:cNvPr id="24608" name="Rectangle 32"/>
            <p:cNvSpPr>
              <a:spLocks noChangeArrowheads="1"/>
            </p:cNvSpPr>
            <p:nvPr/>
          </p:nvSpPr>
          <p:spPr bwMode="auto">
            <a:xfrm>
              <a:off x="216" y="2905"/>
              <a:ext cx="3121" cy="4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position = lseek(fd, offset, whence)</a:t>
              </a:r>
            </a:p>
          </p:txBody>
        </p:sp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3337" y="3333"/>
              <a:ext cx="2277" cy="42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获取文件的状态信息</a:t>
              </a:r>
            </a:p>
          </p:txBody>
        </p:sp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216" y="3333"/>
              <a:ext cx="3121" cy="42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stat(name, &amp;buf)</a:t>
              </a:r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3337" y="2479"/>
              <a:ext cx="2277" cy="426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从缓冲区将数据写到文件</a:t>
              </a:r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216" y="2479"/>
              <a:ext cx="3121" cy="426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n = write(fd, buffer, nbytes)</a:t>
              </a: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3337" y="2051"/>
              <a:ext cx="2277" cy="4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从文件读取数据到缓冲区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216" y="2051"/>
              <a:ext cx="3121" cy="428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n = read(fd, buffer, nbytes)</a:t>
              </a:r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3337" y="1624"/>
              <a:ext cx="2277" cy="42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关闭一个打开的文件</a:t>
              </a:r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216" y="1624"/>
              <a:ext cx="3121" cy="42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close(fd)</a:t>
              </a:r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3337" y="1197"/>
              <a:ext cx="2277" cy="42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打开文件以读、写或读写</a:t>
              </a: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216" y="1197"/>
              <a:ext cx="3121" cy="42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just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fd = open(file, how, …)</a:t>
              </a:r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3337" y="768"/>
              <a:ext cx="2277" cy="429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描述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216" y="768"/>
              <a:ext cx="3121" cy="429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 font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调用</a:t>
              </a:r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>
              <a:off x="216" y="768"/>
              <a:ext cx="5398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>
              <a:off x="216" y="1197"/>
              <a:ext cx="5398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109" name="Line 21"/>
            <p:cNvSpPr>
              <a:spLocks noChangeShapeType="1"/>
            </p:cNvSpPr>
            <p:nvPr/>
          </p:nvSpPr>
          <p:spPr bwMode="auto">
            <a:xfrm>
              <a:off x="216" y="1624"/>
              <a:ext cx="5398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110" name="Line 22"/>
            <p:cNvSpPr>
              <a:spLocks noChangeShapeType="1"/>
            </p:cNvSpPr>
            <p:nvPr/>
          </p:nvSpPr>
          <p:spPr bwMode="auto">
            <a:xfrm>
              <a:off x="216" y="2051"/>
              <a:ext cx="5398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111" name="Line 23"/>
            <p:cNvSpPr>
              <a:spLocks noChangeShapeType="1"/>
            </p:cNvSpPr>
            <p:nvPr/>
          </p:nvSpPr>
          <p:spPr bwMode="auto">
            <a:xfrm>
              <a:off x="216" y="2479"/>
              <a:ext cx="5398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112" name="Line 24"/>
            <p:cNvSpPr>
              <a:spLocks noChangeShapeType="1"/>
            </p:cNvSpPr>
            <p:nvPr/>
          </p:nvSpPr>
          <p:spPr bwMode="auto">
            <a:xfrm>
              <a:off x="216" y="2905"/>
              <a:ext cx="5398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113" name="Line 25"/>
            <p:cNvSpPr>
              <a:spLocks noChangeShapeType="1"/>
            </p:cNvSpPr>
            <p:nvPr/>
          </p:nvSpPr>
          <p:spPr bwMode="auto">
            <a:xfrm>
              <a:off x="216" y="3760"/>
              <a:ext cx="5398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114" name="Line 26"/>
            <p:cNvSpPr>
              <a:spLocks noChangeShapeType="1"/>
            </p:cNvSpPr>
            <p:nvPr/>
          </p:nvSpPr>
          <p:spPr bwMode="auto">
            <a:xfrm>
              <a:off x="216" y="768"/>
              <a:ext cx="0" cy="29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115" name="Line 27"/>
            <p:cNvSpPr>
              <a:spLocks noChangeShapeType="1"/>
            </p:cNvSpPr>
            <p:nvPr/>
          </p:nvSpPr>
          <p:spPr bwMode="auto">
            <a:xfrm>
              <a:off x="3337" y="768"/>
              <a:ext cx="0" cy="2992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>
              <a:off x="5614" y="768"/>
              <a:ext cx="0" cy="2992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9117" name="Line 33"/>
            <p:cNvSpPr>
              <a:spLocks noChangeShapeType="1"/>
            </p:cNvSpPr>
            <p:nvPr/>
          </p:nvSpPr>
          <p:spPr bwMode="auto">
            <a:xfrm>
              <a:off x="216" y="3333"/>
              <a:ext cx="5398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65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04" y="188640"/>
            <a:ext cx="6408712" cy="47667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smtClean="0"/>
              <a:t>目录管理的系统调用</a:t>
            </a:r>
            <a:endParaRPr lang="en-US" altLang="zh-CN" sz="3600" smtClean="0"/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246063" y="1408113"/>
            <a:ext cx="8651875" cy="4573587"/>
            <a:chOff x="155" y="887"/>
            <a:chExt cx="5450" cy="2881"/>
          </a:xfrm>
        </p:grpSpPr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2880" y="2942"/>
              <a:ext cx="2725" cy="41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装配文件系统</a:t>
              </a:r>
            </a:p>
          </p:txBody>
        </p:sp>
        <p:sp>
          <p:nvSpPr>
            <p:cNvPr id="25643" name="Rectangle 43"/>
            <p:cNvSpPr>
              <a:spLocks noChangeArrowheads="1"/>
            </p:cNvSpPr>
            <p:nvPr/>
          </p:nvSpPr>
          <p:spPr bwMode="auto">
            <a:xfrm>
              <a:off x="155" y="2942"/>
              <a:ext cx="2725" cy="41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mount(special, name, flag)</a:t>
              </a:r>
            </a:p>
          </p:txBody>
        </p:sp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2880" y="3355"/>
              <a:ext cx="2725" cy="41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卸载文件系统</a:t>
              </a: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155" y="3355"/>
              <a:ext cx="2725" cy="41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umount(special)</a:t>
              </a:r>
            </a:p>
          </p:txBody>
        </p: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2880" y="2530"/>
              <a:ext cx="2725" cy="41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删除目录入口</a:t>
              </a:r>
            </a:p>
          </p:txBody>
        </p:sp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155" y="2530"/>
              <a:ext cx="2725" cy="41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unlink(name)</a:t>
              </a:r>
            </a:p>
          </p:txBody>
        </p:sp>
        <p:sp>
          <p:nvSpPr>
            <p:cNvPr id="25614" name="Rectangle 14"/>
            <p:cNvSpPr>
              <a:spLocks noChangeArrowheads="1"/>
            </p:cNvSpPr>
            <p:nvPr/>
          </p:nvSpPr>
          <p:spPr bwMode="auto">
            <a:xfrm>
              <a:off x="2880" y="2118"/>
              <a:ext cx="2725" cy="41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创建新入口</a:t>
              </a:r>
              <a:r>
                <a:rPr lang="en-US" altLang="zh-CN" sz="2400">
                  <a:latin typeface="Arial" charset="0"/>
                  <a:ea typeface="黑体" pitchFamily="2" charset="-122"/>
                </a:rPr>
                <a:t>name2</a:t>
              </a:r>
              <a:r>
                <a:rPr lang="zh-CN" altLang="en-US" sz="2400">
                  <a:latin typeface="Arial" charset="0"/>
                  <a:ea typeface="黑体" pitchFamily="2" charset="-122"/>
                </a:rPr>
                <a:t>指向</a:t>
              </a:r>
              <a:r>
                <a:rPr lang="en-US" altLang="zh-CN" sz="2400">
                  <a:latin typeface="Arial" charset="0"/>
                  <a:ea typeface="黑体" pitchFamily="2" charset="-122"/>
                </a:rPr>
                <a:t>name1</a:t>
              </a: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155" y="2118"/>
              <a:ext cx="2725" cy="41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link(name1, name2)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2880" y="1705"/>
              <a:ext cx="2725" cy="41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删除空目录</a:t>
              </a: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155" y="1705"/>
              <a:ext cx="2725" cy="41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rmdir(name)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80" y="1293"/>
              <a:ext cx="2725" cy="41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创建新目录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155" y="1293"/>
              <a:ext cx="2725" cy="41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mkdir(name, mode)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2880" y="887"/>
              <a:ext cx="2725" cy="406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描述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55" y="887"/>
              <a:ext cx="2725" cy="406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调用</a:t>
              </a:r>
            </a:p>
          </p:txBody>
        </p:sp>
        <p:sp>
          <p:nvSpPr>
            <p:cNvPr id="90131" name="Line 21"/>
            <p:cNvSpPr>
              <a:spLocks noChangeShapeType="1"/>
            </p:cNvSpPr>
            <p:nvPr/>
          </p:nvSpPr>
          <p:spPr bwMode="auto">
            <a:xfrm>
              <a:off x="155" y="887"/>
              <a:ext cx="5450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132" name="Line 22"/>
            <p:cNvSpPr>
              <a:spLocks noChangeShapeType="1"/>
            </p:cNvSpPr>
            <p:nvPr/>
          </p:nvSpPr>
          <p:spPr bwMode="auto">
            <a:xfrm>
              <a:off x="155" y="1293"/>
              <a:ext cx="545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133" name="Line 23"/>
            <p:cNvSpPr>
              <a:spLocks noChangeShapeType="1"/>
            </p:cNvSpPr>
            <p:nvPr/>
          </p:nvSpPr>
          <p:spPr bwMode="auto">
            <a:xfrm>
              <a:off x="155" y="1705"/>
              <a:ext cx="545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134" name="Line 24"/>
            <p:cNvSpPr>
              <a:spLocks noChangeShapeType="1"/>
            </p:cNvSpPr>
            <p:nvPr/>
          </p:nvSpPr>
          <p:spPr bwMode="auto">
            <a:xfrm>
              <a:off x="155" y="2118"/>
              <a:ext cx="545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135" name="Line 25"/>
            <p:cNvSpPr>
              <a:spLocks noChangeShapeType="1"/>
            </p:cNvSpPr>
            <p:nvPr/>
          </p:nvSpPr>
          <p:spPr bwMode="auto">
            <a:xfrm>
              <a:off x="155" y="2530"/>
              <a:ext cx="545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136" name="Line 27"/>
            <p:cNvSpPr>
              <a:spLocks noChangeShapeType="1"/>
            </p:cNvSpPr>
            <p:nvPr/>
          </p:nvSpPr>
          <p:spPr bwMode="auto">
            <a:xfrm>
              <a:off x="155" y="2942"/>
              <a:ext cx="545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137" name="Line 28"/>
            <p:cNvSpPr>
              <a:spLocks noChangeShapeType="1"/>
            </p:cNvSpPr>
            <p:nvPr/>
          </p:nvSpPr>
          <p:spPr bwMode="auto">
            <a:xfrm>
              <a:off x="155" y="3768"/>
              <a:ext cx="5450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138" name="Line 29"/>
            <p:cNvSpPr>
              <a:spLocks noChangeShapeType="1"/>
            </p:cNvSpPr>
            <p:nvPr/>
          </p:nvSpPr>
          <p:spPr bwMode="auto">
            <a:xfrm>
              <a:off x="155" y="887"/>
              <a:ext cx="0" cy="2881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139" name="Line 30"/>
            <p:cNvSpPr>
              <a:spLocks noChangeShapeType="1"/>
            </p:cNvSpPr>
            <p:nvPr/>
          </p:nvSpPr>
          <p:spPr bwMode="auto">
            <a:xfrm>
              <a:off x="2880" y="887"/>
              <a:ext cx="0" cy="2881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140" name="Line 31"/>
            <p:cNvSpPr>
              <a:spLocks noChangeShapeType="1"/>
            </p:cNvSpPr>
            <p:nvPr/>
          </p:nvSpPr>
          <p:spPr bwMode="auto">
            <a:xfrm>
              <a:off x="5605" y="887"/>
              <a:ext cx="0" cy="2881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0141" name="Line 44"/>
            <p:cNvSpPr>
              <a:spLocks noChangeShapeType="1"/>
            </p:cNvSpPr>
            <p:nvPr/>
          </p:nvSpPr>
          <p:spPr bwMode="auto">
            <a:xfrm>
              <a:off x="155" y="3355"/>
              <a:ext cx="5450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7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7" y="152636"/>
            <a:ext cx="7798767" cy="44267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smtClean="0"/>
              <a:t>其他任务的系统调用</a:t>
            </a:r>
            <a:endParaRPr lang="en-US" altLang="zh-CN" sz="3600" smtClean="0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57188" y="1422400"/>
            <a:ext cx="8367712" cy="4233863"/>
            <a:chOff x="225" y="896"/>
            <a:chExt cx="5271" cy="2667"/>
          </a:xfrm>
        </p:grpSpPr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2959" y="2490"/>
              <a:ext cx="2537" cy="536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向进程发送信号</a:t>
              </a:r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225" y="2490"/>
              <a:ext cx="2734" cy="536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kill(pid, signal)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2959" y="3026"/>
              <a:ext cx="2537" cy="5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从</a:t>
              </a:r>
              <a:r>
                <a:rPr lang="en-US" altLang="zh-CN" sz="2400">
                  <a:latin typeface="Arial" charset="0"/>
                  <a:ea typeface="黑体" pitchFamily="2" charset="-122"/>
                </a:rPr>
                <a:t>1970</a:t>
              </a:r>
              <a:r>
                <a:rPr lang="zh-CN" altLang="en-US" sz="2400">
                  <a:latin typeface="Arial" charset="0"/>
                  <a:ea typeface="黑体" pitchFamily="2" charset="-122"/>
                </a:rPr>
                <a:t>年</a:t>
              </a:r>
              <a:r>
                <a:rPr lang="en-US" altLang="zh-CN" sz="2400">
                  <a:latin typeface="Arial" charset="0"/>
                  <a:ea typeface="黑体" pitchFamily="2" charset="-122"/>
                </a:rPr>
                <a:t>1</a:t>
              </a:r>
              <a:r>
                <a:rPr lang="zh-CN" altLang="en-US" sz="2400">
                  <a:latin typeface="Arial" charset="0"/>
                  <a:ea typeface="黑体" pitchFamily="2" charset="-122"/>
                </a:rPr>
                <a:t>月</a:t>
              </a:r>
              <a:r>
                <a:rPr lang="en-US" altLang="zh-CN" sz="2400">
                  <a:latin typeface="Arial" charset="0"/>
                  <a:ea typeface="黑体" pitchFamily="2" charset="-122"/>
                </a:rPr>
                <a:t>1</a:t>
              </a:r>
              <a:r>
                <a:rPr lang="zh-CN" altLang="en-US" sz="2400">
                  <a:latin typeface="Arial" charset="0"/>
                  <a:ea typeface="黑体" pitchFamily="2" charset="-122"/>
                </a:rPr>
                <a:t>日起的秒数</a:t>
              </a:r>
              <a:endParaRPr lang="en-US" altLang="zh-CN" sz="2400">
                <a:latin typeface="Arial" charset="0"/>
                <a:ea typeface="黑体" pitchFamily="2" charset="-122"/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225" y="3026"/>
              <a:ext cx="2734" cy="5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seconds = time(&amp;seconds)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2959" y="1953"/>
              <a:ext cx="2537" cy="5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改变文件保护位</a:t>
              </a:r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225" y="1953"/>
              <a:ext cx="2734" cy="537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chmod(name, mode)</a:t>
              </a: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2959" y="1417"/>
              <a:ext cx="2537" cy="536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改变工作目录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225" y="1417"/>
              <a:ext cx="2734" cy="536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2400">
                  <a:latin typeface="Arial" charset="0"/>
                  <a:ea typeface="黑体" pitchFamily="2" charset="-122"/>
                </a:rPr>
                <a:t>s = chdir(name)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959" y="896"/>
              <a:ext cx="2537" cy="521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描述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25" y="896"/>
              <a:ext cx="2734" cy="521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zh-CN" altLang="en-US" sz="2400">
                  <a:latin typeface="Arial" charset="0"/>
                  <a:ea typeface="黑体" pitchFamily="2" charset="-122"/>
                </a:rPr>
                <a:t>调用</a:t>
              </a:r>
            </a:p>
          </p:txBody>
        </p:sp>
        <p:sp>
          <p:nvSpPr>
            <p:cNvPr id="91151" name="Line 15"/>
            <p:cNvSpPr>
              <a:spLocks noChangeShapeType="1"/>
            </p:cNvSpPr>
            <p:nvPr/>
          </p:nvSpPr>
          <p:spPr bwMode="auto">
            <a:xfrm>
              <a:off x="225" y="896"/>
              <a:ext cx="5271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1152" name="Line 16"/>
            <p:cNvSpPr>
              <a:spLocks noChangeShapeType="1"/>
            </p:cNvSpPr>
            <p:nvPr/>
          </p:nvSpPr>
          <p:spPr bwMode="auto">
            <a:xfrm>
              <a:off x="225" y="1417"/>
              <a:ext cx="5271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1153" name="Line 17"/>
            <p:cNvSpPr>
              <a:spLocks noChangeShapeType="1"/>
            </p:cNvSpPr>
            <p:nvPr/>
          </p:nvSpPr>
          <p:spPr bwMode="auto">
            <a:xfrm>
              <a:off x="225" y="1953"/>
              <a:ext cx="5271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1154" name="Line 18"/>
            <p:cNvSpPr>
              <a:spLocks noChangeShapeType="1"/>
            </p:cNvSpPr>
            <p:nvPr/>
          </p:nvSpPr>
          <p:spPr bwMode="auto">
            <a:xfrm>
              <a:off x="225" y="2490"/>
              <a:ext cx="5271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1155" name="Line 19"/>
            <p:cNvSpPr>
              <a:spLocks noChangeShapeType="1"/>
            </p:cNvSpPr>
            <p:nvPr/>
          </p:nvSpPr>
          <p:spPr bwMode="auto">
            <a:xfrm>
              <a:off x="225" y="3563"/>
              <a:ext cx="5271" cy="0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1156" name="Line 20"/>
            <p:cNvSpPr>
              <a:spLocks noChangeShapeType="1"/>
            </p:cNvSpPr>
            <p:nvPr/>
          </p:nvSpPr>
          <p:spPr bwMode="auto">
            <a:xfrm>
              <a:off x="225" y="896"/>
              <a:ext cx="0" cy="2667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1157" name="Line 21"/>
            <p:cNvSpPr>
              <a:spLocks noChangeShapeType="1"/>
            </p:cNvSpPr>
            <p:nvPr/>
          </p:nvSpPr>
          <p:spPr bwMode="auto">
            <a:xfrm>
              <a:off x="2959" y="896"/>
              <a:ext cx="0" cy="2667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1158" name="Line 22"/>
            <p:cNvSpPr>
              <a:spLocks noChangeShapeType="1"/>
            </p:cNvSpPr>
            <p:nvPr/>
          </p:nvSpPr>
          <p:spPr bwMode="auto">
            <a:xfrm>
              <a:off x="5496" y="896"/>
              <a:ext cx="0" cy="2667"/>
            </a:xfrm>
            <a:prstGeom prst="line">
              <a:avLst/>
            </a:prstGeom>
            <a:noFill/>
            <a:ln w="28575" cap="sq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1159" name="Line 25"/>
            <p:cNvSpPr>
              <a:spLocks noChangeShapeType="1"/>
            </p:cNvSpPr>
            <p:nvPr/>
          </p:nvSpPr>
          <p:spPr bwMode="auto">
            <a:xfrm>
              <a:off x="225" y="3026"/>
              <a:ext cx="5271" cy="0"/>
            </a:xfrm>
            <a:prstGeom prst="line">
              <a:avLst/>
            </a:prstGeom>
            <a:noFill/>
            <a:ln w="1270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0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7"/>
          <p:cNvGrpSpPr>
            <a:grpSpLocks/>
          </p:cNvGrpSpPr>
          <p:nvPr/>
        </p:nvGrpSpPr>
        <p:grpSpPr bwMode="auto">
          <a:xfrm>
            <a:off x="1290638" y="1102258"/>
            <a:ext cx="6724650" cy="5099050"/>
            <a:chOff x="813" y="576"/>
            <a:chExt cx="4236" cy="3212"/>
          </a:xfrm>
        </p:grpSpPr>
        <p:sp>
          <p:nvSpPr>
            <p:cNvPr id="100358" name="Rectangle 239"/>
            <p:cNvSpPr>
              <a:spLocks noChangeArrowheads="1"/>
            </p:cNvSpPr>
            <p:nvPr/>
          </p:nvSpPr>
          <p:spPr bwMode="auto">
            <a:xfrm>
              <a:off x="3040" y="3635"/>
              <a:ext cx="2009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获取当前时间</a:t>
              </a:r>
            </a:p>
          </p:txBody>
        </p:sp>
        <p:sp>
          <p:nvSpPr>
            <p:cNvPr id="100359" name="Rectangle 238"/>
            <p:cNvSpPr>
              <a:spLocks noChangeArrowheads="1"/>
            </p:cNvSpPr>
            <p:nvPr/>
          </p:nvSpPr>
          <p:spPr bwMode="auto">
            <a:xfrm>
              <a:off x="1827" y="3635"/>
              <a:ext cx="1213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GetLocalTime</a:t>
              </a:r>
            </a:p>
          </p:txBody>
        </p:sp>
        <p:sp>
          <p:nvSpPr>
            <p:cNvPr id="100360" name="Rectangle 237"/>
            <p:cNvSpPr>
              <a:spLocks noChangeArrowheads="1"/>
            </p:cNvSpPr>
            <p:nvPr/>
          </p:nvSpPr>
          <p:spPr bwMode="auto">
            <a:xfrm>
              <a:off x="813" y="3635"/>
              <a:ext cx="1014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100361" name="Rectangle 236"/>
            <p:cNvSpPr>
              <a:spLocks noChangeArrowheads="1"/>
            </p:cNvSpPr>
            <p:nvPr/>
          </p:nvSpPr>
          <p:spPr bwMode="auto">
            <a:xfrm>
              <a:off x="3040" y="3483"/>
              <a:ext cx="2009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Win32</a:t>
              </a: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不支持信号</a:t>
              </a:r>
            </a:p>
          </p:txBody>
        </p:sp>
        <p:sp>
          <p:nvSpPr>
            <p:cNvPr id="100362" name="Rectangle 235"/>
            <p:cNvSpPr>
              <a:spLocks noChangeArrowheads="1"/>
            </p:cNvSpPr>
            <p:nvPr/>
          </p:nvSpPr>
          <p:spPr bwMode="auto">
            <a:xfrm>
              <a:off x="1827" y="3483"/>
              <a:ext cx="1213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(none)</a:t>
              </a:r>
            </a:p>
          </p:txBody>
        </p:sp>
        <p:sp>
          <p:nvSpPr>
            <p:cNvPr id="100363" name="Rectangle 234"/>
            <p:cNvSpPr>
              <a:spLocks noChangeArrowheads="1"/>
            </p:cNvSpPr>
            <p:nvPr/>
          </p:nvSpPr>
          <p:spPr bwMode="auto">
            <a:xfrm>
              <a:off x="813" y="3483"/>
              <a:ext cx="1014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kill</a:t>
              </a:r>
            </a:p>
          </p:txBody>
        </p:sp>
        <p:sp>
          <p:nvSpPr>
            <p:cNvPr id="100364" name="Rectangle 233"/>
            <p:cNvSpPr>
              <a:spLocks noChangeArrowheads="1"/>
            </p:cNvSpPr>
            <p:nvPr/>
          </p:nvSpPr>
          <p:spPr bwMode="auto">
            <a:xfrm>
              <a:off x="3040" y="3330"/>
              <a:ext cx="2009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Win32</a:t>
              </a: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不支持安全性</a:t>
              </a: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尽管</a:t>
              </a: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NT</a:t>
              </a: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可以</a:t>
              </a: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0365" name="Rectangle 232"/>
            <p:cNvSpPr>
              <a:spLocks noChangeArrowheads="1"/>
            </p:cNvSpPr>
            <p:nvPr/>
          </p:nvSpPr>
          <p:spPr bwMode="auto">
            <a:xfrm>
              <a:off x="1827" y="3330"/>
              <a:ext cx="1213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(none)</a:t>
              </a:r>
            </a:p>
          </p:txBody>
        </p:sp>
        <p:sp>
          <p:nvSpPr>
            <p:cNvPr id="100366" name="Rectangle 231"/>
            <p:cNvSpPr>
              <a:spLocks noChangeArrowheads="1"/>
            </p:cNvSpPr>
            <p:nvPr/>
          </p:nvSpPr>
          <p:spPr bwMode="auto">
            <a:xfrm>
              <a:off x="813" y="3330"/>
              <a:ext cx="1014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chmod</a:t>
              </a:r>
            </a:p>
          </p:txBody>
        </p:sp>
        <p:sp>
          <p:nvSpPr>
            <p:cNvPr id="100367" name="Rectangle 230"/>
            <p:cNvSpPr>
              <a:spLocks noChangeArrowheads="1"/>
            </p:cNvSpPr>
            <p:nvPr/>
          </p:nvSpPr>
          <p:spPr bwMode="auto">
            <a:xfrm>
              <a:off x="3040" y="3178"/>
              <a:ext cx="2009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改变当前工作目录</a:t>
              </a:r>
            </a:p>
          </p:txBody>
        </p:sp>
        <p:sp>
          <p:nvSpPr>
            <p:cNvPr id="100368" name="Rectangle 229"/>
            <p:cNvSpPr>
              <a:spLocks noChangeArrowheads="1"/>
            </p:cNvSpPr>
            <p:nvPr/>
          </p:nvSpPr>
          <p:spPr bwMode="auto">
            <a:xfrm>
              <a:off x="1827" y="3178"/>
              <a:ext cx="1213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SetCurrentDirectory</a:t>
              </a:r>
            </a:p>
          </p:txBody>
        </p:sp>
        <p:sp>
          <p:nvSpPr>
            <p:cNvPr id="100369" name="Rectangle 228"/>
            <p:cNvSpPr>
              <a:spLocks noChangeArrowheads="1"/>
            </p:cNvSpPr>
            <p:nvPr/>
          </p:nvSpPr>
          <p:spPr bwMode="auto">
            <a:xfrm>
              <a:off x="813" y="3178"/>
              <a:ext cx="1014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chdir</a:t>
              </a:r>
            </a:p>
          </p:txBody>
        </p:sp>
        <p:sp>
          <p:nvSpPr>
            <p:cNvPr id="100370" name="Rectangle 227"/>
            <p:cNvSpPr>
              <a:spLocks noChangeArrowheads="1"/>
            </p:cNvSpPr>
            <p:nvPr/>
          </p:nvSpPr>
          <p:spPr bwMode="auto">
            <a:xfrm>
              <a:off x="3040" y="3025"/>
              <a:ext cx="2009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Win32</a:t>
              </a: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不支持装配</a:t>
              </a:r>
            </a:p>
          </p:txBody>
        </p:sp>
        <p:sp>
          <p:nvSpPr>
            <p:cNvPr id="100371" name="Rectangle 226"/>
            <p:cNvSpPr>
              <a:spLocks noChangeArrowheads="1"/>
            </p:cNvSpPr>
            <p:nvPr/>
          </p:nvSpPr>
          <p:spPr bwMode="auto">
            <a:xfrm>
              <a:off x="1827" y="3025"/>
              <a:ext cx="1213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(none)</a:t>
              </a:r>
            </a:p>
          </p:txBody>
        </p:sp>
        <p:sp>
          <p:nvSpPr>
            <p:cNvPr id="100372" name="Rectangle 225"/>
            <p:cNvSpPr>
              <a:spLocks noChangeArrowheads="1"/>
            </p:cNvSpPr>
            <p:nvPr/>
          </p:nvSpPr>
          <p:spPr bwMode="auto">
            <a:xfrm>
              <a:off x="813" y="3025"/>
              <a:ext cx="1014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umount</a:t>
              </a:r>
            </a:p>
          </p:txBody>
        </p:sp>
        <p:sp>
          <p:nvSpPr>
            <p:cNvPr id="100373" name="Rectangle 224"/>
            <p:cNvSpPr>
              <a:spLocks noChangeArrowheads="1"/>
            </p:cNvSpPr>
            <p:nvPr/>
          </p:nvSpPr>
          <p:spPr bwMode="auto">
            <a:xfrm>
              <a:off x="3040" y="2873"/>
              <a:ext cx="2009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Win32</a:t>
              </a: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不支持装配</a:t>
              </a:r>
            </a:p>
          </p:txBody>
        </p:sp>
        <p:sp>
          <p:nvSpPr>
            <p:cNvPr id="100374" name="Rectangle 223"/>
            <p:cNvSpPr>
              <a:spLocks noChangeArrowheads="1"/>
            </p:cNvSpPr>
            <p:nvPr/>
          </p:nvSpPr>
          <p:spPr bwMode="auto">
            <a:xfrm>
              <a:off x="1827" y="2873"/>
              <a:ext cx="1213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(none)</a:t>
              </a:r>
            </a:p>
          </p:txBody>
        </p:sp>
        <p:sp>
          <p:nvSpPr>
            <p:cNvPr id="100375" name="Rectangle 222"/>
            <p:cNvSpPr>
              <a:spLocks noChangeArrowheads="1"/>
            </p:cNvSpPr>
            <p:nvPr/>
          </p:nvSpPr>
          <p:spPr bwMode="auto">
            <a:xfrm>
              <a:off x="813" y="2873"/>
              <a:ext cx="1014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mount</a:t>
              </a:r>
            </a:p>
          </p:txBody>
        </p:sp>
        <p:sp>
          <p:nvSpPr>
            <p:cNvPr id="100376" name="Rectangle 221"/>
            <p:cNvSpPr>
              <a:spLocks noChangeArrowheads="1"/>
            </p:cNvSpPr>
            <p:nvPr/>
          </p:nvSpPr>
          <p:spPr bwMode="auto">
            <a:xfrm>
              <a:off x="3040" y="2720"/>
              <a:ext cx="2009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删除已有文件</a:t>
              </a:r>
            </a:p>
          </p:txBody>
        </p:sp>
        <p:sp>
          <p:nvSpPr>
            <p:cNvPr id="100377" name="Rectangle 220"/>
            <p:cNvSpPr>
              <a:spLocks noChangeArrowheads="1"/>
            </p:cNvSpPr>
            <p:nvPr/>
          </p:nvSpPr>
          <p:spPr bwMode="auto">
            <a:xfrm>
              <a:off x="1827" y="2720"/>
              <a:ext cx="1213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DeleteFile</a:t>
              </a:r>
            </a:p>
          </p:txBody>
        </p:sp>
        <p:sp>
          <p:nvSpPr>
            <p:cNvPr id="100378" name="Rectangle 219"/>
            <p:cNvSpPr>
              <a:spLocks noChangeArrowheads="1"/>
            </p:cNvSpPr>
            <p:nvPr/>
          </p:nvSpPr>
          <p:spPr bwMode="auto">
            <a:xfrm>
              <a:off x="813" y="2720"/>
              <a:ext cx="1014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unlink</a:t>
              </a:r>
            </a:p>
          </p:txBody>
        </p:sp>
        <p:sp>
          <p:nvSpPr>
            <p:cNvPr id="100379" name="Rectangle 218"/>
            <p:cNvSpPr>
              <a:spLocks noChangeArrowheads="1"/>
            </p:cNvSpPr>
            <p:nvPr/>
          </p:nvSpPr>
          <p:spPr bwMode="auto">
            <a:xfrm>
              <a:off x="3040" y="2567"/>
              <a:ext cx="2009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Win32</a:t>
              </a: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不支持链接</a:t>
              </a:r>
            </a:p>
          </p:txBody>
        </p:sp>
        <p:sp>
          <p:nvSpPr>
            <p:cNvPr id="100380" name="Rectangle 217"/>
            <p:cNvSpPr>
              <a:spLocks noChangeArrowheads="1"/>
            </p:cNvSpPr>
            <p:nvPr/>
          </p:nvSpPr>
          <p:spPr bwMode="auto">
            <a:xfrm>
              <a:off x="1827" y="2567"/>
              <a:ext cx="1213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(none)</a:t>
              </a:r>
            </a:p>
          </p:txBody>
        </p:sp>
        <p:sp>
          <p:nvSpPr>
            <p:cNvPr id="100381" name="Rectangle 216"/>
            <p:cNvSpPr>
              <a:spLocks noChangeArrowheads="1"/>
            </p:cNvSpPr>
            <p:nvPr/>
          </p:nvSpPr>
          <p:spPr bwMode="auto">
            <a:xfrm>
              <a:off x="813" y="2567"/>
              <a:ext cx="1014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link</a:t>
              </a:r>
            </a:p>
          </p:txBody>
        </p:sp>
        <p:sp>
          <p:nvSpPr>
            <p:cNvPr id="100382" name="Rectangle 215"/>
            <p:cNvSpPr>
              <a:spLocks noChangeArrowheads="1"/>
            </p:cNvSpPr>
            <p:nvPr/>
          </p:nvSpPr>
          <p:spPr bwMode="auto">
            <a:xfrm>
              <a:off x="3040" y="2415"/>
              <a:ext cx="2009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删除空目录</a:t>
              </a:r>
            </a:p>
          </p:txBody>
        </p:sp>
        <p:sp>
          <p:nvSpPr>
            <p:cNvPr id="100383" name="Rectangle 214"/>
            <p:cNvSpPr>
              <a:spLocks noChangeArrowheads="1"/>
            </p:cNvSpPr>
            <p:nvPr/>
          </p:nvSpPr>
          <p:spPr bwMode="auto">
            <a:xfrm>
              <a:off x="1827" y="2415"/>
              <a:ext cx="1213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RemoveDirectory</a:t>
              </a:r>
            </a:p>
          </p:txBody>
        </p:sp>
        <p:sp>
          <p:nvSpPr>
            <p:cNvPr id="100384" name="Rectangle 213"/>
            <p:cNvSpPr>
              <a:spLocks noChangeArrowheads="1"/>
            </p:cNvSpPr>
            <p:nvPr/>
          </p:nvSpPr>
          <p:spPr bwMode="auto">
            <a:xfrm>
              <a:off x="813" y="2415"/>
              <a:ext cx="1014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rmdir</a:t>
              </a:r>
            </a:p>
          </p:txBody>
        </p:sp>
        <p:sp>
          <p:nvSpPr>
            <p:cNvPr id="100385" name="Rectangle 212"/>
            <p:cNvSpPr>
              <a:spLocks noChangeArrowheads="1"/>
            </p:cNvSpPr>
            <p:nvPr/>
          </p:nvSpPr>
          <p:spPr bwMode="auto">
            <a:xfrm>
              <a:off x="3040" y="2262"/>
              <a:ext cx="2009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创建新目录</a:t>
              </a:r>
            </a:p>
          </p:txBody>
        </p:sp>
        <p:sp>
          <p:nvSpPr>
            <p:cNvPr id="100386" name="Rectangle 211"/>
            <p:cNvSpPr>
              <a:spLocks noChangeArrowheads="1"/>
            </p:cNvSpPr>
            <p:nvPr/>
          </p:nvSpPr>
          <p:spPr bwMode="auto">
            <a:xfrm>
              <a:off x="1827" y="2262"/>
              <a:ext cx="1213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CreateDirectory</a:t>
              </a:r>
            </a:p>
          </p:txBody>
        </p:sp>
        <p:sp>
          <p:nvSpPr>
            <p:cNvPr id="100387" name="Rectangle 210"/>
            <p:cNvSpPr>
              <a:spLocks noChangeArrowheads="1"/>
            </p:cNvSpPr>
            <p:nvPr/>
          </p:nvSpPr>
          <p:spPr bwMode="auto">
            <a:xfrm>
              <a:off x="813" y="2262"/>
              <a:ext cx="1014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mkdir</a:t>
              </a:r>
            </a:p>
          </p:txBody>
        </p:sp>
        <p:sp>
          <p:nvSpPr>
            <p:cNvPr id="100388" name="Rectangle 209"/>
            <p:cNvSpPr>
              <a:spLocks noChangeArrowheads="1"/>
            </p:cNvSpPr>
            <p:nvPr/>
          </p:nvSpPr>
          <p:spPr bwMode="auto">
            <a:xfrm>
              <a:off x="3040" y="2110"/>
              <a:ext cx="2009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获取文件属性</a:t>
              </a:r>
            </a:p>
          </p:txBody>
        </p:sp>
        <p:sp>
          <p:nvSpPr>
            <p:cNvPr id="100389" name="Rectangle 208"/>
            <p:cNvSpPr>
              <a:spLocks noChangeArrowheads="1"/>
            </p:cNvSpPr>
            <p:nvPr/>
          </p:nvSpPr>
          <p:spPr bwMode="auto">
            <a:xfrm>
              <a:off x="1827" y="2110"/>
              <a:ext cx="1213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GetFileAttributesEx</a:t>
              </a:r>
            </a:p>
          </p:txBody>
        </p:sp>
        <p:sp>
          <p:nvSpPr>
            <p:cNvPr id="100390" name="Rectangle 207"/>
            <p:cNvSpPr>
              <a:spLocks noChangeArrowheads="1"/>
            </p:cNvSpPr>
            <p:nvPr/>
          </p:nvSpPr>
          <p:spPr bwMode="auto">
            <a:xfrm>
              <a:off x="813" y="2110"/>
              <a:ext cx="1014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stat</a:t>
              </a:r>
            </a:p>
          </p:txBody>
        </p:sp>
        <p:sp>
          <p:nvSpPr>
            <p:cNvPr id="100391" name="Rectangle 206"/>
            <p:cNvSpPr>
              <a:spLocks noChangeArrowheads="1"/>
            </p:cNvSpPr>
            <p:nvPr/>
          </p:nvSpPr>
          <p:spPr bwMode="auto">
            <a:xfrm>
              <a:off x="3040" y="1945"/>
              <a:ext cx="2009" cy="165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移动文件指针</a:t>
              </a:r>
            </a:p>
          </p:txBody>
        </p:sp>
        <p:sp>
          <p:nvSpPr>
            <p:cNvPr id="100392" name="Rectangle 205"/>
            <p:cNvSpPr>
              <a:spLocks noChangeArrowheads="1"/>
            </p:cNvSpPr>
            <p:nvPr/>
          </p:nvSpPr>
          <p:spPr bwMode="auto">
            <a:xfrm>
              <a:off x="1827" y="1945"/>
              <a:ext cx="1213" cy="165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SetFilePointer</a:t>
              </a:r>
            </a:p>
          </p:txBody>
        </p:sp>
        <p:sp>
          <p:nvSpPr>
            <p:cNvPr id="100393" name="Rectangle 204"/>
            <p:cNvSpPr>
              <a:spLocks noChangeArrowheads="1"/>
            </p:cNvSpPr>
            <p:nvPr/>
          </p:nvSpPr>
          <p:spPr bwMode="auto">
            <a:xfrm>
              <a:off x="813" y="1945"/>
              <a:ext cx="1014" cy="165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lseek</a:t>
              </a:r>
            </a:p>
          </p:txBody>
        </p:sp>
        <p:sp>
          <p:nvSpPr>
            <p:cNvPr id="100394" name="Rectangle 203"/>
            <p:cNvSpPr>
              <a:spLocks noChangeArrowheads="1"/>
            </p:cNvSpPr>
            <p:nvPr/>
          </p:nvSpPr>
          <p:spPr bwMode="auto">
            <a:xfrm>
              <a:off x="3040" y="1793"/>
              <a:ext cx="2009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写数据到文件中</a:t>
              </a:r>
            </a:p>
          </p:txBody>
        </p:sp>
        <p:sp>
          <p:nvSpPr>
            <p:cNvPr id="100395" name="Rectangle 202"/>
            <p:cNvSpPr>
              <a:spLocks noChangeArrowheads="1"/>
            </p:cNvSpPr>
            <p:nvPr/>
          </p:nvSpPr>
          <p:spPr bwMode="auto">
            <a:xfrm>
              <a:off x="1827" y="1793"/>
              <a:ext cx="1213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WriteFile</a:t>
              </a:r>
            </a:p>
          </p:txBody>
        </p:sp>
        <p:sp>
          <p:nvSpPr>
            <p:cNvPr id="100396" name="Rectangle 201"/>
            <p:cNvSpPr>
              <a:spLocks noChangeArrowheads="1"/>
            </p:cNvSpPr>
            <p:nvPr/>
          </p:nvSpPr>
          <p:spPr bwMode="auto">
            <a:xfrm>
              <a:off x="813" y="1793"/>
              <a:ext cx="1014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write</a:t>
              </a:r>
            </a:p>
          </p:txBody>
        </p:sp>
        <p:sp>
          <p:nvSpPr>
            <p:cNvPr id="100397" name="Rectangle 200"/>
            <p:cNvSpPr>
              <a:spLocks noChangeArrowheads="1"/>
            </p:cNvSpPr>
            <p:nvPr/>
          </p:nvSpPr>
          <p:spPr bwMode="auto">
            <a:xfrm>
              <a:off x="3040" y="1650"/>
              <a:ext cx="2009" cy="14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从文件中读取数据</a:t>
              </a:r>
            </a:p>
          </p:txBody>
        </p:sp>
        <p:sp>
          <p:nvSpPr>
            <p:cNvPr id="100398" name="Rectangle 199"/>
            <p:cNvSpPr>
              <a:spLocks noChangeArrowheads="1"/>
            </p:cNvSpPr>
            <p:nvPr/>
          </p:nvSpPr>
          <p:spPr bwMode="auto">
            <a:xfrm>
              <a:off x="1827" y="1650"/>
              <a:ext cx="1213" cy="14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ReadFile</a:t>
              </a:r>
            </a:p>
          </p:txBody>
        </p:sp>
        <p:sp>
          <p:nvSpPr>
            <p:cNvPr id="100399" name="Rectangle 198"/>
            <p:cNvSpPr>
              <a:spLocks noChangeArrowheads="1"/>
            </p:cNvSpPr>
            <p:nvPr/>
          </p:nvSpPr>
          <p:spPr bwMode="auto">
            <a:xfrm>
              <a:off x="813" y="1650"/>
              <a:ext cx="1014" cy="14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read</a:t>
              </a:r>
            </a:p>
          </p:txBody>
        </p:sp>
        <p:sp>
          <p:nvSpPr>
            <p:cNvPr id="100400" name="Rectangle 197"/>
            <p:cNvSpPr>
              <a:spLocks noChangeArrowheads="1"/>
            </p:cNvSpPr>
            <p:nvPr/>
          </p:nvSpPr>
          <p:spPr bwMode="auto">
            <a:xfrm>
              <a:off x="3040" y="1497"/>
              <a:ext cx="2009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关闭文件</a:t>
              </a:r>
            </a:p>
          </p:txBody>
        </p:sp>
        <p:sp>
          <p:nvSpPr>
            <p:cNvPr id="100401" name="Rectangle 196"/>
            <p:cNvSpPr>
              <a:spLocks noChangeArrowheads="1"/>
            </p:cNvSpPr>
            <p:nvPr/>
          </p:nvSpPr>
          <p:spPr bwMode="auto">
            <a:xfrm>
              <a:off x="1827" y="1497"/>
              <a:ext cx="1213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CloseHandle</a:t>
              </a:r>
            </a:p>
          </p:txBody>
        </p:sp>
        <p:sp>
          <p:nvSpPr>
            <p:cNvPr id="100402" name="Rectangle 195"/>
            <p:cNvSpPr>
              <a:spLocks noChangeArrowheads="1"/>
            </p:cNvSpPr>
            <p:nvPr/>
          </p:nvSpPr>
          <p:spPr bwMode="auto">
            <a:xfrm>
              <a:off x="813" y="1497"/>
              <a:ext cx="1014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close</a:t>
              </a:r>
            </a:p>
          </p:txBody>
        </p:sp>
        <p:sp>
          <p:nvSpPr>
            <p:cNvPr id="100403" name="Rectangle 194"/>
            <p:cNvSpPr>
              <a:spLocks noChangeArrowheads="1"/>
            </p:cNvSpPr>
            <p:nvPr/>
          </p:nvSpPr>
          <p:spPr bwMode="auto">
            <a:xfrm>
              <a:off x="3040" y="1345"/>
              <a:ext cx="2009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创建文件或打开已有文件</a:t>
              </a:r>
            </a:p>
          </p:txBody>
        </p:sp>
        <p:sp>
          <p:nvSpPr>
            <p:cNvPr id="100404" name="Rectangle 193"/>
            <p:cNvSpPr>
              <a:spLocks noChangeArrowheads="1"/>
            </p:cNvSpPr>
            <p:nvPr/>
          </p:nvSpPr>
          <p:spPr bwMode="auto">
            <a:xfrm>
              <a:off x="1827" y="1345"/>
              <a:ext cx="1213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CreateFile</a:t>
              </a:r>
            </a:p>
          </p:txBody>
        </p:sp>
        <p:sp>
          <p:nvSpPr>
            <p:cNvPr id="100405" name="Rectangle 192"/>
            <p:cNvSpPr>
              <a:spLocks noChangeArrowheads="1"/>
            </p:cNvSpPr>
            <p:nvPr/>
          </p:nvSpPr>
          <p:spPr bwMode="auto">
            <a:xfrm>
              <a:off x="813" y="1345"/>
              <a:ext cx="1014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open</a:t>
              </a:r>
            </a:p>
          </p:txBody>
        </p:sp>
        <p:sp>
          <p:nvSpPr>
            <p:cNvPr id="100406" name="Rectangle 191"/>
            <p:cNvSpPr>
              <a:spLocks noChangeArrowheads="1"/>
            </p:cNvSpPr>
            <p:nvPr/>
          </p:nvSpPr>
          <p:spPr bwMode="auto">
            <a:xfrm>
              <a:off x="3040" y="1192"/>
              <a:ext cx="2009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中止运行</a:t>
              </a:r>
            </a:p>
          </p:txBody>
        </p:sp>
        <p:sp>
          <p:nvSpPr>
            <p:cNvPr id="100407" name="Rectangle 190"/>
            <p:cNvSpPr>
              <a:spLocks noChangeArrowheads="1"/>
            </p:cNvSpPr>
            <p:nvPr/>
          </p:nvSpPr>
          <p:spPr bwMode="auto">
            <a:xfrm>
              <a:off x="1827" y="1192"/>
              <a:ext cx="1213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ExitProcess</a:t>
              </a:r>
            </a:p>
          </p:txBody>
        </p:sp>
        <p:sp>
          <p:nvSpPr>
            <p:cNvPr id="100408" name="Rectangle 189"/>
            <p:cNvSpPr>
              <a:spLocks noChangeArrowheads="1"/>
            </p:cNvSpPr>
            <p:nvPr/>
          </p:nvSpPr>
          <p:spPr bwMode="auto">
            <a:xfrm>
              <a:off x="813" y="1192"/>
              <a:ext cx="1014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exit</a:t>
              </a:r>
            </a:p>
          </p:txBody>
        </p:sp>
        <p:sp>
          <p:nvSpPr>
            <p:cNvPr id="100409" name="Rectangle 188"/>
            <p:cNvSpPr>
              <a:spLocks noChangeArrowheads="1"/>
            </p:cNvSpPr>
            <p:nvPr/>
          </p:nvSpPr>
          <p:spPr bwMode="auto">
            <a:xfrm>
              <a:off x="3040" y="1040"/>
              <a:ext cx="2009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CreateProcess = fork + execve</a:t>
              </a:r>
            </a:p>
          </p:txBody>
        </p:sp>
        <p:sp>
          <p:nvSpPr>
            <p:cNvPr id="100410" name="Rectangle 187"/>
            <p:cNvSpPr>
              <a:spLocks noChangeArrowheads="1"/>
            </p:cNvSpPr>
            <p:nvPr/>
          </p:nvSpPr>
          <p:spPr bwMode="auto">
            <a:xfrm>
              <a:off x="1827" y="1040"/>
              <a:ext cx="1213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(none)</a:t>
              </a:r>
            </a:p>
          </p:txBody>
        </p:sp>
        <p:sp>
          <p:nvSpPr>
            <p:cNvPr id="100411" name="Rectangle 186"/>
            <p:cNvSpPr>
              <a:spLocks noChangeArrowheads="1"/>
            </p:cNvSpPr>
            <p:nvPr/>
          </p:nvSpPr>
          <p:spPr bwMode="auto">
            <a:xfrm>
              <a:off x="813" y="1040"/>
              <a:ext cx="1014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execve</a:t>
              </a:r>
            </a:p>
          </p:txBody>
        </p:sp>
        <p:sp>
          <p:nvSpPr>
            <p:cNvPr id="100412" name="Rectangle 185"/>
            <p:cNvSpPr>
              <a:spLocks noChangeArrowheads="1"/>
            </p:cNvSpPr>
            <p:nvPr/>
          </p:nvSpPr>
          <p:spPr bwMode="auto">
            <a:xfrm>
              <a:off x="3040" y="887"/>
              <a:ext cx="2009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等待进程退出</a:t>
              </a:r>
            </a:p>
          </p:txBody>
        </p:sp>
        <p:sp>
          <p:nvSpPr>
            <p:cNvPr id="100413" name="Rectangle 184"/>
            <p:cNvSpPr>
              <a:spLocks noChangeArrowheads="1"/>
            </p:cNvSpPr>
            <p:nvPr/>
          </p:nvSpPr>
          <p:spPr bwMode="auto">
            <a:xfrm>
              <a:off x="1827" y="887"/>
              <a:ext cx="1213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WaitForSingleObject</a:t>
              </a:r>
            </a:p>
          </p:txBody>
        </p:sp>
        <p:sp>
          <p:nvSpPr>
            <p:cNvPr id="100414" name="Rectangle 183"/>
            <p:cNvSpPr>
              <a:spLocks noChangeArrowheads="1"/>
            </p:cNvSpPr>
            <p:nvPr/>
          </p:nvSpPr>
          <p:spPr bwMode="auto">
            <a:xfrm>
              <a:off x="813" y="887"/>
              <a:ext cx="1014" cy="153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waitpid</a:t>
              </a:r>
            </a:p>
          </p:txBody>
        </p:sp>
        <p:sp>
          <p:nvSpPr>
            <p:cNvPr id="100415" name="Rectangle 182"/>
            <p:cNvSpPr>
              <a:spLocks noChangeArrowheads="1"/>
            </p:cNvSpPr>
            <p:nvPr/>
          </p:nvSpPr>
          <p:spPr bwMode="auto">
            <a:xfrm>
              <a:off x="3040" y="735"/>
              <a:ext cx="2009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创建新进程</a:t>
              </a:r>
            </a:p>
          </p:txBody>
        </p:sp>
        <p:sp>
          <p:nvSpPr>
            <p:cNvPr id="100416" name="Rectangle 181"/>
            <p:cNvSpPr>
              <a:spLocks noChangeArrowheads="1"/>
            </p:cNvSpPr>
            <p:nvPr/>
          </p:nvSpPr>
          <p:spPr bwMode="auto">
            <a:xfrm>
              <a:off x="1827" y="735"/>
              <a:ext cx="1213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CreatePrrocess</a:t>
              </a:r>
            </a:p>
          </p:txBody>
        </p:sp>
        <p:sp>
          <p:nvSpPr>
            <p:cNvPr id="100417" name="Rectangle 180"/>
            <p:cNvSpPr>
              <a:spLocks noChangeArrowheads="1"/>
            </p:cNvSpPr>
            <p:nvPr/>
          </p:nvSpPr>
          <p:spPr bwMode="auto">
            <a:xfrm>
              <a:off x="813" y="735"/>
              <a:ext cx="1014" cy="152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fork</a:t>
              </a:r>
            </a:p>
          </p:txBody>
        </p:sp>
        <p:sp>
          <p:nvSpPr>
            <p:cNvPr id="100418" name="Rectangle 179"/>
            <p:cNvSpPr>
              <a:spLocks noChangeArrowheads="1"/>
            </p:cNvSpPr>
            <p:nvPr/>
          </p:nvSpPr>
          <p:spPr bwMode="auto">
            <a:xfrm>
              <a:off x="3040" y="576"/>
              <a:ext cx="2009" cy="159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1200">
                  <a:latin typeface="Arial" panose="020B0604020202020204" pitchFamily="34" charset="0"/>
                  <a:cs typeface="Times New Roman" panose="02020603050405020304" pitchFamily="18" charset="0"/>
                </a:rPr>
                <a:t>描述</a:t>
              </a:r>
            </a:p>
          </p:txBody>
        </p:sp>
        <p:sp>
          <p:nvSpPr>
            <p:cNvPr id="100419" name="Rectangle 178"/>
            <p:cNvSpPr>
              <a:spLocks noChangeArrowheads="1"/>
            </p:cNvSpPr>
            <p:nvPr/>
          </p:nvSpPr>
          <p:spPr bwMode="auto">
            <a:xfrm>
              <a:off x="1827" y="576"/>
              <a:ext cx="1213" cy="159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Win32</a:t>
              </a:r>
            </a:p>
          </p:txBody>
        </p:sp>
        <p:sp>
          <p:nvSpPr>
            <p:cNvPr id="100420" name="Rectangle 177"/>
            <p:cNvSpPr>
              <a:spLocks noChangeArrowheads="1"/>
            </p:cNvSpPr>
            <p:nvPr/>
          </p:nvSpPr>
          <p:spPr bwMode="auto">
            <a:xfrm>
              <a:off x="813" y="576"/>
              <a:ext cx="1014" cy="159"/>
            </a:xfrm>
            <a:prstGeom prst="rect">
              <a:avLst/>
            </a:prstGeom>
            <a:noFill/>
            <a:ln w="952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0000"/>
                  </a:solidFill>
                  <a:latin typeface="Helvetica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1200">
                  <a:latin typeface="Arial" panose="020B0604020202020204" pitchFamily="34" charset="0"/>
                  <a:cs typeface="Times New Roman" panose="02020603050405020304" pitchFamily="18" charset="0"/>
                </a:rPr>
                <a:t>UNIX</a:t>
              </a:r>
            </a:p>
          </p:txBody>
        </p:sp>
        <p:sp>
          <p:nvSpPr>
            <p:cNvPr id="100421" name="Line 240"/>
            <p:cNvSpPr>
              <a:spLocks noChangeShapeType="1"/>
            </p:cNvSpPr>
            <p:nvPr/>
          </p:nvSpPr>
          <p:spPr bwMode="auto">
            <a:xfrm>
              <a:off x="813" y="576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2" name="Line 241"/>
            <p:cNvSpPr>
              <a:spLocks noChangeShapeType="1"/>
            </p:cNvSpPr>
            <p:nvPr/>
          </p:nvSpPr>
          <p:spPr bwMode="auto">
            <a:xfrm>
              <a:off x="813" y="3788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3" name="Line 242"/>
            <p:cNvSpPr>
              <a:spLocks noChangeShapeType="1"/>
            </p:cNvSpPr>
            <p:nvPr/>
          </p:nvSpPr>
          <p:spPr bwMode="auto">
            <a:xfrm>
              <a:off x="813" y="576"/>
              <a:ext cx="0" cy="3212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4" name="Line 243"/>
            <p:cNvSpPr>
              <a:spLocks noChangeShapeType="1"/>
            </p:cNvSpPr>
            <p:nvPr/>
          </p:nvSpPr>
          <p:spPr bwMode="auto">
            <a:xfrm>
              <a:off x="5049" y="576"/>
              <a:ext cx="0" cy="3212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5" name="Line 246"/>
            <p:cNvSpPr>
              <a:spLocks noChangeShapeType="1"/>
            </p:cNvSpPr>
            <p:nvPr/>
          </p:nvSpPr>
          <p:spPr bwMode="auto">
            <a:xfrm>
              <a:off x="813" y="735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6" name="Line 248"/>
            <p:cNvSpPr>
              <a:spLocks noChangeShapeType="1"/>
            </p:cNvSpPr>
            <p:nvPr/>
          </p:nvSpPr>
          <p:spPr bwMode="auto">
            <a:xfrm>
              <a:off x="1827" y="576"/>
              <a:ext cx="0" cy="3212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7" name="Line 251"/>
            <p:cNvSpPr>
              <a:spLocks noChangeShapeType="1"/>
            </p:cNvSpPr>
            <p:nvPr/>
          </p:nvSpPr>
          <p:spPr bwMode="auto">
            <a:xfrm>
              <a:off x="3040" y="576"/>
              <a:ext cx="0" cy="3212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8" name="Line 255"/>
            <p:cNvSpPr>
              <a:spLocks noChangeShapeType="1"/>
            </p:cNvSpPr>
            <p:nvPr/>
          </p:nvSpPr>
          <p:spPr bwMode="auto">
            <a:xfrm>
              <a:off x="813" y="887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29" name="Line 268"/>
            <p:cNvSpPr>
              <a:spLocks noChangeShapeType="1"/>
            </p:cNvSpPr>
            <p:nvPr/>
          </p:nvSpPr>
          <p:spPr bwMode="auto">
            <a:xfrm>
              <a:off x="813" y="1040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0" name="Line 281"/>
            <p:cNvSpPr>
              <a:spLocks noChangeShapeType="1"/>
            </p:cNvSpPr>
            <p:nvPr/>
          </p:nvSpPr>
          <p:spPr bwMode="auto">
            <a:xfrm>
              <a:off x="813" y="1192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1" name="Line 294"/>
            <p:cNvSpPr>
              <a:spLocks noChangeShapeType="1"/>
            </p:cNvSpPr>
            <p:nvPr/>
          </p:nvSpPr>
          <p:spPr bwMode="auto">
            <a:xfrm>
              <a:off x="813" y="1345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2" name="Line 307"/>
            <p:cNvSpPr>
              <a:spLocks noChangeShapeType="1"/>
            </p:cNvSpPr>
            <p:nvPr/>
          </p:nvSpPr>
          <p:spPr bwMode="auto">
            <a:xfrm>
              <a:off x="813" y="1497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3" name="Line 320"/>
            <p:cNvSpPr>
              <a:spLocks noChangeShapeType="1"/>
            </p:cNvSpPr>
            <p:nvPr/>
          </p:nvSpPr>
          <p:spPr bwMode="auto">
            <a:xfrm>
              <a:off x="813" y="1650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4" name="Line 333"/>
            <p:cNvSpPr>
              <a:spLocks noChangeShapeType="1"/>
            </p:cNvSpPr>
            <p:nvPr/>
          </p:nvSpPr>
          <p:spPr bwMode="auto">
            <a:xfrm>
              <a:off x="813" y="1793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5" name="Line 346"/>
            <p:cNvSpPr>
              <a:spLocks noChangeShapeType="1"/>
            </p:cNvSpPr>
            <p:nvPr/>
          </p:nvSpPr>
          <p:spPr bwMode="auto">
            <a:xfrm>
              <a:off x="813" y="1945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6" name="Line 359"/>
            <p:cNvSpPr>
              <a:spLocks noChangeShapeType="1"/>
            </p:cNvSpPr>
            <p:nvPr/>
          </p:nvSpPr>
          <p:spPr bwMode="auto">
            <a:xfrm>
              <a:off x="813" y="2110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7" name="Line 372"/>
            <p:cNvSpPr>
              <a:spLocks noChangeShapeType="1"/>
            </p:cNvSpPr>
            <p:nvPr/>
          </p:nvSpPr>
          <p:spPr bwMode="auto">
            <a:xfrm>
              <a:off x="813" y="2262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8" name="Line 385"/>
            <p:cNvSpPr>
              <a:spLocks noChangeShapeType="1"/>
            </p:cNvSpPr>
            <p:nvPr/>
          </p:nvSpPr>
          <p:spPr bwMode="auto">
            <a:xfrm>
              <a:off x="813" y="2415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39" name="Line 398"/>
            <p:cNvSpPr>
              <a:spLocks noChangeShapeType="1"/>
            </p:cNvSpPr>
            <p:nvPr/>
          </p:nvSpPr>
          <p:spPr bwMode="auto">
            <a:xfrm>
              <a:off x="813" y="2567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0" name="Line 411"/>
            <p:cNvSpPr>
              <a:spLocks noChangeShapeType="1"/>
            </p:cNvSpPr>
            <p:nvPr/>
          </p:nvSpPr>
          <p:spPr bwMode="auto">
            <a:xfrm>
              <a:off x="813" y="2720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1" name="Line 424"/>
            <p:cNvSpPr>
              <a:spLocks noChangeShapeType="1"/>
            </p:cNvSpPr>
            <p:nvPr/>
          </p:nvSpPr>
          <p:spPr bwMode="auto">
            <a:xfrm>
              <a:off x="813" y="2873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2" name="Line 437"/>
            <p:cNvSpPr>
              <a:spLocks noChangeShapeType="1"/>
            </p:cNvSpPr>
            <p:nvPr/>
          </p:nvSpPr>
          <p:spPr bwMode="auto">
            <a:xfrm>
              <a:off x="813" y="3025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3" name="Line 450"/>
            <p:cNvSpPr>
              <a:spLocks noChangeShapeType="1"/>
            </p:cNvSpPr>
            <p:nvPr/>
          </p:nvSpPr>
          <p:spPr bwMode="auto">
            <a:xfrm>
              <a:off x="813" y="3178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4" name="Line 463"/>
            <p:cNvSpPr>
              <a:spLocks noChangeShapeType="1"/>
            </p:cNvSpPr>
            <p:nvPr/>
          </p:nvSpPr>
          <p:spPr bwMode="auto">
            <a:xfrm>
              <a:off x="813" y="3330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5" name="Line 476"/>
            <p:cNvSpPr>
              <a:spLocks noChangeShapeType="1"/>
            </p:cNvSpPr>
            <p:nvPr/>
          </p:nvSpPr>
          <p:spPr bwMode="auto">
            <a:xfrm>
              <a:off x="813" y="3483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46" name="Line 489"/>
            <p:cNvSpPr>
              <a:spLocks noChangeShapeType="1"/>
            </p:cNvSpPr>
            <p:nvPr/>
          </p:nvSpPr>
          <p:spPr bwMode="auto">
            <a:xfrm>
              <a:off x="813" y="3635"/>
              <a:ext cx="4236" cy="0"/>
            </a:xfrm>
            <a:prstGeom prst="line">
              <a:avLst/>
            </a:prstGeom>
            <a:noFill/>
            <a:ln w="12700" cap="rnd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" name="Rectangle 2"/>
          <p:cNvSpPr txBox="1">
            <a:spLocks noChangeArrowheads="1"/>
          </p:cNvSpPr>
          <p:nvPr/>
        </p:nvSpPr>
        <p:spPr>
          <a:xfrm>
            <a:off x="1007604" y="188640"/>
            <a:ext cx="7741109" cy="63408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 smtClean="0"/>
              <a:t>系统调用</a:t>
            </a:r>
          </a:p>
        </p:txBody>
      </p:sp>
    </p:spTree>
    <p:extLst>
      <p:ext uri="{BB962C8B-B14F-4D97-AF65-F5344CB8AC3E}">
        <p14:creationId xmlns:p14="http://schemas.microsoft.com/office/powerpoint/2010/main" val="34608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533400" y="1192213"/>
            <a:ext cx="80740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管理所有硬件资源</a:t>
            </a:r>
          </a:p>
        </p:txBody>
      </p:sp>
      <p:grpSp>
        <p:nvGrpSpPr>
          <p:cNvPr id="396292" name="Group 4"/>
          <p:cNvGrpSpPr>
            <a:grpSpLocks/>
          </p:cNvGrpSpPr>
          <p:nvPr/>
        </p:nvGrpSpPr>
        <p:grpSpPr bwMode="auto">
          <a:xfrm>
            <a:off x="835025" y="1857375"/>
            <a:ext cx="7620000" cy="1127125"/>
            <a:chOff x="576" y="1183"/>
            <a:chExt cx="4800" cy="710"/>
          </a:xfrm>
        </p:grpSpPr>
        <p:sp>
          <p:nvSpPr>
            <p:cNvPr id="12316" name="Rectangle 5"/>
            <p:cNvSpPr>
              <a:spLocks noChangeArrowheads="1"/>
            </p:cNvSpPr>
            <p:nvPr/>
          </p:nvSpPr>
          <p:spPr bwMode="auto">
            <a:xfrm>
              <a:off x="576" y="1183"/>
              <a:ext cx="4800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 smtClean="0">
                  <a:sym typeface="Symbol" panose="05050102010706020507" pitchFamily="18" charset="2"/>
                </a:rPr>
                <a:t>冯</a:t>
              </a:r>
              <a:r>
                <a:rPr lang="zh-CN" altLang="en-US" sz="2400" dirty="0">
                  <a:sym typeface="Symbol" panose="05050102010706020507" pitchFamily="18" charset="2"/>
                </a:rPr>
                <a:t>诺依曼认为，计算机由五大部件组成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: </a:t>
              </a:r>
              <a:r>
                <a:rPr lang="zh-CN" altLang="en-US" sz="2400" dirty="0" smtClean="0">
                  <a:sym typeface="Symbol" panose="05050102010706020507" pitchFamily="18" charset="2"/>
                </a:rPr>
                <a:t>输入设备</a:t>
              </a:r>
              <a:r>
                <a:rPr lang="zh-CN" altLang="en-US" sz="2400" dirty="0">
                  <a:sym typeface="Symbol" panose="05050102010706020507" pitchFamily="18" charset="2"/>
                </a:rPr>
                <a:t>、输出设备、存储器、运算器、控制器</a:t>
              </a:r>
            </a:p>
          </p:txBody>
        </p:sp>
        <p:pic>
          <p:nvPicPr>
            <p:cNvPr id="12317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34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3" name="Group 19"/>
          <p:cNvGrpSpPr>
            <a:grpSpLocks/>
          </p:cNvGrpSpPr>
          <p:nvPr/>
        </p:nvGrpSpPr>
        <p:grpSpPr bwMode="auto">
          <a:xfrm>
            <a:off x="7162800" y="304800"/>
            <a:ext cx="1905000" cy="1461838"/>
            <a:chOff x="3264" y="2208"/>
            <a:chExt cx="1584" cy="1296"/>
          </a:xfrm>
        </p:grpSpPr>
        <p:sp>
          <p:nvSpPr>
            <p:cNvPr id="12313" name="Rectangle 21"/>
            <p:cNvSpPr>
              <a:spLocks noChangeArrowheads="1"/>
            </p:cNvSpPr>
            <p:nvPr/>
          </p:nvSpPr>
          <p:spPr bwMode="auto">
            <a:xfrm>
              <a:off x="3264" y="3072"/>
              <a:ext cx="1584" cy="43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硬件</a:t>
              </a:r>
            </a:p>
          </p:txBody>
        </p:sp>
        <p:sp>
          <p:nvSpPr>
            <p:cNvPr id="12314" name="Rectangle 22"/>
            <p:cNvSpPr>
              <a:spLocks noChangeArrowheads="1"/>
            </p:cNvSpPr>
            <p:nvPr/>
          </p:nvSpPr>
          <p:spPr bwMode="auto">
            <a:xfrm>
              <a:off x="3264" y="2640"/>
              <a:ext cx="1584" cy="43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操作系统</a:t>
              </a:r>
            </a:p>
          </p:txBody>
        </p:sp>
        <p:sp>
          <p:nvSpPr>
            <p:cNvPr id="12315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1584" cy="43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应用软件</a:t>
              </a:r>
            </a:p>
          </p:txBody>
        </p:sp>
      </p:grpSp>
      <p:grpSp>
        <p:nvGrpSpPr>
          <p:cNvPr id="396313" name="Group 25"/>
          <p:cNvGrpSpPr>
            <a:grpSpLocks/>
          </p:cNvGrpSpPr>
          <p:nvPr/>
        </p:nvGrpSpPr>
        <p:grpSpPr bwMode="auto">
          <a:xfrm>
            <a:off x="835025" y="3206750"/>
            <a:ext cx="7620000" cy="603250"/>
            <a:chOff x="576" y="1183"/>
            <a:chExt cx="4800" cy="380"/>
          </a:xfrm>
        </p:grpSpPr>
        <p:sp>
          <p:nvSpPr>
            <p:cNvPr id="12310" name="Rectangle 26"/>
            <p:cNvSpPr>
              <a:spLocks noChangeArrowheads="1"/>
            </p:cNvSpPr>
            <p:nvPr/>
          </p:nvSpPr>
          <p:spPr bwMode="auto">
            <a:xfrm>
              <a:off x="576" y="1183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OS</a:t>
              </a:r>
              <a:r>
                <a:rPr lang="zh-CN" altLang="en-US" sz="2400">
                  <a:sym typeface="Symbol" panose="05050102010706020507" pitchFamily="18" charset="2"/>
                </a:rPr>
                <a:t>需要管理</a:t>
              </a:r>
              <a:r>
                <a:rPr lang="en-US" altLang="zh-CN" sz="2400">
                  <a:sym typeface="Symbol" panose="05050102010706020507" pitchFamily="18" charset="2"/>
                </a:rPr>
                <a:t>CPU(</a:t>
              </a:r>
              <a:r>
                <a:rPr lang="zh-CN" altLang="en-US" sz="2400">
                  <a:sym typeface="Symbol" panose="05050102010706020507" pitchFamily="18" charset="2"/>
                </a:rPr>
                <a:t>运算器、控制器</a:t>
              </a:r>
              <a:r>
                <a:rPr lang="en-US" altLang="zh-CN" sz="2400">
                  <a:sym typeface="Symbol" panose="05050102010706020507" pitchFamily="18" charset="2"/>
                </a:rPr>
                <a:t>)</a:t>
              </a:r>
            </a:p>
          </p:txBody>
        </p:sp>
        <p:pic>
          <p:nvPicPr>
            <p:cNvPr id="12311" name="Picture 27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34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6322" name="Group 34"/>
          <p:cNvGrpSpPr>
            <a:grpSpLocks/>
          </p:cNvGrpSpPr>
          <p:nvPr/>
        </p:nvGrpSpPr>
        <p:grpSpPr bwMode="auto">
          <a:xfrm>
            <a:off x="835025" y="3883025"/>
            <a:ext cx="7620000" cy="603250"/>
            <a:chOff x="672" y="2267"/>
            <a:chExt cx="4800" cy="380"/>
          </a:xfrm>
        </p:grpSpPr>
        <p:sp>
          <p:nvSpPr>
            <p:cNvPr id="12308" name="Rectangle 29"/>
            <p:cNvSpPr>
              <a:spLocks noChangeArrowheads="1"/>
            </p:cNvSpPr>
            <p:nvPr/>
          </p:nvSpPr>
          <p:spPr bwMode="auto">
            <a:xfrm>
              <a:off x="672" y="2267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OS</a:t>
              </a:r>
              <a:r>
                <a:rPr lang="zh-CN" altLang="en-US" sz="2400">
                  <a:sym typeface="Symbol" panose="05050102010706020507" pitchFamily="18" charset="2"/>
                </a:rPr>
                <a:t>需要管理</a:t>
              </a:r>
              <a:r>
                <a:rPr lang="en-US" altLang="zh-CN" sz="2400">
                  <a:sym typeface="Symbol" panose="05050102010706020507" pitchFamily="18" charset="2"/>
                </a:rPr>
                <a:t>memory(</a:t>
              </a:r>
              <a:r>
                <a:rPr lang="zh-CN" altLang="en-US" sz="2400">
                  <a:sym typeface="Symbol" panose="05050102010706020507" pitchFamily="18" charset="2"/>
                </a:rPr>
                <a:t>内存</a:t>
              </a:r>
              <a:r>
                <a:rPr lang="en-US" altLang="zh-CN" sz="2400">
                  <a:sym typeface="Symbol" panose="05050102010706020507" pitchFamily="18" charset="2"/>
                </a:rPr>
                <a:t>)</a:t>
              </a:r>
            </a:p>
          </p:txBody>
        </p:sp>
        <p:pic>
          <p:nvPicPr>
            <p:cNvPr id="12309" name="Picture 3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" y="2420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6323" name="Group 35"/>
          <p:cNvGrpSpPr>
            <a:grpSpLocks/>
          </p:cNvGrpSpPr>
          <p:nvPr/>
        </p:nvGrpSpPr>
        <p:grpSpPr bwMode="auto">
          <a:xfrm>
            <a:off x="835025" y="4584700"/>
            <a:ext cx="7620000" cy="603250"/>
            <a:chOff x="672" y="2613"/>
            <a:chExt cx="4800" cy="380"/>
          </a:xfrm>
        </p:grpSpPr>
        <p:sp>
          <p:nvSpPr>
            <p:cNvPr id="12306" name="Rectangle 32"/>
            <p:cNvSpPr>
              <a:spLocks noChangeArrowheads="1"/>
            </p:cNvSpPr>
            <p:nvPr/>
          </p:nvSpPr>
          <p:spPr bwMode="auto">
            <a:xfrm>
              <a:off x="672" y="2613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OS</a:t>
              </a:r>
              <a:r>
                <a:rPr lang="zh-CN" altLang="en-US" sz="2400">
                  <a:sym typeface="Symbol" panose="05050102010706020507" pitchFamily="18" charset="2"/>
                </a:rPr>
                <a:t>需要管理</a:t>
              </a:r>
              <a:r>
                <a:rPr lang="en-US" altLang="zh-CN" sz="2400">
                  <a:sym typeface="Symbol" panose="05050102010706020507" pitchFamily="18" charset="2"/>
                </a:rPr>
                <a:t>disk(</a:t>
              </a:r>
              <a:r>
                <a:rPr lang="zh-CN" altLang="en-US" sz="2400">
                  <a:sym typeface="Symbol" panose="05050102010706020507" pitchFamily="18" charset="2"/>
                </a:rPr>
                <a:t>外存</a:t>
              </a:r>
              <a:r>
                <a:rPr lang="en-US" altLang="zh-CN" sz="2400">
                  <a:sym typeface="Symbol" panose="05050102010706020507" pitchFamily="18" charset="2"/>
                </a:rPr>
                <a:t>)</a:t>
              </a:r>
            </a:p>
          </p:txBody>
        </p:sp>
        <p:pic>
          <p:nvPicPr>
            <p:cNvPr id="12307" name="Picture 33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" y="275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6324" name="Group 36"/>
          <p:cNvGrpSpPr>
            <a:grpSpLocks/>
          </p:cNvGrpSpPr>
          <p:nvPr/>
        </p:nvGrpSpPr>
        <p:grpSpPr bwMode="auto">
          <a:xfrm>
            <a:off x="835025" y="5264150"/>
            <a:ext cx="7620000" cy="603250"/>
            <a:chOff x="672" y="2613"/>
            <a:chExt cx="4800" cy="380"/>
          </a:xfrm>
        </p:grpSpPr>
        <p:sp>
          <p:nvSpPr>
            <p:cNvPr id="12304" name="Rectangle 37"/>
            <p:cNvSpPr>
              <a:spLocks noChangeArrowheads="1"/>
            </p:cNvSpPr>
            <p:nvPr/>
          </p:nvSpPr>
          <p:spPr bwMode="auto">
            <a:xfrm>
              <a:off x="672" y="2613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OS</a:t>
              </a:r>
              <a:r>
                <a:rPr lang="zh-CN" altLang="en-US" sz="2400">
                  <a:sym typeface="Symbol" panose="05050102010706020507" pitchFamily="18" charset="2"/>
                </a:rPr>
                <a:t>需要管理</a:t>
              </a:r>
              <a:r>
                <a:rPr lang="en-US" altLang="zh-CN" sz="2400">
                  <a:sym typeface="Symbol" panose="05050102010706020507" pitchFamily="18" charset="2"/>
                </a:rPr>
                <a:t>IO(</a:t>
              </a:r>
              <a:r>
                <a:rPr lang="zh-CN" altLang="en-US" sz="2400">
                  <a:sym typeface="Symbol" panose="05050102010706020507" pitchFamily="18" charset="2"/>
                </a:rPr>
                <a:t>输入</a:t>
              </a:r>
              <a:r>
                <a:rPr lang="en-US" altLang="zh-CN" sz="2400">
                  <a:sym typeface="Symbol" panose="05050102010706020507" pitchFamily="18" charset="2"/>
                </a:rPr>
                <a:t>/</a:t>
              </a:r>
              <a:r>
                <a:rPr lang="zh-CN" altLang="en-US" sz="2400">
                  <a:sym typeface="Symbol" panose="05050102010706020507" pitchFamily="18" charset="2"/>
                </a:rPr>
                <a:t>输出设备</a:t>
              </a:r>
              <a:r>
                <a:rPr lang="en-US" altLang="zh-CN" sz="2400">
                  <a:sym typeface="Symbol" panose="05050102010706020507" pitchFamily="18" charset="2"/>
                </a:rPr>
                <a:t>)</a:t>
              </a:r>
            </a:p>
          </p:txBody>
        </p:sp>
        <p:pic>
          <p:nvPicPr>
            <p:cNvPr id="12305" name="Picture 38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" y="2752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6327" name="AutoShape 39"/>
          <p:cNvSpPr>
            <a:spLocks noChangeArrowheads="1"/>
          </p:cNvSpPr>
          <p:nvPr/>
        </p:nvSpPr>
        <p:spPr bwMode="auto">
          <a:xfrm rot="10800000">
            <a:off x="6092825" y="3657600"/>
            <a:ext cx="1752600" cy="533400"/>
          </a:xfrm>
          <a:prstGeom prst="wedgeRoundRectCallout">
            <a:avLst>
              <a:gd name="adj1" fmla="val 51630"/>
              <a:gd name="adj2" fmla="val 928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进程管理</a:t>
            </a:r>
          </a:p>
        </p:txBody>
      </p:sp>
      <p:sp>
        <p:nvSpPr>
          <p:cNvPr id="396328" name="AutoShape 40"/>
          <p:cNvSpPr>
            <a:spLocks noChangeArrowheads="1"/>
          </p:cNvSpPr>
          <p:nvPr/>
        </p:nvSpPr>
        <p:spPr bwMode="auto">
          <a:xfrm rot="10800000">
            <a:off x="5102225" y="4267200"/>
            <a:ext cx="1752600" cy="533400"/>
          </a:xfrm>
          <a:prstGeom prst="wedgeRoundRectCallout">
            <a:avLst>
              <a:gd name="adj1" fmla="val 46648"/>
              <a:gd name="adj2" fmla="val 7291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内存管理</a:t>
            </a:r>
          </a:p>
        </p:txBody>
      </p:sp>
      <p:sp>
        <p:nvSpPr>
          <p:cNvPr id="396329" name="AutoShape 41"/>
          <p:cNvSpPr>
            <a:spLocks noChangeArrowheads="1"/>
          </p:cNvSpPr>
          <p:nvPr/>
        </p:nvSpPr>
        <p:spPr bwMode="auto">
          <a:xfrm rot="10800000">
            <a:off x="4633913" y="4899025"/>
            <a:ext cx="1752600" cy="533400"/>
          </a:xfrm>
          <a:prstGeom prst="wedgeRoundRectCallout">
            <a:avLst>
              <a:gd name="adj1" fmla="val 60685"/>
              <a:gd name="adj2" fmla="val 446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文件系统</a:t>
            </a:r>
          </a:p>
        </p:txBody>
      </p:sp>
      <p:sp>
        <p:nvSpPr>
          <p:cNvPr id="396330" name="AutoShape 42"/>
          <p:cNvSpPr>
            <a:spLocks noChangeArrowheads="1"/>
          </p:cNvSpPr>
          <p:nvPr/>
        </p:nvSpPr>
        <p:spPr bwMode="auto">
          <a:xfrm rot="10800000">
            <a:off x="5635625" y="5540375"/>
            <a:ext cx="1752600" cy="533400"/>
          </a:xfrm>
          <a:prstGeom prst="wedgeRoundRectCallout">
            <a:avLst>
              <a:gd name="adj1" fmla="val 56611"/>
              <a:gd name="adj2" fmla="val 3571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I/O</a:t>
            </a:r>
            <a:r>
              <a:rPr lang="zh-CN" altLang="en-US" sz="2400"/>
              <a:t>系统</a:t>
            </a:r>
          </a:p>
        </p:txBody>
      </p:sp>
      <p:sp>
        <p:nvSpPr>
          <p:cNvPr id="396331" name="Text Box 43"/>
          <p:cNvSpPr txBox="1">
            <a:spLocks noChangeArrowheads="1"/>
          </p:cNvSpPr>
          <p:nvPr/>
        </p:nvSpPr>
        <p:spPr bwMode="auto">
          <a:xfrm>
            <a:off x="6626225" y="4876800"/>
            <a:ext cx="2133600" cy="4857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课程核心内容</a:t>
            </a:r>
          </a:p>
        </p:txBody>
      </p:sp>
      <p:sp>
        <p:nvSpPr>
          <p:cNvPr id="12303" name="AutoShape 44"/>
          <p:cNvSpPr>
            <a:spLocks noChangeArrowheads="1"/>
          </p:cNvSpPr>
          <p:nvPr/>
        </p:nvSpPr>
        <p:spPr bwMode="auto">
          <a:xfrm>
            <a:off x="6934200" y="1199899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04" y="188640"/>
            <a:ext cx="4968552" cy="43204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/>
              <a:t>什么是操作系统？</a:t>
            </a:r>
          </a:p>
        </p:txBody>
      </p:sp>
    </p:spTree>
    <p:extLst>
      <p:ext uri="{BB962C8B-B14F-4D97-AF65-F5344CB8AC3E}">
        <p14:creationId xmlns:p14="http://schemas.microsoft.com/office/powerpoint/2010/main" val="15259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/>
      <p:bldP spid="396327" grpId="0" animBg="1"/>
      <p:bldP spid="396328" grpId="0" animBg="1"/>
      <p:bldP spid="396329" grpId="0" animBg="1"/>
      <p:bldP spid="396330" grpId="0" animBg="1"/>
      <p:bldP spid="3963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79612" y="1340768"/>
            <a:ext cx="5580620" cy="30963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什么是操作系统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2800" kern="0" smtClean="0"/>
              <a:t> </a:t>
            </a:r>
            <a:r>
              <a:rPr lang="zh-CN" altLang="en-US" sz="2800" kern="0" smtClean="0"/>
              <a:t>操作系统历史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操作系统的类型</a:t>
            </a:r>
            <a:endParaRPr lang="en-US" altLang="zh-CN" sz="2800" kern="0" smtClean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我们</a:t>
            </a:r>
            <a:r>
              <a:rPr lang="zh-CN" altLang="en-US" sz="2800" kern="0"/>
              <a:t>所熟知的操作系统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系统调用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>
                <a:solidFill>
                  <a:srgbClr val="FF0000"/>
                </a:solidFill>
              </a:rPr>
              <a:t> 国内</a:t>
            </a:r>
            <a:r>
              <a:rPr lang="zh-CN" altLang="en-US" sz="2800" kern="0">
                <a:solidFill>
                  <a:srgbClr val="FF0000"/>
                </a:solidFill>
              </a:rPr>
              <a:t>操作系统的研制</a:t>
            </a:r>
            <a:r>
              <a:rPr lang="zh-CN" altLang="en-US" sz="2800" kern="0" smtClean="0">
                <a:solidFill>
                  <a:srgbClr val="FF0000"/>
                </a:solidFill>
              </a:rPr>
              <a:t>状况</a:t>
            </a:r>
          </a:p>
        </p:txBody>
      </p:sp>
      <p:sp>
        <p:nvSpPr>
          <p:cNvPr id="4" name="矩形 3"/>
          <p:cNvSpPr/>
          <p:nvPr/>
        </p:nvSpPr>
        <p:spPr>
          <a:xfrm>
            <a:off x="1071525" y="80628"/>
            <a:ext cx="288732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en-US" altLang="zh-CN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zh-CN" altLang="en-US" sz="2800" b="1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操作系统介绍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1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539552" y="1124744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+mj-ea"/>
                <a:ea typeface="+mj-ea"/>
              </a:rPr>
              <a:t>60</a:t>
            </a:r>
            <a:r>
              <a:rPr lang="zh-CN" altLang="en-US" sz="2400" b="1" dirty="0">
                <a:latin typeface="+mj-ea"/>
                <a:ea typeface="+mj-ea"/>
              </a:rPr>
              <a:t>年代末至</a:t>
            </a:r>
            <a:r>
              <a:rPr lang="en-US" altLang="zh-CN" sz="2400" b="1" dirty="0">
                <a:latin typeface="+mj-ea"/>
                <a:ea typeface="+mj-ea"/>
              </a:rPr>
              <a:t>70</a:t>
            </a:r>
            <a:r>
              <a:rPr lang="zh-CN" altLang="en-US" sz="2400" b="1" dirty="0">
                <a:latin typeface="+mj-ea"/>
                <a:ea typeface="+mj-ea"/>
              </a:rPr>
              <a:t>年代初  杨芙清院士主持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  我国第一台百万次集成电路计算机（</a:t>
            </a:r>
            <a:r>
              <a:rPr lang="en-US" altLang="zh-CN" sz="2400" dirty="0">
                <a:latin typeface="+mj-ea"/>
                <a:ea typeface="+mj-ea"/>
              </a:rPr>
              <a:t>150</a:t>
            </a:r>
            <a:r>
              <a:rPr lang="zh-CN" altLang="en-US" sz="2400" dirty="0">
                <a:latin typeface="+mj-ea"/>
                <a:ea typeface="+mj-ea"/>
              </a:rPr>
              <a:t>）操作系统，支持多道程序运行，在石油勘探领域</a:t>
            </a:r>
            <a:r>
              <a:rPr lang="zh-CN" altLang="en-US" sz="2400">
                <a:latin typeface="+mj-ea"/>
                <a:ea typeface="+mj-ea"/>
              </a:rPr>
              <a:t>成功</a:t>
            </a:r>
            <a:r>
              <a:rPr lang="zh-CN" altLang="en-US" sz="2400" smtClean="0">
                <a:latin typeface="+mj-ea"/>
                <a:ea typeface="+mj-ea"/>
              </a:rPr>
              <a:t>应用</a:t>
            </a: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+mj-ea"/>
                <a:ea typeface="+mj-ea"/>
              </a:rPr>
              <a:t>70</a:t>
            </a:r>
            <a:r>
              <a:rPr lang="zh-CN" altLang="en-US" sz="2400" b="1" dirty="0">
                <a:latin typeface="+mj-ea"/>
                <a:ea typeface="+mj-ea"/>
              </a:rPr>
              <a:t>年代中后期  杨芙清院士主持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400" dirty="0">
                <a:latin typeface="+mj-ea"/>
                <a:ea typeface="+mj-ea"/>
              </a:rPr>
              <a:t>  我国第一个全部用高级语言书写的</a:t>
            </a:r>
            <a:r>
              <a:rPr lang="en-US" altLang="zh-CN" sz="2400" dirty="0">
                <a:latin typeface="+mj-ea"/>
                <a:ea typeface="+mj-ea"/>
              </a:rPr>
              <a:t>DJS240</a:t>
            </a:r>
            <a:r>
              <a:rPr lang="zh-CN" altLang="en-US" sz="2400" dirty="0">
                <a:latin typeface="+mj-ea"/>
                <a:ea typeface="+mj-ea"/>
              </a:rPr>
              <a:t>机操作系统</a:t>
            </a:r>
            <a:r>
              <a:rPr lang="en-US" altLang="zh-CN" sz="2400">
                <a:latin typeface="+mj-ea"/>
                <a:ea typeface="+mj-ea"/>
              </a:rPr>
              <a:t>DJS200/XT2</a:t>
            </a:r>
            <a:r>
              <a:rPr lang="zh-CN" altLang="en-US" sz="2400" smtClean="0">
                <a:latin typeface="+mj-ea"/>
                <a:ea typeface="+mj-ea"/>
              </a:rPr>
              <a:t>。层次</a:t>
            </a:r>
            <a:r>
              <a:rPr lang="zh-CN" altLang="en-US" sz="2400" dirty="0">
                <a:latin typeface="+mj-ea"/>
                <a:ea typeface="+mj-ea"/>
              </a:rPr>
              <a:t>管程结构模型，</a:t>
            </a:r>
            <a:r>
              <a:rPr lang="en-US" altLang="zh-CN" sz="2400" dirty="0">
                <a:latin typeface="+mj-ea"/>
                <a:ea typeface="+mj-ea"/>
              </a:rPr>
              <a:t>PCM</a:t>
            </a:r>
            <a:r>
              <a:rPr lang="zh-CN" altLang="en-US" sz="2400" dirty="0">
                <a:latin typeface="+mj-ea"/>
                <a:ea typeface="+mj-ea"/>
              </a:rPr>
              <a:t>设计方法，活跃管程结构模式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1071525" y="80628"/>
            <a:ext cx="415209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国内操作系统的研制状况</a:t>
            </a:r>
          </a:p>
        </p:txBody>
      </p:sp>
    </p:spTree>
    <p:extLst>
      <p:ext uri="{BB962C8B-B14F-4D97-AF65-F5344CB8AC3E}">
        <p14:creationId xmlns:p14="http://schemas.microsoft.com/office/powerpoint/2010/main" val="2492806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899592" y="1052736"/>
            <a:ext cx="7596844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Helvetica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GX73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多机实时操作系统（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1978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年）</a:t>
            </a: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国防科技大学，</a:t>
            </a:r>
            <a:r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1980</a:t>
            </a: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年装在“远望”</a:t>
            </a:r>
            <a:r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-I </a:t>
            </a: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号航天测量船上，完成了向太平洋发射运载火箭、潜水艇水下发射的测控任务；完成了我国第一颗同步地球卫星的测控、定轨、控制任务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“银河”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 YHOS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巨型操作系统（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1983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240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国防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科技大学，用于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YH-1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YH-2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超级计算机，用于我国的石油勘探、天气预报和核物理研究</a:t>
            </a:r>
          </a:p>
          <a:p>
            <a:pPr algn="just" eaLnBrk="1" hangingPunct="1"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COSIX v 1.X/2.0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国产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UNIX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类</a:t>
            </a: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操作系统</a:t>
            </a:r>
            <a:endParaRPr lang="en-US" altLang="zh-CN" sz="2400" smtClean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国家八五、九五重点科技攻关成果，以中软为首，联合国内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个单位共同完成）</a:t>
            </a: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微内核结构，安全级别超过</a:t>
            </a:r>
            <a:r>
              <a:rPr lang="en-US" altLang="zh-CN" sz="2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B1</a:t>
            </a:r>
            <a:r>
              <a:rPr lang="zh-CN" altLang="en-US" sz="20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，中文界面</a:t>
            </a:r>
          </a:p>
          <a:p>
            <a:pPr algn="just" eaLnBrk="1" hangingPunct="1"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嵌入式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操作系统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Hopen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（女娲计划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1525" y="80628"/>
            <a:ext cx="415209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国内操作系统的研制状况</a:t>
            </a:r>
          </a:p>
        </p:txBody>
      </p:sp>
    </p:spTree>
    <p:extLst>
      <p:ext uri="{BB962C8B-B14F-4D97-AF65-F5344CB8AC3E}">
        <p14:creationId xmlns:p14="http://schemas.microsoft.com/office/powerpoint/2010/main" val="8314869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1525" y="80628"/>
            <a:ext cx="415209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zh-CN" altLang="en-US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国内操作系统的研制状况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6948" y="1124744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smtClean="0">
                <a:latin typeface="+mj-ea"/>
                <a:ea typeface="+mj-ea"/>
              </a:rPr>
              <a:t>国产服务器操作系统“麒麟”（</a:t>
            </a:r>
            <a:r>
              <a:rPr lang="en-US" altLang="zh-CN" sz="2400" b="1" smtClean="0">
                <a:latin typeface="+mj-ea"/>
                <a:ea typeface="+mj-ea"/>
              </a:rPr>
              <a:t>Kylin</a:t>
            </a:r>
            <a:r>
              <a:rPr lang="zh-CN" altLang="en-US" sz="2400" b="1" smtClean="0">
                <a:latin typeface="+mj-ea"/>
                <a:ea typeface="+mj-ea"/>
              </a:rPr>
              <a:t>）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smtClean="0">
                <a:latin typeface="+mj-ea"/>
                <a:ea typeface="+mj-ea"/>
              </a:rPr>
              <a:t>863</a:t>
            </a:r>
            <a:r>
              <a:rPr lang="zh-CN" altLang="en-US" sz="2400">
                <a:latin typeface="+mj-ea"/>
                <a:ea typeface="+mj-ea"/>
              </a:rPr>
              <a:t>计划的重大成果之一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国防科技大学为主导</a:t>
            </a:r>
            <a:r>
              <a:rPr lang="en-US" altLang="zh-CN" sz="2400">
                <a:latin typeface="+mj-ea"/>
                <a:ea typeface="+mj-ea"/>
              </a:rPr>
              <a:t>, </a:t>
            </a:r>
            <a:r>
              <a:rPr lang="zh-CN" altLang="en-US" sz="2400">
                <a:latin typeface="+mj-ea"/>
                <a:ea typeface="+mj-ea"/>
              </a:rPr>
              <a:t>中软、联想等单位联合设计和</a:t>
            </a:r>
            <a:r>
              <a:rPr lang="zh-CN" altLang="en-US" sz="2400" smtClean="0">
                <a:latin typeface="+mj-ea"/>
                <a:ea typeface="+mj-ea"/>
              </a:rPr>
              <a:t>开发</a:t>
            </a:r>
            <a:endParaRPr lang="zh-CN" altLang="en-US" sz="240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 smtClean="0">
                <a:latin typeface="+mj-ea"/>
                <a:ea typeface="+mj-ea"/>
              </a:rPr>
              <a:t>具有</a:t>
            </a:r>
            <a:r>
              <a:rPr lang="zh-CN" altLang="en-US" sz="2400">
                <a:latin typeface="+mj-ea"/>
                <a:ea typeface="+mj-ea"/>
              </a:rPr>
              <a:t>完全自主</a:t>
            </a:r>
            <a:r>
              <a:rPr lang="zh-CN" altLang="en-US" sz="2400" smtClean="0">
                <a:latin typeface="+mj-ea"/>
                <a:ea typeface="+mj-ea"/>
              </a:rPr>
              <a:t>版权</a:t>
            </a:r>
            <a:endParaRPr lang="en-US" altLang="zh-CN" sz="240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支持多种微处理器和多种计算机体系结构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400">
                <a:latin typeface="+mj-ea"/>
                <a:ea typeface="+mj-ea"/>
              </a:rPr>
              <a:t>具有高性能、高可用性和高安全性</a:t>
            </a:r>
            <a:r>
              <a:rPr lang="en-US" altLang="zh-CN" sz="2400">
                <a:latin typeface="+mj-ea"/>
                <a:ea typeface="+mj-ea"/>
              </a:rPr>
              <a:t>,</a:t>
            </a:r>
            <a:r>
              <a:rPr lang="zh-CN" altLang="en-US" sz="2400">
                <a:latin typeface="+mj-ea"/>
                <a:ea typeface="+mj-ea"/>
              </a:rPr>
              <a:t>并与</a:t>
            </a:r>
            <a:r>
              <a:rPr lang="en-US" altLang="zh-CN" sz="2400">
                <a:latin typeface="+mj-ea"/>
                <a:ea typeface="+mj-ea"/>
              </a:rPr>
              <a:t>Linux</a:t>
            </a:r>
            <a:r>
              <a:rPr lang="zh-CN" altLang="en-US" sz="2400">
                <a:latin typeface="+mj-ea"/>
                <a:ea typeface="+mj-ea"/>
              </a:rPr>
              <a:t>应用二进制兼容的国产中文服务器</a:t>
            </a:r>
            <a:r>
              <a:rPr lang="zh-CN" altLang="en-US" sz="2400" smtClean="0">
                <a:latin typeface="+mj-ea"/>
                <a:ea typeface="+mj-ea"/>
              </a:rPr>
              <a:t>操作系统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3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612" y="152636"/>
            <a:ext cx="7361238" cy="5048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zh-CN" altLang="en-US" sz="2800" b="1" dirty="0">
                <a:latin typeface="宋体" pitchFamily="2" charset="-122"/>
              </a:rPr>
              <a:t>思考和回顾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7831" y="1232756"/>
            <a:ext cx="79248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effectLst/>
                <a:latin typeface="楷体_GB2312" pitchFamily="49" charset="-122"/>
              </a:rPr>
              <a:t>个人计算机的兴起，结束了</a:t>
            </a:r>
            <a:r>
              <a:rPr lang="en-US" altLang="zh-CN" sz="2400" smtClean="0">
                <a:effectLst/>
                <a:latin typeface="楷体_GB2312" pitchFamily="49" charset="-122"/>
              </a:rPr>
              <a:t>IBM</a:t>
            </a:r>
            <a:r>
              <a:rPr lang="zh-CN" altLang="en-US" sz="2400" smtClean="0">
                <a:effectLst/>
                <a:latin typeface="楷体_GB2312" pitchFamily="49" charset="-122"/>
              </a:rPr>
              <a:t>的霸主地位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smtClean="0">
                <a:effectLst/>
                <a:latin typeface="楷体_GB2312" pitchFamily="49" charset="-122"/>
              </a:rPr>
              <a:t>Internet</a:t>
            </a:r>
            <a:r>
              <a:rPr lang="zh-CN" altLang="en-US" sz="2400" smtClean="0">
                <a:effectLst/>
                <a:latin typeface="楷体_GB2312" pitchFamily="49" charset="-122"/>
              </a:rPr>
              <a:t>普及，</a:t>
            </a:r>
            <a:r>
              <a:rPr lang="en-US" altLang="zh-CN" sz="2400" smtClean="0">
                <a:effectLst/>
                <a:latin typeface="楷体_GB2312" pitchFamily="49" charset="-122"/>
              </a:rPr>
              <a:t>Linux</a:t>
            </a:r>
            <a:r>
              <a:rPr lang="zh-CN" altLang="en-US" sz="2400" smtClean="0">
                <a:effectLst/>
                <a:latin typeface="楷体_GB2312" pitchFamily="49" charset="-122"/>
              </a:rPr>
              <a:t>的成功，极大地推动了当代操作系统的研究发展活动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effectLst/>
                <a:latin typeface="楷体_GB2312" pitchFamily="49" charset="-122"/>
              </a:rPr>
              <a:t>据不完全统计，当前在</a:t>
            </a:r>
            <a:r>
              <a:rPr lang="en-US" altLang="zh-CN" sz="2400" smtClean="0">
                <a:effectLst/>
                <a:latin typeface="楷体_GB2312" pitchFamily="49" charset="-122"/>
              </a:rPr>
              <a:t>Internet</a:t>
            </a:r>
            <a:r>
              <a:rPr lang="zh-CN" altLang="en-US" sz="2400" smtClean="0">
                <a:effectLst/>
                <a:latin typeface="楷体_GB2312" pitchFamily="49" charset="-122"/>
              </a:rPr>
              <a:t>上，有超过</a:t>
            </a:r>
            <a:r>
              <a:rPr lang="en-US" altLang="zh-CN" sz="2400" smtClean="0">
                <a:effectLst/>
                <a:latin typeface="楷体_GB2312" pitchFamily="49" charset="-122"/>
              </a:rPr>
              <a:t>100</a:t>
            </a:r>
            <a:r>
              <a:rPr lang="zh-CN" altLang="en-US" sz="2400" smtClean="0">
                <a:effectLst/>
                <a:latin typeface="楷体_GB2312" pitchFamily="49" charset="-122"/>
              </a:rPr>
              <a:t>个操作系统的项目在</a:t>
            </a:r>
            <a:r>
              <a:rPr lang="en-US" altLang="zh-CN" sz="2400" smtClean="0">
                <a:effectLst/>
                <a:latin typeface="楷体_GB2312" pitchFamily="49" charset="-122"/>
              </a:rPr>
              <a:t>14</a:t>
            </a:r>
            <a:r>
              <a:rPr lang="zh-CN" altLang="en-US" sz="2400" smtClean="0">
                <a:effectLst/>
                <a:latin typeface="楷体_GB2312" pitchFamily="49" charset="-122"/>
              </a:rPr>
              <a:t>个国家中进行着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smtClean="0">
                <a:effectLst/>
                <a:latin typeface="楷体_GB2312" pitchFamily="49" charset="-122"/>
              </a:rPr>
              <a:t>一批批的程序设计员们自愿通过互联网组织成为研究小组，从事着各类操作系统的研究开发工作</a:t>
            </a:r>
            <a:endParaRPr lang="en-US" altLang="zh-CN" sz="2400" smtClean="0">
              <a:effectLst/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775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1131" y="1052736"/>
            <a:ext cx="8217333" cy="474503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ffectLst/>
                <a:latin typeface="楷体_GB2312" pitchFamily="49" charset="-122"/>
              </a:rPr>
              <a:t>在一些影响全球的操作系统的诞生和发展过程中，大师们设计那些知名操作系统的初始动机真是各不相同的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ffectLst/>
                <a:latin typeface="楷体_GB2312" pitchFamily="49" charset="-122"/>
              </a:rPr>
              <a:t>一个操作系统成功的缘由，似乎也在于某种机遇，往往是有心裁花花不开，无心插柳柳</a:t>
            </a:r>
            <a:r>
              <a:rPr lang="zh-CN" altLang="en-US" sz="2400" dirty="0" smtClean="0">
                <a:effectLst/>
                <a:latin typeface="楷体_GB2312" pitchFamily="49" charset="-122"/>
              </a:rPr>
              <a:t>成</a:t>
            </a:r>
            <a:r>
              <a:rPr lang="zh-CN" altLang="en-US" sz="2400" dirty="0" smtClean="0"/>
              <a:t>荫</a:t>
            </a:r>
            <a:endParaRPr lang="zh-CN" altLang="en-US" sz="2400" dirty="0">
              <a:effectLst/>
              <a:latin typeface="楷体_GB2312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ffectLst/>
                <a:latin typeface="楷体_GB2312" pitchFamily="49" charset="-122"/>
              </a:rPr>
              <a:t>未来操作系统的发展是否还会是这个模式</a:t>
            </a:r>
            <a:r>
              <a:rPr lang="en-US" altLang="zh-CN" sz="2400" dirty="0">
                <a:effectLst/>
                <a:latin typeface="楷体_GB2312" pitchFamily="49" charset="-122"/>
              </a:rPr>
              <a:t>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ffectLst/>
                <a:latin typeface="楷体_GB2312" pitchFamily="49" charset="-122"/>
              </a:rPr>
              <a:t>在</a:t>
            </a:r>
            <a:r>
              <a:rPr lang="en-US" altLang="zh-CN" sz="2400" dirty="0">
                <a:effectLst/>
                <a:latin typeface="楷体_GB2312" pitchFamily="49" charset="-122"/>
              </a:rPr>
              <a:t>Internet</a:t>
            </a:r>
            <a:r>
              <a:rPr lang="zh-CN" altLang="en-US" sz="2400" dirty="0">
                <a:effectLst/>
                <a:latin typeface="楷体_GB2312" pitchFamily="49" charset="-122"/>
              </a:rPr>
              <a:t>时代，新概念、新思想、新原理和新技术层出不穷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effectLst/>
                <a:latin typeface="楷体_GB2312" pitchFamily="49" charset="-122"/>
              </a:rPr>
              <a:t>谁</a:t>
            </a:r>
            <a:r>
              <a:rPr lang="zh-CN" altLang="en-US" sz="2400" dirty="0">
                <a:effectLst/>
                <a:latin typeface="楷体_GB2312" pitchFamily="49" charset="-122"/>
              </a:rPr>
              <a:t>又能预测，未来会有什么样的新型操作系统在国际互联网上问世呢</a:t>
            </a:r>
            <a:r>
              <a:rPr lang="zh-CN" altLang="en-US" sz="2400" dirty="0" smtClean="0">
                <a:effectLst/>
                <a:latin typeface="楷体_GB2312" pitchFamily="49" charset="-122"/>
              </a:rPr>
              <a:t>！</a:t>
            </a:r>
            <a:endParaRPr lang="zh-CN" altLang="en-US" sz="2400" dirty="0">
              <a:effectLst/>
              <a:latin typeface="楷体_GB2312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9612" y="152636"/>
            <a:ext cx="7361238" cy="5048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2800" b="1" kern="0" smtClean="0">
                <a:latin typeface="宋体" pitchFamily="2" charset="-122"/>
              </a:rPr>
              <a:t>思考和回顾</a:t>
            </a:r>
            <a:endParaRPr lang="zh-CN" altLang="en-US" sz="3200" b="1" kern="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152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533400" y="1192213"/>
            <a:ext cx="80740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管理</a:t>
            </a:r>
            <a:r>
              <a:rPr lang="en-US" altLang="zh-CN"/>
              <a:t>OS</a:t>
            </a:r>
            <a:r>
              <a:rPr lang="zh-CN" altLang="en-US"/>
              <a:t>中出现的软件资源</a:t>
            </a:r>
          </a:p>
        </p:txBody>
      </p:sp>
      <p:grpSp>
        <p:nvGrpSpPr>
          <p:cNvPr id="397316" name="Group 4"/>
          <p:cNvGrpSpPr>
            <a:grpSpLocks/>
          </p:cNvGrpSpPr>
          <p:nvPr/>
        </p:nvGrpSpPr>
        <p:grpSpPr bwMode="auto">
          <a:xfrm>
            <a:off x="835025" y="1911350"/>
            <a:ext cx="7620000" cy="603250"/>
            <a:chOff x="576" y="1183"/>
            <a:chExt cx="4800" cy="380"/>
          </a:xfrm>
        </p:grpSpPr>
        <p:sp>
          <p:nvSpPr>
            <p:cNvPr id="13337" name="Rectangle 5"/>
            <p:cNvSpPr>
              <a:spLocks noChangeArrowheads="1"/>
            </p:cNvSpPr>
            <p:nvPr/>
          </p:nvSpPr>
          <p:spPr bwMode="auto">
            <a:xfrm>
              <a:off x="576" y="1183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ym typeface="Symbol" panose="05050102010706020507" pitchFamily="18" charset="2"/>
                </a:rPr>
                <a:t>硬件速度不匹配现象常见  缓存区</a:t>
              </a:r>
            </a:p>
          </p:txBody>
        </p:sp>
        <p:pic>
          <p:nvPicPr>
            <p:cNvPr id="13338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34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7162800" y="304800"/>
            <a:ext cx="1905000" cy="1461837"/>
            <a:chOff x="3264" y="2208"/>
            <a:chExt cx="1584" cy="1296"/>
          </a:xfrm>
        </p:grpSpPr>
        <p:sp>
          <p:nvSpPr>
            <p:cNvPr id="13334" name="Rectangle 9"/>
            <p:cNvSpPr>
              <a:spLocks noChangeArrowheads="1"/>
            </p:cNvSpPr>
            <p:nvPr/>
          </p:nvSpPr>
          <p:spPr bwMode="auto">
            <a:xfrm>
              <a:off x="3264" y="3072"/>
              <a:ext cx="1584" cy="43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硬件</a:t>
              </a:r>
            </a:p>
          </p:txBody>
        </p:sp>
        <p:sp>
          <p:nvSpPr>
            <p:cNvPr id="13335" name="Rectangle 10"/>
            <p:cNvSpPr>
              <a:spLocks noChangeArrowheads="1"/>
            </p:cNvSpPr>
            <p:nvPr/>
          </p:nvSpPr>
          <p:spPr bwMode="auto">
            <a:xfrm>
              <a:off x="3264" y="2640"/>
              <a:ext cx="1584" cy="43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操作系统</a:t>
              </a:r>
            </a:p>
          </p:txBody>
        </p:sp>
        <p:sp>
          <p:nvSpPr>
            <p:cNvPr id="13336" name="Rectangle 11"/>
            <p:cNvSpPr>
              <a:spLocks noChangeArrowheads="1"/>
            </p:cNvSpPr>
            <p:nvPr/>
          </p:nvSpPr>
          <p:spPr bwMode="auto">
            <a:xfrm>
              <a:off x="3264" y="2208"/>
              <a:ext cx="1584" cy="43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应用软件</a:t>
              </a:r>
            </a:p>
          </p:txBody>
        </p:sp>
      </p:grpSp>
      <p:sp>
        <p:nvSpPr>
          <p:cNvPr id="397336" name="AutoShape 24"/>
          <p:cNvSpPr>
            <a:spLocks noChangeArrowheads="1"/>
          </p:cNvSpPr>
          <p:nvPr/>
        </p:nvSpPr>
        <p:spPr bwMode="auto">
          <a:xfrm rot="10800000">
            <a:off x="6550025" y="2133600"/>
            <a:ext cx="2362200" cy="914400"/>
          </a:xfrm>
          <a:prstGeom prst="wedgeRoundRectCallout">
            <a:avLst>
              <a:gd name="adj1" fmla="val 67069"/>
              <a:gd name="adj2" fmla="val 3003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缓存管理，如磁盘缓存等</a:t>
            </a:r>
            <a:r>
              <a:rPr lang="en-US" altLang="zh-CN" sz="2400"/>
              <a:t>!</a:t>
            </a:r>
          </a:p>
        </p:txBody>
      </p:sp>
      <p:sp>
        <p:nvSpPr>
          <p:cNvPr id="397340" name="Text Box 28"/>
          <p:cNvSpPr txBox="1">
            <a:spLocks noChangeArrowheads="1"/>
          </p:cNvSpPr>
          <p:nvPr/>
        </p:nvSpPr>
        <p:spPr bwMode="auto">
          <a:xfrm>
            <a:off x="1182688" y="5534025"/>
            <a:ext cx="7046912" cy="850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课程内容按照硬件管理组织，软件资源的管理渗透在各个章节中</a:t>
            </a:r>
          </a:p>
        </p:txBody>
      </p:sp>
      <p:sp>
        <p:nvSpPr>
          <p:cNvPr id="13320" name="AutoShape 29"/>
          <p:cNvSpPr>
            <a:spLocks noChangeArrowheads="1"/>
          </p:cNvSpPr>
          <p:nvPr/>
        </p:nvSpPr>
        <p:spPr bwMode="auto">
          <a:xfrm>
            <a:off x="6934200" y="1199900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397342" name="AutoShape 30"/>
          <p:cNvSpPr>
            <a:spLocks noChangeArrowheads="1"/>
          </p:cNvSpPr>
          <p:nvPr/>
        </p:nvSpPr>
        <p:spPr bwMode="auto">
          <a:xfrm rot="10800000">
            <a:off x="5102225" y="3282950"/>
            <a:ext cx="2819400" cy="533400"/>
          </a:xfrm>
          <a:prstGeom prst="wedgeRoundRectCallout">
            <a:avLst>
              <a:gd name="adj1" fmla="val 41889"/>
              <a:gd name="adj2" fmla="val 6844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GDT</a:t>
            </a:r>
            <a:r>
              <a:rPr lang="zh-CN" altLang="en-US" sz="2400"/>
              <a:t>、函数表等</a:t>
            </a:r>
          </a:p>
        </p:txBody>
      </p:sp>
      <p:grpSp>
        <p:nvGrpSpPr>
          <p:cNvPr id="397362" name="Group 50"/>
          <p:cNvGrpSpPr>
            <a:grpSpLocks/>
          </p:cNvGrpSpPr>
          <p:nvPr/>
        </p:nvGrpSpPr>
        <p:grpSpPr bwMode="auto">
          <a:xfrm>
            <a:off x="835025" y="4349750"/>
            <a:ext cx="7620000" cy="603250"/>
            <a:chOff x="672" y="2740"/>
            <a:chExt cx="4800" cy="380"/>
          </a:xfrm>
        </p:grpSpPr>
        <p:sp>
          <p:nvSpPr>
            <p:cNvPr id="13331" name="Rectangle 33"/>
            <p:cNvSpPr>
              <a:spLocks noChangeArrowheads="1"/>
            </p:cNvSpPr>
            <p:nvPr/>
          </p:nvSpPr>
          <p:spPr bwMode="auto">
            <a:xfrm>
              <a:off x="672" y="2740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OS</a:t>
              </a:r>
              <a:r>
                <a:rPr lang="zh-CN" altLang="en-US" sz="2400">
                  <a:sym typeface="Symbol" panose="05050102010706020507" pitchFamily="18" charset="2"/>
                </a:rPr>
                <a:t>用树管理大量信息</a:t>
              </a:r>
            </a:p>
          </p:txBody>
        </p:sp>
        <p:pic>
          <p:nvPicPr>
            <p:cNvPr id="13332" name="Picture 34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" y="289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7347" name="AutoShape 35"/>
          <p:cNvSpPr>
            <a:spLocks noChangeArrowheads="1"/>
          </p:cNvSpPr>
          <p:nvPr/>
        </p:nvSpPr>
        <p:spPr bwMode="auto">
          <a:xfrm rot="10800000">
            <a:off x="4111625" y="4876800"/>
            <a:ext cx="3200400" cy="533400"/>
          </a:xfrm>
          <a:prstGeom prst="wedgeRoundRectCallout">
            <a:avLst>
              <a:gd name="adj1" fmla="val 44690"/>
              <a:gd name="adj2" fmla="val 6874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典型的如目录管理</a:t>
            </a:r>
          </a:p>
        </p:txBody>
      </p:sp>
      <p:grpSp>
        <p:nvGrpSpPr>
          <p:cNvPr id="397352" name="Group 40"/>
          <p:cNvGrpSpPr>
            <a:grpSpLocks/>
          </p:cNvGrpSpPr>
          <p:nvPr/>
        </p:nvGrpSpPr>
        <p:grpSpPr bwMode="auto">
          <a:xfrm>
            <a:off x="835025" y="2679700"/>
            <a:ext cx="7620000" cy="603250"/>
            <a:chOff x="576" y="1183"/>
            <a:chExt cx="4800" cy="380"/>
          </a:xfrm>
        </p:grpSpPr>
        <p:sp>
          <p:nvSpPr>
            <p:cNvPr id="13329" name="Rectangle 41"/>
            <p:cNvSpPr>
              <a:spLocks noChangeArrowheads="1"/>
            </p:cNvSpPr>
            <p:nvPr/>
          </p:nvSpPr>
          <p:spPr bwMode="auto">
            <a:xfrm>
              <a:off x="576" y="1183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OS</a:t>
              </a:r>
              <a:r>
                <a:rPr lang="zh-CN" altLang="en-US" sz="2400">
                  <a:sym typeface="Symbol" panose="05050102010706020507" pitchFamily="18" charset="2"/>
                </a:rPr>
                <a:t>要抽象要完成逻辑到物理的映射</a:t>
              </a:r>
            </a:p>
          </p:txBody>
        </p:sp>
        <p:pic>
          <p:nvPicPr>
            <p:cNvPr id="13330" name="Picture 42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34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7355" name="Group 43"/>
          <p:cNvGrpSpPr>
            <a:grpSpLocks/>
          </p:cNvGrpSpPr>
          <p:nvPr/>
        </p:nvGrpSpPr>
        <p:grpSpPr bwMode="auto">
          <a:xfrm>
            <a:off x="835025" y="3517900"/>
            <a:ext cx="7620000" cy="603250"/>
            <a:chOff x="576" y="1183"/>
            <a:chExt cx="4800" cy="380"/>
          </a:xfrm>
        </p:grpSpPr>
        <p:sp>
          <p:nvSpPr>
            <p:cNvPr id="13327" name="Rectangle 44"/>
            <p:cNvSpPr>
              <a:spLocks noChangeArrowheads="1"/>
            </p:cNvSpPr>
            <p:nvPr/>
          </p:nvSpPr>
          <p:spPr bwMode="auto">
            <a:xfrm>
              <a:off x="576" y="1183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ym typeface="Symbol" panose="05050102010706020507" pitchFamily="18" charset="2"/>
                </a:rPr>
                <a:t>OS</a:t>
              </a:r>
              <a:r>
                <a:rPr lang="zh-CN" altLang="en-US" sz="2400">
                  <a:sym typeface="Symbol" panose="05050102010706020507" pitchFamily="18" charset="2"/>
                </a:rPr>
                <a:t>中会出现许多数据结构</a:t>
              </a:r>
            </a:p>
          </p:txBody>
        </p:sp>
        <p:pic>
          <p:nvPicPr>
            <p:cNvPr id="13328" name="Picture 45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34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7358" name="AutoShape 46"/>
          <p:cNvSpPr>
            <a:spLocks noChangeArrowheads="1"/>
          </p:cNvSpPr>
          <p:nvPr/>
        </p:nvSpPr>
        <p:spPr bwMode="auto">
          <a:xfrm rot="10800000">
            <a:off x="4568825" y="4121150"/>
            <a:ext cx="3581400" cy="533400"/>
          </a:xfrm>
          <a:prstGeom prst="wedgeRoundRectCallout">
            <a:avLst>
              <a:gd name="adj1" fmla="val 43616"/>
              <a:gd name="adj2" fmla="val 6844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链表、队列、散链表等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04" y="188640"/>
            <a:ext cx="4968552" cy="43204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/>
              <a:t>什么是操作系统？</a:t>
            </a:r>
          </a:p>
        </p:txBody>
      </p:sp>
    </p:spTree>
    <p:extLst>
      <p:ext uri="{BB962C8B-B14F-4D97-AF65-F5344CB8AC3E}">
        <p14:creationId xmlns:p14="http://schemas.microsoft.com/office/powerpoint/2010/main" val="110705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/>
      <p:bldP spid="397336" grpId="0" animBg="1"/>
      <p:bldP spid="397340" grpId="0" animBg="1"/>
      <p:bldP spid="397342" grpId="0" animBg="1"/>
      <p:bldP spid="397347" grpId="0" animBg="1"/>
      <p:bldP spid="3973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536575" y="1192213"/>
            <a:ext cx="80740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向用户和应用软件提供使用接口</a:t>
            </a:r>
          </a:p>
        </p:txBody>
      </p:sp>
      <p:grpSp>
        <p:nvGrpSpPr>
          <p:cNvPr id="398340" name="Group 4"/>
          <p:cNvGrpSpPr>
            <a:grpSpLocks/>
          </p:cNvGrpSpPr>
          <p:nvPr/>
        </p:nvGrpSpPr>
        <p:grpSpPr bwMode="auto">
          <a:xfrm>
            <a:off x="838200" y="1917700"/>
            <a:ext cx="7620000" cy="603250"/>
            <a:chOff x="576" y="1183"/>
            <a:chExt cx="4800" cy="380"/>
          </a:xfrm>
        </p:grpSpPr>
        <p:sp>
          <p:nvSpPr>
            <p:cNvPr id="14361" name="Rectangle 5"/>
            <p:cNvSpPr>
              <a:spLocks noChangeArrowheads="1"/>
            </p:cNvSpPr>
            <p:nvPr/>
          </p:nvSpPr>
          <p:spPr bwMode="auto">
            <a:xfrm>
              <a:off x="576" y="1183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ym typeface="Symbol" panose="05050102010706020507" pitchFamily="18" charset="2"/>
                </a:rPr>
                <a:t>用户输入</a:t>
              </a:r>
              <a:r>
                <a:rPr lang="en-US" altLang="zh-CN" sz="2400">
                  <a:sym typeface="Symbol" panose="05050102010706020507" pitchFamily="18" charset="2"/>
                </a:rPr>
                <a:t>ls</a:t>
              </a:r>
              <a:r>
                <a:rPr lang="zh-CN" altLang="en-US" sz="2400">
                  <a:sym typeface="Symbol" panose="05050102010706020507" pitchFamily="18" charset="2"/>
                </a:rPr>
                <a:t>时，</a:t>
              </a:r>
              <a:r>
                <a:rPr lang="en-US" altLang="zh-CN" sz="2400">
                  <a:sym typeface="Symbol" panose="05050102010706020507" pitchFamily="18" charset="2"/>
                </a:rPr>
                <a:t>OS</a:t>
              </a:r>
              <a:r>
                <a:rPr lang="zh-CN" altLang="en-US" sz="2400">
                  <a:sym typeface="Symbol" panose="05050102010706020507" pitchFamily="18" charset="2"/>
                </a:rPr>
                <a:t>需要将当前目录下的文件列出</a:t>
              </a:r>
            </a:p>
          </p:txBody>
        </p:sp>
        <p:pic>
          <p:nvPicPr>
            <p:cNvPr id="14362" name="Picture 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34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1" name="Group 7"/>
          <p:cNvGrpSpPr>
            <a:grpSpLocks/>
          </p:cNvGrpSpPr>
          <p:nvPr/>
        </p:nvGrpSpPr>
        <p:grpSpPr bwMode="auto">
          <a:xfrm>
            <a:off x="7162800" y="304800"/>
            <a:ext cx="1905000" cy="1461838"/>
            <a:chOff x="3264" y="2208"/>
            <a:chExt cx="1584" cy="1296"/>
          </a:xfrm>
        </p:grpSpPr>
        <p:sp>
          <p:nvSpPr>
            <p:cNvPr id="14358" name="Rectangle 9"/>
            <p:cNvSpPr>
              <a:spLocks noChangeArrowheads="1"/>
            </p:cNvSpPr>
            <p:nvPr/>
          </p:nvSpPr>
          <p:spPr bwMode="auto">
            <a:xfrm>
              <a:off x="3264" y="3072"/>
              <a:ext cx="1584" cy="43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硬件</a:t>
              </a:r>
            </a:p>
          </p:txBody>
        </p:sp>
        <p:sp>
          <p:nvSpPr>
            <p:cNvPr id="14359" name="Rectangle 10"/>
            <p:cNvSpPr>
              <a:spLocks noChangeArrowheads="1"/>
            </p:cNvSpPr>
            <p:nvPr/>
          </p:nvSpPr>
          <p:spPr bwMode="auto">
            <a:xfrm>
              <a:off x="3264" y="2640"/>
              <a:ext cx="1584" cy="43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操作系统</a:t>
              </a:r>
            </a:p>
          </p:txBody>
        </p:sp>
        <p:sp>
          <p:nvSpPr>
            <p:cNvPr id="14360" name="Rectangle 11"/>
            <p:cNvSpPr>
              <a:spLocks noChangeArrowheads="1"/>
            </p:cNvSpPr>
            <p:nvPr/>
          </p:nvSpPr>
          <p:spPr bwMode="auto">
            <a:xfrm>
              <a:off x="3264" y="2208"/>
              <a:ext cx="1584" cy="43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dirty="0"/>
                <a:t>应用软件</a:t>
              </a:r>
            </a:p>
          </p:txBody>
        </p:sp>
      </p:grpSp>
      <p:sp>
        <p:nvSpPr>
          <p:cNvPr id="398349" name="Text Box 13"/>
          <p:cNvSpPr txBox="1">
            <a:spLocks noChangeArrowheads="1"/>
          </p:cNvSpPr>
          <p:nvPr/>
        </p:nvSpPr>
        <p:spPr bwMode="auto">
          <a:xfrm>
            <a:off x="1185863" y="5410200"/>
            <a:ext cx="6967537" cy="850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可以看出，都是一些细节，它们会让计算机更好用。这些内容也渗透到各章节中</a:t>
            </a:r>
          </a:p>
        </p:txBody>
      </p:sp>
      <p:sp>
        <p:nvSpPr>
          <p:cNvPr id="14343" name="AutoShape 14"/>
          <p:cNvSpPr>
            <a:spLocks noChangeArrowheads="1"/>
          </p:cNvSpPr>
          <p:nvPr/>
        </p:nvSpPr>
        <p:spPr bwMode="auto">
          <a:xfrm flipV="1">
            <a:off x="6934200" y="361699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0">
              <a:solidFill>
                <a:srgbClr val="FF0000"/>
              </a:solidFill>
            </a:endParaRPr>
          </a:p>
        </p:txBody>
      </p:sp>
      <p:sp>
        <p:nvSpPr>
          <p:cNvPr id="398363" name="Rectangle 27"/>
          <p:cNvSpPr>
            <a:spLocks noChangeArrowheads="1"/>
          </p:cNvSpPr>
          <p:nvPr/>
        </p:nvSpPr>
        <p:spPr bwMode="auto">
          <a:xfrm>
            <a:off x="533400" y="3332163"/>
            <a:ext cx="80740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/>
              <a:t>监控用户对计算机的使用</a:t>
            </a:r>
          </a:p>
        </p:txBody>
      </p:sp>
      <p:grpSp>
        <p:nvGrpSpPr>
          <p:cNvPr id="398364" name="Group 28"/>
          <p:cNvGrpSpPr>
            <a:grpSpLocks/>
          </p:cNvGrpSpPr>
          <p:nvPr/>
        </p:nvGrpSpPr>
        <p:grpSpPr bwMode="auto">
          <a:xfrm>
            <a:off x="838200" y="2520950"/>
            <a:ext cx="7620000" cy="603250"/>
            <a:chOff x="576" y="1183"/>
            <a:chExt cx="4800" cy="380"/>
          </a:xfrm>
        </p:grpSpPr>
        <p:sp>
          <p:nvSpPr>
            <p:cNvPr id="14355" name="Rectangle 29"/>
            <p:cNvSpPr>
              <a:spLocks noChangeArrowheads="1"/>
            </p:cNvSpPr>
            <p:nvPr/>
          </p:nvSpPr>
          <p:spPr bwMode="auto">
            <a:xfrm>
              <a:off x="576" y="1183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ym typeface="Symbol" panose="05050102010706020507" pitchFamily="18" charset="2"/>
                </a:rPr>
                <a:t>应用程序调用</a:t>
              </a:r>
              <a:r>
                <a:rPr lang="en-US" altLang="zh-CN" sz="2400">
                  <a:sym typeface="Symbol" panose="05050102010706020507" pitchFamily="18" charset="2"/>
                </a:rPr>
                <a:t>malloc()</a:t>
              </a:r>
              <a:r>
                <a:rPr lang="zh-CN" altLang="en-US" sz="2400">
                  <a:sym typeface="Symbol" panose="05050102010706020507" pitchFamily="18" charset="2"/>
                </a:rPr>
                <a:t>时，</a:t>
              </a:r>
              <a:r>
                <a:rPr lang="en-US" altLang="zh-CN" sz="2400">
                  <a:sym typeface="Symbol" panose="05050102010706020507" pitchFamily="18" charset="2"/>
                </a:rPr>
                <a:t>OS</a:t>
              </a:r>
              <a:r>
                <a:rPr lang="zh-CN" altLang="en-US" sz="2400">
                  <a:sym typeface="Symbol" panose="05050102010706020507" pitchFamily="18" charset="2"/>
                </a:rPr>
                <a:t>需要分配内存</a:t>
              </a:r>
            </a:p>
          </p:txBody>
        </p:sp>
        <p:pic>
          <p:nvPicPr>
            <p:cNvPr id="14356" name="Picture 30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34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8370" name="Group 34"/>
          <p:cNvGrpSpPr>
            <a:grpSpLocks/>
          </p:cNvGrpSpPr>
          <p:nvPr/>
        </p:nvGrpSpPr>
        <p:grpSpPr bwMode="auto">
          <a:xfrm>
            <a:off x="838200" y="4038600"/>
            <a:ext cx="7620000" cy="603250"/>
            <a:chOff x="576" y="1183"/>
            <a:chExt cx="4800" cy="380"/>
          </a:xfrm>
        </p:grpSpPr>
        <p:sp>
          <p:nvSpPr>
            <p:cNvPr id="14353" name="Rectangle 35"/>
            <p:cNvSpPr>
              <a:spLocks noChangeArrowheads="1"/>
            </p:cNvSpPr>
            <p:nvPr/>
          </p:nvSpPr>
          <p:spPr bwMode="auto">
            <a:xfrm>
              <a:off x="576" y="1183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ym typeface="Symbol" panose="05050102010706020507" pitchFamily="18" charset="2"/>
                </a:rPr>
                <a:t>用户按下</a:t>
              </a:r>
              <a:r>
                <a:rPr lang="en-US" altLang="zh-CN" sz="2400">
                  <a:sym typeface="Symbol" panose="05050102010706020507" pitchFamily="18" charset="2"/>
                </a:rPr>
                <a:t>ctrl+c</a:t>
              </a:r>
              <a:r>
                <a:rPr lang="zh-CN" altLang="en-US" sz="2400">
                  <a:sym typeface="Symbol" panose="05050102010706020507" pitchFamily="18" charset="2"/>
                </a:rPr>
                <a:t>时，该用户的当前任务将被</a:t>
              </a:r>
              <a:r>
                <a:rPr lang="en-US" altLang="zh-CN" sz="2400">
                  <a:sym typeface="Symbol" panose="05050102010706020507" pitchFamily="18" charset="2"/>
                </a:rPr>
                <a:t>kill</a:t>
              </a:r>
            </a:p>
          </p:txBody>
        </p:sp>
        <p:pic>
          <p:nvPicPr>
            <p:cNvPr id="14354" name="Picture 36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34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8373" name="Group 37"/>
          <p:cNvGrpSpPr>
            <a:grpSpLocks/>
          </p:cNvGrpSpPr>
          <p:nvPr/>
        </p:nvGrpSpPr>
        <p:grpSpPr bwMode="auto">
          <a:xfrm>
            <a:off x="838200" y="4584700"/>
            <a:ext cx="7620000" cy="603250"/>
            <a:chOff x="576" y="1183"/>
            <a:chExt cx="4800" cy="380"/>
          </a:xfrm>
        </p:grpSpPr>
        <p:sp>
          <p:nvSpPr>
            <p:cNvPr id="14351" name="Rectangle 38"/>
            <p:cNvSpPr>
              <a:spLocks noChangeArrowheads="1"/>
            </p:cNvSpPr>
            <p:nvPr/>
          </p:nvSpPr>
          <p:spPr bwMode="auto">
            <a:xfrm>
              <a:off x="576" y="1183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ym typeface="Symbol" panose="05050102010706020507" pitchFamily="18" charset="2"/>
                </a:rPr>
                <a:t>用户写一个文件时，</a:t>
              </a:r>
              <a:r>
                <a:rPr lang="en-US" altLang="zh-CN" sz="2400">
                  <a:sym typeface="Symbol" panose="05050102010706020507" pitchFamily="18" charset="2"/>
                </a:rPr>
                <a:t>OS</a:t>
              </a:r>
              <a:r>
                <a:rPr lang="zh-CN" altLang="en-US" sz="2400">
                  <a:sym typeface="Symbol" panose="05050102010706020507" pitchFamily="18" charset="2"/>
                </a:rPr>
                <a:t>需检查是否有权限</a:t>
              </a:r>
            </a:p>
          </p:txBody>
        </p:sp>
        <p:pic>
          <p:nvPicPr>
            <p:cNvPr id="14352" name="Picture 39" descr="j01158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" y="134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8379" name="Group 43"/>
          <p:cNvGrpSpPr>
            <a:grpSpLocks/>
          </p:cNvGrpSpPr>
          <p:nvPr/>
        </p:nvGrpSpPr>
        <p:grpSpPr bwMode="auto">
          <a:xfrm>
            <a:off x="5715000" y="3276600"/>
            <a:ext cx="2362200" cy="685800"/>
            <a:chOff x="3744" y="2064"/>
            <a:chExt cx="1488" cy="432"/>
          </a:xfrm>
        </p:grpSpPr>
        <p:sp>
          <p:nvSpPr>
            <p:cNvPr id="14349" name="AutoShape 41"/>
            <p:cNvSpPr>
              <a:spLocks noChangeArrowheads="1"/>
            </p:cNvSpPr>
            <p:nvPr/>
          </p:nvSpPr>
          <p:spPr bwMode="auto">
            <a:xfrm>
              <a:off x="3744" y="2064"/>
              <a:ext cx="1488" cy="432"/>
            </a:xfrm>
            <a:prstGeom prst="cloudCallout">
              <a:avLst>
                <a:gd name="adj1" fmla="val -60347"/>
                <a:gd name="adj2" fmla="val 7175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等等</a:t>
              </a:r>
              <a:r>
                <a:rPr lang="en-US" altLang="zh-CN" sz="2400"/>
                <a:t>……</a:t>
              </a:r>
            </a:p>
          </p:txBody>
        </p:sp>
        <p:sp>
          <p:nvSpPr>
            <p:cNvPr id="14350" name="AutoShape 42"/>
            <p:cNvSpPr>
              <a:spLocks noChangeArrowheads="1"/>
            </p:cNvSpPr>
            <p:nvPr/>
          </p:nvSpPr>
          <p:spPr bwMode="auto">
            <a:xfrm>
              <a:off x="3744" y="2064"/>
              <a:ext cx="1488" cy="432"/>
            </a:xfrm>
            <a:prstGeom prst="cloudCallout">
              <a:avLst>
                <a:gd name="adj1" fmla="val -55241"/>
                <a:gd name="adj2" fmla="val -8495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等等</a:t>
              </a:r>
              <a:r>
                <a:rPr lang="en-US" altLang="zh-CN" sz="2400"/>
                <a:t>……</a:t>
              </a: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04" y="188640"/>
            <a:ext cx="4968552" cy="43204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 smtClean="0"/>
              <a:t>什么是操作系统？</a:t>
            </a:r>
          </a:p>
        </p:txBody>
      </p:sp>
    </p:spTree>
    <p:extLst>
      <p:ext uri="{BB962C8B-B14F-4D97-AF65-F5344CB8AC3E}">
        <p14:creationId xmlns:p14="http://schemas.microsoft.com/office/powerpoint/2010/main" val="6358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  <p:bldP spid="398349" grpId="0" animBg="1"/>
      <p:bldP spid="3983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79612" y="1340768"/>
            <a:ext cx="5580620" cy="30963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什么是操作系统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2800" kern="0" smtClean="0">
                <a:solidFill>
                  <a:srgbClr val="FF0000"/>
                </a:solidFill>
              </a:rPr>
              <a:t> </a:t>
            </a:r>
            <a:r>
              <a:rPr lang="zh-CN" altLang="en-US" sz="2800" kern="0" smtClean="0">
                <a:solidFill>
                  <a:srgbClr val="FF0000"/>
                </a:solidFill>
              </a:rPr>
              <a:t>操作系统历史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操作系统的类型</a:t>
            </a:r>
            <a:endParaRPr lang="en-US" altLang="zh-CN" sz="2800" kern="0" smtClean="0"/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我们</a:t>
            </a:r>
            <a:r>
              <a:rPr lang="zh-CN" altLang="en-US" sz="2800" kern="0"/>
              <a:t>所熟知的操作系统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系统调用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2800" kern="0" smtClean="0"/>
              <a:t> 国内</a:t>
            </a:r>
            <a:r>
              <a:rPr lang="zh-CN" altLang="en-US" sz="2800" kern="0"/>
              <a:t>操作系统的研制</a:t>
            </a:r>
            <a:r>
              <a:rPr lang="zh-CN" altLang="en-US" sz="2800" kern="0" smtClean="0"/>
              <a:t>状况</a:t>
            </a:r>
          </a:p>
        </p:txBody>
      </p:sp>
      <p:sp>
        <p:nvSpPr>
          <p:cNvPr id="4" name="矩形 3"/>
          <p:cNvSpPr/>
          <p:nvPr/>
        </p:nvSpPr>
        <p:spPr>
          <a:xfrm>
            <a:off x="1071525" y="80628"/>
            <a:ext cx="2887329" cy="656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SzPct val="100000"/>
              <a:defRPr/>
            </a:pPr>
            <a:r>
              <a:rPr lang="en-US" altLang="zh-CN" sz="28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zh-CN" altLang="en-US" sz="2800" b="1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操作系统介绍</a:t>
            </a:r>
            <a:endParaRPr lang="en-US" altLang="zh-CN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0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572" y="872716"/>
            <a:ext cx="8229600" cy="558062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第一台真正的数字计算机是由英国数学家查尔斯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巴比奇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(Charles Babbage 1792-1871)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设计的。尽管巴比奇几乎花费了他一生的时间和金钱试图建造他的“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”，但是他始终没有能够让它成功运作，因为它是纯机械式的，而且由于当时的技术无法制造出他所需的高精度零件。毋庸置言，该分析引擎没有操作系统。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作为一个有趣的历史支线事件，巴比奇意识到他的分析引擎需要软件，于是他雇佣了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Lovelace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，英国著名诗人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Lord Byron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的女儿，作为世界上第一个程序员。程序设计语言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就是以她命名的。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07604" y="188640"/>
            <a:ext cx="4968552" cy="43204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800" b="1" kern="0"/>
              <a:t>操作系统历史</a:t>
            </a:r>
            <a:endParaRPr lang="zh-CN" altLang="en-US" sz="28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661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PP">
  <a:themeElements>
    <a:clrScheme name="ASIP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IPP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P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P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P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P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P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P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P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P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P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P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P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P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ASIPP</Template>
  <TotalTime>0</TotalTime>
  <Pages>0</Pages>
  <Words>3663</Words>
  <Characters>0</Characters>
  <Application>Microsoft Office PowerPoint</Application>
  <DocSecurity>0</DocSecurity>
  <PresentationFormat>全屏显示(4:3)</PresentationFormat>
  <Lines>0</Lines>
  <Paragraphs>439</Paragraphs>
  <Slides>55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9" baseType="lpstr">
      <vt:lpstr>黑体</vt:lpstr>
      <vt:lpstr>楷体_GB2312</vt:lpstr>
      <vt:lpstr>宋体</vt:lpstr>
      <vt:lpstr>文鼎中特广告体</vt:lpstr>
      <vt:lpstr>Arial</vt:lpstr>
      <vt:lpstr>Calibri</vt:lpstr>
      <vt:lpstr>Garamond</vt:lpstr>
      <vt:lpstr>Helvetica</vt:lpstr>
      <vt:lpstr>Symbol</vt:lpstr>
      <vt:lpstr>Times</vt:lpstr>
      <vt:lpstr>Times New Roman</vt:lpstr>
      <vt:lpstr>Wingdings</vt:lpstr>
      <vt:lpstr>ASIPP</vt:lpstr>
      <vt:lpstr>Visio</vt:lpstr>
      <vt:lpstr>PowerPoint 演示文稿</vt:lpstr>
      <vt:lpstr>PowerPoint 演示文稿</vt:lpstr>
      <vt:lpstr>PowerPoint 演示文稿</vt:lpstr>
      <vt:lpstr>什么是操作系统？</vt:lpstr>
      <vt:lpstr>什么是操作系统？</vt:lpstr>
      <vt:lpstr>什么是操作系统？</vt:lpstr>
      <vt:lpstr>什么是操作系统？</vt:lpstr>
      <vt:lpstr>PowerPoint 演示文稿</vt:lpstr>
      <vt:lpstr>PowerPoint 演示文稿</vt:lpstr>
      <vt:lpstr>PowerPoint 演示文稿</vt:lpstr>
      <vt:lpstr>ENIAC计算机</vt:lpstr>
      <vt:lpstr>穿孔卡片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操作系统的类型</vt:lpstr>
      <vt:lpstr>大型机操作系统</vt:lpstr>
      <vt:lpstr>服务器操作系统 </vt:lpstr>
      <vt:lpstr>多处理机操作系统 </vt:lpstr>
      <vt:lpstr>个人计算机操作系统 </vt:lpstr>
      <vt:lpstr>实时操作系统 </vt:lpstr>
      <vt:lpstr>嵌入式操作系统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系统调用</vt:lpstr>
      <vt:lpstr>系统调用</vt:lpstr>
      <vt:lpstr>PowerPoint 演示文稿</vt:lpstr>
      <vt:lpstr>进程管理的系统调用</vt:lpstr>
      <vt:lpstr>文件系统的系统调用</vt:lpstr>
      <vt:lpstr>目录管理的系统调用</vt:lpstr>
      <vt:lpstr>其他任务的系统调用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思考和回顾</vt:lpstr>
      <vt:lpstr>PowerPoint 演示文稿</vt:lpstr>
    </vt:vector>
  </TitlesOfParts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2019-01-05T12:42:59Z</dcterms:created>
  <dcterms:modified xsi:type="dcterms:W3CDTF">2019-04-09T03:16:03Z</dcterms:modified>
</cp:coreProperties>
</file>