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41"/>
  </p:notesMasterIdLst>
  <p:sldIdLst>
    <p:sldId id="433" r:id="rId2"/>
    <p:sldId id="435" r:id="rId3"/>
    <p:sldId id="522" r:id="rId4"/>
    <p:sldId id="523" r:id="rId5"/>
    <p:sldId id="548" r:id="rId6"/>
    <p:sldId id="562" r:id="rId7"/>
    <p:sldId id="563" r:id="rId8"/>
    <p:sldId id="564" r:id="rId9"/>
    <p:sldId id="565" r:id="rId10"/>
    <p:sldId id="566" r:id="rId11"/>
    <p:sldId id="567" r:id="rId12"/>
    <p:sldId id="568" r:id="rId13"/>
    <p:sldId id="569" r:id="rId14"/>
    <p:sldId id="549" r:id="rId15"/>
    <p:sldId id="551" r:id="rId16"/>
    <p:sldId id="555" r:id="rId17"/>
    <p:sldId id="554" r:id="rId18"/>
    <p:sldId id="570" r:id="rId19"/>
    <p:sldId id="571" r:id="rId20"/>
    <p:sldId id="572" r:id="rId21"/>
    <p:sldId id="530" r:id="rId22"/>
    <p:sldId id="529" r:id="rId23"/>
    <p:sldId id="524" r:id="rId24"/>
    <p:sldId id="545" r:id="rId25"/>
    <p:sldId id="546" r:id="rId26"/>
    <p:sldId id="527" r:id="rId27"/>
    <p:sldId id="540" r:id="rId28"/>
    <p:sldId id="556" r:id="rId29"/>
    <p:sldId id="531" r:id="rId30"/>
    <p:sldId id="536" r:id="rId31"/>
    <p:sldId id="537" r:id="rId32"/>
    <p:sldId id="557" r:id="rId33"/>
    <p:sldId id="541" r:id="rId34"/>
    <p:sldId id="542" r:id="rId35"/>
    <p:sldId id="543" r:id="rId36"/>
    <p:sldId id="547" r:id="rId37"/>
    <p:sldId id="559" r:id="rId38"/>
    <p:sldId id="558" r:id="rId39"/>
    <p:sldId id="423" r:id="rId40"/>
  </p:sldIdLst>
  <p:sldSz cx="9144000" cy="6858000" type="screen4x3"/>
  <p:notesSz cx="6856413" cy="97504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9CD"/>
    <a:srgbClr val="000008"/>
    <a:srgbClr val="0066CC"/>
    <a:srgbClr val="0000FF"/>
    <a:srgbClr val="009999"/>
    <a:srgbClr val="0574D0"/>
    <a:srgbClr val="CC3300"/>
    <a:srgbClr val="008080"/>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28" autoAdjust="0"/>
  </p:normalViewPr>
  <p:slideViewPr>
    <p:cSldViewPr>
      <p:cViewPr varScale="1">
        <p:scale>
          <a:sx n="100" d="100"/>
          <a:sy n="100" d="100"/>
        </p:scale>
        <p:origin x="191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87363"/>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3025" y="0"/>
            <a:ext cx="2971800" cy="487363"/>
          </a:xfrm>
          <a:prstGeom prst="rect">
            <a:avLst/>
          </a:prstGeom>
        </p:spPr>
        <p:txBody>
          <a:bodyPr vert="horz" lIns="91440" tIns="45720" rIns="91440" bIns="45720" rtlCol="0"/>
          <a:lstStyle>
            <a:lvl1pPr algn="r">
              <a:defRPr sz="1200">
                <a:latin typeface="Arial" charset="0"/>
                <a:ea typeface="宋体" charset="-122"/>
              </a:defRPr>
            </a:lvl1pPr>
          </a:lstStyle>
          <a:p>
            <a:pPr>
              <a:defRPr/>
            </a:pPr>
            <a:fld id="{5E38AE98-9250-48FD-9CD9-A89CE263A18C}" type="datetimeFigureOut">
              <a:rPr lang="zh-CN" altLang="en-US"/>
              <a:pPr>
                <a:defRPr/>
              </a:pPr>
              <a:t>2019/4/15</a:t>
            </a:fld>
            <a:endParaRPr lang="zh-CN" altLang="en-US"/>
          </a:p>
        </p:txBody>
      </p:sp>
      <p:sp>
        <p:nvSpPr>
          <p:cNvPr id="4" name="幻灯片图像占位符 3"/>
          <p:cNvSpPr>
            <a:spLocks noGrp="1" noRot="1" noChangeAspect="1"/>
          </p:cNvSpPr>
          <p:nvPr>
            <p:ph type="sldImg" idx="2"/>
          </p:nvPr>
        </p:nvSpPr>
        <p:spPr>
          <a:xfrm>
            <a:off x="992188" y="731838"/>
            <a:ext cx="4872037" cy="3656012"/>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630738"/>
            <a:ext cx="5484813" cy="438785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261475"/>
            <a:ext cx="2971800" cy="487363"/>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3025" y="9261475"/>
            <a:ext cx="2971800" cy="487363"/>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A51BA6CA-86D2-4F77-A62F-5D351E1F3B90}" type="slidenum">
              <a:rPr lang="zh-CN" altLang="en-US"/>
              <a:pPr>
                <a:defRPr/>
              </a:pPr>
              <a:t>‹#›</a:t>
            </a:fld>
            <a:endParaRPr lang="zh-CN" altLang="en-US"/>
          </a:p>
        </p:txBody>
      </p:sp>
    </p:spTree>
    <p:extLst>
      <p:ext uri="{BB962C8B-B14F-4D97-AF65-F5344CB8AC3E}">
        <p14:creationId xmlns:p14="http://schemas.microsoft.com/office/powerpoint/2010/main" val="47039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a:t>
            </a:fld>
            <a:endParaRPr lang="zh-CN" altLang="en-US"/>
          </a:p>
        </p:txBody>
      </p:sp>
    </p:spTree>
    <p:extLst>
      <p:ext uri="{BB962C8B-B14F-4D97-AF65-F5344CB8AC3E}">
        <p14:creationId xmlns:p14="http://schemas.microsoft.com/office/powerpoint/2010/main" val="222163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2</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91029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3</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1422352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04BFC14-358B-4DD5-A0C2-DCC30E2BD62A}" type="slidenum">
              <a:rPr lang="en-US" altLang="zh-CN" smtClean="0"/>
              <a:pPr>
                <a:defRPr/>
              </a:pPr>
              <a:t>11</a:t>
            </a:fld>
            <a:endParaRPr lang="en-US" altLang="zh-CN"/>
          </a:p>
        </p:txBody>
      </p:sp>
    </p:spTree>
    <p:extLst>
      <p:ext uri="{BB962C8B-B14F-4D97-AF65-F5344CB8AC3E}">
        <p14:creationId xmlns:p14="http://schemas.microsoft.com/office/powerpoint/2010/main" val="351824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04BFC14-358B-4DD5-A0C2-DCC30E2BD62A}" type="slidenum">
              <a:rPr lang="en-US" altLang="zh-CN" smtClean="0"/>
              <a:pPr>
                <a:defRPr/>
              </a:pPr>
              <a:t>12</a:t>
            </a:fld>
            <a:endParaRPr lang="en-US" altLang="zh-CN"/>
          </a:p>
        </p:txBody>
      </p:sp>
    </p:spTree>
    <p:extLst>
      <p:ext uri="{BB962C8B-B14F-4D97-AF65-F5344CB8AC3E}">
        <p14:creationId xmlns:p14="http://schemas.microsoft.com/office/powerpoint/2010/main" val="4127458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04BFC14-358B-4DD5-A0C2-DCC30E2BD62A}" type="slidenum">
              <a:rPr lang="en-US" altLang="zh-CN" smtClean="0"/>
              <a:pPr>
                <a:defRPr/>
              </a:pPr>
              <a:t>13</a:t>
            </a:fld>
            <a:endParaRPr lang="en-US" altLang="zh-CN"/>
          </a:p>
        </p:txBody>
      </p:sp>
    </p:spTree>
    <p:extLst>
      <p:ext uri="{BB962C8B-B14F-4D97-AF65-F5344CB8AC3E}">
        <p14:creationId xmlns:p14="http://schemas.microsoft.com/office/powerpoint/2010/main" val="123464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39</a:t>
            </a:fld>
            <a:endParaRPr lang="zh-CN" altLang="en-US"/>
          </a:p>
        </p:txBody>
      </p:sp>
    </p:spTree>
    <p:extLst>
      <p:ext uri="{BB962C8B-B14F-4D97-AF65-F5344CB8AC3E}">
        <p14:creationId xmlns:p14="http://schemas.microsoft.com/office/powerpoint/2010/main" val="4042026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0EC32C-C366-44FD-BA31-AD9C7F46D10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99F0DE-3128-4925-9F3A-9444CBBEDD5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4638"/>
            <a:ext cx="2058988" cy="58801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29325" cy="58801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42663E-EA1A-472D-A510-3AD0E01E678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40713" cy="5880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AA19045-9904-4417-86C7-65DAA8E9920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765175"/>
            <a:ext cx="8496300" cy="8636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905000"/>
            <a:ext cx="4244975"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244975"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版权所有，转载请注明出处</a:t>
            </a:r>
          </a:p>
        </p:txBody>
      </p:sp>
      <p:sp>
        <p:nvSpPr>
          <p:cNvPr id="7" name="灯片编号占位符 6"/>
          <p:cNvSpPr>
            <a:spLocks noGrp="1"/>
          </p:cNvSpPr>
          <p:nvPr>
            <p:ph type="sldNum" sz="quarter" idx="12"/>
          </p:nvPr>
        </p:nvSpPr>
        <p:spPr>
          <a:xfrm>
            <a:off x="8172450" y="6245225"/>
            <a:ext cx="514350" cy="476250"/>
          </a:xfrm>
        </p:spPr>
        <p:txBody>
          <a:bodyPr/>
          <a:lstStyle>
            <a:lvl1pPr>
              <a:defRPr/>
            </a:lvl1pPr>
          </a:lstStyle>
          <a:p>
            <a:fld id="{BFF4AE03-9CC0-487F-B2E5-AC9A73118E30}" type="slidenum">
              <a:rPr lang="en-US" altLang="zh-CN"/>
              <a:pPr/>
              <a:t>‹#›</a:t>
            </a:fld>
            <a:endParaRPr lang="en-US" altLang="zh-CN"/>
          </a:p>
        </p:txBody>
      </p:sp>
    </p:spTree>
    <p:extLst>
      <p:ext uri="{BB962C8B-B14F-4D97-AF65-F5344CB8AC3E}">
        <p14:creationId xmlns:p14="http://schemas.microsoft.com/office/powerpoint/2010/main" val="3295813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7848600" cy="676275"/>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12775" y="1268413"/>
            <a:ext cx="7921625" cy="4525962"/>
          </a:xfrm>
        </p:spPr>
        <p:txBody>
          <a:bodyPr/>
          <a:lstStyle/>
          <a:p>
            <a:pPr lvl="0"/>
            <a:endParaRPr lang="zh-CN" altLang="en-US" noProof="0" smtClean="0"/>
          </a:p>
        </p:txBody>
      </p:sp>
    </p:spTree>
    <p:extLst>
      <p:ext uri="{BB962C8B-B14F-4D97-AF65-F5344CB8AC3E}">
        <p14:creationId xmlns:p14="http://schemas.microsoft.com/office/powerpoint/2010/main" val="180115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A38C08-4C68-47CD-82AF-7622E42C8EC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8C3F01-F35F-4CA3-BB0B-6287FF11FA0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E13B8E-E6FA-4155-B91F-D5FACB15562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B204F84-180C-4941-8E4E-737395F85BF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3DE7FDE-BED3-4E9B-8C6E-8D7EFA663BF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B3A3-A2AE-4013-BC20-4B5053E5435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DF2DFA-5FA6-4DBD-B4EB-CABFA3DC802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2D668D-2D4A-4B20-A302-A834F252A0F5}"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19113" y="163988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7"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9EF24625-BD92-41F0-9B11-DB3C0ED7DB18}" type="slidenum">
              <a:rPr lang="en-US"/>
              <a:pPr>
                <a:defRPr/>
              </a:pPr>
              <a:t>‹#›</a:t>
            </a:fld>
            <a:endParaRPr lang="en-US"/>
          </a:p>
        </p:txBody>
      </p:sp>
      <p:sp>
        <p:nvSpPr>
          <p:cNvPr id="13" name="Line 8"/>
          <p:cNvSpPr>
            <a:spLocks noChangeShapeType="1"/>
          </p:cNvSpPr>
          <p:nvPr userDrawn="1"/>
        </p:nvSpPr>
        <p:spPr bwMode="auto">
          <a:xfrm>
            <a:off x="228600" y="764704"/>
            <a:ext cx="8686800" cy="0"/>
          </a:xfrm>
          <a:prstGeom prst="line">
            <a:avLst/>
          </a:prstGeom>
          <a:noFill/>
          <a:ln w="57150" cmpd="thinThick">
            <a:solidFill>
              <a:srgbClr val="0574D0"/>
            </a:solidFill>
            <a:round/>
            <a:headEnd/>
            <a:tailEnd/>
          </a:ln>
          <a:effectLst/>
        </p:spPr>
        <p:txBody>
          <a:bodyPr/>
          <a:lstStyle/>
          <a:p>
            <a:pPr>
              <a:defRPr/>
            </a:pPr>
            <a:endParaRPr lang="zh-CN" altLang="en-US">
              <a:latin typeface="Arial" charset="0"/>
              <a:ea typeface="宋体" charset="-122"/>
            </a:endParaRPr>
          </a:p>
        </p:txBody>
      </p:sp>
      <p:sp>
        <p:nvSpPr>
          <p:cNvPr id="9" name="Rectangle 13"/>
          <p:cNvSpPr txBox="1">
            <a:spLocks noChangeArrowheads="1"/>
          </p:cNvSpPr>
          <p:nvPr userDrawn="1"/>
        </p:nvSpPr>
        <p:spPr bwMode="auto">
          <a:xfrm>
            <a:off x="0" y="6531426"/>
            <a:ext cx="653143"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chemeClr val="folHlink"/>
                </a:solidFill>
                <a:latin typeface="文鼎中特广告体" pitchFamily="33" charset="-122"/>
                <a:ea typeface="文鼎中特广告体" pitchFamily="33"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6EED6D-2BCF-49C3-A2BB-5D9F30128102}" type="slidenum">
              <a:rPr kumimoji="0" lang="en-US" altLang="zh-CN" sz="1200" b="1" i="0" u="none" strike="noStrike" kern="1200" cap="none" spc="0" normalizeH="0" baseline="0" noProof="0" smtClean="0">
                <a:ln>
                  <a:noFill/>
                </a:ln>
                <a:solidFill>
                  <a:srgbClr val="000008"/>
                </a:solidFill>
                <a:effectLst/>
                <a:uLnTx/>
                <a:uFillTx/>
                <a:latin typeface="文鼎中特广告体" pitchFamily="33" charset="-122"/>
                <a:ea typeface="文鼎中特广告体" pitchFamily="33"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0" lang="en-US" altLang="zh-CN" sz="1200" b="1" i="0" u="none" strike="noStrike" kern="1200" cap="none" spc="0" normalizeH="0" baseline="0" noProof="0" smtClean="0">
                <a:ln>
                  <a:noFill/>
                </a:ln>
                <a:solidFill>
                  <a:srgbClr val="000008"/>
                </a:solidFill>
                <a:effectLst/>
                <a:uLnTx/>
                <a:uFillTx/>
                <a:latin typeface="文鼎中特广告体" pitchFamily="33" charset="-122"/>
                <a:ea typeface="文鼎中特广告体" pitchFamily="33" charset="-122"/>
                <a:cs typeface="+mn-cs"/>
              </a:rPr>
              <a:t>/31</a:t>
            </a:r>
            <a:endParaRPr kumimoji="0" lang="en-US" altLang="zh-CN" sz="1200" b="1" i="0" u="none" strike="noStrike" kern="1200" cap="none" spc="0" normalizeH="0" baseline="0" noProof="0" dirty="0">
              <a:ln>
                <a:noFill/>
              </a:ln>
              <a:solidFill>
                <a:srgbClr val="000008"/>
              </a:solidFill>
              <a:effectLst/>
              <a:uLnTx/>
              <a:uFillTx/>
              <a:latin typeface="文鼎中特广告体" pitchFamily="33" charset="-122"/>
              <a:ea typeface="文鼎中特广告体" pitchFamily="33" charset="-122"/>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22694" y="2221133"/>
            <a:ext cx="9121306" cy="785813"/>
          </a:xfrm>
          <a:prstGeom prst="rect">
            <a:avLst/>
          </a:prstGeom>
        </p:spPr>
        <p:txBody>
          <a:bodyPr/>
          <a:lstStyle/>
          <a:p>
            <a:pPr algn="ctr">
              <a:defRPr/>
            </a:pPr>
            <a:r>
              <a:rPr lang="en-US" altLang="zh-CN" sz="4000" b="1" kern="0" dirty="0" smtClean="0">
                <a:latin typeface="Times" pitchFamily="18" charset="0"/>
                <a:ea typeface="+mj-ea"/>
                <a:cs typeface="+mj-cs"/>
              </a:rPr>
              <a:t>《</a:t>
            </a:r>
            <a:r>
              <a:rPr lang="zh-CN" altLang="en-US" sz="4000" b="1" kern="0" dirty="0" smtClean="0">
                <a:latin typeface="Times" pitchFamily="18" charset="0"/>
                <a:ea typeface="+mj-ea"/>
                <a:cs typeface="+mj-cs"/>
              </a:rPr>
              <a:t>操作系统设计与实现</a:t>
            </a:r>
            <a:r>
              <a:rPr lang="en-US" altLang="zh-CN" sz="4000" b="1" kern="0" dirty="0" smtClean="0">
                <a:latin typeface="Times" pitchFamily="18" charset="0"/>
                <a:ea typeface="+mj-ea"/>
                <a:cs typeface="+mj-cs"/>
              </a:rPr>
              <a:t>》</a:t>
            </a:r>
            <a:endParaRPr lang="zh-CN" altLang="zh-CN" sz="4000" kern="0" dirty="0">
              <a:latin typeface="Times" pitchFamily="18" charset="0"/>
              <a:ea typeface="+mj-ea"/>
              <a:cs typeface="+mj-cs"/>
            </a:endParaRPr>
          </a:p>
        </p:txBody>
      </p:sp>
      <p:sp>
        <p:nvSpPr>
          <p:cNvPr id="14" name="Rectangle 2"/>
          <p:cNvSpPr txBox="1">
            <a:spLocks noChangeArrowheads="1"/>
          </p:cNvSpPr>
          <p:nvPr/>
        </p:nvSpPr>
        <p:spPr>
          <a:xfrm>
            <a:off x="0" y="3775582"/>
            <a:ext cx="9144000" cy="785812"/>
          </a:xfrm>
          <a:prstGeom prst="rect">
            <a:avLst/>
          </a:prstGeom>
        </p:spPr>
        <p:txBody>
          <a:bodyPr/>
          <a:lstStyle/>
          <a:p>
            <a:pPr algn="ctr">
              <a:defRPr/>
            </a:pPr>
            <a:r>
              <a:rPr lang="zh-CN" altLang="en-US" sz="3200" b="1" kern="0" dirty="0" smtClean="0">
                <a:latin typeface="Times New Roman" panose="02020603050405020304" pitchFamily="18" charset="0"/>
                <a:ea typeface="+mj-ea"/>
                <a:cs typeface="Times New Roman" panose="02020603050405020304" pitchFamily="18" charset="0"/>
              </a:rPr>
              <a:t>第</a:t>
            </a:r>
            <a:r>
              <a:rPr lang="en-US" altLang="zh-CN" sz="3200" b="1" kern="0" dirty="0" smtClean="0">
                <a:latin typeface="Times New Roman" panose="02020603050405020304" pitchFamily="18" charset="0"/>
                <a:ea typeface="+mj-ea"/>
                <a:cs typeface="Times New Roman" panose="02020603050405020304" pitchFamily="18" charset="0"/>
              </a:rPr>
              <a:t>2</a:t>
            </a:r>
            <a:r>
              <a:rPr lang="zh-CN" altLang="en-US" sz="3200" b="1" kern="0" dirty="0" smtClean="0">
                <a:latin typeface="Times New Roman" panose="02020603050405020304" pitchFamily="18" charset="0"/>
                <a:ea typeface="+mj-ea"/>
                <a:cs typeface="Times New Roman" panose="02020603050405020304" pitchFamily="18" charset="0"/>
              </a:rPr>
              <a:t>章  进程</a:t>
            </a:r>
            <a:endParaRPr lang="zh-CN" altLang="zh-CN" sz="3200" b="1" kern="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20625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Group 3"/>
          <p:cNvGrpSpPr>
            <a:grpSpLocks/>
          </p:cNvGrpSpPr>
          <p:nvPr/>
        </p:nvGrpSpPr>
        <p:grpSpPr bwMode="auto">
          <a:xfrm>
            <a:off x="1062038" y="1524000"/>
            <a:ext cx="3200400" cy="3789363"/>
            <a:chOff x="669" y="960"/>
            <a:chExt cx="2016" cy="2387"/>
          </a:xfrm>
        </p:grpSpPr>
        <p:sp>
          <p:nvSpPr>
            <p:cNvPr id="10262" name="Rectangle 4"/>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0263" name="Text Box 5"/>
            <p:cNvSpPr txBox="1">
              <a:spLocks noChangeArrowheads="1"/>
            </p:cNvSpPr>
            <p:nvPr/>
          </p:nvSpPr>
          <p:spPr bwMode="auto">
            <a:xfrm>
              <a:off x="669" y="1008"/>
              <a:ext cx="2016"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代码段：</a:t>
              </a:r>
            </a:p>
            <a:p>
              <a:pPr eaLnBrk="1" hangingPunct="1">
                <a:spcBef>
                  <a:spcPct val="50000"/>
                </a:spcBef>
                <a:buClrTx/>
                <a:buSzTx/>
                <a:buFontTx/>
                <a:buNone/>
              </a:pPr>
              <a:r>
                <a:rPr lang="zh-CN" altLang="en-US" sz="2000">
                  <a:latin typeface="Tahoma" panose="020B0604030504040204" pitchFamily="34" charset="0"/>
                </a:rPr>
                <a:t>  </a:t>
              </a:r>
              <a:r>
                <a:rPr lang="en-US" altLang="zh-CN" sz="2000">
                  <a:latin typeface="Tahoma" panose="020B0604030504040204" pitchFamily="34" charset="0"/>
                </a:rPr>
                <a:t>mov ax, [100]</a:t>
              </a:r>
            </a:p>
            <a:p>
              <a:pPr eaLnBrk="1" hangingPunct="1">
                <a:spcBef>
                  <a:spcPct val="50000"/>
                </a:spcBef>
                <a:buClrTx/>
                <a:buSzTx/>
                <a:buFontTx/>
                <a:buNone/>
              </a:pPr>
              <a:r>
                <a:rPr lang="en-US" altLang="zh-CN" sz="2000">
                  <a:latin typeface="Tahoma" panose="020B0604030504040204" pitchFamily="34" charset="0"/>
                </a:rPr>
                <a:t>  mov bx, [104]</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p>
            <a:p>
              <a:pPr eaLnBrk="1" hangingPunct="1">
                <a:spcBef>
                  <a:spcPct val="50000"/>
                </a:spcBef>
                <a:buClrTx/>
                <a:buSzTx/>
                <a:buFontTx/>
                <a:buNone/>
              </a:pPr>
              <a:endParaRPr lang="en-US" altLang="zh-CN" sz="2000">
                <a:latin typeface="Tahoma" panose="020B0604030504040204" pitchFamily="34" charset="0"/>
              </a:endParaRPr>
            </a:p>
            <a:p>
              <a:pPr eaLnBrk="1" hangingPunct="1">
                <a:spcBef>
                  <a:spcPct val="50000"/>
                </a:spcBef>
                <a:buClrTx/>
                <a:buSzTx/>
                <a:buFontTx/>
                <a:buNone/>
              </a:pPr>
              <a:r>
                <a:rPr lang="en-US" altLang="zh-CN" sz="2000" b="0">
                  <a:latin typeface="Tahoma" panose="020B0604030504040204" pitchFamily="34" charset="0"/>
                </a:rPr>
                <a:t> </a:t>
              </a:r>
              <a:r>
                <a:rPr lang="en-US" altLang="zh-CN" sz="2000">
                  <a:latin typeface="Tahoma" panose="020B0604030504040204" pitchFamily="34" charset="0"/>
                </a:rPr>
                <a:t>100:   0     //sum</a:t>
              </a:r>
            </a:p>
            <a:p>
              <a:pPr eaLnBrk="1" hangingPunct="1">
                <a:spcBef>
                  <a:spcPct val="50000"/>
                </a:spcBef>
                <a:buClrTx/>
                <a:buSzTx/>
                <a:buFontTx/>
                <a:buNone/>
              </a:pPr>
              <a:r>
                <a:rPr lang="en-US" altLang="zh-CN" sz="2000">
                  <a:latin typeface="Tahoma" panose="020B0604030504040204" pitchFamily="34" charset="0"/>
                </a:rPr>
                <a:t> 104:   1     // i</a:t>
              </a:r>
            </a:p>
          </p:txBody>
        </p:sp>
      </p:grpSp>
      <p:sp>
        <p:nvSpPr>
          <p:cNvPr id="147462" name="AutoShape 6"/>
          <p:cNvSpPr>
            <a:spLocks noChangeArrowheads="1"/>
          </p:cNvSpPr>
          <p:nvPr/>
        </p:nvSpPr>
        <p:spPr bwMode="auto">
          <a:xfrm>
            <a:off x="3276600" y="3148013"/>
            <a:ext cx="842963" cy="204787"/>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147463" name="Group 7"/>
          <p:cNvGrpSpPr>
            <a:grpSpLocks/>
          </p:cNvGrpSpPr>
          <p:nvPr/>
        </p:nvGrpSpPr>
        <p:grpSpPr bwMode="auto">
          <a:xfrm>
            <a:off x="228600" y="3006725"/>
            <a:ext cx="998538" cy="466725"/>
            <a:chOff x="139" y="1338"/>
            <a:chExt cx="629" cy="294"/>
          </a:xfrm>
        </p:grpSpPr>
        <p:sp>
          <p:nvSpPr>
            <p:cNvPr id="10260" name="Rectangle 8"/>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0261" name="AutoShape 9"/>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47466" name="Group 10"/>
          <p:cNvGrpSpPr>
            <a:grpSpLocks/>
          </p:cNvGrpSpPr>
          <p:nvPr/>
        </p:nvGrpSpPr>
        <p:grpSpPr bwMode="auto">
          <a:xfrm>
            <a:off x="4343400" y="3038475"/>
            <a:ext cx="3429000" cy="466725"/>
            <a:chOff x="2736" y="1296"/>
            <a:chExt cx="2160" cy="294"/>
          </a:xfrm>
        </p:grpSpPr>
        <p:sp>
          <p:nvSpPr>
            <p:cNvPr id="10258" name="Text Box 11"/>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add ax, bx</a:t>
              </a:r>
            </a:p>
          </p:txBody>
        </p:sp>
        <p:sp>
          <p:nvSpPr>
            <p:cNvPr id="10259" name="Text Box 12"/>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IR</a:t>
              </a:r>
            </a:p>
          </p:txBody>
        </p:sp>
      </p:grpSp>
      <p:grpSp>
        <p:nvGrpSpPr>
          <p:cNvPr id="10247" name="Group 13"/>
          <p:cNvGrpSpPr>
            <a:grpSpLocks/>
          </p:cNvGrpSpPr>
          <p:nvPr/>
        </p:nvGrpSpPr>
        <p:grpSpPr bwMode="auto">
          <a:xfrm>
            <a:off x="6567488" y="4695825"/>
            <a:ext cx="1752600" cy="481013"/>
            <a:chOff x="4128" y="1863"/>
            <a:chExt cx="1104" cy="303"/>
          </a:xfrm>
        </p:grpSpPr>
        <p:sp>
          <p:nvSpPr>
            <p:cNvPr id="10256" name="Text Box 14"/>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0257" name="Text Box 15"/>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bx</a:t>
              </a:r>
            </a:p>
          </p:txBody>
        </p:sp>
      </p:grpSp>
      <p:grpSp>
        <p:nvGrpSpPr>
          <p:cNvPr id="147472" name="Group 16"/>
          <p:cNvGrpSpPr>
            <a:grpSpLocks/>
          </p:cNvGrpSpPr>
          <p:nvPr/>
        </p:nvGrpSpPr>
        <p:grpSpPr bwMode="auto">
          <a:xfrm>
            <a:off x="5410200" y="3581400"/>
            <a:ext cx="1143000" cy="685800"/>
            <a:chOff x="3408" y="1632"/>
            <a:chExt cx="720" cy="384"/>
          </a:xfrm>
        </p:grpSpPr>
        <p:sp>
          <p:nvSpPr>
            <p:cNvPr id="10254" name="Line 17"/>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5" name="Line 18"/>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49" name="Text Box 19"/>
          <p:cNvSpPr txBox="1">
            <a:spLocks noChangeArrowheads="1"/>
          </p:cNvSpPr>
          <p:nvPr/>
        </p:nvSpPr>
        <p:spPr bwMode="auto">
          <a:xfrm>
            <a:off x="6781800" y="4724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1</a:t>
            </a:r>
          </a:p>
        </p:txBody>
      </p:sp>
      <p:sp>
        <p:nvSpPr>
          <p:cNvPr id="10250" name="Text Box 20"/>
          <p:cNvSpPr txBox="1">
            <a:spLocks noChangeArrowheads="1"/>
          </p:cNvSpPr>
          <p:nvPr/>
        </p:nvSpPr>
        <p:spPr bwMode="auto">
          <a:xfrm>
            <a:off x="6553200" y="4052888"/>
            <a:ext cx="762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0</a:t>
            </a:r>
          </a:p>
        </p:txBody>
      </p:sp>
      <p:sp>
        <p:nvSpPr>
          <p:cNvPr id="10251" name="Text Box 21"/>
          <p:cNvSpPr txBox="1">
            <a:spLocks noChangeArrowheads="1"/>
          </p:cNvSpPr>
          <p:nvPr/>
        </p:nvSpPr>
        <p:spPr bwMode="auto">
          <a:xfrm>
            <a:off x="7391400" y="4038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sp>
        <p:nvSpPr>
          <p:cNvPr id="147478" name="Rectangle 22"/>
          <p:cNvSpPr>
            <a:spLocks noGrp="1" noChangeArrowheads="1"/>
          </p:cNvSpPr>
          <p:nvPr>
            <p:ph type="body" idx="1"/>
          </p:nvPr>
        </p:nvSpPr>
        <p:spPr>
          <a:xfrm>
            <a:off x="841375" y="5535613"/>
            <a:ext cx="7921625" cy="865187"/>
          </a:xfrm>
          <a:noFill/>
        </p:spPr>
        <p:txBody>
          <a:bodyPr/>
          <a:lstStyle/>
          <a:p>
            <a:pPr eaLnBrk="1" hangingPunct="1">
              <a:lnSpc>
                <a:spcPct val="130000"/>
              </a:lnSpc>
            </a:pPr>
            <a:r>
              <a:rPr lang="zh-CN" altLang="en-US" sz="2800" dirty="0" smtClean="0">
                <a:solidFill>
                  <a:srgbClr val="FF0000"/>
                </a:solidFill>
              </a:rPr>
              <a:t>程序执行的关键在于</a:t>
            </a:r>
            <a:r>
              <a:rPr lang="en-US" altLang="zh-CN" sz="2800" dirty="0" smtClean="0">
                <a:solidFill>
                  <a:srgbClr val="FF0000"/>
                </a:solidFill>
              </a:rPr>
              <a:t>PC</a:t>
            </a:r>
            <a:r>
              <a:rPr lang="zh-CN" altLang="en-US" sz="2800" dirty="0" smtClean="0">
                <a:solidFill>
                  <a:srgbClr val="FF0000"/>
                </a:solidFill>
              </a:rPr>
              <a:t>的设定</a:t>
            </a:r>
            <a:r>
              <a:rPr lang="en-US" altLang="zh-CN" sz="2800" dirty="0" smtClean="0">
                <a:solidFill>
                  <a:srgbClr val="FF0000"/>
                </a:solidFill>
              </a:rPr>
              <a:t>!</a:t>
            </a:r>
          </a:p>
        </p:txBody>
      </p:sp>
      <p:sp>
        <p:nvSpPr>
          <p:cNvPr id="147480" name="Text Box 24"/>
          <p:cNvSpPr txBox="1">
            <a:spLocks noChangeArrowheads="1"/>
          </p:cNvSpPr>
          <p:nvPr/>
        </p:nvSpPr>
        <p:spPr bwMode="auto">
          <a:xfrm>
            <a:off x="6553200" y="4054475"/>
            <a:ext cx="7620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1</a:t>
            </a:r>
          </a:p>
        </p:txBody>
      </p:sp>
      <p:sp>
        <p:nvSpPr>
          <p:cNvPr id="25"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程序执行的细节</a:t>
            </a:r>
            <a:endParaRPr lang="en-US" altLang="zh-CN" sz="2800" b="1" kern="0" dirty="0" smtClean="0"/>
          </a:p>
        </p:txBody>
      </p:sp>
    </p:spTree>
    <p:extLst>
      <p:ext uri="{BB962C8B-B14F-4D97-AF65-F5344CB8AC3E}">
        <p14:creationId xmlns:p14="http://schemas.microsoft.com/office/powerpoint/2010/main" val="2306222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47463"/>
                                        </p:tgtEl>
                                        <p:attrNameLst>
                                          <p:attrName>style.visibility</p:attrName>
                                        </p:attrNameLst>
                                      </p:cBhvr>
                                      <p:to>
                                        <p:strVal val="visible"/>
                                      </p:to>
                                    </p:set>
                                    <p:anim calcmode="lin" valueType="num">
                                      <p:cBhvr>
                                        <p:cTn id="7" dur="500" fill="hold"/>
                                        <p:tgtEl>
                                          <p:spTgt spid="147463"/>
                                        </p:tgtEl>
                                        <p:attrNameLst>
                                          <p:attrName>ppt_w</p:attrName>
                                        </p:attrNameLst>
                                      </p:cBhvr>
                                      <p:tavLst>
                                        <p:tav tm="0">
                                          <p:val>
                                            <p:fltVal val="0"/>
                                          </p:val>
                                        </p:tav>
                                        <p:tav tm="100000">
                                          <p:val>
                                            <p:strVal val="#ppt_w"/>
                                          </p:val>
                                        </p:tav>
                                      </p:tavLst>
                                    </p:anim>
                                    <p:anim calcmode="lin" valueType="num">
                                      <p:cBhvr>
                                        <p:cTn id="8" dur="500" fill="hold"/>
                                        <p:tgtEl>
                                          <p:spTgt spid="14746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47462"/>
                                        </p:tgtEl>
                                        <p:attrNameLst>
                                          <p:attrName>style.visibility</p:attrName>
                                        </p:attrNameLst>
                                      </p:cBhvr>
                                      <p:to>
                                        <p:strVal val="visible"/>
                                      </p:to>
                                    </p:set>
                                    <p:anim calcmode="lin" valueType="num">
                                      <p:cBhvr>
                                        <p:cTn id="13" dur="500" fill="hold"/>
                                        <p:tgtEl>
                                          <p:spTgt spid="147462"/>
                                        </p:tgtEl>
                                        <p:attrNameLst>
                                          <p:attrName>ppt_w</p:attrName>
                                        </p:attrNameLst>
                                      </p:cBhvr>
                                      <p:tavLst>
                                        <p:tav tm="0">
                                          <p:val>
                                            <p:fltVal val="0"/>
                                          </p:val>
                                        </p:tav>
                                        <p:tav tm="100000">
                                          <p:val>
                                            <p:strVal val="#ppt_w"/>
                                          </p:val>
                                        </p:tav>
                                      </p:tavLst>
                                    </p:anim>
                                    <p:anim calcmode="lin" valueType="num">
                                      <p:cBhvr>
                                        <p:cTn id="14" dur="500" fill="hold"/>
                                        <p:tgtEl>
                                          <p:spTgt spid="14746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47466"/>
                                        </p:tgtEl>
                                        <p:attrNameLst>
                                          <p:attrName>style.visibility</p:attrName>
                                        </p:attrNameLst>
                                      </p:cBhvr>
                                      <p:to>
                                        <p:strVal val="visible"/>
                                      </p:to>
                                    </p:set>
                                    <p:animEffect transition="in" filter="dissolve">
                                      <p:cBhvr>
                                        <p:cTn id="19" dur="500"/>
                                        <p:tgtEl>
                                          <p:spTgt spid="14746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147472"/>
                                        </p:tgtEl>
                                        <p:attrNameLst>
                                          <p:attrName>style.visibility</p:attrName>
                                        </p:attrNameLst>
                                      </p:cBhvr>
                                      <p:to>
                                        <p:strVal val="visible"/>
                                      </p:to>
                                    </p:set>
                                    <p:anim calcmode="lin" valueType="num">
                                      <p:cBhvr>
                                        <p:cTn id="24" dur="500" fill="hold"/>
                                        <p:tgtEl>
                                          <p:spTgt spid="147472"/>
                                        </p:tgtEl>
                                        <p:attrNameLst>
                                          <p:attrName>ppt_w</p:attrName>
                                        </p:attrNameLst>
                                      </p:cBhvr>
                                      <p:tavLst>
                                        <p:tav tm="0">
                                          <p:val>
                                            <p:fltVal val="0"/>
                                          </p:val>
                                        </p:tav>
                                        <p:tav tm="100000">
                                          <p:val>
                                            <p:strVal val="#ppt_w"/>
                                          </p:val>
                                        </p:tav>
                                      </p:tavLst>
                                    </p:anim>
                                    <p:anim calcmode="lin" valueType="num">
                                      <p:cBhvr>
                                        <p:cTn id="25" dur="500" fill="hold"/>
                                        <p:tgtEl>
                                          <p:spTgt spid="14747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7480"/>
                                        </p:tgtEl>
                                        <p:attrNameLst>
                                          <p:attrName>style.visibility</p:attrName>
                                        </p:attrNameLst>
                                      </p:cBhvr>
                                      <p:to>
                                        <p:strVal val="visible"/>
                                      </p:to>
                                    </p:set>
                                    <p:animEffect transition="in" filter="dissolve">
                                      <p:cBhvr>
                                        <p:cTn id="30" dur="500"/>
                                        <p:tgtEl>
                                          <p:spTgt spid="14748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7478">
                                            <p:txEl>
                                              <p:pRg st="0" end="0"/>
                                            </p:txEl>
                                          </p:spTgt>
                                        </p:tgtEl>
                                        <p:attrNameLst>
                                          <p:attrName>style.visibility</p:attrName>
                                        </p:attrNameLst>
                                      </p:cBhvr>
                                      <p:to>
                                        <p:strVal val="visible"/>
                                      </p:to>
                                    </p:set>
                                    <p:animEffect transition="in" filter="dissolve">
                                      <p:cBhvr>
                                        <p:cTn id="35" dur="500"/>
                                        <p:tgtEl>
                                          <p:spTgt spid="1474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2" grpId="0" animBg="1"/>
      <p:bldP spid="147478" grpId="0" build="p"/>
      <p:bldP spid="1474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9" name="Rectangle 13"/>
          <p:cNvSpPr>
            <a:spLocks noGrp="1" noChangeArrowheads="1"/>
          </p:cNvSpPr>
          <p:nvPr>
            <p:ph type="body" idx="1"/>
          </p:nvPr>
        </p:nvSpPr>
        <p:spPr>
          <a:xfrm>
            <a:off x="460375" y="941389"/>
            <a:ext cx="7921625" cy="469899"/>
          </a:xfrm>
          <a:noFill/>
        </p:spPr>
        <p:txBody>
          <a:bodyPr/>
          <a:lstStyle/>
          <a:p>
            <a:pPr eaLnBrk="1" hangingPunct="1">
              <a:lnSpc>
                <a:spcPct val="130000"/>
              </a:lnSpc>
            </a:pPr>
            <a:r>
              <a:rPr lang="zh-CN" altLang="en-US" sz="2400" dirty="0" smtClean="0"/>
              <a:t>这是一个应不应该有的问题。</a:t>
            </a:r>
          </a:p>
        </p:txBody>
      </p:sp>
      <p:grpSp>
        <p:nvGrpSpPr>
          <p:cNvPr id="65550" name="Group 14"/>
          <p:cNvGrpSpPr>
            <a:grpSpLocks/>
          </p:cNvGrpSpPr>
          <p:nvPr/>
        </p:nvGrpSpPr>
        <p:grpSpPr bwMode="auto">
          <a:xfrm>
            <a:off x="863588" y="1649760"/>
            <a:ext cx="3733800" cy="4343400"/>
            <a:chOff x="720" y="1440"/>
            <a:chExt cx="2352" cy="2736"/>
          </a:xfrm>
        </p:grpSpPr>
        <p:sp>
          <p:nvSpPr>
            <p:cNvPr id="11277" name="Rectangle 15"/>
            <p:cNvSpPr>
              <a:spLocks noChangeArrowheads="1"/>
            </p:cNvSpPr>
            <p:nvPr/>
          </p:nvSpPr>
          <p:spPr bwMode="auto">
            <a:xfrm>
              <a:off x="720" y="1440"/>
              <a:ext cx="2208" cy="27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1278" name="Text Box 16"/>
            <p:cNvSpPr txBox="1">
              <a:spLocks noChangeArrowheads="1"/>
            </p:cNvSpPr>
            <p:nvPr/>
          </p:nvSpPr>
          <p:spPr bwMode="auto">
            <a:xfrm>
              <a:off x="768" y="1488"/>
              <a:ext cx="2304" cy="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a:latin typeface="Tahoma" panose="020B0604030504040204" pitchFamily="34" charset="0"/>
                </a:rPr>
                <a:t>int main(int argc, char* argv[])</a:t>
              </a:r>
            </a:p>
            <a:p>
              <a:pPr eaLnBrk="1" hangingPunct="1">
                <a:spcBef>
                  <a:spcPct val="50000"/>
                </a:spcBef>
                <a:buClrTx/>
                <a:buSzTx/>
                <a:buFontTx/>
                <a:buNone/>
              </a:pPr>
              <a:r>
                <a:rPr lang="en-US" altLang="zh-CN" sz="1800" b="0">
                  <a:latin typeface="Tahoma" panose="020B0604030504040204" pitchFamily="34" charset="0"/>
                </a:rPr>
                <a:t>{</a:t>
              </a:r>
            </a:p>
            <a:p>
              <a:pPr eaLnBrk="1" hangingPunct="1">
                <a:spcBef>
                  <a:spcPct val="50000"/>
                </a:spcBef>
                <a:buClrTx/>
                <a:buSzTx/>
                <a:buFontTx/>
                <a:buNone/>
              </a:pPr>
              <a:r>
                <a:rPr lang="en-US" altLang="zh-CN" sz="1800" b="0">
                  <a:latin typeface="Tahoma" panose="020B0604030504040204" pitchFamily="34" charset="0"/>
                </a:rPr>
                <a:t>     int  i , to, *fp, sum = 0;</a:t>
              </a:r>
            </a:p>
            <a:p>
              <a:pPr eaLnBrk="1" hangingPunct="1">
                <a:spcBef>
                  <a:spcPct val="50000"/>
                </a:spcBef>
                <a:buClrTx/>
                <a:buSzTx/>
                <a:buFontTx/>
                <a:buNone/>
              </a:pPr>
              <a:r>
                <a:rPr lang="en-US" altLang="zh-CN" sz="1800" b="0">
                  <a:latin typeface="Tahoma" panose="020B0604030504040204" pitchFamily="34" charset="0"/>
                </a:rPr>
                <a:t>     to = atoi(argv[1]);</a:t>
              </a:r>
            </a:p>
            <a:p>
              <a:pPr eaLnBrk="1" hangingPunct="1">
                <a:spcBef>
                  <a:spcPct val="50000"/>
                </a:spcBef>
                <a:buClrTx/>
                <a:buSzTx/>
                <a:buFontTx/>
                <a:buNone/>
              </a:pPr>
              <a:r>
                <a:rPr lang="en-US" altLang="zh-CN" sz="1800" b="0">
                  <a:latin typeface="Tahoma" panose="020B0604030504040204" pitchFamily="34" charset="0"/>
                </a:rPr>
                <a:t>     for(i=1; i&lt;=to; i++)</a:t>
              </a:r>
            </a:p>
            <a:p>
              <a:pPr eaLnBrk="1" hangingPunct="1">
                <a:spcBef>
                  <a:spcPct val="50000"/>
                </a:spcBef>
                <a:buClrTx/>
                <a:buSzTx/>
                <a:buFontTx/>
                <a:buNone/>
              </a:pPr>
              <a:r>
                <a:rPr lang="en-US" altLang="zh-CN" sz="1800" b="0">
                  <a:latin typeface="Tahoma" panose="020B0604030504040204" pitchFamily="34" charset="0"/>
                </a:rPr>
                <a:t>     {  </a:t>
              </a:r>
            </a:p>
            <a:p>
              <a:pPr eaLnBrk="1" hangingPunct="1">
                <a:spcBef>
                  <a:spcPct val="50000"/>
                </a:spcBef>
                <a:buClrTx/>
                <a:buSzTx/>
                <a:buFontTx/>
                <a:buNone/>
              </a:pPr>
              <a:r>
                <a:rPr lang="en-US" altLang="zh-CN" sz="1800" b="0">
                  <a:latin typeface="Tahoma" panose="020B0604030504040204" pitchFamily="34" charset="0"/>
                </a:rPr>
                <a:t>          sum = sum + i;  </a:t>
              </a:r>
            </a:p>
            <a:p>
              <a:pPr eaLnBrk="1" hangingPunct="1">
                <a:spcBef>
                  <a:spcPct val="50000"/>
                </a:spcBef>
                <a:buClrTx/>
                <a:buSzTx/>
                <a:buFontTx/>
                <a:buNone/>
              </a:pPr>
              <a:r>
                <a:rPr lang="en-US" altLang="zh-CN" sz="1800" b="0">
                  <a:latin typeface="Tahoma" panose="020B0604030504040204" pitchFamily="34" charset="0"/>
                </a:rPr>
                <a:t>          </a:t>
              </a:r>
              <a:r>
                <a:rPr lang="en-US" altLang="zh-CN" sz="1800" b="0">
                  <a:solidFill>
                    <a:srgbClr val="FF0000"/>
                  </a:solidFill>
                  <a:latin typeface="Tahoma" panose="020B0604030504040204" pitchFamily="34" charset="0"/>
                </a:rPr>
                <a:t>fprintf(fp,“%d”, sum);</a:t>
              </a:r>
            </a:p>
            <a:p>
              <a:pPr eaLnBrk="1" hangingPunct="1">
                <a:spcBef>
                  <a:spcPct val="50000"/>
                </a:spcBef>
                <a:buClrTx/>
                <a:buSzTx/>
                <a:buFontTx/>
                <a:buNone/>
              </a:pPr>
              <a:r>
                <a:rPr lang="en-US" altLang="zh-CN" sz="1800" b="0">
                  <a:latin typeface="Tahoma" panose="020B0604030504040204" pitchFamily="34" charset="0"/>
                </a:rPr>
                <a:t>      }</a:t>
              </a:r>
            </a:p>
            <a:p>
              <a:pPr eaLnBrk="1" hangingPunct="1">
                <a:spcBef>
                  <a:spcPct val="50000"/>
                </a:spcBef>
                <a:buClrTx/>
                <a:buSzTx/>
                <a:buFontTx/>
                <a:buNone/>
              </a:pPr>
              <a:r>
                <a:rPr lang="en-US" altLang="zh-CN" sz="1800" b="0">
                  <a:latin typeface="Tahoma" panose="020B0604030504040204" pitchFamily="34" charset="0"/>
                </a:rPr>
                <a:t>}</a:t>
              </a:r>
            </a:p>
          </p:txBody>
        </p:sp>
      </p:grpSp>
      <p:sp>
        <p:nvSpPr>
          <p:cNvPr id="65553" name="AutoShape 17"/>
          <p:cNvSpPr>
            <a:spLocks noChangeArrowheads="1"/>
          </p:cNvSpPr>
          <p:nvPr/>
        </p:nvSpPr>
        <p:spPr bwMode="auto">
          <a:xfrm>
            <a:off x="4597388" y="3630960"/>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65554" name="Text Box 18"/>
          <p:cNvSpPr txBox="1">
            <a:spLocks noChangeArrowheads="1"/>
          </p:cNvSpPr>
          <p:nvPr/>
        </p:nvSpPr>
        <p:spPr bwMode="auto">
          <a:xfrm>
            <a:off x="5587988" y="126876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t>fprintf</a:t>
            </a:r>
            <a:r>
              <a:rPr lang="zh-CN" altLang="en-US" sz="2000"/>
              <a:t>用一条其他计算语句代替</a:t>
            </a:r>
          </a:p>
        </p:txBody>
      </p:sp>
      <p:sp>
        <p:nvSpPr>
          <p:cNvPr id="65555" name="Text Box 19"/>
          <p:cNvSpPr txBox="1">
            <a:spLocks noChangeArrowheads="1"/>
          </p:cNvSpPr>
          <p:nvPr/>
        </p:nvSpPr>
        <p:spPr bwMode="auto">
          <a:xfrm>
            <a:off x="5511788" y="363096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t>有</a:t>
            </a:r>
            <a:r>
              <a:rPr lang="en-US" altLang="zh-CN" sz="2000"/>
              <a:t>fprintf</a:t>
            </a:r>
          </a:p>
        </p:txBody>
      </p:sp>
      <p:pic>
        <p:nvPicPr>
          <p:cNvPr id="6555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788" y="2106960"/>
            <a:ext cx="2819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7" name="Text Box 21"/>
          <p:cNvSpPr txBox="1">
            <a:spLocks noChangeArrowheads="1"/>
          </p:cNvSpPr>
          <p:nvPr/>
        </p:nvSpPr>
        <p:spPr bwMode="auto">
          <a:xfrm>
            <a:off x="5587988" y="271656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rPr>
              <a:t>0.015/10</a:t>
            </a:r>
            <a:r>
              <a:rPr lang="en-US" altLang="zh-CN" sz="2400" baseline="30000">
                <a:solidFill>
                  <a:srgbClr val="FF0000"/>
                </a:solidFill>
              </a:rPr>
              <a:t>7</a:t>
            </a:r>
          </a:p>
        </p:txBody>
      </p:sp>
      <p:pic>
        <p:nvPicPr>
          <p:cNvPr id="65558"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1788" y="4088160"/>
            <a:ext cx="28194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9" name="Text Box 23"/>
          <p:cNvSpPr txBox="1">
            <a:spLocks noChangeArrowheads="1"/>
          </p:cNvSpPr>
          <p:nvPr/>
        </p:nvSpPr>
        <p:spPr bwMode="auto">
          <a:xfrm>
            <a:off x="5664188" y="477396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rPr>
              <a:t>0.859/10</a:t>
            </a:r>
            <a:r>
              <a:rPr lang="en-US" altLang="zh-CN" sz="2400" baseline="30000">
                <a:solidFill>
                  <a:srgbClr val="FF0000"/>
                </a:solidFill>
              </a:rPr>
              <a:t>3</a:t>
            </a:r>
          </a:p>
        </p:txBody>
      </p:sp>
      <p:sp>
        <p:nvSpPr>
          <p:cNvPr id="65560" name="Text Box 24"/>
          <p:cNvSpPr txBox="1">
            <a:spLocks noChangeArrowheads="1"/>
          </p:cNvSpPr>
          <p:nvPr/>
        </p:nvSpPr>
        <p:spPr bwMode="auto">
          <a:xfrm>
            <a:off x="5206988" y="5550248"/>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solidFill>
                  <a:srgbClr val="FF0000"/>
                </a:solidFill>
              </a:rPr>
              <a:t>5.7</a:t>
            </a:r>
            <a:r>
              <a:rPr lang="en-US" altLang="zh-CN">
                <a:solidFill>
                  <a:srgbClr val="FF0000"/>
                </a:solidFill>
                <a:sym typeface="Symbol" panose="05050102010706020507" pitchFamily="18" charset="2"/>
              </a:rPr>
              <a:t></a:t>
            </a:r>
            <a:r>
              <a:rPr lang="en-US" altLang="zh-CN">
                <a:solidFill>
                  <a:srgbClr val="FF0000"/>
                </a:solidFill>
              </a:rPr>
              <a:t>10</a:t>
            </a:r>
            <a:r>
              <a:rPr lang="en-US" altLang="zh-CN" baseline="30000">
                <a:solidFill>
                  <a:srgbClr val="FF0000"/>
                </a:solidFill>
              </a:rPr>
              <a:t>5 </a:t>
            </a:r>
            <a:r>
              <a:rPr lang="en-US" altLang="zh-CN">
                <a:solidFill>
                  <a:srgbClr val="FF0000"/>
                </a:solidFill>
              </a:rPr>
              <a:t>: 1</a:t>
            </a:r>
          </a:p>
        </p:txBody>
      </p:sp>
      <p:sp>
        <p:nvSpPr>
          <p:cNvPr id="15"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计算机中只有一个程序在执行吗</a:t>
            </a:r>
            <a:r>
              <a:rPr lang="en-US" altLang="zh-CN" sz="2800" b="1" dirty="0"/>
              <a:t>?</a:t>
            </a:r>
            <a:endParaRPr lang="en-US" altLang="zh-CN" sz="2800" b="1" kern="0" dirty="0" smtClean="0"/>
          </a:p>
        </p:txBody>
      </p:sp>
    </p:spTree>
    <p:extLst>
      <p:ext uri="{BB962C8B-B14F-4D97-AF65-F5344CB8AC3E}">
        <p14:creationId xmlns:p14="http://schemas.microsoft.com/office/powerpoint/2010/main" val="4197602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49">
                                            <p:txEl>
                                              <p:pRg st="0" end="0"/>
                                            </p:txEl>
                                          </p:spTgt>
                                        </p:tgtEl>
                                        <p:attrNameLst>
                                          <p:attrName>style.visibility</p:attrName>
                                        </p:attrNameLst>
                                      </p:cBhvr>
                                      <p:to>
                                        <p:strVal val="visible"/>
                                      </p:to>
                                    </p:set>
                                    <p:animEffect transition="in" filter="dissolve">
                                      <p:cBhvr>
                                        <p:cTn id="7" dur="500"/>
                                        <p:tgtEl>
                                          <p:spTgt spid="655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550"/>
                                        </p:tgtEl>
                                        <p:attrNameLst>
                                          <p:attrName>style.visibility</p:attrName>
                                        </p:attrNameLst>
                                      </p:cBhvr>
                                      <p:to>
                                        <p:strVal val="visible"/>
                                      </p:to>
                                    </p:set>
                                    <p:animEffect transition="in" filter="dissolve">
                                      <p:cBhvr>
                                        <p:cTn id="12" dur="500"/>
                                        <p:tgtEl>
                                          <p:spTgt spid="655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65553"/>
                                        </p:tgtEl>
                                        <p:attrNameLst>
                                          <p:attrName>style.visibility</p:attrName>
                                        </p:attrNameLst>
                                      </p:cBhvr>
                                      <p:to>
                                        <p:strVal val="visible"/>
                                      </p:to>
                                    </p:set>
                                    <p:anim calcmode="lin" valueType="num">
                                      <p:cBhvr>
                                        <p:cTn id="17" dur="500" fill="hold"/>
                                        <p:tgtEl>
                                          <p:spTgt spid="65553"/>
                                        </p:tgtEl>
                                        <p:attrNameLst>
                                          <p:attrName>ppt_w</p:attrName>
                                        </p:attrNameLst>
                                      </p:cBhvr>
                                      <p:tavLst>
                                        <p:tav tm="0">
                                          <p:val>
                                            <p:fltVal val="0"/>
                                          </p:val>
                                        </p:tav>
                                        <p:tav tm="100000">
                                          <p:val>
                                            <p:strVal val="#ppt_w"/>
                                          </p:val>
                                        </p:tav>
                                      </p:tavLst>
                                    </p:anim>
                                    <p:anim calcmode="lin" valueType="num">
                                      <p:cBhvr>
                                        <p:cTn id="18" dur="500" fill="hold"/>
                                        <p:tgtEl>
                                          <p:spTgt spid="6555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5554"/>
                                        </p:tgtEl>
                                        <p:attrNameLst>
                                          <p:attrName>style.visibility</p:attrName>
                                        </p:attrNameLst>
                                      </p:cBhvr>
                                      <p:to>
                                        <p:strVal val="visible"/>
                                      </p:to>
                                    </p:set>
                                    <p:animEffect transition="in" filter="dissolve">
                                      <p:cBhvr>
                                        <p:cTn id="23" dur="500"/>
                                        <p:tgtEl>
                                          <p:spTgt spid="655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65556"/>
                                        </p:tgtEl>
                                        <p:attrNameLst>
                                          <p:attrName>style.visibility</p:attrName>
                                        </p:attrNameLst>
                                      </p:cBhvr>
                                      <p:to>
                                        <p:strVal val="visible"/>
                                      </p:to>
                                    </p:set>
                                    <p:animEffect transition="in" filter="dissolve">
                                      <p:cBhvr>
                                        <p:cTn id="28" dur="500"/>
                                        <p:tgtEl>
                                          <p:spTgt spid="655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5557"/>
                                        </p:tgtEl>
                                        <p:attrNameLst>
                                          <p:attrName>style.visibility</p:attrName>
                                        </p:attrNameLst>
                                      </p:cBhvr>
                                      <p:to>
                                        <p:strVal val="visible"/>
                                      </p:to>
                                    </p:set>
                                    <p:animEffect transition="in" filter="dissolve">
                                      <p:cBhvr>
                                        <p:cTn id="33" dur="500"/>
                                        <p:tgtEl>
                                          <p:spTgt spid="655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5555"/>
                                        </p:tgtEl>
                                        <p:attrNameLst>
                                          <p:attrName>style.visibility</p:attrName>
                                        </p:attrNameLst>
                                      </p:cBhvr>
                                      <p:to>
                                        <p:strVal val="visible"/>
                                      </p:to>
                                    </p:set>
                                    <p:animEffect transition="in" filter="dissolve">
                                      <p:cBhvr>
                                        <p:cTn id="38" dur="500"/>
                                        <p:tgtEl>
                                          <p:spTgt spid="6555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65558"/>
                                        </p:tgtEl>
                                        <p:attrNameLst>
                                          <p:attrName>style.visibility</p:attrName>
                                        </p:attrNameLst>
                                      </p:cBhvr>
                                      <p:to>
                                        <p:strVal val="visible"/>
                                      </p:to>
                                    </p:set>
                                    <p:animEffect transition="in" filter="dissolve">
                                      <p:cBhvr>
                                        <p:cTn id="43" dur="500"/>
                                        <p:tgtEl>
                                          <p:spTgt spid="655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5559"/>
                                        </p:tgtEl>
                                        <p:attrNameLst>
                                          <p:attrName>style.visibility</p:attrName>
                                        </p:attrNameLst>
                                      </p:cBhvr>
                                      <p:to>
                                        <p:strVal val="visible"/>
                                      </p:to>
                                    </p:set>
                                    <p:animEffect transition="in" filter="dissolve">
                                      <p:cBhvr>
                                        <p:cTn id="48" dur="500"/>
                                        <p:tgtEl>
                                          <p:spTgt spid="6555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65560"/>
                                        </p:tgtEl>
                                        <p:attrNameLst>
                                          <p:attrName>style.visibility</p:attrName>
                                        </p:attrNameLst>
                                      </p:cBhvr>
                                      <p:to>
                                        <p:strVal val="visible"/>
                                      </p:to>
                                    </p:set>
                                    <p:animEffect transition="in" filter="dissolve">
                                      <p:cBhvr>
                                        <p:cTn id="53" dur="500"/>
                                        <p:tgtEl>
                                          <p:spTgt spid="65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9" grpId="0" build="p"/>
      <p:bldP spid="65553" grpId="0" animBg="1"/>
      <p:bldP spid="65554" grpId="0"/>
      <p:bldP spid="65555" grpId="0"/>
      <p:bldP spid="65557" grpId="0"/>
      <p:bldP spid="65559" grpId="0"/>
      <p:bldP spid="655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5"/>
          <p:cNvSpPr>
            <a:spLocks noGrp="1" noChangeArrowheads="1"/>
          </p:cNvSpPr>
          <p:nvPr>
            <p:ph type="body" idx="1"/>
          </p:nvPr>
        </p:nvSpPr>
        <p:spPr>
          <a:xfrm>
            <a:off x="457200" y="1268413"/>
            <a:ext cx="7921625" cy="865187"/>
          </a:xfrm>
          <a:noFill/>
        </p:spPr>
        <p:txBody>
          <a:bodyPr/>
          <a:lstStyle/>
          <a:p>
            <a:pPr eaLnBrk="1" hangingPunct="1">
              <a:lnSpc>
                <a:spcPct val="130000"/>
              </a:lnSpc>
            </a:pPr>
            <a:r>
              <a:rPr lang="en-US" altLang="zh-CN" sz="2400" dirty="0" smtClean="0">
                <a:solidFill>
                  <a:srgbClr val="FF0000"/>
                </a:solidFill>
              </a:rPr>
              <a:t>CPU</a:t>
            </a:r>
            <a:r>
              <a:rPr lang="zh-CN" altLang="en-US" sz="2400" dirty="0" smtClean="0">
                <a:solidFill>
                  <a:srgbClr val="FF0000"/>
                </a:solidFill>
              </a:rPr>
              <a:t>的速度相比其他设备要快的多</a:t>
            </a:r>
            <a:r>
              <a:rPr lang="en-US" altLang="zh-CN" sz="2400" dirty="0" smtClean="0">
                <a:solidFill>
                  <a:srgbClr val="FF0000"/>
                </a:solidFill>
              </a:rPr>
              <a:t>!</a:t>
            </a:r>
          </a:p>
        </p:txBody>
      </p:sp>
      <p:sp>
        <p:nvSpPr>
          <p:cNvPr id="66576" name="Rectangle 16"/>
          <p:cNvSpPr>
            <a:spLocks noChangeArrowheads="1"/>
          </p:cNvSpPr>
          <p:nvPr/>
        </p:nvSpPr>
        <p:spPr bwMode="auto">
          <a:xfrm>
            <a:off x="533400" y="32004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t>一个直观想法就是将</a:t>
            </a:r>
            <a:r>
              <a:rPr lang="en-US" altLang="zh-CN" sz="2400" dirty="0"/>
              <a:t>CPU</a:t>
            </a:r>
            <a:r>
              <a:rPr lang="zh-CN" altLang="en-US" sz="2400" dirty="0"/>
              <a:t>让出来</a:t>
            </a:r>
          </a:p>
        </p:txBody>
      </p:sp>
      <p:grpSp>
        <p:nvGrpSpPr>
          <p:cNvPr id="66616" name="Group 56"/>
          <p:cNvGrpSpPr>
            <a:grpSpLocks/>
          </p:cNvGrpSpPr>
          <p:nvPr/>
        </p:nvGrpSpPr>
        <p:grpSpPr bwMode="auto">
          <a:xfrm>
            <a:off x="609600" y="2209800"/>
            <a:ext cx="7947025" cy="469900"/>
            <a:chOff x="384" y="2584"/>
            <a:chExt cx="5006" cy="296"/>
          </a:xfrm>
        </p:grpSpPr>
        <p:sp>
          <p:nvSpPr>
            <p:cNvPr id="12316" name="Text Box 57"/>
            <p:cNvSpPr txBox="1">
              <a:spLocks noChangeArrowheads="1"/>
            </p:cNvSpPr>
            <p:nvPr/>
          </p:nvSpPr>
          <p:spPr bwMode="auto">
            <a:xfrm>
              <a:off x="384" y="2584"/>
              <a:ext cx="785" cy="296"/>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F0C19"/>
                  </a:solidFill>
                </a:rPr>
                <a:t>sum</a:t>
              </a:r>
            </a:p>
          </p:txBody>
        </p:sp>
        <p:sp>
          <p:nvSpPr>
            <p:cNvPr id="12317" name="Line 58"/>
            <p:cNvSpPr>
              <a:spLocks noChangeShapeType="1"/>
            </p:cNvSpPr>
            <p:nvPr/>
          </p:nvSpPr>
          <p:spPr bwMode="auto">
            <a:xfrm>
              <a:off x="1169" y="2735"/>
              <a:ext cx="576" cy="0"/>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8" name="Text Box 59"/>
            <p:cNvSpPr txBox="1">
              <a:spLocks noChangeArrowheads="1"/>
            </p:cNvSpPr>
            <p:nvPr/>
          </p:nvSpPr>
          <p:spPr bwMode="auto">
            <a:xfrm>
              <a:off x="1748" y="2602"/>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2319" name="Line 60"/>
            <p:cNvSpPr>
              <a:spLocks noChangeShapeType="1"/>
            </p:cNvSpPr>
            <p:nvPr/>
          </p:nvSpPr>
          <p:spPr bwMode="auto">
            <a:xfrm flipV="1">
              <a:off x="2945" y="2726"/>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0" name="Line 61"/>
            <p:cNvSpPr>
              <a:spLocks noChangeShapeType="1"/>
            </p:cNvSpPr>
            <p:nvPr/>
          </p:nvSpPr>
          <p:spPr bwMode="auto">
            <a:xfrm>
              <a:off x="2945" y="260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1" name="Line 62"/>
            <p:cNvSpPr>
              <a:spLocks noChangeShapeType="1"/>
            </p:cNvSpPr>
            <p:nvPr/>
          </p:nvSpPr>
          <p:spPr bwMode="auto">
            <a:xfrm>
              <a:off x="1745" y="260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2" name="Text Box 63"/>
            <p:cNvSpPr txBox="1">
              <a:spLocks noChangeArrowheads="1"/>
            </p:cNvSpPr>
            <p:nvPr/>
          </p:nvSpPr>
          <p:spPr bwMode="auto">
            <a:xfrm>
              <a:off x="3569" y="2609"/>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2323" name="Line 64"/>
            <p:cNvSpPr>
              <a:spLocks noChangeShapeType="1"/>
            </p:cNvSpPr>
            <p:nvPr/>
          </p:nvSpPr>
          <p:spPr bwMode="auto">
            <a:xfrm flipV="1">
              <a:off x="4766" y="2735"/>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4" name="Line 65"/>
            <p:cNvSpPr>
              <a:spLocks noChangeShapeType="1"/>
            </p:cNvSpPr>
            <p:nvPr/>
          </p:nvSpPr>
          <p:spPr bwMode="auto">
            <a:xfrm>
              <a:off x="4766" y="2611"/>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5" name="Line 66"/>
            <p:cNvSpPr>
              <a:spLocks noChangeShapeType="1"/>
            </p:cNvSpPr>
            <p:nvPr/>
          </p:nvSpPr>
          <p:spPr bwMode="auto">
            <a:xfrm>
              <a:off x="3566" y="2610"/>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33" name="Group 73"/>
          <p:cNvGrpSpPr>
            <a:grpSpLocks/>
          </p:cNvGrpSpPr>
          <p:nvPr/>
        </p:nvGrpSpPr>
        <p:grpSpPr bwMode="auto">
          <a:xfrm>
            <a:off x="609600" y="4102100"/>
            <a:ext cx="7947025" cy="1203325"/>
            <a:chOff x="384" y="2584"/>
            <a:chExt cx="5006" cy="758"/>
          </a:xfrm>
        </p:grpSpPr>
        <p:grpSp>
          <p:nvGrpSpPr>
            <p:cNvPr id="12296" name="Group 55"/>
            <p:cNvGrpSpPr>
              <a:grpSpLocks/>
            </p:cNvGrpSpPr>
            <p:nvPr/>
          </p:nvGrpSpPr>
          <p:grpSpPr bwMode="auto">
            <a:xfrm>
              <a:off x="384" y="2584"/>
              <a:ext cx="5006" cy="296"/>
              <a:chOff x="384" y="2584"/>
              <a:chExt cx="5006" cy="296"/>
            </a:xfrm>
          </p:grpSpPr>
          <p:sp>
            <p:nvSpPr>
              <p:cNvPr id="12306" name="Text Box 34"/>
              <p:cNvSpPr txBox="1">
                <a:spLocks noChangeArrowheads="1"/>
              </p:cNvSpPr>
              <p:nvPr/>
            </p:nvSpPr>
            <p:spPr bwMode="auto">
              <a:xfrm>
                <a:off x="384" y="2584"/>
                <a:ext cx="785" cy="296"/>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F0C19"/>
                    </a:solidFill>
                  </a:rPr>
                  <a:t>sum</a:t>
                </a:r>
              </a:p>
            </p:txBody>
          </p:sp>
          <p:sp>
            <p:nvSpPr>
              <p:cNvPr id="12307" name="Line 35"/>
              <p:cNvSpPr>
                <a:spLocks noChangeShapeType="1"/>
              </p:cNvSpPr>
              <p:nvPr/>
            </p:nvSpPr>
            <p:spPr bwMode="auto">
              <a:xfrm>
                <a:off x="1169" y="2735"/>
                <a:ext cx="576" cy="0"/>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8" name="Text Box 36"/>
              <p:cNvSpPr txBox="1">
                <a:spLocks noChangeArrowheads="1"/>
              </p:cNvSpPr>
              <p:nvPr/>
            </p:nvSpPr>
            <p:spPr bwMode="auto">
              <a:xfrm>
                <a:off x="1748" y="2602"/>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2309" name="Line 37"/>
              <p:cNvSpPr>
                <a:spLocks noChangeShapeType="1"/>
              </p:cNvSpPr>
              <p:nvPr/>
            </p:nvSpPr>
            <p:spPr bwMode="auto">
              <a:xfrm flipV="1">
                <a:off x="2945" y="2726"/>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Line 38"/>
              <p:cNvSpPr>
                <a:spLocks noChangeShapeType="1"/>
              </p:cNvSpPr>
              <p:nvPr/>
            </p:nvSpPr>
            <p:spPr bwMode="auto">
              <a:xfrm>
                <a:off x="2945" y="260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1" name="Line 39"/>
              <p:cNvSpPr>
                <a:spLocks noChangeShapeType="1"/>
              </p:cNvSpPr>
              <p:nvPr/>
            </p:nvSpPr>
            <p:spPr bwMode="auto">
              <a:xfrm>
                <a:off x="1745" y="260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2" name="Text Box 40"/>
              <p:cNvSpPr txBox="1">
                <a:spLocks noChangeArrowheads="1"/>
              </p:cNvSpPr>
              <p:nvPr/>
            </p:nvSpPr>
            <p:spPr bwMode="auto">
              <a:xfrm>
                <a:off x="3569" y="2609"/>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2313" name="Line 41"/>
              <p:cNvSpPr>
                <a:spLocks noChangeShapeType="1"/>
              </p:cNvSpPr>
              <p:nvPr/>
            </p:nvSpPr>
            <p:spPr bwMode="auto">
              <a:xfrm flipV="1">
                <a:off x="4766" y="2735"/>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4" name="Line 42"/>
              <p:cNvSpPr>
                <a:spLocks noChangeShapeType="1"/>
              </p:cNvSpPr>
              <p:nvPr/>
            </p:nvSpPr>
            <p:spPr bwMode="auto">
              <a:xfrm>
                <a:off x="4766" y="2611"/>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5" name="Line 43"/>
              <p:cNvSpPr>
                <a:spLocks noChangeShapeType="1"/>
              </p:cNvSpPr>
              <p:nvPr/>
            </p:nvSpPr>
            <p:spPr bwMode="auto">
              <a:xfrm>
                <a:off x="3566" y="2610"/>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7" name="Text Box 45"/>
            <p:cNvSpPr txBox="1">
              <a:spLocks noChangeArrowheads="1"/>
            </p:cNvSpPr>
            <p:nvPr/>
          </p:nvSpPr>
          <p:spPr bwMode="auto">
            <a:xfrm>
              <a:off x="955" y="3084"/>
              <a:ext cx="785" cy="258"/>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0F0C19"/>
                  </a:solidFill>
                </a:rPr>
                <a:t>其他程序</a:t>
              </a:r>
            </a:p>
          </p:txBody>
        </p:sp>
        <p:sp>
          <p:nvSpPr>
            <p:cNvPr id="12298" name="Line 46"/>
            <p:cNvSpPr>
              <a:spLocks noChangeShapeType="1"/>
            </p:cNvSpPr>
            <p:nvPr/>
          </p:nvSpPr>
          <p:spPr bwMode="auto">
            <a:xfrm>
              <a:off x="1740" y="3215"/>
              <a:ext cx="1197" cy="1"/>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Text Box 47"/>
            <p:cNvSpPr txBox="1">
              <a:spLocks noChangeArrowheads="1"/>
            </p:cNvSpPr>
            <p:nvPr/>
          </p:nvSpPr>
          <p:spPr bwMode="auto">
            <a:xfrm>
              <a:off x="2991" y="3082"/>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a:t>
              </a:r>
              <a:r>
                <a:rPr lang="en-US" altLang="zh-CN" sz="2000">
                  <a:solidFill>
                    <a:srgbClr val="0F0C19"/>
                  </a:solidFill>
                </a:rPr>
                <a:t>)</a:t>
              </a:r>
              <a:endParaRPr lang="en-US" altLang="zh-CN" sz="4400" b="0">
                <a:solidFill>
                  <a:srgbClr val="0F0C19"/>
                </a:solidFill>
              </a:endParaRPr>
            </a:p>
          </p:txBody>
        </p:sp>
        <p:sp>
          <p:nvSpPr>
            <p:cNvPr id="12300" name="Line 48"/>
            <p:cNvSpPr>
              <a:spLocks noChangeShapeType="1"/>
            </p:cNvSpPr>
            <p:nvPr/>
          </p:nvSpPr>
          <p:spPr bwMode="auto">
            <a:xfrm>
              <a:off x="3561" y="3210"/>
              <a:ext cx="1200" cy="6"/>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1" name="Line 49"/>
            <p:cNvSpPr>
              <a:spLocks noChangeShapeType="1"/>
            </p:cNvSpPr>
            <p:nvPr/>
          </p:nvSpPr>
          <p:spPr bwMode="auto">
            <a:xfrm>
              <a:off x="3561" y="308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2" name="Line 50"/>
            <p:cNvSpPr>
              <a:spLocks noChangeShapeType="1"/>
            </p:cNvSpPr>
            <p:nvPr/>
          </p:nvSpPr>
          <p:spPr bwMode="auto">
            <a:xfrm>
              <a:off x="2937" y="308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3" name="Text Box 67"/>
            <p:cNvSpPr txBox="1">
              <a:spLocks noChangeArrowheads="1"/>
            </p:cNvSpPr>
            <p:nvPr/>
          </p:nvSpPr>
          <p:spPr bwMode="auto">
            <a:xfrm>
              <a:off x="4809" y="3072"/>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a:t>
              </a:r>
              <a:r>
                <a:rPr lang="en-US" altLang="zh-CN" sz="2000">
                  <a:solidFill>
                    <a:srgbClr val="0F0C19"/>
                  </a:solidFill>
                </a:rPr>
                <a:t>)</a:t>
              </a:r>
              <a:endParaRPr lang="en-US" altLang="zh-CN" sz="4400" b="0">
                <a:solidFill>
                  <a:srgbClr val="0F0C19"/>
                </a:solidFill>
              </a:endParaRPr>
            </a:p>
          </p:txBody>
        </p:sp>
        <p:sp>
          <p:nvSpPr>
            <p:cNvPr id="12304" name="Line 69"/>
            <p:cNvSpPr>
              <a:spLocks noChangeShapeType="1"/>
            </p:cNvSpPr>
            <p:nvPr/>
          </p:nvSpPr>
          <p:spPr bwMode="auto">
            <a:xfrm>
              <a:off x="5379" y="307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5" name="Line 70"/>
            <p:cNvSpPr>
              <a:spLocks noChangeShapeType="1"/>
            </p:cNvSpPr>
            <p:nvPr/>
          </p:nvSpPr>
          <p:spPr bwMode="auto">
            <a:xfrm>
              <a:off x="4755" y="307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632" name="Rectangle 72"/>
          <p:cNvSpPr>
            <a:spLocks noChangeArrowheads="1"/>
          </p:cNvSpPr>
          <p:nvPr/>
        </p:nvSpPr>
        <p:spPr bwMode="auto">
          <a:xfrm>
            <a:off x="533400" y="5626100"/>
            <a:ext cx="7921625" cy="54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olidFill>
                  <a:srgbClr val="FF0000"/>
                </a:solidFill>
              </a:rPr>
              <a:t>计算机同时在执行多个程序</a:t>
            </a:r>
            <a:r>
              <a:rPr lang="en-US" altLang="zh-CN" sz="2400" dirty="0">
                <a:solidFill>
                  <a:srgbClr val="FF0000"/>
                </a:solidFill>
              </a:rPr>
              <a:t>(</a:t>
            </a:r>
            <a:r>
              <a:rPr lang="zh-CN" altLang="en-US" sz="2400" dirty="0">
                <a:solidFill>
                  <a:srgbClr val="FF0000"/>
                </a:solidFill>
              </a:rPr>
              <a:t>交替执行</a:t>
            </a:r>
            <a:r>
              <a:rPr lang="en-US" altLang="zh-CN" sz="2400" dirty="0">
                <a:solidFill>
                  <a:srgbClr val="FF0000"/>
                </a:solidFill>
              </a:rPr>
              <a:t>)! </a:t>
            </a:r>
          </a:p>
        </p:txBody>
      </p:sp>
      <p:sp>
        <p:nvSpPr>
          <p:cNvPr id="39"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计算机系统的基本特征</a:t>
            </a:r>
            <a:endParaRPr lang="en-US" altLang="zh-CN" sz="2800" b="1" kern="0" dirty="0" smtClean="0"/>
          </a:p>
        </p:txBody>
      </p:sp>
    </p:spTree>
    <p:extLst>
      <p:ext uri="{BB962C8B-B14F-4D97-AF65-F5344CB8AC3E}">
        <p14:creationId xmlns:p14="http://schemas.microsoft.com/office/powerpoint/2010/main" val="1407876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6616"/>
                                        </p:tgtEl>
                                        <p:attrNameLst>
                                          <p:attrName>style.visibility</p:attrName>
                                        </p:attrNameLst>
                                      </p:cBhvr>
                                      <p:to>
                                        <p:strVal val="visible"/>
                                      </p:to>
                                    </p:set>
                                    <p:animEffect transition="in" filter="dissolve">
                                      <p:cBhvr>
                                        <p:cTn id="7" dur="500"/>
                                        <p:tgtEl>
                                          <p:spTgt spid="666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576">
                                            <p:txEl>
                                              <p:pRg st="0" end="0"/>
                                            </p:txEl>
                                          </p:spTgt>
                                        </p:tgtEl>
                                        <p:attrNameLst>
                                          <p:attrName>style.visibility</p:attrName>
                                        </p:attrNameLst>
                                      </p:cBhvr>
                                      <p:to>
                                        <p:strVal val="visible"/>
                                      </p:to>
                                    </p:set>
                                    <p:animEffect transition="in" filter="dissolve">
                                      <p:cBhvr>
                                        <p:cTn id="12" dur="500"/>
                                        <p:tgtEl>
                                          <p:spTgt spid="665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6633"/>
                                        </p:tgtEl>
                                        <p:attrNameLst>
                                          <p:attrName>style.visibility</p:attrName>
                                        </p:attrNameLst>
                                      </p:cBhvr>
                                      <p:to>
                                        <p:strVal val="visible"/>
                                      </p:to>
                                    </p:set>
                                    <p:animEffect transition="in" filter="dissolve">
                                      <p:cBhvr>
                                        <p:cTn id="17" dur="500"/>
                                        <p:tgtEl>
                                          <p:spTgt spid="666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6632">
                                            <p:txEl>
                                              <p:pRg st="0" end="0"/>
                                            </p:txEl>
                                          </p:spTgt>
                                        </p:tgtEl>
                                        <p:attrNameLst>
                                          <p:attrName>style.visibility</p:attrName>
                                        </p:attrNameLst>
                                      </p:cBhvr>
                                      <p:to>
                                        <p:strVal val="visible"/>
                                      </p:to>
                                    </p:set>
                                    <p:animEffect transition="in" filter="dissolve">
                                      <p:cBhvr>
                                        <p:cTn id="22" dur="500"/>
                                        <p:tgtEl>
                                          <p:spTgt spid="666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6" grpId="0" build="p"/>
      <p:bldP spid="6663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1519238" y="2311400"/>
            <a:ext cx="6365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16" name="Rectangle 6"/>
          <p:cNvSpPr>
            <a:spLocks noChangeArrowheads="1"/>
          </p:cNvSpPr>
          <p:nvPr/>
        </p:nvSpPr>
        <p:spPr bwMode="auto">
          <a:xfrm>
            <a:off x="76200" y="17526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rPr>
              <a:t>一次一个程序：</a:t>
            </a:r>
          </a:p>
        </p:txBody>
      </p:sp>
      <p:sp>
        <p:nvSpPr>
          <p:cNvPr id="13317" name="Rectangle 10"/>
          <p:cNvSpPr>
            <a:spLocks noChangeArrowheads="1"/>
          </p:cNvSpPr>
          <p:nvPr/>
        </p:nvSpPr>
        <p:spPr bwMode="auto">
          <a:xfrm>
            <a:off x="1828800" y="3133725"/>
            <a:ext cx="2476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700">
                <a:solidFill>
                  <a:schemeClr val="tx2"/>
                </a:solidFill>
              </a:rPr>
              <a:t>A</a:t>
            </a:r>
            <a:endParaRPr kumimoji="1" lang="en-US" altLang="zh-CN" sz="2400">
              <a:solidFill>
                <a:schemeClr val="tx2"/>
              </a:solidFill>
            </a:endParaRPr>
          </a:p>
        </p:txBody>
      </p:sp>
      <p:sp>
        <p:nvSpPr>
          <p:cNvPr id="13318" name="Rectangle 11"/>
          <p:cNvSpPr>
            <a:spLocks noChangeArrowheads="1"/>
          </p:cNvSpPr>
          <p:nvPr/>
        </p:nvSpPr>
        <p:spPr bwMode="auto">
          <a:xfrm>
            <a:off x="1828800" y="3967163"/>
            <a:ext cx="2476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700">
                <a:solidFill>
                  <a:schemeClr val="tx2"/>
                </a:solidFill>
              </a:rPr>
              <a:t>B</a:t>
            </a:r>
            <a:endParaRPr kumimoji="1" lang="en-US" altLang="zh-CN" sz="2400">
              <a:solidFill>
                <a:schemeClr val="tx2"/>
              </a:solidFill>
            </a:endParaRPr>
          </a:p>
        </p:txBody>
      </p:sp>
      <p:sp>
        <p:nvSpPr>
          <p:cNvPr id="13319" name="Line 12"/>
          <p:cNvSpPr>
            <a:spLocks noChangeShapeType="1"/>
          </p:cNvSpPr>
          <p:nvPr/>
        </p:nvSpPr>
        <p:spPr bwMode="auto">
          <a:xfrm flipV="1">
            <a:off x="2057400" y="3730625"/>
            <a:ext cx="647382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0" name="Freeform 13"/>
          <p:cNvSpPr>
            <a:spLocks/>
          </p:cNvSpPr>
          <p:nvPr/>
        </p:nvSpPr>
        <p:spPr bwMode="auto">
          <a:xfrm>
            <a:off x="8531225" y="3683000"/>
            <a:ext cx="252413" cy="92075"/>
          </a:xfrm>
          <a:custGeom>
            <a:avLst/>
            <a:gdLst>
              <a:gd name="T0" fmla="*/ 0 w 159"/>
              <a:gd name="T1" fmla="*/ 0 h 58"/>
              <a:gd name="T2" fmla="*/ 2147483646 w 159"/>
              <a:gd name="T3" fmla="*/ 2147483646 h 58"/>
              <a:gd name="T4" fmla="*/ 0 w 159"/>
              <a:gd name="T5" fmla="*/ 2147483646 h 58"/>
              <a:gd name="T6" fmla="*/ 0 w 159"/>
              <a:gd name="T7" fmla="*/ 0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58">
                <a:moveTo>
                  <a:pt x="0" y="0"/>
                </a:moveTo>
                <a:lnTo>
                  <a:pt x="159" y="29"/>
                </a:lnTo>
                <a:lnTo>
                  <a:pt x="0" y="58"/>
                </a:lnTo>
                <a:lnTo>
                  <a:pt x="0" y="0"/>
                </a:lnTo>
                <a:close/>
              </a:path>
            </a:pathLst>
          </a:custGeom>
          <a:solidFill>
            <a:srgbClr val="000000"/>
          </a:solidFill>
          <a:ln w="12700">
            <a:solidFill>
              <a:schemeClr val="tx1"/>
            </a:solidFill>
            <a:prstDash val="solid"/>
            <a:round/>
            <a:headEnd/>
            <a:tailEnd/>
          </a:ln>
        </p:spPr>
        <p:txBody>
          <a:bodyPr/>
          <a:lstStyle/>
          <a:p>
            <a:endParaRPr lang="zh-CN" altLang="en-US"/>
          </a:p>
        </p:txBody>
      </p:sp>
      <p:sp>
        <p:nvSpPr>
          <p:cNvPr id="13321" name="Line 14"/>
          <p:cNvSpPr>
            <a:spLocks noChangeShapeType="1"/>
          </p:cNvSpPr>
          <p:nvPr/>
        </p:nvSpPr>
        <p:spPr bwMode="auto">
          <a:xfrm>
            <a:off x="2057400" y="365760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2" name="Line 17"/>
          <p:cNvSpPr>
            <a:spLocks noChangeShapeType="1"/>
          </p:cNvSpPr>
          <p:nvPr/>
        </p:nvSpPr>
        <p:spPr bwMode="auto">
          <a:xfrm>
            <a:off x="7575550" y="3668713"/>
            <a:ext cx="1588" cy="134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Rectangle 21"/>
          <p:cNvSpPr>
            <a:spLocks noChangeArrowheads="1"/>
          </p:cNvSpPr>
          <p:nvPr/>
        </p:nvSpPr>
        <p:spPr bwMode="auto">
          <a:xfrm>
            <a:off x="2365375"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CPU</a:t>
            </a:r>
            <a:endParaRPr kumimoji="1" lang="en-US" altLang="zh-CN" sz="2400">
              <a:solidFill>
                <a:schemeClr val="tx2"/>
              </a:solidFill>
            </a:endParaRPr>
          </a:p>
        </p:txBody>
      </p:sp>
      <p:sp>
        <p:nvSpPr>
          <p:cNvPr id="13324" name="Rectangle 23"/>
          <p:cNvSpPr>
            <a:spLocks noChangeArrowheads="1"/>
          </p:cNvSpPr>
          <p:nvPr/>
        </p:nvSpPr>
        <p:spPr bwMode="auto">
          <a:xfrm>
            <a:off x="3470275" y="3306763"/>
            <a:ext cx="59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DEV1</a:t>
            </a:r>
            <a:endParaRPr kumimoji="1" lang="en-US" altLang="zh-CN" sz="2400">
              <a:solidFill>
                <a:schemeClr val="tx2"/>
              </a:solidFill>
            </a:endParaRPr>
          </a:p>
        </p:txBody>
      </p:sp>
      <p:sp>
        <p:nvSpPr>
          <p:cNvPr id="13325" name="Rectangle 25"/>
          <p:cNvSpPr>
            <a:spLocks noChangeArrowheads="1"/>
          </p:cNvSpPr>
          <p:nvPr/>
        </p:nvSpPr>
        <p:spPr bwMode="auto">
          <a:xfrm>
            <a:off x="5999163" y="3306763"/>
            <a:ext cx="59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DEV2</a:t>
            </a:r>
            <a:endParaRPr kumimoji="1" lang="en-US" altLang="zh-CN" sz="2400">
              <a:solidFill>
                <a:schemeClr val="tx2"/>
              </a:solidFill>
            </a:endParaRPr>
          </a:p>
        </p:txBody>
      </p:sp>
      <p:sp>
        <p:nvSpPr>
          <p:cNvPr id="13326" name="Rectangle 26"/>
          <p:cNvSpPr>
            <a:spLocks noChangeArrowheads="1"/>
          </p:cNvSpPr>
          <p:nvPr/>
        </p:nvSpPr>
        <p:spPr bwMode="auto">
          <a:xfrm>
            <a:off x="6592888" y="3405188"/>
            <a:ext cx="7778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27" name="Rectangle 27"/>
          <p:cNvSpPr>
            <a:spLocks noChangeArrowheads="1"/>
          </p:cNvSpPr>
          <p:nvPr/>
        </p:nvSpPr>
        <p:spPr bwMode="auto">
          <a:xfrm>
            <a:off x="7281863"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CPU</a:t>
            </a:r>
            <a:endParaRPr kumimoji="1" lang="en-US" altLang="zh-CN" sz="2400">
              <a:solidFill>
                <a:schemeClr val="tx2"/>
              </a:solidFill>
            </a:endParaRPr>
          </a:p>
        </p:txBody>
      </p:sp>
      <p:sp>
        <p:nvSpPr>
          <p:cNvPr id="13328" name="Rectangle 28"/>
          <p:cNvSpPr>
            <a:spLocks noChangeArrowheads="1"/>
          </p:cNvSpPr>
          <p:nvPr/>
        </p:nvSpPr>
        <p:spPr bwMode="auto">
          <a:xfrm>
            <a:off x="4157663" y="3405188"/>
            <a:ext cx="7778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29" name="Rectangle 29"/>
          <p:cNvSpPr>
            <a:spLocks noChangeArrowheads="1"/>
          </p:cNvSpPr>
          <p:nvPr/>
        </p:nvSpPr>
        <p:spPr bwMode="auto">
          <a:xfrm>
            <a:off x="5084763"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CPU</a:t>
            </a:r>
            <a:endParaRPr kumimoji="1" lang="en-US" altLang="zh-CN" sz="2400">
              <a:solidFill>
                <a:schemeClr val="tx2"/>
              </a:solidFill>
            </a:endParaRPr>
          </a:p>
        </p:txBody>
      </p:sp>
      <p:sp>
        <p:nvSpPr>
          <p:cNvPr id="13330" name="Rectangle 30"/>
          <p:cNvSpPr>
            <a:spLocks noChangeArrowheads="1"/>
          </p:cNvSpPr>
          <p:nvPr/>
        </p:nvSpPr>
        <p:spPr bwMode="auto">
          <a:xfrm>
            <a:off x="3186113" y="3825875"/>
            <a:ext cx="4587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31" name="Rectangle 31"/>
          <p:cNvSpPr>
            <a:spLocks noChangeArrowheads="1"/>
          </p:cNvSpPr>
          <p:nvPr/>
        </p:nvSpPr>
        <p:spPr bwMode="auto">
          <a:xfrm>
            <a:off x="3368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10</a:t>
            </a:r>
            <a:endParaRPr kumimoji="1" lang="en-US" altLang="zh-CN" sz="2400">
              <a:solidFill>
                <a:schemeClr val="tx2"/>
              </a:solidFill>
            </a:endParaRPr>
          </a:p>
        </p:txBody>
      </p:sp>
      <p:sp>
        <p:nvSpPr>
          <p:cNvPr id="13332" name="Rectangle 32"/>
          <p:cNvSpPr>
            <a:spLocks noChangeArrowheads="1"/>
          </p:cNvSpPr>
          <p:nvPr/>
        </p:nvSpPr>
        <p:spPr bwMode="auto">
          <a:xfrm>
            <a:off x="3940175" y="3825875"/>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33" name="Rectangle 33"/>
          <p:cNvSpPr>
            <a:spLocks noChangeArrowheads="1"/>
          </p:cNvSpPr>
          <p:nvPr/>
        </p:nvSpPr>
        <p:spPr bwMode="auto">
          <a:xfrm>
            <a:off x="4206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15</a:t>
            </a:r>
            <a:endParaRPr kumimoji="1" lang="en-US" altLang="zh-CN" sz="2400">
              <a:solidFill>
                <a:schemeClr val="tx2"/>
              </a:solidFill>
            </a:endParaRPr>
          </a:p>
        </p:txBody>
      </p:sp>
      <p:sp>
        <p:nvSpPr>
          <p:cNvPr id="13334" name="Rectangle 34"/>
          <p:cNvSpPr>
            <a:spLocks noChangeArrowheads="1"/>
          </p:cNvSpPr>
          <p:nvPr/>
        </p:nvSpPr>
        <p:spPr bwMode="auto">
          <a:xfrm>
            <a:off x="4657725" y="3825875"/>
            <a:ext cx="4587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35" name="Rectangle 35"/>
          <p:cNvSpPr>
            <a:spLocks noChangeArrowheads="1"/>
          </p:cNvSpPr>
          <p:nvPr/>
        </p:nvSpPr>
        <p:spPr bwMode="auto">
          <a:xfrm>
            <a:off x="50450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20</a:t>
            </a:r>
            <a:endParaRPr kumimoji="1" lang="en-US" altLang="zh-CN" sz="2400">
              <a:solidFill>
                <a:schemeClr val="tx2"/>
              </a:solidFill>
            </a:endParaRPr>
          </a:p>
        </p:txBody>
      </p:sp>
      <p:sp>
        <p:nvSpPr>
          <p:cNvPr id="13336" name="Rectangle 36"/>
          <p:cNvSpPr>
            <a:spLocks noChangeArrowheads="1"/>
          </p:cNvSpPr>
          <p:nvPr/>
        </p:nvSpPr>
        <p:spPr bwMode="auto">
          <a:xfrm>
            <a:off x="6116638" y="3825875"/>
            <a:ext cx="457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37" name="Rectangle 37"/>
          <p:cNvSpPr>
            <a:spLocks noChangeArrowheads="1"/>
          </p:cNvSpPr>
          <p:nvPr/>
        </p:nvSpPr>
        <p:spPr bwMode="auto">
          <a:xfrm>
            <a:off x="6416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30</a:t>
            </a:r>
            <a:endParaRPr kumimoji="1" lang="en-US" altLang="zh-CN" sz="2400">
              <a:solidFill>
                <a:schemeClr val="tx2"/>
              </a:solidFill>
            </a:endParaRPr>
          </a:p>
        </p:txBody>
      </p:sp>
      <p:sp>
        <p:nvSpPr>
          <p:cNvPr id="13338" name="Rectangle 38"/>
          <p:cNvSpPr>
            <a:spLocks noChangeArrowheads="1"/>
          </p:cNvSpPr>
          <p:nvPr/>
        </p:nvSpPr>
        <p:spPr bwMode="auto">
          <a:xfrm>
            <a:off x="7491413" y="3825875"/>
            <a:ext cx="457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39" name="Rectangle 39"/>
          <p:cNvSpPr>
            <a:spLocks noChangeArrowheads="1"/>
          </p:cNvSpPr>
          <p:nvPr/>
        </p:nvSpPr>
        <p:spPr bwMode="auto">
          <a:xfrm>
            <a:off x="7635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40</a:t>
            </a:r>
            <a:endParaRPr kumimoji="1" lang="en-US" altLang="zh-CN" sz="2400">
              <a:solidFill>
                <a:schemeClr val="tx2"/>
              </a:solidFill>
            </a:endParaRPr>
          </a:p>
        </p:txBody>
      </p:sp>
      <p:sp>
        <p:nvSpPr>
          <p:cNvPr id="13340" name="Rectangle 40"/>
          <p:cNvSpPr>
            <a:spLocks noChangeArrowheads="1"/>
          </p:cNvSpPr>
          <p:nvPr/>
        </p:nvSpPr>
        <p:spPr bwMode="auto">
          <a:xfrm>
            <a:off x="9064625" y="3506788"/>
            <a:ext cx="8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solidFill>
                  <a:schemeClr val="tx2"/>
                </a:solidFill>
              </a:rPr>
              <a:t> </a:t>
            </a:r>
          </a:p>
        </p:txBody>
      </p:sp>
      <p:sp>
        <p:nvSpPr>
          <p:cNvPr id="13341" name="Rectangle 42"/>
          <p:cNvSpPr>
            <a:spLocks noChangeArrowheads="1"/>
          </p:cNvSpPr>
          <p:nvPr/>
        </p:nvSpPr>
        <p:spPr bwMode="auto">
          <a:xfrm>
            <a:off x="5730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25</a:t>
            </a:r>
            <a:endParaRPr kumimoji="1" lang="en-US" altLang="zh-CN" sz="2400">
              <a:solidFill>
                <a:schemeClr val="tx2"/>
              </a:solidFill>
            </a:endParaRPr>
          </a:p>
        </p:txBody>
      </p:sp>
      <p:sp>
        <p:nvSpPr>
          <p:cNvPr id="13342" name="Rectangle 43"/>
          <p:cNvSpPr>
            <a:spLocks noChangeArrowheads="1"/>
          </p:cNvSpPr>
          <p:nvPr/>
        </p:nvSpPr>
        <p:spPr bwMode="auto">
          <a:xfrm>
            <a:off x="2349500"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DEV1</a:t>
            </a:r>
            <a:endParaRPr kumimoji="1" lang="en-US" altLang="zh-CN" sz="2400">
              <a:solidFill>
                <a:schemeClr val="tx2"/>
              </a:solidFill>
            </a:endParaRPr>
          </a:p>
        </p:txBody>
      </p:sp>
      <p:sp>
        <p:nvSpPr>
          <p:cNvPr id="13343" name="Rectangle 44"/>
          <p:cNvSpPr>
            <a:spLocks noChangeArrowheads="1"/>
          </p:cNvSpPr>
          <p:nvPr/>
        </p:nvSpPr>
        <p:spPr bwMode="auto">
          <a:xfrm>
            <a:off x="3903663" y="396240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CPU</a:t>
            </a:r>
            <a:endParaRPr kumimoji="1" lang="en-US" altLang="zh-CN" sz="2400">
              <a:solidFill>
                <a:schemeClr val="tx2"/>
              </a:solidFill>
            </a:endParaRPr>
          </a:p>
        </p:txBody>
      </p:sp>
      <p:sp>
        <p:nvSpPr>
          <p:cNvPr id="13344" name="Rectangle 46"/>
          <p:cNvSpPr>
            <a:spLocks noChangeArrowheads="1"/>
          </p:cNvSpPr>
          <p:nvPr/>
        </p:nvSpPr>
        <p:spPr bwMode="auto">
          <a:xfrm>
            <a:off x="70262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35</a:t>
            </a:r>
            <a:endParaRPr kumimoji="1" lang="en-US" altLang="zh-CN" sz="2400">
              <a:solidFill>
                <a:schemeClr val="tx2"/>
              </a:solidFill>
            </a:endParaRPr>
          </a:p>
        </p:txBody>
      </p:sp>
      <p:sp>
        <p:nvSpPr>
          <p:cNvPr id="13345" name="Line 47"/>
          <p:cNvSpPr>
            <a:spLocks noChangeShapeType="1"/>
          </p:cNvSpPr>
          <p:nvPr/>
        </p:nvSpPr>
        <p:spPr bwMode="auto">
          <a:xfrm>
            <a:off x="8307388" y="3659188"/>
            <a:ext cx="1587"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6" name="Rectangle 48"/>
          <p:cNvSpPr>
            <a:spLocks noChangeArrowheads="1"/>
          </p:cNvSpPr>
          <p:nvPr/>
        </p:nvSpPr>
        <p:spPr bwMode="auto">
          <a:xfrm>
            <a:off x="8321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45</a:t>
            </a:r>
            <a:endParaRPr kumimoji="1" lang="en-US" altLang="zh-CN" sz="2400">
              <a:solidFill>
                <a:schemeClr val="tx2"/>
              </a:solidFill>
            </a:endParaRPr>
          </a:p>
        </p:txBody>
      </p:sp>
      <p:sp>
        <p:nvSpPr>
          <p:cNvPr id="13347" name="Line 49"/>
          <p:cNvSpPr>
            <a:spLocks noChangeShapeType="1"/>
          </p:cNvSpPr>
          <p:nvPr/>
        </p:nvSpPr>
        <p:spPr bwMode="auto">
          <a:xfrm>
            <a:off x="4343400" y="3438525"/>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48" name="Rectangle 50"/>
          <p:cNvSpPr>
            <a:spLocks noChangeArrowheads="1"/>
          </p:cNvSpPr>
          <p:nvPr/>
        </p:nvSpPr>
        <p:spPr bwMode="auto">
          <a:xfrm>
            <a:off x="5008563"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DEV2</a:t>
            </a:r>
            <a:endParaRPr kumimoji="1" lang="en-US" altLang="zh-CN" sz="2400">
              <a:solidFill>
                <a:schemeClr val="tx2"/>
              </a:solidFill>
            </a:endParaRPr>
          </a:p>
        </p:txBody>
      </p:sp>
      <p:sp>
        <p:nvSpPr>
          <p:cNvPr id="13349" name="Rectangle 51"/>
          <p:cNvSpPr>
            <a:spLocks noChangeArrowheads="1"/>
          </p:cNvSpPr>
          <p:nvPr/>
        </p:nvSpPr>
        <p:spPr bwMode="auto">
          <a:xfrm>
            <a:off x="5783263" y="396240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CPU</a:t>
            </a:r>
            <a:endParaRPr kumimoji="1" lang="en-US" altLang="zh-CN" sz="2400">
              <a:solidFill>
                <a:schemeClr val="tx2"/>
              </a:solidFill>
            </a:endParaRPr>
          </a:p>
        </p:txBody>
      </p:sp>
      <p:sp>
        <p:nvSpPr>
          <p:cNvPr id="13350" name="Rectangle 52"/>
          <p:cNvSpPr>
            <a:spLocks noChangeArrowheads="1"/>
          </p:cNvSpPr>
          <p:nvPr/>
        </p:nvSpPr>
        <p:spPr bwMode="auto">
          <a:xfrm>
            <a:off x="7318375"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DEV2</a:t>
            </a:r>
            <a:endParaRPr kumimoji="1" lang="en-US" altLang="zh-CN" sz="2400">
              <a:solidFill>
                <a:schemeClr val="tx2"/>
              </a:solidFill>
            </a:endParaRPr>
          </a:p>
        </p:txBody>
      </p:sp>
      <p:sp>
        <p:nvSpPr>
          <p:cNvPr id="13351" name="Line 53"/>
          <p:cNvSpPr>
            <a:spLocks noChangeShapeType="1"/>
          </p:cNvSpPr>
          <p:nvPr/>
        </p:nvSpPr>
        <p:spPr bwMode="auto">
          <a:xfrm>
            <a:off x="6477000" y="413543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7902" name="Group 318"/>
          <p:cNvGraphicFramePr>
            <a:graphicFrameLocks noGrp="1"/>
          </p:cNvGraphicFramePr>
          <p:nvPr>
            <p:ph idx="1"/>
          </p:nvPr>
        </p:nvGraphicFramePr>
        <p:xfrm>
          <a:off x="1524000" y="4572000"/>
          <a:ext cx="6488113" cy="1770063"/>
        </p:xfrm>
        <a:graphic>
          <a:graphicData uri="http://schemas.openxmlformats.org/drawingml/2006/table">
            <a:tbl>
              <a:tblPr/>
              <a:tblGrid>
                <a:gridCol w="2162175"/>
                <a:gridCol w="2163763"/>
                <a:gridCol w="2162175"/>
              </a:tblGrid>
              <a:tr h="396382">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zh-CN" altLang="en-US"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一次一个程序</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zh-CN" altLang="en-US"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多个程序</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364">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CPU</a:t>
                      </a: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利用率</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40/80=50%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40/45=89%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953">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DEV1</a:t>
                      </a: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利用率</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15/80=18.75%</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15/45=33%</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364">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DEV2</a:t>
                      </a: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利用率</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25/80=31.25%</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25/45=56%</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74" name="Rectangle 80"/>
          <p:cNvSpPr>
            <a:spLocks noChangeArrowheads="1"/>
          </p:cNvSpPr>
          <p:nvPr/>
        </p:nvSpPr>
        <p:spPr bwMode="auto">
          <a:xfrm>
            <a:off x="1519238" y="2322513"/>
            <a:ext cx="5524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t>   B</a:t>
            </a:r>
            <a:endParaRPr kumimoji="1" lang="en-US" altLang="zh-CN" sz="2400"/>
          </a:p>
        </p:txBody>
      </p:sp>
      <p:sp>
        <p:nvSpPr>
          <p:cNvPr id="13375" name="Rectangle 82"/>
          <p:cNvSpPr>
            <a:spLocks noChangeArrowheads="1"/>
          </p:cNvSpPr>
          <p:nvPr/>
        </p:nvSpPr>
        <p:spPr bwMode="auto">
          <a:xfrm>
            <a:off x="6615113" y="2173288"/>
            <a:ext cx="774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76" name="Rectangle 83"/>
          <p:cNvSpPr>
            <a:spLocks noChangeArrowheads="1"/>
          </p:cNvSpPr>
          <p:nvPr/>
        </p:nvSpPr>
        <p:spPr bwMode="auto">
          <a:xfrm>
            <a:off x="6615113" y="2184400"/>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DEV2</a:t>
            </a:r>
            <a:endParaRPr kumimoji="1" lang="en-US" altLang="zh-CN" sz="2400"/>
          </a:p>
        </p:txBody>
      </p:sp>
      <p:sp>
        <p:nvSpPr>
          <p:cNvPr id="13377" name="Rectangle 84"/>
          <p:cNvSpPr>
            <a:spLocks noChangeArrowheads="1"/>
          </p:cNvSpPr>
          <p:nvPr/>
        </p:nvSpPr>
        <p:spPr bwMode="auto">
          <a:xfrm>
            <a:off x="6767513" y="2462213"/>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378" name="Line 85"/>
          <p:cNvSpPr>
            <a:spLocks noChangeShapeType="1"/>
          </p:cNvSpPr>
          <p:nvPr/>
        </p:nvSpPr>
        <p:spPr bwMode="auto">
          <a:xfrm>
            <a:off x="2076450" y="2511425"/>
            <a:ext cx="6689725" cy="158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9" name="Freeform 86"/>
          <p:cNvSpPr>
            <a:spLocks/>
          </p:cNvSpPr>
          <p:nvPr/>
        </p:nvSpPr>
        <p:spPr bwMode="auto">
          <a:xfrm>
            <a:off x="8534400" y="2466975"/>
            <a:ext cx="254000" cy="88900"/>
          </a:xfrm>
          <a:custGeom>
            <a:avLst/>
            <a:gdLst>
              <a:gd name="T0" fmla="*/ 0 w 160"/>
              <a:gd name="T1" fmla="*/ 0 h 56"/>
              <a:gd name="T2" fmla="*/ 2147483646 w 160"/>
              <a:gd name="T3" fmla="*/ 2147483646 h 56"/>
              <a:gd name="T4" fmla="*/ 0 w 160"/>
              <a:gd name="T5" fmla="*/ 2147483646 h 56"/>
              <a:gd name="T6" fmla="*/ 0 w 16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56">
                <a:moveTo>
                  <a:pt x="0" y="0"/>
                </a:moveTo>
                <a:lnTo>
                  <a:pt x="160" y="28"/>
                </a:lnTo>
                <a:lnTo>
                  <a:pt x="0" y="56"/>
                </a:lnTo>
                <a:lnTo>
                  <a:pt x="0" y="0"/>
                </a:lnTo>
                <a:close/>
              </a:path>
            </a:pathLst>
          </a:custGeom>
          <a:solidFill>
            <a:schemeClr val="tx1"/>
          </a:solidFill>
          <a:ln w="14288">
            <a:solidFill>
              <a:schemeClr val="tx1"/>
            </a:solidFill>
            <a:prstDash val="solid"/>
            <a:round/>
            <a:headEnd/>
            <a:tailEnd/>
          </a:ln>
        </p:spPr>
        <p:txBody>
          <a:bodyPr/>
          <a:lstStyle/>
          <a:p>
            <a:endParaRPr lang="zh-CN" altLang="en-US"/>
          </a:p>
        </p:txBody>
      </p:sp>
      <p:sp>
        <p:nvSpPr>
          <p:cNvPr id="13380" name="Line 87"/>
          <p:cNvSpPr>
            <a:spLocks noChangeShapeType="1"/>
          </p:cNvSpPr>
          <p:nvPr/>
        </p:nvSpPr>
        <p:spPr bwMode="auto">
          <a:xfrm>
            <a:off x="2068513" y="2444750"/>
            <a:ext cx="1587"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1" name="Line 88"/>
          <p:cNvSpPr>
            <a:spLocks noChangeShapeType="1"/>
          </p:cNvSpPr>
          <p:nvPr/>
        </p:nvSpPr>
        <p:spPr bwMode="auto">
          <a:xfrm>
            <a:off x="5624513" y="2451100"/>
            <a:ext cx="1587"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2" name="Line 89"/>
          <p:cNvSpPr>
            <a:spLocks noChangeShapeType="1"/>
          </p:cNvSpPr>
          <p:nvPr/>
        </p:nvSpPr>
        <p:spPr bwMode="auto">
          <a:xfrm>
            <a:off x="6499225" y="2439988"/>
            <a:ext cx="1588" cy="138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3" name="Line 90"/>
          <p:cNvSpPr>
            <a:spLocks noChangeShapeType="1"/>
          </p:cNvSpPr>
          <p:nvPr/>
        </p:nvSpPr>
        <p:spPr bwMode="auto">
          <a:xfrm>
            <a:off x="7620000" y="2451100"/>
            <a:ext cx="1588"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4" name="Line 91"/>
          <p:cNvSpPr>
            <a:spLocks noChangeShapeType="1"/>
          </p:cNvSpPr>
          <p:nvPr/>
        </p:nvSpPr>
        <p:spPr bwMode="auto">
          <a:xfrm>
            <a:off x="4829175" y="2451100"/>
            <a:ext cx="1588"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5" name="Line 92"/>
          <p:cNvSpPr>
            <a:spLocks noChangeShapeType="1"/>
          </p:cNvSpPr>
          <p:nvPr/>
        </p:nvSpPr>
        <p:spPr bwMode="auto">
          <a:xfrm>
            <a:off x="3367088" y="2444750"/>
            <a:ext cx="1587"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6" name="Rectangle 93"/>
          <p:cNvSpPr>
            <a:spLocks noChangeArrowheads="1"/>
          </p:cNvSpPr>
          <p:nvPr/>
        </p:nvSpPr>
        <p:spPr bwMode="auto">
          <a:xfrm>
            <a:off x="3644900" y="2189163"/>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87" name="Rectangle 94"/>
          <p:cNvSpPr>
            <a:spLocks noChangeArrowheads="1"/>
          </p:cNvSpPr>
          <p:nvPr/>
        </p:nvSpPr>
        <p:spPr bwMode="auto">
          <a:xfrm>
            <a:off x="3852863" y="2200275"/>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CPU</a:t>
            </a:r>
            <a:endParaRPr kumimoji="1" lang="en-US" altLang="zh-CN" sz="2400"/>
          </a:p>
        </p:txBody>
      </p:sp>
      <p:sp>
        <p:nvSpPr>
          <p:cNvPr id="13388" name="Rectangle 95"/>
          <p:cNvSpPr>
            <a:spLocks noChangeArrowheads="1"/>
          </p:cNvSpPr>
          <p:nvPr/>
        </p:nvSpPr>
        <p:spPr bwMode="auto">
          <a:xfrm>
            <a:off x="4430713" y="220027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389" name="Rectangle 96"/>
          <p:cNvSpPr>
            <a:spLocks noChangeArrowheads="1"/>
          </p:cNvSpPr>
          <p:nvPr/>
        </p:nvSpPr>
        <p:spPr bwMode="auto">
          <a:xfrm>
            <a:off x="2600325" y="2184400"/>
            <a:ext cx="7747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90" name="Rectangle 97"/>
          <p:cNvSpPr>
            <a:spLocks noChangeArrowheads="1"/>
          </p:cNvSpPr>
          <p:nvPr/>
        </p:nvSpPr>
        <p:spPr bwMode="auto">
          <a:xfrm>
            <a:off x="2438400" y="2195513"/>
            <a:ext cx="66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DEV 1</a:t>
            </a:r>
          </a:p>
        </p:txBody>
      </p:sp>
      <p:sp>
        <p:nvSpPr>
          <p:cNvPr id="13391" name="Rectangle 98"/>
          <p:cNvSpPr>
            <a:spLocks noChangeArrowheads="1"/>
          </p:cNvSpPr>
          <p:nvPr/>
        </p:nvSpPr>
        <p:spPr bwMode="auto">
          <a:xfrm>
            <a:off x="2871788" y="247332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392" name="Rectangle 99"/>
          <p:cNvSpPr>
            <a:spLocks noChangeArrowheads="1"/>
          </p:cNvSpPr>
          <p:nvPr/>
        </p:nvSpPr>
        <p:spPr bwMode="auto">
          <a:xfrm>
            <a:off x="4830763" y="2184400"/>
            <a:ext cx="7747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93" name="Rectangle 100"/>
          <p:cNvSpPr>
            <a:spLocks noChangeArrowheads="1"/>
          </p:cNvSpPr>
          <p:nvPr/>
        </p:nvSpPr>
        <p:spPr bwMode="auto">
          <a:xfrm>
            <a:off x="4914900" y="21955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DEV2</a:t>
            </a:r>
            <a:endParaRPr kumimoji="1" lang="en-US" altLang="zh-CN" sz="2400"/>
          </a:p>
        </p:txBody>
      </p:sp>
      <p:sp>
        <p:nvSpPr>
          <p:cNvPr id="13394" name="Rectangle 101"/>
          <p:cNvSpPr>
            <a:spLocks noChangeArrowheads="1"/>
          </p:cNvSpPr>
          <p:nvPr/>
        </p:nvSpPr>
        <p:spPr bwMode="auto">
          <a:xfrm>
            <a:off x="5002213" y="247332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395" name="Rectangle 102"/>
          <p:cNvSpPr>
            <a:spLocks noChangeArrowheads="1"/>
          </p:cNvSpPr>
          <p:nvPr/>
        </p:nvSpPr>
        <p:spPr bwMode="auto">
          <a:xfrm>
            <a:off x="5661025" y="2189163"/>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96" name="Rectangle 103"/>
          <p:cNvSpPr>
            <a:spLocks noChangeArrowheads="1"/>
          </p:cNvSpPr>
          <p:nvPr/>
        </p:nvSpPr>
        <p:spPr bwMode="auto">
          <a:xfrm>
            <a:off x="5692775" y="2200275"/>
            <a:ext cx="673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CPU</a:t>
            </a:r>
            <a:endParaRPr kumimoji="1" lang="en-US" altLang="zh-CN" sz="2400"/>
          </a:p>
        </p:txBody>
      </p:sp>
      <p:sp>
        <p:nvSpPr>
          <p:cNvPr id="13397" name="Rectangle 104"/>
          <p:cNvSpPr>
            <a:spLocks noChangeArrowheads="1"/>
          </p:cNvSpPr>
          <p:nvPr/>
        </p:nvSpPr>
        <p:spPr bwMode="auto">
          <a:xfrm>
            <a:off x="6238875" y="220027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398" name="Rectangle 105"/>
          <p:cNvSpPr>
            <a:spLocks noChangeArrowheads="1"/>
          </p:cNvSpPr>
          <p:nvPr/>
        </p:nvSpPr>
        <p:spPr bwMode="auto">
          <a:xfrm>
            <a:off x="1822450" y="2322513"/>
            <a:ext cx="984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t> </a:t>
            </a:r>
            <a:endParaRPr kumimoji="1" lang="en-US" altLang="zh-CN" sz="2400"/>
          </a:p>
        </p:txBody>
      </p:sp>
      <p:sp>
        <p:nvSpPr>
          <p:cNvPr id="13399" name="Rectangle 106"/>
          <p:cNvSpPr>
            <a:spLocks noChangeArrowheads="1"/>
          </p:cNvSpPr>
          <p:nvPr/>
        </p:nvSpPr>
        <p:spPr bwMode="auto">
          <a:xfrm>
            <a:off x="3124200" y="2609850"/>
            <a:ext cx="461963"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00" name="Rectangle 107"/>
          <p:cNvSpPr>
            <a:spLocks noChangeArrowheads="1"/>
          </p:cNvSpPr>
          <p:nvPr/>
        </p:nvSpPr>
        <p:spPr bwMode="auto">
          <a:xfrm>
            <a:off x="3402013" y="25146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50</a:t>
            </a:r>
            <a:endParaRPr kumimoji="1" lang="en-US" altLang="zh-CN" sz="2400"/>
          </a:p>
        </p:txBody>
      </p:sp>
      <p:sp>
        <p:nvSpPr>
          <p:cNvPr id="13401" name="Rectangle 108"/>
          <p:cNvSpPr>
            <a:spLocks noChangeArrowheads="1"/>
          </p:cNvSpPr>
          <p:nvPr/>
        </p:nvSpPr>
        <p:spPr bwMode="auto">
          <a:xfrm>
            <a:off x="4584700" y="261143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02" name="Rectangle 109"/>
          <p:cNvSpPr>
            <a:spLocks noChangeArrowheads="1"/>
          </p:cNvSpPr>
          <p:nvPr/>
        </p:nvSpPr>
        <p:spPr bwMode="auto">
          <a:xfrm>
            <a:off x="4968875" y="25146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60</a:t>
            </a:r>
            <a:endParaRPr kumimoji="1" lang="en-US" altLang="zh-CN" sz="2400"/>
          </a:p>
        </p:txBody>
      </p:sp>
      <p:sp>
        <p:nvSpPr>
          <p:cNvPr id="13403" name="Rectangle 110"/>
          <p:cNvSpPr>
            <a:spLocks noChangeArrowheads="1"/>
          </p:cNvSpPr>
          <p:nvPr/>
        </p:nvSpPr>
        <p:spPr bwMode="auto">
          <a:xfrm>
            <a:off x="5137150" y="2498725"/>
            <a:ext cx="52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a:t>
            </a:r>
            <a:endParaRPr kumimoji="1" lang="en-US" altLang="zh-CN" sz="2400"/>
          </a:p>
        </p:txBody>
      </p:sp>
      <p:sp>
        <p:nvSpPr>
          <p:cNvPr id="13404" name="Rectangle 111"/>
          <p:cNvSpPr>
            <a:spLocks noChangeArrowheads="1"/>
          </p:cNvSpPr>
          <p:nvPr/>
        </p:nvSpPr>
        <p:spPr bwMode="auto">
          <a:xfrm>
            <a:off x="6248400" y="261143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05" name="Rectangle 112"/>
          <p:cNvSpPr>
            <a:spLocks noChangeArrowheads="1"/>
          </p:cNvSpPr>
          <p:nvPr/>
        </p:nvSpPr>
        <p:spPr bwMode="auto">
          <a:xfrm>
            <a:off x="6283325" y="2514600"/>
            <a:ext cx="422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70</a:t>
            </a:r>
            <a:endParaRPr kumimoji="1" lang="en-US" altLang="zh-CN" sz="2400"/>
          </a:p>
        </p:txBody>
      </p:sp>
      <p:sp>
        <p:nvSpPr>
          <p:cNvPr id="13406" name="Rectangle 113"/>
          <p:cNvSpPr>
            <a:spLocks noChangeArrowheads="1"/>
          </p:cNvSpPr>
          <p:nvPr/>
        </p:nvSpPr>
        <p:spPr bwMode="auto">
          <a:xfrm>
            <a:off x="6591300" y="2498725"/>
            <a:ext cx="52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a:t>
            </a:r>
            <a:endParaRPr kumimoji="1" lang="en-US" altLang="zh-CN" sz="2400"/>
          </a:p>
        </p:txBody>
      </p:sp>
      <p:sp>
        <p:nvSpPr>
          <p:cNvPr id="13407" name="Rectangle 114"/>
          <p:cNvSpPr>
            <a:spLocks noChangeArrowheads="1"/>
          </p:cNvSpPr>
          <p:nvPr/>
        </p:nvSpPr>
        <p:spPr bwMode="auto">
          <a:xfrm>
            <a:off x="7413625" y="260508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08" name="Rectangle 115"/>
          <p:cNvSpPr>
            <a:spLocks noChangeArrowheads="1"/>
          </p:cNvSpPr>
          <p:nvPr/>
        </p:nvSpPr>
        <p:spPr bwMode="auto">
          <a:xfrm>
            <a:off x="7712075" y="2498725"/>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80</a:t>
            </a:r>
            <a:endParaRPr kumimoji="1" lang="en-US" altLang="zh-CN" sz="2400"/>
          </a:p>
        </p:txBody>
      </p:sp>
      <p:sp>
        <p:nvSpPr>
          <p:cNvPr id="13409" name="Rectangle 117"/>
          <p:cNvSpPr>
            <a:spLocks noChangeArrowheads="1"/>
          </p:cNvSpPr>
          <p:nvPr/>
        </p:nvSpPr>
        <p:spPr bwMode="auto">
          <a:xfrm>
            <a:off x="5397500" y="2617788"/>
            <a:ext cx="45720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10" name="Rectangle 118"/>
          <p:cNvSpPr>
            <a:spLocks noChangeArrowheads="1"/>
          </p:cNvSpPr>
          <p:nvPr/>
        </p:nvSpPr>
        <p:spPr bwMode="auto">
          <a:xfrm>
            <a:off x="5699125" y="2503488"/>
            <a:ext cx="317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65</a:t>
            </a:r>
            <a:endParaRPr kumimoji="1" lang="en-US" altLang="zh-CN" sz="2400"/>
          </a:p>
        </p:txBody>
      </p:sp>
      <p:sp>
        <p:nvSpPr>
          <p:cNvPr id="13411" name="Line 120"/>
          <p:cNvSpPr>
            <a:spLocks noChangeShapeType="1"/>
          </p:cNvSpPr>
          <p:nvPr/>
        </p:nvSpPr>
        <p:spPr bwMode="auto">
          <a:xfrm>
            <a:off x="4953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2" name="Rectangle 125"/>
          <p:cNvSpPr>
            <a:spLocks noChangeArrowheads="1"/>
          </p:cNvSpPr>
          <p:nvPr/>
        </p:nvSpPr>
        <p:spPr bwMode="auto">
          <a:xfrm>
            <a:off x="1504950" y="1066800"/>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900"/>
              <a:t> </a:t>
            </a:r>
            <a:endParaRPr kumimoji="1" lang="en-US" altLang="zh-CN" sz="2400"/>
          </a:p>
        </p:txBody>
      </p:sp>
      <p:sp>
        <p:nvSpPr>
          <p:cNvPr id="13413" name="Line 126"/>
          <p:cNvSpPr>
            <a:spLocks noChangeShapeType="1"/>
          </p:cNvSpPr>
          <p:nvPr/>
        </p:nvSpPr>
        <p:spPr bwMode="auto">
          <a:xfrm>
            <a:off x="2047875" y="1684338"/>
            <a:ext cx="6689725" cy="158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4" name="Freeform 127"/>
          <p:cNvSpPr>
            <a:spLocks/>
          </p:cNvSpPr>
          <p:nvPr/>
        </p:nvSpPr>
        <p:spPr bwMode="auto">
          <a:xfrm>
            <a:off x="8585200" y="1639888"/>
            <a:ext cx="254000" cy="95250"/>
          </a:xfrm>
          <a:custGeom>
            <a:avLst/>
            <a:gdLst>
              <a:gd name="T0" fmla="*/ 0 w 160"/>
              <a:gd name="T1" fmla="*/ 0 h 60"/>
              <a:gd name="T2" fmla="*/ 2147483646 w 160"/>
              <a:gd name="T3" fmla="*/ 2147483646 h 60"/>
              <a:gd name="T4" fmla="*/ 0 w 160"/>
              <a:gd name="T5" fmla="*/ 2147483646 h 60"/>
              <a:gd name="T6" fmla="*/ 0 w 16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60">
                <a:moveTo>
                  <a:pt x="0" y="0"/>
                </a:moveTo>
                <a:lnTo>
                  <a:pt x="160" y="32"/>
                </a:lnTo>
                <a:lnTo>
                  <a:pt x="0" y="60"/>
                </a:lnTo>
                <a:lnTo>
                  <a:pt x="0" y="0"/>
                </a:lnTo>
                <a:close/>
              </a:path>
            </a:pathLst>
          </a:custGeom>
          <a:solidFill>
            <a:schemeClr val="tx1"/>
          </a:solidFill>
          <a:ln w="14288">
            <a:solidFill>
              <a:schemeClr val="tx1"/>
            </a:solidFill>
            <a:prstDash val="solid"/>
            <a:round/>
            <a:headEnd/>
            <a:tailEnd/>
          </a:ln>
        </p:spPr>
        <p:txBody>
          <a:bodyPr/>
          <a:lstStyle/>
          <a:p>
            <a:endParaRPr lang="zh-CN" altLang="en-US"/>
          </a:p>
        </p:txBody>
      </p:sp>
      <p:sp>
        <p:nvSpPr>
          <p:cNvPr id="13415" name="Line 128"/>
          <p:cNvSpPr>
            <a:spLocks noChangeShapeType="1"/>
          </p:cNvSpPr>
          <p:nvPr/>
        </p:nvSpPr>
        <p:spPr bwMode="auto">
          <a:xfrm>
            <a:off x="2041525" y="1624013"/>
            <a:ext cx="1588" cy="138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416" name="Line 133"/>
          <p:cNvSpPr>
            <a:spLocks noChangeShapeType="1"/>
          </p:cNvSpPr>
          <p:nvPr/>
        </p:nvSpPr>
        <p:spPr bwMode="auto">
          <a:xfrm>
            <a:off x="3482975" y="1617663"/>
            <a:ext cx="1588"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417" name="Rectangle 134"/>
          <p:cNvSpPr>
            <a:spLocks noChangeArrowheads="1"/>
          </p:cNvSpPr>
          <p:nvPr/>
        </p:nvSpPr>
        <p:spPr bwMode="auto">
          <a:xfrm>
            <a:off x="2689225" y="1379538"/>
            <a:ext cx="7731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18" name="Rectangle 135"/>
          <p:cNvSpPr>
            <a:spLocks noChangeArrowheads="1"/>
          </p:cNvSpPr>
          <p:nvPr/>
        </p:nvSpPr>
        <p:spPr bwMode="auto">
          <a:xfrm>
            <a:off x="2514600" y="139065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CPU</a:t>
            </a:r>
            <a:endParaRPr kumimoji="1" lang="en-US" altLang="zh-CN" sz="2400"/>
          </a:p>
        </p:txBody>
      </p:sp>
      <p:sp>
        <p:nvSpPr>
          <p:cNvPr id="13419" name="Rectangle 136"/>
          <p:cNvSpPr>
            <a:spLocks noChangeArrowheads="1"/>
          </p:cNvSpPr>
          <p:nvPr/>
        </p:nvSpPr>
        <p:spPr bwMode="auto">
          <a:xfrm>
            <a:off x="3443288" y="139065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420" name="Rectangle 137"/>
          <p:cNvSpPr>
            <a:spLocks noChangeArrowheads="1"/>
          </p:cNvSpPr>
          <p:nvPr/>
        </p:nvSpPr>
        <p:spPr bwMode="auto">
          <a:xfrm>
            <a:off x="3508375" y="1362075"/>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21" name="Rectangle 138"/>
          <p:cNvSpPr>
            <a:spLocks noChangeArrowheads="1"/>
          </p:cNvSpPr>
          <p:nvPr/>
        </p:nvSpPr>
        <p:spPr bwMode="auto">
          <a:xfrm>
            <a:off x="3505200" y="1373188"/>
            <a:ext cx="66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DEV1</a:t>
            </a:r>
            <a:endParaRPr kumimoji="1" lang="en-US" altLang="zh-CN" sz="2400"/>
          </a:p>
        </p:txBody>
      </p:sp>
      <p:sp>
        <p:nvSpPr>
          <p:cNvPr id="13422" name="Rectangle 139"/>
          <p:cNvSpPr>
            <a:spLocks noChangeArrowheads="1"/>
          </p:cNvSpPr>
          <p:nvPr/>
        </p:nvSpPr>
        <p:spPr bwMode="auto">
          <a:xfrm>
            <a:off x="3692525" y="165100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423" name="Rectangle 140"/>
          <p:cNvSpPr>
            <a:spLocks noChangeArrowheads="1"/>
          </p:cNvSpPr>
          <p:nvPr/>
        </p:nvSpPr>
        <p:spPr bwMode="auto">
          <a:xfrm>
            <a:off x="5376863" y="1362075"/>
            <a:ext cx="7826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24" name="Rectangle 141"/>
          <p:cNvSpPr>
            <a:spLocks noChangeArrowheads="1"/>
          </p:cNvSpPr>
          <p:nvPr/>
        </p:nvSpPr>
        <p:spPr bwMode="auto">
          <a:xfrm>
            <a:off x="5376863" y="137318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DEV2</a:t>
            </a:r>
            <a:endParaRPr kumimoji="1" lang="en-US" altLang="zh-CN" sz="2400"/>
          </a:p>
        </p:txBody>
      </p:sp>
      <p:sp>
        <p:nvSpPr>
          <p:cNvPr id="13425" name="Rectangle 142"/>
          <p:cNvSpPr>
            <a:spLocks noChangeArrowheads="1"/>
          </p:cNvSpPr>
          <p:nvPr/>
        </p:nvSpPr>
        <p:spPr bwMode="auto">
          <a:xfrm>
            <a:off x="5422900" y="165100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426" name="Rectangle 143"/>
          <p:cNvSpPr>
            <a:spLocks noChangeArrowheads="1"/>
          </p:cNvSpPr>
          <p:nvPr/>
        </p:nvSpPr>
        <p:spPr bwMode="auto">
          <a:xfrm>
            <a:off x="6650038" y="1368425"/>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27" name="Rectangle 144"/>
          <p:cNvSpPr>
            <a:spLocks noChangeArrowheads="1"/>
          </p:cNvSpPr>
          <p:nvPr/>
        </p:nvSpPr>
        <p:spPr bwMode="auto">
          <a:xfrm>
            <a:off x="6650038" y="1379538"/>
            <a:ext cx="673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CPU</a:t>
            </a:r>
            <a:endParaRPr kumimoji="1" lang="en-US" altLang="zh-CN" sz="2400"/>
          </a:p>
        </p:txBody>
      </p:sp>
      <p:sp>
        <p:nvSpPr>
          <p:cNvPr id="13428" name="Rectangle 145"/>
          <p:cNvSpPr>
            <a:spLocks noChangeArrowheads="1"/>
          </p:cNvSpPr>
          <p:nvPr/>
        </p:nvSpPr>
        <p:spPr bwMode="auto">
          <a:xfrm>
            <a:off x="7227888" y="1379538"/>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429" name="Rectangle 146"/>
          <p:cNvSpPr>
            <a:spLocks noChangeArrowheads="1"/>
          </p:cNvSpPr>
          <p:nvPr/>
        </p:nvSpPr>
        <p:spPr bwMode="auto">
          <a:xfrm>
            <a:off x="4329113" y="1368425"/>
            <a:ext cx="77311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30" name="Rectangle 147"/>
          <p:cNvSpPr>
            <a:spLocks noChangeArrowheads="1"/>
          </p:cNvSpPr>
          <p:nvPr/>
        </p:nvSpPr>
        <p:spPr bwMode="auto">
          <a:xfrm>
            <a:off x="4267200" y="1379538"/>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CPU</a:t>
            </a:r>
            <a:endParaRPr kumimoji="1" lang="en-US" altLang="zh-CN" sz="2400"/>
          </a:p>
        </p:txBody>
      </p:sp>
      <p:sp>
        <p:nvSpPr>
          <p:cNvPr id="13431" name="Rectangle 148"/>
          <p:cNvSpPr>
            <a:spLocks noChangeArrowheads="1"/>
          </p:cNvSpPr>
          <p:nvPr/>
        </p:nvSpPr>
        <p:spPr bwMode="auto">
          <a:xfrm>
            <a:off x="4800600" y="1379538"/>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432" name="Rectangle 149"/>
          <p:cNvSpPr>
            <a:spLocks noChangeArrowheads="1"/>
          </p:cNvSpPr>
          <p:nvPr/>
        </p:nvSpPr>
        <p:spPr bwMode="auto">
          <a:xfrm>
            <a:off x="1562100" y="1362075"/>
            <a:ext cx="6445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33" name="Rectangle 150"/>
          <p:cNvSpPr>
            <a:spLocks noChangeArrowheads="1"/>
          </p:cNvSpPr>
          <p:nvPr/>
        </p:nvSpPr>
        <p:spPr bwMode="auto">
          <a:xfrm>
            <a:off x="1562100" y="1447800"/>
            <a:ext cx="4540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t>  A</a:t>
            </a:r>
            <a:endParaRPr kumimoji="1" lang="en-US" altLang="zh-CN" sz="2400"/>
          </a:p>
        </p:txBody>
      </p:sp>
      <p:sp>
        <p:nvSpPr>
          <p:cNvPr id="13434" name="Rectangle 151"/>
          <p:cNvSpPr>
            <a:spLocks noChangeArrowheads="1"/>
          </p:cNvSpPr>
          <p:nvPr/>
        </p:nvSpPr>
        <p:spPr bwMode="auto">
          <a:xfrm>
            <a:off x="1866900" y="1501775"/>
            <a:ext cx="984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t> </a:t>
            </a:r>
            <a:endParaRPr kumimoji="1" lang="en-US" altLang="zh-CN" sz="2400"/>
          </a:p>
        </p:txBody>
      </p:sp>
      <p:sp>
        <p:nvSpPr>
          <p:cNvPr id="13435" name="Rectangle 152"/>
          <p:cNvSpPr>
            <a:spLocks noChangeArrowheads="1"/>
          </p:cNvSpPr>
          <p:nvPr/>
        </p:nvSpPr>
        <p:spPr bwMode="auto">
          <a:xfrm>
            <a:off x="3446463" y="1806575"/>
            <a:ext cx="4619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36" name="Rectangle 153"/>
          <p:cNvSpPr>
            <a:spLocks noChangeArrowheads="1"/>
          </p:cNvSpPr>
          <p:nvPr/>
        </p:nvSpPr>
        <p:spPr bwMode="auto">
          <a:xfrm>
            <a:off x="3429000" y="1728788"/>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10</a:t>
            </a:r>
            <a:endParaRPr kumimoji="1" lang="en-US" altLang="zh-CN" sz="2400"/>
          </a:p>
        </p:txBody>
      </p:sp>
      <p:sp>
        <p:nvSpPr>
          <p:cNvPr id="13437" name="Rectangle 155"/>
          <p:cNvSpPr>
            <a:spLocks noChangeArrowheads="1"/>
          </p:cNvSpPr>
          <p:nvPr/>
        </p:nvSpPr>
        <p:spPr bwMode="auto">
          <a:xfrm>
            <a:off x="4040188" y="1806575"/>
            <a:ext cx="455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38" name="Rectangle 156"/>
          <p:cNvSpPr>
            <a:spLocks noChangeArrowheads="1"/>
          </p:cNvSpPr>
          <p:nvPr/>
        </p:nvSpPr>
        <p:spPr bwMode="auto">
          <a:xfrm>
            <a:off x="4178300" y="1728788"/>
            <a:ext cx="317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15</a:t>
            </a:r>
            <a:endParaRPr kumimoji="1" lang="en-US" altLang="zh-CN" sz="2400"/>
          </a:p>
        </p:txBody>
      </p:sp>
      <p:sp>
        <p:nvSpPr>
          <p:cNvPr id="13439" name="Rectangle 157"/>
          <p:cNvSpPr>
            <a:spLocks noChangeArrowheads="1"/>
          </p:cNvSpPr>
          <p:nvPr/>
        </p:nvSpPr>
        <p:spPr bwMode="auto">
          <a:xfrm>
            <a:off x="4300538" y="1812925"/>
            <a:ext cx="523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a:t>
            </a:r>
            <a:endParaRPr kumimoji="1" lang="en-US" altLang="zh-CN" sz="2400"/>
          </a:p>
        </p:txBody>
      </p:sp>
      <p:sp>
        <p:nvSpPr>
          <p:cNvPr id="13440" name="Rectangle 158"/>
          <p:cNvSpPr>
            <a:spLocks noChangeArrowheads="1"/>
          </p:cNvSpPr>
          <p:nvPr/>
        </p:nvSpPr>
        <p:spPr bwMode="auto">
          <a:xfrm>
            <a:off x="4778375" y="1784350"/>
            <a:ext cx="4619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41" name="Rectangle 159"/>
          <p:cNvSpPr>
            <a:spLocks noChangeArrowheads="1"/>
          </p:cNvSpPr>
          <p:nvPr/>
        </p:nvSpPr>
        <p:spPr bwMode="auto">
          <a:xfrm>
            <a:off x="4800600" y="1706563"/>
            <a:ext cx="422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20</a:t>
            </a:r>
            <a:endParaRPr kumimoji="1" lang="en-US" altLang="zh-CN" sz="2400"/>
          </a:p>
        </p:txBody>
      </p:sp>
      <p:sp>
        <p:nvSpPr>
          <p:cNvPr id="13442" name="Rectangle 161"/>
          <p:cNvSpPr>
            <a:spLocks noChangeArrowheads="1"/>
          </p:cNvSpPr>
          <p:nvPr/>
        </p:nvSpPr>
        <p:spPr bwMode="auto">
          <a:xfrm>
            <a:off x="6203950" y="1784350"/>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43" name="Rectangle 162"/>
          <p:cNvSpPr>
            <a:spLocks noChangeArrowheads="1"/>
          </p:cNvSpPr>
          <p:nvPr/>
        </p:nvSpPr>
        <p:spPr bwMode="auto">
          <a:xfrm>
            <a:off x="6335713" y="1706563"/>
            <a:ext cx="3698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30</a:t>
            </a:r>
            <a:endParaRPr kumimoji="1" lang="en-US" altLang="zh-CN" sz="2400"/>
          </a:p>
        </p:txBody>
      </p:sp>
      <p:sp>
        <p:nvSpPr>
          <p:cNvPr id="13444" name="Rectangle 163"/>
          <p:cNvSpPr>
            <a:spLocks noChangeArrowheads="1"/>
          </p:cNvSpPr>
          <p:nvPr/>
        </p:nvSpPr>
        <p:spPr bwMode="auto">
          <a:xfrm>
            <a:off x="7432675" y="1784350"/>
            <a:ext cx="4619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45" name="Rectangle 164"/>
          <p:cNvSpPr>
            <a:spLocks noChangeArrowheads="1"/>
          </p:cNvSpPr>
          <p:nvPr/>
        </p:nvSpPr>
        <p:spPr bwMode="auto">
          <a:xfrm>
            <a:off x="7699375" y="1706563"/>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40</a:t>
            </a:r>
            <a:endParaRPr kumimoji="1" lang="en-US" altLang="zh-CN" sz="2400"/>
          </a:p>
        </p:txBody>
      </p:sp>
      <p:sp>
        <p:nvSpPr>
          <p:cNvPr id="13446" name="AutoShape 173"/>
          <p:cNvSpPr>
            <a:spLocks/>
          </p:cNvSpPr>
          <p:nvPr/>
        </p:nvSpPr>
        <p:spPr bwMode="auto">
          <a:xfrm>
            <a:off x="1524000" y="1524000"/>
            <a:ext cx="228600" cy="1143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47" name="Line 174"/>
          <p:cNvSpPr>
            <a:spLocks noChangeShapeType="1"/>
          </p:cNvSpPr>
          <p:nvPr/>
        </p:nvSpPr>
        <p:spPr bwMode="auto">
          <a:xfrm>
            <a:off x="2089150" y="243840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8" name="Line 175"/>
          <p:cNvSpPr>
            <a:spLocks noChangeShapeType="1"/>
          </p:cNvSpPr>
          <p:nvPr/>
        </p:nvSpPr>
        <p:spPr bwMode="auto">
          <a:xfrm>
            <a:off x="2057400" y="159385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9" name="Line 176"/>
          <p:cNvSpPr>
            <a:spLocks noChangeShapeType="1"/>
          </p:cNvSpPr>
          <p:nvPr/>
        </p:nvSpPr>
        <p:spPr bwMode="auto">
          <a:xfrm>
            <a:off x="33528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0" name="Line 177"/>
          <p:cNvSpPr>
            <a:spLocks noChangeShapeType="1"/>
          </p:cNvSpPr>
          <p:nvPr/>
        </p:nvSpPr>
        <p:spPr bwMode="auto">
          <a:xfrm>
            <a:off x="6477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1" name="Line 178"/>
          <p:cNvSpPr>
            <a:spLocks noChangeShapeType="1"/>
          </p:cNvSpPr>
          <p:nvPr/>
        </p:nvSpPr>
        <p:spPr bwMode="auto">
          <a:xfrm>
            <a:off x="5715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2" name="Line 179"/>
          <p:cNvSpPr>
            <a:spLocks noChangeShapeType="1"/>
          </p:cNvSpPr>
          <p:nvPr/>
        </p:nvSpPr>
        <p:spPr bwMode="auto">
          <a:xfrm>
            <a:off x="7620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3" name="Rectangle 180"/>
          <p:cNvSpPr>
            <a:spLocks noChangeArrowheads="1"/>
          </p:cNvSpPr>
          <p:nvPr/>
        </p:nvSpPr>
        <p:spPr bwMode="auto">
          <a:xfrm>
            <a:off x="152400" y="3368675"/>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rPr>
              <a:t>多个程序：</a:t>
            </a:r>
          </a:p>
        </p:txBody>
      </p:sp>
      <p:sp>
        <p:nvSpPr>
          <p:cNvPr id="13454" name="AutoShape 181"/>
          <p:cNvSpPr>
            <a:spLocks/>
          </p:cNvSpPr>
          <p:nvPr/>
        </p:nvSpPr>
        <p:spPr bwMode="auto">
          <a:xfrm>
            <a:off x="1600200" y="3200400"/>
            <a:ext cx="228600" cy="1143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55" name="Line 183"/>
          <p:cNvSpPr>
            <a:spLocks noChangeShapeType="1"/>
          </p:cNvSpPr>
          <p:nvPr/>
        </p:nvSpPr>
        <p:spPr bwMode="auto">
          <a:xfrm>
            <a:off x="3352800" y="13954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6" name="Line 184"/>
          <p:cNvSpPr>
            <a:spLocks noChangeShapeType="1"/>
          </p:cNvSpPr>
          <p:nvPr/>
        </p:nvSpPr>
        <p:spPr bwMode="auto">
          <a:xfrm>
            <a:off x="4233863" y="1381125"/>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7" name="Line 185"/>
          <p:cNvSpPr>
            <a:spLocks noChangeShapeType="1"/>
          </p:cNvSpPr>
          <p:nvPr/>
        </p:nvSpPr>
        <p:spPr bwMode="auto">
          <a:xfrm>
            <a:off x="4953000" y="13906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8" name="Line 186"/>
          <p:cNvSpPr>
            <a:spLocks noChangeShapeType="1"/>
          </p:cNvSpPr>
          <p:nvPr/>
        </p:nvSpPr>
        <p:spPr bwMode="auto">
          <a:xfrm>
            <a:off x="6477000" y="13763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9" name="Line 187"/>
          <p:cNvSpPr>
            <a:spLocks noChangeShapeType="1"/>
          </p:cNvSpPr>
          <p:nvPr/>
        </p:nvSpPr>
        <p:spPr bwMode="auto">
          <a:xfrm>
            <a:off x="7620000" y="13763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0" name="Line 188"/>
          <p:cNvSpPr>
            <a:spLocks noChangeShapeType="1"/>
          </p:cNvSpPr>
          <p:nvPr/>
        </p:nvSpPr>
        <p:spPr bwMode="auto">
          <a:xfrm>
            <a:off x="3324225"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1" name="Line 189"/>
          <p:cNvSpPr>
            <a:spLocks noChangeShapeType="1"/>
          </p:cNvSpPr>
          <p:nvPr/>
        </p:nvSpPr>
        <p:spPr bwMode="auto">
          <a:xfrm>
            <a:off x="4143375" y="3276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2" name="Line 190"/>
          <p:cNvSpPr>
            <a:spLocks noChangeShapeType="1"/>
          </p:cNvSpPr>
          <p:nvPr/>
        </p:nvSpPr>
        <p:spPr bwMode="auto">
          <a:xfrm>
            <a:off x="495300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3" name="Line 191"/>
          <p:cNvSpPr>
            <a:spLocks noChangeShapeType="1"/>
          </p:cNvSpPr>
          <p:nvPr/>
        </p:nvSpPr>
        <p:spPr bwMode="auto">
          <a:xfrm>
            <a:off x="5681663"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4" name="Line 192"/>
          <p:cNvSpPr>
            <a:spLocks noChangeShapeType="1"/>
          </p:cNvSpPr>
          <p:nvPr/>
        </p:nvSpPr>
        <p:spPr bwMode="auto">
          <a:xfrm>
            <a:off x="6372225" y="3581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5" name="Line 193"/>
          <p:cNvSpPr>
            <a:spLocks noChangeShapeType="1"/>
          </p:cNvSpPr>
          <p:nvPr/>
        </p:nvSpPr>
        <p:spPr bwMode="auto">
          <a:xfrm>
            <a:off x="699135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6" name="Line 194"/>
          <p:cNvSpPr>
            <a:spLocks noChangeShapeType="1"/>
          </p:cNvSpPr>
          <p:nvPr/>
        </p:nvSpPr>
        <p:spPr bwMode="auto">
          <a:xfrm>
            <a:off x="830580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一个程序 </a:t>
            </a:r>
            <a:r>
              <a:rPr lang="en-US" altLang="zh-CN" sz="2800" b="1" dirty="0"/>
              <a:t>vs. </a:t>
            </a:r>
            <a:r>
              <a:rPr lang="zh-CN" altLang="en-US" sz="2800" b="1" dirty="0"/>
              <a:t>多个程序</a:t>
            </a:r>
            <a:endParaRPr lang="en-US" altLang="zh-CN" sz="2800" b="1" kern="0" dirty="0" smtClean="0"/>
          </a:p>
        </p:txBody>
      </p:sp>
    </p:spTree>
    <p:extLst>
      <p:ext uri="{BB962C8B-B14F-4D97-AF65-F5344CB8AC3E}">
        <p14:creationId xmlns:p14="http://schemas.microsoft.com/office/powerpoint/2010/main" val="2028516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19572" y="1557561"/>
            <a:ext cx="6732748" cy="28924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buFont typeface="Wingdings" panose="05000000000000000000" pitchFamily="2" charset="2"/>
              <a:buChar char="Ø"/>
              <a:defRPr/>
            </a:pPr>
            <a:r>
              <a:rPr lang="en-US" altLang="zh-CN" sz="2400" kern="0" dirty="0" smtClean="0"/>
              <a:t> </a:t>
            </a:r>
            <a:r>
              <a:rPr lang="zh-CN" altLang="en-US" sz="2400" b="1" kern="0" dirty="0" smtClean="0"/>
              <a:t>并行（</a:t>
            </a:r>
            <a:r>
              <a:rPr lang="en-US" altLang="zh-CN" sz="2400" b="1" kern="0" dirty="0" smtClean="0"/>
              <a:t>Parallel</a:t>
            </a:r>
            <a:r>
              <a:rPr lang="zh-CN" altLang="en-US" sz="2400" b="1" kern="0" dirty="0" smtClean="0"/>
              <a:t>）</a:t>
            </a:r>
          </a:p>
          <a:p>
            <a:pPr lvl="1" eaLnBrk="1" hangingPunct="1">
              <a:defRPr/>
            </a:pPr>
            <a:r>
              <a:rPr lang="zh-CN" altLang="en-US" sz="2000" kern="0" dirty="0" smtClean="0"/>
              <a:t>同一时刻，两个事物均处于活动状态</a:t>
            </a:r>
          </a:p>
          <a:p>
            <a:pPr lvl="1" eaLnBrk="1" hangingPunct="1">
              <a:defRPr/>
            </a:pPr>
            <a:r>
              <a:rPr lang="zh-CN" altLang="en-US" sz="2000" kern="0" dirty="0" smtClean="0"/>
              <a:t>示例：</a:t>
            </a:r>
            <a:r>
              <a:rPr lang="en-US" altLang="zh-CN" sz="2000" kern="0" dirty="0" smtClean="0"/>
              <a:t>CPU</a:t>
            </a:r>
            <a:r>
              <a:rPr lang="zh-CN" altLang="en-US" sz="2000" kern="0" dirty="0" smtClean="0"/>
              <a:t>中的超流水线设计和超标量设计</a:t>
            </a:r>
          </a:p>
          <a:p>
            <a:pPr eaLnBrk="1" hangingPunct="1">
              <a:buFont typeface="Wingdings" panose="05000000000000000000" pitchFamily="2" charset="2"/>
              <a:buChar char="Ø"/>
              <a:defRPr/>
            </a:pPr>
            <a:r>
              <a:rPr lang="zh-CN" altLang="en-US" sz="2400" kern="0" dirty="0" smtClean="0"/>
              <a:t> </a:t>
            </a:r>
            <a:r>
              <a:rPr lang="zh-CN" altLang="en-US" sz="2400" b="1" kern="0" dirty="0" smtClean="0"/>
              <a:t>并发（</a:t>
            </a:r>
            <a:r>
              <a:rPr lang="en-US" altLang="zh-CN" sz="2400" b="1" kern="0" dirty="0" smtClean="0"/>
              <a:t>Concurrency</a:t>
            </a:r>
            <a:r>
              <a:rPr lang="zh-CN" altLang="en-US" sz="2400" b="1" kern="0" dirty="0" smtClean="0"/>
              <a:t>）</a:t>
            </a:r>
          </a:p>
          <a:p>
            <a:pPr lvl="1" eaLnBrk="1" hangingPunct="1">
              <a:defRPr/>
            </a:pPr>
            <a:r>
              <a:rPr lang="zh-CN" altLang="en-US" sz="2000" kern="0" dirty="0" smtClean="0"/>
              <a:t>宏观上存在并行特征，微观上存在顺序性</a:t>
            </a:r>
          </a:p>
          <a:p>
            <a:pPr lvl="2" eaLnBrk="1" hangingPunct="1">
              <a:defRPr/>
            </a:pPr>
            <a:r>
              <a:rPr lang="zh-CN" altLang="en-US" sz="1800" kern="0" dirty="0" smtClean="0"/>
              <a:t>同一时刻，只有一个事物处于活动状态</a:t>
            </a:r>
          </a:p>
          <a:p>
            <a:pPr lvl="1" eaLnBrk="1" hangingPunct="1">
              <a:defRPr/>
            </a:pPr>
            <a:r>
              <a:rPr lang="zh-CN" altLang="en-US" sz="2000" kern="0" dirty="0" smtClean="0"/>
              <a:t>示例：分时操作系统中多个程序的同时运行</a:t>
            </a:r>
          </a:p>
        </p:txBody>
      </p:sp>
      <p:pic>
        <p:nvPicPr>
          <p:cNvPr id="7" name="Picture 5" descr="并行与并发概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449986"/>
            <a:ext cx="6434914" cy="201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9" name="Rectangle 2"/>
          <p:cNvSpPr txBox="1">
            <a:spLocks noChangeArrowheads="1"/>
          </p:cNvSpPr>
          <p:nvPr/>
        </p:nvSpPr>
        <p:spPr>
          <a:xfrm>
            <a:off x="645517" y="1016732"/>
            <a:ext cx="5220258" cy="5400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marL="457200" indent="-457200" algn="l" eaLnBrk="1" hangingPunct="1">
              <a:buSzPct val="80000"/>
              <a:buFont typeface="Wingdings" panose="05000000000000000000" pitchFamily="2" charset="2"/>
              <a:buChar char="n"/>
            </a:pPr>
            <a:r>
              <a:rPr lang="zh-CN" altLang="en-US" sz="2800" b="1" kern="0" dirty="0"/>
              <a:t>并行与并发的概念差别</a:t>
            </a:r>
          </a:p>
        </p:txBody>
      </p:sp>
    </p:spTree>
    <p:extLst>
      <p:ext uri="{BB962C8B-B14F-4D97-AF65-F5344CB8AC3E}">
        <p14:creationId xmlns:p14="http://schemas.microsoft.com/office/powerpoint/2010/main" val="75455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a:xfrm>
            <a:off x="645517" y="1736812"/>
            <a:ext cx="8497888" cy="447675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90000"/>
              </a:lnSpc>
              <a:spcBef>
                <a:spcPts val="1800"/>
              </a:spcBef>
              <a:buFont typeface="Wingdings" panose="05000000000000000000" pitchFamily="2" charset="2"/>
              <a:buChar char="Ø"/>
              <a:defRPr/>
            </a:pPr>
            <a:r>
              <a:rPr lang="en-US" altLang="zh-CN" sz="2400" kern="0" dirty="0" smtClean="0"/>
              <a:t> </a:t>
            </a:r>
            <a:r>
              <a:rPr lang="zh-CN" altLang="en-US" sz="2400" kern="0" dirty="0" smtClean="0"/>
              <a:t>共享性带来的问题：如何调度或分配资源？</a:t>
            </a:r>
          </a:p>
          <a:p>
            <a:pPr lvl="1" eaLnBrk="1" hangingPunct="1">
              <a:lnSpc>
                <a:spcPct val="90000"/>
              </a:lnSpc>
              <a:defRPr/>
            </a:pPr>
            <a:r>
              <a:rPr lang="zh-CN" altLang="en-US" sz="2000" kern="0" dirty="0" smtClean="0"/>
              <a:t>最大限度的保证系统运行效率：谁首先获得资源？</a:t>
            </a:r>
          </a:p>
          <a:p>
            <a:pPr lvl="1" eaLnBrk="1" hangingPunct="1">
              <a:lnSpc>
                <a:spcPct val="90000"/>
              </a:lnSpc>
              <a:defRPr/>
            </a:pPr>
            <a:r>
              <a:rPr lang="zh-CN" altLang="en-US" sz="2000" kern="0" dirty="0" smtClean="0"/>
              <a:t>最大限度的保证系统运行安全：死锁情况的预防</a:t>
            </a:r>
          </a:p>
          <a:p>
            <a:pPr eaLnBrk="1" hangingPunct="1">
              <a:lnSpc>
                <a:spcPct val="90000"/>
              </a:lnSpc>
              <a:spcBef>
                <a:spcPts val="1800"/>
              </a:spcBef>
              <a:buFont typeface="Wingdings" panose="05000000000000000000" pitchFamily="2" charset="2"/>
              <a:buChar char="Ø"/>
              <a:defRPr/>
            </a:pPr>
            <a:r>
              <a:rPr lang="zh-CN" altLang="en-US" sz="2400" kern="0" dirty="0" smtClean="0"/>
              <a:t> 间断性和不确定性带来的问题：如何保证互斥？</a:t>
            </a:r>
          </a:p>
          <a:p>
            <a:pPr lvl="1" eaLnBrk="1" hangingPunct="1">
              <a:lnSpc>
                <a:spcPct val="90000"/>
              </a:lnSpc>
              <a:defRPr/>
            </a:pPr>
            <a:r>
              <a:rPr lang="zh-CN" altLang="en-US" sz="2000" kern="0" dirty="0" smtClean="0"/>
              <a:t>互斥问题示例：见下页图</a:t>
            </a:r>
          </a:p>
          <a:p>
            <a:pPr lvl="1" eaLnBrk="1" hangingPunct="1">
              <a:lnSpc>
                <a:spcPct val="90000"/>
              </a:lnSpc>
              <a:defRPr/>
            </a:pPr>
            <a:r>
              <a:rPr lang="zh-CN" altLang="en-US" sz="2000" kern="0" dirty="0" smtClean="0"/>
              <a:t>经典</a:t>
            </a:r>
            <a:r>
              <a:rPr lang="en-US" altLang="zh-CN" sz="2000" kern="0" dirty="0" smtClean="0"/>
              <a:t>IPC</a:t>
            </a:r>
            <a:r>
              <a:rPr lang="zh-CN" altLang="en-US" sz="2000" kern="0" dirty="0" smtClean="0"/>
              <a:t>问题：进程管理的重点</a:t>
            </a:r>
          </a:p>
          <a:p>
            <a:pPr eaLnBrk="1" hangingPunct="1">
              <a:lnSpc>
                <a:spcPct val="90000"/>
              </a:lnSpc>
              <a:spcBef>
                <a:spcPts val="1800"/>
              </a:spcBef>
              <a:buFont typeface="Wingdings" panose="05000000000000000000" pitchFamily="2" charset="2"/>
              <a:buChar char="Ø"/>
              <a:defRPr/>
            </a:pPr>
            <a:r>
              <a:rPr lang="zh-CN" altLang="en-US" sz="2400" kern="0" dirty="0" smtClean="0"/>
              <a:t> 间断性和独立性带来的问题：如何调度和保护？</a:t>
            </a:r>
          </a:p>
          <a:p>
            <a:pPr lvl="1" eaLnBrk="1" hangingPunct="1">
              <a:lnSpc>
                <a:spcPct val="90000"/>
              </a:lnSpc>
              <a:defRPr/>
            </a:pPr>
            <a:r>
              <a:rPr lang="zh-CN" altLang="en-US" sz="2000" kern="0" dirty="0" smtClean="0"/>
              <a:t>每个程序运行时都感觉不到间断：上下文切换</a:t>
            </a:r>
          </a:p>
          <a:p>
            <a:pPr eaLnBrk="1" hangingPunct="1">
              <a:lnSpc>
                <a:spcPct val="90000"/>
              </a:lnSpc>
              <a:spcBef>
                <a:spcPts val="1800"/>
              </a:spcBef>
              <a:buFont typeface="Wingdings" panose="05000000000000000000" pitchFamily="2" charset="2"/>
              <a:buChar char="Ø"/>
              <a:defRPr/>
            </a:pPr>
            <a:r>
              <a:rPr lang="zh-CN" altLang="en-US" sz="2400" kern="0" dirty="0" smtClean="0"/>
              <a:t> 复杂应用带来的问题：如何进行通信？</a:t>
            </a:r>
          </a:p>
          <a:p>
            <a:pPr lvl="1" eaLnBrk="1" hangingPunct="1">
              <a:lnSpc>
                <a:spcPct val="90000"/>
              </a:lnSpc>
              <a:defRPr/>
            </a:pPr>
            <a:r>
              <a:rPr lang="zh-CN" altLang="en-US" sz="2000" kern="0" dirty="0" smtClean="0"/>
              <a:t>多个程序间可动态交换信息：进程通信机制</a:t>
            </a:r>
          </a:p>
        </p:txBody>
      </p:sp>
      <p:sp>
        <p:nvSpPr>
          <p:cNvPr id="5" name="Rectangle 2"/>
          <p:cNvSpPr txBox="1">
            <a:spLocks noChangeArrowheads="1"/>
          </p:cNvSpPr>
          <p:nvPr/>
        </p:nvSpPr>
        <p:spPr>
          <a:xfrm>
            <a:off x="645517" y="1016732"/>
            <a:ext cx="5220258" cy="5400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marL="457200" indent="-457200" algn="l" eaLnBrk="1" hangingPunct="1">
              <a:buSzPct val="80000"/>
              <a:buFont typeface="Wingdings" panose="05000000000000000000" pitchFamily="2" charset="2"/>
              <a:buChar char="n"/>
            </a:pPr>
            <a:r>
              <a:rPr lang="zh-CN" altLang="en-US" sz="2800" b="1" kern="0" dirty="0"/>
              <a:t>并发所带来的设计难题</a:t>
            </a:r>
          </a:p>
        </p:txBody>
      </p:sp>
    </p:spTree>
    <p:extLst>
      <p:ext uri="{BB962C8B-B14F-4D97-AF65-F5344CB8AC3E}">
        <p14:creationId xmlns:p14="http://schemas.microsoft.com/office/powerpoint/2010/main" val="212312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a:xfrm>
            <a:off x="645517" y="944724"/>
            <a:ext cx="5220258" cy="5400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marL="457200" indent="-457200" algn="l" eaLnBrk="1" hangingPunct="1">
              <a:buSzPct val="80000"/>
              <a:buFont typeface="Wingdings" panose="05000000000000000000" pitchFamily="2" charset="2"/>
              <a:buChar char="n"/>
            </a:pPr>
            <a:r>
              <a:rPr lang="zh-CN" altLang="en-US" sz="2800" b="1" kern="0" dirty="0"/>
              <a:t>并发所带来的设计难题</a:t>
            </a:r>
          </a:p>
        </p:txBody>
      </p:sp>
      <p:sp>
        <p:nvSpPr>
          <p:cNvPr id="5" name="Rectangle 25"/>
          <p:cNvSpPr txBox="1">
            <a:spLocks noChangeArrowheads="1"/>
          </p:cNvSpPr>
          <p:nvPr/>
        </p:nvSpPr>
        <p:spPr>
          <a:xfrm>
            <a:off x="1475656" y="3501008"/>
            <a:ext cx="7130058" cy="2620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buFont typeface="Wingdings" panose="05000000000000000000" pitchFamily="2" charset="2"/>
              <a:buChar char="Ø"/>
              <a:defRPr/>
            </a:pPr>
            <a:r>
              <a:rPr lang="en-US" altLang="zh-CN" sz="2000" kern="0" dirty="0" smtClean="0"/>
              <a:t> Get</a:t>
            </a:r>
            <a:r>
              <a:rPr lang="zh-CN" altLang="en-US" sz="2000" kern="0" dirty="0" smtClean="0"/>
              <a:t>、</a:t>
            </a:r>
            <a:r>
              <a:rPr lang="en-US" altLang="zh-CN" sz="2000" kern="0" dirty="0" smtClean="0"/>
              <a:t>Copy</a:t>
            </a:r>
            <a:r>
              <a:rPr lang="zh-CN" altLang="en-US" sz="2000" kern="0" dirty="0" smtClean="0"/>
              <a:t>、</a:t>
            </a:r>
            <a:r>
              <a:rPr lang="en-US" altLang="zh-CN" sz="2000" kern="0" dirty="0" smtClean="0"/>
              <a:t>Put</a:t>
            </a:r>
            <a:r>
              <a:rPr lang="zh-CN" altLang="en-US" sz="2000" kern="0" dirty="0" smtClean="0"/>
              <a:t>为三个并发的程序</a:t>
            </a:r>
          </a:p>
          <a:p>
            <a:pPr eaLnBrk="1" hangingPunct="1">
              <a:buFont typeface="Wingdings" panose="05000000000000000000" pitchFamily="2" charset="2"/>
              <a:buChar char="Ø"/>
              <a:defRPr/>
            </a:pPr>
            <a:r>
              <a:rPr lang="zh-CN" altLang="en-US" sz="2000" kern="0" dirty="0" smtClean="0"/>
              <a:t> </a:t>
            </a:r>
            <a:r>
              <a:rPr lang="en-US" altLang="zh-CN" sz="2000" kern="0" dirty="0" smtClean="0"/>
              <a:t>F</a:t>
            </a:r>
            <a:r>
              <a:rPr lang="zh-CN" altLang="en-US" sz="2000" kern="0" dirty="0" smtClean="0"/>
              <a:t>、</a:t>
            </a:r>
            <a:r>
              <a:rPr lang="en-US" altLang="zh-CN" sz="2000" kern="0" dirty="0" smtClean="0"/>
              <a:t>G</a:t>
            </a:r>
            <a:r>
              <a:rPr lang="zh-CN" altLang="en-US" sz="2000" kern="0" dirty="0" smtClean="0"/>
              <a:t>为保存多条数据的缓冲区，</a:t>
            </a:r>
            <a:r>
              <a:rPr lang="en-US" altLang="zh-CN" sz="2000" kern="0" dirty="0" smtClean="0"/>
              <a:t>S</a:t>
            </a:r>
            <a:r>
              <a:rPr lang="zh-CN" altLang="en-US" sz="2000" kern="0" dirty="0" smtClean="0"/>
              <a:t>、</a:t>
            </a:r>
            <a:r>
              <a:rPr lang="en-US" altLang="zh-CN" sz="2000" kern="0" dirty="0" smtClean="0"/>
              <a:t>T</a:t>
            </a:r>
            <a:r>
              <a:rPr lang="zh-CN" altLang="en-US" sz="2000" kern="0" dirty="0" smtClean="0"/>
              <a:t>为临时缓冲区</a:t>
            </a:r>
          </a:p>
          <a:p>
            <a:pPr eaLnBrk="1" hangingPunct="1">
              <a:buFont typeface="Wingdings" panose="05000000000000000000" pitchFamily="2" charset="2"/>
              <a:buChar char="Ø"/>
              <a:defRPr/>
            </a:pPr>
            <a:r>
              <a:rPr lang="zh-CN" altLang="en-US" sz="2000" kern="0" dirty="0" smtClean="0"/>
              <a:t> 三个程序顺序执行，可将</a:t>
            </a:r>
            <a:r>
              <a:rPr lang="en-US" altLang="zh-CN" sz="2000" kern="0" dirty="0" smtClean="0"/>
              <a:t>F</a:t>
            </a:r>
            <a:r>
              <a:rPr lang="zh-CN" altLang="en-US" sz="2000" kern="0" dirty="0" smtClean="0"/>
              <a:t>的值经过</a:t>
            </a:r>
            <a:r>
              <a:rPr lang="en-US" altLang="zh-CN" sz="2000" kern="0" dirty="0" smtClean="0"/>
              <a:t>S</a:t>
            </a:r>
            <a:r>
              <a:rPr lang="zh-CN" altLang="en-US" sz="2000" kern="0" dirty="0" smtClean="0"/>
              <a:t>、</a:t>
            </a:r>
            <a:r>
              <a:rPr lang="en-US" altLang="zh-CN" sz="2000" kern="0" dirty="0" smtClean="0"/>
              <a:t>T</a:t>
            </a:r>
            <a:r>
              <a:rPr lang="zh-CN" altLang="en-US" sz="2000" kern="0" dirty="0" smtClean="0"/>
              <a:t>保存到</a:t>
            </a:r>
            <a:r>
              <a:rPr lang="en-US" altLang="zh-CN" sz="2000" kern="0" dirty="0" smtClean="0"/>
              <a:t>G</a:t>
            </a:r>
            <a:r>
              <a:rPr lang="zh-CN" altLang="en-US" sz="2000" kern="0" dirty="0" smtClean="0"/>
              <a:t>中</a:t>
            </a:r>
          </a:p>
          <a:p>
            <a:pPr eaLnBrk="1" hangingPunct="1">
              <a:buFont typeface="Wingdings" panose="05000000000000000000" pitchFamily="2" charset="2"/>
              <a:buChar char="Ø"/>
              <a:defRPr/>
            </a:pPr>
            <a:r>
              <a:rPr lang="zh-CN" altLang="en-US" sz="2000" kern="0" dirty="0" smtClean="0"/>
              <a:t> 正常情况下，不存在任何问题</a:t>
            </a:r>
          </a:p>
          <a:p>
            <a:pPr eaLnBrk="1" hangingPunct="1">
              <a:buFont typeface="Wingdings" panose="05000000000000000000" pitchFamily="2" charset="2"/>
              <a:buChar char="Ø"/>
              <a:defRPr/>
            </a:pPr>
            <a:r>
              <a:rPr lang="zh-CN" altLang="en-US" sz="2000" kern="0" dirty="0" smtClean="0"/>
              <a:t> 但是程序运行顺序发生变化时，结果可能出错</a:t>
            </a:r>
          </a:p>
        </p:txBody>
      </p:sp>
      <p:pic>
        <p:nvPicPr>
          <p:cNvPr id="6" name="Picture 24" descr="并发程序中的时序问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681" y="1560426"/>
            <a:ext cx="4373559"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03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a:xfrm>
            <a:off x="645517" y="944724"/>
            <a:ext cx="5220258" cy="5400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marL="457200" indent="-457200" algn="l" eaLnBrk="1" hangingPunct="1">
              <a:buSzPct val="80000"/>
              <a:buFont typeface="Wingdings" panose="05000000000000000000" pitchFamily="2" charset="2"/>
              <a:buChar char="n"/>
            </a:pPr>
            <a:r>
              <a:rPr lang="zh-CN" altLang="en-US" sz="2800" b="1" kern="0" dirty="0"/>
              <a:t>并发所带来的设计难题</a:t>
            </a:r>
          </a:p>
        </p:txBody>
      </p:sp>
      <p:pic>
        <p:nvPicPr>
          <p:cNvPr id="4" name="Picture 24" descr="并发程序中的时序问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681" y="1560426"/>
            <a:ext cx="4373559"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Group 218"/>
          <p:cNvGraphicFramePr>
            <a:graphicFrameLocks/>
          </p:cNvGraphicFramePr>
          <p:nvPr>
            <p:extLst>
              <p:ext uri="{D42A27DB-BD31-4B8C-83A1-F6EECF244321}">
                <p14:modId xmlns:p14="http://schemas.microsoft.com/office/powerpoint/2010/main" val="1270952845"/>
              </p:ext>
            </p:extLst>
          </p:nvPr>
        </p:nvGraphicFramePr>
        <p:xfrm>
          <a:off x="645518" y="3392996"/>
          <a:ext cx="7418869" cy="3072384"/>
        </p:xfrm>
        <a:graphic>
          <a:graphicData uri="http://schemas.openxmlformats.org/drawingml/2006/table">
            <a:tbl>
              <a:tblPr>
                <a:tableStyleId>{2D5ABB26-0587-4C30-8999-92F81FD0307C}</a:tableStyleId>
              </a:tblPr>
              <a:tblGrid>
                <a:gridCol w="482226"/>
                <a:gridCol w="1176004"/>
                <a:gridCol w="1152128"/>
                <a:gridCol w="1116124"/>
                <a:gridCol w="1116124"/>
                <a:gridCol w="1080120"/>
                <a:gridCol w="1296143"/>
              </a:tblGrid>
              <a:tr h="353994">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dirty="0" smtClean="0">
                          <a:ln>
                            <a:noFill/>
                          </a:ln>
                          <a:solidFill>
                            <a:schemeClr val="tx1"/>
                          </a:solidFill>
                          <a:effectLst/>
                        </a:rPr>
                        <a:t>F</a:t>
                      </a:r>
                      <a:endPar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S</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T</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G</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53994">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defRPr/>
                      </a:pP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defRPr/>
                      </a:pPr>
                      <a:r>
                        <a:rPr kumimoji="0" lang="zh-CN" altLang="en-US" sz="1600" b="1" u="none" strike="noStrike" cap="none" normalizeH="0" baseline="0" dirty="0" smtClean="0">
                          <a:ln>
                            <a:noFill/>
                          </a:ln>
                          <a:solidFill>
                            <a:schemeClr val="tx1"/>
                          </a:solidFill>
                          <a:effectLst/>
                        </a:rPr>
                        <a:t>初始状态</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3</a:t>
                      </a:r>
                      <a:r>
                        <a:rPr kumimoji="0" lang="zh-CN" altLang="en-US" sz="1600" b="1" u="none" strike="noStrike" cap="none" normalizeH="0" baseline="0" smtClean="0">
                          <a:ln>
                            <a:noFill/>
                          </a:ln>
                          <a:solidFill>
                            <a:schemeClr val="tx1"/>
                          </a:solidFill>
                          <a:effectLst/>
                        </a:rPr>
                        <a:t>，</a:t>
                      </a:r>
                      <a:r>
                        <a:rPr kumimoji="0" lang="en-US" altLang="zh-CN" sz="1600" b="1" u="none" strike="noStrike" cap="none" normalizeH="0" baseline="0" smtClean="0">
                          <a:ln>
                            <a:noFill/>
                          </a:ln>
                          <a:solidFill>
                            <a:schemeClr val="tx1"/>
                          </a:solidFill>
                          <a:effectLst/>
                        </a:rPr>
                        <a:t>4</a:t>
                      </a:r>
                      <a:r>
                        <a:rPr kumimoji="0" lang="zh-CN" altLang="en-US" sz="1600" b="1" u="none" strike="noStrike" cap="none" normalizeH="0" baseline="0" smtClean="0">
                          <a:ln>
                            <a:noFill/>
                          </a:ln>
                          <a:solidFill>
                            <a:schemeClr val="tx1"/>
                          </a:solidFill>
                          <a:effectLst/>
                        </a:rPr>
                        <a:t>，</a:t>
                      </a:r>
                      <a:r>
                        <a:rPr kumimoji="0" lang="en-US" altLang="zh-CN" sz="1600" b="1" u="none" strike="noStrike" cap="none" normalizeH="0" baseline="0" smtClean="0">
                          <a:ln>
                            <a:noFill/>
                          </a:ln>
                          <a:solidFill>
                            <a:schemeClr val="tx1"/>
                          </a:solidFill>
                          <a:effectLst/>
                        </a:rPr>
                        <a:t>5</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2</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2</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1</a:t>
                      </a:r>
                      <a:r>
                        <a:rPr kumimoji="0" lang="zh-CN" altLang="en-US" sz="1600" b="1" u="none" strike="noStrike" cap="none" normalizeH="0" baseline="0" smtClean="0">
                          <a:ln>
                            <a:noFill/>
                          </a:ln>
                          <a:solidFill>
                            <a:schemeClr val="tx1"/>
                          </a:solidFill>
                          <a:effectLst/>
                        </a:rPr>
                        <a:t>，</a:t>
                      </a:r>
                      <a:r>
                        <a:rPr kumimoji="0" lang="en-US" altLang="zh-CN" sz="1600" b="1" u="none" strike="noStrike" cap="none" normalizeH="0" baseline="0" smtClean="0">
                          <a:ln>
                            <a:noFill/>
                          </a:ln>
                          <a:solidFill>
                            <a:schemeClr val="tx1"/>
                          </a:solidFill>
                          <a:effectLst/>
                        </a:rPr>
                        <a:t>2</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defRPr/>
                      </a:pPr>
                      <a:r>
                        <a:rPr kumimoji="0" lang="zh-CN" altLang="en-US" sz="1600" b="1" u="none" strike="noStrike" cap="none" normalizeH="0" baseline="0" dirty="0" smtClean="0">
                          <a:ln>
                            <a:noFill/>
                          </a:ln>
                          <a:solidFill>
                            <a:schemeClr val="tx1"/>
                          </a:solidFill>
                          <a:effectLst/>
                        </a:rPr>
                        <a:t>分析</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53994">
                <a:tc rowSpan="6">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程</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序</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运</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行</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顺</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序</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G</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C</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P</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4</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5</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3</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3</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1</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2</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3</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u="none" strike="noStrike" cap="none" normalizeH="0" baseline="0" smtClean="0">
                          <a:ln>
                            <a:noFill/>
                          </a:ln>
                          <a:solidFill>
                            <a:schemeClr val="tx1"/>
                          </a:solidFill>
                          <a:effectLst/>
                        </a:rPr>
                        <a:t>正确</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210">
                <a:tc vMerge="1">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G</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P</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C</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4</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5</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3</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3</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1</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2</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2</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u="none" strike="noStrike" cap="none" normalizeH="0" baseline="0" dirty="0" smtClean="0">
                          <a:ln>
                            <a:noFill/>
                          </a:ln>
                          <a:solidFill>
                            <a:schemeClr val="tx1"/>
                          </a:solidFill>
                          <a:effectLst/>
                        </a:rPr>
                        <a:t>错误</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994">
                <a:tc vMerge="1">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C</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P</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G</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4</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5</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3</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2</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1</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2</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2</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u="none" strike="noStrike" cap="none" normalizeH="0" baseline="0" dirty="0" smtClean="0">
                          <a:ln>
                            <a:noFill/>
                          </a:ln>
                          <a:solidFill>
                            <a:schemeClr val="tx1"/>
                          </a:solidFill>
                          <a:effectLst/>
                        </a:rPr>
                        <a:t>错误</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994">
                <a:tc vMerge="1">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C</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G</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P</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4</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5</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3</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2</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1</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2</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2</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u="none" strike="noStrike" cap="none" normalizeH="0" baseline="0" smtClean="0">
                          <a:ln>
                            <a:noFill/>
                          </a:ln>
                          <a:solidFill>
                            <a:schemeClr val="tx1"/>
                          </a:solidFill>
                          <a:effectLst/>
                        </a:rPr>
                        <a:t>错误</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994">
                <a:tc vMerge="1">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P</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C</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G</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994">
                <a:tc vMerge="1">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P</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G</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C</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980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8"/>
          <p:cNvSpPr>
            <a:spLocks noChangeArrowheads="1"/>
          </p:cNvSpPr>
          <p:nvPr/>
        </p:nvSpPr>
        <p:spPr bwMode="auto">
          <a:xfrm>
            <a:off x="533400" y="90872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olidFill>
                  <a:srgbClr val="FF0000"/>
                </a:solidFill>
              </a:rPr>
              <a:t>并发：一个</a:t>
            </a:r>
            <a:r>
              <a:rPr lang="en-US" altLang="zh-CN" sz="2400" dirty="0">
                <a:solidFill>
                  <a:srgbClr val="FF0000"/>
                </a:solidFill>
              </a:rPr>
              <a:t>CPU</a:t>
            </a:r>
            <a:r>
              <a:rPr lang="zh-CN" altLang="en-US" sz="2400" dirty="0">
                <a:solidFill>
                  <a:srgbClr val="FF0000"/>
                </a:solidFill>
              </a:rPr>
              <a:t>上交替的“同时”执行多个程序 </a:t>
            </a:r>
          </a:p>
        </p:txBody>
      </p:sp>
      <p:grpSp>
        <p:nvGrpSpPr>
          <p:cNvPr id="14340" name="Group 49"/>
          <p:cNvGrpSpPr>
            <a:grpSpLocks/>
          </p:cNvGrpSpPr>
          <p:nvPr/>
        </p:nvGrpSpPr>
        <p:grpSpPr bwMode="auto">
          <a:xfrm>
            <a:off x="990600" y="1518320"/>
            <a:ext cx="6705600" cy="603250"/>
            <a:chOff x="624" y="2256"/>
            <a:chExt cx="4224" cy="380"/>
          </a:xfrm>
        </p:grpSpPr>
        <p:sp>
          <p:nvSpPr>
            <p:cNvPr id="14367" name="Rectangle 41"/>
            <p:cNvSpPr>
              <a:spLocks noChangeArrowheads="1"/>
            </p:cNvSpPr>
            <p:nvPr/>
          </p:nvSpPr>
          <p:spPr bwMode="auto">
            <a:xfrm>
              <a:off x="624" y="2256"/>
              <a:ext cx="422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并发是指同时出发，交替执行</a:t>
              </a:r>
              <a:r>
                <a:rPr lang="en-US" altLang="zh-CN" sz="2400" dirty="0"/>
                <a:t>(</a:t>
              </a:r>
              <a:r>
                <a:rPr lang="zh-CN" altLang="en-US" sz="2400" dirty="0"/>
                <a:t>和并行不同</a:t>
              </a:r>
              <a:r>
                <a:rPr lang="en-US" altLang="zh-CN" sz="2400" dirty="0"/>
                <a:t>)</a:t>
              </a:r>
            </a:p>
          </p:txBody>
        </p:sp>
        <p:pic>
          <p:nvPicPr>
            <p:cNvPr id="14368" name="Picture 4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242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6964" name="Group 52"/>
          <p:cNvGrpSpPr>
            <a:grpSpLocks/>
          </p:cNvGrpSpPr>
          <p:nvPr/>
        </p:nvGrpSpPr>
        <p:grpSpPr bwMode="auto">
          <a:xfrm>
            <a:off x="1108075" y="2356520"/>
            <a:ext cx="4835525" cy="1143000"/>
            <a:chOff x="670" y="1392"/>
            <a:chExt cx="3046" cy="720"/>
          </a:xfrm>
        </p:grpSpPr>
        <p:sp>
          <p:nvSpPr>
            <p:cNvPr id="14361" name="Rectangle 53"/>
            <p:cNvSpPr>
              <a:spLocks noChangeArrowheads="1"/>
            </p:cNvSpPr>
            <p:nvPr/>
          </p:nvSpPr>
          <p:spPr bwMode="auto">
            <a:xfrm>
              <a:off x="720" y="1392"/>
              <a:ext cx="660" cy="384"/>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t>程序</a:t>
              </a:r>
              <a:r>
                <a:rPr lang="en-US" altLang="zh-CN" sz="2000" dirty="0" smtClean="0"/>
                <a:t>1</a:t>
              </a:r>
              <a:endParaRPr lang="en-US" altLang="zh-CN" sz="2000" dirty="0"/>
            </a:p>
          </p:txBody>
        </p:sp>
        <p:sp>
          <p:nvSpPr>
            <p:cNvPr id="14362" name="Rectangle 54"/>
            <p:cNvSpPr>
              <a:spLocks noChangeArrowheads="1"/>
            </p:cNvSpPr>
            <p:nvPr/>
          </p:nvSpPr>
          <p:spPr bwMode="auto">
            <a:xfrm>
              <a:off x="1380" y="1392"/>
              <a:ext cx="971" cy="384"/>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t>程序</a:t>
              </a:r>
              <a:r>
                <a:rPr lang="en-US" altLang="zh-CN" sz="2000" dirty="0" smtClean="0"/>
                <a:t>2</a:t>
              </a:r>
              <a:endParaRPr lang="en-US" altLang="zh-CN" sz="2000" dirty="0"/>
            </a:p>
          </p:txBody>
        </p:sp>
        <p:sp>
          <p:nvSpPr>
            <p:cNvPr id="14363" name="Rectangle 55"/>
            <p:cNvSpPr>
              <a:spLocks noChangeArrowheads="1"/>
            </p:cNvSpPr>
            <p:nvPr/>
          </p:nvSpPr>
          <p:spPr bwMode="auto">
            <a:xfrm>
              <a:off x="2304" y="1392"/>
              <a:ext cx="893" cy="384"/>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t>程序</a:t>
              </a:r>
              <a:r>
                <a:rPr lang="en-US" altLang="zh-CN" sz="2000" dirty="0" smtClean="0"/>
                <a:t>1</a:t>
              </a:r>
              <a:endParaRPr lang="en-US" altLang="zh-CN" sz="2000" dirty="0"/>
            </a:p>
          </p:txBody>
        </p:sp>
        <p:sp>
          <p:nvSpPr>
            <p:cNvPr id="14364" name="Rectangle 56"/>
            <p:cNvSpPr>
              <a:spLocks noChangeArrowheads="1"/>
            </p:cNvSpPr>
            <p:nvPr/>
          </p:nvSpPr>
          <p:spPr bwMode="auto">
            <a:xfrm>
              <a:off x="3204" y="1392"/>
              <a:ext cx="512" cy="384"/>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t>程序</a:t>
              </a:r>
              <a:r>
                <a:rPr lang="en-US" altLang="zh-CN" sz="2000" dirty="0" smtClean="0"/>
                <a:t>2</a:t>
              </a:r>
              <a:endParaRPr lang="en-US" altLang="zh-CN" sz="2000" dirty="0"/>
            </a:p>
          </p:txBody>
        </p:sp>
        <p:sp>
          <p:nvSpPr>
            <p:cNvPr id="14365" name="Text Box 57"/>
            <p:cNvSpPr txBox="1">
              <a:spLocks noChangeArrowheads="1"/>
            </p:cNvSpPr>
            <p:nvPr/>
          </p:nvSpPr>
          <p:spPr bwMode="auto">
            <a:xfrm>
              <a:off x="670" y="1824"/>
              <a:ext cx="55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t>时间 </a:t>
              </a:r>
            </a:p>
          </p:txBody>
        </p:sp>
        <p:sp>
          <p:nvSpPr>
            <p:cNvPr id="14366" name="Line 58"/>
            <p:cNvSpPr>
              <a:spLocks noChangeShapeType="1"/>
            </p:cNvSpPr>
            <p:nvPr/>
          </p:nvSpPr>
          <p:spPr bwMode="auto">
            <a:xfrm>
              <a:off x="1209" y="1968"/>
              <a:ext cx="133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971" name="Group 59"/>
          <p:cNvGrpSpPr>
            <a:grpSpLocks/>
          </p:cNvGrpSpPr>
          <p:nvPr/>
        </p:nvGrpSpPr>
        <p:grpSpPr bwMode="auto">
          <a:xfrm>
            <a:off x="1447800" y="3636045"/>
            <a:ext cx="6176963" cy="2470150"/>
            <a:chOff x="912" y="2246"/>
            <a:chExt cx="3891" cy="1556"/>
          </a:xfrm>
        </p:grpSpPr>
        <p:sp>
          <p:nvSpPr>
            <p:cNvPr id="14355" name="Rectangle 60"/>
            <p:cNvSpPr>
              <a:spLocks noChangeArrowheads="1"/>
            </p:cNvSpPr>
            <p:nvPr/>
          </p:nvSpPr>
          <p:spPr bwMode="auto">
            <a:xfrm>
              <a:off x="912" y="2555"/>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4356" name="Text Box 61"/>
            <p:cNvSpPr txBox="1">
              <a:spLocks noChangeArrowheads="1"/>
            </p:cNvSpPr>
            <p:nvPr/>
          </p:nvSpPr>
          <p:spPr bwMode="auto">
            <a:xfrm>
              <a:off x="912" y="2582"/>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ahoma" panose="020B0604030504040204" pitchFamily="34" charset="0"/>
                </a:rPr>
                <a:t>  mov ax, [100]</a:t>
              </a:r>
            </a:p>
            <a:p>
              <a:pPr eaLnBrk="1" hangingPunct="1">
                <a:spcBef>
                  <a:spcPct val="50000"/>
                </a:spcBef>
                <a:buClrTx/>
                <a:buSzTx/>
                <a:buFontTx/>
                <a:buNone/>
              </a:pPr>
              <a:r>
                <a:rPr lang="en-US" altLang="zh-CN" sz="2000">
                  <a:latin typeface="Tahoma" panose="020B0604030504040204" pitchFamily="34" charset="0"/>
                </a:rPr>
                <a:t>  mov bx, [104]</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r>
                <a:rPr lang="en-US" altLang="zh-CN" sz="2000" b="0">
                  <a:latin typeface="Tahoma" panose="020B0604030504040204" pitchFamily="34" charset="0"/>
                </a:rPr>
                <a:t> </a:t>
              </a:r>
              <a:endParaRPr lang="en-US" altLang="zh-CN" sz="2000">
                <a:latin typeface="Tahoma" panose="020B0604030504040204" pitchFamily="34" charset="0"/>
              </a:endParaRPr>
            </a:p>
          </p:txBody>
        </p:sp>
        <p:sp>
          <p:nvSpPr>
            <p:cNvPr id="14357" name="Rectangle 62"/>
            <p:cNvSpPr>
              <a:spLocks noChangeArrowheads="1"/>
            </p:cNvSpPr>
            <p:nvPr/>
          </p:nvSpPr>
          <p:spPr bwMode="auto">
            <a:xfrm>
              <a:off x="1297" y="2246"/>
              <a:ext cx="5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程序</a:t>
              </a:r>
              <a:r>
                <a:rPr lang="en-US" altLang="zh-CN" sz="2000"/>
                <a:t>1</a:t>
              </a:r>
            </a:p>
          </p:txBody>
        </p:sp>
        <p:sp>
          <p:nvSpPr>
            <p:cNvPr id="14358" name="Rectangle 63"/>
            <p:cNvSpPr>
              <a:spLocks noChangeArrowheads="1"/>
            </p:cNvSpPr>
            <p:nvPr/>
          </p:nvSpPr>
          <p:spPr bwMode="auto">
            <a:xfrm>
              <a:off x="3360" y="2565"/>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4359" name="Text Box 64"/>
            <p:cNvSpPr txBox="1">
              <a:spLocks noChangeArrowheads="1"/>
            </p:cNvSpPr>
            <p:nvPr/>
          </p:nvSpPr>
          <p:spPr bwMode="auto">
            <a:xfrm>
              <a:off x="3360" y="2592"/>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ahoma" panose="020B0604030504040204" pitchFamily="34" charset="0"/>
                </a:rPr>
                <a:t>  mov ax, 10</a:t>
              </a:r>
            </a:p>
            <a:p>
              <a:pPr eaLnBrk="1" hangingPunct="1">
                <a:spcBef>
                  <a:spcPct val="50000"/>
                </a:spcBef>
                <a:buClrTx/>
                <a:buSzTx/>
                <a:buFontTx/>
                <a:buNone/>
              </a:pPr>
              <a:r>
                <a:rPr lang="en-US" altLang="zh-CN" sz="2000">
                  <a:latin typeface="Tahoma" panose="020B0604030504040204" pitchFamily="34" charset="0"/>
                </a:rPr>
                <a:t>  mov bx, 10</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r>
                <a:rPr lang="en-US" altLang="zh-CN" sz="2000" b="0">
                  <a:latin typeface="Tahoma" panose="020B0604030504040204" pitchFamily="34" charset="0"/>
                </a:rPr>
                <a:t> </a:t>
              </a:r>
              <a:endParaRPr lang="en-US" altLang="zh-CN" sz="2000">
                <a:latin typeface="Tahoma" panose="020B0604030504040204" pitchFamily="34" charset="0"/>
              </a:endParaRPr>
            </a:p>
          </p:txBody>
        </p:sp>
        <p:sp>
          <p:nvSpPr>
            <p:cNvPr id="14360" name="Rectangle 65"/>
            <p:cNvSpPr>
              <a:spLocks noChangeArrowheads="1"/>
            </p:cNvSpPr>
            <p:nvPr/>
          </p:nvSpPr>
          <p:spPr bwMode="auto">
            <a:xfrm>
              <a:off x="3745" y="2256"/>
              <a:ext cx="5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程序</a:t>
              </a:r>
              <a:r>
                <a:rPr lang="en-US" altLang="zh-CN" sz="2000"/>
                <a:t>2</a:t>
              </a:r>
            </a:p>
          </p:txBody>
        </p:sp>
      </p:grpSp>
      <p:grpSp>
        <p:nvGrpSpPr>
          <p:cNvPr id="166978" name="Group 66"/>
          <p:cNvGrpSpPr>
            <a:grpSpLocks/>
          </p:cNvGrpSpPr>
          <p:nvPr/>
        </p:nvGrpSpPr>
        <p:grpSpPr bwMode="auto">
          <a:xfrm>
            <a:off x="609600" y="5023520"/>
            <a:ext cx="998538" cy="466725"/>
            <a:chOff x="139" y="1338"/>
            <a:chExt cx="629" cy="294"/>
          </a:xfrm>
        </p:grpSpPr>
        <p:sp>
          <p:nvSpPr>
            <p:cNvPr id="14353" name="Rectangle 67"/>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4354" name="AutoShape 68"/>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66981" name="Group 69"/>
          <p:cNvGrpSpPr>
            <a:grpSpLocks/>
          </p:cNvGrpSpPr>
          <p:nvPr/>
        </p:nvGrpSpPr>
        <p:grpSpPr bwMode="auto">
          <a:xfrm>
            <a:off x="4495800" y="5023520"/>
            <a:ext cx="998538" cy="466725"/>
            <a:chOff x="139" y="1338"/>
            <a:chExt cx="629" cy="294"/>
          </a:xfrm>
        </p:grpSpPr>
        <p:sp>
          <p:nvSpPr>
            <p:cNvPr id="14351" name="Rectangle 70"/>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4352" name="AutoShape 71"/>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66984" name="Group 72"/>
          <p:cNvGrpSpPr>
            <a:grpSpLocks/>
          </p:cNvGrpSpPr>
          <p:nvPr/>
        </p:nvGrpSpPr>
        <p:grpSpPr bwMode="auto">
          <a:xfrm>
            <a:off x="3886200" y="3347120"/>
            <a:ext cx="1295400" cy="533400"/>
            <a:chOff x="2496" y="2064"/>
            <a:chExt cx="816" cy="336"/>
          </a:xfrm>
        </p:grpSpPr>
        <p:sp>
          <p:nvSpPr>
            <p:cNvPr id="14349" name="AutoShape 73"/>
            <p:cNvSpPr>
              <a:spLocks noChangeArrowheads="1"/>
            </p:cNvSpPr>
            <p:nvPr/>
          </p:nvSpPr>
          <p:spPr bwMode="auto">
            <a:xfrm>
              <a:off x="2496" y="2352"/>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4350" name="Text Box 74"/>
            <p:cNvSpPr txBox="1">
              <a:spLocks noChangeArrowheads="1"/>
            </p:cNvSpPr>
            <p:nvPr/>
          </p:nvSpPr>
          <p:spPr bwMode="auto">
            <a:xfrm>
              <a:off x="2622" y="206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切换</a:t>
              </a:r>
            </a:p>
          </p:txBody>
        </p:sp>
      </p:grpSp>
      <p:sp>
        <p:nvSpPr>
          <p:cNvPr id="30"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并发</a:t>
            </a:r>
            <a:endParaRPr lang="en-US" altLang="zh-CN" sz="2800" b="1" kern="0" dirty="0" smtClean="0"/>
          </a:p>
        </p:txBody>
      </p:sp>
    </p:spTree>
    <p:extLst>
      <p:ext uri="{BB962C8B-B14F-4D97-AF65-F5344CB8AC3E}">
        <p14:creationId xmlns:p14="http://schemas.microsoft.com/office/powerpoint/2010/main" val="3989085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6964"/>
                                        </p:tgtEl>
                                        <p:attrNameLst>
                                          <p:attrName>style.visibility</p:attrName>
                                        </p:attrNameLst>
                                      </p:cBhvr>
                                      <p:to>
                                        <p:strVal val="visible"/>
                                      </p:to>
                                    </p:set>
                                    <p:animEffect transition="in" filter="dissolve">
                                      <p:cBhvr>
                                        <p:cTn id="7" dur="500"/>
                                        <p:tgtEl>
                                          <p:spTgt spid="166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6971"/>
                                        </p:tgtEl>
                                        <p:attrNameLst>
                                          <p:attrName>style.visibility</p:attrName>
                                        </p:attrNameLst>
                                      </p:cBhvr>
                                      <p:to>
                                        <p:strVal val="visible"/>
                                      </p:to>
                                    </p:set>
                                    <p:animEffect transition="in" filter="dissolve">
                                      <p:cBhvr>
                                        <p:cTn id="12" dur="500"/>
                                        <p:tgtEl>
                                          <p:spTgt spid="166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166978"/>
                                        </p:tgtEl>
                                        <p:attrNameLst>
                                          <p:attrName>style.visibility</p:attrName>
                                        </p:attrNameLst>
                                      </p:cBhvr>
                                      <p:to>
                                        <p:strVal val="visible"/>
                                      </p:to>
                                    </p:set>
                                    <p:anim calcmode="lin" valueType="num">
                                      <p:cBhvr>
                                        <p:cTn id="17" dur="500" fill="hold"/>
                                        <p:tgtEl>
                                          <p:spTgt spid="166978"/>
                                        </p:tgtEl>
                                        <p:attrNameLst>
                                          <p:attrName>ppt_w</p:attrName>
                                        </p:attrNameLst>
                                      </p:cBhvr>
                                      <p:tavLst>
                                        <p:tav tm="0">
                                          <p:val>
                                            <p:fltVal val="0"/>
                                          </p:val>
                                        </p:tav>
                                        <p:tav tm="100000">
                                          <p:val>
                                            <p:strVal val="#ppt_w"/>
                                          </p:val>
                                        </p:tav>
                                      </p:tavLst>
                                    </p:anim>
                                    <p:anim calcmode="lin" valueType="num">
                                      <p:cBhvr>
                                        <p:cTn id="18" dur="500" fill="hold"/>
                                        <p:tgtEl>
                                          <p:spTgt spid="166978"/>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166984"/>
                                        </p:tgtEl>
                                        <p:attrNameLst>
                                          <p:attrName>style.visibility</p:attrName>
                                        </p:attrNameLst>
                                      </p:cBhvr>
                                      <p:to>
                                        <p:strVal val="visible"/>
                                      </p:to>
                                    </p:set>
                                    <p:anim calcmode="lin" valueType="num">
                                      <p:cBhvr>
                                        <p:cTn id="23" dur="500" fill="hold"/>
                                        <p:tgtEl>
                                          <p:spTgt spid="166984"/>
                                        </p:tgtEl>
                                        <p:attrNameLst>
                                          <p:attrName>ppt_w</p:attrName>
                                        </p:attrNameLst>
                                      </p:cBhvr>
                                      <p:tavLst>
                                        <p:tav tm="0">
                                          <p:val>
                                            <p:fltVal val="0"/>
                                          </p:val>
                                        </p:tav>
                                        <p:tav tm="100000">
                                          <p:val>
                                            <p:strVal val="#ppt_w"/>
                                          </p:val>
                                        </p:tav>
                                      </p:tavLst>
                                    </p:anim>
                                    <p:anim calcmode="lin" valueType="num">
                                      <p:cBhvr>
                                        <p:cTn id="24" dur="500" fill="hold"/>
                                        <p:tgtEl>
                                          <p:spTgt spid="166984"/>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16697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166981"/>
                                        </p:tgtEl>
                                        <p:attrNameLst>
                                          <p:attrName>style.visibility</p:attrName>
                                        </p:attrNameLst>
                                      </p:cBhvr>
                                      <p:to>
                                        <p:strVal val="visible"/>
                                      </p:to>
                                    </p:set>
                                    <p:anim calcmode="lin" valueType="num">
                                      <p:cBhvr>
                                        <p:cTn id="33" dur="500" fill="hold"/>
                                        <p:tgtEl>
                                          <p:spTgt spid="166981"/>
                                        </p:tgtEl>
                                        <p:attrNameLst>
                                          <p:attrName>ppt_w</p:attrName>
                                        </p:attrNameLst>
                                      </p:cBhvr>
                                      <p:tavLst>
                                        <p:tav tm="0">
                                          <p:val>
                                            <p:fltVal val="0"/>
                                          </p:val>
                                        </p:tav>
                                        <p:tav tm="100000">
                                          <p:val>
                                            <p:strVal val="#ppt_w"/>
                                          </p:val>
                                        </p:tav>
                                      </p:tavLst>
                                    </p:anim>
                                    <p:anim calcmode="lin" valueType="num">
                                      <p:cBhvr>
                                        <p:cTn id="34" dur="500" fill="hold"/>
                                        <p:tgtEl>
                                          <p:spTgt spid="1669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body" idx="1"/>
          </p:nvPr>
        </p:nvSpPr>
        <p:spPr>
          <a:xfrm>
            <a:off x="457200" y="872716"/>
            <a:ext cx="7921625" cy="865187"/>
          </a:xfrm>
          <a:noFill/>
        </p:spPr>
        <p:txBody>
          <a:bodyPr/>
          <a:lstStyle/>
          <a:p>
            <a:pPr eaLnBrk="1" hangingPunct="1">
              <a:lnSpc>
                <a:spcPct val="130000"/>
              </a:lnSpc>
              <a:buFont typeface="Wingdings" panose="05000000000000000000" pitchFamily="2" charset="2"/>
              <a:buChar char="n"/>
            </a:pPr>
            <a:r>
              <a:rPr lang="zh-CN" altLang="en-US" sz="2400" b="1" dirty="0" smtClean="0">
                <a:solidFill>
                  <a:srgbClr val="FF0000"/>
                </a:solidFill>
              </a:rPr>
              <a:t>需要切换执行现场</a:t>
            </a:r>
            <a:r>
              <a:rPr lang="en-US" altLang="zh-CN" sz="2400" b="1" dirty="0" smtClean="0">
                <a:solidFill>
                  <a:srgbClr val="FF0000"/>
                </a:solidFill>
              </a:rPr>
              <a:t>!</a:t>
            </a:r>
          </a:p>
        </p:txBody>
      </p:sp>
      <p:grpSp>
        <p:nvGrpSpPr>
          <p:cNvPr id="148527" name="Group 47"/>
          <p:cNvGrpSpPr>
            <a:grpSpLocks/>
          </p:cNvGrpSpPr>
          <p:nvPr/>
        </p:nvGrpSpPr>
        <p:grpSpPr bwMode="auto">
          <a:xfrm>
            <a:off x="909638" y="1585503"/>
            <a:ext cx="5719762" cy="2454275"/>
            <a:chOff x="573" y="1440"/>
            <a:chExt cx="3603" cy="1546"/>
          </a:xfrm>
        </p:grpSpPr>
        <p:grpSp>
          <p:nvGrpSpPr>
            <p:cNvPr id="15417" name="Group 46"/>
            <p:cNvGrpSpPr>
              <a:grpSpLocks/>
            </p:cNvGrpSpPr>
            <p:nvPr/>
          </p:nvGrpSpPr>
          <p:grpSpPr bwMode="auto">
            <a:xfrm>
              <a:off x="573" y="1440"/>
              <a:ext cx="1443" cy="1546"/>
              <a:chOff x="573" y="1440"/>
              <a:chExt cx="1443" cy="1546"/>
            </a:xfrm>
          </p:grpSpPr>
          <p:sp>
            <p:nvSpPr>
              <p:cNvPr id="15422" name="Rectangle 15"/>
              <p:cNvSpPr>
                <a:spLocks noChangeArrowheads="1"/>
              </p:cNvSpPr>
              <p:nvPr/>
            </p:nvSpPr>
            <p:spPr bwMode="auto">
              <a:xfrm>
                <a:off x="573" y="1749"/>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423" name="Text Box 16"/>
              <p:cNvSpPr txBox="1">
                <a:spLocks noChangeArrowheads="1"/>
              </p:cNvSpPr>
              <p:nvPr/>
            </p:nvSpPr>
            <p:spPr bwMode="auto">
              <a:xfrm>
                <a:off x="573" y="1776"/>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ahoma" panose="020B0604030504040204" pitchFamily="34" charset="0"/>
                  </a:rPr>
                  <a:t>  mov ax, [100]</a:t>
                </a:r>
              </a:p>
              <a:p>
                <a:pPr eaLnBrk="1" hangingPunct="1">
                  <a:spcBef>
                    <a:spcPct val="50000"/>
                  </a:spcBef>
                  <a:buClrTx/>
                  <a:buSzTx/>
                  <a:buFontTx/>
                  <a:buNone/>
                </a:pPr>
                <a:r>
                  <a:rPr lang="en-US" altLang="zh-CN" sz="2000">
                    <a:latin typeface="Tahoma" panose="020B0604030504040204" pitchFamily="34" charset="0"/>
                  </a:rPr>
                  <a:t>  mov bx, [104]</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r>
                  <a:rPr lang="en-US" altLang="zh-CN" sz="2000" b="0">
                    <a:latin typeface="Tahoma" panose="020B0604030504040204" pitchFamily="34" charset="0"/>
                  </a:rPr>
                  <a:t> </a:t>
                </a:r>
                <a:endParaRPr lang="en-US" altLang="zh-CN" sz="2000">
                  <a:latin typeface="Tahoma" panose="020B0604030504040204" pitchFamily="34" charset="0"/>
                </a:endParaRPr>
              </a:p>
            </p:txBody>
          </p:sp>
          <p:sp>
            <p:nvSpPr>
              <p:cNvPr id="15424" name="Rectangle 17"/>
              <p:cNvSpPr>
                <a:spLocks noChangeArrowheads="1"/>
              </p:cNvSpPr>
              <p:nvPr/>
            </p:nvSpPr>
            <p:spPr bwMode="auto">
              <a:xfrm>
                <a:off x="958" y="1440"/>
                <a:ext cx="5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t>程序</a:t>
                </a:r>
                <a:r>
                  <a:rPr lang="en-US" altLang="zh-CN" sz="2000" dirty="0"/>
                  <a:t>1</a:t>
                </a:r>
              </a:p>
            </p:txBody>
          </p:sp>
        </p:grpSp>
        <p:grpSp>
          <p:nvGrpSpPr>
            <p:cNvPr id="15418" name="Group 45"/>
            <p:cNvGrpSpPr>
              <a:grpSpLocks/>
            </p:cNvGrpSpPr>
            <p:nvPr/>
          </p:nvGrpSpPr>
          <p:grpSpPr bwMode="auto">
            <a:xfrm>
              <a:off x="2733" y="1440"/>
              <a:ext cx="1443" cy="1546"/>
              <a:chOff x="2928" y="1210"/>
              <a:chExt cx="1443" cy="1546"/>
            </a:xfrm>
          </p:grpSpPr>
          <p:sp>
            <p:nvSpPr>
              <p:cNvPr id="15419" name="Rectangle 18"/>
              <p:cNvSpPr>
                <a:spLocks noChangeArrowheads="1"/>
              </p:cNvSpPr>
              <p:nvPr/>
            </p:nvSpPr>
            <p:spPr bwMode="auto">
              <a:xfrm>
                <a:off x="2928" y="1519"/>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420" name="Text Box 19"/>
              <p:cNvSpPr txBox="1">
                <a:spLocks noChangeArrowheads="1"/>
              </p:cNvSpPr>
              <p:nvPr/>
            </p:nvSpPr>
            <p:spPr bwMode="auto">
              <a:xfrm>
                <a:off x="2928" y="1546"/>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ahoma" panose="020B0604030504040204" pitchFamily="34" charset="0"/>
                  </a:rPr>
                  <a:t>  mov ax, 10</a:t>
                </a:r>
              </a:p>
              <a:p>
                <a:pPr eaLnBrk="1" hangingPunct="1">
                  <a:spcBef>
                    <a:spcPct val="50000"/>
                  </a:spcBef>
                  <a:buClrTx/>
                  <a:buSzTx/>
                  <a:buFontTx/>
                  <a:buNone/>
                </a:pPr>
                <a:r>
                  <a:rPr lang="en-US" altLang="zh-CN" sz="2000">
                    <a:latin typeface="Tahoma" panose="020B0604030504040204" pitchFamily="34" charset="0"/>
                  </a:rPr>
                  <a:t>  mov bx, 10</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r>
                  <a:rPr lang="en-US" altLang="zh-CN" sz="2000" b="0">
                    <a:latin typeface="Tahoma" panose="020B0604030504040204" pitchFamily="34" charset="0"/>
                  </a:rPr>
                  <a:t> </a:t>
                </a:r>
                <a:endParaRPr lang="en-US" altLang="zh-CN" sz="2000">
                  <a:latin typeface="Tahoma" panose="020B0604030504040204" pitchFamily="34" charset="0"/>
                </a:endParaRPr>
              </a:p>
            </p:txBody>
          </p:sp>
          <p:sp>
            <p:nvSpPr>
              <p:cNvPr id="15421" name="Rectangle 20"/>
              <p:cNvSpPr>
                <a:spLocks noChangeArrowheads="1"/>
              </p:cNvSpPr>
              <p:nvPr/>
            </p:nvSpPr>
            <p:spPr bwMode="auto">
              <a:xfrm>
                <a:off x="3313" y="1210"/>
                <a:ext cx="5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程序</a:t>
                </a:r>
                <a:r>
                  <a:rPr lang="en-US" altLang="zh-CN" sz="2000"/>
                  <a:t>2</a:t>
                </a:r>
              </a:p>
            </p:txBody>
          </p:sp>
        </p:grpSp>
      </p:grpSp>
      <p:grpSp>
        <p:nvGrpSpPr>
          <p:cNvPr id="148501" name="Group 21"/>
          <p:cNvGrpSpPr>
            <a:grpSpLocks/>
          </p:cNvGrpSpPr>
          <p:nvPr/>
        </p:nvGrpSpPr>
        <p:grpSpPr bwMode="auto">
          <a:xfrm>
            <a:off x="152400" y="3023778"/>
            <a:ext cx="998538" cy="466725"/>
            <a:chOff x="139" y="1338"/>
            <a:chExt cx="629" cy="294"/>
          </a:xfrm>
        </p:grpSpPr>
        <p:sp>
          <p:nvSpPr>
            <p:cNvPr id="15415" name="Rectangle 22"/>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5416" name="AutoShape 23"/>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48504" name="Group 24"/>
          <p:cNvGrpSpPr>
            <a:grpSpLocks/>
          </p:cNvGrpSpPr>
          <p:nvPr/>
        </p:nvGrpSpPr>
        <p:grpSpPr bwMode="auto">
          <a:xfrm>
            <a:off x="3500438" y="3023778"/>
            <a:ext cx="998537" cy="466725"/>
            <a:chOff x="139" y="1338"/>
            <a:chExt cx="629" cy="294"/>
          </a:xfrm>
        </p:grpSpPr>
        <p:sp>
          <p:nvSpPr>
            <p:cNvPr id="15413" name="Rectangle 25"/>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5414" name="AutoShape 26"/>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48507" name="Group 27"/>
          <p:cNvGrpSpPr>
            <a:grpSpLocks/>
          </p:cNvGrpSpPr>
          <p:nvPr/>
        </p:nvGrpSpPr>
        <p:grpSpPr bwMode="auto">
          <a:xfrm>
            <a:off x="3124200" y="1661703"/>
            <a:ext cx="1295400" cy="533400"/>
            <a:chOff x="2496" y="2064"/>
            <a:chExt cx="816" cy="336"/>
          </a:xfrm>
        </p:grpSpPr>
        <p:sp>
          <p:nvSpPr>
            <p:cNvPr id="15411" name="AutoShape 28"/>
            <p:cNvSpPr>
              <a:spLocks noChangeArrowheads="1"/>
            </p:cNvSpPr>
            <p:nvPr/>
          </p:nvSpPr>
          <p:spPr bwMode="auto">
            <a:xfrm>
              <a:off x="2496" y="2352"/>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412" name="Text Box 29"/>
            <p:cNvSpPr txBox="1">
              <a:spLocks noChangeArrowheads="1"/>
            </p:cNvSpPr>
            <p:nvPr/>
          </p:nvSpPr>
          <p:spPr bwMode="auto">
            <a:xfrm>
              <a:off x="2622" y="206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切换</a:t>
              </a:r>
            </a:p>
          </p:txBody>
        </p:sp>
      </p:grpSp>
      <p:sp>
        <p:nvSpPr>
          <p:cNvPr id="15368" name="Oval 31"/>
          <p:cNvSpPr>
            <a:spLocks noChangeArrowheads="1"/>
          </p:cNvSpPr>
          <p:nvPr/>
        </p:nvSpPr>
        <p:spPr bwMode="auto">
          <a:xfrm>
            <a:off x="7834313" y="3338103"/>
            <a:ext cx="866775" cy="906463"/>
          </a:xfrm>
          <a:prstGeom prst="ellipse">
            <a:avLst/>
          </a:prstGeom>
          <a:solidFill>
            <a:srgbClr val="00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latin typeface="Century Gothic" panose="020B0502020202020204" pitchFamily="34" charset="0"/>
              </a:rPr>
              <a:t>程序</a:t>
            </a:r>
            <a:r>
              <a:rPr lang="en-US" altLang="zh-CN" sz="2000" dirty="0" smtClean="0">
                <a:latin typeface="Century Gothic" panose="020B0502020202020204" pitchFamily="34" charset="0"/>
              </a:rPr>
              <a:t>2</a:t>
            </a:r>
            <a:endParaRPr lang="en-US" altLang="zh-CN" sz="2000" dirty="0">
              <a:latin typeface="Century Gothic" panose="020B0502020202020204" pitchFamily="34" charset="0"/>
            </a:endParaRPr>
          </a:p>
        </p:txBody>
      </p:sp>
      <p:sp>
        <p:nvSpPr>
          <p:cNvPr id="15369" name="Oval 32"/>
          <p:cNvSpPr>
            <a:spLocks noChangeArrowheads="1"/>
          </p:cNvSpPr>
          <p:nvPr/>
        </p:nvSpPr>
        <p:spPr bwMode="auto">
          <a:xfrm>
            <a:off x="6858000" y="3338103"/>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latin typeface="Century Gothic" panose="020B0502020202020204" pitchFamily="34" charset="0"/>
              </a:rPr>
              <a:t>程序</a:t>
            </a:r>
            <a:r>
              <a:rPr lang="en-US" altLang="zh-CN" sz="2000" dirty="0" smtClean="0">
                <a:latin typeface="Century Gothic" panose="020B0502020202020204" pitchFamily="34" charset="0"/>
              </a:rPr>
              <a:t>1</a:t>
            </a:r>
            <a:endParaRPr lang="en-US" altLang="zh-CN" sz="2000" dirty="0">
              <a:latin typeface="Century Gothic" panose="020B0502020202020204" pitchFamily="34" charset="0"/>
            </a:endParaRPr>
          </a:p>
        </p:txBody>
      </p:sp>
      <p:sp>
        <p:nvSpPr>
          <p:cNvPr id="15370" name="Rectangle 33"/>
          <p:cNvSpPr>
            <a:spLocks noChangeArrowheads="1"/>
          </p:cNvSpPr>
          <p:nvPr/>
        </p:nvSpPr>
        <p:spPr bwMode="auto">
          <a:xfrm rot="10800000">
            <a:off x="7315200" y="5719353"/>
            <a:ext cx="1828800" cy="59055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Century Gothic" panose="020B0502020202020204" pitchFamily="34" charset="0"/>
              </a:rPr>
              <a:t>内存</a:t>
            </a:r>
          </a:p>
        </p:txBody>
      </p:sp>
      <p:sp>
        <p:nvSpPr>
          <p:cNvPr id="15371" name="Line 34"/>
          <p:cNvSpPr>
            <a:spLocks noChangeShapeType="1"/>
          </p:cNvSpPr>
          <p:nvPr/>
        </p:nvSpPr>
        <p:spPr bwMode="auto">
          <a:xfrm>
            <a:off x="7315200" y="4252503"/>
            <a:ext cx="6096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2" name="Line 36"/>
          <p:cNvSpPr>
            <a:spLocks noChangeShapeType="1"/>
          </p:cNvSpPr>
          <p:nvPr/>
        </p:nvSpPr>
        <p:spPr bwMode="auto">
          <a:xfrm>
            <a:off x="8229600" y="4252503"/>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3" name="Oval 37"/>
          <p:cNvSpPr>
            <a:spLocks noChangeArrowheads="1"/>
          </p:cNvSpPr>
          <p:nvPr/>
        </p:nvSpPr>
        <p:spPr bwMode="auto">
          <a:xfrm>
            <a:off x="7772400" y="4481103"/>
            <a:ext cx="866775" cy="906463"/>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Century Gothic" panose="020B0502020202020204" pitchFamily="34" charset="0"/>
              </a:rPr>
              <a:t>CPU</a:t>
            </a:r>
          </a:p>
        </p:txBody>
      </p:sp>
      <p:sp>
        <p:nvSpPr>
          <p:cNvPr id="15374" name="Rectangle 38"/>
          <p:cNvSpPr>
            <a:spLocks noChangeArrowheads="1"/>
          </p:cNvSpPr>
          <p:nvPr/>
        </p:nvSpPr>
        <p:spPr bwMode="auto">
          <a:xfrm>
            <a:off x="6477000" y="4785903"/>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t>物理</a:t>
            </a:r>
            <a:r>
              <a:rPr lang="en-US" altLang="zh-CN" sz="2000"/>
              <a:t>CPU</a:t>
            </a:r>
          </a:p>
        </p:txBody>
      </p:sp>
      <p:sp>
        <p:nvSpPr>
          <p:cNvPr id="15375" name="Line 39"/>
          <p:cNvSpPr>
            <a:spLocks noChangeShapeType="1"/>
          </p:cNvSpPr>
          <p:nvPr/>
        </p:nvSpPr>
        <p:spPr bwMode="auto">
          <a:xfrm flipH="1">
            <a:off x="8229600" y="539550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23" name="Oval 43"/>
          <p:cNvSpPr>
            <a:spLocks noChangeArrowheads="1"/>
          </p:cNvSpPr>
          <p:nvPr/>
        </p:nvSpPr>
        <p:spPr bwMode="auto">
          <a:xfrm>
            <a:off x="6857999" y="3346039"/>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latin typeface="Century Gothic" panose="020B0502020202020204" pitchFamily="34" charset="0"/>
              </a:rPr>
              <a:t>程序</a:t>
            </a:r>
            <a:r>
              <a:rPr lang="en-US" altLang="zh-CN" sz="2000" dirty="0" smtClean="0">
                <a:latin typeface="Century Gothic" panose="020B0502020202020204" pitchFamily="34" charset="0"/>
              </a:rPr>
              <a:t>1</a:t>
            </a:r>
            <a:endParaRPr lang="en-US" altLang="zh-CN" sz="2000" dirty="0">
              <a:latin typeface="Century Gothic" panose="020B0502020202020204" pitchFamily="34" charset="0"/>
            </a:endParaRPr>
          </a:p>
        </p:txBody>
      </p:sp>
      <p:sp>
        <p:nvSpPr>
          <p:cNvPr id="148524" name="Oval 44"/>
          <p:cNvSpPr>
            <a:spLocks noChangeArrowheads="1"/>
          </p:cNvSpPr>
          <p:nvPr/>
        </p:nvSpPr>
        <p:spPr bwMode="auto">
          <a:xfrm>
            <a:off x="7839076" y="3346038"/>
            <a:ext cx="866775" cy="906463"/>
          </a:xfrm>
          <a:prstGeom prst="ellipse">
            <a:avLst/>
          </a:prstGeom>
          <a:solidFill>
            <a:srgbClr val="00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latin typeface="Century Gothic" panose="020B0502020202020204" pitchFamily="34" charset="0"/>
              </a:rPr>
              <a:t>程序</a:t>
            </a:r>
            <a:r>
              <a:rPr lang="en-US" altLang="zh-CN" sz="2000" dirty="0" smtClean="0">
                <a:latin typeface="Century Gothic" panose="020B0502020202020204" pitchFamily="34" charset="0"/>
              </a:rPr>
              <a:t>2</a:t>
            </a:r>
            <a:endParaRPr lang="en-US" altLang="zh-CN" sz="2000" dirty="0">
              <a:latin typeface="Century Gothic" panose="020B0502020202020204" pitchFamily="34" charset="0"/>
            </a:endParaRPr>
          </a:p>
        </p:txBody>
      </p:sp>
      <p:grpSp>
        <p:nvGrpSpPr>
          <p:cNvPr id="148560" name="Group 80"/>
          <p:cNvGrpSpPr>
            <a:grpSpLocks/>
          </p:cNvGrpSpPr>
          <p:nvPr/>
        </p:nvGrpSpPr>
        <p:grpSpPr bwMode="auto">
          <a:xfrm>
            <a:off x="4792663" y="4176303"/>
            <a:ext cx="1989137" cy="2133600"/>
            <a:chOff x="4312" y="747"/>
            <a:chExt cx="1253" cy="1258"/>
          </a:xfrm>
        </p:grpSpPr>
        <p:sp>
          <p:nvSpPr>
            <p:cNvPr id="15399" name="Rectangle 54"/>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400" name="Rectangle 56"/>
            <p:cNvSpPr>
              <a:spLocks noChangeArrowheads="1"/>
            </p:cNvSpPr>
            <p:nvPr/>
          </p:nvSpPr>
          <p:spPr bwMode="auto">
            <a:xfrm>
              <a:off x="4312" y="747"/>
              <a:ext cx="61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t>程序</a:t>
              </a:r>
              <a:r>
                <a:rPr lang="en-US" altLang="zh-CN" sz="2400" dirty="0" smtClean="0"/>
                <a:t>2</a:t>
              </a:r>
              <a:endParaRPr lang="en-US" altLang="zh-CN" sz="2400" dirty="0"/>
            </a:p>
          </p:txBody>
        </p:sp>
        <p:grpSp>
          <p:nvGrpSpPr>
            <p:cNvPr id="15401" name="Group 57"/>
            <p:cNvGrpSpPr>
              <a:grpSpLocks/>
            </p:cNvGrpSpPr>
            <p:nvPr/>
          </p:nvGrpSpPr>
          <p:grpSpPr bwMode="auto">
            <a:xfrm>
              <a:off x="4461" y="1035"/>
              <a:ext cx="1104" cy="285"/>
              <a:chOff x="4128" y="1863"/>
              <a:chExt cx="1104" cy="285"/>
            </a:xfrm>
          </p:grpSpPr>
          <p:sp>
            <p:nvSpPr>
              <p:cNvPr id="15409" name="Text Box 58"/>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5410" name="Text Box 59"/>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grpSp>
        <p:sp>
          <p:nvSpPr>
            <p:cNvPr id="15402" name="Text Box 60"/>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10</a:t>
              </a:r>
            </a:p>
          </p:txBody>
        </p:sp>
        <p:grpSp>
          <p:nvGrpSpPr>
            <p:cNvPr id="15403" name="Group 61"/>
            <p:cNvGrpSpPr>
              <a:grpSpLocks/>
            </p:cNvGrpSpPr>
            <p:nvPr/>
          </p:nvGrpSpPr>
          <p:grpSpPr bwMode="auto">
            <a:xfrm>
              <a:off x="4461" y="1371"/>
              <a:ext cx="1104" cy="285"/>
              <a:chOff x="4128" y="1863"/>
              <a:chExt cx="1104" cy="285"/>
            </a:xfrm>
          </p:grpSpPr>
          <p:sp>
            <p:nvSpPr>
              <p:cNvPr id="15407" name="Text Box 62"/>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10</a:t>
                </a:r>
              </a:p>
            </p:txBody>
          </p:sp>
          <p:sp>
            <p:nvSpPr>
              <p:cNvPr id="15408" name="Text Box 63"/>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bx</a:t>
                </a:r>
              </a:p>
            </p:txBody>
          </p:sp>
        </p:grpSp>
        <p:grpSp>
          <p:nvGrpSpPr>
            <p:cNvPr id="15404" name="Group 64"/>
            <p:cNvGrpSpPr>
              <a:grpSpLocks/>
            </p:cNvGrpSpPr>
            <p:nvPr/>
          </p:nvGrpSpPr>
          <p:grpSpPr bwMode="auto">
            <a:xfrm>
              <a:off x="4461" y="1699"/>
              <a:ext cx="1104" cy="284"/>
              <a:chOff x="4128" y="1863"/>
              <a:chExt cx="1104" cy="284"/>
            </a:xfrm>
          </p:grpSpPr>
          <p:sp>
            <p:nvSpPr>
              <p:cNvPr id="15405" name="Text Box 65"/>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5406" name="Text Box 66"/>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PC</a:t>
                </a:r>
              </a:p>
            </p:txBody>
          </p:sp>
        </p:grpSp>
      </p:grpSp>
      <p:sp>
        <p:nvSpPr>
          <p:cNvPr id="148561" name="Oval 81"/>
          <p:cNvSpPr>
            <a:spLocks noChangeArrowheads="1"/>
          </p:cNvSpPr>
          <p:nvPr/>
        </p:nvSpPr>
        <p:spPr bwMode="auto">
          <a:xfrm>
            <a:off x="6868760" y="3346040"/>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latin typeface="Century Gothic" panose="020B0502020202020204" pitchFamily="34" charset="0"/>
              </a:rPr>
              <a:t>程序</a:t>
            </a:r>
            <a:r>
              <a:rPr lang="en-US" altLang="zh-CN" sz="2000" dirty="0" smtClean="0">
                <a:latin typeface="Century Gothic" panose="020B0502020202020204" pitchFamily="34" charset="0"/>
              </a:rPr>
              <a:t>1</a:t>
            </a:r>
            <a:endParaRPr lang="en-US" altLang="zh-CN" sz="2000" dirty="0">
              <a:latin typeface="Century Gothic" panose="020B0502020202020204" pitchFamily="34" charset="0"/>
            </a:endParaRPr>
          </a:p>
        </p:txBody>
      </p:sp>
      <p:grpSp>
        <p:nvGrpSpPr>
          <p:cNvPr id="148562" name="Group 82"/>
          <p:cNvGrpSpPr>
            <a:grpSpLocks/>
          </p:cNvGrpSpPr>
          <p:nvPr/>
        </p:nvGrpSpPr>
        <p:grpSpPr bwMode="auto">
          <a:xfrm>
            <a:off x="152400" y="3557178"/>
            <a:ext cx="998538" cy="466725"/>
            <a:chOff x="139" y="1338"/>
            <a:chExt cx="629" cy="294"/>
          </a:xfrm>
        </p:grpSpPr>
        <p:sp>
          <p:nvSpPr>
            <p:cNvPr id="15397" name="Rectangle 83"/>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5398" name="AutoShape 84"/>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48569" name="Group 89"/>
          <p:cNvGrpSpPr>
            <a:grpSpLocks/>
          </p:cNvGrpSpPr>
          <p:nvPr/>
        </p:nvGrpSpPr>
        <p:grpSpPr bwMode="auto">
          <a:xfrm>
            <a:off x="3124200" y="3490503"/>
            <a:ext cx="1295400" cy="533400"/>
            <a:chOff x="1968" y="2496"/>
            <a:chExt cx="816" cy="336"/>
          </a:xfrm>
        </p:grpSpPr>
        <p:sp>
          <p:nvSpPr>
            <p:cNvPr id="15395" name="AutoShape 87"/>
            <p:cNvSpPr>
              <a:spLocks noChangeArrowheads="1"/>
            </p:cNvSpPr>
            <p:nvPr/>
          </p:nvSpPr>
          <p:spPr bwMode="auto">
            <a:xfrm rot="10800000">
              <a:off x="1968" y="2784"/>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396" name="Text Box 88"/>
            <p:cNvSpPr txBox="1">
              <a:spLocks noChangeArrowheads="1"/>
            </p:cNvSpPr>
            <p:nvPr/>
          </p:nvSpPr>
          <p:spPr bwMode="auto">
            <a:xfrm>
              <a:off x="2094" y="2496"/>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切换</a:t>
              </a:r>
            </a:p>
          </p:txBody>
        </p:sp>
      </p:grpSp>
      <p:grpSp>
        <p:nvGrpSpPr>
          <p:cNvPr id="148570" name="Group 90"/>
          <p:cNvGrpSpPr>
            <a:grpSpLocks/>
          </p:cNvGrpSpPr>
          <p:nvPr/>
        </p:nvGrpSpPr>
        <p:grpSpPr bwMode="auto">
          <a:xfrm>
            <a:off x="1897063" y="4176303"/>
            <a:ext cx="1989137" cy="2133600"/>
            <a:chOff x="4312" y="747"/>
            <a:chExt cx="1253" cy="1258"/>
          </a:xfrm>
        </p:grpSpPr>
        <p:sp>
          <p:nvSpPr>
            <p:cNvPr id="15383" name="Rectangle 91"/>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384" name="Rectangle 92"/>
            <p:cNvSpPr>
              <a:spLocks noChangeArrowheads="1"/>
            </p:cNvSpPr>
            <p:nvPr/>
          </p:nvSpPr>
          <p:spPr bwMode="auto">
            <a:xfrm>
              <a:off x="4312" y="747"/>
              <a:ext cx="61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t>程序</a:t>
              </a:r>
              <a:r>
                <a:rPr lang="en-US" altLang="zh-CN" sz="2400" dirty="0" smtClean="0"/>
                <a:t>1</a:t>
              </a:r>
              <a:endParaRPr lang="en-US" altLang="zh-CN" sz="2400" dirty="0"/>
            </a:p>
          </p:txBody>
        </p:sp>
        <p:grpSp>
          <p:nvGrpSpPr>
            <p:cNvPr id="15385" name="Group 93"/>
            <p:cNvGrpSpPr>
              <a:grpSpLocks/>
            </p:cNvGrpSpPr>
            <p:nvPr/>
          </p:nvGrpSpPr>
          <p:grpSpPr bwMode="auto">
            <a:xfrm>
              <a:off x="4461" y="1035"/>
              <a:ext cx="1104" cy="285"/>
              <a:chOff x="4128" y="1863"/>
              <a:chExt cx="1104" cy="285"/>
            </a:xfrm>
          </p:grpSpPr>
          <p:sp>
            <p:nvSpPr>
              <p:cNvPr id="15393" name="Text Box 94"/>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5394" name="Text Box 95"/>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grpSp>
        <p:sp>
          <p:nvSpPr>
            <p:cNvPr id="15386" name="Text Box 96"/>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 1</a:t>
              </a:r>
            </a:p>
          </p:txBody>
        </p:sp>
        <p:grpSp>
          <p:nvGrpSpPr>
            <p:cNvPr id="15387" name="Group 97"/>
            <p:cNvGrpSpPr>
              <a:grpSpLocks/>
            </p:cNvGrpSpPr>
            <p:nvPr/>
          </p:nvGrpSpPr>
          <p:grpSpPr bwMode="auto">
            <a:xfrm>
              <a:off x="4461" y="1371"/>
              <a:ext cx="1104" cy="285"/>
              <a:chOff x="4128" y="1863"/>
              <a:chExt cx="1104" cy="285"/>
            </a:xfrm>
          </p:grpSpPr>
          <p:sp>
            <p:nvSpPr>
              <p:cNvPr id="15391" name="Text Box 98"/>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1</a:t>
                </a:r>
              </a:p>
            </p:txBody>
          </p:sp>
          <p:sp>
            <p:nvSpPr>
              <p:cNvPr id="15392" name="Text Box 99"/>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bx</a:t>
                </a:r>
              </a:p>
            </p:txBody>
          </p:sp>
        </p:grpSp>
        <p:grpSp>
          <p:nvGrpSpPr>
            <p:cNvPr id="15388" name="Group 100"/>
            <p:cNvGrpSpPr>
              <a:grpSpLocks/>
            </p:cNvGrpSpPr>
            <p:nvPr/>
          </p:nvGrpSpPr>
          <p:grpSpPr bwMode="auto">
            <a:xfrm>
              <a:off x="4461" y="1699"/>
              <a:ext cx="1104" cy="284"/>
              <a:chOff x="4128" y="1863"/>
              <a:chExt cx="1104" cy="284"/>
            </a:xfrm>
          </p:grpSpPr>
          <p:sp>
            <p:nvSpPr>
              <p:cNvPr id="15389" name="Text Box 101"/>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5390" name="Text Box 102"/>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PC</a:t>
                </a:r>
              </a:p>
            </p:txBody>
          </p:sp>
        </p:grpSp>
      </p:grpSp>
      <p:sp>
        <p:nvSpPr>
          <p:cNvPr id="66"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并发</a:t>
            </a:r>
            <a:endParaRPr lang="en-US" altLang="zh-CN" sz="2800" b="1" kern="0" dirty="0" smtClean="0"/>
          </a:p>
        </p:txBody>
      </p:sp>
    </p:spTree>
    <p:extLst>
      <p:ext uri="{BB962C8B-B14F-4D97-AF65-F5344CB8AC3E}">
        <p14:creationId xmlns:p14="http://schemas.microsoft.com/office/powerpoint/2010/main" val="1407175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8527"/>
                                        </p:tgtEl>
                                        <p:attrNameLst>
                                          <p:attrName>style.visibility</p:attrName>
                                        </p:attrNameLst>
                                      </p:cBhvr>
                                      <p:to>
                                        <p:strVal val="visible"/>
                                      </p:to>
                                    </p:set>
                                    <p:animEffect transition="in" filter="dissolve">
                                      <p:cBhvr>
                                        <p:cTn id="7" dur="500"/>
                                        <p:tgtEl>
                                          <p:spTgt spid="148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8560"/>
                                        </p:tgtEl>
                                        <p:attrNameLst>
                                          <p:attrName>style.visibility</p:attrName>
                                        </p:attrNameLst>
                                      </p:cBhvr>
                                      <p:to>
                                        <p:strVal val="visible"/>
                                      </p:to>
                                    </p:set>
                                    <p:animEffect transition="in" filter="dissolve">
                                      <p:cBhvr>
                                        <p:cTn id="12" dur="500"/>
                                        <p:tgtEl>
                                          <p:spTgt spid="1485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grpId="0" nodeType="clickEffect">
                                  <p:stCondLst>
                                    <p:cond delay="0"/>
                                  </p:stCondLst>
                                  <p:childTnLst>
                                    <p:animMotion origin="layout" path="M -2.5E-6 3.33333E-6 L 0.10261 0.16736 " pathEditMode="relative" rAng="0" ptsTypes="AA">
                                      <p:cBhvr>
                                        <p:cTn id="16" dur="2000" fill="hold"/>
                                        <p:tgtEl>
                                          <p:spTgt spid="148523"/>
                                        </p:tgtEl>
                                        <p:attrNameLst>
                                          <p:attrName>ppt_x</p:attrName>
                                          <p:attrName>ppt_y</p:attrName>
                                        </p:attrNameLst>
                                      </p:cBhvr>
                                      <p:rCtr x="5122" y="8356"/>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148501"/>
                                        </p:tgtEl>
                                        <p:attrNameLst>
                                          <p:attrName>style.visibility</p:attrName>
                                        </p:attrNameLst>
                                      </p:cBhvr>
                                      <p:to>
                                        <p:strVal val="visible"/>
                                      </p:to>
                                    </p:set>
                                    <p:anim calcmode="lin" valueType="num">
                                      <p:cBhvr>
                                        <p:cTn id="21" dur="500" fill="hold"/>
                                        <p:tgtEl>
                                          <p:spTgt spid="148501"/>
                                        </p:tgtEl>
                                        <p:attrNameLst>
                                          <p:attrName>ppt_w</p:attrName>
                                        </p:attrNameLst>
                                      </p:cBhvr>
                                      <p:tavLst>
                                        <p:tav tm="0">
                                          <p:val>
                                            <p:fltVal val="0"/>
                                          </p:val>
                                        </p:tav>
                                        <p:tav tm="100000">
                                          <p:val>
                                            <p:strVal val="#ppt_w"/>
                                          </p:val>
                                        </p:tav>
                                      </p:tavLst>
                                    </p:anim>
                                    <p:anim calcmode="lin" valueType="num">
                                      <p:cBhvr>
                                        <p:cTn id="22" dur="500" fill="hold"/>
                                        <p:tgtEl>
                                          <p:spTgt spid="148501"/>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148507"/>
                                        </p:tgtEl>
                                        <p:attrNameLst>
                                          <p:attrName>style.visibility</p:attrName>
                                        </p:attrNameLst>
                                      </p:cBhvr>
                                      <p:to>
                                        <p:strVal val="visible"/>
                                      </p:to>
                                    </p:set>
                                    <p:anim calcmode="lin" valueType="num">
                                      <p:cBhvr>
                                        <p:cTn id="27" dur="500" fill="hold"/>
                                        <p:tgtEl>
                                          <p:spTgt spid="148507"/>
                                        </p:tgtEl>
                                        <p:attrNameLst>
                                          <p:attrName>ppt_w</p:attrName>
                                        </p:attrNameLst>
                                      </p:cBhvr>
                                      <p:tavLst>
                                        <p:tav tm="0">
                                          <p:val>
                                            <p:fltVal val="0"/>
                                          </p:val>
                                        </p:tav>
                                        <p:tav tm="100000">
                                          <p:val>
                                            <p:strVal val="#ppt_w"/>
                                          </p:val>
                                        </p:tav>
                                      </p:tavLst>
                                    </p:anim>
                                    <p:anim calcmode="lin" valueType="num">
                                      <p:cBhvr>
                                        <p:cTn id="28" dur="500" fill="hold"/>
                                        <p:tgtEl>
                                          <p:spTgt spid="148507"/>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48570"/>
                                        </p:tgtEl>
                                        <p:attrNameLst>
                                          <p:attrName>style.visibility</p:attrName>
                                        </p:attrNameLst>
                                      </p:cBhvr>
                                      <p:to>
                                        <p:strVal val="visible"/>
                                      </p:to>
                                    </p:set>
                                    <p:animEffect transition="in" filter="dissolve">
                                      <p:cBhvr>
                                        <p:cTn id="33" dur="500"/>
                                        <p:tgtEl>
                                          <p:spTgt spid="14857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nodeType="clickEffect">
                                  <p:stCondLst>
                                    <p:cond delay="0"/>
                                  </p:stCondLst>
                                  <p:childTnLst>
                                    <p:set>
                                      <p:cBhvr>
                                        <p:cTn id="37" dur="1" fill="hold">
                                          <p:stCondLst>
                                            <p:cond delay="0"/>
                                          </p:stCondLst>
                                        </p:cTn>
                                        <p:tgtEl>
                                          <p:spTgt spid="148501"/>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grpId="0" nodeType="clickEffect">
                                  <p:stCondLst>
                                    <p:cond delay="0"/>
                                  </p:stCondLst>
                                  <p:childTnLst>
                                    <p:animMotion origin="layout" path="M -8.33333E-7 3.33333E-6 L -0.0026 0.16736 " pathEditMode="relative" rAng="0" ptsTypes="AA">
                                      <p:cBhvr>
                                        <p:cTn id="41" dur="2000" fill="hold"/>
                                        <p:tgtEl>
                                          <p:spTgt spid="148524"/>
                                        </p:tgtEl>
                                        <p:attrNameLst>
                                          <p:attrName>ppt_x</p:attrName>
                                          <p:attrName>ppt_y</p:attrName>
                                        </p:attrNameLst>
                                      </p:cBhvr>
                                      <p:rCtr x="-139" y="8356"/>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0" fill="hold" nodeType="clickEffect">
                                  <p:stCondLst>
                                    <p:cond delay="0"/>
                                  </p:stCondLst>
                                  <p:childTnLst>
                                    <p:set>
                                      <p:cBhvr>
                                        <p:cTn id="45" dur="1" fill="hold">
                                          <p:stCondLst>
                                            <p:cond delay="0"/>
                                          </p:stCondLst>
                                        </p:cTn>
                                        <p:tgtEl>
                                          <p:spTgt spid="148504"/>
                                        </p:tgtEl>
                                        <p:attrNameLst>
                                          <p:attrName>style.visibility</p:attrName>
                                        </p:attrNameLst>
                                      </p:cBhvr>
                                      <p:to>
                                        <p:strVal val="visible"/>
                                      </p:to>
                                    </p:set>
                                    <p:anim calcmode="lin" valueType="num">
                                      <p:cBhvr>
                                        <p:cTn id="46" dur="500" fill="hold"/>
                                        <p:tgtEl>
                                          <p:spTgt spid="148504"/>
                                        </p:tgtEl>
                                        <p:attrNameLst>
                                          <p:attrName>ppt_w</p:attrName>
                                        </p:attrNameLst>
                                      </p:cBhvr>
                                      <p:tavLst>
                                        <p:tav tm="0">
                                          <p:val>
                                            <p:fltVal val="0"/>
                                          </p:val>
                                        </p:tav>
                                        <p:tav tm="100000">
                                          <p:val>
                                            <p:strVal val="#ppt_w"/>
                                          </p:val>
                                        </p:tav>
                                      </p:tavLst>
                                    </p:anim>
                                    <p:anim calcmode="lin" valueType="num">
                                      <p:cBhvr>
                                        <p:cTn id="47" dur="500" fill="hold"/>
                                        <p:tgtEl>
                                          <p:spTgt spid="148504"/>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0" fill="hold" nodeType="clickEffect">
                                  <p:stCondLst>
                                    <p:cond delay="0"/>
                                  </p:stCondLst>
                                  <p:childTnLst>
                                    <p:set>
                                      <p:cBhvr>
                                        <p:cTn id="51" dur="1" fill="hold">
                                          <p:stCondLst>
                                            <p:cond delay="0"/>
                                          </p:stCondLst>
                                        </p:cTn>
                                        <p:tgtEl>
                                          <p:spTgt spid="148569"/>
                                        </p:tgtEl>
                                        <p:attrNameLst>
                                          <p:attrName>style.visibility</p:attrName>
                                        </p:attrNameLst>
                                      </p:cBhvr>
                                      <p:to>
                                        <p:strVal val="visible"/>
                                      </p:to>
                                    </p:set>
                                    <p:anim calcmode="lin" valueType="num">
                                      <p:cBhvr>
                                        <p:cTn id="52" dur="500" fill="hold"/>
                                        <p:tgtEl>
                                          <p:spTgt spid="148569"/>
                                        </p:tgtEl>
                                        <p:attrNameLst>
                                          <p:attrName>ppt_w</p:attrName>
                                        </p:attrNameLst>
                                      </p:cBhvr>
                                      <p:tavLst>
                                        <p:tav tm="0">
                                          <p:val>
                                            <p:fltVal val="0"/>
                                          </p:val>
                                        </p:tav>
                                        <p:tav tm="100000">
                                          <p:val>
                                            <p:strVal val="#ppt_w"/>
                                          </p:val>
                                        </p:tav>
                                      </p:tavLst>
                                    </p:anim>
                                    <p:anim calcmode="lin" valueType="num">
                                      <p:cBhvr>
                                        <p:cTn id="53" dur="500" fill="hold"/>
                                        <p:tgtEl>
                                          <p:spTgt spid="148569"/>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nodeType="clickEffect">
                                  <p:stCondLst>
                                    <p:cond delay="0"/>
                                  </p:stCondLst>
                                  <p:childTnLst>
                                    <p:set>
                                      <p:cBhvr>
                                        <p:cTn id="57" dur="1" fill="hold">
                                          <p:stCondLst>
                                            <p:cond delay="0"/>
                                          </p:stCondLst>
                                        </p:cTn>
                                        <p:tgtEl>
                                          <p:spTgt spid="148504"/>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0" presetClass="path" presetSubtype="0" accel="50000" decel="50000" fill="hold" grpId="0" nodeType="clickEffect">
                                  <p:stCondLst>
                                    <p:cond delay="0"/>
                                  </p:stCondLst>
                                  <p:childTnLst>
                                    <p:animMotion origin="layout" path="M -2.5E-6 3.33333E-6 L 0.10261 0.16736 " pathEditMode="relative" rAng="0" ptsTypes="AA">
                                      <p:cBhvr>
                                        <p:cTn id="61" dur="2000" fill="hold"/>
                                        <p:tgtEl>
                                          <p:spTgt spid="148561"/>
                                        </p:tgtEl>
                                        <p:attrNameLst>
                                          <p:attrName>ppt_x</p:attrName>
                                          <p:attrName>ppt_y</p:attrName>
                                        </p:attrNameLst>
                                      </p:cBhvr>
                                      <p:rCtr x="5122" y="8356"/>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10" fill="hold" nodeType="clickEffect">
                                  <p:stCondLst>
                                    <p:cond delay="0"/>
                                  </p:stCondLst>
                                  <p:childTnLst>
                                    <p:set>
                                      <p:cBhvr>
                                        <p:cTn id="65" dur="1" fill="hold">
                                          <p:stCondLst>
                                            <p:cond delay="0"/>
                                          </p:stCondLst>
                                        </p:cTn>
                                        <p:tgtEl>
                                          <p:spTgt spid="148562"/>
                                        </p:tgtEl>
                                        <p:attrNameLst>
                                          <p:attrName>style.visibility</p:attrName>
                                        </p:attrNameLst>
                                      </p:cBhvr>
                                      <p:to>
                                        <p:strVal val="visible"/>
                                      </p:to>
                                    </p:set>
                                    <p:anim calcmode="lin" valueType="num">
                                      <p:cBhvr>
                                        <p:cTn id="66" dur="500" fill="hold"/>
                                        <p:tgtEl>
                                          <p:spTgt spid="148562"/>
                                        </p:tgtEl>
                                        <p:attrNameLst>
                                          <p:attrName>ppt_w</p:attrName>
                                        </p:attrNameLst>
                                      </p:cBhvr>
                                      <p:tavLst>
                                        <p:tav tm="0">
                                          <p:val>
                                            <p:fltVal val="0"/>
                                          </p:val>
                                        </p:tav>
                                        <p:tav tm="100000">
                                          <p:val>
                                            <p:strVal val="#ppt_w"/>
                                          </p:val>
                                        </p:tav>
                                      </p:tavLst>
                                    </p:anim>
                                    <p:anim calcmode="lin" valueType="num">
                                      <p:cBhvr>
                                        <p:cTn id="67" dur="500" fill="hold"/>
                                        <p:tgtEl>
                                          <p:spTgt spid="1485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3" grpId="0" animBg="1"/>
      <p:bldP spid="148524" grpId="0" animBg="1"/>
      <p:bldP spid="1485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844824"/>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3200" b="1" kern="0" smtClean="0">
                <a:latin typeface="Times New Roman" panose="02020603050405020304" pitchFamily="18" charset="0"/>
                <a:ea typeface="+mn-ea"/>
                <a:cs typeface="Times New Roman" panose="02020603050405020304" pitchFamily="18" charset="0"/>
              </a:rPr>
              <a:t>2.1 </a:t>
            </a:r>
            <a:r>
              <a:rPr lang="zh-CN" altLang="en-US" sz="3200" b="1" kern="0" smtClean="0">
                <a:latin typeface="Times New Roman" panose="02020603050405020304" pitchFamily="18" charset="0"/>
                <a:ea typeface="+mn-ea"/>
                <a:cs typeface="Times New Roman" panose="02020603050405020304" pitchFamily="18" charset="0"/>
              </a:rPr>
              <a:t>进程介绍</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smtClean="0">
                <a:latin typeface="Times New Roman" panose="02020603050405020304" pitchFamily="18" charset="0"/>
                <a:ea typeface="+mn-ea"/>
                <a:cs typeface="Times New Roman" panose="02020603050405020304" pitchFamily="18" charset="0"/>
              </a:rPr>
              <a:t>2.2 </a:t>
            </a:r>
            <a:r>
              <a:rPr lang="zh-CN" altLang="en-US" sz="3200" b="1" kern="0" smtClean="0">
                <a:latin typeface="Times New Roman" panose="02020603050405020304" pitchFamily="18" charset="0"/>
                <a:ea typeface="+mn-ea"/>
                <a:cs typeface="Times New Roman" panose="02020603050405020304" pitchFamily="18" charset="0"/>
              </a:rPr>
              <a:t>进程间通信</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smtClean="0">
                <a:latin typeface="Times New Roman" panose="02020603050405020304" pitchFamily="18" charset="0"/>
                <a:ea typeface="+mn-ea"/>
                <a:cs typeface="Times New Roman" panose="02020603050405020304" pitchFamily="18" charset="0"/>
              </a:rPr>
              <a:t>2.3 </a:t>
            </a:r>
            <a:r>
              <a:rPr lang="zh-CN" altLang="en-US" sz="3200" b="1" kern="0" smtClean="0">
                <a:latin typeface="Times New Roman" panose="02020603050405020304" pitchFamily="18" charset="0"/>
                <a:ea typeface="+mn-ea"/>
                <a:cs typeface="Times New Roman" panose="02020603050405020304" pitchFamily="18" charset="0"/>
              </a:rPr>
              <a:t>经典</a:t>
            </a:r>
            <a:r>
              <a:rPr lang="en-US" altLang="zh-CN" sz="3200" b="1" kern="0" smtClean="0">
                <a:latin typeface="Times New Roman" panose="02020603050405020304" pitchFamily="18" charset="0"/>
                <a:ea typeface="+mn-ea"/>
                <a:cs typeface="Times New Roman" panose="02020603050405020304" pitchFamily="18" charset="0"/>
              </a:rPr>
              <a:t>IPC</a:t>
            </a:r>
            <a:r>
              <a:rPr lang="zh-CN" altLang="en-US" sz="3200" b="1" kern="0" smtClean="0">
                <a:latin typeface="Times New Roman" panose="02020603050405020304" pitchFamily="18" charset="0"/>
                <a:ea typeface="+mn-ea"/>
                <a:cs typeface="Times New Roman" panose="02020603050405020304" pitchFamily="18" charset="0"/>
              </a:rPr>
              <a:t>问题</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kumimoji="0" lang="en-US" altLang="zh-CN" sz="3200" b="1" kern="0" smtClean="0">
                <a:latin typeface="Times New Roman" panose="02020603050405020304" pitchFamily="18" charset="0"/>
                <a:ea typeface="+mn-ea"/>
                <a:cs typeface="Times New Roman" panose="02020603050405020304" pitchFamily="18" charset="0"/>
              </a:rPr>
              <a:t>2.4 </a:t>
            </a:r>
            <a:r>
              <a:rPr lang="zh-CN" altLang="en-US" sz="3200" b="1" kern="0" smtClean="0">
                <a:latin typeface="Times New Roman" panose="02020603050405020304" pitchFamily="18" charset="0"/>
                <a:ea typeface="+mn-ea"/>
                <a:cs typeface="Times New Roman" panose="02020603050405020304" pitchFamily="18" charset="0"/>
              </a:rPr>
              <a:t>进程调度</a:t>
            </a:r>
            <a:endParaRPr lang="en-US" altLang="zh-CN" sz="3200" b="1" kern="0" dirty="0" smtClean="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1223627" y="80628"/>
            <a:ext cx="4320481" cy="609600"/>
          </a:xfrm>
          <a:prstGeom prst="rect">
            <a:avLst/>
          </a:prstGeom>
        </p:spPr>
        <p:txBody>
          <a:bodyPr/>
          <a:lstStyle/>
          <a:p>
            <a:pPr>
              <a:defRPr/>
            </a:pPr>
            <a:r>
              <a:rPr lang="zh-CN" altLang="en-US" sz="3600" b="1" kern="0" smtClean="0">
                <a:latin typeface="Times New Roman" panose="02020603050405020304" pitchFamily="18" charset="0"/>
                <a:ea typeface="+mn-ea"/>
                <a:cs typeface="Times New Roman" panose="02020603050405020304" pitchFamily="18" charset="0"/>
              </a:rPr>
              <a:t>第</a:t>
            </a:r>
            <a:r>
              <a:rPr lang="en-US" altLang="zh-CN" sz="3600" b="1" kern="0" smtClean="0">
                <a:latin typeface="Times New Roman" panose="02020603050405020304" pitchFamily="18" charset="0"/>
                <a:ea typeface="+mn-ea"/>
                <a:cs typeface="Times New Roman" panose="02020603050405020304" pitchFamily="18" charset="0"/>
              </a:rPr>
              <a:t>2</a:t>
            </a:r>
            <a:r>
              <a:rPr lang="zh-CN" altLang="en-US" sz="3600" b="1" kern="0" smtClean="0">
                <a:latin typeface="Times New Roman" panose="02020603050405020304" pitchFamily="18" charset="0"/>
                <a:ea typeface="+mn-ea"/>
                <a:cs typeface="Times New Roman" panose="02020603050405020304" pitchFamily="18" charset="0"/>
              </a:rPr>
              <a:t>章  进程</a:t>
            </a:r>
            <a:endParaRPr lang="en-US" altLang="zh-CN" sz="3600" b="1" kern="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21089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85" name="Rectangle 29"/>
          <p:cNvSpPr>
            <a:spLocks noGrp="1" noChangeArrowheads="1"/>
          </p:cNvSpPr>
          <p:nvPr>
            <p:ph type="body" idx="1"/>
          </p:nvPr>
        </p:nvSpPr>
        <p:spPr>
          <a:xfrm>
            <a:off x="606425" y="1016732"/>
            <a:ext cx="7772400" cy="555139"/>
          </a:xfrm>
          <a:noFill/>
        </p:spPr>
        <p:txBody>
          <a:bodyPr/>
          <a:lstStyle/>
          <a:p>
            <a:pPr eaLnBrk="1" hangingPunct="1">
              <a:lnSpc>
                <a:spcPct val="130000"/>
              </a:lnSpc>
              <a:buFont typeface="Wingdings" panose="05000000000000000000" pitchFamily="2" charset="2"/>
              <a:buChar char="n"/>
            </a:pPr>
            <a:r>
              <a:rPr lang="zh-CN" altLang="en-US" sz="2400" dirty="0" smtClean="0">
                <a:solidFill>
                  <a:srgbClr val="FF0000"/>
                </a:solidFill>
              </a:rPr>
              <a:t>程序的概念不够用了</a:t>
            </a:r>
            <a:r>
              <a:rPr lang="en-US" altLang="zh-CN" sz="2400" dirty="0" smtClean="0">
                <a:solidFill>
                  <a:srgbClr val="FF0000"/>
                </a:solidFill>
              </a:rPr>
              <a:t>!</a:t>
            </a:r>
          </a:p>
        </p:txBody>
      </p:sp>
      <p:grpSp>
        <p:nvGrpSpPr>
          <p:cNvPr id="70718" name="Group 62"/>
          <p:cNvGrpSpPr>
            <a:grpSpLocks/>
          </p:cNvGrpSpPr>
          <p:nvPr/>
        </p:nvGrpSpPr>
        <p:grpSpPr bwMode="auto">
          <a:xfrm>
            <a:off x="682625" y="838200"/>
            <a:ext cx="8389938" cy="2133600"/>
            <a:chOff x="528" y="624"/>
            <a:chExt cx="5285" cy="1344"/>
          </a:xfrm>
        </p:grpSpPr>
        <p:sp>
          <p:nvSpPr>
            <p:cNvPr id="16402" name="Rectangle 30"/>
            <p:cNvSpPr>
              <a:spLocks noChangeArrowheads="1"/>
            </p:cNvSpPr>
            <p:nvPr/>
          </p:nvSpPr>
          <p:spPr bwMode="auto">
            <a:xfrm>
              <a:off x="528" y="1099"/>
              <a:ext cx="3744"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000" dirty="0"/>
                <a:t>放在磁盘上的程序怎么可能知道现场呢</a:t>
              </a:r>
              <a:r>
                <a:rPr lang="en-US" altLang="zh-CN" sz="2000" dirty="0"/>
                <a:t>?</a:t>
              </a:r>
            </a:p>
          </p:txBody>
        </p:sp>
        <p:pic>
          <p:nvPicPr>
            <p:cNvPr id="16403" name="Picture 3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119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4" name="Group 32"/>
            <p:cNvGrpSpPr>
              <a:grpSpLocks/>
            </p:cNvGrpSpPr>
            <p:nvPr/>
          </p:nvGrpSpPr>
          <p:grpSpPr bwMode="auto">
            <a:xfrm>
              <a:off x="4560" y="624"/>
              <a:ext cx="1253" cy="1344"/>
              <a:chOff x="4312" y="747"/>
              <a:chExt cx="1253" cy="1258"/>
            </a:xfrm>
          </p:grpSpPr>
          <p:sp>
            <p:nvSpPr>
              <p:cNvPr id="16405" name="Rectangle 33"/>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6406" name="Rectangle 34"/>
              <p:cNvSpPr>
                <a:spLocks noChangeArrowheads="1"/>
              </p:cNvSpPr>
              <p:nvPr/>
            </p:nvSpPr>
            <p:spPr bwMode="auto">
              <a:xfrm>
                <a:off x="4312" y="747"/>
                <a:ext cx="61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t>程序</a:t>
                </a:r>
                <a:r>
                  <a:rPr lang="en-US" altLang="zh-CN" sz="2400" dirty="0" smtClean="0"/>
                  <a:t>2</a:t>
                </a:r>
                <a:endParaRPr lang="en-US" altLang="zh-CN" sz="2400" dirty="0"/>
              </a:p>
            </p:txBody>
          </p:sp>
          <p:grpSp>
            <p:nvGrpSpPr>
              <p:cNvPr id="16407" name="Group 35"/>
              <p:cNvGrpSpPr>
                <a:grpSpLocks/>
              </p:cNvGrpSpPr>
              <p:nvPr/>
            </p:nvGrpSpPr>
            <p:grpSpPr bwMode="auto">
              <a:xfrm>
                <a:off x="4461" y="1035"/>
                <a:ext cx="1104" cy="285"/>
                <a:chOff x="4128" y="1863"/>
                <a:chExt cx="1104" cy="285"/>
              </a:xfrm>
            </p:grpSpPr>
            <p:sp>
              <p:nvSpPr>
                <p:cNvPr id="16415" name="Text Box 36"/>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6416" name="Text Box 37"/>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grpSp>
          <p:sp>
            <p:nvSpPr>
              <p:cNvPr id="16408" name="Text Box 38"/>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10</a:t>
                </a:r>
              </a:p>
            </p:txBody>
          </p:sp>
          <p:grpSp>
            <p:nvGrpSpPr>
              <p:cNvPr id="16409" name="Group 39"/>
              <p:cNvGrpSpPr>
                <a:grpSpLocks/>
              </p:cNvGrpSpPr>
              <p:nvPr/>
            </p:nvGrpSpPr>
            <p:grpSpPr bwMode="auto">
              <a:xfrm>
                <a:off x="4461" y="1371"/>
                <a:ext cx="1104" cy="285"/>
                <a:chOff x="4128" y="1863"/>
                <a:chExt cx="1104" cy="285"/>
              </a:xfrm>
            </p:grpSpPr>
            <p:sp>
              <p:nvSpPr>
                <p:cNvPr id="16413" name="Text Box 40"/>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10</a:t>
                  </a:r>
                </a:p>
              </p:txBody>
            </p:sp>
            <p:sp>
              <p:nvSpPr>
                <p:cNvPr id="16414" name="Text Box 41"/>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bx</a:t>
                  </a:r>
                </a:p>
              </p:txBody>
            </p:sp>
          </p:grpSp>
          <p:grpSp>
            <p:nvGrpSpPr>
              <p:cNvPr id="16410" name="Group 42"/>
              <p:cNvGrpSpPr>
                <a:grpSpLocks/>
              </p:cNvGrpSpPr>
              <p:nvPr/>
            </p:nvGrpSpPr>
            <p:grpSpPr bwMode="auto">
              <a:xfrm>
                <a:off x="4461" y="1699"/>
                <a:ext cx="1104" cy="284"/>
                <a:chOff x="4128" y="1863"/>
                <a:chExt cx="1104" cy="284"/>
              </a:xfrm>
            </p:grpSpPr>
            <p:sp>
              <p:nvSpPr>
                <p:cNvPr id="16411" name="Text Box 43"/>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6412" name="Text Box 44"/>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PC</a:t>
                  </a:r>
                </a:p>
              </p:txBody>
            </p:sp>
          </p:grpSp>
        </p:grpSp>
      </p:grpSp>
      <p:grpSp>
        <p:nvGrpSpPr>
          <p:cNvPr id="70719" name="Group 63"/>
          <p:cNvGrpSpPr>
            <a:grpSpLocks/>
          </p:cNvGrpSpPr>
          <p:nvPr/>
        </p:nvGrpSpPr>
        <p:grpSpPr bwMode="auto">
          <a:xfrm>
            <a:off x="682625" y="2168921"/>
            <a:ext cx="6256338" cy="471488"/>
            <a:chOff x="523" y="1808"/>
            <a:chExt cx="3941" cy="297"/>
          </a:xfrm>
        </p:grpSpPr>
        <p:sp>
          <p:nvSpPr>
            <p:cNvPr id="16400" name="Rectangle 47"/>
            <p:cNvSpPr>
              <a:spLocks noChangeArrowheads="1"/>
            </p:cNvSpPr>
            <p:nvPr/>
          </p:nvSpPr>
          <p:spPr bwMode="auto">
            <a:xfrm>
              <a:off x="523" y="1808"/>
              <a:ext cx="394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000" dirty="0"/>
                <a:t>磁盘上的程序怎么可能知道传递的参数呢</a:t>
              </a:r>
              <a:r>
                <a:rPr lang="en-US" altLang="zh-CN" sz="2000" dirty="0"/>
                <a:t>?</a:t>
              </a:r>
            </a:p>
          </p:txBody>
        </p:sp>
        <p:pic>
          <p:nvPicPr>
            <p:cNvPr id="16401" name="Picture 4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 y="191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0720" name="Group 64"/>
          <p:cNvGrpSpPr>
            <a:grpSpLocks/>
          </p:cNvGrpSpPr>
          <p:nvPr/>
        </p:nvGrpSpPr>
        <p:grpSpPr bwMode="auto">
          <a:xfrm>
            <a:off x="682625" y="2780928"/>
            <a:ext cx="6256338" cy="471488"/>
            <a:chOff x="523" y="1876"/>
            <a:chExt cx="3941" cy="297"/>
          </a:xfrm>
        </p:grpSpPr>
        <p:sp>
          <p:nvSpPr>
            <p:cNvPr id="16398" name="Rectangle 65"/>
            <p:cNvSpPr>
              <a:spLocks noChangeArrowheads="1"/>
            </p:cNvSpPr>
            <p:nvPr/>
          </p:nvSpPr>
          <p:spPr bwMode="auto">
            <a:xfrm>
              <a:off x="523" y="1876"/>
              <a:ext cx="394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000" dirty="0"/>
                <a:t>磁盘上的程序怎么可能知道</a:t>
              </a:r>
              <a:r>
                <a:rPr lang="en-US" altLang="zh-CN" sz="2000" dirty="0"/>
                <a:t>……?</a:t>
              </a:r>
            </a:p>
          </p:txBody>
        </p:sp>
        <p:pic>
          <p:nvPicPr>
            <p:cNvPr id="16399" name="Picture 6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 y="1967"/>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0723" name="Rectangle 67"/>
          <p:cNvSpPr>
            <a:spLocks noChangeArrowheads="1"/>
          </p:cNvSpPr>
          <p:nvPr/>
        </p:nvSpPr>
        <p:spPr bwMode="auto">
          <a:xfrm>
            <a:off x="606425" y="4221088"/>
            <a:ext cx="7620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t>需要一个能描述执行过程中的程序的概念。</a:t>
            </a:r>
            <a:r>
              <a:rPr lang="zh-CN" altLang="en-US" sz="2400" dirty="0">
                <a:solidFill>
                  <a:srgbClr val="FF0000"/>
                </a:solidFill>
              </a:rPr>
              <a:t>进程应运而生！ </a:t>
            </a:r>
          </a:p>
        </p:txBody>
      </p:sp>
      <p:grpSp>
        <p:nvGrpSpPr>
          <p:cNvPr id="70726" name="Group 70"/>
          <p:cNvGrpSpPr>
            <a:grpSpLocks/>
          </p:cNvGrpSpPr>
          <p:nvPr/>
        </p:nvGrpSpPr>
        <p:grpSpPr bwMode="auto">
          <a:xfrm>
            <a:off x="4694239" y="3024189"/>
            <a:ext cx="3248026" cy="1049338"/>
            <a:chOff x="2989" y="2193"/>
            <a:chExt cx="2046" cy="661"/>
          </a:xfrm>
        </p:grpSpPr>
        <p:sp>
          <p:nvSpPr>
            <p:cNvPr id="16396" name="AutoShape 68"/>
            <p:cNvSpPr>
              <a:spLocks/>
            </p:cNvSpPr>
            <p:nvPr/>
          </p:nvSpPr>
          <p:spPr bwMode="auto">
            <a:xfrm rot="16200000">
              <a:off x="3962" y="1407"/>
              <a:ext cx="288" cy="1859"/>
            </a:xfrm>
            <a:prstGeom prst="leftBrace">
              <a:avLst>
                <a:gd name="adj1" fmla="val 29167"/>
                <a:gd name="adj2" fmla="val 46329"/>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6397" name="Rectangle 69"/>
            <p:cNvSpPr>
              <a:spLocks noChangeArrowheads="1"/>
            </p:cNvSpPr>
            <p:nvPr/>
          </p:nvSpPr>
          <p:spPr bwMode="auto">
            <a:xfrm>
              <a:off x="2989" y="2566"/>
              <a:ext cx="20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rPr>
                <a:t>在执行过程中才能知道</a:t>
              </a:r>
            </a:p>
          </p:txBody>
        </p:sp>
      </p:grpSp>
      <p:sp>
        <p:nvSpPr>
          <p:cNvPr id="16394" name="Text Box 73"/>
          <p:cNvSpPr txBox="1">
            <a:spLocks noChangeArrowheads="1"/>
          </p:cNvSpPr>
          <p:nvPr/>
        </p:nvSpPr>
        <p:spPr bwMode="auto">
          <a:xfrm>
            <a:off x="1123951" y="5229200"/>
            <a:ext cx="6934200" cy="8223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chemeClr val="accent2"/>
                </a:solidFill>
              </a:rPr>
              <a:t>当一个非常重要的事物没法用现有的</a:t>
            </a:r>
          </a:p>
          <a:p>
            <a:pPr algn="ctr" eaLnBrk="1" hangingPunct="1">
              <a:spcBef>
                <a:spcPct val="0"/>
              </a:spcBef>
              <a:buClrTx/>
              <a:buSzTx/>
              <a:buFontTx/>
              <a:buNone/>
            </a:pPr>
            <a:r>
              <a:rPr lang="zh-CN" altLang="en-US" sz="2400" dirty="0">
                <a:solidFill>
                  <a:schemeClr val="accent2"/>
                </a:solidFill>
              </a:rPr>
              <a:t>概念清晰表述时，就会产生新的概念</a:t>
            </a:r>
          </a:p>
        </p:txBody>
      </p:sp>
      <p:sp>
        <p:nvSpPr>
          <p:cNvPr id="31"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为什么引入进程</a:t>
            </a:r>
            <a:r>
              <a:rPr lang="en-US" altLang="zh-CN" sz="2800" b="1" dirty="0"/>
              <a:t>?</a:t>
            </a:r>
            <a:endParaRPr lang="en-US" altLang="zh-CN" sz="2800" b="1" kern="0" dirty="0" smtClean="0"/>
          </a:p>
        </p:txBody>
      </p:sp>
    </p:spTree>
    <p:extLst>
      <p:ext uri="{BB962C8B-B14F-4D97-AF65-F5344CB8AC3E}">
        <p14:creationId xmlns:p14="http://schemas.microsoft.com/office/powerpoint/2010/main" val="965588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685">
                                            <p:txEl>
                                              <p:pRg st="0" end="0"/>
                                            </p:txEl>
                                          </p:spTgt>
                                        </p:tgtEl>
                                        <p:attrNameLst>
                                          <p:attrName>style.visibility</p:attrName>
                                        </p:attrNameLst>
                                      </p:cBhvr>
                                      <p:to>
                                        <p:strVal val="visible"/>
                                      </p:to>
                                    </p:set>
                                    <p:animEffect transition="in" filter="dissolve">
                                      <p:cBhvr>
                                        <p:cTn id="7" dur="500"/>
                                        <p:tgtEl>
                                          <p:spTgt spid="706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0718"/>
                                        </p:tgtEl>
                                        <p:attrNameLst>
                                          <p:attrName>style.visibility</p:attrName>
                                        </p:attrNameLst>
                                      </p:cBhvr>
                                      <p:to>
                                        <p:strVal val="visible"/>
                                      </p:to>
                                    </p:set>
                                    <p:animEffect transition="in" filter="dissolve">
                                      <p:cBhvr>
                                        <p:cTn id="12" dur="500"/>
                                        <p:tgtEl>
                                          <p:spTgt spid="707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0719"/>
                                        </p:tgtEl>
                                        <p:attrNameLst>
                                          <p:attrName>style.visibility</p:attrName>
                                        </p:attrNameLst>
                                      </p:cBhvr>
                                      <p:to>
                                        <p:strVal val="visible"/>
                                      </p:to>
                                    </p:set>
                                    <p:animEffect transition="in" filter="dissolve">
                                      <p:cBhvr>
                                        <p:cTn id="17" dur="500"/>
                                        <p:tgtEl>
                                          <p:spTgt spid="707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0720"/>
                                        </p:tgtEl>
                                        <p:attrNameLst>
                                          <p:attrName>style.visibility</p:attrName>
                                        </p:attrNameLst>
                                      </p:cBhvr>
                                      <p:to>
                                        <p:strVal val="visible"/>
                                      </p:to>
                                    </p:set>
                                    <p:animEffect transition="in" filter="dissolve">
                                      <p:cBhvr>
                                        <p:cTn id="22" dur="500"/>
                                        <p:tgtEl>
                                          <p:spTgt spid="707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0726"/>
                                        </p:tgtEl>
                                        <p:attrNameLst>
                                          <p:attrName>style.visibility</p:attrName>
                                        </p:attrNameLst>
                                      </p:cBhvr>
                                      <p:to>
                                        <p:strVal val="visible"/>
                                      </p:to>
                                    </p:set>
                                    <p:animEffect transition="in" filter="dissolve">
                                      <p:cBhvr>
                                        <p:cTn id="27" dur="500"/>
                                        <p:tgtEl>
                                          <p:spTgt spid="707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0723">
                                            <p:txEl>
                                              <p:pRg st="0" end="0"/>
                                            </p:txEl>
                                          </p:spTgt>
                                        </p:tgtEl>
                                        <p:attrNameLst>
                                          <p:attrName>style.visibility</p:attrName>
                                        </p:attrNameLst>
                                      </p:cBhvr>
                                      <p:to>
                                        <p:strVal val="visible"/>
                                      </p:to>
                                    </p:set>
                                    <p:animEffect transition="in" filter="dissolve">
                                      <p:cBhvr>
                                        <p:cTn id="32" dur="500"/>
                                        <p:tgtEl>
                                          <p:spTgt spid="707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85" grpId="0" build="p"/>
      <p:bldP spid="707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 Box 3"/>
          <p:cNvSpPr txBox="1">
            <a:spLocks noChangeArrowheads="1"/>
          </p:cNvSpPr>
          <p:nvPr/>
        </p:nvSpPr>
        <p:spPr bwMode="auto">
          <a:xfrm>
            <a:off x="781489" y="980728"/>
            <a:ext cx="759733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lgn="just">
              <a:lnSpc>
                <a:spcPct val="150000"/>
              </a:lnSpc>
              <a:spcBef>
                <a:spcPct val="50000"/>
              </a:spcBef>
              <a:buSzPct val="80000"/>
              <a:buFont typeface="Wingdings" panose="05000000000000000000" pitchFamily="2" charset="2"/>
              <a:buChar char="n"/>
            </a:pPr>
            <a:r>
              <a:rPr lang="zh-CN" altLang="en-US" sz="2800" b="1" dirty="0" smtClean="0">
                <a:latin typeface="Times New Roman" panose="02020603050405020304" pitchFamily="18" charset="0"/>
                <a:cs typeface="Times New Roman" panose="02020603050405020304" pitchFamily="18" charset="0"/>
              </a:rPr>
              <a:t>何谓进程（</a:t>
            </a:r>
            <a:r>
              <a:rPr lang="en-US" altLang="zh-CN" sz="2800" b="1" dirty="0" smtClean="0">
                <a:latin typeface="Times New Roman" panose="02020603050405020304" pitchFamily="18" charset="0"/>
                <a:cs typeface="Times New Roman" panose="02020603050405020304" pitchFamily="18" charset="0"/>
              </a:rPr>
              <a:t>Process</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kern="0" dirty="0"/>
              <a:t>进程的概念是</a:t>
            </a:r>
            <a:r>
              <a:rPr lang="en-US" altLang="zh-CN" sz="2400" kern="0" dirty="0"/>
              <a:t>60</a:t>
            </a:r>
            <a:r>
              <a:rPr lang="zh-CN" altLang="en-US" sz="2400" kern="0" dirty="0"/>
              <a:t>年代初首先由麻省理工学院的</a:t>
            </a:r>
            <a:r>
              <a:rPr lang="en-US" altLang="zh-CN" sz="2400" kern="0" dirty="0"/>
              <a:t>MULTICS</a:t>
            </a:r>
            <a:r>
              <a:rPr lang="zh-CN" altLang="en-US" sz="2400" kern="0" dirty="0"/>
              <a:t>系统和</a:t>
            </a:r>
            <a:r>
              <a:rPr lang="en-US" altLang="zh-CN" sz="2400" kern="0" dirty="0"/>
              <a:t>IBM</a:t>
            </a:r>
            <a:r>
              <a:rPr lang="zh-CN" altLang="en-US" sz="2400" kern="0" dirty="0"/>
              <a:t>公司的</a:t>
            </a:r>
            <a:r>
              <a:rPr lang="en-US" altLang="zh-CN" sz="2400" kern="0" dirty="0"/>
              <a:t>CTSS/360</a:t>
            </a:r>
            <a:r>
              <a:rPr lang="zh-CN" altLang="en-US" sz="2400" kern="0" dirty="0"/>
              <a:t>系统引入的</a:t>
            </a:r>
            <a:r>
              <a:rPr lang="zh-CN" altLang="en-US" sz="2400" kern="0" dirty="0" smtClean="0"/>
              <a:t>。</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b="1" dirty="0" smtClean="0">
                <a:latin typeface="Times New Roman" panose="02020603050405020304" pitchFamily="18" charset="0"/>
                <a:cs typeface="Times New Roman" panose="02020603050405020304" pitchFamily="18" charset="0"/>
              </a:rPr>
              <a:t>描述性定义：</a:t>
            </a:r>
            <a:r>
              <a:rPr lang="zh-CN" altLang="en-US" sz="2400" dirty="0" smtClean="0">
                <a:latin typeface="Times New Roman" panose="02020603050405020304" pitchFamily="18" charset="0"/>
                <a:cs typeface="Times New Roman" panose="02020603050405020304" pitchFamily="18" charset="0"/>
              </a:rPr>
              <a:t>计算机上所有可运行的软件，通常包括操作系统、被组织成若干顺序进程，这种运行的过程简称进程（</a:t>
            </a:r>
            <a:r>
              <a:rPr lang="en-US" altLang="zh-CN" sz="2400" dirty="0" smtClean="0">
                <a:latin typeface="Times New Roman" panose="02020603050405020304" pitchFamily="18" charset="0"/>
                <a:cs typeface="Times New Roman" panose="02020603050405020304" pitchFamily="18" charset="0"/>
              </a:rPr>
              <a:t>processes</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一</a:t>
            </a:r>
            <a:r>
              <a:rPr lang="zh-CN" altLang="en-US" sz="2400" dirty="0" smtClean="0">
                <a:latin typeface="Times New Roman" panose="02020603050405020304" pitchFamily="18" charset="0"/>
                <a:cs typeface="Times New Roman" panose="02020603050405020304" pitchFamily="18" charset="0"/>
              </a:rPr>
              <a:t>个进程就是一个正在执行的程序，包括程序计数器、寄存器和变量的当前值。</a:t>
            </a:r>
            <a:endParaRPr lang="en-US" altLang="zh-CN" sz="2400" dirty="0">
              <a:latin typeface="Times New Roman" panose="02020603050405020304" pitchFamily="18" charset="0"/>
              <a:cs typeface="Times New Roman" panose="02020603050405020304" pitchFamily="18" charset="0"/>
            </a:endParaRPr>
          </a:p>
        </p:txBody>
      </p:sp>
      <p:sp>
        <p:nvSpPr>
          <p:cNvPr id="6"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832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extLst>
              <p:ext uri="{D42A27DB-BD31-4B8C-83A1-F6EECF244321}">
                <p14:modId xmlns:p14="http://schemas.microsoft.com/office/powerpoint/2010/main" val="3691234293"/>
              </p:ext>
            </p:extLst>
          </p:nvPr>
        </p:nvGraphicFramePr>
        <p:xfrm>
          <a:off x="2856396" y="1100528"/>
          <a:ext cx="3002201" cy="4151840"/>
        </p:xfrm>
        <a:graphic>
          <a:graphicData uri="http://schemas.openxmlformats.org/presentationml/2006/ole">
            <mc:AlternateContent xmlns:mc="http://schemas.openxmlformats.org/markup-compatibility/2006">
              <mc:Choice xmlns:v="urn:schemas-microsoft-com:vml" Requires="v">
                <p:oleObj spid="_x0000_s2437" name="Visio" r:id="rId3" imgW="2177034" imgH="3009392" progId="Visio.Drawing.6">
                  <p:embed/>
                </p:oleObj>
              </mc:Choice>
              <mc:Fallback>
                <p:oleObj name="Visio" r:id="rId3" imgW="2177034" imgH="300939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396" y="1100528"/>
                        <a:ext cx="3002201" cy="4151840"/>
                      </a:xfrm>
                      <a:prstGeom prst="rect">
                        <a:avLst/>
                      </a:prstGeom>
                      <a:noFill/>
                      <a:ln>
                        <a:noFill/>
                      </a:ln>
                      <a:effec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497842622"/>
              </p:ext>
            </p:extLst>
          </p:nvPr>
        </p:nvGraphicFramePr>
        <p:xfrm>
          <a:off x="2280134" y="2050926"/>
          <a:ext cx="4578847" cy="2286139"/>
        </p:xfrm>
        <a:graphic>
          <a:graphicData uri="http://schemas.openxmlformats.org/presentationml/2006/ole">
            <mc:AlternateContent xmlns:mc="http://schemas.openxmlformats.org/markup-compatibility/2006">
              <mc:Choice xmlns:v="urn:schemas-microsoft-com:vml" Requires="v">
                <p:oleObj spid="_x0000_s2438" name="Visio" r:id="rId5" imgW="3319653" imgH="1658112" progId="Visio.Drawing.6">
                  <p:embed/>
                </p:oleObj>
              </mc:Choice>
              <mc:Fallback>
                <p:oleObj name="Visio" r:id="rId5" imgW="3319653" imgH="1658112"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0134" y="2050926"/>
                        <a:ext cx="4578847" cy="2286139"/>
                      </a:xfrm>
                      <a:prstGeom prst="rect">
                        <a:avLst/>
                      </a:prstGeom>
                      <a:noFill/>
                      <a:ln>
                        <a:noFill/>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632519790"/>
              </p:ext>
            </p:extLst>
          </p:nvPr>
        </p:nvGraphicFramePr>
        <p:xfrm>
          <a:off x="2351571" y="2122912"/>
          <a:ext cx="4644542" cy="2732855"/>
        </p:xfrm>
        <a:graphic>
          <a:graphicData uri="http://schemas.openxmlformats.org/presentationml/2006/ole">
            <mc:AlternateContent xmlns:mc="http://schemas.openxmlformats.org/markup-compatibility/2006">
              <mc:Choice xmlns:v="urn:schemas-microsoft-com:vml" Requires="v">
                <p:oleObj spid="_x0000_s2439" name="Visio" r:id="rId7" imgW="4073652" imgH="2397354" progId="Visio.Drawing.11">
                  <p:embed/>
                </p:oleObj>
              </mc:Choice>
              <mc:Fallback>
                <p:oleObj name="Visio" r:id="rId7" imgW="4073652" imgH="2397354"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1571" y="2122912"/>
                        <a:ext cx="4644542" cy="2732855"/>
                      </a:xfrm>
                      <a:prstGeom prst="rect">
                        <a:avLst/>
                      </a:prstGeom>
                      <a:noFill/>
                      <a:ln>
                        <a:noFill/>
                      </a:ln>
                      <a:effectLst/>
                    </p:spPr>
                  </p:pic>
                </p:oleObj>
              </mc:Fallback>
            </mc:AlternateContent>
          </a:graphicData>
        </a:graphic>
      </p:graphicFrame>
      <p:sp>
        <p:nvSpPr>
          <p:cNvPr id="8" name="Text Box 6"/>
          <p:cNvSpPr txBox="1">
            <a:spLocks noChangeArrowheads="1"/>
          </p:cNvSpPr>
          <p:nvPr/>
        </p:nvSpPr>
        <p:spPr bwMode="auto">
          <a:xfrm>
            <a:off x="1978025" y="5482322"/>
            <a:ext cx="4787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操作系统维护一个程序计数器，在进程间切换</a:t>
            </a:r>
          </a:p>
        </p:txBody>
      </p:sp>
      <p:sp>
        <p:nvSpPr>
          <p:cNvPr id="9" name="Text Box 7"/>
          <p:cNvSpPr txBox="1">
            <a:spLocks noChangeArrowheads="1"/>
          </p:cNvSpPr>
          <p:nvPr/>
        </p:nvSpPr>
        <p:spPr bwMode="auto">
          <a:xfrm>
            <a:off x="1835150" y="5482322"/>
            <a:ext cx="5135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宋体" panose="02010600030101010101" pitchFamily="2" charset="-122"/>
              </a:rPr>
              <a:t>对每一个进程而言，都有独立的计数器和</a:t>
            </a:r>
            <a:r>
              <a:rPr lang="en-US" altLang="zh-CN" b="1">
                <a:latin typeface="宋体" panose="02010600030101010101" pitchFamily="2" charset="-122"/>
              </a:rPr>
              <a:t>CPU</a:t>
            </a:r>
            <a:r>
              <a:rPr lang="zh-CN" altLang="en-US" b="1">
                <a:latin typeface="宋体" panose="02010600030101010101" pitchFamily="2" charset="-122"/>
              </a:rPr>
              <a:t>时间</a:t>
            </a:r>
          </a:p>
        </p:txBody>
      </p:sp>
      <p:sp>
        <p:nvSpPr>
          <p:cNvPr id="10" name="Text Box 8"/>
          <p:cNvSpPr txBox="1">
            <a:spLocks noChangeArrowheads="1"/>
          </p:cNvSpPr>
          <p:nvPr/>
        </p:nvSpPr>
        <p:spPr bwMode="auto">
          <a:xfrm>
            <a:off x="1978025" y="5482322"/>
            <a:ext cx="5018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操作系统实现分时，任意时刻只有一个进程运行</a:t>
            </a:r>
          </a:p>
        </p:txBody>
      </p:sp>
      <p:sp>
        <p:nvSpPr>
          <p:cNvPr id="1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edge">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childTnLst>
                          </p:cTn>
                        </p:par>
                        <p:par>
                          <p:cTn id="16" fill="hold">
                            <p:stCondLst>
                              <p:cond delay="0"/>
                            </p:stCondLst>
                            <p:childTnLst>
                              <p:par>
                                <p:cTn id="17" presetID="1" presetClass="exit" presetSubtype="0" fill="hold" grpId="1" nodeType="after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par>
                          <p:cTn id="19" fill="hold">
                            <p:stCondLst>
                              <p:cond delay="0"/>
                            </p:stCondLst>
                            <p:childTnLst>
                              <p:par>
                                <p:cTn id="20" presetID="5" presetClass="entr" presetSubtype="1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par>
                          <p:cTn id="23" fill="hold">
                            <p:stCondLst>
                              <p:cond delay="500"/>
                            </p:stCondLst>
                            <p:childTnLst>
                              <p:par>
                                <p:cTn id="24" presetID="2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edge">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par>
                          <p:cTn id="31" fill="hold">
                            <p:stCondLst>
                              <p:cond delay="0"/>
                            </p:stCondLst>
                            <p:childTnLst>
                              <p:par>
                                <p:cTn id="32" presetID="1" presetClass="exit" presetSubtype="0" fill="hold" grpId="1" nodeType="afterEffect">
                                  <p:stCondLst>
                                    <p:cond delay="0"/>
                                  </p:stCondLst>
                                  <p:childTnLst>
                                    <p:set>
                                      <p:cBhvr>
                                        <p:cTn id="33" dur="1" fill="hold">
                                          <p:stCondLst>
                                            <p:cond delay="0"/>
                                          </p:stCondLst>
                                        </p:cTn>
                                        <p:tgtEl>
                                          <p:spTgt spid="9"/>
                                        </p:tgtEl>
                                        <p:attrNameLst>
                                          <p:attrName>style.visibility</p:attrName>
                                        </p:attrNameLst>
                                      </p:cBhvr>
                                      <p:to>
                                        <p:strVal val="hidden"/>
                                      </p:to>
                                    </p:set>
                                  </p:childTnLst>
                                </p:cTn>
                              </p:par>
                            </p:childTnLst>
                          </p:cTn>
                        </p:par>
                        <p:par>
                          <p:cTn id="34" fill="hold">
                            <p:stCondLst>
                              <p:cond delay="0"/>
                            </p:stCondLst>
                            <p:childTnLst>
                              <p:par>
                                <p:cTn id="35" presetID="5" presetClass="entr" presetSubtype="1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par>
                          <p:cTn id="38" fill="hold">
                            <p:stCondLst>
                              <p:cond delay="500"/>
                            </p:stCondLst>
                            <p:childTnLst>
                              <p:par>
                                <p:cTn id="39" presetID="2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edge">
                                      <p:cBhvr>
                                        <p:cTn id="4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extLst>
              <p:ext uri="{D42A27DB-BD31-4B8C-83A1-F6EECF244321}">
                <p14:modId xmlns:p14="http://schemas.microsoft.com/office/powerpoint/2010/main" val="3248249295"/>
              </p:ext>
            </p:extLst>
          </p:nvPr>
        </p:nvGraphicFramePr>
        <p:xfrm>
          <a:off x="4067944" y="1545057"/>
          <a:ext cx="540457" cy="1332802"/>
        </p:xfrm>
        <a:graphic>
          <a:graphicData uri="http://schemas.openxmlformats.org/presentationml/2006/ole">
            <mc:AlternateContent xmlns:mc="http://schemas.openxmlformats.org/markup-compatibility/2006">
              <mc:Choice xmlns:v="urn:schemas-microsoft-com:vml" Requires="v">
                <p:oleObj spid="_x0000_s1156" name="Visio" r:id="rId3" imgW="385953" imgH="950163" progId="Visio.Drawing.11">
                  <p:embed/>
                </p:oleObj>
              </mc:Choice>
              <mc:Fallback>
                <p:oleObj name="Visio" r:id="rId3" imgW="385953" imgH="95016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1545057"/>
                        <a:ext cx="540457" cy="1332802"/>
                      </a:xfrm>
                      <a:prstGeom prst="rect">
                        <a:avLst/>
                      </a:prstGeom>
                      <a:noFill/>
                      <a:ln>
                        <a:noFill/>
                      </a:ln>
                      <a:effectLst/>
                    </p:spPr>
                  </p:pic>
                </p:oleObj>
              </mc:Fallback>
            </mc:AlternateContent>
          </a:graphicData>
        </a:graphic>
      </p:graphicFrame>
      <p:sp>
        <p:nvSpPr>
          <p:cNvPr id="6" name="Rectangle 4"/>
          <p:cNvSpPr>
            <a:spLocks noChangeArrowheads="1"/>
          </p:cNvSpPr>
          <p:nvPr/>
        </p:nvSpPr>
        <p:spPr bwMode="auto">
          <a:xfrm>
            <a:off x="1943534" y="3093312"/>
            <a:ext cx="1152525"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a:solidFill>
                  <a:schemeClr val="bg1"/>
                </a:solidFill>
              </a:rPr>
              <a:t>阅读菜谱</a:t>
            </a:r>
          </a:p>
        </p:txBody>
      </p:sp>
      <p:sp>
        <p:nvSpPr>
          <p:cNvPr id="7" name="Rectangle 5"/>
          <p:cNvSpPr>
            <a:spLocks noChangeArrowheads="1"/>
          </p:cNvSpPr>
          <p:nvPr/>
        </p:nvSpPr>
        <p:spPr bwMode="auto">
          <a:xfrm>
            <a:off x="1943534" y="3741012"/>
            <a:ext cx="1152525"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a:solidFill>
                  <a:schemeClr val="bg1"/>
                </a:solidFill>
              </a:rPr>
              <a:t>准备原料</a:t>
            </a:r>
          </a:p>
        </p:txBody>
      </p:sp>
      <p:sp>
        <p:nvSpPr>
          <p:cNvPr id="8" name="Rectangle 6"/>
          <p:cNvSpPr>
            <a:spLocks noChangeArrowheads="1"/>
          </p:cNvSpPr>
          <p:nvPr/>
        </p:nvSpPr>
        <p:spPr bwMode="auto">
          <a:xfrm>
            <a:off x="1943534" y="4388712"/>
            <a:ext cx="1152525"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a:solidFill>
                  <a:schemeClr val="bg1"/>
                </a:solidFill>
              </a:rPr>
              <a:t>烹制菜肴</a:t>
            </a:r>
          </a:p>
        </p:txBody>
      </p:sp>
      <p:sp>
        <p:nvSpPr>
          <p:cNvPr id="9" name="Oval 7"/>
          <p:cNvSpPr>
            <a:spLocks noChangeArrowheads="1"/>
          </p:cNvSpPr>
          <p:nvPr/>
        </p:nvSpPr>
        <p:spPr bwMode="auto">
          <a:xfrm>
            <a:off x="2087996" y="5109437"/>
            <a:ext cx="792163" cy="504825"/>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569CD"/>
                </a:solidFill>
              </a:rPr>
              <a:t>饭菜</a:t>
            </a:r>
          </a:p>
        </p:txBody>
      </p:sp>
      <p:sp>
        <p:nvSpPr>
          <p:cNvPr id="10" name="Rectangle 8"/>
          <p:cNvSpPr>
            <a:spLocks noChangeArrowheads="1"/>
          </p:cNvSpPr>
          <p:nvPr/>
        </p:nvSpPr>
        <p:spPr bwMode="auto">
          <a:xfrm>
            <a:off x="5543984" y="3093312"/>
            <a:ext cx="1296987"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dirty="0">
                <a:solidFill>
                  <a:schemeClr val="bg1"/>
                </a:solidFill>
              </a:rPr>
              <a:t>阅读洗衣机手册</a:t>
            </a:r>
          </a:p>
        </p:txBody>
      </p:sp>
      <p:sp>
        <p:nvSpPr>
          <p:cNvPr id="11" name="Rectangle 9"/>
          <p:cNvSpPr>
            <a:spLocks noChangeArrowheads="1"/>
          </p:cNvSpPr>
          <p:nvPr/>
        </p:nvSpPr>
        <p:spPr bwMode="auto">
          <a:xfrm>
            <a:off x="5401109" y="3812450"/>
            <a:ext cx="1511300"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a:solidFill>
                  <a:schemeClr val="bg1"/>
                </a:solidFill>
              </a:rPr>
              <a:t>准备衣服、洗衣粉</a:t>
            </a:r>
          </a:p>
        </p:txBody>
      </p:sp>
      <p:sp>
        <p:nvSpPr>
          <p:cNvPr id="12" name="Rectangle 10"/>
          <p:cNvSpPr>
            <a:spLocks noChangeArrowheads="1"/>
          </p:cNvSpPr>
          <p:nvPr/>
        </p:nvSpPr>
        <p:spPr bwMode="auto">
          <a:xfrm>
            <a:off x="5401109" y="4533175"/>
            <a:ext cx="1512887"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a:solidFill>
                  <a:schemeClr val="bg1"/>
                </a:solidFill>
              </a:rPr>
              <a:t>设定参数，洗衣服</a:t>
            </a:r>
          </a:p>
        </p:txBody>
      </p:sp>
      <p:sp>
        <p:nvSpPr>
          <p:cNvPr id="13" name="Oval 11"/>
          <p:cNvSpPr>
            <a:spLocks noChangeArrowheads="1"/>
          </p:cNvSpPr>
          <p:nvPr/>
        </p:nvSpPr>
        <p:spPr bwMode="auto">
          <a:xfrm>
            <a:off x="5688446" y="5252312"/>
            <a:ext cx="792163" cy="504825"/>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569CD"/>
                </a:solidFill>
              </a:rPr>
              <a:t>干净衣服</a:t>
            </a:r>
          </a:p>
        </p:txBody>
      </p:sp>
      <p:sp>
        <p:nvSpPr>
          <p:cNvPr id="14" name="Line 12"/>
          <p:cNvSpPr>
            <a:spLocks noChangeShapeType="1"/>
          </p:cNvSpPr>
          <p:nvPr/>
        </p:nvSpPr>
        <p:spPr bwMode="auto">
          <a:xfrm>
            <a:off x="2519796" y="3453675"/>
            <a:ext cx="0" cy="28733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2519796" y="4101375"/>
            <a:ext cx="0" cy="28733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2519796" y="4749075"/>
            <a:ext cx="0" cy="28733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a:off x="6120246" y="3453675"/>
            <a:ext cx="0" cy="28733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6120246" y="4174400"/>
            <a:ext cx="0" cy="28733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a:off x="6120246" y="4893537"/>
            <a:ext cx="0" cy="28733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flipH="1">
            <a:off x="2519796" y="2372587"/>
            <a:ext cx="1584325" cy="5762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a:off x="4535921" y="2372587"/>
            <a:ext cx="1584325" cy="5762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Rectangle 20"/>
          <p:cNvSpPr>
            <a:spLocks noChangeArrowheads="1"/>
          </p:cNvSpPr>
          <p:nvPr/>
        </p:nvSpPr>
        <p:spPr bwMode="auto">
          <a:xfrm>
            <a:off x="1656196" y="3021875"/>
            <a:ext cx="1728788" cy="2663825"/>
          </a:xfrm>
          <a:prstGeom prst="rect">
            <a:avLst/>
          </a:prstGeom>
          <a:noFill/>
          <a:ln w="25400">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21"/>
          <p:cNvSpPr>
            <a:spLocks noChangeArrowheads="1"/>
          </p:cNvSpPr>
          <p:nvPr/>
        </p:nvSpPr>
        <p:spPr bwMode="auto">
          <a:xfrm>
            <a:off x="5328084" y="3021875"/>
            <a:ext cx="1728787" cy="2808287"/>
          </a:xfrm>
          <a:prstGeom prst="rect">
            <a:avLst/>
          </a:prstGeom>
          <a:noFill/>
          <a:ln w="25400">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utoShape 22"/>
          <p:cNvSpPr>
            <a:spLocks noChangeArrowheads="1"/>
          </p:cNvSpPr>
          <p:nvPr/>
        </p:nvSpPr>
        <p:spPr bwMode="auto">
          <a:xfrm>
            <a:off x="791009" y="2948850"/>
            <a:ext cx="720725" cy="287337"/>
          </a:xfrm>
          <a:prstGeom prst="wedgeRectCallout">
            <a:avLst>
              <a:gd name="adj1" fmla="val 102204"/>
              <a:gd name="adj2" fmla="val 25139"/>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程序</a:t>
            </a:r>
          </a:p>
        </p:txBody>
      </p:sp>
      <p:sp>
        <p:nvSpPr>
          <p:cNvPr id="25" name="AutoShape 23"/>
          <p:cNvSpPr>
            <a:spLocks noChangeArrowheads="1"/>
          </p:cNvSpPr>
          <p:nvPr/>
        </p:nvSpPr>
        <p:spPr bwMode="auto">
          <a:xfrm>
            <a:off x="719571" y="3741012"/>
            <a:ext cx="720725" cy="287338"/>
          </a:xfrm>
          <a:prstGeom prst="wedgeRectCallout">
            <a:avLst>
              <a:gd name="adj1" fmla="val 113875"/>
              <a:gd name="adj2" fmla="val 4694"/>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输入</a:t>
            </a:r>
          </a:p>
        </p:txBody>
      </p:sp>
      <p:sp>
        <p:nvSpPr>
          <p:cNvPr id="26" name="AutoShape 24"/>
          <p:cNvSpPr>
            <a:spLocks noChangeArrowheads="1"/>
          </p:cNvSpPr>
          <p:nvPr/>
        </p:nvSpPr>
        <p:spPr bwMode="auto">
          <a:xfrm>
            <a:off x="791009" y="4317275"/>
            <a:ext cx="720725" cy="287337"/>
          </a:xfrm>
          <a:prstGeom prst="wedgeRectCallout">
            <a:avLst>
              <a:gd name="adj1" fmla="val 105287"/>
              <a:gd name="adj2" fmla="val 16296"/>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运行</a:t>
            </a:r>
          </a:p>
        </p:txBody>
      </p:sp>
      <p:sp>
        <p:nvSpPr>
          <p:cNvPr id="27" name="AutoShape 25"/>
          <p:cNvSpPr>
            <a:spLocks noChangeArrowheads="1"/>
          </p:cNvSpPr>
          <p:nvPr/>
        </p:nvSpPr>
        <p:spPr bwMode="auto">
          <a:xfrm>
            <a:off x="719571" y="5180875"/>
            <a:ext cx="720725" cy="287337"/>
          </a:xfrm>
          <a:prstGeom prst="wedgeRectCallout">
            <a:avLst>
              <a:gd name="adj1" fmla="val 131940"/>
              <a:gd name="adj2" fmla="val 11324"/>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输出</a:t>
            </a:r>
          </a:p>
        </p:txBody>
      </p:sp>
      <p:sp>
        <p:nvSpPr>
          <p:cNvPr id="28" name="AutoShape 26"/>
          <p:cNvSpPr>
            <a:spLocks noChangeArrowheads="1"/>
          </p:cNvSpPr>
          <p:nvPr/>
        </p:nvSpPr>
        <p:spPr bwMode="auto">
          <a:xfrm>
            <a:off x="7415646" y="3093312"/>
            <a:ext cx="720725" cy="287338"/>
          </a:xfrm>
          <a:prstGeom prst="wedgeRectCallout">
            <a:avLst>
              <a:gd name="adj1" fmla="val -123347"/>
              <a:gd name="adj2" fmla="val -829"/>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程序</a:t>
            </a:r>
          </a:p>
        </p:txBody>
      </p:sp>
      <p:sp>
        <p:nvSpPr>
          <p:cNvPr id="29" name="AutoShape 27"/>
          <p:cNvSpPr>
            <a:spLocks noChangeArrowheads="1"/>
          </p:cNvSpPr>
          <p:nvPr/>
        </p:nvSpPr>
        <p:spPr bwMode="auto">
          <a:xfrm>
            <a:off x="7344209" y="3885475"/>
            <a:ext cx="720725" cy="287337"/>
          </a:xfrm>
          <a:prstGeom prst="wedgeRectCallout">
            <a:avLst>
              <a:gd name="adj1" fmla="val -105287"/>
              <a:gd name="adj2" fmla="val -21269"/>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输入</a:t>
            </a:r>
          </a:p>
        </p:txBody>
      </p:sp>
      <p:sp>
        <p:nvSpPr>
          <p:cNvPr id="30" name="AutoShape 28"/>
          <p:cNvSpPr>
            <a:spLocks noChangeArrowheads="1"/>
          </p:cNvSpPr>
          <p:nvPr/>
        </p:nvSpPr>
        <p:spPr bwMode="auto">
          <a:xfrm>
            <a:off x="7415646" y="4461737"/>
            <a:ext cx="720725" cy="287338"/>
          </a:xfrm>
          <a:prstGeom prst="wedgeRectCallout">
            <a:avLst>
              <a:gd name="adj1" fmla="val -110134"/>
              <a:gd name="adj2" fmla="val 29560"/>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运行</a:t>
            </a:r>
          </a:p>
        </p:txBody>
      </p:sp>
      <p:sp>
        <p:nvSpPr>
          <p:cNvPr id="31" name="AutoShape 29"/>
          <p:cNvSpPr>
            <a:spLocks noChangeArrowheads="1"/>
          </p:cNvSpPr>
          <p:nvPr/>
        </p:nvSpPr>
        <p:spPr bwMode="auto">
          <a:xfrm>
            <a:off x="7344209" y="5325337"/>
            <a:ext cx="720725" cy="287338"/>
          </a:xfrm>
          <a:prstGeom prst="wedgeRectCallout">
            <a:avLst>
              <a:gd name="adj1" fmla="val -165417"/>
              <a:gd name="adj2" fmla="val 11324"/>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输出</a:t>
            </a:r>
          </a:p>
        </p:txBody>
      </p:sp>
      <p:sp>
        <p:nvSpPr>
          <p:cNvPr id="32" name="AutoShape 30"/>
          <p:cNvSpPr>
            <a:spLocks noChangeArrowheads="1"/>
          </p:cNvSpPr>
          <p:nvPr/>
        </p:nvSpPr>
        <p:spPr bwMode="auto">
          <a:xfrm>
            <a:off x="3815196" y="4172812"/>
            <a:ext cx="1152525" cy="503238"/>
          </a:xfrm>
          <a:prstGeom prst="leftRightArrow">
            <a:avLst>
              <a:gd name="adj1" fmla="val 50000"/>
              <a:gd name="adj2" fmla="val 45804"/>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chemeClr val="bg1"/>
                </a:solidFill>
              </a:rPr>
              <a:t>分时切换</a:t>
            </a:r>
          </a:p>
        </p:txBody>
      </p:sp>
      <p:sp>
        <p:nvSpPr>
          <p:cNvPr id="33" name="Text Box 31"/>
          <p:cNvSpPr txBox="1">
            <a:spLocks noChangeArrowheads="1"/>
          </p:cNvSpPr>
          <p:nvPr/>
        </p:nvSpPr>
        <p:spPr bwMode="auto">
          <a:xfrm>
            <a:off x="5688446" y="5973037"/>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rPr>
              <a:t>洗衣进程</a:t>
            </a:r>
          </a:p>
        </p:txBody>
      </p:sp>
      <p:sp>
        <p:nvSpPr>
          <p:cNvPr id="34" name="Text Box 32"/>
          <p:cNvSpPr txBox="1">
            <a:spLocks noChangeArrowheads="1"/>
          </p:cNvSpPr>
          <p:nvPr/>
        </p:nvSpPr>
        <p:spPr bwMode="auto">
          <a:xfrm>
            <a:off x="1872096" y="5973037"/>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rPr>
              <a:t>做饭进程</a:t>
            </a:r>
          </a:p>
        </p:txBody>
      </p:sp>
      <p:sp>
        <p:nvSpPr>
          <p:cNvPr id="36" name="Text Box 2"/>
          <p:cNvSpPr txBox="1">
            <a:spLocks noChangeArrowheads="1"/>
          </p:cNvSpPr>
          <p:nvPr/>
        </p:nvSpPr>
        <p:spPr bwMode="auto">
          <a:xfrm>
            <a:off x="611560" y="1052736"/>
            <a:ext cx="7273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spcBef>
                <a:spcPct val="50000"/>
              </a:spcBef>
              <a:buSzPct val="80000"/>
              <a:buFont typeface="Wingdings" panose="05000000000000000000" pitchFamily="2" charset="2"/>
              <a:buChar char="n"/>
            </a:pPr>
            <a:r>
              <a:rPr lang="zh-CN" altLang="en-US" sz="2800" b="1" dirty="0" smtClean="0">
                <a:latin typeface="Times New Roman" panose="02020603050405020304" pitchFamily="18" charset="0"/>
                <a:ea typeface="+mn-ea"/>
                <a:cs typeface="Times New Roman" panose="02020603050405020304" pitchFamily="18" charset="0"/>
              </a:rPr>
              <a:t>进程与程序有何差别？</a:t>
            </a:r>
            <a:endParaRPr lang="en-US" altLang="zh-CN" sz="2800" b="1" dirty="0">
              <a:latin typeface="Times New Roman" panose="02020603050405020304" pitchFamily="18" charset="0"/>
              <a:ea typeface="+mn-ea"/>
              <a:cs typeface="Times New Roman" panose="02020603050405020304" pitchFamily="18" charset="0"/>
            </a:endParaRPr>
          </a:p>
        </p:txBody>
      </p:sp>
      <p:sp>
        <p:nvSpPr>
          <p:cNvPr id="3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38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Left)">
                                      <p:cBhvr>
                                        <p:cTn id="12" dur="500"/>
                                        <p:tgtEl>
                                          <p:spTgt spid="2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1000"/>
                            </p:stCondLst>
                            <p:childTnLst>
                              <p:par>
                                <p:cTn id="18" presetID="18" presetClass="entr" presetSubtype="1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strips(downLeft)">
                                      <p:cBhvr>
                                        <p:cTn id="20" dur="500"/>
                                        <p:tgtEl>
                                          <p:spTgt spid="14"/>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par>
                          <p:cTn id="25" fill="hold">
                            <p:stCondLst>
                              <p:cond delay="2000"/>
                            </p:stCondLst>
                            <p:childTnLst>
                              <p:par>
                                <p:cTn id="26" presetID="18" presetClass="entr" presetSubtype="12"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trips(downLeft)">
                                      <p:cBhvr>
                                        <p:cTn id="28" dur="500"/>
                                        <p:tgtEl>
                                          <p:spTgt spid="15"/>
                                        </p:tgtEl>
                                      </p:cBhvr>
                                    </p:animEffect>
                                  </p:childTnLst>
                                </p:cTn>
                              </p:par>
                            </p:childTnLst>
                          </p:cTn>
                        </p:par>
                        <p:par>
                          <p:cTn id="29" fill="hold">
                            <p:stCondLst>
                              <p:cond delay="2500"/>
                            </p:stCondLst>
                            <p:childTnLst>
                              <p:par>
                                <p:cTn id="30" presetID="9"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par>
                          <p:cTn id="33" fill="hold">
                            <p:stCondLst>
                              <p:cond delay="3000"/>
                            </p:stCondLst>
                            <p:childTnLst>
                              <p:par>
                                <p:cTn id="34" presetID="18" presetClass="entr" presetSubtype="12"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downLeft)">
                                      <p:cBhvr>
                                        <p:cTn id="36" dur="500"/>
                                        <p:tgtEl>
                                          <p:spTgt spid="16"/>
                                        </p:tgtEl>
                                      </p:cBhvr>
                                    </p:animEffect>
                                  </p:childTnLst>
                                </p:cTn>
                              </p:par>
                            </p:childTnLst>
                          </p:cTn>
                        </p:par>
                        <p:par>
                          <p:cTn id="37" fill="hold">
                            <p:stCondLst>
                              <p:cond delay="3500"/>
                            </p:stCondLst>
                            <p:childTnLst>
                              <p:par>
                                <p:cTn id="38" presetID="9"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strips(downRight)">
                                      <p:cBhvr>
                                        <p:cTn id="45" dur="500"/>
                                        <p:tgtEl>
                                          <p:spTgt spid="21"/>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dissolve">
                                      <p:cBhvr>
                                        <p:cTn id="49" dur="500"/>
                                        <p:tgtEl>
                                          <p:spTgt spid="10"/>
                                        </p:tgtEl>
                                      </p:cBhvr>
                                    </p:animEffect>
                                  </p:childTnLst>
                                </p:cTn>
                              </p:par>
                            </p:childTnLst>
                          </p:cTn>
                        </p:par>
                        <p:par>
                          <p:cTn id="50" fill="hold">
                            <p:stCondLst>
                              <p:cond delay="1000"/>
                            </p:stCondLst>
                            <p:childTnLst>
                              <p:par>
                                <p:cTn id="51" presetID="18" presetClass="entr" presetSubtype="12"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strips(downLeft)">
                                      <p:cBhvr>
                                        <p:cTn id="53" dur="500"/>
                                        <p:tgtEl>
                                          <p:spTgt spid="17"/>
                                        </p:tgtEl>
                                      </p:cBhvr>
                                    </p:animEffect>
                                  </p:childTnLst>
                                </p:cTn>
                              </p:par>
                            </p:childTnLst>
                          </p:cTn>
                        </p:par>
                        <p:par>
                          <p:cTn id="54" fill="hold">
                            <p:stCondLst>
                              <p:cond delay="1500"/>
                            </p:stCondLst>
                            <p:childTnLst>
                              <p:par>
                                <p:cTn id="55" presetID="9" presetClass="entr" presetSubtype="0"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dissolve">
                                      <p:cBhvr>
                                        <p:cTn id="57" dur="500"/>
                                        <p:tgtEl>
                                          <p:spTgt spid="11"/>
                                        </p:tgtEl>
                                      </p:cBhvr>
                                    </p:animEffect>
                                  </p:childTnLst>
                                </p:cTn>
                              </p:par>
                            </p:childTnLst>
                          </p:cTn>
                        </p:par>
                        <p:par>
                          <p:cTn id="58" fill="hold">
                            <p:stCondLst>
                              <p:cond delay="2000"/>
                            </p:stCondLst>
                            <p:childTnLst>
                              <p:par>
                                <p:cTn id="59" presetID="18" presetClass="entr" presetSubtype="12"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strips(downLeft)">
                                      <p:cBhvr>
                                        <p:cTn id="61" dur="500"/>
                                        <p:tgtEl>
                                          <p:spTgt spid="18"/>
                                        </p:tgtEl>
                                      </p:cBhvr>
                                    </p:animEffect>
                                  </p:childTnLst>
                                </p:cTn>
                              </p:par>
                            </p:childTnLst>
                          </p:cTn>
                        </p:par>
                        <p:par>
                          <p:cTn id="62" fill="hold">
                            <p:stCondLst>
                              <p:cond delay="2500"/>
                            </p:stCondLst>
                            <p:childTnLst>
                              <p:par>
                                <p:cTn id="63" presetID="9"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dissolve">
                                      <p:cBhvr>
                                        <p:cTn id="65" dur="500"/>
                                        <p:tgtEl>
                                          <p:spTgt spid="12"/>
                                        </p:tgtEl>
                                      </p:cBhvr>
                                    </p:animEffect>
                                  </p:childTnLst>
                                </p:cTn>
                              </p:par>
                            </p:childTnLst>
                          </p:cTn>
                        </p:par>
                        <p:par>
                          <p:cTn id="66" fill="hold">
                            <p:stCondLst>
                              <p:cond delay="3000"/>
                            </p:stCondLst>
                            <p:childTnLst>
                              <p:par>
                                <p:cTn id="67" presetID="18" presetClass="entr" presetSubtype="12"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strips(downLeft)">
                                      <p:cBhvr>
                                        <p:cTn id="69" dur="500"/>
                                        <p:tgtEl>
                                          <p:spTgt spid="19"/>
                                        </p:tgtEl>
                                      </p:cBhvr>
                                    </p:animEffect>
                                  </p:childTnLst>
                                </p:cTn>
                              </p:par>
                            </p:childTnLst>
                          </p:cTn>
                        </p:par>
                        <p:par>
                          <p:cTn id="70" fill="hold">
                            <p:stCondLst>
                              <p:cond delay="3500"/>
                            </p:stCondLst>
                            <p:childTnLst>
                              <p:par>
                                <p:cTn id="71" presetID="9" presetClass="entr" presetSubtype="0"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strips(downRight)">
                                      <p:cBhvr>
                                        <p:cTn id="78" dur="500"/>
                                        <p:tgtEl>
                                          <p:spTgt spid="22"/>
                                        </p:tgtEl>
                                      </p:cBhvr>
                                    </p:animEffect>
                                  </p:childTnLst>
                                </p:cTn>
                              </p:par>
                            </p:childTnLst>
                          </p:cTn>
                        </p:par>
                        <p:par>
                          <p:cTn id="79" fill="hold">
                            <p:stCondLst>
                              <p:cond delay="500"/>
                            </p:stCondLst>
                            <p:childTnLst>
                              <p:par>
                                <p:cTn id="80" presetID="4" presetClass="entr" presetSubtype="16" fill="hold" grpId="0"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ox(in)">
                                      <p:cBhvr>
                                        <p:cTn id="82" dur="500"/>
                                        <p:tgtEl>
                                          <p:spTgt spid="34"/>
                                        </p:tgtEl>
                                      </p:cBhvr>
                                    </p:animEffect>
                                  </p:childTnLst>
                                </p:cTn>
                              </p:par>
                            </p:childTnLst>
                          </p:cTn>
                        </p:par>
                        <p:par>
                          <p:cTn id="83" fill="hold">
                            <p:stCondLst>
                              <p:cond delay="1000"/>
                            </p:stCondLst>
                            <p:childTnLst>
                              <p:par>
                                <p:cTn id="84" presetID="18" presetClass="entr" presetSubtype="12"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strips(downLeft)">
                                      <p:cBhvr>
                                        <p:cTn id="86" dur="500"/>
                                        <p:tgtEl>
                                          <p:spTgt spid="23"/>
                                        </p:tgtEl>
                                      </p:cBhvr>
                                    </p:animEffect>
                                  </p:childTnLst>
                                </p:cTn>
                              </p:par>
                            </p:childTnLst>
                          </p:cTn>
                        </p:par>
                        <p:par>
                          <p:cTn id="87" fill="hold">
                            <p:stCondLst>
                              <p:cond delay="1500"/>
                            </p:stCondLst>
                            <p:childTnLst>
                              <p:par>
                                <p:cTn id="88" presetID="4" presetClass="entr" presetSubtype="16"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box(in)">
                                      <p:cBhvr>
                                        <p:cTn id="90" dur="500"/>
                                        <p:tgtEl>
                                          <p:spTgt spid="33"/>
                                        </p:tgtEl>
                                      </p:cBhvr>
                                    </p:animEffect>
                                  </p:childTnLst>
                                </p:cTn>
                              </p:par>
                            </p:childTnLst>
                          </p:cTn>
                        </p:par>
                      </p:childTnLst>
                    </p:cTn>
                  </p:par>
                  <p:par>
                    <p:cTn id="91" fill="hold">
                      <p:stCondLst>
                        <p:cond delay="indefinite"/>
                      </p:stCondLst>
                      <p:childTnLst>
                        <p:par>
                          <p:cTn id="92" fill="hold">
                            <p:stCondLst>
                              <p:cond delay="0"/>
                            </p:stCondLst>
                            <p:childTnLst>
                              <p:par>
                                <p:cTn id="93" presetID="8" presetClass="entr" presetSubtype="16"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diamond(in)">
                                      <p:cBhvr>
                                        <p:cTn id="95" dur="1000"/>
                                        <p:tgtEl>
                                          <p:spTgt spid="24"/>
                                        </p:tgtEl>
                                      </p:cBhvr>
                                    </p:animEffect>
                                  </p:childTnLst>
                                </p:cTn>
                              </p:par>
                            </p:childTnLst>
                          </p:cTn>
                        </p:par>
                        <p:par>
                          <p:cTn id="96" fill="hold">
                            <p:stCondLst>
                              <p:cond delay="1000"/>
                            </p:stCondLst>
                            <p:childTnLst>
                              <p:par>
                                <p:cTn id="97" presetID="8" presetClass="entr" presetSubtype="16"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diamond(in)">
                                      <p:cBhvr>
                                        <p:cTn id="99" dur="1000"/>
                                        <p:tgtEl>
                                          <p:spTgt spid="25"/>
                                        </p:tgtEl>
                                      </p:cBhvr>
                                    </p:animEffect>
                                  </p:childTnLst>
                                </p:cTn>
                              </p:par>
                            </p:childTnLst>
                          </p:cTn>
                        </p:par>
                        <p:par>
                          <p:cTn id="100" fill="hold">
                            <p:stCondLst>
                              <p:cond delay="2000"/>
                            </p:stCondLst>
                            <p:childTnLst>
                              <p:par>
                                <p:cTn id="101" presetID="8" presetClass="entr" presetSubtype="16"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diamond(in)">
                                      <p:cBhvr>
                                        <p:cTn id="103" dur="1000"/>
                                        <p:tgtEl>
                                          <p:spTgt spid="26"/>
                                        </p:tgtEl>
                                      </p:cBhvr>
                                    </p:animEffect>
                                  </p:childTnLst>
                                </p:cTn>
                              </p:par>
                            </p:childTnLst>
                          </p:cTn>
                        </p:par>
                        <p:par>
                          <p:cTn id="104" fill="hold">
                            <p:stCondLst>
                              <p:cond delay="3000"/>
                            </p:stCondLst>
                            <p:childTnLst>
                              <p:par>
                                <p:cTn id="105" presetID="8" presetClass="entr" presetSubtype="16"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diamond(in)">
                                      <p:cBhvr>
                                        <p:cTn id="107" dur="10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8" presetClass="entr" presetSubtype="16" fill="hold" grpId="0" nodeType="click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diamond(in)">
                                      <p:cBhvr>
                                        <p:cTn id="112" dur="1000"/>
                                        <p:tgtEl>
                                          <p:spTgt spid="28"/>
                                        </p:tgtEl>
                                      </p:cBhvr>
                                    </p:animEffect>
                                  </p:childTnLst>
                                </p:cTn>
                              </p:par>
                            </p:childTnLst>
                          </p:cTn>
                        </p:par>
                        <p:par>
                          <p:cTn id="113" fill="hold">
                            <p:stCondLst>
                              <p:cond delay="1000"/>
                            </p:stCondLst>
                            <p:childTnLst>
                              <p:par>
                                <p:cTn id="114" presetID="8" presetClass="entr" presetSubtype="16" fill="hold" grpId="0" nodeType="after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diamond(in)">
                                      <p:cBhvr>
                                        <p:cTn id="116" dur="1000"/>
                                        <p:tgtEl>
                                          <p:spTgt spid="29"/>
                                        </p:tgtEl>
                                      </p:cBhvr>
                                    </p:animEffect>
                                  </p:childTnLst>
                                </p:cTn>
                              </p:par>
                            </p:childTnLst>
                          </p:cTn>
                        </p:par>
                        <p:par>
                          <p:cTn id="117" fill="hold">
                            <p:stCondLst>
                              <p:cond delay="2000"/>
                            </p:stCondLst>
                            <p:childTnLst>
                              <p:par>
                                <p:cTn id="118" presetID="8" presetClass="entr" presetSubtype="16" fill="hold" grpId="0" nodeType="after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diamond(in)">
                                      <p:cBhvr>
                                        <p:cTn id="120" dur="1000"/>
                                        <p:tgtEl>
                                          <p:spTgt spid="30"/>
                                        </p:tgtEl>
                                      </p:cBhvr>
                                    </p:animEffect>
                                  </p:childTnLst>
                                </p:cTn>
                              </p:par>
                            </p:childTnLst>
                          </p:cTn>
                        </p:par>
                        <p:par>
                          <p:cTn id="121" fill="hold">
                            <p:stCondLst>
                              <p:cond delay="3000"/>
                            </p:stCondLst>
                            <p:childTnLst>
                              <p:par>
                                <p:cTn id="122" presetID="8" presetClass="entr" presetSubtype="16"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amond(in)">
                                      <p:cBhvr>
                                        <p:cTn id="124" dur="1000"/>
                                        <p:tgtEl>
                                          <p:spTgt spid="31"/>
                                        </p:tgtEl>
                                      </p:cBhvr>
                                    </p:animEffect>
                                  </p:childTnLst>
                                </p:cTn>
                              </p:par>
                            </p:childTnLst>
                          </p:cTn>
                        </p:par>
                      </p:childTnLst>
                    </p:cTn>
                  </p:par>
                  <p:par>
                    <p:cTn id="125" fill="hold">
                      <p:stCondLst>
                        <p:cond delay="indefinite"/>
                      </p:stCondLst>
                      <p:childTnLst>
                        <p:par>
                          <p:cTn id="126" fill="hold">
                            <p:stCondLst>
                              <p:cond delay="0"/>
                            </p:stCondLst>
                            <p:childTnLst>
                              <p:par>
                                <p:cTn id="127" presetID="18" presetClass="entr" presetSubtype="12" fill="hold" grpId="0" nodeType="clickEffect">
                                  <p:stCondLst>
                                    <p:cond delay="0"/>
                                  </p:stCondLst>
                                  <p:childTnLst>
                                    <p:set>
                                      <p:cBhvr>
                                        <p:cTn id="128" dur="1" fill="hold">
                                          <p:stCondLst>
                                            <p:cond delay="0"/>
                                          </p:stCondLst>
                                        </p:cTn>
                                        <p:tgtEl>
                                          <p:spTgt spid="32"/>
                                        </p:tgtEl>
                                        <p:attrNameLst>
                                          <p:attrName>style.visibility</p:attrName>
                                        </p:attrNameLst>
                                      </p:cBhvr>
                                      <p:to>
                                        <p:strVal val="visible"/>
                                      </p:to>
                                    </p:set>
                                    <p:animEffect transition="in" filter="strips(downLeft)">
                                      <p:cBhvr>
                                        <p:cTn id="12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35" name="Text Box 3"/>
          <p:cNvSpPr txBox="1">
            <a:spLocks noChangeArrowheads="1"/>
          </p:cNvSpPr>
          <p:nvPr/>
        </p:nvSpPr>
        <p:spPr bwMode="auto">
          <a:xfrm>
            <a:off x="611560" y="1628800"/>
            <a:ext cx="75973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程序是指令的有序集合，其本身没有任何运行的含义，是一个静态的概念。而进程是程序在处理机上的一次执行过程，它是一个动态的概念。</a:t>
            </a:r>
            <a:endParaRPr lang="en-US" altLang="zh-CN"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     </a:t>
            </a:r>
            <a:r>
              <a:rPr lang="zh-CN" altLang="en-US" sz="2400" u="sng" dirty="0" smtClean="0">
                <a:solidFill>
                  <a:srgbClr val="FF0000"/>
                </a:solidFill>
                <a:latin typeface="Times New Roman" panose="02020603050405020304" pitchFamily="18" charset="0"/>
                <a:cs typeface="Times New Roman" panose="02020603050405020304" pitchFamily="18" charset="0"/>
              </a:rPr>
              <a:t>程序是静态的，进程是动态的。</a:t>
            </a:r>
            <a:endParaRPr lang="en-US" altLang="zh-CN" sz="2400" u="sng" dirty="0">
              <a:solidFill>
                <a:srgbClr val="FF0000"/>
              </a:solidFill>
              <a:latin typeface="Times New Roman" panose="02020603050405020304" pitchFamily="18" charset="0"/>
              <a:cs typeface="Times New Roman" panose="02020603050405020304" pitchFamily="18" charset="0"/>
            </a:endParaRPr>
          </a:p>
        </p:txBody>
      </p:sp>
      <p:sp>
        <p:nvSpPr>
          <p:cNvPr id="38" name="Text Box 3"/>
          <p:cNvSpPr txBox="1">
            <a:spLocks noChangeArrowheads="1"/>
          </p:cNvSpPr>
          <p:nvPr/>
        </p:nvSpPr>
        <p:spPr bwMode="auto">
          <a:xfrm>
            <a:off x="611560" y="3937124"/>
            <a:ext cx="759733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程序可以作为一种软件资料长期存在，而进程是有一定生命期的。</a:t>
            </a:r>
            <a:endParaRPr lang="en-US" altLang="zh-CN"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     </a:t>
            </a:r>
            <a:r>
              <a:rPr lang="zh-CN" altLang="en-US" sz="2400" u="sng" dirty="0" smtClean="0">
                <a:solidFill>
                  <a:srgbClr val="FF0000"/>
                </a:solidFill>
                <a:latin typeface="Times New Roman" panose="02020603050405020304" pitchFamily="18" charset="0"/>
                <a:cs typeface="Times New Roman" panose="02020603050405020304" pitchFamily="18" charset="0"/>
              </a:rPr>
              <a:t>程序是永久的，进程是暂时的。</a:t>
            </a:r>
            <a:endParaRPr lang="en-US" altLang="zh-CN" sz="2400" u="sng" dirty="0">
              <a:solidFill>
                <a:srgbClr val="FF0000"/>
              </a:solidFill>
              <a:latin typeface="Times New Roman" panose="02020603050405020304" pitchFamily="18" charset="0"/>
              <a:cs typeface="Times New Roman" panose="02020603050405020304" pitchFamily="18" charset="0"/>
            </a:endParaRPr>
          </a:p>
        </p:txBody>
      </p:sp>
      <p:sp>
        <p:nvSpPr>
          <p:cNvPr id="39" name="Text Box 2"/>
          <p:cNvSpPr txBox="1">
            <a:spLocks noChangeArrowheads="1"/>
          </p:cNvSpPr>
          <p:nvPr/>
        </p:nvSpPr>
        <p:spPr bwMode="auto">
          <a:xfrm>
            <a:off x="611560" y="1052736"/>
            <a:ext cx="7273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spcBef>
                <a:spcPct val="50000"/>
              </a:spcBef>
              <a:buSzPct val="80000"/>
              <a:buFont typeface="Wingdings" panose="05000000000000000000" pitchFamily="2" charset="2"/>
              <a:buChar char="n"/>
            </a:pPr>
            <a:r>
              <a:rPr lang="zh-CN" altLang="en-US" sz="2800" b="1" dirty="0" smtClean="0">
                <a:latin typeface="Times New Roman" panose="02020603050405020304" pitchFamily="18" charset="0"/>
                <a:ea typeface="+mn-ea"/>
                <a:cs typeface="Times New Roman" panose="02020603050405020304" pitchFamily="18" charset="0"/>
              </a:rPr>
              <a:t>进程与程序有何差别？</a:t>
            </a:r>
            <a:endParaRPr lang="en-US" altLang="zh-CN" sz="28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47007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35" name="Text Box 3"/>
          <p:cNvSpPr txBox="1">
            <a:spLocks noChangeArrowheads="1"/>
          </p:cNvSpPr>
          <p:nvPr/>
        </p:nvSpPr>
        <p:spPr bwMode="auto">
          <a:xfrm>
            <a:off x="611560" y="1704868"/>
            <a:ext cx="75973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进程更能真实地描述并发，而程序不能；</a:t>
            </a:r>
            <a:endParaRPr lang="en-US" altLang="zh-CN" sz="2400" u="sng"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进程是有程序和数据、进程控制块三部分组成的；</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进程具有创建其他进程的功能，而程序没有；</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同</a:t>
            </a:r>
            <a:r>
              <a:rPr lang="zh-CN" altLang="en-US" sz="2400" dirty="0" smtClean="0">
                <a:latin typeface="Times New Roman" panose="02020603050405020304" pitchFamily="18" charset="0"/>
                <a:cs typeface="Times New Roman" panose="02020603050405020304" pitchFamily="18" charset="0"/>
              </a:rPr>
              <a:t>一程序同时运行于若干数据集合上，它将属于若干个不同的进程。也就是说同一程序可以对应多个进程。</a:t>
            </a:r>
            <a:endParaRPr lang="en-US" altLang="zh-CN" sz="2400" dirty="0" smtClean="0">
              <a:latin typeface="Times New Roman" panose="02020603050405020304" pitchFamily="18" charset="0"/>
              <a:cs typeface="Times New Roman" panose="02020603050405020304" pitchFamily="18" charset="0"/>
            </a:endParaRPr>
          </a:p>
        </p:txBody>
      </p:sp>
      <p:sp>
        <p:nvSpPr>
          <p:cNvPr id="6" name="Text Box 2"/>
          <p:cNvSpPr txBox="1">
            <a:spLocks noChangeArrowheads="1"/>
          </p:cNvSpPr>
          <p:nvPr/>
        </p:nvSpPr>
        <p:spPr bwMode="auto">
          <a:xfrm>
            <a:off x="611560" y="1052736"/>
            <a:ext cx="7273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spcBef>
                <a:spcPct val="50000"/>
              </a:spcBef>
              <a:buSzPct val="80000"/>
              <a:buFont typeface="Wingdings" panose="05000000000000000000" pitchFamily="2" charset="2"/>
              <a:buChar char="n"/>
            </a:pPr>
            <a:r>
              <a:rPr lang="zh-CN" altLang="en-US" sz="2800" b="1" dirty="0" smtClean="0">
                <a:latin typeface="Times New Roman" panose="02020603050405020304" pitchFamily="18" charset="0"/>
                <a:ea typeface="+mn-ea"/>
                <a:cs typeface="Times New Roman" panose="02020603050405020304" pitchFamily="18" charset="0"/>
              </a:rPr>
              <a:t>进程与程序有何差别？</a:t>
            </a:r>
            <a:endParaRPr lang="en-US" altLang="zh-CN" sz="28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75704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67544" y="1340768"/>
            <a:ext cx="8244916" cy="4114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a:buSzPct val="80000"/>
              <a:buFont typeface="Wingdings" panose="05000000000000000000" pitchFamily="2" charset="2"/>
              <a:buChar char="n"/>
            </a:pPr>
            <a:r>
              <a:rPr lang="zh-CN" altLang="en-US" sz="2800" b="1" kern="0" smtClean="0"/>
              <a:t>进程的核心思想</a:t>
            </a:r>
          </a:p>
          <a:p>
            <a:pPr algn="just">
              <a:spcBef>
                <a:spcPct val="50000"/>
              </a:spcBef>
              <a:buSzPct val="80000"/>
              <a:buFont typeface="Wingdings" panose="05000000000000000000" pitchFamily="2" charset="2"/>
              <a:buChar char="Ø"/>
            </a:pPr>
            <a:r>
              <a:rPr lang="zh-CN" altLang="en-US" sz="2800">
                <a:latin typeface="+mn-ea"/>
              </a:rPr>
              <a:t>进程是某种类型的一个活动，它有程序、输入、输出和状态。</a:t>
            </a:r>
          </a:p>
          <a:p>
            <a:pPr algn="just">
              <a:spcBef>
                <a:spcPct val="50000"/>
              </a:spcBef>
              <a:buSzPct val="80000"/>
              <a:buFont typeface="Wingdings" panose="05000000000000000000" pitchFamily="2" charset="2"/>
              <a:buChar char="Ø"/>
            </a:pPr>
            <a:r>
              <a:rPr lang="zh-CN" altLang="en-US" sz="2800">
                <a:latin typeface="+mn-ea"/>
              </a:rPr>
              <a:t>在分时操作系统中，</a:t>
            </a:r>
            <a:r>
              <a:rPr lang="zh-CN" altLang="en-US" sz="2800" smtClean="0">
                <a:latin typeface="+mn-ea"/>
              </a:rPr>
              <a:t>单个</a:t>
            </a:r>
            <a:r>
              <a:rPr lang="zh-CN" altLang="en-US" sz="2800">
                <a:latin typeface="+mn-ea"/>
              </a:rPr>
              <a:t>处理器</a:t>
            </a:r>
            <a:r>
              <a:rPr lang="zh-CN" altLang="en-US" sz="2800" smtClean="0">
                <a:latin typeface="+mn-ea"/>
              </a:rPr>
              <a:t>被</a:t>
            </a:r>
            <a:r>
              <a:rPr lang="zh-CN" altLang="en-US" sz="2800">
                <a:latin typeface="+mn-ea"/>
              </a:rPr>
              <a:t>若干进程共享，它使用某种调度算法决定何时停止一个进程</a:t>
            </a:r>
            <a:r>
              <a:rPr lang="zh-CN" altLang="en-US" sz="2800" smtClean="0">
                <a:latin typeface="+mn-ea"/>
              </a:rPr>
              <a:t>的</a:t>
            </a:r>
            <a:r>
              <a:rPr lang="zh-CN" altLang="en-US" sz="2800">
                <a:latin typeface="+mn-ea"/>
              </a:rPr>
              <a:t>工作</a:t>
            </a:r>
            <a:r>
              <a:rPr lang="zh-CN" altLang="en-US" sz="2800" smtClean="0">
                <a:latin typeface="+mn-ea"/>
              </a:rPr>
              <a:t>，并转而为</a:t>
            </a:r>
            <a:r>
              <a:rPr lang="zh-CN" altLang="en-US" sz="2800">
                <a:latin typeface="+mn-ea"/>
              </a:rPr>
              <a:t>另一个</a:t>
            </a:r>
            <a:r>
              <a:rPr lang="zh-CN" altLang="en-US" sz="2800" smtClean="0">
                <a:latin typeface="+mn-ea"/>
              </a:rPr>
              <a:t>进程</a:t>
            </a:r>
            <a:r>
              <a:rPr lang="zh-CN" altLang="en-US" sz="2800">
                <a:latin typeface="+mn-ea"/>
              </a:rPr>
              <a:t>提供服务。</a:t>
            </a:r>
          </a:p>
          <a:p>
            <a:pPr algn="just"/>
            <a:endParaRPr lang="zh-CN" altLang="en-US" sz="2800" kern="0" smtClean="0"/>
          </a:p>
          <a:p>
            <a:pPr algn="just"/>
            <a:endParaRPr lang="en-US" altLang="zh-CN" sz="2800" kern="0"/>
          </a:p>
        </p:txBody>
      </p:sp>
      <p:sp>
        <p:nvSpPr>
          <p:cNvPr id="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16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3"/>
          <p:cNvSpPr txBox="1">
            <a:spLocks noChangeArrowheads="1"/>
          </p:cNvSpPr>
          <p:nvPr/>
        </p:nvSpPr>
        <p:spPr>
          <a:xfrm>
            <a:off x="539552" y="1124744"/>
            <a:ext cx="8246368" cy="536459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buSzPct val="80000"/>
              <a:buFont typeface="Wingdings" panose="05000000000000000000" pitchFamily="2" charset="2"/>
              <a:buChar char="n"/>
            </a:pPr>
            <a:r>
              <a:rPr lang="zh-CN" altLang="en-US" sz="2800" b="1" kern="0" dirty="0"/>
              <a:t>进程创建的四个主要</a:t>
            </a:r>
            <a:r>
              <a:rPr lang="zh-CN" altLang="en-US" sz="2800" b="1" kern="0" dirty="0" smtClean="0"/>
              <a:t>原因</a:t>
            </a:r>
            <a:r>
              <a:rPr lang="zh-CN" altLang="en-US" sz="1600" b="1" kern="0" dirty="0" smtClean="0"/>
              <a:t>（</a:t>
            </a:r>
            <a:r>
              <a:rPr lang="en-US" altLang="zh-CN" sz="1600" b="1" kern="0" dirty="0" smtClean="0"/>
              <a:t>page 41</a:t>
            </a:r>
            <a:r>
              <a:rPr lang="zh-CN" altLang="en-US" sz="1600" b="1" kern="0" dirty="0" smtClean="0"/>
              <a:t>）</a:t>
            </a:r>
            <a:endParaRPr lang="zh-CN" altLang="en-US" sz="1600" b="1" kern="0" dirty="0"/>
          </a:p>
          <a:p>
            <a:pPr lvl="1">
              <a:buSzPct val="80000"/>
              <a:buFont typeface="Wingdings" panose="05000000000000000000" pitchFamily="2" charset="2"/>
              <a:buChar char="Ø"/>
            </a:pPr>
            <a:r>
              <a:rPr lang="zh-CN" altLang="en-US" sz="2400" kern="0" dirty="0"/>
              <a:t>系统初始化</a:t>
            </a:r>
          </a:p>
          <a:p>
            <a:pPr lvl="1">
              <a:buSzPct val="80000"/>
              <a:buFont typeface="Wingdings" panose="05000000000000000000" pitchFamily="2" charset="2"/>
              <a:buChar char="Ø"/>
            </a:pPr>
            <a:r>
              <a:rPr lang="zh-CN" altLang="en-US" sz="2400" kern="0" dirty="0"/>
              <a:t>正在运行的一个进程执行了创建进程的系统</a:t>
            </a:r>
            <a:r>
              <a:rPr lang="zh-CN" altLang="en-US" sz="2400" kern="0" dirty="0" smtClean="0"/>
              <a:t>调用</a:t>
            </a:r>
            <a:endParaRPr lang="en-US" altLang="zh-CN" sz="2400" kern="0" dirty="0" smtClean="0"/>
          </a:p>
          <a:p>
            <a:pPr lvl="1">
              <a:buSzPct val="80000"/>
              <a:buFont typeface="Wingdings" panose="05000000000000000000" pitchFamily="2" charset="2"/>
              <a:buChar char="Ø"/>
            </a:pPr>
            <a:r>
              <a:rPr lang="zh-CN" altLang="en-US" sz="2400" kern="0" dirty="0"/>
              <a:t>用户请求创建一个进程</a:t>
            </a:r>
          </a:p>
          <a:p>
            <a:pPr lvl="1">
              <a:buSzPct val="80000"/>
              <a:buFont typeface="Wingdings" panose="05000000000000000000" pitchFamily="2" charset="2"/>
              <a:buChar char="Ø"/>
            </a:pPr>
            <a:r>
              <a:rPr lang="zh-CN" altLang="en-US" sz="2400" kern="0" dirty="0"/>
              <a:t>批处理作业的</a:t>
            </a:r>
            <a:r>
              <a:rPr lang="zh-CN" altLang="en-US" sz="2400" kern="0" dirty="0" smtClean="0"/>
              <a:t>初始化</a:t>
            </a:r>
          </a:p>
          <a:p>
            <a:pPr lvl="1">
              <a:buSzPct val="80000"/>
            </a:pPr>
            <a:endParaRPr lang="zh-CN" altLang="en-US" sz="2400" kern="0" dirty="0" smtClean="0"/>
          </a:p>
          <a:p>
            <a:pPr>
              <a:buSzPct val="80000"/>
              <a:buFont typeface="Wingdings" panose="05000000000000000000" pitchFamily="2" charset="2"/>
              <a:buChar char="n"/>
            </a:pPr>
            <a:r>
              <a:rPr lang="zh-CN" altLang="en-US" sz="2800" b="1" kern="0" dirty="0" smtClean="0"/>
              <a:t>举例</a:t>
            </a:r>
            <a:endParaRPr lang="zh-CN" altLang="en-US" sz="1600" b="1" kern="0" dirty="0" smtClean="0"/>
          </a:p>
          <a:p>
            <a:pPr lvl="1">
              <a:buFont typeface="Wingdings" panose="05000000000000000000" pitchFamily="2" charset="2"/>
              <a:buChar char="Ø"/>
            </a:pPr>
            <a:r>
              <a:rPr lang="en-US" altLang="zh-CN" sz="2400" dirty="0" err="1" smtClean="0"/>
              <a:t>UNIX：fork、execve</a:t>
            </a:r>
            <a:r>
              <a:rPr lang="en-US" altLang="zh-CN" sz="2400" dirty="0" smtClean="0"/>
              <a:t>；</a:t>
            </a:r>
          </a:p>
          <a:p>
            <a:pPr lvl="1">
              <a:buFont typeface="Wingdings" panose="05000000000000000000" pitchFamily="2" charset="2"/>
              <a:buChar char="Ø"/>
            </a:pPr>
            <a:r>
              <a:rPr lang="en-US" altLang="zh-CN" sz="2400" dirty="0" err="1" smtClean="0"/>
              <a:t>Windows：CreateProcess</a:t>
            </a:r>
            <a:r>
              <a:rPr lang="en-US" altLang="zh-CN" sz="2400" dirty="0"/>
              <a:t>；</a:t>
            </a:r>
          </a:p>
          <a:p>
            <a:pPr lvl="1">
              <a:buFont typeface="Wingdings" panose="05000000000000000000" pitchFamily="2" charset="2"/>
              <a:buChar char="Ø"/>
            </a:pPr>
            <a:r>
              <a:rPr lang="zh-CN" altLang="en-US" sz="2400" dirty="0"/>
              <a:t>新进程都是由一个已存在的进程执行一个用于进程创建的系统调用而创建的</a:t>
            </a:r>
            <a:r>
              <a:rPr lang="zh-CN" altLang="en-US" sz="2400" dirty="0" smtClean="0"/>
              <a:t>；</a:t>
            </a:r>
            <a:endParaRPr lang="en-US" altLang="zh-CN" sz="2400" dirty="0"/>
          </a:p>
          <a:p>
            <a:pPr lvl="1">
              <a:buSzPct val="80000"/>
              <a:buFont typeface="Wingdings" panose="05000000000000000000" pitchFamily="2" charset="2"/>
              <a:buChar char="Ø"/>
            </a:pPr>
            <a:endParaRPr lang="zh-CN" altLang="en-US" sz="2400" kern="0" dirty="0"/>
          </a:p>
        </p:txBody>
      </p:sp>
      <p:sp>
        <p:nvSpPr>
          <p:cNvPr id="6"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2.1.2 </a:t>
            </a:r>
            <a:r>
              <a:rPr lang="zh-CN" altLang="en-US" sz="2800" b="1" smtClean="0">
                <a:latin typeface="Times New Roman" panose="02020603050405020304" pitchFamily="18" charset="0"/>
                <a:cs typeface="Times New Roman" panose="02020603050405020304" pitchFamily="18" charset="0"/>
              </a:rPr>
              <a:t>进程的创建与终止</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3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anim calcmode="lin" valueType="num">
                                      <p:cBhvr>
                                        <p:cTn id="8" dur="1000" fill="hold"/>
                                        <p:tgtEl>
                                          <p:spTgt spid="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9">
                                            <p:txEl>
                                              <p:pRg st="1" end="1"/>
                                            </p:txEl>
                                          </p:spTgt>
                                        </p:tgtEl>
                                        <p:attrNameLst>
                                          <p:attrName>style.visibility</p:attrName>
                                        </p:attrNameLst>
                                      </p:cBhvr>
                                      <p:to>
                                        <p:strVal val="visible"/>
                                      </p:to>
                                    </p:set>
                                    <p:animEffect transition="in" filter="fade">
                                      <p:cBhvr>
                                        <p:cTn id="12" dur="1000"/>
                                        <p:tgtEl>
                                          <p:spTgt spid="79">
                                            <p:txEl>
                                              <p:pRg st="1" end="1"/>
                                            </p:txEl>
                                          </p:spTgt>
                                        </p:tgtEl>
                                      </p:cBhvr>
                                    </p:animEffect>
                                    <p:anim calcmode="lin" valueType="num">
                                      <p:cBhvr>
                                        <p:cTn id="13" dur="1000" fill="hold"/>
                                        <p:tgtEl>
                                          <p:spTgt spid="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animEffect transition="in" filter="fade">
                                      <p:cBhvr>
                                        <p:cTn id="17" dur="1000"/>
                                        <p:tgtEl>
                                          <p:spTgt spid="79">
                                            <p:txEl>
                                              <p:pRg st="2" end="2"/>
                                            </p:txEl>
                                          </p:spTgt>
                                        </p:tgtEl>
                                      </p:cBhvr>
                                    </p:animEffect>
                                    <p:anim calcmode="lin" valueType="num">
                                      <p:cBhvr>
                                        <p:cTn id="18" dur="1000" fill="hold"/>
                                        <p:tgtEl>
                                          <p:spTgt spid="7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9">
                                            <p:txEl>
                                              <p:pRg st="3" end="3"/>
                                            </p:txEl>
                                          </p:spTgt>
                                        </p:tgtEl>
                                        <p:attrNameLst>
                                          <p:attrName>style.visibility</p:attrName>
                                        </p:attrNameLst>
                                      </p:cBhvr>
                                      <p:to>
                                        <p:strVal val="visible"/>
                                      </p:to>
                                    </p:set>
                                    <p:animEffect transition="in" filter="fade">
                                      <p:cBhvr>
                                        <p:cTn id="22" dur="1000"/>
                                        <p:tgtEl>
                                          <p:spTgt spid="79">
                                            <p:txEl>
                                              <p:pRg st="3" end="3"/>
                                            </p:txEl>
                                          </p:spTgt>
                                        </p:tgtEl>
                                      </p:cBhvr>
                                    </p:animEffect>
                                    <p:anim calcmode="lin" valueType="num">
                                      <p:cBhvr>
                                        <p:cTn id="23" dur="1000" fill="hold"/>
                                        <p:tgtEl>
                                          <p:spTgt spid="7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9">
                                            <p:txEl>
                                              <p:pRg st="4" end="4"/>
                                            </p:txEl>
                                          </p:spTgt>
                                        </p:tgtEl>
                                        <p:attrNameLst>
                                          <p:attrName>style.visibility</p:attrName>
                                        </p:attrNameLst>
                                      </p:cBhvr>
                                      <p:to>
                                        <p:strVal val="visible"/>
                                      </p:to>
                                    </p:set>
                                    <p:animEffect transition="in" filter="fade">
                                      <p:cBhvr>
                                        <p:cTn id="27" dur="1000"/>
                                        <p:tgtEl>
                                          <p:spTgt spid="79">
                                            <p:txEl>
                                              <p:pRg st="4" end="4"/>
                                            </p:txEl>
                                          </p:spTgt>
                                        </p:tgtEl>
                                      </p:cBhvr>
                                    </p:animEffect>
                                    <p:anim calcmode="lin" valueType="num">
                                      <p:cBhvr>
                                        <p:cTn id="28" dur="1000" fill="hold"/>
                                        <p:tgtEl>
                                          <p:spTgt spid="7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9">
                                            <p:txEl>
                                              <p:pRg st="6" end="6"/>
                                            </p:txEl>
                                          </p:spTgt>
                                        </p:tgtEl>
                                        <p:attrNameLst>
                                          <p:attrName>style.visibility</p:attrName>
                                        </p:attrNameLst>
                                      </p:cBhvr>
                                      <p:to>
                                        <p:strVal val="visible"/>
                                      </p:to>
                                    </p:set>
                                    <p:animEffect transition="in" filter="fade">
                                      <p:cBhvr>
                                        <p:cTn id="34" dur="1000"/>
                                        <p:tgtEl>
                                          <p:spTgt spid="79">
                                            <p:txEl>
                                              <p:pRg st="6" end="6"/>
                                            </p:txEl>
                                          </p:spTgt>
                                        </p:tgtEl>
                                      </p:cBhvr>
                                    </p:animEffect>
                                    <p:anim calcmode="lin" valueType="num">
                                      <p:cBhvr>
                                        <p:cTn id="35" dur="1000" fill="hold"/>
                                        <p:tgtEl>
                                          <p:spTgt spid="7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9">
                                            <p:txEl>
                                              <p:pRg st="7" end="7"/>
                                            </p:txEl>
                                          </p:spTgt>
                                        </p:tgtEl>
                                        <p:attrNameLst>
                                          <p:attrName>style.visibility</p:attrName>
                                        </p:attrNameLst>
                                      </p:cBhvr>
                                      <p:to>
                                        <p:strVal val="visible"/>
                                      </p:to>
                                    </p:set>
                                    <p:animEffect transition="in" filter="fade">
                                      <p:cBhvr>
                                        <p:cTn id="39" dur="1000"/>
                                        <p:tgtEl>
                                          <p:spTgt spid="79">
                                            <p:txEl>
                                              <p:pRg st="7" end="7"/>
                                            </p:txEl>
                                          </p:spTgt>
                                        </p:tgtEl>
                                      </p:cBhvr>
                                    </p:animEffect>
                                    <p:anim calcmode="lin" valueType="num">
                                      <p:cBhvr>
                                        <p:cTn id="40" dur="1000" fill="hold"/>
                                        <p:tgtEl>
                                          <p:spTgt spid="7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7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9">
                                            <p:txEl>
                                              <p:pRg st="8" end="8"/>
                                            </p:txEl>
                                          </p:spTgt>
                                        </p:tgtEl>
                                        <p:attrNameLst>
                                          <p:attrName>style.visibility</p:attrName>
                                        </p:attrNameLst>
                                      </p:cBhvr>
                                      <p:to>
                                        <p:strVal val="visible"/>
                                      </p:to>
                                    </p:set>
                                    <p:animEffect transition="in" filter="fade">
                                      <p:cBhvr>
                                        <p:cTn id="44" dur="1000"/>
                                        <p:tgtEl>
                                          <p:spTgt spid="79">
                                            <p:txEl>
                                              <p:pRg st="8" end="8"/>
                                            </p:txEl>
                                          </p:spTgt>
                                        </p:tgtEl>
                                      </p:cBhvr>
                                    </p:animEffect>
                                    <p:anim calcmode="lin" valueType="num">
                                      <p:cBhvr>
                                        <p:cTn id="45" dur="1000" fill="hold"/>
                                        <p:tgtEl>
                                          <p:spTgt spid="7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7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9">
                                            <p:txEl>
                                              <p:pRg st="9" end="9"/>
                                            </p:txEl>
                                          </p:spTgt>
                                        </p:tgtEl>
                                        <p:attrNameLst>
                                          <p:attrName>style.visibility</p:attrName>
                                        </p:attrNameLst>
                                      </p:cBhvr>
                                      <p:to>
                                        <p:strVal val="visible"/>
                                      </p:to>
                                    </p:set>
                                    <p:animEffect transition="in" filter="fade">
                                      <p:cBhvr>
                                        <p:cTn id="49" dur="1000"/>
                                        <p:tgtEl>
                                          <p:spTgt spid="79">
                                            <p:txEl>
                                              <p:pRg st="9" end="9"/>
                                            </p:txEl>
                                          </p:spTgt>
                                        </p:tgtEl>
                                      </p:cBhvr>
                                    </p:animEffect>
                                    <p:anim calcmode="lin" valueType="num">
                                      <p:cBhvr>
                                        <p:cTn id="50" dur="1000" fill="hold"/>
                                        <p:tgtEl>
                                          <p:spTgt spid="7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7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3"/>
          <p:cNvSpPr txBox="1">
            <a:spLocks noChangeArrowheads="1"/>
          </p:cNvSpPr>
          <p:nvPr/>
        </p:nvSpPr>
        <p:spPr>
          <a:xfrm>
            <a:off x="539552" y="1124744"/>
            <a:ext cx="8246368" cy="34923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buSzPct val="80000"/>
              <a:buFont typeface="Wingdings" panose="05000000000000000000" pitchFamily="2" charset="2"/>
              <a:buChar char="n"/>
            </a:pPr>
            <a:r>
              <a:rPr lang="zh-CN" altLang="en-US" sz="2800" b="1" kern="0" dirty="0" smtClean="0"/>
              <a:t>进程终止的四个主要原因</a:t>
            </a:r>
            <a:r>
              <a:rPr lang="zh-CN" altLang="en-US" sz="1600" b="1" kern="0" dirty="0" smtClean="0"/>
              <a:t>（</a:t>
            </a:r>
            <a:r>
              <a:rPr lang="en-US" altLang="zh-CN" sz="1600" b="1" kern="0" dirty="0" smtClean="0"/>
              <a:t>page 42</a:t>
            </a:r>
            <a:r>
              <a:rPr lang="zh-CN" altLang="en-US" sz="1600" b="1" kern="0" dirty="0" smtClean="0"/>
              <a:t>）</a:t>
            </a:r>
          </a:p>
          <a:p>
            <a:pPr lvl="1">
              <a:buSzPct val="80000"/>
              <a:buFont typeface="Wingdings" panose="05000000000000000000" pitchFamily="2" charset="2"/>
              <a:buChar char="Ø"/>
            </a:pPr>
            <a:r>
              <a:rPr lang="zh-CN" altLang="en-US" sz="2400" kern="0" dirty="0" smtClean="0"/>
              <a:t>正常退出（自愿）</a:t>
            </a:r>
            <a:endParaRPr lang="en-US" altLang="zh-CN" sz="2400" kern="0" dirty="0" smtClean="0"/>
          </a:p>
          <a:p>
            <a:pPr lvl="2">
              <a:buSzPct val="80000"/>
              <a:buFont typeface="Arial" panose="020B0604020202020204" pitchFamily="34" charset="0"/>
              <a:buChar char="•"/>
            </a:pPr>
            <a:r>
              <a:rPr lang="en-US" altLang="zh-CN" sz="2000" u="sng" dirty="0" err="1"/>
              <a:t>Exit（UNIX</a:t>
            </a:r>
            <a:r>
              <a:rPr lang="en-US" altLang="zh-CN" sz="2000" u="sng" dirty="0"/>
              <a:t>）、</a:t>
            </a:r>
            <a:r>
              <a:rPr lang="en-US" altLang="zh-CN" sz="2000" u="sng" dirty="0" err="1"/>
              <a:t>ExitProcess（Windows</a:t>
            </a:r>
            <a:r>
              <a:rPr lang="en-US" altLang="zh-CN" sz="2000" u="sng" dirty="0" smtClean="0"/>
              <a:t>）</a:t>
            </a:r>
            <a:endParaRPr lang="zh-CN" altLang="en-US" sz="2000" u="sng" kern="0" dirty="0" smtClean="0"/>
          </a:p>
          <a:p>
            <a:pPr lvl="1">
              <a:buSzPct val="80000"/>
              <a:buFont typeface="Wingdings" panose="05000000000000000000" pitchFamily="2" charset="2"/>
              <a:buChar char="Ø"/>
            </a:pPr>
            <a:r>
              <a:rPr lang="zh-CN" altLang="en-US" sz="2400" kern="0" dirty="0" smtClean="0"/>
              <a:t>出错退出（自愿）</a:t>
            </a:r>
          </a:p>
          <a:p>
            <a:pPr lvl="1">
              <a:buSzPct val="80000"/>
              <a:buFont typeface="Wingdings" panose="05000000000000000000" pitchFamily="2" charset="2"/>
              <a:buChar char="Ø"/>
            </a:pPr>
            <a:r>
              <a:rPr lang="zh-CN" altLang="en-US" sz="2400" kern="0" dirty="0" smtClean="0"/>
              <a:t>严重错误（非自愿）</a:t>
            </a:r>
          </a:p>
          <a:p>
            <a:pPr lvl="1">
              <a:buSzPct val="80000"/>
              <a:buFont typeface="Wingdings" panose="05000000000000000000" pitchFamily="2" charset="2"/>
              <a:buChar char="Ø"/>
            </a:pPr>
            <a:r>
              <a:rPr lang="zh-CN" altLang="en-US" sz="2400" kern="0" dirty="0" smtClean="0"/>
              <a:t>被其他进程杀死（非自愿）</a:t>
            </a:r>
            <a:endParaRPr lang="en-US" altLang="zh-CN" sz="2400" kern="0" dirty="0" smtClean="0"/>
          </a:p>
          <a:p>
            <a:pPr lvl="2">
              <a:buSzPct val="80000"/>
              <a:buFont typeface="Arial" panose="020B0604020202020204" pitchFamily="34" charset="0"/>
              <a:buChar char="•"/>
            </a:pPr>
            <a:r>
              <a:rPr lang="en-US" altLang="zh-CN" sz="2000" u="sng" dirty="0"/>
              <a:t>Kill （UNIX） 、</a:t>
            </a:r>
            <a:r>
              <a:rPr lang="en-US" altLang="zh-CN" sz="2000" u="sng" dirty="0" err="1"/>
              <a:t>TerminateProcess</a:t>
            </a:r>
            <a:r>
              <a:rPr lang="en-US" altLang="zh-CN" sz="2000" u="sng" dirty="0"/>
              <a:t> （Windows</a:t>
            </a:r>
            <a:r>
              <a:rPr lang="en-US" altLang="zh-CN" sz="2000" u="sng" dirty="0" smtClean="0"/>
              <a:t>）</a:t>
            </a:r>
            <a:endParaRPr lang="en-US" altLang="zh-CN" sz="2000" u="sng" kern="0" dirty="0" smtClean="0"/>
          </a:p>
          <a:p>
            <a:pPr lvl="1">
              <a:buSzPct val="80000"/>
              <a:buFont typeface="Wingdings" panose="05000000000000000000" pitchFamily="2" charset="2"/>
              <a:buChar char="Ø"/>
            </a:pPr>
            <a:endParaRPr lang="zh-CN" altLang="en-US" sz="2400" kern="0" dirty="0"/>
          </a:p>
        </p:txBody>
      </p:sp>
      <p:sp>
        <p:nvSpPr>
          <p:cNvPr id="6"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2.1.2 </a:t>
            </a:r>
            <a:r>
              <a:rPr lang="zh-CN" altLang="en-US" sz="2800" b="1" smtClean="0">
                <a:latin typeface="Times New Roman" panose="02020603050405020304" pitchFamily="18" charset="0"/>
                <a:cs typeface="Times New Roman" panose="02020603050405020304" pitchFamily="18" charset="0"/>
              </a:rPr>
              <a:t>进程的创建与终止</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94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anim calcmode="lin" valueType="num">
                                      <p:cBhvr>
                                        <p:cTn id="8" dur="1000" fill="hold"/>
                                        <p:tgtEl>
                                          <p:spTgt spid="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9">
                                            <p:txEl>
                                              <p:pRg st="1" end="1"/>
                                            </p:txEl>
                                          </p:spTgt>
                                        </p:tgtEl>
                                        <p:attrNameLst>
                                          <p:attrName>style.visibility</p:attrName>
                                        </p:attrNameLst>
                                      </p:cBhvr>
                                      <p:to>
                                        <p:strVal val="visible"/>
                                      </p:to>
                                    </p:set>
                                    <p:animEffect transition="in" filter="fade">
                                      <p:cBhvr>
                                        <p:cTn id="12" dur="1000"/>
                                        <p:tgtEl>
                                          <p:spTgt spid="79">
                                            <p:txEl>
                                              <p:pRg st="1" end="1"/>
                                            </p:txEl>
                                          </p:spTgt>
                                        </p:tgtEl>
                                      </p:cBhvr>
                                    </p:animEffect>
                                    <p:anim calcmode="lin" valueType="num">
                                      <p:cBhvr>
                                        <p:cTn id="13" dur="1000" fill="hold"/>
                                        <p:tgtEl>
                                          <p:spTgt spid="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animEffect transition="in" filter="fade">
                                      <p:cBhvr>
                                        <p:cTn id="17" dur="1000"/>
                                        <p:tgtEl>
                                          <p:spTgt spid="79">
                                            <p:txEl>
                                              <p:pRg st="2" end="2"/>
                                            </p:txEl>
                                          </p:spTgt>
                                        </p:tgtEl>
                                      </p:cBhvr>
                                    </p:animEffect>
                                    <p:anim calcmode="lin" valueType="num">
                                      <p:cBhvr>
                                        <p:cTn id="18" dur="1000" fill="hold"/>
                                        <p:tgtEl>
                                          <p:spTgt spid="7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9">
                                            <p:txEl>
                                              <p:pRg st="3" end="3"/>
                                            </p:txEl>
                                          </p:spTgt>
                                        </p:tgtEl>
                                        <p:attrNameLst>
                                          <p:attrName>style.visibility</p:attrName>
                                        </p:attrNameLst>
                                      </p:cBhvr>
                                      <p:to>
                                        <p:strVal val="visible"/>
                                      </p:to>
                                    </p:set>
                                    <p:animEffect transition="in" filter="fade">
                                      <p:cBhvr>
                                        <p:cTn id="22" dur="1000"/>
                                        <p:tgtEl>
                                          <p:spTgt spid="79">
                                            <p:txEl>
                                              <p:pRg st="3" end="3"/>
                                            </p:txEl>
                                          </p:spTgt>
                                        </p:tgtEl>
                                      </p:cBhvr>
                                    </p:animEffect>
                                    <p:anim calcmode="lin" valueType="num">
                                      <p:cBhvr>
                                        <p:cTn id="23" dur="1000" fill="hold"/>
                                        <p:tgtEl>
                                          <p:spTgt spid="7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9">
                                            <p:txEl>
                                              <p:pRg st="4" end="4"/>
                                            </p:txEl>
                                          </p:spTgt>
                                        </p:tgtEl>
                                        <p:attrNameLst>
                                          <p:attrName>style.visibility</p:attrName>
                                        </p:attrNameLst>
                                      </p:cBhvr>
                                      <p:to>
                                        <p:strVal val="visible"/>
                                      </p:to>
                                    </p:set>
                                    <p:animEffect transition="in" filter="fade">
                                      <p:cBhvr>
                                        <p:cTn id="27" dur="1000"/>
                                        <p:tgtEl>
                                          <p:spTgt spid="79">
                                            <p:txEl>
                                              <p:pRg st="4" end="4"/>
                                            </p:txEl>
                                          </p:spTgt>
                                        </p:tgtEl>
                                      </p:cBhvr>
                                    </p:animEffect>
                                    <p:anim calcmode="lin" valueType="num">
                                      <p:cBhvr>
                                        <p:cTn id="28" dur="1000" fill="hold"/>
                                        <p:tgtEl>
                                          <p:spTgt spid="7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9">
                                            <p:txEl>
                                              <p:pRg st="5" end="5"/>
                                            </p:txEl>
                                          </p:spTgt>
                                        </p:tgtEl>
                                        <p:attrNameLst>
                                          <p:attrName>style.visibility</p:attrName>
                                        </p:attrNameLst>
                                      </p:cBhvr>
                                      <p:to>
                                        <p:strVal val="visible"/>
                                      </p:to>
                                    </p:set>
                                    <p:animEffect transition="in" filter="fade">
                                      <p:cBhvr>
                                        <p:cTn id="32" dur="1000"/>
                                        <p:tgtEl>
                                          <p:spTgt spid="79">
                                            <p:txEl>
                                              <p:pRg st="5" end="5"/>
                                            </p:txEl>
                                          </p:spTgt>
                                        </p:tgtEl>
                                      </p:cBhvr>
                                    </p:animEffect>
                                    <p:anim calcmode="lin" valueType="num">
                                      <p:cBhvr>
                                        <p:cTn id="33" dur="1000" fill="hold"/>
                                        <p:tgtEl>
                                          <p:spTgt spid="7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79">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9">
                                            <p:txEl>
                                              <p:pRg st="6" end="6"/>
                                            </p:txEl>
                                          </p:spTgt>
                                        </p:tgtEl>
                                        <p:attrNameLst>
                                          <p:attrName>style.visibility</p:attrName>
                                        </p:attrNameLst>
                                      </p:cBhvr>
                                      <p:to>
                                        <p:strVal val="visible"/>
                                      </p:to>
                                    </p:set>
                                    <p:animEffect transition="in" filter="fade">
                                      <p:cBhvr>
                                        <p:cTn id="37" dur="1000"/>
                                        <p:tgtEl>
                                          <p:spTgt spid="79">
                                            <p:txEl>
                                              <p:pRg st="6" end="6"/>
                                            </p:txEl>
                                          </p:spTgt>
                                        </p:tgtEl>
                                      </p:cBhvr>
                                    </p:animEffect>
                                    <p:anim calcmode="lin" valueType="num">
                                      <p:cBhvr>
                                        <p:cTn id="38" dur="1000" fill="hold"/>
                                        <p:tgtEl>
                                          <p:spTgt spid="79">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type="body" idx="1"/>
          </p:nvPr>
        </p:nvSpPr>
        <p:spPr>
          <a:xfrm>
            <a:off x="627061" y="1292238"/>
            <a:ext cx="8229600" cy="4525962"/>
          </a:xfrm>
        </p:spPr>
        <p:txBody>
          <a:bodyPr/>
          <a:lstStyle/>
          <a:p>
            <a:pPr>
              <a:buSzPct val="80000"/>
              <a:buFont typeface="Wingdings" panose="05000000000000000000" pitchFamily="2" charset="2"/>
              <a:buChar char="n"/>
            </a:pPr>
            <a:r>
              <a:rPr lang="zh-CN" altLang="en-US" sz="2800" b="1" dirty="0"/>
              <a:t>进程的三种状态</a:t>
            </a:r>
          </a:p>
          <a:p>
            <a:pPr lvl="1">
              <a:buSzPct val="80000"/>
              <a:buFont typeface="Wingdings" panose="05000000000000000000" pitchFamily="2" charset="2"/>
              <a:buChar char="Ø"/>
            </a:pPr>
            <a:r>
              <a:rPr lang="zh-CN" altLang="en-US" dirty="0"/>
              <a:t>运行态：正在占用</a:t>
            </a:r>
            <a:r>
              <a:rPr lang="en-US" altLang="zh-CN" dirty="0"/>
              <a:t>CPU</a:t>
            </a:r>
            <a:r>
              <a:rPr lang="zh-CN" altLang="en-US" dirty="0"/>
              <a:t>运行程序</a:t>
            </a:r>
          </a:p>
          <a:p>
            <a:pPr lvl="1">
              <a:buSzPct val="80000"/>
              <a:buFont typeface="Wingdings" panose="05000000000000000000" pitchFamily="2" charset="2"/>
              <a:buChar char="Ø"/>
            </a:pPr>
            <a:r>
              <a:rPr lang="zh-CN" altLang="en-US" dirty="0"/>
              <a:t>阻塞态：等待外部事件发生，无法占用</a:t>
            </a:r>
            <a:r>
              <a:rPr lang="en-US" altLang="zh-CN" dirty="0"/>
              <a:t>CPU</a:t>
            </a:r>
          </a:p>
          <a:p>
            <a:pPr lvl="1">
              <a:buSzPct val="80000"/>
              <a:buFont typeface="Wingdings" panose="05000000000000000000" pitchFamily="2" charset="2"/>
              <a:buChar char="Ø"/>
            </a:pPr>
            <a:r>
              <a:rPr lang="zh-CN" altLang="en-US" dirty="0"/>
              <a:t>就绪态：可运行，但其他进程正在占用</a:t>
            </a:r>
            <a:r>
              <a:rPr lang="en-US" altLang="zh-CN" dirty="0"/>
              <a:t>CPU</a:t>
            </a:r>
            <a:r>
              <a:rPr lang="zh-CN" altLang="en-US" dirty="0"/>
              <a:t>，所有被暂时挂起</a:t>
            </a:r>
          </a:p>
        </p:txBody>
      </p:sp>
      <p:sp>
        <p:nvSpPr>
          <p:cNvPr id="582660" name="Rectangle 4"/>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进程状态</a:t>
            </a:r>
          </a:p>
        </p:txBody>
      </p:sp>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2.1.5 </a:t>
            </a:r>
            <a:r>
              <a:rPr lang="zh-CN" altLang="en-US" sz="2800" b="1" smtClean="0">
                <a:latin typeface="Times New Roman" panose="02020603050405020304" pitchFamily="18" charset="0"/>
                <a:cs typeface="Times New Roman" panose="02020603050405020304" pitchFamily="18" charset="0"/>
              </a:rPr>
              <a:t>进程的状态</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907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anim calcmode="lin" valueType="num">
                                      <p:cBhvr additive="base">
                                        <p:cTn id="7" dur="500" fill="hold"/>
                                        <p:tgtEl>
                                          <p:spTgt spid="582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26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82659">
                                            <p:txEl>
                                              <p:pRg st="1" end="1"/>
                                            </p:txEl>
                                          </p:spTgt>
                                        </p:tgtEl>
                                        <p:attrNameLst>
                                          <p:attrName>style.visibility</p:attrName>
                                        </p:attrNameLst>
                                      </p:cBhvr>
                                      <p:to>
                                        <p:strVal val="visible"/>
                                      </p:to>
                                    </p:set>
                                    <p:anim calcmode="lin" valueType="num">
                                      <p:cBhvr additive="base">
                                        <p:cTn id="12" dur="500" fill="hold"/>
                                        <p:tgtEl>
                                          <p:spTgt spid="5826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265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82659">
                                            <p:txEl>
                                              <p:pRg st="2" end="2"/>
                                            </p:txEl>
                                          </p:spTgt>
                                        </p:tgtEl>
                                        <p:attrNameLst>
                                          <p:attrName>style.visibility</p:attrName>
                                        </p:attrNameLst>
                                      </p:cBhvr>
                                      <p:to>
                                        <p:strVal val="visible"/>
                                      </p:to>
                                    </p:set>
                                    <p:anim calcmode="lin" valueType="num">
                                      <p:cBhvr additive="base">
                                        <p:cTn id="17" dur="500" fill="hold"/>
                                        <p:tgtEl>
                                          <p:spTgt spid="5826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265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82659">
                                            <p:txEl>
                                              <p:pRg st="3" end="3"/>
                                            </p:txEl>
                                          </p:spTgt>
                                        </p:tgtEl>
                                        <p:attrNameLst>
                                          <p:attrName>style.visibility</p:attrName>
                                        </p:attrNameLst>
                                      </p:cBhvr>
                                      <p:to>
                                        <p:strVal val="visible"/>
                                      </p:to>
                                    </p:set>
                                    <p:anim calcmode="lin" valueType="num">
                                      <p:cBhvr additive="base">
                                        <p:cTn id="22" dur="500" fill="hold"/>
                                        <p:tgtEl>
                                          <p:spTgt spid="58265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826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844824"/>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3200" b="1" kern="0" smtClean="0">
                <a:solidFill>
                  <a:srgbClr val="FF0000"/>
                </a:solidFill>
                <a:latin typeface="Times New Roman" panose="02020603050405020304" pitchFamily="18" charset="0"/>
                <a:ea typeface="+mn-ea"/>
                <a:cs typeface="Times New Roman" panose="02020603050405020304" pitchFamily="18" charset="0"/>
              </a:rPr>
              <a:t>2.1 </a:t>
            </a:r>
            <a:r>
              <a:rPr lang="zh-CN" altLang="en-US" sz="3200" b="1" kern="0" smtClean="0">
                <a:solidFill>
                  <a:srgbClr val="FF0000"/>
                </a:solidFill>
                <a:latin typeface="Times New Roman" panose="02020603050405020304" pitchFamily="18" charset="0"/>
                <a:ea typeface="+mn-ea"/>
                <a:cs typeface="Times New Roman" panose="02020603050405020304" pitchFamily="18" charset="0"/>
              </a:rPr>
              <a:t>进程介绍</a:t>
            </a:r>
            <a:endParaRPr lang="en-US" altLang="zh-CN" sz="3200" b="1" kern="0" dirty="0" smtClean="0">
              <a:solidFill>
                <a:srgbClr val="FF0000"/>
              </a:solidFill>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smtClean="0">
                <a:latin typeface="Times New Roman" panose="02020603050405020304" pitchFamily="18" charset="0"/>
                <a:ea typeface="+mn-ea"/>
                <a:cs typeface="Times New Roman" panose="02020603050405020304" pitchFamily="18" charset="0"/>
              </a:rPr>
              <a:t>2.2 </a:t>
            </a:r>
            <a:r>
              <a:rPr lang="zh-CN" altLang="en-US" sz="3200" b="1" kern="0" smtClean="0">
                <a:latin typeface="Times New Roman" panose="02020603050405020304" pitchFamily="18" charset="0"/>
                <a:ea typeface="+mn-ea"/>
                <a:cs typeface="Times New Roman" panose="02020603050405020304" pitchFamily="18" charset="0"/>
              </a:rPr>
              <a:t>进程间通信</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smtClean="0">
                <a:latin typeface="Times New Roman" panose="02020603050405020304" pitchFamily="18" charset="0"/>
                <a:ea typeface="+mn-ea"/>
                <a:cs typeface="Times New Roman" panose="02020603050405020304" pitchFamily="18" charset="0"/>
              </a:rPr>
              <a:t>2.3 </a:t>
            </a:r>
            <a:r>
              <a:rPr lang="zh-CN" altLang="en-US" sz="3200" b="1" kern="0" smtClean="0">
                <a:latin typeface="Times New Roman" panose="02020603050405020304" pitchFamily="18" charset="0"/>
                <a:ea typeface="+mn-ea"/>
                <a:cs typeface="Times New Roman" panose="02020603050405020304" pitchFamily="18" charset="0"/>
              </a:rPr>
              <a:t>经典</a:t>
            </a:r>
            <a:r>
              <a:rPr lang="en-US" altLang="zh-CN" sz="3200" b="1" kern="0" smtClean="0">
                <a:latin typeface="Times New Roman" panose="02020603050405020304" pitchFamily="18" charset="0"/>
                <a:ea typeface="+mn-ea"/>
                <a:cs typeface="Times New Roman" panose="02020603050405020304" pitchFamily="18" charset="0"/>
              </a:rPr>
              <a:t>IPC</a:t>
            </a:r>
            <a:r>
              <a:rPr lang="zh-CN" altLang="en-US" sz="3200" b="1" kern="0" smtClean="0">
                <a:latin typeface="Times New Roman" panose="02020603050405020304" pitchFamily="18" charset="0"/>
                <a:ea typeface="+mn-ea"/>
                <a:cs typeface="Times New Roman" panose="02020603050405020304" pitchFamily="18" charset="0"/>
              </a:rPr>
              <a:t>问题</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kumimoji="0" lang="en-US" altLang="zh-CN" sz="3200" b="1" kern="0" smtClean="0">
                <a:latin typeface="Times New Roman" panose="02020603050405020304" pitchFamily="18" charset="0"/>
                <a:ea typeface="+mn-ea"/>
                <a:cs typeface="Times New Roman" panose="02020603050405020304" pitchFamily="18" charset="0"/>
              </a:rPr>
              <a:t>2.4 </a:t>
            </a:r>
            <a:r>
              <a:rPr lang="zh-CN" altLang="en-US" sz="3200" b="1" kern="0" smtClean="0">
                <a:latin typeface="Times New Roman" panose="02020603050405020304" pitchFamily="18" charset="0"/>
                <a:ea typeface="+mn-ea"/>
                <a:cs typeface="Times New Roman" panose="02020603050405020304" pitchFamily="18" charset="0"/>
              </a:rPr>
              <a:t>进程调度</a:t>
            </a:r>
            <a:endParaRPr lang="en-US" altLang="zh-CN" sz="3200" b="1" kern="0" dirty="0" smtClean="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1223627" y="80628"/>
            <a:ext cx="4320481" cy="609600"/>
          </a:xfrm>
          <a:prstGeom prst="rect">
            <a:avLst/>
          </a:prstGeom>
        </p:spPr>
        <p:txBody>
          <a:bodyPr/>
          <a:lstStyle/>
          <a:p>
            <a:pPr>
              <a:defRPr/>
            </a:pPr>
            <a:r>
              <a:rPr lang="zh-CN" altLang="en-US" sz="3600" b="1" kern="0" smtClean="0">
                <a:latin typeface="Times New Roman" panose="02020603050405020304" pitchFamily="18" charset="0"/>
                <a:ea typeface="+mn-ea"/>
                <a:cs typeface="Times New Roman" panose="02020603050405020304" pitchFamily="18" charset="0"/>
              </a:rPr>
              <a:t>第</a:t>
            </a:r>
            <a:r>
              <a:rPr lang="en-US" altLang="zh-CN" sz="3600" b="1" kern="0" smtClean="0">
                <a:latin typeface="Times New Roman" panose="02020603050405020304" pitchFamily="18" charset="0"/>
                <a:ea typeface="+mn-ea"/>
                <a:cs typeface="Times New Roman" panose="02020603050405020304" pitchFamily="18" charset="0"/>
              </a:rPr>
              <a:t>2</a:t>
            </a:r>
            <a:r>
              <a:rPr lang="zh-CN" altLang="en-US" sz="3600" b="1" kern="0" smtClean="0">
                <a:latin typeface="Times New Roman" panose="02020603050405020304" pitchFamily="18" charset="0"/>
                <a:ea typeface="+mn-ea"/>
                <a:cs typeface="Times New Roman" panose="02020603050405020304" pitchFamily="18" charset="0"/>
              </a:rPr>
              <a:t>章  进程</a:t>
            </a:r>
            <a:endParaRPr lang="en-US" altLang="zh-CN" sz="3600" b="1" kern="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56544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type="body" idx="1"/>
          </p:nvPr>
        </p:nvSpPr>
        <p:spPr>
          <a:xfrm>
            <a:off x="719572" y="1292238"/>
            <a:ext cx="8229600" cy="4525962"/>
          </a:xfrm>
        </p:spPr>
        <p:txBody>
          <a:bodyPr/>
          <a:lstStyle/>
          <a:p>
            <a:pPr>
              <a:lnSpc>
                <a:spcPct val="90000"/>
              </a:lnSpc>
              <a:spcBef>
                <a:spcPts val="1200"/>
              </a:spcBef>
              <a:buSzPct val="80000"/>
              <a:buFont typeface="Wingdings" panose="05000000000000000000" pitchFamily="2" charset="2"/>
              <a:buChar char="n"/>
            </a:pPr>
            <a:r>
              <a:rPr lang="zh-CN" altLang="en-US" sz="2800" b="1"/>
              <a:t>运行态变为就绪态</a:t>
            </a:r>
          </a:p>
          <a:p>
            <a:pPr lvl="1">
              <a:lnSpc>
                <a:spcPct val="90000"/>
              </a:lnSpc>
              <a:spcBef>
                <a:spcPts val="1200"/>
              </a:spcBef>
              <a:buSzPct val="80000"/>
              <a:buFont typeface="Wingdings" panose="05000000000000000000" pitchFamily="2" charset="2"/>
              <a:buNone/>
            </a:pPr>
            <a:r>
              <a:rPr lang="zh-CN" altLang="en-US"/>
              <a:t>强制终止某进程的运行（系统原因）</a:t>
            </a:r>
          </a:p>
          <a:p>
            <a:pPr>
              <a:lnSpc>
                <a:spcPct val="90000"/>
              </a:lnSpc>
              <a:spcBef>
                <a:spcPts val="1200"/>
              </a:spcBef>
              <a:buSzPct val="80000"/>
              <a:buFont typeface="Wingdings" panose="05000000000000000000" pitchFamily="2" charset="2"/>
              <a:buChar char="n"/>
            </a:pPr>
            <a:r>
              <a:rPr lang="zh-CN" altLang="en-US" sz="2800" b="1"/>
              <a:t>运行态变为阻塞态</a:t>
            </a:r>
          </a:p>
          <a:p>
            <a:pPr lvl="1">
              <a:lnSpc>
                <a:spcPct val="90000"/>
              </a:lnSpc>
              <a:spcBef>
                <a:spcPts val="1200"/>
              </a:spcBef>
              <a:buSzPct val="80000"/>
              <a:buFont typeface="Wingdings" panose="05000000000000000000" pitchFamily="2" charset="2"/>
              <a:buNone/>
            </a:pPr>
            <a:r>
              <a:rPr lang="zh-CN" altLang="en-US"/>
              <a:t>运行进程等待外部事件发生（自身原因）</a:t>
            </a:r>
          </a:p>
          <a:p>
            <a:pPr>
              <a:lnSpc>
                <a:spcPct val="90000"/>
              </a:lnSpc>
              <a:spcBef>
                <a:spcPts val="1200"/>
              </a:spcBef>
              <a:buSzPct val="80000"/>
              <a:buFont typeface="Wingdings" panose="05000000000000000000" pitchFamily="2" charset="2"/>
              <a:buChar char="n"/>
            </a:pPr>
            <a:r>
              <a:rPr lang="zh-CN" altLang="en-US" sz="2800" b="1"/>
              <a:t>阻塞态变为就绪态</a:t>
            </a:r>
          </a:p>
          <a:p>
            <a:pPr lvl="1">
              <a:lnSpc>
                <a:spcPct val="90000"/>
              </a:lnSpc>
              <a:spcBef>
                <a:spcPts val="1200"/>
              </a:spcBef>
              <a:buSzPct val="80000"/>
              <a:buFont typeface="Wingdings" panose="05000000000000000000" pitchFamily="2" charset="2"/>
              <a:buNone/>
            </a:pPr>
            <a:r>
              <a:rPr lang="zh-CN" altLang="en-US"/>
              <a:t>外部事件已经发生，可准备运行</a:t>
            </a:r>
          </a:p>
          <a:p>
            <a:pPr>
              <a:lnSpc>
                <a:spcPct val="90000"/>
              </a:lnSpc>
              <a:spcBef>
                <a:spcPts val="1200"/>
              </a:spcBef>
              <a:buSzPct val="80000"/>
              <a:buFont typeface="Wingdings" panose="05000000000000000000" pitchFamily="2" charset="2"/>
              <a:buChar char="n"/>
            </a:pPr>
            <a:r>
              <a:rPr lang="zh-CN" altLang="en-US" sz="2800" b="1"/>
              <a:t>就绪态变为运行态</a:t>
            </a:r>
          </a:p>
          <a:p>
            <a:pPr lvl="1">
              <a:lnSpc>
                <a:spcPct val="90000"/>
              </a:lnSpc>
              <a:spcBef>
                <a:spcPts val="1200"/>
              </a:spcBef>
              <a:buSzPct val="80000"/>
              <a:buFont typeface="Wingdings" panose="05000000000000000000" pitchFamily="2" charset="2"/>
              <a:buNone/>
            </a:pPr>
            <a:r>
              <a:rPr lang="zh-CN" altLang="en-US"/>
              <a:t>停止其他进程运行后，运行该进程占用</a:t>
            </a:r>
            <a:r>
              <a:rPr lang="en-US" altLang="zh-CN"/>
              <a:t>CPU</a:t>
            </a:r>
          </a:p>
        </p:txBody>
      </p:sp>
      <p:sp>
        <p:nvSpPr>
          <p:cNvPr id="583684" name="Rectangle 4"/>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进程状态</a:t>
            </a:r>
          </a:p>
        </p:txBody>
      </p:sp>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2.1.5 </a:t>
            </a:r>
            <a:r>
              <a:rPr lang="zh-CN" altLang="en-US" sz="2800" b="1" smtClean="0">
                <a:latin typeface="Times New Roman" panose="02020603050405020304" pitchFamily="18" charset="0"/>
                <a:cs typeface="Times New Roman" panose="02020603050405020304" pitchFamily="18" charset="0"/>
              </a:rPr>
              <a:t>进程的状态</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912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anim calcmode="lin" valueType="num">
                                      <p:cBhvr additive="base">
                                        <p:cTn id="7" dur="500" fill="hold"/>
                                        <p:tgtEl>
                                          <p:spTgt spid="583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68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83683">
                                            <p:txEl>
                                              <p:pRg st="1" end="1"/>
                                            </p:txEl>
                                          </p:spTgt>
                                        </p:tgtEl>
                                        <p:attrNameLst>
                                          <p:attrName>style.visibility</p:attrName>
                                        </p:attrNameLst>
                                      </p:cBhvr>
                                      <p:to>
                                        <p:strVal val="visible"/>
                                      </p:to>
                                    </p:set>
                                    <p:anim calcmode="lin" valueType="num">
                                      <p:cBhvr additive="base">
                                        <p:cTn id="12" dur="500" fill="hold"/>
                                        <p:tgtEl>
                                          <p:spTgt spid="5836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368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83683">
                                            <p:txEl>
                                              <p:pRg st="2" end="2"/>
                                            </p:txEl>
                                          </p:spTgt>
                                        </p:tgtEl>
                                        <p:attrNameLst>
                                          <p:attrName>style.visibility</p:attrName>
                                        </p:attrNameLst>
                                      </p:cBhvr>
                                      <p:to>
                                        <p:strVal val="visible"/>
                                      </p:to>
                                    </p:set>
                                    <p:anim calcmode="lin" valueType="num">
                                      <p:cBhvr additive="base">
                                        <p:cTn id="17" dur="500" fill="hold"/>
                                        <p:tgtEl>
                                          <p:spTgt spid="5836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683">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83683">
                                            <p:txEl>
                                              <p:pRg st="3" end="3"/>
                                            </p:txEl>
                                          </p:spTgt>
                                        </p:tgtEl>
                                        <p:attrNameLst>
                                          <p:attrName>style.visibility</p:attrName>
                                        </p:attrNameLst>
                                      </p:cBhvr>
                                      <p:to>
                                        <p:strVal val="visible"/>
                                      </p:to>
                                    </p:set>
                                    <p:anim calcmode="lin" valueType="num">
                                      <p:cBhvr additive="base">
                                        <p:cTn id="22" dur="500" fill="hold"/>
                                        <p:tgtEl>
                                          <p:spTgt spid="58368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83683">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83683">
                                            <p:txEl>
                                              <p:pRg st="4" end="4"/>
                                            </p:txEl>
                                          </p:spTgt>
                                        </p:tgtEl>
                                        <p:attrNameLst>
                                          <p:attrName>style.visibility</p:attrName>
                                        </p:attrNameLst>
                                      </p:cBhvr>
                                      <p:to>
                                        <p:strVal val="visible"/>
                                      </p:to>
                                    </p:set>
                                    <p:anim calcmode="lin" valueType="num">
                                      <p:cBhvr additive="base">
                                        <p:cTn id="27" dur="500" fill="hold"/>
                                        <p:tgtEl>
                                          <p:spTgt spid="58368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3683">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83683">
                                            <p:txEl>
                                              <p:pRg st="5" end="5"/>
                                            </p:txEl>
                                          </p:spTgt>
                                        </p:tgtEl>
                                        <p:attrNameLst>
                                          <p:attrName>style.visibility</p:attrName>
                                        </p:attrNameLst>
                                      </p:cBhvr>
                                      <p:to>
                                        <p:strVal val="visible"/>
                                      </p:to>
                                    </p:set>
                                    <p:anim calcmode="lin" valueType="num">
                                      <p:cBhvr additive="base">
                                        <p:cTn id="32" dur="500" fill="hold"/>
                                        <p:tgtEl>
                                          <p:spTgt spid="58368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83683">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83683">
                                            <p:txEl>
                                              <p:pRg st="6" end="6"/>
                                            </p:txEl>
                                          </p:spTgt>
                                        </p:tgtEl>
                                        <p:attrNameLst>
                                          <p:attrName>style.visibility</p:attrName>
                                        </p:attrNameLst>
                                      </p:cBhvr>
                                      <p:to>
                                        <p:strVal val="visible"/>
                                      </p:to>
                                    </p:set>
                                    <p:anim calcmode="lin" valueType="num">
                                      <p:cBhvr additive="base">
                                        <p:cTn id="37" dur="500" fill="hold"/>
                                        <p:tgtEl>
                                          <p:spTgt spid="58368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683">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83683">
                                            <p:txEl>
                                              <p:pRg st="7" end="7"/>
                                            </p:txEl>
                                          </p:spTgt>
                                        </p:tgtEl>
                                        <p:attrNameLst>
                                          <p:attrName>style.visibility</p:attrName>
                                        </p:attrNameLst>
                                      </p:cBhvr>
                                      <p:to>
                                        <p:strVal val="visible"/>
                                      </p:to>
                                    </p:set>
                                    <p:anim calcmode="lin" valueType="num">
                                      <p:cBhvr additive="base">
                                        <p:cTn id="42" dur="500" fill="hold"/>
                                        <p:tgtEl>
                                          <p:spTgt spid="58368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836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7" name="Oval 3"/>
          <p:cNvSpPr>
            <a:spLocks noChangeArrowheads="1"/>
          </p:cNvSpPr>
          <p:nvPr/>
        </p:nvSpPr>
        <p:spPr bwMode="auto">
          <a:xfrm>
            <a:off x="3167992" y="2132856"/>
            <a:ext cx="1871663" cy="574675"/>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运行态</a:t>
            </a:r>
          </a:p>
        </p:txBody>
      </p:sp>
      <p:sp>
        <p:nvSpPr>
          <p:cNvPr id="584708" name="Oval 4"/>
          <p:cNvSpPr>
            <a:spLocks noChangeArrowheads="1"/>
          </p:cNvSpPr>
          <p:nvPr/>
        </p:nvSpPr>
        <p:spPr bwMode="auto">
          <a:xfrm>
            <a:off x="1583667" y="4220419"/>
            <a:ext cx="1871663" cy="574675"/>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阻塞态</a:t>
            </a:r>
          </a:p>
        </p:txBody>
      </p:sp>
      <p:sp>
        <p:nvSpPr>
          <p:cNvPr id="584709" name="Oval 5"/>
          <p:cNvSpPr>
            <a:spLocks noChangeArrowheads="1"/>
          </p:cNvSpPr>
          <p:nvPr/>
        </p:nvSpPr>
        <p:spPr bwMode="auto">
          <a:xfrm>
            <a:off x="5112680" y="4220419"/>
            <a:ext cx="1871662" cy="574675"/>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就绪态</a:t>
            </a:r>
          </a:p>
        </p:txBody>
      </p:sp>
      <p:sp>
        <p:nvSpPr>
          <p:cNvPr id="584710" name="Line 6"/>
          <p:cNvSpPr>
            <a:spLocks noChangeShapeType="1"/>
          </p:cNvSpPr>
          <p:nvPr/>
        </p:nvSpPr>
        <p:spPr bwMode="auto">
          <a:xfrm flipH="1">
            <a:off x="2448855" y="2707531"/>
            <a:ext cx="1008062" cy="1441450"/>
          </a:xfrm>
          <a:prstGeom prst="line">
            <a:avLst/>
          </a:prstGeom>
          <a:noFill/>
          <a:ln w="952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711" name="Line 7"/>
          <p:cNvSpPr>
            <a:spLocks noChangeShapeType="1"/>
          </p:cNvSpPr>
          <p:nvPr/>
        </p:nvSpPr>
        <p:spPr bwMode="auto">
          <a:xfrm>
            <a:off x="4968217" y="2564656"/>
            <a:ext cx="1223963" cy="1511300"/>
          </a:xfrm>
          <a:prstGeom prst="line">
            <a:avLst/>
          </a:prstGeom>
          <a:noFill/>
          <a:ln w="952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712" name="Line 8"/>
          <p:cNvSpPr>
            <a:spLocks noChangeShapeType="1"/>
          </p:cNvSpPr>
          <p:nvPr/>
        </p:nvSpPr>
        <p:spPr bwMode="auto">
          <a:xfrm flipV="1">
            <a:off x="3528355" y="4507756"/>
            <a:ext cx="1439862" cy="0"/>
          </a:xfrm>
          <a:prstGeom prst="line">
            <a:avLst/>
          </a:prstGeom>
          <a:noFill/>
          <a:ln w="952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713" name="Line 9"/>
          <p:cNvSpPr>
            <a:spLocks noChangeShapeType="1"/>
          </p:cNvSpPr>
          <p:nvPr/>
        </p:nvSpPr>
        <p:spPr bwMode="auto">
          <a:xfrm flipH="1" flipV="1">
            <a:off x="4752317" y="2780556"/>
            <a:ext cx="936625" cy="1368425"/>
          </a:xfrm>
          <a:prstGeom prst="line">
            <a:avLst/>
          </a:prstGeom>
          <a:noFill/>
          <a:ln w="952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714" name="AutoShape 10"/>
          <p:cNvSpPr>
            <a:spLocks noChangeArrowheads="1"/>
          </p:cNvSpPr>
          <p:nvPr/>
        </p:nvSpPr>
        <p:spPr bwMode="auto">
          <a:xfrm>
            <a:off x="3167992" y="5157044"/>
            <a:ext cx="1584325" cy="792162"/>
          </a:xfrm>
          <a:prstGeom prst="cloudCallout">
            <a:avLst>
              <a:gd name="adj1" fmla="val 13926"/>
              <a:gd name="adj2" fmla="val -116532"/>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9C4E00"/>
                </a:solidFill>
              </a:rPr>
              <a:t>进程就绪，可以运行</a:t>
            </a:r>
          </a:p>
        </p:txBody>
      </p:sp>
      <p:sp>
        <p:nvSpPr>
          <p:cNvPr id="584715" name="AutoShape 11"/>
          <p:cNvSpPr>
            <a:spLocks noChangeArrowheads="1"/>
          </p:cNvSpPr>
          <p:nvPr/>
        </p:nvSpPr>
        <p:spPr bwMode="auto">
          <a:xfrm>
            <a:off x="793093" y="2491631"/>
            <a:ext cx="1800225" cy="936625"/>
          </a:xfrm>
          <a:prstGeom prst="wedgeEllipseCallout">
            <a:avLst>
              <a:gd name="adj1" fmla="val 62491"/>
              <a:gd name="adj2" fmla="val 4491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dirty="0">
                <a:solidFill>
                  <a:srgbClr val="9C4E00"/>
                </a:solidFill>
              </a:rPr>
              <a:t>状态转换：</a:t>
            </a:r>
          </a:p>
          <a:p>
            <a:r>
              <a:rPr lang="zh-CN" altLang="en-US" sz="1400" b="1" dirty="0">
                <a:solidFill>
                  <a:srgbClr val="9C4E00"/>
                </a:solidFill>
              </a:rPr>
              <a:t>进程等待外部事件，阻塞</a:t>
            </a:r>
          </a:p>
          <a:p>
            <a:pPr algn="ctr"/>
            <a:endParaRPr lang="en-US" altLang="zh-CN" dirty="0"/>
          </a:p>
        </p:txBody>
      </p:sp>
      <p:sp>
        <p:nvSpPr>
          <p:cNvPr id="584716" name="AutoShape 12"/>
          <p:cNvSpPr>
            <a:spLocks noChangeArrowheads="1"/>
          </p:cNvSpPr>
          <p:nvPr/>
        </p:nvSpPr>
        <p:spPr bwMode="auto">
          <a:xfrm>
            <a:off x="6192180" y="2491631"/>
            <a:ext cx="1655762" cy="936625"/>
          </a:xfrm>
          <a:prstGeom prst="wedgeRoundRectCallout">
            <a:avLst>
              <a:gd name="adj1" fmla="val -95731"/>
              <a:gd name="adj2" fmla="val 48306"/>
              <a:gd name="adj3" fmla="val 166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400" b="1">
                <a:solidFill>
                  <a:srgbClr val="9C4E00"/>
                </a:solidFill>
              </a:rPr>
              <a:t>OS</a:t>
            </a:r>
            <a:r>
              <a:rPr lang="zh-CN" altLang="en-US" sz="1400" b="1">
                <a:solidFill>
                  <a:srgbClr val="9C4E00"/>
                </a:solidFill>
              </a:rPr>
              <a:t>决定由哪个进程占用</a:t>
            </a:r>
            <a:r>
              <a:rPr lang="en-US" altLang="zh-CN" sz="1400" b="1">
                <a:solidFill>
                  <a:srgbClr val="9C4E00"/>
                </a:solidFill>
              </a:rPr>
              <a:t>CPU</a:t>
            </a:r>
            <a:r>
              <a:rPr lang="zh-CN" altLang="en-US" sz="1400" b="1">
                <a:solidFill>
                  <a:srgbClr val="9C4E00"/>
                </a:solidFill>
              </a:rPr>
              <a:t>，进程调度</a:t>
            </a:r>
          </a:p>
        </p:txBody>
      </p:sp>
      <p:sp>
        <p:nvSpPr>
          <p:cNvPr id="584717" name="Rectangle 13"/>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进程状态</a:t>
            </a:r>
          </a:p>
        </p:txBody>
      </p:sp>
      <p:sp>
        <p:nvSpPr>
          <p:cNvPr id="1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2.1.5 </a:t>
            </a:r>
            <a:r>
              <a:rPr lang="zh-CN" altLang="en-US" sz="2800" b="1" dirty="0" smtClean="0">
                <a:latin typeface="Times New Roman" panose="02020603050405020304" pitchFamily="18" charset="0"/>
                <a:cs typeface="Times New Roman" panose="02020603050405020304" pitchFamily="18" charset="0"/>
              </a:rPr>
              <a:t>进程的状态</a:t>
            </a:r>
            <a:endParaRPr lang="en-US" altLang="zh-CN" sz="28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630829" y="1012700"/>
            <a:ext cx="3892412" cy="523220"/>
          </a:xfrm>
          <a:prstGeom prst="rect">
            <a:avLst/>
          </a:prstGeom>
          <a:noFill/>
        </p:spPr>
        <p:txBody>
          <a:bodyPr wrap="none" rtlCol="0">
            <a:spAutoFit/>
          </a:bodyPr>
          <a:lstStyle/>
          <a:p>
            <a:pPr marL="457200" indent="-457200">
              <a:buSzPct val="80000"/>
              <a:buFont typeface="Wingdings" panose="05000000000000000000" pitchFamily="2" charset="2"/>
              <a:buChar char="n"/>
            </a:pPr>
            <a:r>
              <a:rPr lang="zh-CN" altLang="en-US" sz="2800" b="1" smtClean="0"/>
              <a:t>进程状态转换示意图</a:t>
            </a:r>
            <a:endParaRPr lang="zh-CN" altLang="en-US" sz="2800" b="1"/>
          </a:p>
        </p:txBody>
      </p:sp>
    </p:spTree>
    <p:extLst>
      <p:ext uri="{BB962C8B-B14F-4D97-AF65-F5344CB8AC3E}">
        <p14:creationId xmlns:p14="http://schemas.microsoft.com/office/powerpoint/2010/main" val="251744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4707"/>
                                        </p:tgtEl>
                                        <p:attrNameLst>
                                          <p:attrName>style.visibility</p:attrName>
                                        </p:attrNameLst>
                                      </p:cBhvr>
                                      <p:to>
                                        <p:strVal val="visible"/>
                                      </p:to>
                                    </p:set>
                                    <p:animEffect transition="in" filter="box(out)">
                                      <p:cBhvr>
                                        <p:cTn id="7" dur="500"/>
                                        <p:tgtEl>
                                          <p:spTgt spid="584707"/>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84708"/>
                                        </p:tgtEl>
                                        <p:attrNameLst>
                                          <p:attrName>style.visibility</p:attrName>
                                        </p:attrNameLst>
                                      </p:cBhvr>
                                      <p:to>
                                        <p:strVal val="visible"/>
                                      </p:to>
                                    </p:set>
                                    <p:animEffect transition="in" filter="box(out)">
                                      <p:cBhvr>
                                        <p:cTn id="11" dur="500"/>
                                        <p:tgtEl>
                                          <p:spTgt spid="584708"/>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584709"/>
                                        </p:tgtEl>
                                        <p:attrNameLst>
                                          <p:attrName>style.visibility</p:attrName>
                                        </p:attrNameLst>
                                      </p:cBhvr>
                                      <p:to>
                                        <p:strVal val="visible"/>
                                      </p:to>
                                    </p:set>
                                    <p:animEffect transition="in" filter="box(out)">
                                      <p:cBhvr>
                                        <p:cTn id="15" dur="500"/>
                                        <p:tgtEl>
                                          <p:spTgt spid="5847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584710"/>
                                        </p:tgtEl>
                                        <p:attrNameLst>
                                          <p:attrName>style.visibility</p:attrName>
                                        </p:attrNameLst>
                                      </p:cBhvr>
                                      <p:to>
                                        <p:strVal val="visible"/>
                                      </p:to>
                                    </p:set>
                                    <p:animEffect transition="in" filter="strips(downLeft)">
                                      <p:cBhvr>
                                        <p:cTn id="20" dur="500"/>
                                        <p:tgtEl>
                                          <p:spTgt spid="584710"/>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584715"/>
                                        </p:tgtEl>
                                        <p:attrNameLst>
                                          <p:attrName>style.visibility</p:attrName>
                                        </p:attrNameLst>
                                      </p:cBhvr>
                                      <p:to>
                                        <p:strVal val="visible"/>
                                      </p:to>
                                    </p:set>
                                    <p:animEffect transition="in" filter="dissolve">
                                      <p:cBhvr>
                                        <p:cTn id="24" dur="500"/>
                                        <p:tgtEl>
                                          <p:spTgt spid="5847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grpId="0" nodeType="clickEffect">
                                  <p:stCondLst>
                                    <p:cond delay="0"/>
                                  </p:stCondLst>
                                  <p:childTnLst>
                                    <p:set>
                                      <p:cBhvr>
                                        <p:cTn id="28" dur="1" fill="hold">
                                          <p:stCondLst>
                                            <p:cond delay="0"/>
                                          </p:stCondLst>
                                        </p:cTn>
                                        <p:tgtEl>
                                          <p:spTgt spid="584712"/>
                                        </p:tgtEl>
                                        <p:attrNameLst>
                                          <p:attrName>style.visibility</p:attrName>
                                        </p:attrNameLst>
                                      </p:cBhvr>
                                      <p:to>
                                        <p:strVal val="visible"/>
                                      </p:to>
                                    </p:set>
                                    <p:animEffect transition="in" filter="strips(upRight)">
                                      <p:cBhvr>
                                        <p:cTn id="29" dur="500"/>
                                        <p:tgtEl>
                                          <p:spTgt spid="584712"/>
                                        </p:tgtEl>
                                      </p:cBhvr>
                                    </p:animEffect>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584714"/>
                                        </p:tgtEl>
                                        <p:attrNameLst>
                                          <p:attrName>style.visibility</p:attrName>
                                        </p:attrNameLst>
                                      </p:cBhvr>
                                      <p:to>
                                        <p:strVal val="visible"/>
                                      </p:to>
                                    </p:set>
                                    <p:animEffect transition="in" filter="dissolve">
                                      <p:cBhvr>
                                        <p:cTn id="33" dur="500"/>
                                        <p:tgtEl>
                                          <p:spTgt spid="5847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584713"/>
                                        </p:tgtEl>
                                        <p:attrNameLst>
                                          <p:attrName>style.visibility</p:attrName>
                                        </p:attrNameLst>
                                      </p:cBhvr>
                                      <p:to>
                                        <p:strVal val="visible"/>
                                      </p:to>
                                    </p:set>
                                    <p:animEffect transition="in" filter="strips(upLeft)">
                                      <p:cBhvr>
                                        <p:cTn id="38" dur="500"/>
                                        <p:tgtEl>
                                          <p:spTgt spid="584713"/>
                                        </p:tgtEl>
                                      </p:cBhvr>
                                    </p:animEffect>
                                  </p:childTnLst>
                                </p:cTn>
                              </p:par>
                            </p:childTnLst>
                          </p:cTn>
                        </p:par>
                        <p:par>
                          <p:cTn id="39" fill="hold" nodeType="afterGroup">
                            <p:stCondLst>
                              <p:cond delay="500"/>
                            </p:stCondLst>
                            <p:childTnLst>
                              <p:par>
                                <p:cTn id="40" presetID="18" presetClass="entr" presetSubtype="6" fill="hold" grpId="0" nodeType="afterEffect">
                                  <p:stCondLst>
                                    <p:cond delay="0"/>
                                  </p:stCondLst>
                                  <p:childTnLst>
                                    <p:set>
                                      <p:cBhvr>
                                        <p:cTn id="41" dur="1" fill="hold">
                                          <p:stCondLst>
                                            <p:cond delay="0"/>
                                          </p:stCondLst>
                                        </p:cTn>
                                        <p:tgtEl>
                                          <p:spTgt spid="584711"/>
                                        </p:tgtEl>
                                        <p:attrNameLst>
                                          <p:attrName>style.visibility</p:attrName>
                                        </p:attrNameLst>
                                      </p:cBhvr>
                                      <p:to>
                                        <p:strVal val="visible"/>
                                      </p:to>
                                    </p:set>
                                    <p:animEffect transition="in" filter="strips(downRight)">
                                      <p:cBhvr>
                                        <p:cTn id="42" dur="500"/>
                                        <p:tgtEl>
                                          <p:spTgt spid="584711"/>
                                        </p:tgtEl>
                                      </p:cBhvr>
                                    </p:animEffect>
                                  </p:childTnLst>
                                </p:cTn>
                              </p:par>
                            </p:childTnLst>
                          </p:cTn>
                        </p:par>
                        <p:par>
                          <p:cTn id="43" fill="hold" nodeType="afterGroup">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584716"/>
                                        </p:tgtEl>
                                        <p:attrNameLst>
                                          <p:attrName>style.visibility</p:attrName>
                                        </p:attrNameLst>
                                      </p:cBhvr>
                                      <p:to>
                                        <p:strVal val="visible"/>
                                      </p:to>
                                    </p:set>
                                    <p:animEffect transition="in" filter="dissolve">
                                      <p:cBhvr>
                                        <p:cTn id="46" dur="500"/>
                                        <p:tgtEl>
                                          <p:spTgt spid="584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animBg="1"/>
      <p:bldP spid="584708" grpId="0" animBg="1"/>
      <p:bldP spid="584709" grpId="0" animBg="1"/>
      <p:bldP spid="584710" grpId="0" animBg="1"/>
      <p:bldP spid="584711" grpId="0" animBg="1"/>
      <p:bldP spid="584712" grpId="0" animBg="1"/>
      <p:bldP spid="584713" grpId="0" animBg="1"/>
      <p:bldP spid="584714" grpId="0" animBg="1"/>
      <p:bldP spid="584715" grpId="0" animBg="1"/>
      <p:bldP spid="5847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2.1.5 </a:t>
            </a:r>
            <a:r>
              <a:rPr lang="zh-CN" altLang="en-US" sz="2800" b="1" dirty="0" smtClean="0">
                <a:latin typeface="Times New Roman" panose="02020603050405020304" pitchFamily="18" charset="0"/>
                <a:cs typeface="Times New Roman" panose="02020603050405020304" pitchFamily="18" charset="0"/>
              </a:rPr>
              <a:t>进程的状态</a:t>
            </a:r>
            <a:endParaRPr lang="en-US" altLang="zh-CN" sz="2800" b="1"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auto">
          <a:xfrm>
            <a:off x="1007604" y="3825044"/>
            <a:ext cx="7200801" cy="24122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eaLnBrk="1" hangingPunct="1">
              <a:lnSpc>
                <a:spcPct val="90000"/>
              </a:lnSpc>
              <a:buFont typeface="Wingdings" panose="05000000000000000000" pitchFamily="2" charset="2"/>
              <a:buChar char="n"/>
              <a:defRPr/>
            </a:pPr>
            <a:r>
              <a:rPr lang="zh-CN" altLang="en-US" sz="2400" kern="0" dirty="0" smtClean="0"/>
              <a:t>问题</a:t>
            </a:r>
            <a:r>
              <a:rPr lang="en-US" altLang="zh-CN" sz="2400" kern="0" dirty="0" smtClean="0"/>
              <a:t>1</a:t>
            </a:r>
            <a:r>
              <a:rPr lang="zh-CN" altLang="en-US" sz="2400" kern="0" dirty="0" smtClean="0"/>
              <a:t>：为什么不能从阻塞态变为运行态呢？</a:t>
            </a:r>
          </a:p>
          <a:p>
            <a:pPr algn="just" eaLnBrk="1" hangingPunct="1">
              <a:lnSpc>
                <a:spcPct val="90000"/>
              </a:lnSpc>
              <a:buFont typeface="Wingdings" panose="05000000000000000000" pitchFamily="2" charset="2"/>
              <a:buChar char="n"/>
              <a:defRPr/>
            </a:pPr>
            <a:r>
              <a:rPr lang="zh-CN" altLang="en-US" sz="2400" kern="0" dirty="0" smtClean="0"/>
              <a:t>问题</a:t>
            </a:r>
            <a:r>
              <a:rPr lang="en-US" altLang="zh-CN" sz="2400" kern="0" dirty="0" smtClean="0"/>
              <a:t>2</a:t>
            </a:r>
            <a:r>
              <a:rPr lang="zh-CN" altLang="en-US" sz="2400" kern="0" dirty="0" smtClean="0"/>
              <a:t>：为什么不能从就绪态变为阻塞态呢？</a:t>
            </a:r>
          </a:p>
          <a:p>
            <a:pPr algn="just" eaLnBrk="1" hangingPunct="1">
              <a:lnSpc>
                <a:spcPct val="90000"/>
              </a:lnSpc>
              <a:defRPr/>
            </a:pPr>
            <a:endParaRPr lang="zh-CN" altLang="en-US" sz="2400" kern="0" dirty="0" smtClean="0"/>
          </a:p>
          <a:p>
            <a:pPr algn="just" eaLnBrk="1" hangingPunct="1">
              <a:lnSpc>
                <a:spcPct val="90000"/>
              </a:lnSpc>
              <a:buFont typeface="Wingdings" panose="05000000000000000000" pitchFamily="2" charset="2"/>
              <a:buChar char="Ø"/>
              <a:defRPr/>
            </a:pPr>
            <a:r>
              <a:rPr lang="zh-CN" altLang="en-US" sz="2000" kern="0" dirty="0" smtClean="0">
                <a:solidFill>
                  <a:srgbClr val="FF0000"/>
                </a:solidFill>
              </a:rPr>
              <a:t>答案：</a:t>
            </a:r>
          </a:p>
          <a:p>
            <a:pPr lvl="1" algn="just" eaLnBrk="1" hangingPunct="1">
              <a:lnSpc>
                <a:spcPct val="90000"/>
              </a:lnSpc>
              <a:defRPr/>
            </a:pPr>
            <a:r>
              <a:rPr lang="zh-CN" altLang="en-US" sz="2000" kern="0" dirty="0" smtClean="0">
                <a:solidFill>
                  <a:srgbClr val="FF0000"/>
                </a:solidFill>
              </a:rPr>
              <a:t>三种状态的变换体现了</a:t>
            </a:r>
            <a:r>
              <a:rPr lang="en-US" altLang="zh-CN" sz="2000" kern="0" dirty="0" smtClean="0">
                <a:solidFill>
                  <a:srgbClr val="FF0000"/>
                </a:solidFill>
              </a:rPr>
              <a:t>OS</a:t>
            </a:r>
            <a:r>
              <a:rPr lang="zh-CN" altLang="en-US" sz="2000" kern="0" dirty="0" smtClean="0">
                <a:solidFill>
                  <a:srgbClr val="FF0000"/>
                </a:solidFill>
              </a:rPr>
              <a:t>的资源管理作用</a:t>
            </a:r>
          </a:p>
          <a:p>
            <a:pPr lvl="1" algn="just" eaLnBrk="1" hangingPunct="1">
              <a:lnSpc>
                <a:spcPct val="90000"/>
              </a:lnSpc>
              <a:defRPr/>
            </a:pPr>
            <a:r>
              <a:rPr lang="zh-CN" altLang="en-US" sz="2000" kern="0" dirty="0" smtClean="0">
                <a:solidFill>
                  <a:srgbClr val="FF0000"/>
                </a:solidFill>
              </a:rPr>
              <a:t>进程的核心思想在于运行</a:t>
            </a:r>
            <a:r>
              <a:rPr lang="en-US" altLang="zh-CN" sz="2000" kern="0" dirty="0" smtClean="0">
                <a:solidFill>
                  <a:srgbClr val="FF0000"/>
                </a:solidFill>
              </a:rPr>
              <a:t>——CPU</a:t>
            </a:r>
            <a:r>
              <a:rPr lang="zh-CN" altLang="en-US" sz="2000" kern="0" dirty="0" smtClean="0">
                <a:solidFill>
                  <a:srgbClr val="FF0000"/>
                </a:solidFill>
              </a:rPr>
              <a:t>资源的分配，进程调度</a:t>
            </a:r>
            <a:r>
              <a:rPr lang="en-US" altLang="zh-CN" sz="2000" kern="0" dirty="0" smtClean="0">
                <a:solidFill>
                  <a:srgbClr val="FF0000"/>
                </a:solidFill>
              </a:rPr>
              <a:t>——</a:t>
            </a:r>
            <a:r>
              <a:rPr lang="zh-CN" altLang="en-US" sz="2000" kern="0" dirty="0" smtClean="0">
                <a:solidFill>
                  <a:srgbClr val="FF0000"/>
                </a:solidFill>
              </a:rPr>
              <a:t>公平和效率</a:t>
            </a:r>
          </a:p>
        </p:txBody>
      </p:sp>
      <p:pic>
        <p:nvPicPr>
          <p:cNvPr id="16" name="图片 15"/>
          <p:cNvPicPr>
            <a:picLocks noChangeAspect="1"/>
          </p:cNvPicPr>
          <p:nvPr/>
        </p:nvPicPr>
        <p:blipFill>
          <a:blip r:embed="rId2"/>
          <a:stretch>
            <a:fillRect/>
          </a:stretch>
        </p:blipFill>
        <p:spPr>
          <a:xfrm>
            <a:off x="1979712" y="1052736"/>
            <a:ext cx="4898865" cy="2664296"/>
          </a:xfrm>
          <a:prstGeom prst="rect">
            <a:avLst/>
          </a:prstGeom>
        </p:spPr>
      </p:pic>
    </p:spTree>
    <p:extLst>
      <p:ext uri="{BB962C8B-B14F-4D97-AF65-F5344CB8AC3E}">
        <p14:creationId xmlns:p14="http://schemas.microsoft.com/office/powerpoint/2010/main" val="37381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 calcmode="lin" valueType="num">
                                      <p:cBhvr additive="base">
                                        <p:cTn id="1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 calcmode="lin" valueType="num">
                                      <p:cBhvr additive="base">
                                        <p:cTn id="2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type="body" sz="half" idx="1"/>
          </p:nvPr>
        </p:nvSpPr>
        <p:spPr>
          <a:xfrm>
            <a:off x="863588" y="1124744"/>
            <a:ext cx="8497888" cy="4476750"/>
          </a:xfrm>
        </p:spPr>
        <p:txBody>
          <a:bodyPr/>
          <a:lstStyle/>
          <a:p>
            <a:pPr>
              <a:buSzPct val="80000"/>
              <a:buFont typeface="Wingdings" panose="05000000000000000000" pitchFamily="2" charset="2"/>
              <a:buChar char="n"/>
            </a:pPr>
            <a:r>
              <a:rPr lang="en-US" altLang="zh-CN" sz="2800" dirty="0"/>
              <a:t> </a:t>
            </a:r>
            <a:r>
              <a:rPr lang="zh-CN" altLang="en-US" sz="2800" dirty="0"/>
              <a:t>单个进程的管理</a:t>
            </a:r>
          </a:p>
          <a:p>
            <a:pPr lvl="1">
              <a:buFont typeface="Wingdings" panose="05000000000000000000" pitchFamily="2" charset="2"/>
              <a:buChar char="Ø"/>
            </a:pPr>
            <a:r>
              <a:rPr lang="zh-CN" altLang="en-US" sz="2400" dirty="0"/>
              <a:t>进程的创建、删除：静态与动态概念的差别</a:t>
            </a:r>
            <a:r>
              <a:rPr lang="zh-CN" altLang="en-US" sz="2400" dirty="0" smtClean="0"/>
              <a:t>。</a:t>
            </a:r>
            <a:endParaRPr lang="en-US" altLang="zh-CN" sz="2400" dirty="0" smtClean="0"/>
          </a:p>
          <a:p>
            <a:pPr lvl="1"/>
            <a:endParaRPr lang="zh-CN" altLang="en-US" sz="2400" dirty="0"/>
          </a:p>
          <a:p>
            <a:pPr>
              <a:buSzPct val="80000"/>
              <a:buFont typeface="Wingdings" panose="05000000000000000000" pitchFamily="2" charset="2"/>
              <a:buChar char="n"/>
            </a:pPr>
            <a:r>
              <a:rPr lang="zh-CN" altLang="en-US" sz="2800" dirty="0"/>
              <a:t> 多个进程的管理</a:t>
            </a:r>
          </a:p>
          <a:p>
            <a:pPr lvl="1">
              <a:buFont typeface="Wingdings" panose="05000000000000000000" pitchFamily="2" charset="2"/>
              <a:buChar char="Ø"/>
            </a:pPr>
            <a:r>
              <a:rPr lang="zh-CN" altLang="en-US" sz="2400" dirty="0"/>
              <a:t>树状进程集合：父进程和子进程</a:t>
            </a:r>
          </a:p>
          <a:p>
            <a:pPr lvl="1">
              <a:buFont typeface="Wingdings" panose="05000000000000000000" pitchFamily="2" charset="2"/>
              <a:buChar char="Ø"/>
            </a:pPr>
            <a:r>
              <a:rPr lang="zh-CN" altLang="en-US" sz="2400" dirty="0"/>
              <a:t>进程的调度：保持</a:t>
            </a:r>
            <a:r>
              <a:rPr lang="en-US" altLang="zh-CN" sz="2400" dirty="0"/>
              <a:t>CPU</a:t>
            </a:r>
            <a:r>
              <a:rPr lang="zh-CN" altLang="en-US" sz="2400" dirty="0"/>
              <a:t>效率的</a:t>
            </a:r>
            <a:r>
              <a:rPr lang="zh-CN" altLang="en-US" sz="2400" dirty="0" smtClean="0"/>
              <a:t>关键</a:t>
            </a:r>
            <a:endParaRPr lang="en-US" altLang="zh-CN" sz="2400" dirty="0" smtClean="0"/>
          </a:p>
          <a:p>
            <a:pPr lvl="1"/>
            <a:endParaRPr lang="zh-CN" altLang="en-US" sz="2400" dirty="0"/>
          </a:p>
          <a:p>
            <a:pPr>
              <a:buSzPct val="80000"/>
              <a:buFont typeface="Wingdings" panose="05000000000000000000" pitchFamily="2" charset="2"/>
              <a:buChar char="n"/>
            </a:pPr>
            <a:r>
              <a:rPr lang="zh-CN" altLang="en-US" sz="2800" dirty="0"/>
              <a:t> 进程之间的通信</a:t>
            </a:r>
          </a:p>
          <a:p>
            <a:pPr lvl="1">
              <a:buFont typeface="Wingdings" panose="05000000000000000000" pitchFamily="2" charset="2"/>
              <a:buChar char="Ø"/>
            </a:pPr>
            <a:r>
              <a:rPr lang="zh-CN" altLang="en-US" sz="2400" dirty="0"/>
              <a:t>最简单：两个进程之间如何传递信息？</a:t>
            </a:r>
          </a:p>
          <a:p>
            <a:pPr lvl="1">
              <a:buFont typeface="Wingdings" panose="05000000000000000000" pitchFamily="2" charset="2"/>
              <a:buChar char="Ø"/>
            </a:pPr>
            <a:r>
              <a:rPr lang="zh-CN" altLang="en-US" sz="2400" dirty="0"/>
              <a:t>中级：如何保持进程之间的互斥？</a:t>
            </a:r>
          </a:p>
          <a:p>
            <a:pPr lvl="1">
              <a:buFont typeface="Wingdings" panose="05000000000000000000" pitchFamily="2" charset="2"/>
              <a:buChar char="Ø"/>
            </a:pPr>
            <a:r>
              <a:rPr lang="zh-CN" altLang="en-US" sz="2400" dirty="0"/>
              <a:t>高级：如何维系进程之间的依赖关系？</a:t>
            </a:r>
          </a:p>
        </p:txBody>
      </p:sp>
      <p:sp>
        <p:nvSpPr>
          <p:cNvPr id="586756" name="Rectangle 4"/>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进程管理</a:t>
            </a:r>
          </a:p>
        </p:txBody>
      </p:sp>
      <p:sp>
        <p:nvSpPr>
          <p:cNvPr id="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2.1.5 </a:t>
            </a:r>
            <a:r>
              <a:rPr lang="zh-CN" altLang="en-US" sz="2800" b="1" smtClean="0">
                <a:latin typeface="Times New Roman" panose="02020603050405020304" pitchFamily="18" charset="0"/>
                <a:cs typeface="Times New Roman" panose="02020603050405020304" pitchFamily="18" charset="0"/>
              </a:rPr>
              <a:t>进程的实现</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09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anim calcmode="lin" valueType="num">
                                      <p:cBhvr additive="base">
                                        <p:cTn id="7" dur="500" fill="hold"/>
                                        <p:tgtEl>
                                          <p:spTgt spid="586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67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86755">
                                            <p:txEl>
                                              <p:pRg st="1" end="1"/>
                                            </p:txEl>
                                          </p:spTgt>
                                        </p:tgtEl>
                                        <p:attrNameLst>
                                          <p:attrName>style.visibility</p:attrName>
                                        </p:attrNameLst>
                                      </p:cBhvr>
                                      <p:to>
                                        <p:strVal val="visible"/>
                                      </p:to>
                                    </p:set>
                                    <p:anim calcmode="lin" valueType="num">
                                      <p:cBhvr additive="base">
                                        <p:cTn id="12" dur="500" fill="hold"/>
                                        <p:tgtEl>
                                          <p:spTgt spid="58675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675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86755">
                                            <p:txEl>
                                              <p:pRg st="3" end="3"/>
                                            </p:txEl>
                                          </p:spTgt>
                                        </p:tgtEl>
                                        <p:attrNameLst>
                                          <p:attrName>style.visibility</p:attrName>
                                        </p:attrNameLst>
                                      </p:cBhvr>
                                      <p:to>
                                        <p:strVal val="visible"/>
                                      </p:to>
                                    </p:set>
                                    <p:anim calcmode="lin" valueType="num">
                                      <p:cBhvr additive="base">
                                        <p:cTn id="17" dur="500" fill="hold"/>
                                        <p:tgtEl>
                                          <p:spTgt spid="58675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6755">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86755">
                                            <p:txEl>
                                              <p:pRg st="4" end="4"/>
                                            </p:txEl>
                                          </p:spTgt>
                                        </p:tgtEl>
                                        <p:attrNameLst>
                                          <p:attrName>style.visibility</p:attrName>
                                        </p:attrNameLst>
                                      </p:cBhvr>
                                      <p:to>
                                        <p:strVal val="visible"/>
                                      </p:to>
                                    </p:set>
                                    <p:anim calcmode="lin" valueType="num">
                                      <p:cBhvr additive="base">
                                        <p:cTn id="22" dur="500" fill="hold"/>
                                        <p:tgtEl>
                                          <p:spTgt spid="586755">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86755">
                                            <p:txEl>
                                              <p:pRg st="4" end="4"/>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86755">
                                            <p:txEl>
                                              <p:pRg st="5" end="5"/>
                                            </p:txEl>
                                          </p:spTgt>
                                        </p:tgtEl>
                                        <p:attrNameLst>
                                          <p:attrName>style.visibility</p:attrName>
                                        </p:attrNameLst>
                                      </p:cBhvr>
                                      <p:to>
                                        <p:strVal val="visible"/>
                                      </p:to>
                                    </p:set>
                                    <p:anim calcmode="lin" valueType="num">
                                      <p:cBhvr additive="base">
                                        <p:cTn id="27" dur="500" fill="hold"/>
                                        <p:tgtEl>
                                          <p:spTgt spid="5867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6755">
                                            <p:txEl>
                                              <p:pRg st="5" end="5"/>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86755">
                                            <p:txEl>
                                              <p:pRg st="7" end="7"/>
                                            </p:txEl>
                                          </p:spTgt>
                                        </p:tgtEl>
                                        <p:attrNameLst>
                                          <p:attrName>style.visibility</p:attrName>
                                        </p:attrNameLst>
                                      </p:cBhvr>
                                      <p:to>
                                        <p:strVal val="visible"/>
                                      </p:to>
                                    </p:set>
                                    <p:anim calcmode="lin" valueType="num">
                                      <p:cBhvr additive="base">
                                        <p:cTn id="32" dur="500" fill="hold"/>
                                        <p:tgtEl>
                                          <p:spTgt spid="586755">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86755">
                                            <p:txEl>
                                              <p:pRg st="7" end="7"/>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86755">
                                            <p:txEl>
                                              <p:pRg st="8" end="8"/>
                                            </p:txEl>
                                          </p:spTgt>
                                        </p:tgtEl>
                                        <p:attrNameLst>
                                          <p:attrName>style.visibility</p:attrName>
                                        </p:attrNameLst>
                                      </p:cBhvr>
                                      <p:to>
                                        <p:strVal val="visible"/>
                                      </p:to>
                                    </p:set>
                                    <p:anim calcmode="lin" valueType="num">
                                      <p:cBhvr additive="base">
                                        <p:cTn id="37" dur="500" fill="hold"/>
                                        <p:tgtEl>
                                          <p:spTgt spid="58675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6755">
                                            <p:txEl>
                                              <p:pRg st="8" end="8"/>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86755">
                                            <p:txEl>
                                              <p:pRg st="9" end="9"/>
                                            </p:txEl>
                                          </p:spTgt>
                                        </p:tgtEl>
                                        <p:attrNameLst>
                                          <p:attrName>style.visibility</p:attrName>
                                        </p:attrNameLst>
                                      </p:cBhvr>
                                      <p:to>
                                        <p:strVal val="visible"/>
                                      </p:to>
                                    </p:set>
                                    <p:anim calcmode="lin" valueType="num">
                                      <p:cBhvr additive="base">
                                        <p:cTn id="42" dur="500" fill="hold"/>
                                        <p:tgtEl>
                                          <p:spTgt spid="586755">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86755">
                                            <p:txEl>
                                              <p:pRg st="9" end="9"/>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86755">
                                            <p:txEl>
                                              <p:pRg st="10" end="10"/>
                                            </p:txEl>
                                          </p:spTgt>
                                        </p:tgtEl>
                                        <p:attrNameLst>
                                          <p:attrName>style.visibility</p:attrName>
                                        </p:attrNameLst>
                                      </p:cBhvr>
                                      <p:to>
                                        <p:strVal val="visible"/>
                                      </p:to>
                                    </p:set>
                                    <p:anim calcmode="lin" valueType="num">
                                      <p:cBhvr additive="base">
                                        <p:cTn id="47" dur="500" fill="hold"/>
                                        <p:tgtEl>
                                          <p:spTgt spid="58675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867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791580" y="190500"/>
            <a:ext cx="5796000" cy="863600"/>
          </a:xfrm>
        </p:spPr>
        <p:txBody>
          <a:bodyPr/>
          <a:lstStyle/>
          <a:p>
            <a:pPr algn="l"/>
            <a:r>
              <a:rPr lang="zh-CN" altLang="en-US" sz="2800" b="1" smtClean="0"/>
              <a:t>（</a:t>
            </a:r>
            <a:r>
              <a:rPr lang="en-US" altLang="zh-CN" sz="2800" b="1" smtClean="0"/>
              <a:t>1</a:t>
            </a:r>
            <a:r>
              <a:rPr lang="zh-CN" altLang="en-US" sz="2800" b="1" smtClean="0"/>
              <a:t>）单个</a:t>
            </a:r>
            <a:r>
              <a:rPr lang="zh-CN" altLang="en-US" sz="2800" b="1"/>
              <a:t>进程的管理</a:t>
            </a:r>
          </a:p>
        </p:txBody>
      </p:sp>
      <p:sp>
        <p:nvSpPr>
          <p:cNvPr id="587779" name="Rectangle 3"/>
          <p:cNvSpPr>
            <a:spLocks noGrp="1" noChangeArrowheads="1"/>
          </p:cNvSpPr>
          <p:nvPr>
            <p:ph type="body" sz="half" idx="1"/>
          </p:nvPr>
        </p:nvSpPr>
        <p:spPr>
          <a:xfrm>
            <a:off x="662959" y="1340768"/>
            <a:ext cx="8497888" cy="4476750"/>
          </a:xfrm>
        </p:spPr>
        <p:txBody>
          <a:bodyPr/>
          <a:lstStyle/>
          <a:p>
            <a:pPr>
              <a:buSzPct val="80000"/>
              <a:buFont typeface="Wingdings" panose="05000000000000000000" pitchFamily="2" charset="2"/>
              <a:buChar char="n"/>
            </a:pPr>
            <a:r>
              <a:rPr lang="en-US" altLang="zh-CN" sz="2800" dirty="0"/>
              <a:t> </a:t>
            </a:r>
            <a:r>
              <a:rPr lang="zh-CN" altLang="en-US" sz="2800" b="1" dirty="0"/>
              <a:t>管理的内容</a:t>
            </a:r>
          </a:p>
          <a:p>
            <a:pPr lvl="1">
              <a:buFont typeface="Wingdings" panose="05000000000000000000" pitchFamily="2" charset="2"/>
              <a:buChar char="Ø"/>
            </a:pPr>
            <a:r>
              <a:rPr lang="zh-CN" altLang="en-US" sz="2400" dirty="0"/>
              <a:t>创建数据结构、填充各种必要信息。</a:t>
            </a:r>
          </a:p>
          <a:p>
            <a:pPr lvl="1">
              <a:buFont typeface="Wingdings" panose="05000000000000000000" pitchFamily="2" charset="2"/>
              <a:buChar char="Ø"/>
            </a:pPr>
            <a:r>
              <a:rPr lang="zh-CN" altLang="en-US" sz="2400" dirty="0"/>
              <a:t>维护进程的状态变化。</a:t>
            </a:r>
          </a:p>
          <a:p>
            <a:pPr lvl="1">
              <a:buFont typeface="Wingdings" panose="05000000000000000000" pitchFamily="2" charset="2"/>
              <a:buChar char="Ø"/>
            </a:pPr>
            <a:r>
              <a:rPr lang="zh-CN" altLang="en-US" sz="2400" dirty="0"/>
              <a:t>保持进程运行期间的数据完整和程序有效。</a:t>
            </a:r>
          </a:p>
          <a:p>
            <a:pPr lvl="1">
              <a:buFont typeface="Wingdings" panose="05000000000000000000" pitchFamily="2" charset="2"/>
              <a:buChar char="Ø"/>
            </a:pPr>
            <a:r>
              <a:rPr lang="zh-CN" altLang="en-US" sz="2400" dirty="0"/>
              <a:t>退出进程，清空历史信息、释放各种资源</a:t>
            </a:r>
            <a:r>
              <a:rPr lang="zh-CN" altLang="en-US" sz="2400" dirty="0" smtClean="0"/>
              <a:t>。</a:t>
            </a:r>
            <a:endParaRPr lang="en-US" altLang="zh-CN" sz="2400" dirty="0" smtClean="0"/>
          </a:p>
          <a:p>
            <a:pPr lvl="1"/>
            <a:endParaRPr lang="zh-CN" altLang="en-US" sz="2400" dirty="0"/>
          </a:p>
          <a:p>
            <a:pPr>
              <a:buSzPct val="80000"/>
              <a:buFont typeface="Wingdings" panose="05000000000000000000" pitchFamily="2" charset="2"/>
              <a:buChar char="n"/>
            </a:pPr>
            <a:r>
              <a:rPr lang="zh-CN" altLang="en-US" sz="2800" b="1" dirty="0"/>
              <a:t>实现的方式</a:t>
            </a:r>
          </a:p>
          <a:p>
            <a:pPr marL="457200" lvl="1" indent="0">
              <a:buNone/>
            </a:pPr>
            <a:r>
              <a:rPr lang="en-US" altLang="zh-CN" sz="2400" dirty="0" smtClean="0"/>
              <a:t>Page 44</a:t>
            </a:r>
          </a:p>
          <a:p>
            <a:pPr marL="457200" lvl="1" indent="0">
              <a:buNone/>
            </a:pPr>
            <a:r>
              <a:rPr lang="zh-CN" altLang="en-US" sz="2400" dirty="0" smtClean="0"/>
              <a:t>（</a:t>
            </a:r>
            <a:r>
              <a:rPr lang="en-US" altLang="zh-CN" sz="2400" dirty="0" smtClean="0"/>
              <a:t>5——10</a:t>
            </a:r>
            <a:r>
              <a:rPr lang="zh-CN" altLang="en-US" sz="2400" dirty="0" smtClean="0"/>
              <a:t>分钟）</a:t>
            </a:r>
            <a:endParaRPr lang="zh-CN" altLang="en-US" sz="2400" dirty="0"/>
          </a:p>
        </p:txBody>
      </p:sp>
      <p:sp>
        <p:nvSpPr>
          <p:cNvPr id="587780" name="Rectangle 4"/>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进程管理</a:t>
            </a:r>
          </a:p>
        </p:txBody>
      </p:sp>
    </p:spTree>
    <p:extLst>
      <p:ext uri="{BB962C8B-B14F-4D97-AF65-F5344CB8AC3E}">
        <p14:creationId xmlns:p14="http://schemas.microsoft.com/office/powerpoint/2010/main" val="1928881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anim calcmode="lin" valueType="num">
                                      <p:cBhvr additive="base">
                                        <p:cTn id="7" dur="500" fill="hold"/>
                                        <p:tgtEl>
                                          <p:spTgt spid="587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777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87779">
                                            <p:txEl>
                                              <p:pRg st="1" end="1"/>
                                            </p:txEl>
                                          </p:spTgt>
                                        </p:tgtEl>
                                        <p:attrNameLst>
                                          <p:attrName>style.visibility</p:attrName>
                                        </p:attrNameLst>
                                      </p:cBhvr>
                                      <p:to>
                                        <p:strVal val="visible"/>
                                      </p:to>
                                    </p:set>
                                    <p:anim calcmode="lin" valueType="num">
                                      <p:cBhvr additive="base">
                                        <p:cTn id="12" dur="500" fill="hold"/>
                                        <p:tgtEl>
                                          <p:spTgt spid="5877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777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87779">
                                            <p:txEl>
                                              <p:pRg st="2" end="2"/>
                                            </p:txEl>
                                          </p:spTgt>
                                        </p:tgtEl>
                                        <p:attrNameLst>
                                          <p:attrName>style.visibility</p:attrName>
                                        </p:attrNameLst>
                                      </p:cBhvr>
                                      <p:to>
                                        <p:strVal val="visible"/>
                                      </p:to>
                                    </p:set>
                                    <p:anim calcmode="lin" valueType="num">
                                      <p:cBhvr additive="base">
                                        <p:cTn id="17" dur="500" fill="hold"/>
                                        <p:tgtEl>
                                          <p:spTgt spid="5877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777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87779">
                                            <p:txEl>
                                              <p:pRg st="3" end="3"/>
                                            </p:txEl>
                                          </p:spTgt>
                                        </p:tgtEl>
                                        <p:attrNameLst>
                                          <p:attrName>style.visibility</p:attrName>
                                        </p:attrNameLst>
                                      </p:cBhvr>
                                      <p:to>
                                        <p:strVal val="visible"/>
                                      </p:to>
                                    </p:set>
                                    <p:anim calcmode="lin" valueType="num">
                                      <p:cBhvr additive="base">
                                        <p:cTn id="22" dur="500" fill="hold"/>
                                        <p:tgtEl>
                                          <p:spTgt spid="58777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87779">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87779">
                                            <p:txEl>
                                              <p:pRg st="4" end="4"/>
                                            </p:txEl>
                                          </p:spTgt>
                                        </p:tgtEl>
                                        <p:attrNameLst>
                                          <p:attrName>style.visibility</p:attrName>
                                        </p:attrNameLst>
                                      </p:cBhvr>
                                      <p:to>
                                        <p:strVal val="visible"/>
                                      </p:to>
                                    </p:set>
                                    <p:anim calcmode="lin" valueType="num">
                                      <p:cBhvr additive="base">
                                        <p:cTn id="27" dur="500" fill="hold"/>
                                        <p:tgtEl>
                                          <p:spTgt spid="58777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7779">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87779">
                                            <p:txEl>
                                              <p:pRg st="6" end="6"/>
                                            </p:txEl>
                                          </p:spTgt>
                                        </p:tgtEl>
                                        <p:attrNameLst>
                                          <p:attrName>style.visibility</p:attrName>
                                        </p:attrNameLst>
                                      </p:cBhvr>
                                      <p:to>
                                        <p:strVal val="visible"/>
                                      </p:to>
                                    </p:set>
                                    <p:anim calcmode="lin" valueType="num">
                                      <p:cBhvr additive="base">
                                        <p:cTn id="32" dur="500" fill="hold"/>
                                        <p:tgtEl>
                                          <p:spTgt spid="587779">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87779">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87779">
                                            <p:txEl>
                                              <p:pRg st="7" end="7"/>
                                            </p:txEl>
                                          </p:spTgt>
                                        </p:tgtEl>
                                        <p:attrNameLst>
                                          <p:attrName>style.visibility</p:attrName>
                                        </p:attrNameLst>
                                      </p:cBhvr>
                                      <p:to>
                                        <p:strVal val="visible"/>
                                      </p:to>
                                    </p:set>
                                    <p:anim calcmode="lin" valueType="num">
                                      <p:cBhvr additive="base">
                                        <p:cTn id="36" dur="500" fill="hold"/>
                                        <p:tgtEl>
                                          <p:spTgt spid="587779">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87779">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587779">
                                            <p:txEl>
                                              <p:pRg st="8" end="8"/>
                                            </p:txEl>
                                          </p:spTgt>
                                        </p:tgtEl>
                                        <p:attrNameLst>
                                          <p:attrName>style.visibility</p:attrName>
                                        </p:attrNameLst>
                                      </p:cBhvr>
                                      <p:to>
                                        <p:strVal val="visible"/>
                                      </p:to>
                                    </p:set>
                                    <p:anim calcmode="lin" valueType="num">
                                      <p:cBhvr additive="base">
                                        <p:cTn id="40" dur="500" fill="hold"/>
                                        <p:tgtEl>
                                          <p:spTgt spid="587779">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877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3" name="Rectangle 3"/>
          <p:cNvSpPr>
            <a:spLocks noGrp="1" noChangeArrowheads="1"/>
          </p:cNvSpPr>
          <p:nvPr>
            <p:ph type="body" sz="half" idx="1"/>
          </p:nvPr>
        </p:nvSpPr>
        <p:spPr>
          <a:xfrm>
            <a:off x="791580" y="1410833"/>
            <a:ext cx="8497888" cy="4476750"/>
          </a:xfrm>
        </p:spPr>
        <p:txBody>
          <a:bodyPr/>
          <a:lstStyle/>
          <a:p>
            <a:pPr>
              <a:buSzPct val="80000"/>
              <a:buFont typeface="Wingdings" panose="05000000000000000000" pitchFamily="2" charset="2"/>
              <a:buChar char="n"/>
            </a:pPr>
            <a:r>
              <a:rPr lang="en-US" altLang="zh-CN" sz="2800" dirty="0"/>
              <a:t> </a:t>
            </a:r>
            <a:r>
              <a:rPr lang="zh-CN" altLang="en-US" sz="2800" b="1" dirty="0"/>
              <a:t>管理的内容</a:t>
            </a:r>
          </a:p>
          <a:p>
            <a:pPr lvl="1">
              <a:spcAft>
                <a:spcPts val="600"/>
              </a:spcAft>
              <a:buFont typeface="Wingdings" panose="05000000000000000000" pitchFamily="2" charset="2"/>
              <a:buChar char="Ø"/>
            </a:pPr>
            <a:r>
              <a:rPr lang="zh-CN" altLang="en-US" sz="2400" dirty="0"/>
              <a:t>父进程与子进程的概念</a:t>
            </a:r>
            <a:r>
              <a:rPr lang="en-US" altLang="zh-CN" sz="2400" dirty="0"/>
              <a:t>——</a:t>
            </a:r>
            <a:r>
              <a:rPr lang="zh-CN" altLang="en-US" sz="2400" dirty="0"/>
              <a:t>树状结构（</a:t>
            </a:r>
            <a:r>
              <a:rPr lang="en-US" altLang="zh-CN" sz="2400" dirty="0"/>
              <a:t>UNIX</a:t>
            </a:r>
            <a:r>
              <a:rPr lang="zh-CN" altLang="en-US" sz="2400" dirty="0" smtClean="0"/>
              <a:t>）。</a:t>
            </a:r>
            <a:endParaRPr lang="en-US" altLang="zh-CN" sz="2400" dirty="0" smtClean="0"/>
          </a:p>
          <a:p>
            <a:pPr lvl="1">
              <a:spcAft>
                <a:spcPts val="600"/>
              </a:spcAft>
              <a:buFont typeface="Wingdings" panose="05000000000000000000" pitchFamily="2" charset="2"/>
              <a:buChar char="Ø"/>
            </a:pPr>
            <a:r>
              <a:rPr lang="zh-CN" altLang="en-US" sz="2400" dirty="0"/>
              <a:t>所有进程地位相同，句柄（</a:t>
            </a:r>
            <a:r>
              <a:rPr lang="en-US" altLang="zh-CN" sz="2400" dirty="0"/>
              <a:t>WINDOWS</a:t>
            </a:r>
            <a:r>
              <a:rPr lang="zh-CN" altLang="en-US" sz="2400" dirty="0" smtClean="0"/>
              <a:t>）</a:t>
            </a:r>
            <a:endParaRPr lang="zh-CN" altLang="en-US" sz="2400" dirty="0"/>
          </a:p>
          <a:p>
            <a:pPr lvl="1">
              <a:spcAft>
                <a:spcPts val="600"/>
              </a:spcAft>
              <a:buFont typeface="Wingdings" panose="05000000000000000000" pitchFamily="2" charset="2"/>
              <a:buChar char="Ø"/>
            </a:pPr>
            <a:r>
              <a:rPr lang="zh-CN" altLang="en-US" sz="2400" dirty="0"/>
              <a:t>进程与线程的概念</a:t>
            </a:r>
            <a:r>
              <a:rPr lang="en-US" altLang="zh-CN" sz="2400" dirty="0"/>
              <a:t>——</a:t>
            </a:r>
            <a:r>
              <a:rPr lang="zh-CN" altLang="en-US" sz="2400" dirty="0"/>
              <a:t>用户态与核心态的差别。</a:t>
            </a:r>
          </a:p>
          <a:p>
            <a:pPr lvl="1">
              <a:spcAft>
                <a:spcPts val="600"/>
              </a:spcAft>
              <a:buFont typeface="Wingdings" panose="05000000000000000000" pitchFamily="2" charset="2"/>
              <a:buChar char="Ø"/>
            </a:pPr>
            <a:r>
              <a:rPr lang="en-US" altLang="zh-CN" sz="2400" dirty="0"/>
              <a:t>CPU</a:t>
            </a:r>
            <a:r>
              <a:rPr lang="zh-CN" altLang="en-US" sz="2400" dirty="0"/>
              <a:t>资源的分配：</a:t>
            </a:r>
          </a:p>
          <a:p>
            <a:pPr lvl="2">
              <a:spcAft>
                <a:spcPts val="600"/>
              </a:spcAft>
            </a:pPr>
            <a:r>
              <a:rPr lang="zh-CN" altLang="en-US" dirty="0"/>
              <a:t>进程调度</a:t>
            </a:r>
          </a:p>
          <a:p>
            <a:pPr lvl="1">
              <a:spcAft>
                <a:spcPts val="600"/>
              </a:spcAft>
              <a:buFont typeface="Wingdings" panose="05000000000000000000" pitchFamily="2" charset="2"/>
              <a:buChar char="Ø"/>
            </a:pPr>
            <a:r>
              <a:rPr lang="zh-CN" altLang="en-US" sz="2400" dirty="0"/>
              <a:t>数据的共享与传递</a:t>
            </a:r>
          </a:p>
          <a:p>
            <a:pPr lvl="2">
              <a:spcAft>
                <a:spcPts val="600"/>
              </a:spcAft>
            </a:pPr>
            <a:r>
              <a:rPr lang="zh-CN" altLang="en-US" dirty="0"/>
              <a:t>进程通信</a:t>
            </a:r>
          </a:p>
          <a:p>
            <a:pPr lvl="1"/>
            <a:endParaRPr lang="en-US" altLang="zh-CN" sz="2400" dirty="0"/>
          </a:p>
        </p:txBody>
      </p:sp>
      <p:sp>
        <p:nvSpPr>
          <p:cNvPr id="588804" name="Rectangle 4"/>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进程管理</a:t>
            </a:r>
          </a:p>
        </p:txBody>
      </p:sp>
      <p:sp>
        <p:nvSpPr>
          <p:cNvPr id="9" name="Rectangle 2"/>
          <p:cNvSpPr>
            <a:spLocks noGrp="1" noChangeArrowheads="1"/>
          </p:cNvSpPr>
          <p:nvPr>
            <p:ph type="title"/>
          </p:nvPr>
        </p:nvSpPr>
        <p:spPr>
          <a:xfrm>
            <a:off x="791580" y="190500"/>
            <a:ext cx="5796000" cy="863600"/>
          </a:xfrm>
        </p:spPr>
        <p:txBody>
          <a:bodyPr/>
          <a:lstStyle/>
          <a:p>
            <a:pPr algn="l"/>
            <a:r>
              <a:rPr lang="zh-CN" altLang="en-US" sz="2800" b="1" dirty="0" smtClean="0"/>
              <a:t>（</a:t>
            </a:r>
            <a:r>
              <a:rPr lang="en-US" altLang="zh-CN" sz="2800" b="1" dirty="0" smtClean="0"/>
              <a:t>2</a:t>
            </a:r>
            <a:r>
              <a:rPr lang="zh-CN" altLang="en-US" sz="2800" b="1" dirty="0" smtClean="0"/>
              <a:t>）多个</a:t>
            </a:r>
            <a:r>
              <a:rPr lang="zh-CN" altLang="en-US" sz="2800" b="1" dirty="0"/>
              <a:t>进程的管理</a:t>
            </a:r>
          </a:p>
        </p:txBody>
      </p:sp>
    </p:spTree>
    <p:extLst>
      <p:ext uri="{BB962C8B-B14F-4D97-AF65-F5344CB8AC3E}">
        <p14:creationId xmlns:p14="http://schemas.microsoft.com/office/powerpoint/2010/main" val="1400351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 calcmode="lin" valueType="num">
                                      <p:cBhvr additive="base">
                                        <p:cTn id="7" dur="500" fill="hold"/>
                                        <p:tgtEl>
                                          <p:spTgt spid="588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8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8803">
                                            <p:txEl>
                                              <p:pRg st="1" end="1"/>
                                            </p:txEl>
                                          </p:spTgt>
                                        </p:tgtEl>
                                        <p:attrNameLst>
                                          <p:attrName>style.visibility</p:attrName>
                                        </p:attrNameLst>
                                      </p:cBhvr>
                                      <p:to>
                                        <p:strVal val="visible"/>
                                      </p:to>
                                    </p:set>
                                    <p:anim calcmode="lin" valueType="num">
                                      <p:cBhvr additive="base">
                                        <p:cTn id="11" dur="500" fill="hold"/>
                                        <p:tgtEl>
                                          <p:spTgt spid="5888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88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88803">
                                            <p:txEl>
                                              <p:pRg st="2" end="2"/>
                                            </p:txEl>
                                          </p:spTgt>
                                        </p:tgtEl>
                                        <p:attrNameLst>
                                          <p:attrName>style.visibility</p:attrName>
                                        </p:attrNameLst>
                                      </p:cBhvr>
                                      <p:to>
                                        <p:strVal val="visible"/>
                                      </p:to>
                                    </p:set>
                                    <p:anim calcmode="lin" valueType="num">
                                      <p:cBhvr additive="base">
                                        <p:cTn id="15" dur="500" fill="hold"/>
                                        <p:tgtEl>
                                          <p:spTgt spid="5888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8803">
                                            <p:txEl>
                                              <p:pRg st="2" end="2"/>
                                            </p:txEl>
                                          </p:spTgt>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588803">
                                            <p:txEl>
                                              <p:pRg st="3" end="3"/>
                                            </p:txEl>
                                          </p:spTgt>
                                        </p:tgtEl>
                                        <p:attrNameLst>
                                          <p:attrName>style.visibility</p:attrName>
                                        </p:attrNameLst>
                                      </p:cBhvr>
                                      <p:to>
                                        <p:strVal val="visible"/>
                                      </p:to>
                                    </p:set>
                                    <p:anim calcmode="lin" valueType="num">
                                      <p:cBhvr additive="base">
                                        <p:cTn id="20" dur="500" fill="hold"/>
                                        <p:tgtEl>
                                          <p:spTgt spid="58880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88803">
                                            <p:txEl>
                                              <p:pRg st="3" end="3"/>
                                            </p:txEl>
                                          </p:spTgt>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588803">
                                            <p:txEl>
                                              <p:pRg st="4" end="4"/>
                                            </p:txEl>
                                          </p:spTgt>
                                        </p:tgtEl>
                                        <p:attrNameLst>
                                          <p:attrName>style.visibility</p:attrName>
                                        </p:attrNameLst>
                                      </p:cBhvr>
                                      <p:to>
                                        <p:strVal val="visible"/>
                                      </p:to>
                                    </p:set>
                                    <p:anim calcmode="lin" valueType="num">
                                      <p:cBhvr additive="base">
                                        <p:cTn id="25" dur="500" fill="hold"/>
                                        <p:tgtEl>
                                          <p:spTgt spid="588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8803">
                                            <p:txEl>
                                              <p:pRg st="4" end="4"/>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588803">
                                            <p:txEl>
                                              <p:pRg st="5" end="5"/>
                                            </p:txEl>
                                          </p:spTgt>
                                        </p:tgtEl>
                                        <p:attrNameLst>
                                          <p:attrName>style.visibility</p:attrName>
                                        </p:attrNameLst>
                                      </p:cBhvr>
                                      <p:to>
                                        <p:strVal val="visible"/>
                                      </p:to>
                                    </p:set>
                                    <p:anim calcmode="lin" valueType="num">
                                      <p:cBhvr additive="base">
                                        <p:cTn id="30" dur="500" fill="hold"/>
                                        <p:tgtEl>
                                          <p:spTgt spid="58880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88803">
                                            <p:txEl>
                                              <p:pRg st="5" end="5"/>
                                            </p:txEl>
                                          </p:spTgt>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588803">
                                            <p:txEl>
                                              <p:pRg st="6" end="6"/>
                                            </p:txEl>
                                          </p:spTgt>
                                        </p:tgtEl>
                                        <p:attrNameLst>
                                          <p:attrName>style.visibility</p:attrName>
                                        </p:attrNameLst>
                                      </p:cBhvr>
                                      <p:to>
                                        <p:strVal val="visible"/>
                                      </p:to>
                                    </p:set>
                                    <p:anim calcmode="lin" valueType="num">
                                      <p:cBhvr additive="base">
                                        <p:cTn id="35" dur="500" fill="hold"/>
                                        <p:tgtEl>
                                          <p:spTgt spid="58880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8803">
                                            <p:txEl>
                                              <p:pRg st="6" end="6"/>
                                            </p:txEl>
                                          </p:spTgt>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588803">
                                            <p:txEl>
                                              <p:pRg st="7" end="7"/>
                                            </p:txEl>
                                          </p:spTgt>
                                        </p:tgtEl>
                                        <p:attrNameLst>
                                          <p:attrName>style.visibility</p:attrName>
                                        </p:attrNameLst>
                                      </p:cBhvr>
                                      <p:to>
                                        <p:strVal val="visible"/>
                                      </p:to>
                                    </p:set>
                                    <p:anim calcmode="lin" valueType="num">
                                      <p:cBhvr additive="base">
                                        <p:cTn id="40" dur="500" fill="hold"/>
                                        <p:tgtEl>
                                          <p:spTgt spid="58880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888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2.1.7 </a:t>
            </a:r>
            <a:r>
              <a:rPr lang="zh-CN" altLang="en-US" sz="2800" b="1" dirty="0">
                <a:latin typeface="Times New Roman" panose="02020603050405020304" pitchFamily="18" charset="0"/>
                <a:cs typeface="Times New Roman" panose="02020603050405020304" pitchFamily="18" charset="0"/>
              </a:rPr>
              <a:t>线程</a:t>
            </a:r>
            <a:endParaRPr lang="en-US" altLang="zh-CN" sz="2800" b="1" dirty="0">
              <a:latin typeface="Times New Roman" panose="02020603050405020304" pitchFamily="18" charset="0"/>
              <a:cs typeface="Times New Roman" panose="02020603050405020304" pitchFamily="18" charset="0"/>
            </a:endParaRPr>
          </a:p>
        </p:txBody>
      </p:sp>
      <p:sp>
        <p:nvSpPr>
          <p:cNvPr id="7" name="Rectangle 3"/>
          <p:cNvSpPr>
            <a:spLocks noGrp="1" noChangeArrowheads="1"/>
          </p:cNvSpPr>
          <p:nvPr>
            <p:ph type="body" idx="1"/>
          </p:nvPr>
        </p:nvSpPr>
        <p:spPr>
          <a:xfrm>
            <a:off x="575556" y="1304764"/>
            <a:ext cx="7956884" cy="4679950"/>
          </a:xfrm>
          <a:noFill/>
          <a:extLst>
            <a:ext uri="{909E8E84-426E-40DD-AFC4-6F175D3DCCD1}">
              <a14:hiddenFill xmlns:a14="http://schemas.microsoft.com/office/drawing/2010/main">
                <a:solidFill>
                  <a:srgbClr val="FFFFFF"/>
                </a:solidFill>
              </a14:hiddenFill>
            </a:ext>
          </a:extLst>
        </p:spPr>
        <p:txBody>
          <a:bodyPr/>
          <a:lstStyle/>
          <a:p>
            <a:pPr algn="just">
              <a:lnSpc>
                <a:spcPct val="150000"/>
              </a:lnSpc>
              <a:buSzPct val="80000"/>
              <a:buFont typeface="Wingdings" panose="05000000000000000000" pitchFamily="2" charset="2"/>
              <a:buChar char="n"/>
            </a:pPr>
            <a:r>
              <a:rPr lang="zh-CN" altLang="en-US" sz="2400" b="1" dirty="0" smtClean="0">
                <a:effectLst/>
                <a:latin typeface="仿宋_GB2312" pitchFamily="49" charset="-122"/>
                <a:ea typeface="仿宋_GB2312" pitchFamily="49" charset="-122"/>
              </a:rPr>
              <a:t>进程是操作系统中进行</a:t>
            </a:r>
            <a:r>
              <a:rPr lang="zh-CN" altLang="en-US" sz="2400" b="1" dirty="0" smtClean="0">
                <a:solidFill>
                  <a:srgbClr val="FF0000"/>
                </a:solidFill>
                <a:effectLst/>
                <a:latin typeface="仿宋_GB2312" pitchFamily="49" charset="-122"/>
                <a:ea typeface="仿宋_GB2312" pitchFamily="49" charset="-122"/>
              </a:rPr>
              <a:t>保护和资源分配</a:t>
            </a:r>
            <a:r>
              <a:rPr lang="zh-CN" altLang="en-US" sz="2400" b="1" dirty="0" smtClean="0">
                <a:effectLst/>
                <a:latin typeface="仿宋_GB2312" pitchFamily="49" charset="-122"/>
                <a:ea typeface="仿宋_GB2312" pitchFamily="49" charset="-122"/>
              </a:rPr>
              <a:t>的基本单位。它具有：</a:t>
            </a:r>
          </a:p>
          <a:p>
            <a:pPr marL="457200" lvl="3" indent="0" algn="just">
              <a:lnSpc>
                <a:spcPct val="150000"/>
              </a:lnSpc>
            </a:pPr>
            <a:r>
              <a:rPr lang="zh-CN" altLang="en-US" sz="1800" dirty="0" smtClean="0">
                <a:latin typeface="仿宋_GB2312" pitchFamily="49" charset="-122"/>
                <a:ea typeface="仿宋_GB2312" pitchFamily="49" charset="-122"/>
              </a:rPr>
              <a:t>一个虚拟地址空间，用来容纳进程的映像；</a:t>
            </a:r>
          </a:p>
          <a:p>
            <a:pPr marL="457200" lvl="3" indent="0" algn="just">
              <a:lnSpc>
                <a:spcPct val="150000"/>
              </a:lnSpc>
            </a:pPr>
            <a:r>
              <a:rPr lang="zh-CN" altLang="en-US" sz="1800" dirty="0" smtClean="0">
                <a:latin typeface="仿宋_GB2312" pitchFamily="49" charset="-122"/>
                <a:ea typeface="仿宋_GB2312" pitchFamily="49" charset="-122"/>
              </a:rPr>
              <a:t>对处理器、其他(通信的)进程、文件和</a:t>
            </a:r>
            <a:r>
              <a:rPr lang="en-US" altLang="zh-CN" sz="1800" dirty="0" smtClean="0">
                <a:latin typeface="仿宋_GB2312" pitchFamily="49" charset="-122"/>
                <a:ea typeface="仿宋_GB2312" pitchFamily="49" charset="-122"/>
              </a:rPr>
              <a:t>I/O</a:t>
            </a:r>
            <a:r>
              <a:rPr lang="zh-CN" altLang="en-US" sz="1800" dirty="0" smtClean="0">
                <a:latin typeface="仿宋_GB2312" pitchFamily="49" charset="-122"/>
                <a:ea typeface="仿宋_GB2312" pitchFamily="49" charset="-122"/>
              </a:rPr>
              <a:t>资源等的存取保护机制。</a:t>
            </a:r>
            <a:endParaRPr lang="zh-CN" altLang="en-US" sz="1800" b="0" dirty="0" smtClean="0">
              <a:latin typeface="仿宋_GB2312" pitchFamily="49" charset="-122"/>
              <a:ea typeface="仿宋_GB2312" pitchFamily="49" charset="-122"/>
            </a:endParaRPr>
          </a:p>
          <a:p>
            <a:pPr algn="just">
              <a:lnSpc>
                <a:spcPct val="150000"/>
              </a:lnSpc>
              <a:buSzPct val="80000"/>
              <a:buFont typeface="Wingdings" panose="05000000000000000000" pitchFamily="2" charset="2"/>
              <a:buChar char="n"/>
            </a:pPr>
            <a:r>
              <a:rPr lang="zh-CN" altLang="en-US" sz="2400" b="1" dirty="0" smtClean="0">
                <a:effectLst/>
                <a:latin typeface="仿宋_GB2312" pitchFamily="49" charset="-122"/>
                <a:ea typeface="仿宋_GB2312" pitchFamily="49" charset="-122"/>
              </a:rPr>
              <a:t>线程是操作系统进程中能够</a:t>
            </a:r>
            <a:r>
              <a:rPr lang="zh-CN" altLang="en-US" sz="2400" b="1" dirty="0" smtClean="0">
                <a:solidFill>
                  <a:srgbClr val="FF0000"/>
                </a:solidFill>
                <a:effectLst/>
                <a:latin typeface="仿宋_GB2312" pitchFamily="49" charset="-122"/>
                <a:ea typeface="仿宋_GB2312" pitchFamily="49" charset="-122"/>
              </a:rPr>
              <a:t>独立执行</a:t>
            </a:r>
            <a:r>
              <a:rPr lang="zh-CN" altLang="en-US" sz="2400" b="1" dirty="0" smtClean="0">
                <a:effectLst/>
                <a:latin typeface="仿宋_GB2312" pitchFamily="49" charset="-122"/>
                <a:ea typeface="仿宋_GB2312" pitchFamily="49" charset="-122"/>
              </a:rPr>
              <a:t>的实体（控制流），是处理器调度和分派的基本单位。</a:t>
            </a:r>
          </a:p>
          <a:p>
            <a:pPr marL="457200" lvl="3" indent="0" algn="just">
              <a:lnSpc>
                <a:spcPct val="150000"/>
              </a:lnSpc>
            </a:pPr>
            <a:r>
              <a:rPr lang="zh-CN" altLang="en-US" dirty="0" smtClean="0">
                <a:latin typeface="仿宋_GB2312" pitchFamily="49" charset="-122"/>
                <a:ea typeface="仿宋_GB2312" pitchFamily="49" charset="-122"/>
              </a:rPr>
              <a:t>线程是进程的组成部分，每个进程内允许包含多个并发执行的实体（控制流），这就是多线程。</a:t>
            </a:r>
          </a:p>
        </p:txBody>
      </p:sp>
    </p:spTree>
    <p:extLst>
      <p:ext uri="{BB962C8B-B14F-4D97-AF65-F5344CB8AC3E}">
        <p14:creationId xmlns:p14="http://schemas.microsoft.com/office/powerpoint/2010/main" val="31808320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2.1.7 </a:t>
            </a:r>
            <a:r>
              <a:rPr lang="zh-CN" altLang="en-US" sz="2800" b="1" dirty="0">
                <a:latin typeface="Times New Roman" panose="02020603050405020304" pitchFamily="18" charset="0"/>
                <a:cs typeface="Times New Roman" panose="02020603050405020304" pitchFamily="18" charset="0"/>
              </a:rPr>
              <a:t>线程</a:t>
            </a:r>
            <a:endParaRPr lang="en-US" altLang="zh-CN" sz="2800" b="1" dirty="0">
              <a:latin typeface="Times New Roman" panose="02020603050405020304" pitchFamily="18" charset="0"/>
              <a:cs typeface="Times New Roman" panose="02020603050405020304" pitchFamily="18" charset="0"/>
            </a:endParaRPr>
          </a:p>
        </p:txBody>
      </p:sp>
      <p:sp>
        <p:nvSpPr>
          <p:cNvPr id="7" name="Rectangle 2"/>
          <p:cNvSpPr>
            <a:spLocks noGrp="1" noChangeArrowheads="1"/>
          </p:cNvSpPr>
          <p:nvPr>
            <p:ph type="title" idx="4294967295"/>
          </p:nvPr>
        </p:nvSpPr>
        <p:spPr>
          <a:xfrm>
            <a:off x="323850" y="944724"/>
            <a:ext cx="3888110" cy="468722"/>
          </a:xfrm>
          <a:prstGeom prst="rect">
            <a:avLst/>
          </a:prstGeom>
        </p:spPr>
        <p:txBody>
          <a:bodyPr/>
          <a:lstStyle/>
          <a:p>
            <a:pPr marL="457200" indent="-457200" eaLnBrk="1" hangingPunct="1">
              <a:buSzPct val="80000"/>
              <a:buFont typeface="Wingdings" panose="05000000000000000000" pitchFamily="2" charset="2"/>
              <a:buChar char="n"/>
            </a:pPr>
            <a:r>
              <a:rPr lang="zh-CN" altLang="en-US" sz="2800" b="1" dirty="0" smtClean="0"/>
              <a:t>进程与线程的差别</a:t>
            </a:r>
            <a:r>
              <a:rPr lang="en-US" altLang="zh-CN" sz="2800" b="1" dirty="0" smtClean="0"/>
              <a:t>-1</a:t>
            </a:r>
          </a:p>
        </p:txBody>
      </p:sp>
      <p:sp>
        <p:nvSpPr>
          <p:cNvPr id="8" name="Rectangle 3"/>
          <p:cNvSpPr>
            <a:spLocks noGrp="1" noChangeArrowheads="1"/>
          </p:cNvSpPr>
          <p:nvPr>
            <p:ph type="body" idx="4294967295"/>
          </p:nvPr>
        </p:nvSpPr>
        <p:spPr>
          <a:xfrm>
            <a:off x="323850" y="1520788"/>
            <a:ext cx="8496300" cy="48605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30000"/>
              </a:lnSpc>
              <a:buSzPct val="80000"/>
              <a:buFont typeface="Wingdings" panose="05000000000000000000" pitchFamily="2" charset="2"/>
              <a:buChar char="Ø"/>
            </a:pPr>
            <a:r>
              <a:rPr lang="zh-CN" altLang="en-US" sz="2000" b="1" dirty="0" smtClean="0">
                <a:effectLst/>
              </a:rPr>
              <a:t>进程与线程的属性差别</a:t>
            </a:r>
          </a:p>
          <a:p>
            <a:pPr lvl="1" algn="just" eaLnBrk="1" hangingPunct="1">
              <a:lnSpc>
                <a:spcPct val="130000"/>
              </a:lnSpc>
              <a:buFont typeface="Arial" panose="020B0604020202020204" pitchFamily="34" charset="0"/>
              <a:buChar char="•"/>
            </a:pPr>
            <a:r>
              <a:rPr lang="zh-CN" altLang="en-US" sz="2000" dirty="0" smtClean="0"/>
              <a:t>进程：有独立、完整的数据结构，调度、运行过程中系统开销较大</a:t>
            </a:r>
          </a:p>
          <a:p>
            <a:pPr lvl="1" algn="just" eaLnBrk="1" hangingPunct="1">
              <a:lnSpc>
                <a:spcPct val="130000"/>
              </a:lnSpc>
              <a:buFont typeface="Arial" panose="020B0604020202020204" pitchFamily="34" charset="0"/>
              <a:buChar char="•"/>
            </a:pPr>
            <a:r>
              <a:rPr lang="zh-CN" altLang="en-US" sz="2000" dirty="0" smtClean="0"/>
              <a:t>线程：从属于某个进程，与进程共享地址空间，只需保存状态、堆栈、寄存器</a:t>
            </a:r>
          </a:p>
          <a:p>
            <a:pPr lvl="1" algn="just" eaLnBrk="1" hangingPunct="1">
              <a:lnSpc>
                <a:spcPct val="130000"/>
              </a:lnSpc>
              <a:buFont typeface="Arial" panose="020B0604020202020204" pitchFamily="34" charset="0"/>
              <a:buChar char="•"/>
            </a:pPr>
            <a:r>
              <a:rPr lang="zh-CN" altLang="en-US" sz="2000" dirty="0" smtClean="0"/>
              <a:t>进程和线程本质差别：多个进程的地址空间相互独立，多个线程却可以公用地址空间</a:t>
            </a:r>
          </a:p>
          <a:p>
            <a:pPr algn="just" eaLnBrk="1" hangingPunct="1">
              <a:lnSpc>
                <a:spcPct val="130000"/>
              </a:lnSpc>
              <a:buSzPct val="80000"/>
              <a:buFont typeface="Wingdings" panose="05000000000000000000" pitchFamily="2" charset="2"/>
              <a:buChar char="Ø"/>
            </a:pPr>
            <a:r>
              <a:rPr lang="zh-CN" altLang="en-US" sz="2000" b="1" dirty="0" smtClean="0">
                <a:effectLst/>
              </a:rPr>
              <a:t>引入线程概念的优点以及实现过程考虑</a:t>
            </a:r>
          </a:p>
          <a:p>
            <a:pPr lvl="1" algn="just" eaLnBrk="1" hangingPunct="1">
              <a:lnSpc>
                <a:spcPct val="130000"/>
              </a:lnSpc>
              <a:buFont typeface="Arial" panose="020B0604020202020204" pitchFamily="34" charset="0"/>
              <a:buChar char="•"/>
            </a:pPr>
            <a:r>
              <a:rPr lang="zh-CN" altLang="en-US" sz="2000" dirty="0" smtClean="0"/>
              <a:t>进程模型与线程模型：进程模型是单一、顺序的编程模式；线程模型则是多道、并行</a:t>
            </a:r>
          </a:p>
          <a:p>
            <a:pPr lvl="1" algn="just" eaLnBrk="1" hangingPunct="1">
              <a:lnSpc>
                <a:spcPct val="130000"/>
              </a:lnSpc>
              <a:buFont typeface="Arial" panose="020B0604020202020204" pitchFamily="34" charset="0"/>
              <a:buChar char="•"/>
            </a:pPr>
            <a:r>
              <a:rPr lang="zh-CN" altLang="en-US" sz="2000" dirty="0" smtClean="0"/>
              <a:t>线程模型的实现：早期</a:t>
            </a:r>
            <a:r>
              <a:rPr lang="en-US" altLang="zh-CN" sz="2000" dirty="0" smtClean="0"/>
              <a:t>OS</a:t>
            </a:r>
            <a:r>
              <a:rPr lang="zh-CN" altLang="en-US" sz="2000" dirty="0" smtClean="0"/>
              <a:t>实现了</a:t>
            </a:r>
            <a:r>
              <a:rPr lang="zh-CN" altLang="en-US" sz="2000" dirty="0" smtClean="0">
                <a:latin typeface="Arial" panose="020B0604020202020204" pitchFamily="34" charset="0"/>
              </a:rPr>
              <a:t>“</a:t>
            </a:r>
            <a:r>
              <a:rPr lang="zh-CN" altLang="en-US" sz="2000" dirty="0" smtClean="0"/>
              <a:t>内核进程＋用户线程</a:t>
            </a:r>
            <a:r>
              <a:rPr lang="zh-CN" altLang="en-US" sz="2000" dirty="0" smtClean="0">
                <a:latin typeface="Arial" panose="020B0604020202020204" pitchFamily="34" charset="0"/>
              </a:rPr>
              <a:t>”</a:t>
            </a:r>
            <a:r>
              <a:rPr lang="zh-CN" altLang="en-US" sz="2000" dirty="0" smtClean="0"/>
              <a:t>，现代</a:t>
            </a:r>
            <a:r>
              <a:rPr lang="en-US" altLang="zh-CN" sz="2000" dirty="0" smtClean="0"/>
              <a:t>OS</a:t>
            </a:r>
            <a:r>
              <a:rPr lang="zh-CN" altLang="en-US" sz="2000" dirty="0" smtClean="0"/>
              <a:t>实现</a:t>
            </a:r>
            <a:r>
              <a:rPr lang="zh-CN" altLang="en-US" sz="2000" dirty="0" smtClean="0">
                <a:latin typeface="Arial" panose="020B0604020202020204" pitchFamily="34" charset="0"/>
              </a:rPr>
              <a:t>“</a:t>
            </a:r>
            <a:r>
              <a:rPr lang="zh-CN" altLang="en-US" sz="2000" dirty="0" smtClean="0"/>
              <a:t>内核线程机制</a:t>
            </a:r>
            <a:r>
              <a:rPr lang="zh-CN" altLang="en-US" sz="2000" dirty="0" smtClean="0">
                <a:latin typeface="Arial" panose="020B0604020202020204" pitchFamily="34" charset="0"/>
              </a:rPr>
              <a:t>”</a:t>
            </a:r>
            <a:endParaRPr lang="zh-CN" altLang="en-US" sz="2000" dirty="0" smtClean="0"/>
          </a:p>
        </p:txBody>
      </p:sp>
    </p:spTree>
    <p:extLst>
      <p:ext uri="{BB962C8B-B14F-4D97-AF65-F5344CB8AC3E}">
        <p14:creationId xmlns:p14="http://schemas.microsoft.com/office/powerpoint/2010/main" val="112387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 calcmode="lin" valueType="num">
                                      <p:cBhvr additive="base">
                                        <p:cTn id="16"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additive="base">
                                        <p:cTn id="2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 calcmode="lin" valueType="num">
                                      <p:cBhvr additive="base">
                                        <p:cTn id="2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 calcmode="lin" valueType="num">
                                      <p:cBhvr additive="base">
                                        <p:cTn id="36"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 calcmode="lin" valueType="num">
                                      <p:cBhvr additive="base">
                                        <p:cTn id="4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2.1.7 </a:t>
            </a:r>
            <a:r>
              <a:rPr lang="zh-CN" altLang="en-US" sz="2800" b="1" dirty="0">
                <a:latin typeface="Times New Roman" panose="02020603050405020304" pitchFamily="18" charset="0"/>
                <a:cs typeface="Times New Roman" panose="02020603050405020304" pitchFamily="18" charset="0"/>
              </a:rPr>
              <a:t>线程</a:t>
            </a:r>
            <a:endParaRPr lang="en-US" altLang="zh-CN" sz="2800" b="1" dirty="0">
              <a:latin typeface="Times New Roman" panose="02020603050405020304" pitchFamily="18" charset="0"/>
              <a:cs typeface="Times New Roman" panose="02020603050405020304" pitchFamily="18" charset="0"/>
            </a:endParaRPr>
          </a:p>
        </p:txBody>
      </p:sp>
      <p:sp>
        <p:nvSpPr>
          <p:cNvPr id="6" name="Rectangle 3"/>
          <p:cNvSpPr>
            <a:spLocks noGrp="1" noChangeArrowheads="1"/>
          </p:cNvSpPr>
          <p:nvPr>
            <p:ph type="body" idx="4294967295"/>
          </p:nvPr>
        </p:nvSpPr>
        <p:spPr>
          <a:xfrm>
            <a:off x="477239" y="1614413"/>
            <a:ext cx="791128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10000"/>
              </a:lnSpc>
              <a:buFont typeface="Wingdings" panose="05000000000000000000" pitchFamily="2" charset="2"/>
              <a:buChar char="Ø"/>
            </a:pPr>
            <a:r>
              <a:rPr lang="zh-CN" altLang="en-US" sz="2000" b="1" dirty="0" smtClean="0">
                <a:effectLst/>
              </a:rPr>
              <a:t>单线程改变为多线程时需要考虑哪些问题？</a:t>
            </a:r>
          </a:p>
          <a:p>
            <a:pPr lvl="1" algn="just" eaLnBrk="1" hangingPunct="1">
              <a:lnSpc>
                <a:spcPct val="110000"/>
              </a:lnSpc>
              <a:buFontTx/>
              <a:buChar char="•"/>
            </a:pPr>
            <a:r>
              <a:rPr lang="zh-CN" altLang="en-US" sz="2000" dirty="0" smtClean="0"/>
              <a:t>全局变量：多线程模型对全局变量的访问存在互斥同步问题，需认真解决</a:t>
            </a:r>
          </a:p>
          <a:p>
            <a:pPr lvl="1" algn="just" eaLnBrk="1" hangingPunct="1">
              <a:lnSpc>
                <a:spcPct val="110000"/>
              </a:lnSpc>
              <a:buFontTx/>
              <a:buChar char="•"/>
            </a:pPr>
            <a:r>
              <a:rPr lang="zh-CN" altLang="en-US" sz="2000" dirty="0" smtClean="0"/>
              <a:t>库函数调用：并行调用库函数时可能发生错误，需要仔细分析库函数特性</a:t>
            </a:r>
          </a:p>
          <a:p>
            <a:pPr lvl="1" algn="just" eaLnBrk="1" hangingPunct="1">
              <a:lnSpc>
                <a:spcPct val="110000"/>
              </a:lnSpc>
              <a:buFontTx/>
              <a:buChar char="•"/>
            </a:pPr>
            <a:r>
              <a:rPr lang="zh-CN" altLang="en-US" sz="2000" dirty="0" smtClean="0"/>
              <a:t>信号传递：</a:t>
            </a:r>
            <a:r>
              <a:rPr lang="en-US" altLang="zh-CN" sz="2000" dirty="0" smtClean="0"/>
              <a:t>OS</a:t>
            </a:r>
            <a:r>
              <a:rPr lang="zh-CN" altLang="en-US" sz="2000" dirty="0" smtClean="0"/>
              <a:t>内核如何将信号直接传递给某个线程？</a:t>
            </a:r>
          </a:p>
          <a:p>
            <a:pPr lvl="1" algn="just" eaLnBrk="1" hangingPunct="1">
              <a:lnSpc>
                <a:spcPct val="110000"/>
              </a:lnSpc>
              <a:buFontTx/>
              <a:buChar char="•"/>
            </a:pPr>
            <a:r>
              <a:rPr lang="zh-CN" altLang="en-US" sz="2000" dirty="0" smtClean="0"/>
              <a:t>堆栈管理：每个线程都有自己的堆栈，多线程模型需要调整堆栈管理策略</a:t>
            </a:r>
          </a:p>
          <a:p>
            <a:pPr lvl="1" algn="just" eaLnBrk="1" hangingPunct="1">
              <a:lnSpc>
                <a:spcPct val="110000"/>
              </a:lnSpc>
              <a:buFontTx/>
              <a:buChar char="•"/>
            </a:pPr>
            <a:r>
              <a:rPr lang="zh-CN" altLang="en-US" sz="2000" dirty="0" smtClean="0"/>
              <a:t>实现过程考虑：</a:t>
            </a:r>
            <a:r>
              <a:rPr lang="en-US" altLang="zh-CN" sz="2000" dirty="0" smtClean="0"/>
              <a:t>OS</a:t>
            </a:r>
            <a:r>
              <a:rPr lang="zh-CN" altLang="en-US" sz="2000" dirty="0" smtClean="0"/>
              <a:t>支持</a:t>
            </a:r>
            <a:r>
              <a:rPr lang="zh-CN" altLang="en-US" sz="2000" dirty="0" smtClean="0">
                <a:latin typeface="Arial" panose="020B0604020202020204" pitchFamily="34" charset="0"/>
              </a:rPr>
              <a:t>“</a:t>
            </a:r>
            <a:r>
              <a:rPr lang="zh-CN" altLang="en-US" sz="2000" dirty="0" smtClean="0"/>
              <a:t>内核管理线程</a:t>
            </a:r>
            <a:r>
              <a:rPr lang="zh-CN" altLang="en-US" sz="2000" dirty="0" smtClean="0">
                <a:latin typeface="Arial" panose="020B0604020202020204" pitchFamily="34" charset="0"/>
              </a:rPr>
              <a:t>”</a:t>
            </a:r>
            <a:r>
              <a:rPr lang="zh-CN" altLang="en-US" sz="2000" dirty="0" smtClean="0"/>
              <a:t>的方式，提倡更高并行程度的程序设计理念</a:t>
            </a:r>
          </a:p>
        </p:txBody>
      </p:sp>
      <p:sp>
        <p:nvSpPr>
          <p:cNvPr id="7" name="Rectangle 2"/>
          <p:cNvSpPr>
            <a:spLocks noGrp="1" noChangeArrowheads="1"/>
          </p:cNvSpPr>
          <p:nvPr>
            <p:ph type="title" idx="4294967295"/>
          </p:nvPr>
        </p:nvSpPr>
        <p:spPr>
          <a:xfrm>
            <a:off x="323850" y="944724"/>
            <a:ext cx="3888110" cy="468722"/>
          </a:xfrm>
          <a:prstGeom prst="rect">
            <a:avLst/>
          </a:prstGeom>
        </p:spPr>
        <p:txBody>
          <a:bodyPr/>
          <a:lstStyle/>
          <a:p>
            <a:pPr marL="457200" indent="-457200" eaLnBrk="1" hangingPunct="1">
              <a:buSzPct val="80000"/>
              <a:buFont typeface="Wingdings" panose="05000000000000000000" pitchFamily="2" charset="2"/>
              <a:buChar char="n"/>
            </a:pPr>
            <a:r>
              <a:rPr lang="zh-CN" altLang="en-US" sz="2800" b="1" dirty="0" smtClean="0"/>
              <a:t>进程与线程的差别</a:t>
            </a:r>
            <a:r>
              <a:rPr lang="en-US" altLang="zh-CN" sz="2800" b="1" dirty="0" smtClean="0"/>
              <a:t>-1</a:t>
            </a:r>
          </a:p>
        </p:txBody>
      </p:sp>
    </p:spTree>
    <p:extLst>
      <p:ext uri="{BB962C8B-B14F-4D97-AF65-F5344CB8AC3E}">
        <p14:creationId xmlns:p14="http://schemas.microsoft.com/office/powerpoint/2010/main" val="16142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9"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1"/>
          <p:cNvSpPr txBox="1">
            <a:spLocks noChangeArrowheads="1"/>
          </p:cNvSpPr>
          <p:nvPr/>
        </p:nvSpPr>
        <p:spPr bwMode="auto">
          <a:xfrm>
            <a:off x="3095836" y="2490081"/>
            <a:ext cx="5400600" cy="1878371"/>
          </a:xfrm>
          <a:prstGeom prst="rect">
            <a:avLst/>
          </a:prstGeom>
          <a:extLst/>
        </p:spPr>
        <p:txBody>
          <a:bodyPr>
            <a:noAutofit/>
          </a:bodyPr>
          <a:lstStyle>
            <a:lvl1pPr>
              <a:spcBef>
                <a:spcPct val="0"/>
              </a:spcBef>
              <a:buNone/>
              <a:defRPr kumimoji="0" sz="8800" b="1" cap="all" baseline="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2" charset="-122"/>
                <a:ea typeface="黑体" pitchFamily="2" charset="-122"/>
                <a:cs typeface="+mj-cs"/>
              </a:defRPr>
            </a:lvl1pPr>
          </a:lstStyle>
          <a:p>
            <a:pPr algn="just" fontAlgn="auto">
              <a:lnSpc>
                <a:spcPct val="170000"/>
              </a:lnSpc>
              <a:spcAft>
                <a:spcPts val="0"/>
              </a:spcAft>
              <a:defRPr/>
            </a:pPr>
            <a:r>
              <a:rPr lang="en-US" altLang="zh-CN" sz="3200" i="1" dirty="0">
                <a:solidFill>
                  <a:srgbClr val="0066CC"/>
                </a:solidFill>
                <a:latin typeface="+mn-lt"/>
              </a:rPr>
              <a:t>Thanks for your time! Questions &amp; Answers</a:t>
            </a:r>
            <a:endParaRPr lang="zh-CN" altLang="en-US" sz="3200" i="1" dirty="0">
              <a:solidFill>
                <a:srgbClr val="0066CC"/>
              </a:solidFill>
              <a:latin typeface="+mn-lt"/>
            </a:endParaRPr>
          </a:p>
        </p:txBody>
      </p:sp>
    </p:spTree>
    <p:extLst>
      <p:ext uri="{BB962C8B-B14F-4D97-AF65-F5344CB8AC3E}">
        <p14:creationId xmlns:p14="http://schemas.microsoft.com/office/powerpoint/2010/main" val="3040660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79" name="Rectangle 3"/>
          <p:cNvSpPr txBox="1">
            <a:spLocks noChangeArrowheads="1"/>
          </p:cNvSpPr>
          <p:nvPr/>
        </p:nvSpPr>
        <p:spPr>
          <a:xfrm>
            <a:off x="539552" y="1124744"/>
            <a:ext cx="8246368" cy="447675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buSzPct val="80000"/>
              <a:buFont typeface="Wingdings" panose="05000000000000000000" pitchFamily="2" charset="2"/>
              <a:buChar char="n"/>
            </a:pPr>
            <a:r>
              <a:rPr lang="en-US" altLang="zh-CN" sz="2800" kern="0" dirty="0" smtClean="0"/>
              <a:t> </a:t>
            </a:r>
            <a:r>
              <a:rPr lang="zh-CN" altLang="en-US" sz="2800" b="1" kern="0" dirty="0" smtClean="0"/>
              <a:t>历史发展</a:t>
            </a:r>
          </a:p>
          <a:p>
            <a:pPr lvl="1">
              <a:buFont typeface="Wingdings" panose="05000000000000000000" pitchFamily="2" charset="2"/>
              <a:buChar char="Ø"/>
            </a:pPr>
            <a:r>
              <a:rPr lang="zh-CN" altLang="en-US" sz="2400" kern="0" dirty="0" smtClean="0"/>
              <a:t>进程概念从无到有，从简单到复杂</a:t>
            </a:r>
            <a:endParaRPr lang="en-US" altLang="zh-CN" sz="2400" kern="0" dirty="0" smtClean="0"/>
          </a:p>
          <a:p>
            <a:pPr lvl="1">
              <a:buFont typeface="Wingdings" panose="05000000000000000000" pitchFamily="2" charset="2"/>
              <a:buChar char="Ø"/>
            </a:pPr>
            <a:r>
              <a:rPr lang="zh-CN" altLang="en-US" sz="2400" kern="0" dirty="0" smtClean="0"/>
              <a:t>“进程”产生的根本原因：</a:t>
            </a:r>
            <a:r>
              <a:rPr lang="en-US" altLang="zh-CN" sz="2400" kern="0" dirty="0" smtClean="0"/>
              <a:t>OS</a:t>
            </a:r>
            <a:r>
              <a:rPr lang="zh-CN" altLang="en-US" sz="2400" kern="0" dirty="0" smtClean="0"/>
              <a:t>更好的管理</a:t>
            </a:r>
            <a:r>
              <a:rPr lang="en-US" altLang="zh-CN" sz="2400" kern="0" dirty="0" smtClean="0"/>
              <a:t>CPU</a:t>
            </a:r>
            <a:r>
              <a:rPr lang="zh-CN" altLang="en-US" sz="2400" kern="0" dirty="0" smtClean="0"/>
              <a:t>资源</a:t>
            </a:r>
          </a:p>
          <a:p>
            <a:pPr lvl="1">
              <a:buFont typeface="Wingdings" panose="05000000000000000000" pitchFamily="2" charset="2"/>
              <a:buChar char="Ø"/>
            </a:pPr>
            <a:r>
              <a:rPr lang="zh-CN" altLang="en-US" sz="2400" kern="0" dirty="0" smtClean="0"/>
              <a:t>进程管理从静态到动态、从单一到多样</a:t>
            </a:r>
            <a:endParaRPr lang="en-US" altLang="zh-CN" sz="2400" kern="0" dirty="0" smtClean="0"/>
          </a:p>
          <a:p>
            <a:pPr lvl="1"/>
            <a:endParaRPr lang="zh-CN" altLang="en-US" sz="2400" kern="0" dirty="0" smtClean="0"/>
          </a:p>
          <a:p>
            <a:pPr>
              <a:buSzPct val="80000"/>
              <a:buFont typeface="Wingdings" panose="05000000000000000000" pitchFamily="2" charset="2"/>
              <a:buChar char="n"/>
            </a:pPr>
            <a:r>
              <a:rPr lang="zh-CN" altLang="en-US" sz="2800" b="1" kern="0" dirty="0" smtClean="0"/>
              <a:t>具体发展概述</a:t>
            </a:r>
          </a:p>
          <a:p>
            <a:pPr lvl="1">
              <a:buFont typeface="Wingdings" panose="05000000000000000000" pitchFamily="2" charset="2"/>
              <a:buChar char="Ø"/>
            </a:pPr>
            <a:r>
              <a:rPr lang="zh-CN" altLang="en-US" sz="2400" kern="0" dirty="0" smtClean="0"/>
              <a:t>第一代计算机：真空管和插板（没有进程概念）</a:t>
            </a:r>
          </a:p>
          <a:p>
            <a:pPr lvl="1">
              <a:buFont typeface="Wingdings" panose="05000000000000000000" pitchFamily="2" charset="2"/>
              <a:buChar char="Ø"/>
            </a:pPr>
            <a:r>
              <a:rPr lang="zh-CN" altLang="en-US" sz="2400" kern="0" dirty="0" smtClean="0"/>
              <a:t>第二代计算机：晶体管和批处理系统（静态单一进程）</a:t>
            </a:r>
          </a:p>
          <a:p>
            <a:pPr lvl="1">
              <a:buFont typeface="Wingdings" panose="05000000000000000000" pitchFamily="2" charset="2"/>
              <a:buChar char="Ø"/>
            </a:pPr>
            <a:r>
              <a:rPr lang="zh-CN" altLang="en-US" sz="2400" kern="0" dirty="0" smtClean="0"/>
              <a:t>第三代计算机：集成电路和多道程序（静态多道进程）</a:t>
            </a:r>
          </a:p>
          <a:p>
            <a:pPr lvl="1">
              <a:buFont typeface="Wingdings" panose="05000000000000000000" pitchFamily="2" charset="2"/>
              <a:buChar char="Ø"/>
            </a:pPr>
            <a:r>
              <a:rPr lang="zh-CN" altLang="en-US" sz="2400" kern="0" dirty="0" smtClean="0"/>
              <a:t>近代发展：分时、分布式、网络</a:t>
            </a:r>
            <a:r>
              <a:rPr lang="en-US" altLang="zh-CN" sz="2400" kern="0" dirty="0" smtClean="0"/>
              <a:t>OS</a:t>
            </a:r>
            <a:r>
              <a:rPr lang="zh-CN" altLang="en-US" sz="2400" kern="0" dirty="0" smtClean="0"/>
              <a:t>（动态多道进程）</a:t>
            </a:r>
            <a:endParaRPr lang="zh-CN" altLang="en-US" sz="2400" kern="0" dirty="0"/>
          </a:p>
        </p:txBody>
      </p:sp>
    </p:spTree>
    <p:extLst>
      <p:ext uri="{BB962C8B-B14F-4D97-AF65-F5344CB8AC3E}">
        <p14:creationId xmlns:p14="http://schemas.microsoft.com/office/powerpoint/2010/main" val="36891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 calcmode="lin" valueType="num">
                                      <p:cBhvr additive="base">
                                        <p:cTn id="7"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9">
                                            <p:txEl>
                                              <p:pRg st="1" end="1"/>
                                            </p:txEl>
                                          </p:spTgt>
                                        </p:tgtEl>
                                        <p:attrNameLst>
                                          <p:attrName>style.visibility</p:attrName>
                                        </p:attrNameLst>
                                      </p:cBhvr>
                                      <p:to>
                                        <p:strVal val="visible"/>
                                      </p:to>
                                    </p:set>
                                    <p:anim calcmode="lin" valueType="num">
                                      <p:cBhvr additive="base">
                                        <p:cTn id="12" dur="500" fill="hold"/>
                                        <p:tgtEl>
                                          <p:spTgt spid="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9">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9">
                                            <p:txEl>
                                              <p:pRg st="2" end="2"/>
                                            </p:txEl>
                                          </p:spTgt>
                                        </p:tgtEl>
                                        <p:attrNameLst>
                                          <p:attrName>style.visibility</p:attrName>
                                        </p:attrNameLst>
                                      </p:cBhvr>
                                      <p:to>
                                        <p:strVal val="visible"/>
                                      </p:to>
                                    </p:set>
                                    <p:anim calcmode="lin" valueType="num">
                                      <p:cBhvr additive="base">
                                        <p:cTn id="16" dur="500" fill="hold"/>
                                        <p:tgtEl>
                                          <p:spTgt spid="79">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9">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79">
                                            <p:txEl>
                                              <p:pRg st="3" end="3"/>
                                            </p:txEl>
                                          </p:spTgt>
                                        </p:tgtEl>
                                        <p:attrNameLst>
                                          <p:attrName>style.visibility</p:attrName>
                                        </p:attrNameLst>
                                      </p:cBhvr>
                                      <p:to>
                                        <p:strVal val="visible"/>
                                      </p:to>
                                    </p:set>
                                    <p:anim calcmode="lin" valueType="num">
                                      <p:cBhvr additive="base">
                                        <p:cTn id="21" dur="500" fill="hold"/>
                                        <p:tgtEl>
                                          <p:spTgt spid="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9">
                                            <p:txEl>
                                              <p:pRg st="5" end="5"/>
                                            </p:txEl>
                                          </p:spTgt>
                                        </p:tgtEl>
                                        <p:attrNameLst>
                                          <p:attrName>style.visibility</p:attrName>
                                        </p:attrNameLst>
                                      </p:cBhvr>
                                      <p:to>
                                        <p:strVal val="visible"/>
                                      </p:to>
                                    </p:set>
                                    <p:anim calcmode="lin" valueType="num">
                                      <p:cBhvr additive="base">
                                        <p:cTn id="27" dur="500" fill="hold"/>
                                        <p:tgtEl>
                                          <p:spTgt spid="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9">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79">
                                            <p:txEl>
                                              <p:pRg st="6" end="6"/>
                                            </p:txEl>
                                          </p:spTgt>
                                        </p:tgtEl>
                                        <p:attrNameLst>
                                          <p:attrName>style.visibility</p:attrName>
                                        </p:attrNameLst>
                                      </p:cBhvr>
                                      <p:to>
                                        <p:strVal val="visible"/>
                                      </p:to>
                                    </p:set>
                                    <p:anim calcmode="lin" valueType="num">
                                      <p:cBhvr additive="base">
                                        <p:cTn id="32" dur="500" fill="hold"/>
                                        <p:tgtEl>
                                          <p:spTgt spid="79">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9">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79">
                                            <p:txEl>
                                              <p:pRg st="7" end="7"/>
                                            </p:txEl>
                                          </p:spTgt>
                                        </p:tgtEl>
                                        <p:attrNameLst>
                                          <p:attrName>style.visibility</p:attrName>
                                        </p:attrNameLst>
                                      </p:cBhvr>
                                      <p:to>
                                        <p:strVal val="visible"/>
                                      </p:to>
                                    </p:set>
                                    <p:anim calcmode="lin" valueType="num">
                                      <p:cBhvr additive="base">
                                        <p:cTn id="37" dur="500" fill="hold"/>
                                        <p:tgtEl>
                                          <p:spTgt spid="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
                                            <p:txEl>
                                              <p:pRg st="7" end="7"/>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4" fill="hold" grpId="0" nodeType="afterEffect">
                                  <p:stCondLst>
                                    <p:cond delay="0"/>
                                  </p:stCondLst>
                                  <p:childTnLst>
                                    <p:set>
                                      <p:cBhvr>
                                        <p:cTn id="41" dur="1" fill="hold">
                                          <p:stCondLst>
                                            <p:cond delay="0"/>
                                          </p:stCondLst>
                                        </p:cTn>
                                        <p:tgtEl>
                                          <p:spTgt spid="79">
                                            <p:txEl>
                                              <p:pRg st="8" end="8"/>
                                            </p:txEl>
                                          </p:spTgt>
                                        </p:tgtEl>
                                        <p:attrNameLst>
                                          <p:attrName>style.visibility</p:attrName>
                                        </p:attrNameLst>
                                      </p:cBhvr>
                                      <p:to>
                                        <p:strVal val="visible"/>
                                      </p:to>
                                    </p:set>
                                    <p:anim calcmode="lin" valueType="num">
                                      <p:cBhvr additive="base">
                                        <p:cTn id="42" dur="500" fill="hold"/>
                                        <p:tgtEl>
                                          <p:spTgt spid="79">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9">
                                            <p:txEl>
                                              <p:pRg st="8" end="8"/>
                                            </p:txEl>
                                          </p:spTgt>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79">
                                            <p:txEl>
                                              <p:pRg st="9" end="9"/>
                                            </p:txEl>
                                          </p:spTgt>
                                        </p:tgtEl>
                                        <p:attrNameLst>
                                          <p:attrName>style.visibility</p:attrName>
                                        </p:attrNameLst>
                                      </p:cBhvr>
                                      <p:to>
                                        <p:strVal val="visible"/>
                                      </p:to>
                                    </p:set>
                                    <p:anim calcmode="lin" valueType="num">
                                      <p:cBhvr additive="base">
                                        <p:cTn id="47" dur="500" fill="hold"/>
                                        <p:tgtEl>
                                          <p:spTgt spid="7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5517" y="1016732"/>
            <a:ext cx="5220258" cy="5400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marL="457200" indent="-457200" algn="l" eaLnBrk="1" hangingPunct="1">
              <a:buSzPct val="80000"/>
              <a:buFont typeface="Wingdings" panose="05000000000000000000" pitchFamily="2" charset="2"/>
              <a:buChar char="n"/>
            </a:pPr>
            <a:r>
              <a:rPr lang="zh-CN" altLang="en-US" sz="2800" b="1" kern="0" dirty="0" smtClean="0"/>
              <a:t>多道程序设计与进程管理</a:t>
            </a:r>
          </a:p>
        </p:txBody>
      </p:sp>
      <p:sp>
        <p:nvSpPr>
          <p:cNvPr id="6" name="Rectangle 3"/>
          <p:cNvSpPr txBox="1">
            <a:spLocks noChangeArrowheads="1"/>
          </p:cNvSpPr>
          <p:nvPr/>
        </p:nvSpPr>
        <p:spPr>
          <a:xfrm>
            <a:off x="647563" y="1628775"/>
            <a:ext cx="8101149" cy="47529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buFont typeface="Wingdings" panose="05000000000000000000" pitchFamily="2" charset="2"/>
              <a:buChar char="Ø"/>
              <a:defRPr/>
            </a:pPr>
            <a:r>
              <a:rPr lang="en-US" altLang="zh-CN" sz="2400" b="1" kern="0" dirty="0" smtClean="0"/>
              <a:t> </a:t>
            </a:r>
            <a:r>
              <a:rPr lang="zh-CN" altLang="en-US" sz="2400" b="1" kern="0" dirty="0" smtClean="0"/>
              <a:t>计算机中程序运行模式的发展历程</a:t>
            </a:r>
          </a:p>
          <a:p>
            <a:pPr lvl="1" eaLnBrk="1" hangingPunct="1">
              <a:defRPr/>
            </a:pPr>
            <a:r>
              <a:rPr lang="zh-CN" altLang="en-US" sz="2000" kern="0" dirty="0" smtClean="0"/>
              <a:t>顺序执行模式：单道程序独占</a:t>
            </a:r>
            <a:r>
              <a:rPr lang="en-US" altLang="zh-CN" sz="2000" kern="0" dirty="0" smtClean="0"/>
              <a:t>CPU</a:t>
            </a:r>
            <a:r>
              <a:rPr lang="zh-CN" altLang="en-US" sz="2000" kern="0" dirty="0" smtClean="0"/>
              <a:t>和其他资源</a:t>
            </a:r>
          </a:p>
          <a:p>
            <a:pPr lvl="1" eaLnBrk="1" hangingPunct="1">
              <a:defRPr/>
            </a:pPr>
            <a:r>
              <a:rPr lang="zh-CN" altLang="en-US" sz="2000" kern="0" dirty="0" smtClean="0"/>
              <a:t>并发执行模式：两个</a:t>
            </a:r>
            <a:r>
              <a:rPr lang="en-US" altLang="zh-CN" sz="2000" kern="0" dirty="0" smtClean="0"/>
              <a:t>/</a:t>
            </a:r>
            <a:r>
              <a:rPr lang="zh-CN" altLang="en-US" sz="2000" kern="0" dirty="0" smtClean="0"/>
              <a:t>多个程序共享</a:t>
            </a:r>
            <a:r>
              <a:rPr lang="en-US" altLang="zh-CN" sz="2000" kern="0" dirty="0" smtClean="0"/>
              <a:t>CPU</a:t>
            </a:r>
            <a:r>
              <a:rPr lang="zh-CN" altLang="en-US" sz="2000" kern="0" dirty="0" smtClean="0"/>
              <a:t>和其他资源</a:t>
            </a:r>
          </a:p>
          <a:p>
            <a:pPr lvl="1" eaLnBrk="1" hangingPunct="1">
              <a:defRPr/>
            </a:pPr>
            <a:r>
              <a:rPr lang="zh-CN" altLang="en-US" sz="2000" kern="0" dirty="0" smtClean="0"/>
              <a:t>多道程序设计：并发模式下的</a:t>
            </a:r>
            <a:r>
              <a:rPr lang="en-US" altLang="zh-CN" sz="2000" kern="0" dirty="0" smtClean="0"/>
              <a:t>OS</a:t>
            </a:r>
            <a:r>
              <a:rPr lang="zh-CN" altLang="en-US" sz="2000" kern="0" dirty="0" smtClean="0"/>
              <a:t>设计与实现</a:t>
            </a:r>
          </a:p>
          <a:p>
            <a:pPr eaLnBrk="1" hangingPunct="1">
              <a:buFont typeface="Wingdings" panose="05000000000000000000" pitchFamily="2" charset="2"/>
              <a:buChar char="Ø"/>
              <a:defRPr/>
            </a:pPr>
            <a:r>
              <a:rPr lang="zh-CN" altLang="en-US" sz="2400" b="1" kern="0" dirty="0" smtClean="0"/>
              <a:t>程序运行模式的特征</a:t>
            </a:r>
          </a:p>
          <a:p>
            <a:pPr lvl="1" eaLnBrk="1" hangingPunct="1">
              <a:defRPr/>
            </a:pPr>
            <a:r>
              <a:rPr lang="zh-CN" altLang="en-US" sz="2000" kern="0" dirty="0" smtClean="0"/>
              <a:t>顺序执行模式</a:t>
            </a:r>
          </a:p>
          <a:p>
            <a:pPr lvl="2" eaLnBrk="1" hangingPunct="1">
              <a:defRPr/>
            </a:pPr>
            <a:r>
              <a:rPr lang="zh-CN" altLang="en-US" sz="1800" u="sng" kern="0" dirty="0" smtClean="0"/>
              <a:t>顺序性、封闭性、独占性、确定性（结果可再现性）</a:t>
            </a:r>
          </a:p>
          <a:p>
            <a:pPr lvl="1" eaLnBrk="1" hangingPunct="1">
              <a:defRPr/>
            </a:pPr>
            <a:r>
              <a:rPr lang="zh-CN" altLang="en-US" sz="2000" kern="0" dirty="0" smtClean="0"/>
              <a:t>并发执行模式</a:t>
            </a:r>
          </a:p>
          <a:p>
            <a:pPr lvl="2" eaLnBrk="1" hangingPunct="1">
              <a:defRPr/>
            </a:pPr>
            <a:r>
              <a:rPr lang="zh-CN" altLang="en-US" sz="1800" u="sng" kern="0" dirty="0" smtClean="0"/>
              <a:t>并发性、间断性、共享性、不确定性、独立性和制约性</a:t>
            </a:r>
            <a:endParaRPr lang="en-US" altLang="zh-CN" sz="1800" u="sng" kern="0" dirty="0" smtClean="0"/>
          </a:p>
          <a:p>
            <a:pPr lvl="2" eaLnBrk="1" hangingPunct="1">
              <a:defRPr/>
            </a:pPr>
            <a:endParaRPr lang="zh-CN" altLang="en-US" sz="1800" kern="0" dirty="0" smtClean="0"/>
          </a:p>
          <a:p>
            <a:pPr lvl="1" eaLnBrk="1" hangingPunct="1">
              <a:defRPr/>
            </a:pPr>
            <a:r>
              <a:rPr lang="zh-CN" altLang="en-US" sz="2000" kern="0" dirty="0" smtClean="0">
                <a:solidFill>
                  <a:srgbClr val="FF0000"/>
                </a:solidFill>
              </a:rPr>
              <a:t>问题</a:t>
            </a:r>
            <a:r>
              <a:rPr lang="en-US" altLang="zh-CN" sz="2000" kern="0" dirty="0" smtClean="0">
                <a:solidFill>
                  <a:srgbClr val="FF0000"/>
                </a:solidFill>
              </a:rPr>
              <a:t>1</a:t>
            </a:r>
            <a:r>
              <a:rPr lang="zh-CN" altLang="en-US" sz="2000" kern="0" dirty="0" smtClean="0">
                <a:solidFill>
                  <a:srgbClr val="FF0000"/>
                </a:solidFill>
              </a:rPr>
              <a:t>：并发与并行的区别是什么？</a:t>
            </a:r>
          </a:p>
          <a:p>
            <a:pPr lvl="1" eaLnBrk="1" hangingPunct="1">
              <a:defRPr/>
            </a:pPr>
            <a:r>
              <a:rPr lang="zh-CN" altLang="en-US" sz="2000" kern="0" dirty="0" smtClean="0">
                <a:solidFill>
                  <a:srgbClr val="FF0000"/>
                </a:solidFill>
              </a:rPr>
              <a:t>问题</a:t>
            </a:r>
            <a:r>
              <a:rPr lang="en-US" altLang="zh-CN" sz="2000" kern="0" dirty="0" smtClean="0">
                <a:solidFill>
                  <a:srgbClr val="FF0000"/>
                </a:solidFill>
              </a:rPr>
              <a:t>2</a:t>
            </a:r>
            <a:r>
              <a:rPr lang="zh-CN" altLang="en-US" sz="2000" kern="0" dirty="0" smtClean="0">
                <a:solidFill>
                  <a:srgbClr val="FF0000"/>
                </a:solidFill>
              </a:rPr>
              <a:t>：如何计算并发环境下的计算机工作效率？</a:t>
            </a:r>
          </a:p>
        </p:txBody>
      </p:sp>
      <p:sp>
        <p:nvSpPr>
          <p:cNvPr id="7" name="Rectangle 4"/>
          <p:cNvSpPr>
            <a:spLocks noChangeArrowheads="1"/>
          </p:cNvSpPr>
          <p:nvPr/>
        </p:nvSpPr>
        <p:spPr bwMode="auto">
          <a:xfrm>
            <a:off x="7235825" y="333375"/>
            <a:ext cx="1295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chemeClr val="bg1"/>
                </a:solidFill>
                <a:latin typeface="Arial" panose="020B0604020202020204" pitchFamily="34" charset="0"/>
                <a:cs typeface="Times New Roman" panose="02020603050405020304" pitchFamily="18" charset="0"/>
              </a:rPr>
              <a:t>多道程序设计</a:t>
            </a:r>
          </a:p>
        </p:txBody>
      </p:sp>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36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 calcmode="lin" valueType="num">
                                      <p:cBhvr additive="base">
                                        <p:cTn id="42"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 calcmode="lin" valueType="num">
                                      <p:cBhvr additive="base">
                                        <p:cTn id="4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 calcmode="lin" valueType="num">
                                      <p:cBhvr additive="base">
                                        <p:cTn id="52"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 calcmode="lin" valueType="num">
                                      <p:cBhvr additive="base">
                                        <p:cTn id="5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0" y="131762"/>
            <a:ext cx="5913276" cy="560934"/>
          </a:xfrm>
        </p:spPr>
        <p:txBody>
          <a:bodyPr/>
          <a:lstStyle/>
          <a:p>
            <a:pPr algn="l" eaLnBrk="1" hangingPunct="1"/>
            <a:r>
              <a:rPr lang="zh-CN" altLang="en-US" sz="2800" b="1" dirty="0" smtClean="0"/>
              <a:t>计算机用来干什么</a:t>
            </a:r>
            <a:r>
              <a:rPr lang="en-US" altLang="zh-CN" sz="2800" b="1" dirty="0" smtClean="0"/>
              <a:t>?</a:t>
            </a:r>
          </a:p>
        </p:txBody>
      </p:sp>
      <p:sp>
        <p:nvSpPr>
          <p:cNvPr id="63491" name="Rectangle 3"/>
          <p:cNvSpPr>
            <a:spLocks noGrp="1" noChangeArrowheads="1"/>
          </p:cNvSpPr>
          <p:nvPr>
            <p:ph type="body" idx="1"/>
          </p:nvPr>
        </p:nvSpPr>
        <p:spPr>
          <a:xfrm>
            <a:off x="467544" y="1016732"/>
            <a:ext cx="7921625" cy="504403"/>
          </a:xfrm>
        </p:spPr>
        <p:txBody>
          <a:bodyPr/>
          <a:lstStyle/>
          <a:p>
            <a:pPr eaLnBrk="1" hangingPunct="1">
              <a:lnSpc>
                <a:spcPct val="130000"/>
              </a:lnSpc>
            </a:pPr>
            <a:r>
              <a:rPr lang="zh-CN" altLang="en-US" sz="2400" dirty="0" smtClean="0">
                <a:solidFill>
                  <a:srgbClr val="FF0000"/>
                </a:solidFill>
              </a:rPr>
              <a:t>计算机是用来帮助我们解决问题的机器</a:t>
            </a:r>
            <a:r>
              <a:rPr lang="en-US" altLang="zh-CN" sz="2400" dirty="0" smtClean="0">
                <a:solidFill>
                  <a:srgbClr val="FF0000"/>
                </a:solidFill>
              </a:rPr>
              <a:t>!</a:t>
            </a:r>
          </a:p>
        </p:txBody>
      </p:sp>
      <p:grpSp>
        <p:nvGrpSpPr>
          <p:cNvPr id="63497" name="Group 9"/>
          <p:cNvGrpSpPr>
            <a:grpSpLocks/>
          </p:cNvGrpSpPr>
          <p:nvPr/>
        </p:nvGrpSpPr>
        <p:grpSpPr bwMode="auto">
          <a:xfrm>
            <a:off x="1143000" y="1736812"/>
            <a:ext cx="3733800" cy="4343400"/>
            <a:chOff x="720" y="1440"/>
            <a:chExt cx="2352" cy="2736"/>
          </a:xfrm>
        </p:grpSpPr>
        <p:sp>
          <p:nvSpPr>
            <p:cNvPr id="6152" name="Rectangle 5"/>
            <p:cNvSpPr>
              <a:spLocks noChangeArrowheads="1"/>
            </p:cNvSpPr>
            <p:nvPr/>
          </p:nvSpPr>
          <p:spPr bwMode="auto">
            <a:xfrm>
              <a:off x="720" y="1440"/>
              <a:ext cx="2208" cy="27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6153" name="Text Box 6"/>
            <p:cNvSpPr txBox="1">
              <a:spLocks noChangeArrowheads="1"/>
            </p:cNvSpPr>
            <p:nvPr/>
          </p:nvSpPr>
          <p:spPr bwMode="auto">
            <a:xfrm>
              <a:off x="768" y="1488"/>
              <a:ext cx="2304" cy="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err="1">
                  <a:latin typeface="Tahoma" panose="020B0604030504040204" pitchFamily="34" charset="0"/>
                </a:rPr>
                <a:t>int</a:t>
              </a:r>
              <a:r>
                <a:rPr lang="en-US" altLang="zh-CN" sz="1800" b="0" dirty="0">
                  <a:latin typeface="Tahoma" panose="020B0604030504040204" pitchFamily="34" charset="0"/>
                </a:rPr>
                <a:t> main(</a:t>
              </a:r>
              <a:r>
                <a:rPr lang="en-US" altLang="zh-CN" sz="1800" b="0" dirty="0" err="1">
                  <a:latin typeface="Tahoma" panose="020B0604030504040204" pitchFamily="34" charset="0"/>
                </a:rPr>
                <a:t>int</a:t>
              </a:r>
              <a:r>
                <a:rPr lang="en-US" altLang="zh-CN" sz="1800" b="0" dirty="0">
                  <a:latin typeface="Tahoma" panose="020B0604030504040204" pitchFamily="34" charset="0"/>
                </a:rPr>
                <a:t> </a:t>
              </a:r>
              <a:r>
                <a:rPr lang="en-US" altLang="zh-CN" sz="1800" b="0" dirty="0" err="1">
                  <a:latin typeface="Tahoma" panose="020B0604030504040204" pitchFamily="34" charset="0"/>
                </a:rPr>
                <a:t>argc</a:t>
              </a:r>
              <a:r>
                <a:rPr lang="en-US" altLang="zh-CN" sz="1800" b="0" dirty="0">
                  <a:latin typeface="Tahoma" panose="020B0604030504040204" pitchFamily="34" charset="0"/>
                </a:rPr>
                <a:t>, char* </a:t>
              </a:r>
              <a:r>
                <a:rPr lang="en-US" altLang="zh-CN" sz="1800" b="0" dirty="0" err="1">
                  <a:latin typeface="Tahoma" panose="020B0604030504040204" pitchFamily="34" charset="0"/>
                </a:rPr>
                <a:t>argv</a:t>
              </a:r>
              <a:r>
                <a:rPr lang="en-US" altLang="zh-CN" sz="1800" b="0" dirty="0">
                  <a:latin typeface="Tahoma" panose="020B0604030504040204" pitchFamily="34" charset="0"/>
                </a:rPr>
                <a:t>[])</a:t>
              </a:r>
            </a:p>
            <a:p>
              <a:pPr eaLnBrk="1" hangingPunct="1">
                <a:spcBef>
                  <a:spcPct val="50000"/>
                </a:spcBef>
                <a:buClrTx/>
                <a:buSzTx/>
                <a:buFontTx/>
                <a:buNone/>
              </a:pPr>
              <a:r>
                <a:rPr lang="en-US" altLang="zh-CN" sz="1800" b="0" dirty="0">
                  <a:latin typeface="Tahoma" panose="020B0604030504040204" pitchFamily="34" charset="0"/>
                </a:rPr>
                <a:t>{</a:t>
              </a:r>
            </a:p>
            <a:p>
              <a:pPr eaLnBrk="1" hangingPunct="1">
                <a:spcBef>
                  <a:spcPct val="50000"/>
                </a:spcBef>
                <a:buClrTx/>
                <a:buSzTx/>
                <a:buFontTx/>
                <a:buNone/>
              </a:pPr>
              <a:r>
                <a:rPr lang="en-US" altLang="zh-CN" sz="1800" b="0" dirty="0">
                  <a:latin typeface="Tahoma" panose="020B0604030504040204" pitchFamily="34" charset="0"/>
                </a:rPr>
                <a:t>     </a:t>
              </a:r>
              <a:r>
                <a:rPr lang="en-US" altLang="zh-CN" sz="1800" b="0" dirty="0" err="1">
                  <a:latin typeface="Tahoma" panose="020B0604030504040204" pitchFamily="34" charset="0"/>
                </a:rPr>
                <a:t>int</a:t>
              </a:r>
              <a:r>
                <a:rPr lang="en-US" altLang="zh-CN" sz="1800" b="0" dirty="0">
                  <a:latin typeface="Tahoma" panose="020B0604030504040204" pitchFamily="34" charset="0"/>
                </a:rPr>
                <a:t>  </a:t>
              </a:r>
              <a:r>
                <a:rPr lang="en-US" altLang="zh-CN" sz="1800" b="0" dirty="0" err="1">
                  <a:latin typeface="Tahoma" panose="020B0604030504040204" pitchFamily="34" charset="0"/>
                </a:rPr>
                <a:t>i</a:t>
              </a:r>
              <a:r>
                <a:rPr lang="en-US" altLang="zh-CN" sz="1800" b="0" dirty="0">
                  <a:latin typeface="Tahoma" panose="020B0604030504040204" pitchFamily="34" charset="0"/>
                </a:rPr>
                <a:t> , to, sum = 0;</a:t>
              </a:r>
            </a:p>
            <a:p>
              <a:pPr eaLnBrk="1" hangingPunct="1">
                <a:spcBef>
                  <a:spcPct val="50000"/>
                </a:spcBef>
                <a:buClrTx/>
                <a:buSzTx/>
                <a:buFontTx/>
                <a:buNone/>
              </a:pPr>
              <a:r>
                <a:rPr lang="en-US" altLang="zh-CN" sz="1800" b="0" dirty="0">
                  <a:latin typeface="Tahoma" panose="020B0604030504040204" pitchFamily="34" charset="0"/>
                </a:rPr>
                <a:t>     to = </a:t>
              </a:r>
              <a:r>
                <a:rPr lang="en-US" altLang="zh-CN" sz="1800" b="0" dirty="0" err="1">
                  <a:latin typeface="Tahoma" panose="020B0604030504040204" pitchFamily="34" charset="0"/>
                </a:rPr>
                <a:t>atoi</a:t>
              </a:r>
              <a:r>
                <a:rPr lang="en-US" altLang="zh-CN" sz="1800" b="0" dirty="0">
                  <a:latin typeface="Tahoma" panose="020B0604030504040204" pitchFamily="34" charset="0"/>
                </a:rPr>
                <a:t>(</a:t>
              </a:r>
              <a:r>
                <a:rPr lang="en-US" altLang="zh-CN" sz="1800" b="0" dirty="0" err="1">
                  <a:latin typeface="Tahoma" panose="020B0604030504040204" pitchFamily="34" charset="0"/>
                </a:rPr>
                <a:t>argv</a:t>
              </a:r>
              <a:r>
                <a:rPr lang="en-US" altLang="zh-CN" sz="1800" b="0" dirty="0">
                  <a:latin typeface="Tahoma" panose="020B0604030504040204" pitchFamily="34" charset="0"/>
                </a:rPr>
                <a:t>[1]);</a:t>
              </a:r>
            </a:p>
            <a:p>
              <a:pPr eaLnBrk="1" hangingPunct="1">
                <a:spcBef>
                  <a:spcPct val="50000"/>
                </a:spcBef>
                <a:buClrTx/>
                <a:buSzTx/>
                <a:buFontTx/>
                <a:buNone/>
              </a:pPr>
              <a:r>
                <a:rPr lang="en-US" altLang="zh-CN" sz="1800" b="0" dirty="0">
                  <a:latin typeface="Tahoma" panose="020B0604030504040204" pitchFamily="34" charset="0"/>
                </a:rPr>
                <a:t>     for(</a:t>
              </a:r>
              <a:r>
                <a:rPr lang="en-US" altLang="zh-CN" sz="1800" b="0" dirty="0" err="1">
                  <a:latin typeface="Tahoma" panose="020B0604030504040204" pitchFamily="34" charset="0"/>
                </a:rPr>
                <a:t>i</a:t>
              </a:r>
              <a:r>
                <a:rPr lang="en-US" altLang="zh-CN" sz="1800" b="0" dirty="0">
                  <a:latin typeface="Tahoma" panose="020B0604030504040204" pitchFamily="34" charset="0"/>
                </a:rPr>
                <a:t>=1; </a:t>
              </a:r>
              <a:r>
                <a:rPr lang="en-US" altLang="zh-CN" sz="1800" b="0" dirty="0" err="1">
                  <a:latin typeface="Tahoma" panose="020B0604030504040204" pitchFamily="34" charset="0"/>
                </a:rPr>
                <a:t>i</a:t>
              </a:r>
              <a:r>
                <a:rPr lang="en-US" altLang="zh-CN" sz="1800" b="0" dirty="0">
                  <a:latin typeface="Tahoma" panose="020B0604030504040204" pitchFamily="34" charset="0"/>
                </a:rPr>
                <a:t>&lt;=to; </a:t>
              </a:r>
              <a:r>
                <a:rPr lang="en-US" altLang="zh-CN" sz="1800" b="0" dirty="0" err="1">
                  <a:latin typeface="Tahoma" panose="020B0604030504040204" pitchFamily="34" charset="0"/>
                </a:rPr>
                <a:t>i</a:t>
              </a:r>
              <a:r>
                <a:rPr lang="en-US" altLang="zh-CN" sz="1800" b="0" dirty="0">
                  <a:latin typeface="Tahoma" panose="020B0604030504040204" pitchFamily="34" charset="0"/>
                </a:rPr>
                <a:t>++)</a:t>
              </a:r>
            </a:p>
            <a:p>
              <a:pPr eaLnBrk="1" hangingPunct="1">
                <a:spcBef>
                  <a:spcPct val="50000"/>
                </a:spcBef>
                <a:buClrTx/>
                <a:buSzTx/>
                <a:buFontTx/>
                <a:buNone/>
              </a:pPr>
              <a:r>
                <a:rPr lang="en-US" altLang="zh-CN" sz="1800" b="0" dirty="0">
                  <a:latin typeface="Tahoma" panose="020B0604030504040204" pitchFamily="34" charset="0"/>
                </a:rPr>
                <a:t>     {  </a:t>
              </a:r>
            </a:p>
            <a:p>
              <a:pPr eaLnBrk="1" hangingPunct="1">
                <a:spcBef>
                  <a:spcPct val="50000"/>
                </a:spcBef>
                <a:buClrTx/>
                <a:buSzTx/>
                <a:buFontTx/>
                <a:buNone/>
              </a:pPr>
              <a:r>
                <a:rPr lang="en-US" altLang="zh-CN" sz="1800" b="0" dirty="0">
                  <a:latin typeface="Tahoma" panose="020B0604030504040204" pitchFamily="34" charset="0"/>
                </a:rPr>
                <a:t>          sum = sum + </a:t>
              </a:r>
              <a:r>
                <a:rPr lang="en-US" altLang="zh-CN" sz="1800" b="0" dirty="0" err="1">
                  <a:latin typeface="Tahoma" panose="020B0604030504040204" pitchFamily="34" charset="0"/>
                </a:rPr>
                <a:t>i</a:t>
              </a:r>
              <a:r>
                <a:rPr lang="en-US" altLang="zh-CN" sz="1800" b="0" dirty="0">
                  <a:latin typeface="Tahoma" panose="020B0604030504040204" pitchFamily="34" charset="0"/>
                </a:rPr>
                <a:t>;</a:t>
              </a:r>
            </a:p>
            <a:p>
              <a:pPr eaLnBrk="1" hangingPunct="1">
                <a:spcBef>
                  <a:spcPct val="50000"/>
                </a:spcBef>
                <a:buClrTx/>
                <a:buSzTx/>
                <a:buFontTx/>
                <a:buNone/>
              </a:pPr>
              <a:r>
                <a:rPr lang="en-US" altLang="zh-CN" sz="1800" b="0" dirty="0">
                  <a:latin typeface="Tahoma" panose="020B0604030504040204" pitchFamily="34" charset="0"/>
                </a:rPr>
                <a:t>      }</a:t>
              </a:r>
            </a:p>
            <a:p>
              <a:pPr eaLnBrk="1" hangingPunct="1">
                <a:spcBef>
                  <a:spcPct val="50000"/>
                </a:spcBef>
                <a:buClrTx/>
                <a:buSzTx/>
                <a:buFontTx/>
                <a:buNone/>
              </a:pPr>
              <a:r>
                <a:rPr lang="en-US" altLang="zh-CN" sz="1800" b="0" dirty="0">
                  <a:latin typeface="Tahoma" panose="020B0604030504040204" pitchFamily="34" charset="0"/>
                </a:rPr>
                <a:t>      </a:t>
              </a:r>
              <a:r>
                <a:rPr lang="en-US" altLang="zh-CN" sz="1800" b="0" dirty="0" err="1">
                  <a:latin typeface="Tahoma" panose="020B0604030504040204" pitchFamily="34" charset="0"/>
                </a:rPr>
                <a:t>printf</a:t>
              </a:r>
              <a:r>
                <a:rPr lang="en-US" altLang="zh-CN" sz="1800" b="0" dirty="0">
                  <a:latin typeface="Tahoma" panose="020B0604030504040204" pitchFamily="34" charset="0"/>
                </a:rPr>
                <a:t>(“%d”, sum);</a:t>
              </a:r>
            </a:p>
            <a:p>
              <a:pPr eaLnBrk="1" hangingPunct="1">
                <a:spcBef>
                  <a:spcPct val="50000"/>
                </a:spcBef>
                <a:buClrTx/>
                <a:buSzTx/>
                <a:buFontTx/>
                <a:buNone/>
              </a:pPr>
              <a:r>
                <a:rPr lang="en-US" altLang="zh-CN" sz="1800" b="0" dirty="0">
                  <a:latin typeface="Tahoma" panose="020B0604030504040204" pitchFamily="34" charset="0"/>
                </a:rPr>
                <a:t>}</a:t>
              </a:r>
            </a:p>
          </p:txBody>
        </p:sp>
      </p:grpSp>
      <p:grpSp>
        <p:nvGrpSpPr>
          <p:cNvPr id="63500" name="Group 12"/>
          <p:cNvGrpSpPr>
            <a:grpSpLocks/>
          </p:cNvGrpSpPr>
          <p:nvPr/>
        </p:nvGrpSpPr>
        <p:grpSpPr bwMode="auto">
          <a:xfrm>
            <a:off x="4876800" y="2298787"/>
            <a:ext cx="3149600" cy="3095625"/>
            <a:chOff x="3072" y="1588"/>
            <a:chExt cx="1984" cy="1950"/>
          </a:xfrm>
        </p:grpSpPr>
        <p:sp>
          <p:nvSpPr>
            <p:cNvPr id="6150" name="AutoShape 7"/>
            <p:cNvSpPr>
              <a:spLocks noChangeArrowheads="1"/>
            </p:cNvSpPr>
            <p:nvPr/>
          </p:nvSpPr>
          <p:spPr bwMode="auto">
            <a:xfrm>
              <a:off x="3072" y="2544"/>
              <a:ext cx="240" cy="48"/>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pic>
          <p:nvPicPr>
            <p:cNvPr id="615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 y="1588"/>
              <a:ext cx="1584"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26564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dissolve">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3497"/>
                                        </p:tgtEl>
                                        <p:attrNameLst>
                                          <p:attrName>style.visibility</p:attrName>
                                        </p:attrNameLst>
                                      </p:cBhvr>
                                      <p:to>
                                        <p:strVal val="visible"/>
                                      </p:to>
                                    </p:set>
                                    <p:animEffect transition="in" filter="dissolve">
                                      <p:cBhvr>
                                        <p:cTn id="12" dur="500"/>
                                        <p:tgtEl>
                                          <p:spTgt spid="634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3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67544" y="979488"/>
            <a:ext cx="7921625" cy="544512"/>
          </a:xfrm>
        </p:spPr>
        <p:txBody>
          <a:bodyPr/>
          <a:lstStyle/>
          <a:p>
            <a:pPr eaLnBrk="1" hangingPunct="1">
              <a:lnSpc>
                <a:spcPct val="130000"/>
              </a:lnSpc>
            </a:pPr>
            <a:r>
              <a:rPr lang="zh-CN" altLang="en-US" sz="2400" dirty="0" smtClean="0">
                <a:solidFill>
                  <a:srgbClr val="FF0000"/>
                </a:solidFill>
              </a:rPr>
              <a:t>怎么样让程序执行起来</a:t>
            </a:r>
            <a:r>
              <a:rPr lang="en-US" altLang="zh-CN" sz="2400" dirty="0" smtClean="0">
                <a:solidFill>
                  <a:srgbClr val="FF0000"/>
                </a:solidFill>
              </a:rPr>
              <a:t>?</a:t>
            </a:r>
          </a:p>
        </p:txBody>
      </p:sp>
      <p:sp>
        <p:nvSpPr>
          <p:cNvPr id="143367" name="AutoShape 7"/>
          <p:cNvSpPr>
            <a:spLocks noChangeArrowheads="1"/>
          </p:cNvSpPr>
          <p:nvPr/>
        </p:nvSpPr>
        <p:spPr bwMode="auto">
          <a:xfrm>
            <a:off x="2833936" y="3012083"/>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143391" name="Group 31"/>
          <p:cNvGrpSpPr>
            <a:grpSpLocks/>
          </p:cNvGrpSpPr>
          <p:nvPr/>
        </p:nvGrpSpPr>
        <p:grpSpPr bwMode="auto">
          <a:xfrm>
            <a:off x="395536" y="1716683"/>
            <a:ext cx="2362200" cy="3368675"/>
            <a:chOff x="336" y="1450"/>
            <a:chExt cx="1488" cy="2122"/>
          </a:xfrm>
        </p:grpSpPr>
        <p:grpSp>
          <p:nvGrpSpPr>
            <p:cNvPr id="7191" name="Group 28"/>
            <p:cNvGrpSpPr>
              <a:grpSpLocks/>
            </p:cNvGrpSpPr>
            <p:nvPr/>
          </p:nvGrpSpPr>
          <p:grpSpPr bwMode="auto">
            <a:xfrm>
              <a:off x="336" y="1450"/>
              <a:ext cx="1488" cy="1778"/>
              <a:chOff x="336" y="1450"/>
              <a:chExt cx="1488" cy="1778"/>
            </a:xfrm>
          </p:grpSpPr>
          <p:sp>
            <p:nvSpPr>
              <p:cNvPr id="7193" name="Rectangle 5"/>
              <p:cNvSpPr>
                <a:spLocks noChangeArrowheads="1"/>
              </p:cNvSpPr>
              <p:nvPr/>
            </p:nvSpPr>
            <p:spPr bwMode="auto">
              <a:xfrm>
                <a:off x="336" y="1450"/>
                <a:ext cx="1488"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94" name="Text Box 6"/>
              <p:cNvSpPr txBox="1">
                <a:spLocks noChangeArrowheads="1"/>
              </p:cNvSpPr>
              <p:nvPr/>
            </p:nvSpPr>
            <p:spPr bwMode="auto">
              <a:xfrm>
                <a:off x="384" y="1498"/>
                <a:ext cx="1440" cy="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200" b="0">
                    <a:latin typeface="Tahoma" panose="020B0604030504040204" pitchFamily="34" charset="0"/>
                  </a:rPr>
                  <a:t>int main(int argc, char* argv[])</a:t>
                </a:r>
              </a:p>
              <a:p>
                <a:pPr eaLnBrk="1" hangingPunct="1">
                  <a:spcBef>
                    <a:spcPct val="50000"/>
                  </a:spcBef>
                  <a:buClrTx/>
                  <a:buSzTx/>
                  <a:buFontTx/>
                  <a:buNone/>
                </a:pPr>
                <a:r>
                  <a:rPr lang="en-US" altLang="zh-CN" sz="1200" b="0">
                    <a:latin typeface="Tahoma" panose="020B0604030504040204" pitchFamily="34" charset="0"/>
                  </a:rPr>
                  <a:t>{</a:t>
                </a:r>
              </a:p>
              <a:p>
                <a:pPr eaLnBrk="1" hangingPunct="1">
                  <a:spcBef>
                    <a:spcPct val="50000"/>
                  </a:spcBef>
                  <a:buClrTx/>
                  <a:buSzTx/>
                  <a:buFontTx/>
                  <a:buNone/>
                </a:pPr>
                <a:r>
                  <a:rPr lang="en-US" altLang="zh-CN" sz="1200" b="0">
                    <a:latin typeface="Tahoma" panose="020B0604030504040204" pitchFamily="34" charset="0"/>
                  </a:rPr>
                  <a:t>     int  i , to, sum = 0;</a:t>
                </a:r>
              </a:p>
              <a:p>
                <a:pPr eaLnBrk="1" hangingPunct="1">
                  <a:spcBef>
                    <a:spcPct val="50000"/>
                  </a:spcBef>
                  <a:buClrTx/>
                  <a:buSzTx/>
                  <a:buFontTx/>
                  <a:buNone/>
                </a:pPr>
                <a:r>
                  <a:rPr lang="en-US" altLang="zh-CN" sz="1200" b="0">
                    <a:latin typeface="Tahoma" panose="020B0604030504040204" pitchFamily="34" charset="0"/>
                  </a:rPr>
                  <a:t>     to = atoi(argv[1]);</a:t>
                </a:r>
              </a:p>
              <a:p>
                <a:pPr eaLnBrk="1" hangingPunct="1">
                  <a:spcBef>
                    <a:spcPct val="50000"/>
                  </a:spcBef>
                  <a:buClrTx/>
                  <a:buSzTx/>
                  <a:buFontTx/>
                  <a:buNone/>
                </a:pPr>
                <a:r>
                  <a:rPr lang="en-US" altLang="zh-CN" sz="1200" b="0">
                    <a:latin typeface="Tahoma" panose="020B0604030504040204" pitchFamily="34" charset="0"/>
                  </a:rPr>
                  <a:t>     for(i=1; i&lt;=to; i++)</a:t>
                </a:r>
              </a:p>
              <a:p>
                <a:pPr eaLnBrk="1" hangingPunct="1">
                  <a:spcBef>
                    <a:spcPct val="50000"/>
                  </a:spcBef>
                  <a:buClrTx/>
                  <a:buSzTx/>
                  <a:buFontTx/>
                  <a:buNone/>
                </a:pPr>
                <a:r>
                  <a:rPr lang="en-US" altLang="zh-CN" sz="1200" b="0">
                    <a:latin typeface="Tahoma" panose="020B0604030504040204" pitchFamily="34" charset="0"/>
                  </a:rPr>
                  <a:t>     {  </a:t>
                </a:r>
              </a:p>
              <a:p>
                <a:pPr eaLnBrk="1" hangingPunct="1">
                  <a:spcBef>
                    <a:spcPct val="50000"/>
                  </a:spcBef>
                  <a:buClrTx/>
                  <a:buSzTx/>
                  <a:buFontTx/>
                  <a:buNone/>
                </a:pPr>
                <a:r>
                  <a:rPr lang="en-US" altLang="zh-CN" sz="1200" b="0">
                    <a:latin typeface="Tahoma" panose="020B0604030504040204" pitchFamily="34" charset="0"/>
                  </a:rPr>
                  <a:t>          sum = sum + i;</a:t>
                </a:r>
              </a:p>
              <a:p>
                <a:pPr eaLnBrk="1" hangingPunct="1">
                  <a:spcBef>
                    <a:spcPct val="50000"/>
                  </a:spcBef>
                  <a:buClrTx/>
                  <a:buSzTx/>
                  <a:buFontTx/>
                  <a:buNone/>
                </a:pPr>
                <a:r>
                  <a:rPr lang="en-US" altLang="zh-CN" sz="1200" b="0">
                    <a:latin typeface="Tahoma" panose="020B0604030504040204" pitchFamily="34" charset="0"/>
                  </a:rPr>
                  <a:t>      }</a:t>
                </a:r>
              </a:p>
              <a:p>
                <a:pPr eaLnBrk="1" hangingPunct="1">
                  <a:spcBef>
                    <a:spcPct val="50000"/>
                  </a:spcBef>
                  <a:buClrTx/>
                  <a:buSzTx/>
                  <a:buFontTx/>
                  <a:buNone/>
                </a:pPr>
                <a:r>
                  <a:rPr lang="en-US" altLang="zh-CN" sz="1200" b="0">
                    <a:latin typeface="Tahoma" panose="020B0604030504040204" pitchFamily="34" charset="0"/>
                  </a:rPr>
                  <a:t>      printf(“%d”, sum);</a:t>
                </a:r>
              </a:p>
              <a:p>
                <a:pPr eaLnBrk="1" hangingPunct="1">
                  <a:spcBef>
                    <a:spcPct val="50000"/>
                  </a:spcBef>
                  <a:buClrTx/>
                  <a:buSzTx/>
                  <a:buFontTx/>
                  <a:buNone/>
                </a:pPr>
                <a:r>
                  <a:rPr lang="en-US" altLang="zh-CN" sz="1200" b="0">
                    <a:latin typeface="Tahoma" panose="020B0604030504040204" pitchFamily="34" charset="0"/>
                  </a:rPr>
                  <a:t>}</a:t>
                </a:r>
              </a:p>
            </p:txBody>
          </p:sp>
        </p:grpSp>
        <p:sp>
          <p:nvSpPr>
            <p:cNvPr id="7192" name="Text Box 8"/>
            <p:cNvSpPr txBox="1">
              <a:spLocks noChangeArrowheads="1"/>
            </p:cNvSpPr>
            <p:nvPr/>
          </p:nvSpPr>
          <p:spPr bwMode="auto">
            <a:xfrm>
              <a:off x="720" y="3322"/>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源代码</a:t>
              </a:r>
            </a:p>
          </p:txBody>
        </p:sp>
      </p:grpSp>
      <p:sp>
        <p:nvSpPr>
          <p:cNvPr id="143374" name="AutoShape 14"/>
          <p:cNvSpPr>
            <a:spLocks noChangeArrowheads="1"/>
          </p:cNvSpPr>
          <p:nvPr/>
        </p:nvSpPr>
        <p:spPr bwMode="auto">
          <a:xfrm>
            <a:off x="5348536" y="2996208"/>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143392" name="Group 32"/>
          <p:cNvGrpSpPr>
            <a:grpSpLocks/>
          </p:cNvGrpSpPr>
          <p:nvPr/>
        </p:nvGrpSpPr>
        <p:grpSpPr bwMode="auto">
          <a:xfrm>
            <a:off x="2681536" y="1700808"/>
            <a:ext cx="3352800" cy="3657600"/>
            <a:chOff x="1776" y="1440"/>
            <a:chExt cx="2112" cy="2304"/>
          </a:xfrm>
        </p:grpSpPr>
        <p:grpSp>
          <p:nvGrpSpPr>
            <p:cNvPr id="7187" name="Group 29"/>
            <p:cNvGrpSpPr>
              <a:grpSpLocks/>
            </p:cNvGrpSpPr>
            <p:nvPr/>
          </p:nvGrpSpPr>
          <p:grpSpPr bwMode="auto">
            <a:xfrm>
              <a:off x="2160" y="1440"/>
              <a:ext cx="1248" cy="1776"/>
              <a:chOff x="2160" y="1440"/>
              <a:chExt cx="1248" cy="1776"/>
            </a:xfrm>
          </p:grpSpPr>
          <p:sp>
            <p:nvSpPr>
              <p:cNvPr id="7189" name="Rectangle 12"/>
              <p:cNvSpPr>
                <a:spLocks noChangeArrowheads="1"/>
              </p:cNvSpPr>
              <p:nvPr/>
            </p:nvSpPr>
            <p:spPr bwMode="auto">
              <a:xfrm>
                <a:off x="2160" y="1440"/>
                <a:ext cx="1248"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90" name="Text Box 13"/>
              <p:cNvSpPr txBox="1">
                <a:spLocks noChangeArrowheads="1"/>
              </p:cNvSpPr>
              <p:nvPr/>
            </p:nvSpPr>
            <p:spPr bwMode="auto">
              <a:xfrm>
                <a:off x="2160" y="1488"/>
                <a:ext cx="1248" cy="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ahoma" panose="020B0604030504040204" pitchFamily="34" charset="0"/>
                  </a:rPr>
                  <a:t>代码段：</a:t>
                </a:r>
              </a:p>
              <a:p>
                <a:pPr eaLnBrk="1" hangingPunct="1">
                  <a:spcBef>
                    <a:spcPct val="50000"/>
                  </a:spcBef>
                  <a:buClrTx/>
                  <a:buSzTx/>
                  <a:buFontTx/>
                  <a:buNone/>
                </a:pPr>
                <a:r>
                  <a:rPr lang="zh-CN" altLang="en-US" sz="2000" b="0">
                    <a:latin typeface="Tahoma" panose="020B0604030504040204" pitchFamily="34" charset="0"/>
                  </a:rPr>
                  <a:t>  </a:t>
                </a:r>
                <a:r>
                  <a:rPr lang="en-US" altLang="zh-CN" sz="2000" b="0">
                    <a:latin typeface="Tahoma" panose="020B0604030504040204" pitchFamily="34" charset="0"/>
                  </a:rPr>
                  <a:t>mov ax, [100]</a:t>
                </a:r>
              </a:p>
              <a:p>
                <a:pPr eaLnBrk="1" hangingPunct="1">
                  <a:spcBef>
                    <a:spcPct val="50000"/>
                  </a:spcBef>
                  <a:buClrTx/>
                  <a:buSzTx/>
                  <a:buFontTx/>
                  <a:buNone/>
                </a:pPr>
                <a:r>
                  <a:rPr lang="en-US" altLang="zh-CN" sz="2000" b="0">
                    <a:latin typeface="Tahoma" panose="020B0604030504040204" pitchFamily="34" charset="0"/>
                  </a:rPr>
                  <a:t>  mov bx, [104]</a:t>
                </a:r>
              </a:p>
              <a:p>
                <a:pPr eaLnBrk="1" hangingPunct="1">
                  <a:spcBef>
                    <a:spcPct val="50000"/>
                  </a:spcBef>
                  <a:buClrTx/>
                  <a:buSzTx/>
                  <a:buFontTx/>
                  <a:buNone/>
                </a:pPr>
                <a:r>
                  <a:rPr lang="en-US" altLang="zh-CN" sz="2000" b="0">
                    <a:latin typeface="Tahoma" panose="020B0604030504040204" pitchFamily="34" charset="0"/>
                  </a:rPr>
                  <a:t>  add ax, bx</a:t>
                </a:r>
              </a:p>
              <a:p>
                <a:pPr eaLnBrk="1" hangingPunct="1">
                  <a:spcBef>
                    <a:spcPct val="50000"/>
                  </a:spcBef>
                  <a:buClrTx/>
                  <a:buSzTx/>
                  <a:buFontTx/>
                  <a:buNone/>
                </a:pPr>
                <a:r>
                  <a:rPr lang="en-US" altLang="zh-CN" sz="2000" b="0">
                    <a:latin typeface="Tahoma" panose="020B0604030504040204" pitchFamily="34" charset="0"/>
                  </a:rPr>
                  <a:t>  ……</a:t>
                </a:r>
              </a:p>
              <a:p>
                <a:pPr eaLnBrk="1" hangingPunct="1">
                  <a:spcBef>
                    <a:spcPct val="50000"/>
                  </a:spcBef>
                  <a:buClrTx/>
                  <a:buSzTx/>
                  <a:buFontTx/>
                  <a:buNone/>
                </a:pPr>
                <a:r>
                  <a:rPr lang="en-US" altLang="zh-CN" sz="2000" b="0">
                    <a:latin typeface="Tahoma" panose="020B0604030504040204" pitchFamily="34" charset="0"/>
                  </a:rPr>
                  <a:t>  </a:t>
                </a:r>
              </a:p>
            </p:txBody>
          </p:sp>
        </p:grpSp>
        <p:sp>
          <p:nvSpPr>
            <p:cNvPr id="7188" name="Text Box 15"/>
            <p:cNvSpPr txBox="1">
              <a:spLocks noChangeArrowheads="1"/>
            </p:cNvSpPr>
            <p:nvPr/>
          </p:nvSpPr>
          <p:spPr bwMode="auto">
            <a:xfrm>
              <a:off x="1776" y="3302"/>
              <a:ext cx="21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t>可执行程序</a:t>
              </a:r>
            </a:p>
            <a:p>
              <a:pPr algn="ctr" eaLnBrk="1" hangingPunct="1">
                <a:spcBef>
                  <a:spcPct val="0"/>
                </a:spcBef>
                <a:buClrTx/>
                <a:buSzTx/>
                <a:buFontTx/>
                <a:buNone/>
              </a:pPr>
              <a:r>
                <a:rPr lang="en-US" altLang="zh-CN" sz="2000"/>
                <a:t>(</a:t>
              </a:r>
              <a:r>
                <a:rPr lang="zh-CN" altLang="en-US" sz="2000"/>
                <a:t>在磁盘上，没有输出结果</a:t>
              </a:r>
              <a:r>
                <a:rPr lang="en-US" altLang="zh-CN" sz="2000"/>
                <a:t>)</a:t>
              </a:r>
            </a:p>
          </p:txBody>
        </p:sp>
      </p:grpSp>
      <p:grpSp>
        <p:nvGrpSpPr>
          <p:cNvPr id="143393" name="Group 33"/>
          <p:cNvGrpSpPr>
            <a:grpSpLocks/>
          </p:cNvGrpSpPr>
          <p:nvPr/>
        </p:nvGrpSpPr>
        <p:grpSpPr bwMode="auto">
          <a:xfrm>
            <a:off x="5729536" y="1700808"/>
            <a:ext cx="3048000" cy="3368675"/>
            <a:chOff x="3696" y="1440"/>
            <a:chExt cx="1920" cy="2122"/>
          </a:xfrm>
        </p:grpSpPr>
        <p:sp>
          <p:nvSpPr>
            <p:cNvPr id="7177" name="Text Box 20"/>
            <p:cNvSpPr txBox="1">
              <a:spLocks noChangeArrowheads="1"/>
            </p:cNvSpPr>
            <p:nvPr/>
          </p:nvSpPr>
          <p:spPr bwMode="auto">
            <a:xfrm>
              <a:off x="3696" y="3312"/>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FF0000"/>
                  </a:solidFill>
                </a:rPr>
                <a:t>程序在内存中运行</a:t>
              </a:r>
            </a:p>
          </p:txBody>
        </p:sp>
        <p:grpSp>
          <p:nvGrpSpPr>
            <p:cNvPr id="7178" name="Group 30"/>
            <p:cNvGrpSpPr>
              <a:grpSpLocks/>
            </p:cNvGrpSpPr>
            <p:nvPr/>
          </p:nvGrpSpPr>
          <p:grpSpPr bwMode="auto">
            <a:xfrm>
              <a:off x="3744" y="1440"/>
              <a:ext cx="1872" cy="1776"/>
              <a:chOff x="3744" y="1440"/>
              <a:chExt cx="1872" cy="1776"/>
            </a:xfrm>
          </p:grpSpPr>
          <p:sp>
            <p:nvSpPr>
              <p:cNvPr id="7179" name="Rectangle 18"/>
              <p:cNvSpPr>
                <a:spLocks noChangeArrowheads="1"/>
              </p:cNvSpPr>
              <p:nvPr/>
            </p:nvSpPr>
            <p:spPr bwMode="auto">
              <a:xfrm>
                <a:off x="3744" y="1440"/>
                <a:ext cx="864"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80" name="Text Box 19"/>
              <p:cNvSpPr txBox="1">
                <a:spLocks noChangeArrowheads="1"/>
              </p:cNvSpPr>
              <p:nvPr/>
            </p:nvSpPr>
            <p:spPr bwMode="auto">
              <a:xfrm>
                <a:off x="3744" y="1488"/>
                <a:ext cx="912" cy="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latin typeface="Tahoma" panose="020B0604030504040204" pitchFamily="34" charset="0"/>
                  </a:rPr>
                  <a:t>代码段</a:t>
                </a:r>
              </a:p>
              <a:p>
                <a:pPr algn="ctr" eaLnBrk="1" hangingPunct="1">
                  <a:spcBef>
                    <a:spcPct val="50000"/>
                  </a:spcBef>
                  <a:buClrTx/>
                  <a:buSzTx/>
                  <a:buFontTx/>
                  <a:buNone/>
                </a:pPr>
                <a:r>
                  <a:rPr lang="zh-CN" altLang="en-US" sz="2000">
                    <a:latin typeface="Tahoma" panose="020B0604030504040204" pitchFamily="34" charset="0"/>
                  </a:rPr>
                  <a:t>数据段</a:t>
                </a:r>
              </a:p>
              <a:p>
                <a:pPr algn="ctr" eaLnBrk="1" hangingPunct="1">
                  <a:spcBef>
                    <a:spcPct val="50000"/>
                  </a:spcBef>
                  <a:buClrTx/>
                  <a:buSzTx/>
                  <a:buFontTx/>
                  <a:buNone/>
                </a:pPr>
                <a:endParaRPr lang="zh-CN" altLang="en-US" sz="2000">
                  <a:latin typeface="Tahoma" panose="020B0604030504040204" pitchFamily="34" charset="0"/>
                </a:endParaRPr>
              </a:p>
              <a:p>
                <a:pPr eaLnBrk="1" hangingPunct="1">
                  <a:spcBef>
                    <a:spcPct val="50000"/>
                  </a:spcBef>
                  <a:buClrTx/>
                  <a:buSzTx/>
                  <a:buFontTx/>
                  <a:buNone/>
                </a:pPr>
                <a:endParaRPr lang="zh-CN" altLang="en-US" sz="2000">
                  <a:latin typeface="Tahoma" panose="020B0604030504040204" pitchFamily="34" charset="0"/>
                </a:endParaRPr>
              </a:p>
              <a:p>
                <a:pPr eaLnBrk="1" hangingPunct="1">
                  <a:spcBef>
                    <a:spcPct val="50000"/>
                  </a:spcBef>
                  <a:buClrTx/>
                  <a:buSzTx/>
                  <a:buFontTx/>
                  <a:buNone/>
                </a:pPr>
                <a:endParaRPr lang="zh-CN" altLang="en-US" sz="2000">
                  <a:latin typeface="Tahoma" panose="020B0604030504040204" pitchFamily="34" charset="0"/>
                </a:endParaRPr>
              </a:p>
              <a:p>
                <a:pPr algn="ctr" eaLnBrk="1" hangingPunct="1">
                  <a:spcBef>
                    <a:spcPct val="50000"/>
                  </a:spcBef>
                  <a:buClrTx/>
                  <a:buSzTx/>
                  <a:buFontTx/>
                  <a:buNone/>
                </a:pPr>
                <a:r>
                  <a:rPr lang="zh-CN" altLang="en-US" sz="2000">
                    <a:latin typeface="Tahoma" panose="020B0604030504040204" pitchFamily="34" charset="0"/>
                  </a:rPr>
                  <a:t>栈</a:t>
                </a:r>
                <a:r>
                  <a:rPr lang="en-US" altLang="zh-CN" sz="2000">
                    <a:latin typeface="Tahoma" panose="020B0604030504040204" pitchFamily="34" charset="0"/>
                  </a:rPr>
                  <a:t>(</a:t>
                </a:r>
                <a:r>
                  <a:rPr lang="zh-CN" altLang="en-US" sz="2000">
                    <a:latin typeface="Tahoma" panose="020B0604030504040204" pitchFamily="34" charset="0"/>
                  </a:rPr>
                  <a:t>参数等</a:t>
                </a:r>
                <a:r>
                  <a:rPr lang="en-US" altLang="zh-CN" sz="2000">
                    <a:latin typeface="Tahoma" panose="020B0604030504040204" pitchFamily="34" charset="0"/>
                  </a:rPr>
                  <a:t>)</a:t>
                </a:r>
                <a:r>
                  <a:rPr lang="en-US" altLang="zh-CN" sz="2000" b="0">
                    <a:latin typeface="Tahoma" panose="020B0604030504040204" pitchFamily="34" charset="0"/>
                  </a:rPr>
                  <a:t>  </a:t>
                </a:r>
              </a:p>
            </p:txBody>
          </p:sp>
          <p:sp>
            <p:nvSpPr>
              <p:cNvPr id="7181" name="AutoShape 21"/>
              <p:cNvSpPr>
                <a:spLocks noChangeArrowheads="1"/>
              </p:cNvSpPr>
              <p:nvPr/>
            </p:nvSpPr>
            <p:spPr bwMode="auto">
              <a:xfrm rot="-5400000">
                <a:off x="4080" y="2784"/>
                <a:ext cx="240" cy="48"/>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82" name="Rectangle 22"/>
              <p:cNvSpPr>
                <a:spLocks noChangeArrowheads="1"/>
              </p:cNvSpPr>
              <p:nvPr/>
            </p:nvSpPr>
            <p:spPr bwMode="auto">
              <a:xfrm>
                <a:off x="4704" y="2016"/>
                <a:ext cx="864" cy="3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83" name="Text Box 23"/>
              <p:cNvSpPr txBox="1">
                <a:spLocks noChangeArrowheads="1"/>
              </p:cNvSpPr>
              <p:nvPr/>
            </p:nvSpPr>
            <p:spPr bwMode="auto">
              <a:xfrm>
                <a:off x="4704" y="206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latin typeface="Tahoma" panose="020B0604030504040204" pitchFamily="34" charset="0"/>
                  </a:rPr>
                  <a:t>寄存器组</a:t>
                </a:r>
                <a:r>
                  <a:rPr lang="zh-CN" altLang="en-US" sz="2000" b="0">
                    <a:latin typeface="Tahoma" panose="020B0604030504040204" pitchFamily="34" charset="0"/>
                  </a:rPr>
                  <a:t>  </a:t>
                </a:r>
              </a:p>
            </p:txBody>
          </p:sp>
          <p:sp>
            <p:nvSpPr>
              <p:cNvPr id="7184" name="Rectangle 25"/>
              <p:cNvSpPr>
                <a:spLocks noChangeArrowheads="1"/>
              </p:cNvSpPr>
              <p:nvPr/>
            </p:nvSpPr>
            <p:spPr bwMode="auto">
              <a:xfrm>
                <a:off x="4704" y="2352"/>
                <a:ext cx="864" cy="3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85" name="Text Box 26"/>
              <p:cNvSpPr txBox="1">
                <a:spLocks noChangeArrowheads="1"/>
              </p:cNvSpPr>
              <p:nvPr/>
            </p:nvSpPr>
            <p:spPr bwMode="auto">
              <a:xfrm>
                <a:off x="4704" y="240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latin typeface="Tahoma" panose="020B0604030504040204" pitchFamily="34" charset="0"/>
                  </a:rPr>
                  <a:t>处理器</a:t>
                </a:r>
                <a:r>
                  <a:rPr lang="zh-CN" altLang="en-US" sz="2000" b="0">
                    <a:latin typeface="Tahoma" panose="020B0604030504040204" pitchFamily="34" charset="0"/>
                  </a:rPr>
                  <a:t>  </a:t>
                </a:r>
              </a:p>
            </p:txBody>
          </p:sp>
          <p:sp>
            <p:nvSpPr>
              <p:cNvPr id="7186" name="AutoShape 27"/>
              <p:cNvSpPr>
                <a:spLocks noChangeArrowheads="1"/>
              </p:cNvSpPr>
              <p:nvPr/>
            </p:nvSpPr>
            <p:spPr bwMode="auto">
              <a:xfrm>
                <a:off x="4560" y="2160"/>
                <a:ext cx="240" cy="96"/>
              </a:xfrm>
              <a:prstGeom prst="rightArrow">
                <a:avLst>
                  <a:gd name="adj1" fmla="val 50000"/>
                  <a:gd name="adj2" fmla="val 62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sp>
        <p:nvSpPr>
          <p:cNvPr id="27"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执行程序是计算机的基本任务</a:t>
            </a:r>
            <a:endParaRPr lang="en-US" altLang="zh-CN" sz="2800" b="1" kern="0" dirty="0" smtClean="0"/>
          </a:p>
        </p:txBody>
      </p:sp>
    </p:spTree>
    <p:extLst>
      <p:ext uri="{BB962C8B-B14F-4D97-AF65-F5344CB8AC3E}">
        <p14:creationId xmlns:p14="http://schemas.microsoft.com/office/powerpoint/2010/main" val="1452496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3391"/>
                                        </p:tgtEl>
                                        <p:attrNameLst>
                                          <p:attrName>style.visibility</p:attrName>
                                        </p:attrNameLst>
                                      </p:cBhvr>
                                      <p:to>
                                        <p:strVal val="visible"/>
                                      </p:to>
                                    </p:set>
                                    <p:animEffect transition="in" filter="dissolve">
                                      <p:cBhvr>
                                        <p:cTn id="7" dur="500"/>
                                        <p:tgtEl>
                                          <p:spTgt spid="143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43367"/>
                                        </p:tgtEl>
                                        <p:attrNameLst>
                                          <p:attrName>style.visibility</p:attrName>
                                        </p:attrNameLst>
                                      </p:cBhvr>
                                      <p:to>
                                        <p:strVal val="visible"/>
                                      </p:to>
                                    </p:set>
                                    <p:anim calcmode="lin" valueType="num">
                                      <p:cBhvr>
                                        <p:cTn id="12" dur="500" fill="hold"/>
                                        <p:tgtEl>
                                          <p:spTgt spid="143367"/>
                                        </p:tgtEl>
                                        <p:attrNameLst>
                                          <p:attrName>ppt_w</p:attrName>
                                        </p:attrNameLst>
                                      </p:cBhvr>
                                      <p:tavLst>
                                        <p:tav tm="0">
                                          <p:val>
                                            <p:fltVal val="0"/>
                                          </p:val>
                                        </p:tav>
                                        <p:tav tm="100000">
                                          <p:val>
                                            <p:strVal val="#ppt_w"/>
                                          </p:val>
                                        </p:tav>
                                      </p:tavLst>
                                    </p:anim>
                                    <p:anim calcmode="lin" valueType="num">
                                      <p:cBhvr>
                                        <p:cTn id="13" dur="500" fill="hold"/>
                                        <p:tgtEl>
                                          <p:spTgt spid="143367"/>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43392"/>
                                        </p:tgtEl>
                                        <p:attrNameLst>
                                          <p:attrName>style.visibility</p:attrName>
                                        </p:attrNameLst>
                                      </p:cBhvr>
                                      <p:to>
                                        <p:strVal val="visible"/>
                                      </p:to>
                                    </p:set>
                                    <p:animEffect transition="in" filter="dissolve">
                                      <p:cBhvr>
                                        <p:cTn id="18" dur="500"/>
                                        <p:tgtEl>
                                          <p:spTgt spid="14339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43374"/>
                                        </p:tgtEl>
                                        <p:attrNameLst>
                                          <p:attrName>style.visibility</p:attrName>
                                        </p:attrNameLst>
                                      </p:cBhvr>
                                      <p:to>
                                        <p:strVal val="visible"/>
                                      </p:to>
                                    </p:set>
                                    <p:anim calcmode="lin" valueType="num">
                                      <p:cBhvr>
                                        <p:cTn id="23" dur="500" fill="hold"/>
                                        <p:tgtEl>
                                          <p:spTgt spid="143374"/>
                                        </p:tgtEl>
                                        <p:attrNameLst>
                                          <p:attrName>ppt_w</p:attrName>
                                        </p:attrNameLst>
                                      </p:cBhvr>
                                      <p:tavLst>
                                        <p:tav tm="0">
                                          <p:val>
                                            <p:fltVal val="0"/>
                                          </p:val>
                                        </p:tav>
                                        <p:tav tm="100000">
                                          <p:val>
                                            <p:strVal val="#ppt_w"/>
                                          </p:val>
                                        </p:tav>
                                      </p:tavLst>
                                    </p:anim>
                                    <p:anim calcmode="lin" valueType="num">
                                      <p:cBhvr>
                                        <p:cTn id="24" dur="500" fill="hold"/>
                                        <p:tgtEl>
                                          <p:spTgt spid="143374"/>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43393"/>
                                        </p:tgtEl>
                                        <p:attrNameLst>
                                          <p:attrName>style.visibility</p:attrName>
                                        </p:attrNameLst>
                                      </p:cBhvr>
                                      <p:to>
                                        <p:strVal val="visible"/>
                                      </p:to>
                                    </p:set>
                                    <p:animEffect transition="in" filter="dissolve">
                                      <p:cBhvr>
                                        <p:cTn id="29" dur="500"/>
                                        <p:tgtEl>
                                          <p:spTgt spid="143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animBg="1"/>
      <p:bldP spid="1433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50"/>
          <p:cNvGrpSpPr>
            <a:grpSpLocks/>
          </p:cNvGrpSpPr>
          <p:nvPr/>
        </p:nvGrpSpPr>
        <p:grpSpPr bwMode="auto">
          <a:xfrm>
            <a:off x="1062038" y="1524000"/>
            <a:ext cx="3200400" cy="3789363"/>
            <a:chOff x="669" y="960"/>
            <a:chExt cx="2016" cy="2387"/>
          </a:xfrm>
        </p:grpSpPr>
        <p:sp>
          <p:nvSpPr>
            <p:cNvPr id="8210" name="Rectangle 23"/>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8211" name="Text Box 24"/>
            <p:cNvSpPr txBox="1">
              <a:spLocks noChangeArrowheads="1"/>
            </p:cNvSpPr>
            <p:nvPr/>
          </p:nvSpPr>
          <p:spPr bwMode="auto">
            <a:xfrm>
              <a:off x="669" y="1008"/>
              <a:ext cx="2016"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代码段：</a:t>
              </a:r>
            </a:p>
            <a:p>
              <a:pPr eaLnBrk="1" hangingPunct="1">
                <a:spcBef>
                  <a:spcPct val="50000"/>
                </a:spcBef>
                <a:buClrTx/>
                <a:buSzTx/>
                <a:buFontTx/>
                <a:buNone/>
              </a:pPr>
              <a:r>
                <a:rPr lang="zh-CN" altLang="en-US" sz="2000">
                  <a:latin typeface="Tahoma" panose="020B0604030504040204" pitchFamily="34" charset="0"/>
                </a:rPr>
                <a:t>  </a:t>
              </a:r>
              <a:r>
                <a:rPr lang="en-US" altLang="zh-CN" sz="2000">
                  <a:latin typeface="Tahoma" panose="020B0604030504040204" pitchFamily="34" charset="0"/>
                </a:rPr>
                <a:t>mov ax, [100]</a:t>
              </a:r>
            </a:p>
            <a:p>
              <a:pPr eaLnBrk="1" hangingPunct="1">
                <a:spcBef>
                  <a:spcPct val="50000"/>
                </a:spcBef>
                <a:buClrTx/>
                <a:buSzTx/>
                <a:buFontTx/>
                <a:buNone/>
              </a:pPr>
              <a:r>
                <a:rPr lang="en-US" altLang="zh-CN" sz="2000">
                  <a:latin typeface="Tahoma" panose="020B0604030504040204" pitchFamily="34" charset="0"/>
                </a:rPr>
                <a:t>  mov bx, [104]</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p>
            <a:p>
              <a:pPr eaLnBrk="1" hangingPunct="1">
                <a:spcBef>
                  <a:spcPct val="50000"/>
                </a:spcBef>
                <a:buClrTx/>
                <a:buSzTx/>
                <a:buFontTx/>
                <a:buNone/>
              </a:pPr>
              <a:endParaRPr lang="en-US" altLang="zh-CN" sz="2000">
                <a:latin typeface="Tahoma" panose="020B0604030504040204" pitchFamily="34" charset="0"/>
              </a:endParaRPr>
            </a:p>
            <a:p>
              <a:pPr eaLnBrk="1" hangingPunct="1">
                <a:spcBef>
                  <a:spcPct val="50000"/>
                </a:spcBef>
                <a:buClrTx/>
                <a:buSzTx/>
                <a:buFontTx/>
                <a:buNone/>
              </a:pPr>
              <a:r>
                <a:rPr lang="en-US" altLang="zh-CN" sz="2000" b="0">
                  <a:latin typeface="Tahoma" panose="020B0604030504040204" pitchFamily="34" charset="0"/>
                </a:rPr>
                <a:t> </a:t>
              </a:r>
              <a:r>
                <a:rPr lang="en-US" altLang="zh-CN" sz="2000">
                  <a:latin typeface="Tahoma" panose="020B0604030504040204" pitchFamily="34" charset="0"/>
                </a:rPr>
                <a:t>100:   0     //sum</a:t>
              </a:r>
            </a:p>
            <a:p>
              <a:pPr eaLnBrk="1" hangingPunct="1">
                <a:spcBef>
                  <a:spcPct val="50000"/>
                </a:spcBef>
                <a:buClrTx/>
                <a:buSzTx/>
                <a:buFontTx/>
                <a:buNone/>
              </a:pPr>
              <a:r>
                <a:rPr lang="en-US" altLang="zh-CN" sz="2000">
                  <a:latin typeface="Tahoma" panose="020B0604030504040204" pitchFamily="34" charset="0"/>
                </a:rPr>
                <a:t> 104:   1     // i</a:t>
              </a:r>
            </a:p>
          </p:txBody>
        </p:sp>
      </p:grpSp>
      <p:sp>
        <p:nvSpPr>
          <p:cNvPr id="64542" name="AutoShape 30"/>
          <p:cNvSpPr>
            <a:spLocks noChangeArrowheads="1"/>
          </p:cNvSpPr>
          <p:nvPr/>
        </p:nvSpPr>
        <p:spPr bwMode="auto">
          <a:xfrm>
            <a:off x="3276600" y="2209800"/>
            <a:ext cx="842963" cy="204788"/>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64545" name="Group 33"/>
          <p:cNvGrpSpPr>
            <a:grpSpLocks/>
          </p:cNvGrpSpPr>
          <p:nvPr/>
        </p:nvGrpSpPr>
        <p:grpSpPr bwMode="auto">
          <a:xfrm>
            <a:off x="228600" y="2085975"/>
            <a:ext cx="998538" cy="466725"/>
            <a:chOff x="139" y="1338"/>
            <a:chExt cx="629" cy="294"/>
          </a:xfrm>
        </p:grpSpPr>
        <p:sp>
          <p:nvSpPr>
            <p:cNvPr id="8208" name="Rectangle 31"/>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8209" name="AutoShape 32"/>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64563" name="Group 51"/>
          <p:cNvGrpSpPr>
            <a:grpSpLocks/>
          </p:cNvGrpSpPr>
          <p:nvPr/>
        </p:nvGrpSpPr>
        <p:grpSpPr bwMode="auto">
          <a:xfrm>
            <a:off x="4343400" y="2057400"/>
            <a:ext cx="3429000" cy="466725"/>
            <a:chOff x="2736" y="1296"/>
            <a:chExt cx="2160" cy="294"/>
          </a:xfrm>
        </p:grpSpPr>
        <p:sp>
          <p:nvSpPr>
            <p:cNvPr id="8206" name="Text Box 34"/>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mov ax, [100]</a:t>
              </a:r>
            </a:p>
          </p:txBody>
        </p:sp>
        <p:sp>
          <p:nvSpPr>
            <p:cNvPr id="8207" name="Text Box 35"/>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IR</a:t>
              </a:r>
            </a:p>
          </p:txBody>
        </p:sp>
      </p:grpSp>
      <p:grpSp>
        <p:nvGrpSpPr>
          <p:cNvPr id="64564" name="Group 52"/>
          <p:cNvGrpSpPr>
            <a:grpSpLocks/>
          </p:cNvGrpSpPr>
          <p:nvPr/>
        </p:nvGrpSpPr>
        <p:grpSpPr bwMode="auto">
          <a:xfrm>
            <a:off x="6553200" y="2957513"/>
            <a:ext cx="1752600" cy="481012"/>
            <a:chOff x="4128" y="1863"/>
            <a:chExt cx="1104" cy="303"/>
          </a:xfrm>
        </p:grpSpPr>
        <p:sp>
          <p:nvSpPr>
            <p:cNvPr id="8204" name="Text Box 36"/>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8205" name="Text Box 37"/>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grpSp>
      <p:grpSp>
        <p:nvGrpSpPr>
          <p:cNvPr id="64557" name="Group 45"/>
          <p:cNvGrpSpPr>
            <a:grpSpLocks/>
          </p:cNvGrpSpPr>
          <p:nvPr/>
        </p:nvGrpSpPr>
        <p:grpSpPr bwMode="auto">
          <a:xfrm>
            <a:off x="5410200" y="2590800"/>
            <a:ext cx="1143000" cy="609600"/>
            <a:chOff x="3408" y="1632"/>
            <a:chExt cx="720" cy="384"/>
          </a:xfrm>
        </p:grpSpPr>
        <p:sp>
          <p:nvSpPr>
            <p:cNvPr id="8202" name="Line 43"/>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3" name="Line 44"/>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4565" name="Text Box 53"/>
          <p:cNvSpPr txBox="1">
            <a:spLocks noChangeArrowheads="1"/>
          </p:cNvSpPr>
          <p:nvPr/>
        </p:nvSpPr>
        <p:spPr bwMode="auto">
          <a:xfrm>
            <a:off x="6767513" y="298608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0</a:t>
            </a:r>
          </a:p>
        </p:txBody>
      </p:sp>
      <p:sp>
        <p:nvSpPr>
          <p:cNvPr id="20"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程序执行的细节</a:t>
            </a:r>
            <a:endParaRPr lang="en-US" altLang="zh-CN" sz="2800" b="1" kern="0" dirty="0" smtClean="0"/>
          </a:p>
        </p:txBody>
      </p:sp>
    </p:spTree>
    <p:extLst>
      <p:ext uri="{BB962C8B-B14F-4D97-AF65-F5344CB8AC3E}">
        <p14:creationId xmlns:p14="http://schemas.microsoft.com/office/powerpoint/2010/main" val="3731686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4545"/>
                                        </p:tgtEl>
                                        <p:attrNameLst>
                                          <p:attrName>style.visibility</p:attrName>
                                        </p:attrNameLst>
                                      </p:cBhvr>
                                      <p:to>
                                        <p:strVal val="visible"/>
                                      </p:to>
                                    </p:set>
                                    <p:anim calcmode="lin" valueType="num">
                                      <p:cBhvr>
                                        <p:cTn id="7" dur="500" fill="hold"/>
                                        <p:tgtEl>
                                          <p:spTgt spid="64545"/>
                                        </p:tgtEl>
                                        <p:attrNameLst>
                                          <p:attrName>ppt_w</p:attrName>
                                        </p:attrNameLst>
                                      </p:cBhvr>
                                      <p:tavLst>
                                        <p:tav tm="0">
                                          <p:val>
                                            <p:fltVal val="0"/>
                                          </p:val>
                                        </p:tav>
                                        <p:tav tm="100000">
                                          <p:val>
                                            <p:strVal val="#ppt_w"/>
                                          </p:val>
                                        </p:tav>
                                      </p:tavLst>
                                    </p:anim>
                                    <p:anim calcmode="lin" valueType="num">
                                      <p:cBhvr>
                                        <p:cTn id="8" dur="500" fill="hold"/>
                                        <p:tgtEl>
                                          <p:spTgt spid="6454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4542"/>
                                        </p:tgtEl>
                                        <p:attrNameLst>
                                          <p:attrName>style.visibility</p:attrName>
                                        </p:attrNameLst>
                                      </p:cBhvr>
                                      <p:to>
                                        <p:strVal val="visible"/>
                                      </p:to>
                                    </p:set>
                                    <p:anim calcmode="lin" valueType="num">
                                      <p:cBhvr>
                                        <p:cTn id="13" dur="500" fill="hold"/>
                                        <p:tgtEl>
                                          <p:spTgt spid="64542"/>
                                        </p:tgtEl>
                                        <p:attrNameLst>
                                          <p:attrName>ppt_w</p:attrName>
                                        </p:attrNameLst>
                                      </p:cBhvr>
                                      <p:tavLst>
                                        <p:tav tm="0">
                                          <p:val>
                                            <p:fltVal val="0"/>
                                          </p:val>
                                        </p:tav>
                                        <p:tav tm="100000">
                                          <p:val>
                                            <p:strVal val="#ppt_w"/>
                                          </p:val>
                                        </p:tav>
                                      </p:tavLst>
                                    </p:anim>
                                    <p:anim calcmode="lin" valueType="num">
                                      <p:cBhvr>
                                        <p:cTn id="14" dur="500" fill="hold"/>
                                        <p:tgtEl>
                                          <p:spTgt spid="6454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64563"/>
                                        </p:tgtEl>
                                        <p:attrNameLst>
                                          <p:attrName>style.visibility</p:attrName>
                                        </p:attrNameLst>
                                      </p:cBhvr>
                                      <p:to>
                                        <p:strVal val="visible"/>
                                      </p:to>
                                    </p:set>
                                    <p:animEffect transition="in" filter="dissolve">
                                      <p:cBhvr>
                                        <p:cTn id="19" dur="500"/>
                                        <p:tgtEl>
                                          <p:spTgt spid="645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64564"/>
                                        </p:tgtEl>
                                        <p:attrNameLst>
                                          <p:attrName>style.visibility</p:attrName>
                                        </p:attrNameLst>
                                      </p:cBhvr>
                                      <p:to>
                                        <p:strVal val="visible"/>
                                      </p:to>
                                    </p:set>
                                    <p:animEffect transition="in" filter="dissolve">
                                      <p:cBhvr>
                                        <p:cTn id="24" dur="500"/>
                                        <p:tgtEl>
                                          <p:spTgt spid="6456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nodeType="clickEffect">
                                  <p:stCondLst>
                                    <p:cond delay="0"/>
                                  </p:stCondLst>
                                  <p:childTnLst>
                                    <p:set>
                                      <p:cBhvr>
                                        <p:cTn id="28" dur="1" fill="hold">
                                          <p:stCondLst>
                                            <p:cond delay="0"/>
                                          </p:stCondLst>
                                        </p:cTn>
                                        <p:tgtEl>
                                          <p:spTgt spid="64557"/>
                                        </p:tgtEl>
                                        <p:attrNameLst>
                                          <p:attrName>style.visibility</p:attrName>
                                        </p:attrNameLst>
                                      </p:cBhvr>
                                      <p:to>
                                        <p:strVal val="visible"/>
                                      </p:to>
                                    </p:set>
                                    <p:anim calcmode="lin" valueType="num">
                                      <p:cBhvr>
                                        <p:cTn id="29" dur="500" fill="hold"/>
                                        <p:tgtEl>
                                          <p:spTgt spid="64557"/>
                                        </p:tgtEl>
                                        <p:attrNameLst>
                                          <p:attrName>ppt_w</p:attrName>
                                        </p:attrNameLst>
                                      </p:cBhvr>
                                      <p:tavLst>
                                        <p:tav tm="0">
                                          <p:val>
                                            <p:fltVal val="0"/>
                                          </p:val>
                                        </p:tav>
                                        <p:tav tm="100000">
                                          <p:val>
                                            <p:strVal val="#ppt_w"/>
                                          </p:val>
                                        </p:tav>
                                      </p:tavLst>
                                    </p:anim>
                                    <p:anim calcmode="lin" valueType="num">
                                      <p:cBhvr>
                                        <p:cTn id="30" dur="500" fill="hold"/>
                                        <p:tgtEl>
                                          <p:spTgt spid="64557"/>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4565"/>
                                        </p:tgtEl>
                                        <p:attrNameLst>
                                          <p:attrName>style.visibility</p:attrName>
                                        </p:attrNameLst>
                                      </p:cBhvr>
                                      <p:to>
                                        <p:strVal val="visible"/>
                                      </p:to>
                                    </p:set>
                                    <p:animEffect transition="in" filter="dissolve">
                                      <p:cBhvr>
                                        <p:cTn id="35" dur="500"/>
                                        <p:tgtEl>
                                          <p:spTgt spid="6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2" grpId="0" animBg="1"/>
      <p:bldP spid="645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Group 3"/>
          <p:cNvGrpSpPr>
            <a:grpSpLocks/>
          </p:cNvGrpSpPr>
          <p:nvPr/>
        </p:nvGrpSpPr>
        <p:grpSpPr bwMode="auto">
          <a:xfrm>
            <a:off x="1062038" y="1524000"/>
            <a:ext cx="3200400" cy="3789363"/>
            <a:chOff x="669" y="960"/>
            <a:chExt cx="2016" cy="2387"/>
          </a:xfrm>
        </p:grpSpPr>
        <p:sp>
          <p:nvSpPr>
            <p:cNvPr id="9236" name="Rectangle 4"/>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237" name="Text Box 5"/>
            <p:cNvSpPr txBox="1">
              <a:spLocks noChangeArrowheads="1"/>
            </p:cNvSpPr>
            <p:nvPr/>
          </p:nvSpPr>
          <p:spPr bwMode="auto">
            <a:xfrm>
              <a:off x="669" y="1008"/>
              <a:ext cx="2016"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代码段：</a:t>
              </a:r>
            </a:p>
            <a:p>
              <a:pPr eaLnBrk="1" hangingPunct="1">
                <a:spcBef>
                  <a:spcPct val="50000"/>
                </a:spcBef>
                <a:buClrTx/>
                <a:buSzTx/>
                <a:buFontTx/>
                <a:buNone/>
              </a:pPr>
              <a:r>
                <a:rPr lang="zh-CN" altLang="en-US" sz="2000">
                  <a:latin typeface="Tahoma" panose="020B0604030504040204" pitchFamily="34" charset="0"/>
                </a:rPr>
                <a:t>  </a:t>
              </a:r>
              <a:r>
                <a:rPr lang="en-US" altLang="zh-CN" sz="2000">
                  <a:latin typeface="Tahoma" panose="020B0604030504040204" pitchFamily="34" charset="0"/>
                </a:rPr>
                <a:t>mov ax, [100]</a:t>
              </a:r>
            </a:p>
            <a:p>
              <a:pPr eaLnBrk="1" hangingPunct="1">
                <a:spcBef>
                  <a:spcPct val="50000"/>
                </a:spcBef>
                <a:buClrTx/>
                <a:buSzTx/>
                <a:buFontTx/>
                <a:buNone/>
              </a:pPr>
              <a:r>
                <a:rPr lang="en-US" altLang="zh-CN" sz="2000">
                  <a:latin typeface="Tahoma" panose="020B0604030504040204" pitchFamily="34" charset="0"/>
                </a:rPr>
                <a:t>  mov bx, [104]</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p>
            <a:p>
              <a:pPr eaLnBrk="1" hangingPunct="1">
                <a:spcBef>
                  <a:spcPct val="50000"/>
                </a:spcBef>
                <a:buClrTx/>
                <a:buSzTx/>
                <a:buFontTx/>
                <a:buNone/>
              </a:pPr>
              <a:endParaRPr lang="en-US" altLang="zh-CN" sz="2000">
                <a:latin typeface="Tahoma" panose="020B0604030504040204" pitchFamily="34" charset="0"/>
              </a:endParaRPr>
            </a:p>
            <a:p>
              <a:pPr eaLnBrk="1" hangingPunct="1">
                <a:spcBef>
                  <a:spcPct val="50000"/>
                </a:spcBef>
                <a:buClrTx/>
                <a:buSzTx/>
                <a:buFontTx/>
                <a:buNone/>
              </a:pPr>
              <a:r>
                <a:rPr lang="en-US" altLang="zh-CN" sz="2000" b="0">
                  <a:latin typeface="Tahoma" panose="020B0604030504040204" pitchFamily="34" charset="0"/>
                </a:rPr>
                <a:t> </a:t>
              </a:r>
              <a:r>
                <a:rPr lang="en-US" altLang="zh-CN" sz="2000">
                  <a:latin typeface="Tahoma" panose="020B0604030504040204" pitchFamily="34" charset="0"/>
                </a:rPr>
                <a:t>100:   0     //sum</a:t>
              </a:r>
            </a:p>
            <a:p>
              <a:pPr eaLnBrk="1" hangingPunct="1">
                <a:spcBef>
                  <a:spcPct val="50000"/>
                </a:spcBef>
                <a:buClrTx/>
                <a:buSzTx/>
                <a:buFontTx/>
                <a:buNone/>
              </a:pPr>
              <a:r>
                <a:rPr lang="en-US" altLang="zh-CN" sz="2000">
                  <a:latin typeface="Tahoma" panose="020B0604030504040204" pitchFamily="34" charset="0"/>
                </a:rPr>
                <a:t> 104:   1     // i</a:t>
              </a:r>
            </a:p>
          </p:txBody>
        </p:sp>
      </p:grpSp>
      <p:sp>
        <p:nvSpPr>
          <p:cNvPr id="146438" name="AutoShape 6"/>
          <p:cNvSpPr>
            <a:spLocks noChangeArrowheads="1"/>
          </p:cNvSpPr>
          <p:nvPr/>
        </p:nvSpPr>
        <p:spPr bwMode="auto">
          <a:xfrm>
            <a:off x="3276600" y="2652713"/>
            <a:ext cx="842963" cy="204787"/>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146439" name="Group 7"/>
          <p:cNvGrpSpPr>
            <a:grpSpLocks/>
          </p:cNvGrpSpPr>
          <p:nvPr/>
        </p:nvGrpSpPr>
        <p:grpSpPr bwMode="auto">
          <a:xfrm>
            <a:off x="228600" y="2562225"/>
            <a:ext cx="998538" cy="466725"/>
            <a:chOff x="139" y="1338"/>
            <a:chExt cx="629" cy="294"/>
          </a:xfrm>
        </p:grpSpPr>
        <p:sp>
          <p:nvSpPr>
            <p:cNvPr id="9234" name="Rectangle 8"/>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9235" name="AutoShape 9"/>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46442" name="Group 10"/>
          <p:cNvGrpSpPr>
            <a:grpSpLocks/>
          </p:cNvGrpSpPr>
          <p:nvPr/>
        </p:nvGrpSpPr>
        <p:grpSpPr bwMode="auto">
          <a:xfrm>
            <a:off x="4343400" y="2500313"/>
            <a:ext cx="3429000" cy="466725"/>
            <a:chOff x="2736" y="1296"/>
            <a:chExt cx="2160" cy="294"/>
          </a:xfrm>
        </p:grpSpPr>
        <p:sp>
          <p:nvSpPr>
            <p:cNvPr id="9232" name="Text Box 11"/>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mov bx, [104]</a:t>
              </a:r>
            </a:p>
          </p:txBody>
        </p:sp>
        <p:sp>
          <p:nvSpPr>
            <p:cNvPr id="9233" name="Text Box 12"/>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IR</a:t>
              </a:r>
            </a:p>
          </p:txBody>
        </p:sp>
      </p:grpSp>
      <p:grpSp>
        <p:nvGrpSpPr>
          <p:cNvPr id="146445" name="Group 13"/>
          <p:cNvGrpSpPr>
            <a:grpSpLocks/>
          </p:cNvGrpSpPr>
          <p:nvPr/>
        </p:nvGrpSpPr>
        <p:grpSpPr bwMode="auto">
          <a:xfrm>
            <a:off x="6567488" y="4162425"/>
            <a:ext cx="1752600" cy="481013"/>
            <a:chOff x="4128" y="1863"/>
            <a:chExt cx="1104" cy="303"/>
          </a:xfrm>
        </p:grpSpPr>
        <p:sp>
          <p:nvSpPr>
            <p:cNvPr id="9230" name="Text Box 14"/>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9231" name="Text Box 15"/>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bx</a:t>
              </a:r>
            </a:p>
          </p:txBody>
        </p:sp>
      </p:grpSp>
      <p:grpSp>
        <p:nvGrpSpPr>
          <p:cNvPr id="146448" name="Group 16"/>
          <p:cNvGrpSpPr>
            <a:grpSpLocks/>
          </p:cNvGrpSpPr>
          <p:nvPr/>
        </p:nvGrpSpPr>
        <p:grpSpPr bwMode="auto">
          <a:xfrm>
            <a:off x="5410200" y="3033713"/>
            <a:ext cx="1143000" cy="1385887"/>
            <a:chOff x="3408" y="1632"/>
            <a:chExt cx="720" cy="384"/>
          </a:xfrm>
        </p:grpSpPr>
        <p:sp>
          <p:nvSpPr>
            <p:cNvPr id="9228" name="Line 17"/>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9" name="Line 18"/>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51" name="Text Box 19"/>
          <p:cNvSpPr txBox="1">
            <a:spLocks noChangeArrowheads="1"/>
          </p:cNvSpPr>
          <p:nvPr/>
        </p:nvSpPr>
        <p:spPr bwMode="auto">
          <a:xfrm>
            <a:off x="6781800" y="4191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1</a:t>
            </a:r>
          </a:p>
        </p:txBody>
      </p:sp>
      <p:sp>
        <p:nvSpPr>
          <p:cNvPr id="9226" name="Text Box 20"/>
          <p:cNvSpPr txBox="1">
            <a:spLocks noChangeArrowheads="1"/>
          </p:cNvSpPr>
          <p:nvPr/>
        </p:nvSpPr>
        <p:spPr bwMode="auto">
          <a:xfrm>
            <a:off x="6553200" y="3519488"/>
            <a:ext cx="762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0</a:t>
            </a:r>
          </a:p>
        </p:txBody>
      </p:sp>
      <p:sp>
        <p:nvSpPr>
          <p:cNvPr id="9227" name="Text Box 21"/>
          <p:cNvSpPr txBox="1">
            <a:spLocks noChangeArrowheads="1"/>
          </p:cNvSpPr>
          <p:nvPr/>
        </p:nvSpPr>
        <p:spPr bwMode="auto">
          <a:xfrm>
            <a:off x="7391400" y="3505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sp>
        <p:nvSpPr>
          <p:cNvPr id="23"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程序执行的细节</a:t>
            </a:r>
            <a:endParaRPr lang="en-US" altLang="zh-CN" sz="2800" b="1" kern="0" dirty="0" smtClean="0"/>
          </a:p>
        </p:txBody>
      </p:sp>
    </p:spTree>
    <p:extLst>
      <p:ext uri="{BB962C8B-B14F-4D97-AF65-F5344CB8AC3E}">
        <p14:creationId xmlns:p14="http://schemas.microsoft.com/office/powerpoint/2010/main" val="168652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46439"/>
                                        </p:tgtEl>
                                        <p:attrNameLst>
                                          <p:attrName>style.visibility</p:attrName>
                                        </p:attrNameLst>
                                      </p:cBhvr>
                                      <p:to>
                                        <p:strVal val="visible"/>
                                      </p:to>
                                    </p:set>
                                    <p:anim calcmode="lin" valueType="num">
                                      <p:cBhvr>
                                        <p:cTn id="7" dur="500" fill="hold"/>
                                        <p:tgtEl>
                                          <p:spTgt spid="146439"/>
                                        </p:tgtEl>
                                        <p:attrNameLst>
                                          <p:attrName>ppt_w</p:attrName>
                                        </p:attrNameLst>
                                      </p:cBhvr>
                                      <p:tavLst>
                                        <p:tav tm="0">
                                          <p:val>
                                            <p:fltVal val="0"/>
                                          </p:val>
                                        </p:tav>
                                        <p:tav tm="100000">
                                          <p:val>
                                            <p:strVal val="#ppt_w"/>
                                          </p:val>
                                        </p:tav>
                                      </p:tavLst>
                                    </p:anim>
                                    <p:anim calcmode="lin" valueType="num">
                                      <p:cBhvr>
                                        <p:cTn id="8" dur="500" fill="hold"/>
                                        <p:tgtEl>
                                          <p:spTgt spid="14643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46438"/>
                                        </p:tgtEl>
                                        <p:attrNameLst>
                                          <p:attrName>style.visibility</p:attrName>
                                        </p:attrNameLst>
                                      </p:cBhvr>
                                      <p:to>
                                        <p:strVal val="visible"/>
                                      </p:to>
                                    </p:set>
                                    <p:anim calcmode="lin" valueType="num">
                                      <p:cBhvr>
                                        <p:cTn id="13" dur="500" fill="hold"/>
                                        <p:tgtEl>
                                          <p:spTgt spid="146438"/>
                                        </p:tgtEl>
                                        <p:attrNameLst>
                                          <p:attrName>ppt_w</p:attrName>
                                        </p:attrNameLst>
                                      </p:cBhvr>
                                      <p:tavLst>
                                        <p:tav tm="0">
                                          <p:val>
                                            <p:fltVal val="0"/>
                                          </p:val>
                                        </p:tav>
                                        <p:tav tm="100000">
                                          <p:val>
                                            <p:strVal val="#ppt_w"/>
                                          </p:val>
                                        </p:tav>
                                      </p:tavLst>
                                    </p:anim>
                                    <p:anim calcmode="lin" valueType="num">
                                      <p:cBhvr>
                                        <p:cTn id="14" dur="500" fill="hold"/>
                                        <p:tgtEl>
                                          <p:spTgt spid="146438"/>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46442"/>
                                        </p:tgtEl>
                                        <p:attrNameLst>
                                          <p:attrName>style.visibility</p:attrName>
                                        </p:attrNameLst>
                                      </p:cBhvr>
                                      <p:to>
                                        <p:strVal val="visible"/>
                                      </p:to>
                                    </p:set>
                                    <p:animEffect transition="in" filter="dissolve">
                                      <p:cBhvr>
                                        <p:cTn id="19" dur="500"/>
                                        <p:tgtEl>
                                          <p:spTgt spid="1464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46445"/>
                                        </p:tgtEl>
                                        <p:attrNameLst>
                                          <p:attrName>style.visibility</p:attrName>
                                        </p:attrNameLst>
                                      </p:cBhvr>
                                      <p:to>
                                        <p:strVal val="visible"/>
                                      </p:to>
                                    </p:set>
                                    <p:animEffect transition="in" filter="dissolve">
                                      <p:cBhvr>
                                        <p:cTn id="24" dur="500"/>
                                        <p:tgtEl>
                                          <p:spTgt spid="1464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nodeType="clickEffect">
                                  <p:stCondLst>
                                    <p:cond delay="0"/>
                                  </p:stCondLst>
                                  <p:childTnLst>
                                    <p:set>
                                      <p:cBhvr>
                                        <p:cTn id="28" dur="1" fill="hold">
                                          <p:stCondLst>
                                            <p:cond delay="0"/>
                                          </p:stCondLst>
                                        </p:cTn>
                                        <p:tgtEl>
                                          <p:spTgt spid="146448"/>
                                        </p:tgtEl>
                                        <p:attrNameLst>
                                          <p:attrName>style.visibility</p:attrName>
                                        </p:attrNameLst>
                                      </p:cBhvr>
                                      <p:to>
                                        <p:strVal val="visible"/>
                                      </p:to>
                                    </p:set>
                                    <p:anim calcmode="lin" valueType="num">
                                      <p:cBhvr>
                                        <p:cTn id="29" dur="500" fill="hold"/>
                                        <p:tgtEl>
                                          <p:spTgt spid="146448"/>
                                        </p:tgtEl>
                                        <p:attrNameLst>
                                          <p:attrName>ppt_w</p:attrName>
                                        </p:attrNameLst>
                                      </p:cBhvr>
                                      <p:tavLst>
                                        <p:tav tm="0">
                                          <p:val>
                                            <p:fltVal val="0"/>
                                          </p:val>
                                        </p:tav>
                                        <p:tav tm="100000">
                                          <p:val>
                                            <p:strVal val="#ppt_w"/>
                                          </p:val>
                                        </p:tav>
                                      </p:tavLst>
                                    </p:anim>
                                    <p:anim calcmode="lin" valueType="num">
                                      <p:cBhvr>
                                        <p:cTn id="30" dur="500" fill="hold"/>
                                        <p:tgtEl>
                                          <p:spTgt spid="146448"/>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6451"/>
                                        </p:tgtEl>
                                        <p:attrNameLst>
                                          <p:attrName>style.visibility</p:attrName>
                                        </p:attrNameLst>
                                      </p:cBhvr>
                                      <p:to>
                                        <p:strVal val="visible"/>
                                      </p:to>
                                    </p:set>
                                    <p:animEffect transition="in" filter="dissolve">
                                      <p:cBhvr>
                                        <p:cTn id="35" dur="500"/>
                                        <p:tgtEl>
                                          <p:spTgt spid="146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8" grpId="0" animBg="1"/>
      <p:bldP spid="146451" grpId="0"/>
    </p:bldLst>
  </p:timing>
</p:sld>
</file>

<file path=ppt/theme/theme1.xml><?xml version="1.0" encoding="utf-8"?>
<a:theme xmlns:a="http://schemas.openxmlformats.org/drawingml/2006/main" name="ASIPP">
  <a:themeElements>
    <a:clrScheme name="ASIP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IPP">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SIP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SIP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SIP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SIP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SIP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SIP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SIP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SIP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SIP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SIP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SIP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SIP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ASIPP</Template>
  <TotalTime>0</TotalTime>
  <Pages>0</Pages>
  <Words>2777</Words>
  <Characters>0</Characters>
  <Application>Microsoft Office PowerPoint</Application>
  <DocSecurity>0</DocSecurity>
  <PresentationFormat>全屏显示(4:3)</PresentationFormat>
  <Lines>0</Lines>
  <Paragraphs>539</Paragraphs>
  <Slides>39</Slides>
  <Notes>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3" baseType="lpstr">
      <vt:lpstr>仿宋_GB2312</vt:lpstr>
      <vt:lpstr>黑体</vt:lpstr>
      <vt:lpstr>宋体</vt:lpstr>
      <vt:lpstr>文鼎中特广告体</vt:lpstr>
      <vt:lpstr>Arial</vt:lpstr>
      <vt:lpstr>Calibri</vt:lpstr>
      <vt:lpstr>Century Gothic</vt:lpstr>
      <vt:lpstr>Symbol</vt:lpstr>
      <vt:lpstr>Tahoma</vt:lpstr>
      <vt:lpstr>Times</vt:lpstr>
      <vt:lpstr>Times New Roman</vt:lpstr>
      <vt:lpstr>Wingdings</vt:lpstr>
      <vt:lpstr>ASIPP</vt:lpstr>
      <vt:lpstr>Visio</vt:lpstr>
      <vt:lpstr>PowerPoint 演示文稿</vt:lpstr>
      <vt:lpstr>PowerPoint 演示文稿</vt:lpstr>
      <vt:lpstr>PowerPoint 演示文稿</vt:lpstr>
      <vt:lpstr>PowerPoint 演示文稿</vt:lpstr>
      <vt:lpstr>PowerPoint 演示文稿</vt:lpstr>
      <vt:lpstr>计算机用来干什么?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（1）单个进程的管理</vt:lpstr>
      <vt:lpstr>（2）多个进程的管理</vt:lpstr>
      <vt:lpstr>PowerPoint 演示文稿</vt:lpstr>
      <vt:lpstr>进程与线程的差别-1</vt:lpstr>
      <vt:lpstr>进程与线程的差别-1</vt:lpstr>
      <vt:lpstr>PowerPoint 演示文稿</vt:lpstr>
    </vt:vector>
  </TitlesOfParts>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2019-04-15T09:41:40Z</dcterms:created>
  <dcterms:modified xsi:type="dcterms:W3CDTF">2019-04-15T09:41:45Z</dcterms:modified>
</cp:coreProperties>
</file>