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53"/>
  </p:notesMasterIdLst>
  <p:handoutMasterIdLst>
    <p:handoutMasterId r:id="rId154"/>
  </p:handoutMasterIdLst>
  <p:sldIdLst>
    <p:sldId id="433" r:id="rId2"/>
    <p:sldId id="435" r:id="rId3"/>
    <p:sldId id="522" r:id="rId4"/>
    <p:sldId id="523" r:id="rId5"/>
    <p:sldId id="548" r:id="rId6"/>
    <p:sldId id="562" r:id="rId7"/>
    <p:sldId id="563" r:id="rId8"/>
    <p:sldId id="564" r:id="rId9"/>
    <p:sldId id="565" r:id="rId10"/>
    <p:sldId id="566" r:id="rId11"/>
    <p:sldId id="567" r:id="rId12"/>
    <p:sldId id="568" r:id="rId13"/>
    <p:sldId id="569" r:id="rId14"/>
    <p:sldId id="549" r:id="rId15"/>
    <p:sldId id="551" r:id="rId16"/>
    <p:sldId id="555" r:id="rId17"/>
    <p:sldId id="554" r:id="rId18"/>
    <p:sldId id="570" r:id="rId19"/>
    <p:sldId id="571" r:id="rId20"/>
    <p:sldId id="572" r:id="rId21"/>
    <p:sldId id="530" r:id="rId22"/>
    <p:sldId id="529" r:id="rId23"/>
    <p:sldId id="524" r:id="rId24"/>
    <p:sldId id="545" r:id="rId25"/>
    <p:sldId id="546" r:id="rId26"/>
    <p:sldId id="527" r:id="rId27"/>
    <p:sldId id="540" r:id="rId28"/>
    <p:sldId id="556" r:id="rId29"/>
    <p:sldId id="531" r:id="rId30"/>
    <p:sldId id="536" r:id="rId31"/>
    <p:sldId id="537" r:id="rId32"/>
    <p:sldId id="557" r:id="rId33"/>
    <p:sldId id="541" r:id="rId34"/>
    <p:sldId id="542" r:id="rId35"/>
    <p:sldId id="543" r:id="rId36"/>
    <p:sldId id="547" r:id="rId37"/>
    <p:sldId id="559" r:id="rId38"/>
    <p:sldId id="558" r:id="rId39"/>
    <p:sldId id="575" r:id="rId40"/>
    <p:sldId id="576" r:id="rId41"/>
    <p:sldId id="577" r:id="rId42"/>
    <p:sldId id="578" r:id="rId43"/>
    <p:sldId id="579" r:id="rId44"/>
    <p:sldId id="580" r:id="rId45"/>
    <p:sldId id="581" r:id="rId46"/>
    <p:sldId id="582" r:id="rId47"/>
    <p:sldId id="583" r:id="rId48"/>
    <p:sldId id="584" r:id="rId49"/>
    <p:sldId id="585" r:id="rId50"/>
    <p:sldId id="586" r:id="rId51"/>
    <p:sldId id="587" r:id="rId52"/>
    <p:sldId id="588" r:id="rId53"/>
    <p:sldId id="589" r:id="rId54"/>
    <p:sldId id="590" r:id="rId55"/>
    <p:sldId id="591" r:id="rId56"/>
    <p:sldId id="592" r:id="rId57"/>
    <p:sldId id="593" r:id="rId58"/>
    <p:sldId id="594" r:id="rId59"/>
    <p:sldId id="595" r:id="rId60"/>
    <p:sldId id="596" r:id="rId61"/>
    <p:sldId id="597" r:id="rId62"/>
    <p:sldId id="598" r:id="rId63"/>
    <p:sldId id="599" r:id="rId64"/>
    <p:sldId id="600" r:id="rId65"/>
    <p:sldId id="601" r:id="rId66"/>
    <p:sldId id="602" r:id="rId67"/>
    <p:sldId id="603" r:id="rId68"/>
    <p:sldId id="604" r:id="rId69"/>
    <p:sldId id="605" r:id="rId70"/>
    <p:sldId id="606" r:id="rId71"/>
    <p:sldId id="607" r:id="rId72"/>
    <p:sldId id="608" r:id="rId73"/>
    <p:sldId id="609" r:id="rId74"/>
    <p:sldId id="610" r:id="rId75"/>
    <p:sldId id="611" r:id="rId76"/>
    <p:sldId id="612" r:id="rId77"/>
    <p:sldId id="613" r:id="rId78"/>
    <p:sldId id="614" r:id="rId79"/>
    <p:sldId id="615" r:id="rId80"/>
    <p:sldId id="616" r:id="rId81"/>
    <p:sldId id="617" r:id="rId82"/>
    <p:sldId id="618" r:id="rId83"/>
    <p:sldId id="619" r:id="rId84"/>
    <p:sldId id="620" r:id="rId85"/>
    <p:sldId id="621" r:id="rId86"/>
    <p:sldId id="622" r:id="rId87"/>
    <p:sldId id="624" r:id="rId88"/>
    <p:sldId id="625" r:id="rId89"/>
    <p:sldId id="626" r:id="rId90"/>
    <p:sldId id="627" r:id="rId91"/>
    <p:sldId id="628" r:id="rId92"/>
    <p:sldId id="629" r:id="rId93"/>
    <p:sldId id="630" r:id="rId94"/>
    <p:sldId id="631" r:id="rId95"/>
    <p:sldId id="632" r:id="rId96"/>
    <p:sldId id="633" r:id="rId97"/>
    <p:sldId id="634" r:id="rId98"/>
    <p:sldId id="635" r:id="rId99"/>
    <p:sldId id="636" r:id="rId100"/>
    <p:sldId id="637" r:id="rId101"/>
    <p:sldId id="640" r:id="rId102"/>
    <p:sldId id="641" r:id="rId103"/>
    <p:sldId id="642" r:id="rId104"/>
    <p:sldId id="643" r:id="rId105"/>
    <p:sldId id="644" r:id="rId106"/>
    <p:sldId id="645" r:id="rId107"/>
    <p:sldId id="646" r:id="rId108"/>
    <p:sldId id="647" r:id="rId109"/>
    <p:sldId id="648" r:id="rId110"/>
    <p:sldId id="649" r:id="rId111"/>
    <p:sldId id="650" r:id="rId112"/>
    <p:sldId id="651" r:id="rId113"/>
    <p:sldId id="652" r:id="rId114"/>
    <p:sldId id="653" r:id="rId115"/>
    <p:sldId id="654" r:id="rId116"/>
    <p:sldId id="655" r:id="rId117"/>
    <p:sldId id="656" r:id="rId118"/>
    <p:sldId id="657" r:id="rId119"/>
    <p:sldId id="658" r:id="rId120"/>
    <p:sldId id="659" r:id="rId121"/>
    <p:sldId id="660" r:id="rId122"/>
    <p:sldId id="661" r:id="rId123"/>
    <p:sldId id="662" r:id="rId124"/>
    <p:sldId id="663" r:id="rId125"/>
    <p:sldId id="664" r:id="rId126"/>
    <p:sldId id="665" r:id="rId127"/>
    <p:sldId id="666" r:id="rId128"/>
    <p:sldId id="667" r:id="rId129"/>
    <p:sldId id="668" r:id="rId130"/>
    <p:sldId id="669" r:id="rId131"/>
    <p:sldId id="670" r:id="rId132"/>
    <p:sldId id="671" r:id="rId133"/>
    <p:sldId id="672" r:id="rId134"/>
    <p:sldId id="673" r:id="rId135"/>
    <p:sldId id="674" r:id="rId136"/>
    <p:sldId id="675" r:id="rId137"/>
    <p:sldId id="676" r:id="rId138"/>
    <p:sldId id="677" r:id="rId139"/>
    <p:sldId id="678" r:id="rId140"/>
    <p:sldId id="679" r:id="rId141"/>
    <p:sldId id="680" r:id="rId142"/>
    <p:sldId id="681" r:id="rId143"/>
    <p:sldId id="682" r:id="rId144"/>
    <p:sldId id="683" r:id="rId145"/>
    <p:sldId id="684" r:id="rId146"/>
    <p:sldId id="685" r:id="rId147"/>
    <p:sldId id="686" r:id="rId148"/>
    <p:sldId id="687" r:id="rId149"/>
    <p:sldId id="688" r:id="rId150"/>
    <p:sldId id="689" r:id="rId151"/>
    <p:sldId id="690" r:id="rId152"/>
  </p:sldIdLst>
  <p:sldSz cx="9144000" cy="6858000" type="screen4x3"/>
  <p:notesSz cx="6856413" cy="97504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69CD"/>
    <a:srgbClr val="000008"/>
    <a:srgbClr val="0066CC"/>
    <a:srgbClr val="0000FF"/>
    <a:srgbClr val="009999"/>
    <a:srgbClr val="0574D0"/>
    <a:srgbClr val="CC3300"/>
    <a:srgbClr val="008080"/>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28" autoAdjust="0"/>
  </p:normalViewPr>
  <p:slideViewPr>
    <p:cSldViewPr>
      <p:cViewPr varScale="1">
        <p:scale>
          <a:sx n="100" d="100"/>
          <a:sy n="100" d="100"/>
        </p:scale>
        <p:origin x="1914"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12" y="66"/>
      </p:cViewPr>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handoutMaster" Target="handoutMasters/handout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889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3025" y="0"/>
            <a:ext cx="2971800" cy="488950"/>
          </a:xfrm>
          <a:prstGeom prst="rect">
            <a:avLst/>
          </a:prstGeom>
        </p:spPr>
        <p:txBody>
          <a:bodyPr vert="horz" lIns="91440" tIns="45720" rIns="91440" bIns="45720" rtlCol="0"/>
          <a:lstStyle>
            <a:lvl1pPr algn="r">
              <a:defRPr sz="1200"/>
            </a:lvl1pPr>
          </a:lstStyle>
          <a:p>
            <a:fld id="{FA8A4E85-F25C-4AF7-8B2C-BDF5CACCD184}" type="datetimeFigureOut">
              <a:rPr lang="zh-CN" altLang="en-US" smtClean="0"/>
              <a:t>2019/5/5</a:t>
            </a:fld>
            <a:endParaRPr lang="zh-CN" altLang="en-US"/>
          </a:p>
        </p:txBody>
      </p:sp>
      <p:sp>
        <p:nvSpPr>
          <p:cNvPr id="4" name="页脚占位符 3"/>
          <p:cNvSpPr>
            <a:spLocks noGrp="1"/>
          </p:cNvSpPr>
          <p:nvPr>
            <p:ph type="ftr" sz="quarter" idx="2"/>
          </p:nvPr>
        </p:nvSpPr>
        <p:spPr>
          <a:xfrm>
            <a:off x="0" y="9261475"/>
            <a:ext cx="2971800" cy="48895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3025" y="9261475"/>
            <a:ext cx="2971800" cy="488950"/>
          </a:xfrm>
          <a:prstGeom prst="rect">
            <a:avLst/>
          </a:prstGeom>
        </p:spPr>
        <p:txBody>
          <a:bodyPr vert="horz" lIns="91440" tIns="45720" rIns="91440" bIns="45720" rtlCol="0" anchor="b"/>
          <a:lstStyle>
            <a:lvl1pPr algn="r">
              <a:defRPr sz="1200"/>
            </a:lvl1pPr>
          </a:lstStyle>
          <a:p>
            <a:fld id="{958EDF69-E88A-4D44-862F-40E500D8928C}" type="slidenum">
              <a:rPr lang="zh-CN" altLang="en-US" smtClean="0"/>
              <a:t>‹#›</a:t>
            </a:fld>
            <a:endParaRPr lang="zh-CN" altLang="en-US"/>
          </a:p>
        </p:txBody>
      </p:sp>
    </p:spTree>
    <p:extLst>
      <p:ext uri="{BB962C8B-B14F-4D97-AF65-F5344CB8AC3E}">
        <p14:creationId xmlns:p14="http://schemas.microsoft.com/office/powerpoint/2010/main" val="254274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87363"/>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3025" y="0"/>
            <a:ext cx="2971800" cy="487363"/>
          </a:xfrm>
          <a:prstGeom prst="rect">
            <a:avLst/>
          </a:prstGeom>
        </p:spPr>
        <p:txBody>
          <a:bodyPr vert="horz" lIns="91440" tIns="45720" rIns="91440" bIns="45720" rtlCol="0"/>
          <a:lstStyle>
            <a:lvl1pPr algn="r">
              <a:defRPr sz="1200">
                <a:latin typeface="Arial" charset="0"/>
                <a:ea typeface="宋体" charset="-122"/>
              </a:defRPr>
            </a:lvl1pPr>
          </a:lstStyle>
          <a:p>
            <a:pPr>
              <a:defRPr/>
            </a:pPr>
            <a:fld id="{5E38AE98-9250-48FD-9CD9-A89CE263A18C}" type="datetimeFigureOut">
              <a:rPr lang="zh-CN" altLang="en-US"/>
              <a:pPr>
                <a:defRPr/>
              </a:pPr>
              <a:t>2019/5/5</a:t>
            </a:fld>
            <a:endParaRPr lang="zh-CN" altLang="en-US"/>
          </a:p>
        </p:txBody>
      </p:sp>
      <p:sp>
        <p:nvSpPr>
          <p:cNvPr id="4" name="幻灯片图像占位符 3"/>
          <p:cNvSpPr>
            <a:spLocks noGrp="1" noRot="1" noChangeAspect="1"/>
          </p:cNvSpPr>
          <p:nvPr>
            <p:ph type="sldImg" idx="2"/>
          </p:nvPr>
        </p:nvSpPr>
        <p:spPr>
          <a:xfrm>
            <a:off x="992188" y="731838"/>
            <a:ext cx="4872037" cy="3656012"/>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630738"/>
            <a:ext cx="5484813" cy="438785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261475"/>
            <a:ext cx="2971800" cy="487363"/>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3025" y="9261475"/>
            <a:ext cx="2971800" cy="487363"/>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A51BA6CA-86D2-4F77-A62F-5D351E1F3B90}" type="slidenum">
              <a:rPr lang="zh-CN" altLang="en-US"/>
              <a:pPr>
                <a:defRPr/>
              </a:pPr>
              <a:t>‹#›</a:t>
            </a:fld>
            <a:endParaRPr lang="zh-CN" altLang="en-US"/>
          </a:p>
        </p:txBody>
      </p:sp>
    </p:spTree>
    <p:extLst>
      <p:ext uri="{BB962C8B-B14F-4D97-AF65-F5344CB8AC3E}">
        <p14:creationId xmlns:p14="http://schemas.microsoft.com/office/powerpoint/2010/main" val="470390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a:t>
            </a:fld>
            <a:endParaRPr lang="zh-CN" altLang="en-US"/>
          </a:p>
        </p:txBody>
      </p:sp>
    </p:spTree>
    <p:extLst>
      <p:ext uri="{BB962C8B-B14F-4D97-AF65-F5344CB8AC3E}">
        <p14:creationId xmlns:p14="http://schemas.microsoft.com/office/powerpoint/2010/main" val="2221639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42</a:t>
            </a:fld>
            <a:endParaRPr lang="zh-CN" altLang="en-US"/>
          </a:p>
        </p:txBody>
      </p:sp>
    </p:spTree>
    <p:extLst>
      <p:ext uri="{BB962C8B-B14F-4D97-AF65-F5344CB8AC3E}">
        <p14:creationId xmlns:p14="http://schemas.microsoft.com/office/powerpoint/2010/main" val="691738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43</a:t>
            </a:fld>
            <a:endParaRPr lang="zh-CN" altLang="en-US"/>
          </a:p>
        </p:txBody>
      </p:sp>
    </p:spTree>
    <p:extLst>
      <p:ext uri="{BB962C8B-B14F-4D97-AF65-F5344CB8AC3E}">
        <p14:creationId xmlns:p14="http://schemas.microsoft.com/office/powerpoint/2010/main" val="678345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44</a:t>
            </a:fld>
            <a:endParaRPr lang="zh-CN" altLang="en-US"/>
          </a:p>
        </p:txBody>
      </p:sp>
    </p:spTree>
    <p:extLst>
      <p:ext uri="{BB962C8B-B14F-4D97-AF65-F5344CB8AC3E}">
        <p14:creationId xmlns:p14="http://schemas.microsoft.com/office/powerpoint/2010/main" val="2035562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45</a:t>
            </a:fld>
            <a:endParaRPr lang="zh-CN" altLang="en-US"/>
          </a:p>
        </p:txBody>
      </p:sp>
    </p:spTree>
    <p:extLst>
      <p:ext uri="{BB962C8B-B14F-4D97-AF65-F5344CB8AC3E}">
        <p14:creationId xmlns:p14="http://schemas.microsoft.com/office/powerpoint/2010/main" val="479230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46</a:t>
            </a:fld>
            <a:endParaRPr lang="zh-CN" altLang="en-US"/>
          </a:p>
        </p:txBody>
      </p:sp>
    </p:spTree>
    <p:extLst>
      <p:ext uri="{BB962C8B-B14F-4D97-AF65-F5344CB8AC3E}">
        <p14:creationId xmlns:p14="http://schemas.microsoft.com/office/powerpoint/2010/main" val="2417130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47</a:t>
            </a:fld>
            <a:endParaRPr lang="zh-CN" altLang="en-US"/>
          </a:p>
        </p:txBody>
      </p:sp>
    </p:spTree>
    <p:extLst>
      <p:ext uri="{BB962C8B-B14F-4D97-AF65-F5344CB8AC3E}">
        <p14:creationId xmlns:p14="http://schemas.microsoft.com/office/powerpoint/2010/main" val="1085247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49</a:t>
            </a:fld>
            <a:endParaRPr lang="zh-CN" altLang="en-US"/>
          </a:p>
        </p:txBody>
      </p:sp>
    </p:spTree>
    <p:extLst>
      <p:ext uri="{BB962C8B-B14F-4D97-AF65-F5344CB8AC3E}">
        <p14:creationId xmlns:p14="http://schemas.microsoft.com/office/powerpoint/2010/main" val="147376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51</a:t>
            </a:fld>
            <a:endParaRPr lang="zh-CN" altLang="en-US"/>
          </a:p>
        </p:txBody>
      </p:sp>
    </p:spTree>
    <p:extLst>
      <p:ext uri="{BB962C8B-B14F-4D97-AF65-F5344CB8AC3E}">
        <p14:creationId xmlns:p14="http://schemas.microsoft.com/office/powerpoint/2010/main" val="369993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54</a:t>
            </a:fld>
            <a:endParaRPr lang="zh-CN" altLang="en-US"/>
          </a:p>
        </p:txBody>
      </p:sp>
    </p:spTree>
    <p:extLst>
      <p:ext uri="{BB962C8B-B14F-4D97-AF65-F5344CB8AC3E}">
        <p14:creationId xmlns:p14="http://schemas.microsoft.com/office/powerpoint/2010/main" val="2344914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55</a:t>
            </a:fld>
            <a:endParaRPr lang="zh-CN" altLang="en-US"/>
          </a:p>
        </p:txBody>
      </p:sp>
    </p:spTree>
    <p:extLst>
      <p:ext uri="{BB962C8B-B14F-4D97-AF65-F5344CB8AC3E}">
        <p14:creationId xmlns:p14="http://schemas.microsoft.com/office/powerpoint/2010/main" val="217023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dirty="0"/>
          </a:p>
        </p:txBody>
      </p:sp>
      <p:sp>
        <p:nvSpPr>
          <p:cNvPr id="133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022896-BFB0-411C-A0DE-106702788B13}" type="slidenum">
              <a:rPr lang="zh-CN" altLang="en-US" smtClean="0">
                <a:latin typeface="Arial" pitchFamily="34" charset="0"/>
                <a:ea typeface="宋体" pitchFamily="2" charset="-122"/>
              </a:rPr>
              <a:pPr/>
              <a:t>2</a:t>
            </a:fld>
            <a:endParaRPr lang="zh-CN" altLang="en-US" smtClean="0">
              <a:latin typeface="Arial" pitchFamily="34" charset="0"/>
              <a:ea typeface="宋体" pitchFamily="2" charset="-122"/>
            </a:endParaRPr>
          </a:p>
        </p:txBody>
      </p:sp>
    </p:spTree>
    <p:extLst>
      <p:ext uri="{BB962C8B-B14F-4D97-AF65-F5344CB8AC3E}">
        <p14:creationId xmlns:p14="http://schemas.microsoft.com/office/powerpoint/2010/main" val="910297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56</a:t>
            </a:fld>
            <a:endParaRPr lang="zh-CN" altLang="en-US"/>
          </a:p>
        </p:txBody>
      </p:sp>
    </p:spTree>
    <p:extLst>
      <p:ext uri="{BB962C8B-B14F-4D97-AF65-F5344CB8AC3E}">
        <p14:creationId xmlns:p14="http://schemas.microsoft.com/office/powerpoint/2010/main" val="1107234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57</a:t>
            </a:fld>
            <a:endParaRPr lang="zh-CN" altLang="en-US"/>
          </a:p>
        </p:txBody>
      </p:sp>
    </p:spTree>
    <p:extLst>
      <p:ext uri="{BB962C8B-B14F-4D97-AF65-F5344CB8AC3E}">
        <p14:creationId xmlns:p14="http://schemas.microsoft.com/office/powerpoint/2010/main" val="331958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58</a:t>
            </a:fld>
            <a:endParaRPr lang="zh-CN" altLang="en-US"/>
          </a:p>
        </p:txBody>
      </p:sp>
    </p:spTree>
    <p:extLst>
      <p:ext uri="{BB962C8B-B14F-4D97-AF65-F5344CB8AC3E}">
        <p14:creationId xmlns:p14="http://schemas.microsoft.com/office/powerpoint/2010/main" val="3376680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59</a:t>
            </a:fld>
            <a:endParaRPr lang="zh-CN" altLang="en-US"/>
          </a:p>
        </p:txBody>
      </p:sp>
    </p:spTree>
    <p:extLst>
      <p:ext uri="{BB962C8B-B14F-4D97-AF65-F5344CB8AC3E}">
        <p14:creationId xmlns:p14="http://schemas.microsoft.com/office/powerpoint/2010/main" val="2484353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61</a:t>
            </a:fld>
            <a:endParaRPr lang="zh-CN" altLang="en-US"/>
          </a:p>
        </p:txBody>
      </p:sp>
    </p:spTree>
    <p:extLst>
      <p:ext uri="{BB962C8B-B14F-4D97-AF65-F5344CB8AC3E}">
        <p14:creationId xmlns:p14="http://schemas.microsoft.com/office/powerpoint/2010/main" val="740156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62</a:t>
            </a:fld>
            <a:endParaRPr lang="zh-CN" altLang="en-US"/>
          </a:p>
        </p:txBody>
      </p:sp>
    </p:spTree>
    <p:extLst>
      <p:ext uri="{BB962C8B-B14F-4D97-AF65-F5344CB8AC3E}">
        <p14:creationId xmlns:p14="http://schemas.microsoft.com/office/powerpoint/2010/main" val="264509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63</a:t>
            </a:fld>
            <a:endParaRPr lang="zh-CN" altLang="en-US"/>
          </a:p>
        </p:txBody>
      </p:sp>
    </p:spTree>
    <p:extLst>
      <p:ext uri="{BB962C8B-B14F-4D97-AF65-F5344CB8AC3E}">
        <p14:creationId xmlns:p14="http://schemas.microsoft.com/office/powerpoint/2010/main" val="1775665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68</a:t>
            </a:fld>
            <a:endParaRPr lang="zh-CN" altLang="en-US"/>
          </a:p>
        </p:txBody>
      </p:sp>
    </p:spTree>
    <p:extLst>
      <p:ext uri="{BB962C8B-B14F-4D97-AF65-F5344CB8AC3E}">
        <p14:creationId xmlns:p14="http://schemas.microsoft.com/office/powerpoint/2010/main" val="374900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71</a:t>
            </a:fld>
            <a:endParaRPr lang="zh-CN" altLang="en-US"/>
          </a:p>
        </p:txBody>
      </p:sp>
    </p:spTree>
    <p:extLst>
      <p:ext uri="{BB962C8B-B14F-4D97-AF65-F5344CB8AC3E}">
        <p14:creationId xmlns:p14="http://schemas.microsoft.com/office/powerpoint/2010/main" val="2159661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72</a:t>
            </a:fld>
            <a:endParaRPr lang="zh-CN" altLang="en-US"/>
          </a:p>
        </p:txBody>
      </p:sp>
    </p:spTree>
    <p:extLst>
      <p:ext uri="{BB962C8B-B14F-4D97-AF65-F5344CB8AC3E}">
        <p14:creationId xmlns:p14="http://schemas.microsoft.com/office/powerpoint/2010/main" val="144098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dirty="0"/>
          </a:p>
        </p:txBody>
      </p:sp>
      <p:sp>
        <p:nvSpPr>
          <p:cNvPr id="133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022896-BFB0-411C-A0DE-106702788B13}" type="slidenum">
              <a:rPr lang="zh-CN" altLang="en-US" smtClean="0">
                <a:latin typeface="Arial" pitchFamily="34" charset="0"/>
                <a:ea typeface="宋体" pitchFamily="2" charset="-122"/>
              </a:rPr>
              <a:pPr/>
              <a:t>3</a:t>
            </a:fld>
            <a:endParaRPr lang="zh-CN" altLang="en-US" smtClean="0">
              <a:latin typeface="Arial" pitchFamily="34" charset="0"/>
              <a:ea typeface="宋体" pitchFamily="2" charset="-122"/>
            </a:endParaRPr>
          </a:p>
        </p:txBody>
      </p:sp>
    </p:spTree>
    <p:extLst>
      <p:ext uri="{BB962C8B-B14F-4D97-AF65-F5344CB8AC3E}">
        <p14:creationId xmlns:p14="http://schemas.microsoft.com/office/powerpoint/2010/main" val="1422352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73</a:t>
            </a:fld>
            <a:endParaRPr lang="zh-CN" altLang="en-US"/>
          </a:p>
        </p:txBody>
      </p:sp>
    </p:spTree>
    <p:extLst>
      <p:ext uri="{BB962C8B-B14F-4D97-AF65-F5344CB8AC3E}">
        <p14:creationId xmlns:p14="http://schemas.microsoft.com/office/powerpoint/2010/main" val="3616701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74</a:t>
            </a:fld>
            <a:endParaRPr lang="zh-CN" altLang="en-US"/>
          </a:p>
        </p:txBody>
      </p:sp>
    </p:spTree>
    <p:extLst>
      <p:ext uri="{BB962C8B-B14F-4D97-AF65-F5344CB8AC3E}">
        <p14:creationId xmlns:p14="http://schemas.microsoft.com/office/powerpoint/2010/main" val="2180738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76</a:t>
            </a:fld>
            <a:endParaRPr lang="zh-CN" altLang="en-US"/>
          </a:p>
        </p:txBody>
      </p:sp>
    </p:spTree>
    <p:extLst>
      <p:ext uri="{BB962C8B-B14F-4D97-AF65-F5344CB8AC3E}">
        <p14:creationId xmlns:p14="http://schemas.microsoft.com/office/powerpoint/2010/main" val="1545895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82</a:t>
            </a:fld>
            <a:endParaRPr lang="zh-CN" altLang="en-US"/>
          </a:p>
        </p:txBody>
      </p:sp>
    </p:spTree>
    <p:extLst>
      <p:ext uri="{BB962C8B-B14F-4D97-AF65-F5344CB8AC3E}">
        <p14:creationId xmlns:p14="http://schemas.microsoft.com/office/powerpoint/2010/main" val="29152877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dirty="0"/>
          </a:p>
        </p:txBody>
      </p:sp>
      <p:sp>
        <p:nvSpPr>
          <p:cNvPr id="133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022896-BFB0-411C-A0DE-106702788B13}" type="slidenum">
              <a:rPr lang="zh-CN" altLang="en-US" smtClean="0">
                <a:latin typeface="Arial" pitchFamily="34" charset="0"/>
                <a:ea typeface="宋体" pitchFamily="2" charset="-122"/>
              </a:rPr>
              <a:pPr/>
              <a:t>87</a:t>
            </a:fld>
            <a:endParaRPr lang="zh-CN" altLang="en-US" smtClean="0">
              <a:latin typeface="Arial" pitchFamily="34" charset="0"/>
              <a:ea typeface="宋体" pitchFamily="2" charset="-122"/>
            </a:endParaRPr>
          </a:p>
        </p:txBody>
      </p:sp>
    </p:spTree>
    <p:extLst>
      <p:ext uri="{BB962C8B-B14F-4D97-AF65-F5344CB8AC3E}">
        <p14:creationId xmlns:p14="http://schemas.microsoft.com/office/powerpoint/2010/main" val="6151147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981152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dirty="0"/>
          </a:p>
        </p:txBody>
      </p:sp>
      <p:sp>
        <p:nvSpPr>
          <p:cNvPr id="133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022896-BFB0-411C-A0DE-106702788B13}" type="slidenum">
              <a:rPr lang="zh-CN" altLang="en-US" smtClean="0">
                <a:latin typeface="Arial" pitchFamily="34" charset="0"/>
                <a:ea typeface="宋体" pitchFamily="2" charset="-122"/>
              </a:rPr>
              <a:pPr/>
              <a:t>101</a:t>
            </a:fld>
            <a:endParaRPr lang="zh-CN" altLang="en-US" smtClean="0">
              <a:latin typeface="Arial" pitchFamily="34" charset="0"/>
              <a:ea typeface="宋体" pitchFamily="2" charset="-122"/>
            </a:endParaRPr>
          </a:p>
        </p:txBody>
      </p:sp>
    </p:spTree>
    <p:extLst>
      <p:ext uri="{BB962C8B-B14F-4D97-AF65-F5344CB8AC3E}">
        <p14:creationId xmlns:p14="http://schemas.microsoft.com/office/powerpoint/2010/main" val="2263351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102</a:t>
            </a:fld>
            <a:endParaRPr lang="zh-CN" altLang="en-US"/>
          </a:p>
        </p:txBody>
      </p:sp>
    </p:spTree>
    <p:extLst>
      <p:ext uri="{BB962C8B-B14F-4D97-AF65-F5344CB8AC3E}">
        <p14:creationId xmlns:p14="http://schemas.microsoft.com/office/powerpoint/2010/main" val="21529478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103</a:t>
            </a:fld>
            <a:endParaRPr lang="zh-CN" altLang="en-US"/>
          </a:p>
        </p:txBody>
      </p:sp>
    </p:spTree>
    <p:extLst>
      <p:ext uri="{BB962C8B-B14F-4D97-AF65-F5344CB8AC3E}">
        <p14:creationId xmlns:p14="http://schemas.microsoft.com/office/powerpoint/2010/main" val="4080127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113</a:t>
            </a:fld>
            <a:endParaRPr lang="zh-CN" altLang="en-US"/>
          </a:p>
        </p:txBody>
      </p:sp>
    </p:spTree>
    <p:extLst>
      <p:ext uri="{BB962C8B-B14F-4D97-AF65-F5344CB8AC3E}">
        <p14:creationId xmlns:p14="http://schemas.microsoft.com/office/powerpoint/2010/main" val="2214047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04BFC14-358B-4DD5-A0C2-DCC30E2BD62A}" type="slidenum">
              <a:rPr lang="en-US" altLang="zh-CN" smtClean="0"/>
              <a:pPr>
                <a:defRPr/>
              </a:pPr>
              <a:t>11</a:t>
            </a:fld>
            <a:endParaRPr lang="en-US" altLang="zh-CN"/>
          </a:p>
        </p:txBody>
      </p:sp>
    </p:spTree>
    <p:extLst>
      <p:ext uri="{BB962C8B-B14F-4D97-AF65-F5344CB8AC3E}">
        <p14:creationId xmlns:p14="http://schemas.microsoft.com/office/powerpoint/2010/main" val="35182486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117</a:t>
            </a:fld>
            <a:endParaRPr lang="zh-CN" altLang="en-US"/>
          </a:p>
        </p:txBody>
      </p:sp>
    </p:spTree>
    <p:extLst>
      <p:ext uri="{BB962C8B-B14F-4D97-AF65-F5344CB8AC3E}">
        <p14:creationId xmlns:p14="http://schemas.microsoft.com/office/powerpoint/2010/main" val="13237964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120</a:t>
            </a:fld>
            <a:endParaRPr lang="zh-CN" altLang="en-US"/>
          </a:p>
        </p:txBody>
      </p:sp>
    </p:spTree>
    <p:extLst>
      <p:ext uri="{BB962C8B-B14F-4D97-AF65-F5344CB8AC3E}">
        <p14:creationId xmlns:p14="http://schemas.microsoft.com/office/powerpoint/2010/main" val="29444674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121</a:t>
            </a:fld>
            <a:endParaRPr lang="zh-CN" altLang="en-US"/>
          </a:p>
        </p:txBody>
      </p:sp>
    </p:spTree>
    <p:extLst>
      <p:ext uri="{BB962C8B-B14F-4D97-AF65-F5344CB8AC3E}">
        <p14:creationId xmlns:p14="http://schemas.microsoft.com/office/powerpoint/2010/main" val="623556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122</a:t>
            </a:fld>
            <a:endParaRPr lang="zh-CN" altLang="en-US"/>
          </a:p>
        </p:txBody>
      </p:sp>
    </p:spTree>
    <p:extLst>
      <p:ext uri="{BB962C8B-B14F-4D97-AF65-F5344CB8AC3E}">
        <p14:creationId xmlns:p14="http://schemas.microsoft.com/office/powerpoint/2010/main" val="23512123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123</a:t>
            </a:fld>
            <a:endParaRPr lang="zh-CN" altLang="en-US"/>
          </a:p>
        </p:txBody>
      </p:sp>
    </p:spTree>
    <p:extLst>
      <p:ext uri="{BB962C8B-B14F-4D97-AF65-F5344CB8AC3E}">
        <p14:creationId xmlns:p14="http://schemas.microsoft.com/office/powerpoint/2010/main" val="1984481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127</a:t>
            </a:fld>
            <a:endParaRPr lang="zh-CN" altLang="en-US"/>
          </a:p>
        </p:txBody>
      </p:sp>
    </p:spTree>
    <p:extLst>
      <p:ext uri="{BB962C8B-B14F-4D97-AF65-F5344CB8AC3E}">
        <p14:creationId xmlns:p14="http://schemas.microsoft.com/office/powerpoint/2010/main" val="39980302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134</a:t>
            </a:fld>
            <a:endParaRPr lang="zh-CN" altLang="en-US"/>
          </a:p>
        </p:txBody>
      </p:sp>
    </p:spTree>
    <p:extLst>
      <p:ext uri="{BB962C8B-B14F-4D97-AF65-F5344CB8AC3E}">
        <p14:creationId xmlns:p14="http://schemas.microsoft.com/office/powerpoint/2010/main" val="21605433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137</a:t>
            </a:fld>
            <a:endParaRPr lang="zh-CN" altLang="en-US"/>
          </a:p>
        </p:txBody>
      </p:sp>
    </p:spTree>
    <p:extLst>
      <p:ext uri="{BB962C8B-B14F-4D97-AF65-F5344CB8AC3E}">
        <p14:creationId xmlns:p14="http://schemas.microsoft.com/office/powerpoint/2010/main" val="7683107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151</a:t>
            </a:fld>
            <a:endParaRPr lang="zh-CN" altLang="en-US"/>
          </a:p>
        </p:txBody>
      </p:sp>
    </p:spTree>
    <p:extLst>
      <p:ext uri="{BB962C8B-B14F-4D97-AF65-F5344CB8AC3E}">
        <p14:creationId xmlns:p14="http://schemas.microsoft.com/office/powerpoint/2010/main" val="998845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04BFC14-358B-4DD5-A0C2-DCC30E2BD62A}" type="slidenum">
              <a:rPr lang="en-US" altLang="zh-CN" smtClean="0"/>
              <a:pPr>
                <a:defRPr/>
              </a:pPr>
              <a:t>12</a:t>
            </a:fld>
            <a:endParaRPr lang="en-US" altLang="zh-CN"/>
          </a:p>
        </p:txBody>
      </p:sp>
    </p:spTree>
    <p:extLst>
      <p:ext uri="{BB962C8B-B14F-4D97-AF65-F5344CB8AC3E}">
        <p14:creationId xmlns:p14="http://schemas.microsoft.com/office/powerpoint/2010/main" val="4127458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04BFC14-358B-4DD5-A0C2-DCC30E2BD62A}" type="slidenum">
              <a:rPr lang="en-US" altLang="zh-CN" smtClean="0"/>
              <a:pPr>
                <a:defRPr/>
              </a:pPr>
              <a:t>13</a:t>
            </a:fld>
            <a:endParaRPr lang="en-US" altLang="zh-CN"/>
          </a:p>
        </p:txBody>
      </p:sp>
    </p:spTree>
    <p:extLst>
      <p:ext uri="{BB962C8B-B14F-4D97-AF65-F5344CB8AC3E}">
        <p14:creationId xmlns:p14="http://schemas.microsoft.com/office/powerpoint/2010/main" val="123464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endParaRPr lang="en-US" altLang="zh-CN" dirty="0"/>
          </a:p>
        </p:txBody>
      </p:sp>
      <p:sp>
        <p:nvSpPr>
          <p:cNvPr id="133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022896-BFB0-411C-A0DE-106702788B13}" type="slidenum">
              <a:rPr lang="zh-CN" altLang="en-US" smtClean="0">
                <a:latin typeface="Arial" pitchFamily="34" charset="0"/>
                <a:ea typeface="宋体" pitchFamily="2" charset="-122"/>
              </a:rPr>
              <a:pPr/>
              <a:t>39</a:t>
            </a:fld>
            <a:endParaRPr lang="zh-CN" altLang="en-US" smtClean="0">
              <a:latin typeface="Arial" pitchFamily="34" charset="0"/>
              <a:ea typeface="宋体" pitchFamily="2" charset="-122"/>
            </a:endParaRPr>
          </a:p>
        </p:txBody>
      </p:sp>
    </p:spTree>
    <p:extLst>
      <p:ext uri="{BB962C8B-B14F-4D97-AF65-F5344CB8AC3E}">
        <p14:creationId xmlns:p14="http://schemas.microsoft.com/office/powerpoint/2010/main" val="2991819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40</a:t>
            </a:fld>
            <a:endParaRPr lang="zh-CN" altLang="en-US"/>
          </a:p>
        </p:txBody>
      </p:sp>
    </p:spTree>
    <p:extLst>
      <p:ext uri="{BB962C8B-B14F-4D97-AF65-F5344CB8AC3E}">
        <p14:creationId xmlns:p14="http://schemas.microsoft.com/office/powerpoint/2010/main" val="2589456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41</a:t>
            </a:fld>
            <a:endParaRPr lang="zh-CN" altLang="en-US"/>
          </a:p>
        </p:txBody>
      </p:sp>
    </p:spTree>
    <p:extLst>
      <p:ext uri="{BB962C8B-B14F-4D97-AF65-F5344CB8AC3E}">
        <p14:creationId xmlns:p14="http://schemas.microsoft.com/office/powerpoint/2010/main" val="371879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0EC32C-C366-44FD-BA31-AD9C7F46D10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99F0DE-3128-4925-9F3A-9444CBBEDD5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74638"/>
            <a:ext cx="2058988" cy="58801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29325" cy="58801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42663E-EA1A-472D-A510-3AD0E01E678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40713" cy="5880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AA19045-9904-4417-86C7-65DAA8E9920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765175"/>
            <a:ext cx="8496300" cy="8636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905000"/>
            <a:ext cx="4244975"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244975"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版权所有，转载请注明出处</a:t>
            </a:r>
          </a:p>
        </p:txBody>
      </p:sp>
      <p:sp>
        <p:nvSpPr>
          <p:cNvPr id="7" name="灯片编号占位符 6"/>
          <p:cNvSpPr>
            <a:spLocks noGrp="1"/>
          </p:cNvSpPr>
          <p:nvPr>
            <p:ph type="sldNum" sz="quarter" idx="12"/>
          </p:nvPr>
        </p:nvSpPr>
        <p:spPr>
          <a:xfrm>
            <a:off x="8172450" y="6245225"/>
            <a:ext cx="514350" cy="476250"/>
          </a:xfrm>
        </p:spPr>
        <p:txBody>
          <a:bodyPr/>
          <a:lstStyle>
            <a:lvl1pPr>
              <a:defRPr/>
            </a:lvl1pPr>
          </a:lstStyle>
          <a:p>
            <a:fld id="{BFF4AE03-9CC0-487F-B2E5-AC9A73118E30}" type="slidenum">
              <a:rPr lang="en-US" altLang="zh-CN"/>
              <a:pPr/>
              <a:t>‹#›</a:t>
            </a:fld>
            <a:endParaRPr lang="en-US" altLang="zh-CN"/>
          </a:p>
        </p:txBody>
      </p:sp>
    </p:spTree>
    <p:extLst>
      <p:ext uri="{BB962C8B-B14F-4D97-AF65-F5344CB8AC3E}">
        <p14:creationId xmlns:p14="http://schemas.microsoft.com/office/powerpoint/2010/main" val="3295813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304800"/>
            <a:ext cx="7848600" cy="676275"/>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12775" y="1268413"/>
            <a:ext cx="7921625" cy="4525962"/>
          </a:xfrm>
        </p:spPr>
        <p:txBody>
          <a:bodyPr/>
          <a:lstStyle/>
          <a:p>
            <a:pPr lvl="0"/>
            <a:endParaRPr lang="zh-CN" altLang="en-US" noProof="0" smtClean="0"/>
          </a:p>
        </p:txBody>
      </p:sp>
    </p:spTree>
    <p:extLst>
      <p:ext uri="{BB962C8B-B14F-4D97-AF65-F5344CB8AC3E}">
        <p14:creationId xmlns:p14="http://schemas.microsoft.com/office/powerpoint/2010/main" val="180115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A38C08-4C68-47CD-82AF-7622E42C8EC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8C3F01-F35F-4CA3-BB0B-6287FF11FA0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E13B8E-E6FA-4155-B91F-D5FACB15562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B204F84-180C-4941-8E4E-737395F85BF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3DE7FDE-BED3-4E9B-8C6E-8D7EFA663BF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32B3A3-A2AE-4013-BC20-4B5053E5435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DF2DFA-5FA6-4DBD-B4EB-CABFA3DC802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2D668D-2D4A-4B20-A302-A834F252A0F5}"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19113" y="163988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7"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en-US"/>
          </a:p>
        </p:txBody>
      </p:sp>
      <p:sp>
        <p:nvSpPr>
          <p:cNvPr id="1028"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p>
        </p:txBody>
      </p:sp>
      <p:sp>
        <p:nvSpPr>
          <p:cNvPr id="1029"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9EF24625-BD92-41F0-9B11-DB3C0ED7DB18}" type="slidenum">
              <a:rPr lang="en-US"/>
              <a:pPr>
                <a:defRPr/>
              </a:pPr>
              <a:t>‹#›</a:t>
            </a:fld>
            <a:endParaRPr lang="en-US"/>
          </a:p>
        </p:txBody>
      </p:sp>
      <p:sp>
        <p:nvSpPr>
          <p:cNvPr id="13" name="Line 8"/>
          <p:cNvSpPr>
            <a:spLocks noChangeShapeType="1"/>
          </p:cNvSpPr>
          <p:nvPr userDrawn="1"/>
        </p:nvSpPr>
        <p:spPr bwMode="auto">
          <a:xfrm>
            <a:off x="228600" y="764704"/>
            <a:ext cx="8686800" cy="0"/>
          </a:xfrm>
          <a:prstGeom prst="line">
            <a:avLst/>
          </a:prstGeom>
          <a:noFill/>
          <a:ln w="57150" cmpd="thinThick">
            <a:solidFill>
              <a:srgbClr val="0574D0"/>
            </a:solidFill>
            <a:round/>
            <a:headEnd/>
            <a:tailEnd/>
          </a:ln>
          <a:effectLst/>
        </p:spPr>
        <p:txBody>
          <a:bodyPr/>
          <a:lstStyle/>
          <a:p>
            <a:pPr>
              <a:defRPr/>
            </a:pPr>
            <a:endParaRPr lang="zh-CN" altLang="en-US">
              <a:latin typeface="Arial" charset="0"/>
              <a:ea typeface="宋体" charset="-122"/>
            </a:endParaRPr>
          </a:p>
        </p:txBody>
      </p:sp>
      <p:pic>
        <p:nvPicPr>
          <p:cNvPr id="10" name="图片 9"/>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38144" y="26700"/>
            <a:ext cx="718165" cy="702000"/>
          </a:xfrm>
          <a:prstGeom prst="rect">
            <a:avLst/>
          </a:prstGeom>
        </p:spPr>
      </p:pic>
      <p:sp>
        <p:nvSpPr>
          <p:cNvPr id="9" name="Rectangle 13"/>
          <p:cNvSpPr txBox="1">
            <a:spLocks noChangeArrowheads="1"/>
          </p:cNvSpPr>
          <p:nvPr userDrawn="1"/>
        </p:nvSpPr>
        <p:spPr bwMode="auto">
          <a:xfrm>
            <a:off x="0" y="6531426"/>
            <a:ext cx="719572" cy="2667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chemeClr val="folHlink"/>
                </a:solidFill>
                <a:latin typeface="文鼎中特广告体" pitchFamily="33" charset="-122"/>
                <a:ea typeface="文鼎中特广告体" pitchFamily="33"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6EED6D-2BCF-49C3-A2BB-5D9F30128102}" type="slidenum">
              <a:rPr kumimoji="0" lang="en-US" altLang="zh-CN" sz="1200" b="1" i="0" u="none" strike="noStrike" kern="1200" cap="none" spc="0" normalizeH="0" baseline="0" noProof="0" smtClean="0">
                <a:ln>
                  <a:noFill/>
                </a:ln>
                <a:solidFill>
                  <a:srgbClr val="000008"/>
                </a:solidFill>
                <a:effectLst/>
                <a:uLnTx/>
                <a:uFillTx/>
                <a:latin typeface="文鼎中特广告体" pitchFamily="33" charset="-122"/>
                <a:ea typeface="文鼎中特广告体" pitchFamily="33"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r>
              <a:rPr kumimoji="0" lang="en-US" altLang="zh-CN" sz="1200" b="1" i="0" u="none" strike="noStrike" kern="1200" cap="none" spc="0" normalizeH="0" baseline="0" noProof="0" dirty="0" smtClean="0">
                <a:ln>
                  <a:noFill/>
                </a:ln>
                <a:solidFill>
                  <a:srgbClr val="000008"/>
                </a:solidFill>
                <a:effectLst/>
                <a:uLnTx/>
                <a:uFillTx/>
                <a:latin typeface="文鼎中特广告体" pitchFamily="33" charset="-122"/>
                <a:ea typeface="文鼎中特广告体" pitchFamily="33" charset="-122"/>
                <a:cs typeface="+mn-cs"/>
              </a:rPr>
              <a:t>/151</a:t>
            </a:r>
            <a:endParaRPr kumimoji="0" lang="en-US" altLang="zh-CN" sz="1200" b="1" i="0" u="none" strike="noStrike" kern="1200" cap="none" spc="0" normalizeH="0" baseline="0" noProof="0" dirty="0">
              <a:ln>
                <a:noFill/>
              </a:ln>
              <a:solidFill>
                <a:srgbClr val="000008"/>
              </a:solidFill>
              <a:effectLst/>
              <a:uLnTx/>
              <a:uFillTx/>
              <a:latin typeface="文鼎中特广告体" pitchFamily="33" charset="-122"/>
              <a:ea typeface="文鼎中特广告体" pitchFamily="33" charset="-122"/>
              <a:cs typeface="+mn-cs"/>
            </a:endParaRPr>
          </a:p>
        </p:txBody>
      </p:sp>
      <p:sp>
        <p:nvSpPr>
          <p:cNvPr id="11" name="文本框 10"/>
          <p:cNvSpPr txBox="1"/>
          <p:nvPr userDrawn="1"/>
        </p:nvSpPr>
        <p:spPr>
          <a:xfrm>
            <a:off x="6876256" y="6480048"/>
            <a:ext cx="2262158" cy="369332"/>
          </a:xfrm>
          <a:prstGeom prst="rect">
            <a:avLst/>
          </a:prstGeom>
          <a:noFill/>
        </p:spPr>
        <p:txBody>
          <a:bodyPr wrap="none" rtlCol="0">
            <a:spAutoFit/>
          </a:bodyPr>
          <a:lstStyle/>
          <a:p>
            <a:r>
              <a:rPr lang="zh-CN" altLang="en-US" sz="1800" b="1" dirty="0" smtClean="0">
                <a:latin typeface="华文行楷" panose="02010800040101010101" pitchFamily="2" charset="-122"/>
                <a:ea typeface="华文行楷" panose="02010800040101010101" pitchFamily="2" charset="-122"/>
              </a:rPr>
              <a:t>地理与信息工程学院</a:t>
            </a:r>
            <a:endParaRPr lang="zh-CN" altLang="en-US" sz="1800" b="1" dirty="0">
              <a:latin typeface="华文行楷" panose="02010800040101010101" pitchFamily="2" charset="-122"/>
              <a:ea typeface="华文行楷"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8" Type="http://schemas.openxmlformats.org/officeDocument/2006/relationships/slide" Target="slide65.xml"/><Relationship Id="rId3" Type="http://schemas.openxmlformats.org/officeDocument/2006/relationships/slide" Target="slide44.xml"/><Relationship Id="rId7" Type="http://schemas.openxmlformats.org/officeDocument/2006/relationships/slide" Target="slide64.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63.xml"/><Relationship Id="rId5" Type="http://schemas.openxmlformats.org/officeDocument/2006/relationships/slide" Target="slide59.xml"/><Relationship Id="rId4" Type="http://schemas.openxmlformats.org/officeDocument/2006/relationships/slide" Target="slide52.xml"/><Relationship Id="rId9" Type="http://schemas.openxmlformats.org/officeDocument/2006/relationships/slide" Target="slide6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notesSlide" Target="../notesSlides/notesSlide47.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9.wmf"/><Relationship Id="rId4" Type="http://schemas.openxmlformats.org/officeDocument/2006/relationships/oleObject" Target="../embeddings/oleObject5.bin"/></Relationships>
</file>

<file path=ppt/slides/_rels/slide138.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2.wmf"/><Relationship Id="rId5" Type="http://schemas.openxmlformats.org/officeDocument/2006/relationships/oleObject" Target="../embeddings/oleObject8.bin"/><Relationship Id="rId4" Type="http://schemas.openxmlformats.org/officeDocument/2006/relationships/image" Target="../media/image31.wm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oleObject" Target="../embeddings/oleObject2.bin"/><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8620"/>
            <a:ext cx="9144000" cy="1080120"/>
          </a:xfrm>
          <a:prstGeom prst="rect">
            <a:avLst/>
          </a:prstGeom>
          <a:solidFill>
            <a:srgbClr val="057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937046" y="143680"/>
            <a:ext cx="3292601" cy="810000"/>
          </a:xfrm>
          <a:prstGeom prst="rect">
            <a:avLst/>
          </a:prstGeom>
        </p:spPr>
      </p:pic>
      <p:grpSp>
        <p:nvGrpSpPr>
          <p:cNvPr id="2" name="组合 1"/>
          <p:cNvGrpSpPr/>
          <p:nvPr/>
        </p:nvGrpSpPr>
        <p:grpSpPr>
          <a:xfrm>
            <a:off x="22694" y="5759060"/>
            <a:ext cx="4465329" cy="1090320"/>
            <a:chOff x="22694" y="5733256"/>
            <a:chExt cx="4465329" cy="1090320"/>
          </a:xfrm>
        </p:grpSpPr>
        <p:pic>
          <p:nvPicPr>
            <p:cNvPr id="7" name="图片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54562" y="5743576"/>
              <a:ext cx="1080000" cy="1080000"/>
            </a:xfrm>
            <a:prstGeom prst="rect">
              <a:avLst/>
            </a:prstGeom>
          </p:spPr>
        </p:pic>
        <p:pic>
          <p:nvPicPr>
            <p:cNvPr id="8" name="图片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281008" y="5743576"/>
              <a:ext cx="1080000" cy="1080000"/>
            </a:xfrm>
            <a:prstGeom prst="rect">
              <a:avLst/>
            </a:prstGeom>
          </p:spPr>
        </p:pic>
        <p:pic>
          <p:nvPicPr>
            <p:cNvPr id="12" name="图片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2694" y="5733256"/>
              <a:ext cx="1080000" cy="1080000"/>
            </a:xfrm>
            <a:prstGeom prst="rect">
              <a:avLst/>
            </a:prstGeom>
          </p:spPr>
        </p:pic>
        <p:pic>
          <p:nvPicPr>
            <p:cNvPr id="13" name="图片 1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408023" y="5733256"/>
              <a:ext cx="1080000" cy="1080000"/>
            </a:xfrm>
            <a:prstGeom prst="rect">
              <a:avLst/>
            </a:prstGeom>
          </p:spPr>
        </p:pic>
      </p:grpSp>
      <p:sp>
        <p:nvSpPr>
          <p:cNvPr id="10" name="Rectangle 2"/>
          <p:cNvSpPr txBox="1">
            <a:spLocks noChangeArrowheads="1"/>
          </p:cNvSpPr>
          <p:nvPr/>
        </p:nvSpPr>
        <p:spPr>
          <a:xfrm>
            <a:off x="22694" y="2221133"/>
            <a:ext cx="9121306" cy="785813"/>
          </a:xfrm>
          <a:prstGeom prst="rect">
            <a:avLst/>
          </a:prstGeom>
        </p:spPr>
        <p:txBody>
          <a:bodyPr/>
          <a:lstStyle/>
          <a:p>
            <a:pPr algn="ctr">
              <a:defRPr/>
            </a:pPr>
            <a:r>
              <a:rPr lang="en-US" altLang="zh-CN" sz="4000" b="1" kern="0" dirty="0" smtClean="0">
                <a:latin typeface="Times" pitchFamily="18" charset="0"/>
                <a:ea typeface="+mj-ea"/>
                <a:cs typeface="+mj-cs"/>
              </a:rPr>
              <a:t>《</a:t>
            </a:r>
            <a:r>
              <a:rPr lang="zh-CN" altLang="en-US" sz="4000" b="1" kern="0" dirty="0" smtClean="0">
                <a:latin typeface="Times" pitchFamily="18" charset="0"/>
                <a:ea typeface="+mj-ea"/>
                <a:cs typeface="+mj-cs"/>
              </a:rPr>
              <a:t>操作系统设计与实现</a:t>
            </a:r>
            <a:r>
              <a:rPr lang="en-US" altLang="zh-CN" sz="4000" b="1" kern="0" dirty="0" smtClean="0">
                <a:latin typeface="Times" pitchFamily="18" charset="0"/>
                <a:ea typeface="+mj-ea"/>
                <a:cs typeface="+mj-cs"/>
              </a:rPr>
              <a:t>》</a:t>
            </a:r>
            <a:endParaRPr lang="zh-CN" altLang="zh-CN" sz="4000" kern="0" dirty="0">
              <a:latin typeface="Times" pitchFamily="18" charset="0"/>
              <a:ea typeface="+mj-ea"/>
              <a:cs typeface="+mj-cs"/>
            </a:endParaRPr>
          </a:p>
        </p:txBody>
      </p:sp>
      <p:sp>
        <p:nvSpPr>
          <p:cNvPr id="14" name="Rectangle 2"/>
          <p:cNvSpPr txBox="1">
            <a:spLocks noChangeArrowheads="1"/>
          </p:cNvSpPr>
          <p:nvPr/>
        </p:nvSpPr>
        <p:spPr>
          <a:xfrm>
            <a:off x="0" y="3775582"/>
            <a:ext cx="9144000" cy="785812"/>
          </a:xfrm>
          <a:prstGeom prst="rect">
            <a:avLst/>
          </a:prstGeom>
        </p:spPr>
        <p:txBody>
          <a:bodyPr/>
          <a:lstStyle/>
          <a:p>
            <a:pPr algn="ctr">
              <a:defRPr/>
            </a:pPr>
            <a:r>
              <a:rPr lang="zh-CN" altLang="en-US" sz="3200" b="1" kern="0" dirty="0" smtClean="0">
                <a:latin typeface="Times New Roman" panose="02020603050405020304" pitchFamily="18" charset="0"/>
                <a:ea typeface="+mj-ea"/>
                <a:cs typeface="Times New Roman" panose="02020603050405020304" pitchFamily="18" charset="0"/>
              </a:rPr>
              <a:t>第</a:t>
            </a:r>
            <a:r>
              <a:rPr lang="en-US" altLang="zh-CN" sz="3200" b="1" kern="0" dirty="0" smtClean="0">
                <a:latin typeface="Times New Roman" panose="02020603050405020304" pitchFamily="18" charset="0"/>
                <a:ea typeface="+mj-ea"/>
                <a:cs typeface="Times New Roman" panose="02020603050405020304" pitchFamily="18" charset="0"/>
              </a:rPr>
              <a:t>2</a:t>
            </a:r>
            <a:r>
              <a:rPr lang="zh-CN" altLang="en-US" sz="3200" b="1" kern="0" dirty="0" smtClean="0">
                <a:latin typeface="Times New Roman" panose="02020603050405020304" pitchFamily="18" charset="0"/>
                <a:ea typeface="+mj-ea"/>
                <a:cs typeface="Times New Roman" panose="02020603050405020304" pitchFamily="18" charset="0"/>
              </a:rPr>
              <a:t>章  进程</a:t>
            </a:r>
            <a:endParaRPr lang="zh-CN" altLang="zh-CN" sz="3200" b="1" kern="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720625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3" name="Group 3"/>
          <p:cNvGrpSpPr>
            <a:grpSpLocks/>
          </p:cNvGrpSpPr>
          <p:nvPr/>
        </p:nvGrpSpPr>
        <p:grpSpPr bwMode="auto">
          <a:xfrm>
            <a:off x="1062038" y="1524000"/>
            <a:ext cx="3200400" cy="3789363"/>
            <a:chOff x="669" y="960"/>
            <a:chExt cx="2016" cy="2387"/>
          </a:xfrm>
        </p:grpSpPr>
        <p:sp>
          <p:nvSpPr>
            <p:cNvPr id="10262" name="Rectangle 4"/>
            <p:cNvSpPr>
              <a:spLocks noChangeArrowheads="1"/>
            </p:cNvSpPr>
            <p:nvPr/>
          </p:nvSpPr>
          <p:spPr bwMode="auto">
            <a:xfrm>
              <a:off x="669" y="960"/>
              <a:ext cx="1683" cy="238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0263" name="Text Box 5"/>
            <p:cNvSpPr txBox="1">
              <a:spLocks noChangeArrowheads="1"/>
            </p:cNvSpPr>
            <p:nvPr/>
          </p:nvSpPr>
          <p:spPr bwMode="auto">
            <a:xfrm>
              <a:off x="669" y="1008"/>
              <a:ext cx="2016" cy="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代码段：</a:t>
              </a:r>
            </a:p>
            <a:p>
              <a:pPr eaLnBrk="1" hangingPunct="1">
                <a:spcBef>
                  <a:spcPct val="50000"/>
                </a:spcBef>
                <a:buClrTx/>
                <a:buSzTx/>
                <a:buFontTx/>
                <a:buNone/>
              </a:pPr>
              <a:r>
                <a:rPr lang="zh-CN" altLang="en-US" sz="2000">
                  <a:latin typeface="Tahoma" panose="020B0604030504040204" pitchFamily="34" charset="0"/>
                </a:rPr>
                <a:t>  </a:t>
              </a:r>
              <a:r>
                <a:rPr lang="en-US" altLang="zh-CN" sz="2000">
                  <a:latin typeface="Tahoma" panose="020B0604030504040204" pitchFamily="34" charset="0"/>
                </a:rPr>
                <a:t>mov ax, [100]</a:t>
              </a:r>
            </a:p>
            <a:p>
              <a:pPr eaLnBrk="1" hangingPunct="1">
                <a:spcBef>
                  <a:spcPct val="50000"/>
                </a:spcBef>
                <a:buClrTx/>
                <a:buSzTx/>
                <a:buFontTx/>
                <a:buNone/>
              </a:pPr>
              <a:r>
                <a:rPr lang="en-US" altLang="zh-CN" sz="2000">
                  <a:latin typeface="Tahoma" panose="020B0604030504040204" pitchFamily="34" charset="0"/>
                </a:rPr>
                <a:t>  mov bx, [104]</a:t>
              </a:r>
            </a:p>
            <a:p>
              <a:pPr eaLnBrk="1" hangingPunct="1">
                <a:spcBef>
                  <a:spcPct val="50000"/>
                </a:spcBef>
                <a:buClrTx/>
                <a:buSzTx/>
                <a:buFontTx/>
                <a:buNone/>
              </a:pPr>
              <a:r>
                <a:rPr lang="en-US" altLang="zh-CN" sz="2000">
                  <a:latin typeface="Tahoma" panose="020B0604030504040204" pitchFamily="34" charset="0"/>
                </a:rPr>
                <a:t>  add ax, bx</a:t>
              </a:r>
            </a:p>
            <a:p>
              <a:pPr eaLnBrk="1" hangingPunct="1">
                <a:spcBef>
                  <a:spcPct val="50000"/>
                </a:spcBef>
                <a:buClrTx/>
                <a:buSzTx/>
                <a:buFontTx/>
                <a:buNone/>
              </a:pPr>
              <a:r>
                <a:rPr lang="en-US" altLang="zh-CN" sz="2000">
                  <a:latin typeface="Tahoma" panose="020B0604030504040204" pitchFamily="34" charset="0"/>
                </a:rPr>
                <a:t>  ……</a:t>
              </a:r>
            </a:p>
            <a:p>
              <a:pPr eaLnBrk="1" hangingPunct="1">
                <a:spcBef>
                  <a:spcPct val="50000"/>
                </a:spcBef>
                <a:buClrTx/>
                <a:buSzTx/>
                <a:buFontTx/>
                <a:buNone/>
              </a:pPr>
              <a:endParaRPr lang="en-US" altLang="zh-CN" sz="2000">
                <a:latin typeface="Tahoma" panose="020B0604030504040204" pitchFamily="34" charset="0"/>
              </a:endParaRPr>
            </a:p>
            <a:p>
              <a:pPr eaLnBrk="1" hangingPunct="1">
                <a:spcBef>
                  <a:spcPct val="50000"/>
                </a:spcBef>
                <a:buClrTx/>
                <a:buSzTx/>
                <a:buFontTx/>
                <a:buNone/>
              </a:pPr>
              <a:r>
                <a:rPr lang="en-US" altLang="zh-CN" sz="2000" b="0">
                  <a:latin typeface="Tahoma" panose="020B0604030504040204" pitchFamily="34" charset="0"/>
                </a:rPr>
                <a:t> </a:t>
              </a:r>
              <a:r>
                <a:rPr lang="en-US" altLang="zh-CN" sz="2000">
                  <a:latin typeface="Tahoma" panose="020B0604030504040204" pitchFamily="34" charset="0"/>
                </a:rPr>
                <a:t>100:   0     //sum</a:t>
              </a:r>
            </a:p>
            <a:p>
              <a:pPr eaLnBrk="1" hangingPunct="1">
                <a:spcBef>
                  <a:spcPct val="50000"/>
                </a:spcBef>
                <a:buClrTx/>
                <a:buSzTx/>
                <a:buFontTx/>
                <a:buNone/>
              </a:pPr>
              <a:r>
                <a:rPr lang="en-US" altLang="zh-CN" sz="2000">
                  <a:latin typeface="Tahoma" panose="020B0604030504040204" pitchFamily="34" charset="0"/>
                </a:rPr>
                <a:t> 104:   1     // i</a:t>
              </a:r>
            </a:p>
          </p:txBody>
        </p:sp>
      </p:grpSp>
      <p:sp>
        <p:nvSpPr>
          <p:cNvPr id="147462" name="AutoShape 6"/>
          <p:cNvSpPr>
            <a:spLocks noChangeArrowheads="1"/>
          </p:cNvSpPr>
          <p:nvPr/>
        </p:nvSpPr>
        <p:spPr bwMode="auto">
          <a:xfrm>
            <a:off x="3276600" y="3148013"/>
            <a:ext cx="842963" cy="204787"/>
          </a:xfrm>
          <a:prstGeom prst="rightArrow">
            <a:avLst>
              <a:gd name="adj1" fmla="val 50000"/>
              <a:gd name="adj2" fmla="val 10290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147463" name="Group 7"/>
          <p:cNvGrpSpPr>
            <a:grpSpLocks/>
          </p:cNvGrpSpPr>
          <p:nvPr/>
        </p:nvGrpSpPr>
        <p:grpSpPr bwMode="auto">
          <a:xfrm>
            <a:off x="228600" y="3006725"/>
            <a:ext cx="998538" cy="466725"/>
            <a:chOff x="139" y="1338"/>
            <a:chExt cx="629" cy="294"/>
          </a:xfrm>
        </p:grpSpPr>
        <p:sp>
          <p:nvSpPr>
            <p:cNvPr id="10260" name="Rectangle 8"/>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PC</a:t>
              </a:r>
            </a:p>
          </p:txBody>
        </p:sp>
        <p:sp>
          <p:nvSpPr>
            <p:cNvPr id="10261" name="AutoShape 9"/>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147466" name="Group 10"/>
          <p:cNvGrpSpPr>
            <a:grpSpLocks/>
          </p:cNvGrpSpPr>
          <p:nvPr/>
        </p:nvGrpSpPr>
        <p:grpSpPr bwMode="auto">
          <a:xfrm>
            <a:off x="4343400" y="3038475"/>
            <a:ext cx="3429000" cy="466725"/>
            <a:chOff x="2736" y="1296"/>
            <a:chExt cx="2160" cy="294"/>
          </a:xfrm>
        </p:grpSpPr>
        <p:sp>
          <p:nvSpPr>
            <p:cNvPr id="10258" name="Text Box 11"/>
            <p:cNvSpPr txBox="1">
              <a:spLocks noChangeArrowheads="1"/>
            </p:cNvSpPr>
            <p:nvPr/>
          </p:nvSpPr>
          <p:spPr bwMode="auto">
            <a:xfrm>
              <a:off x="2736" y="1296"/>
              <a:ext cx="148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add ax, bx</a:t>
              </a:r>
            </a:p>
          </p:txBody>
        </p:sp>
        <p:sp>
          <p:nvSpPr>
            <p:cNvPr id="10259" name="Text Box 12"/>
            <p:cNvSpPr txBox="1">
              <a:spLocks noChangeArrowheads="1"/>
            </p:cNvSpPr>
            <p:nvPr/>
          </p:nvSpPr>
          <p:spPr bwMode="auto">
            <a:xfrm>
              <a:off x="4320" y="129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IR</a:t>
              </a:r>
            </a:p>
          </p:txBody>
        </p:sp>
      </p:grpSp>
      <p:grpSp>
        <p:nvGrpSpPr>
          <p:cNvPr id="10247" name="Group 13"/>
          <p:cNvGrpSpPr>
            <a:grpSpLocks/>
          </p:cNvGrpSpPr>
          <p:nvPr/>
        </p:nvGrpSpPr>
        <p:grpSpPr bwMode="auto">
          <a:xfrm>
            <a:off x="6567488" y="4695825"/>
            <a:ext cx="1752600" cy="481013"/>
            <a:chOff x="4128" y="1863"/>
            <a:chExt cx="1104" cy="303"/>
          </a:xfrm>
        </p:grpSpPr>
        <p:sp>
          <p:nvSpPr>
            <p:cNvPr id="10256" name="Text Box 14"/>
            <p:cNvSpPr txBox="1">
              <a:spLocks noChangeArrowheads="1"/>
            </p:cNvSpPr>
            <p:nvPr/>
          </p:nvSpPr>
          <p:spPr bwMode="auto">
            <a:xfrm>
              <a:off x="4128" y="1872"/>
              <a:ext cx="480"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10257" name="Text Box 15"/>
            <p:cNvSpPr txBox="1">
              <a:spLocks noChangeArrowheads="1"/>
            </p:cNvSpPr>
            <p:nvPr/>
          </p:nvSpPr>
          <p:spPr bwMode="auto">
            <a:xfrm>
              <a:off x="4656" y="1863"/>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bx</a:t>
              </a:r>
            </a:p>
          </p:txBody>
        </p:sp>
      </p:grpSp>
      <p:grpSp>
        <p:nvGrpSpPr>
          <p:cNvPr id="147472" name="Group 16"/>
          <p:cNvGrpSpPr>
            <a:grpSpLocks/>
          </p:cNvGrpSpPr>
          <p:nvPr/>
        </p:nvGrpSpPr>
        <p:grpSpPr bwMode="auto">
          <a:xfrm>
            <a:off x="5410200" y="3581400"/>
            <a:ext cx="1143000" cy="685800"/>
            <a:chOff x="3408" y="1632"/>
            <a:chExt cx="720" cy="384"/>
          </a:xfrm>
        </p:grpSpPr>
        <p:sp>
          <p:nvSpPr>
            <p:cNvPr id="10254" name="Line 17"/>
            <p:cNvSpPr>
              <a:spLocks noChangeShapeType="1"/>
            </p:cNvSpPr>
            <p:nvPr/>
          </p:nvSpPr>
          <p:spPr bwMode="auto">
            <a:xfrm>
              <a:off x="3408" y="163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5" name="Line 18"/>
            <p:cNvSpPr>
              <a:spLocks noChangeShapeType="1"/>
            </p:cNvSpPr>
            <p:nvPr/>
          </p:nvSpPr>
          <p:spPr bwMode="auto">
            <a:xfrm>
              <a:off x="3408" y="2016"/>
              <a:ext cx="72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249" name="Text Box 19"/>
          <p:cNvSpPr txBox="1">
            <a:spLocks noChangeArrowheads="1"/>
          </p:cNvSpPr>
          <p:nvPr/>
        </p:nvSpPr>
        <p:spPr bwMode="auto">
          <a:xfrm>
            <a:off x="6781800" y="4724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1</a:t>
            </a:r>
          </a:p>
        </p:txBody>
      </p:sp>
      <p:sp>
        <p:nvSpPr>
          <p:cNvPr id="10250" name="Text Box 20"/>
          <p:cNvSpPr txBox="1">
            <a:spLocks noChangeArrowheads="1"/>
          </p:cNvSpPr>
          <p:nvPr/>
        </p:nvSpPr>
        <p:spPr bwMode="auto">
          <a:xfrm>
            <a:off x="6553200" y="4052888"/>
            <a:ext cx="762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0</a:t>
            </a:r>
          </a:p>
        </p:txBody>
      </p:sp>
      <p:sp>
        <p:nvSpPr>
          <p:cNvPr id="10251" name="Text Box 21"/>
          <p:cNvSpPr txBox="1">
            <a:spLocks noChangeArrowheads="1"/>
          </p:cNvSpPr>
          <p:nvPr/>
        </p:nvSpPr>
        <p:spPr bwMode="auto">
          <a:xfrm>
            <a:off x="7391400" y="4038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ax</a:t>
            </a:r>
          </a:p>
        </p:txBody>
      </p:sp>
      <p:sp>
        <p:nvSpPr>
          <p:cNvPr id="147478" name="Rectangle 22"/>
          <p:cNvSpPr>
            <a:spLocks noGrp="1" noChangeArrowheads="1"/>
          </p:cNvSpPr>
          <p:nvPr>
            <p:ph type="body" idx="1"/>
          </p:nvPr>
        </p:nvSpPr>
        <p:spPr>
          <a:xfrm>
            <a:off x="841375" y="5535613"/>
            <a:ext cx="7921625" cy="865187"/>
          </a:xfrm>
          <a:noFill/>
        </p:spPr>
        <p:txBody>
          <a:bodyPr/>
          <a:lstStyle/>
          <a:p>
            <a:pPr eaLnBrk="1" hangingPunct="1">
              <a:lnSpc>
                <a:spcPct val="130000"/>
              </a:lnSpc>
            </a:pPr>
            <a:r>
              <a:rPr lang="zh-CN" altLang="en-US" sz="2800" dirty="0" smtClean="0">
                <a:solidFill>
                  <a:srgbClr val="FF0000"/>
                </a:solidFill>
              </a:rPr>
              <a:t>程序执行的关键在于</a:t>
            </a:r>
            <a:r>
              <a:rPr lang="en-US" altLang="zh-CN" sz="2800" dirty="0" smtClean="0">
                <a:solidFill>
                  <a:srgbClr val="FF0000"/>
                </a:solidFill>
              </a:rPr>
              <a:t>PC</a:t>
            </a:r>
            <a:r>
              <a:rPr lang="zh-CN" altLang="en-US" sz="2800" dirty="0" smtClean="0">
                <a:solidFill>
                  <a:srgbClr val="FF0000"/>
                </a:solidFill>
              </a:rPr>
              <a:t>的设定</a:t>
            </a:r>
            <a:r>
              <a:rPr lang="en-US" altLang="zh-CN" sz="2800" dirty="0" smtClean="0">
                <a:solidFill>
                  <a:srgbClr val="FF0000"/>
                </a:solidFill>
              </a:rPr>
              <a:t>!</a:t>
            </a:r>
          </a:p>
        </p:txBody>
      </p:sp>
      <p:sp>
        <p:nvSpPr>
          <p:cNvPr id="147480" name="Text Box 24"/>
          <p:cNvSpPr txBox="1">
            <a:spLocks noChangeArrowheads="1"/>
          </p:cNvSpPr>
          <p:nvPr/>
        </p:nvSpPr>
        <p:spPr bwMode="auto">
          <a:xfrm>
            <a:off x="6553200" y="4054475"/>
            <a:ext cx="7620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1</a:t>
            </a:r>
          </a:p>
        </p:txBody>
      </p:sp>
      <p:sp>
        <p:nvSpPr>
          <p:cNvPr id="25"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程序执行的细节</a:t>
            </a:r>
            <a:endParaRPr lang="en-US" altLang="zh-CN" sz="2800" b="1" kern="0" dirty="0" smtClean="0"/>
          </a:p>
        </p:txBody>
      </p:sp>
    </p:spTree>
    <p:extLst>
      <p:ext uri="{BB962C8B-B14F-4D97-AF65-F5344CB8AC3E}">
        <p14:creationId xmlns:p14="http://schemas.microsoft.com/office/powerpoint/2010/main" val="2306222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47463"/>
                                        </p:tgtEl>
                                        <p:attrNameLst>
                                          <p:attrName>style.visibility</p:attrName>
                                        </p:attrNameLst>
                                      </p:cBhvr>
                                      <p:to>
                                        <p:strVal val="visible"/>
                                      </p:to>
                                    </p:set>
                                    <p:anim calcmode="lin" valueType="num">
                                      <p:cBhvr>
                                        <p:cTn id="7" dur="500" fill="hold"/>
                                        <p:tgtEl>
                                          <p:spTgt spid="147463"/>
                                        </p:tgtEl>
                                        <p:attrNameLst>
                                          <p:attrName>ppt_w</p:attrName>
                                        </p:attrNameLst>
                                      </p:cBhvr>
                                      <p:tavLst>
                                        <p:tav tm="0">
                                          <p:val>
                                            <p:fltVal val="0"/>
                                          </p:val>
                                        </p:tav>
                                        <p:tav tm="100000">
                                          <p:val>
                                            <p:strVal val="#ppt_w"/>
                                          </p:val>
                                        </p:tav>
                                      </p:tavLst>
                                    </p:anim>
                                    <p:anim calcmode="lin" valueType="num">
                                      <p:cBhvr>
                                        <p:cTn id="8" dur="500" fill="hold"/>
                                        <p:tgtEl>
                                          <p:spTgt spid="14746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47462"/>
                                        </p:tgtEl>
                                        <p:attrNameLst>
                                          <p:attrName>style.visibility</p:attrName>
                                        </p:attrNameLst>
                                      </p:cBhvr>
                                      <p:to>
                                        <p:strVal val="visible"/>
                                      </p:to>
                                    </p:set>
                                    <p:anim calcmode="lin" valueType="num">
                                      <p:cBhvr>
                                        <p:cTn id="13" dur="500" fill="hold"/>
                                        <p:tgtEl>
                                          <p:spTgt spid="147462"/>
                                        </p:tgtEl>
                                        <p:attrNameLst>
                                          <p:attrName>ppt_w</p:attrName>
                                        </p:attrNameLst>
                                      </p:cBhvr>
                                      <p:tavLst>
                                        <p:tav tm="0">
                                          <p:val>
                                            <p:fltVal val="0"/>
                                          </p:val>
                                        </p:tav>
                                        <p:tav tm="100000">
                                          <p:val>
                                            <p:strVal val="#ppt_w"/>
                                          </p:val>
                                        </p:tav>
                                      </p:tavLst>
                                    </p:anim>
                                    <p:anim calcmode="lin" valueType="num">
                                      <p:cBhvr>
                                        <p:cTn id="14" dur="500" fill="hold"/>
                                        <p:tgtEl>
                                          <p:spTgt spid="147462"/>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47466"/>
                                        </p:tgtEl>
                                        <p:attrNameLst>
                                          <p:attrName>style.visibility</p:attrName>
                                        </p:attrNameLst>
                                      </p:cBhvr>
                                      <p:to>
                                        <p:strVal val="visible"/>
                                      </p:to>
                                    </p:set>
                                    <p:animEffect transition="in" filter="dissolve">
                                      <p:cBhvr>
                                        <p:cTn id="19" dur="500"/>
                                        <p:tgtEl>
                                          <p:spTgt spid="14746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nodeType="clickEffect">
                                  <p:stCondLst>
                                    <p:cond delay="0"/>
                                  </p:stCondLst>
                                  <p:childTnLst>
                                    <p:set>
                                      <p:cBhvr>
                                        <p:cTn id="23" dur="1" fill="hold">
                                          <p:stCondLst>
                                            <p:cond delay="0"/>
                                          </p:stCondLst>
                                        </p:cTn>
                                        <p:tgtEl>
                                          <p:spTgt spid="147472"/>
                                        </p:tgtEl>
                                        <p:attrNameLst>
                                          <p:attrName>style.visibility</p:attrName>
                                        </p:attrNameLst>
                                      </p:cBhvr>
                                      <p:to>
                                        <p:strVal val="visible"/>
                                      </p:to>
                                    </p:set>
                                    <p:anim calcmode="lin" valueType="num">
                                      <p:cBhvr>
                                        <p:cTn id="24" dur="500" fill="hold"/>
                                        <p:tgtEl>
                                          <p:spTgt spid="147472"/>
                                        </p:tgtEl>
                                        <p:attrNameLst>
                                          <p:attrName>ppt_w</p:attrName>
                                        </p:attrNameLst>
                                      </p:cBhvr>
                                      <p:tavLst>
                                        <p:tav tm="0">
                                          <p:val>
                                            <p:fltVal val="0"/>
                                          </p:val>
                                        </p:tav>
                                        <p:tav tm="100000">
                                          <p:val>
                                            <p:strVal val="#ppt_w"/>
                                          </p:val>
                                        </p:tav>
                                      </p:tavLst>
                                    </p:anim>
                                    <p:anim calcmode="lin" valueType="num">
                                      <p:cBhvr>
                                        <p:cTn id="25" dur="500" fill="hold"/>
                                        <p:tgtEl>
                                          <p:spTgt spid="147472"/>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7480"/>
                                        </p:tgtEl>
                                        <p:attrNameLst>
                                          <p:attrName>style.visibility</p:attrName>
                                        </p:attrNameLst>
                                      </p:cBhvr>
                                      <p:to>
                                        <p:strVal val="visible"/>
                                      </p:to>
                                    </p:set>
                                    <p:animEffect transition="in" filter="dissolve">
                                      <p:cBhvr>
                                        <p:cTn id="30" dur="500"/>
                                        <p:tgtEl>
                                          <p:spTgt spid="14748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47478">
                                            <p:txEl>
                                              <p:pRg st="0" end="0"/>
                                            </p:txEl>
                                          </p:spTgt>
                                        </p:tgtEl>
                                        <p:attrNameLst>
                                          <p:attrName>style.visibility</p:attrName>
                                        </p:attrNameLst>
                                      </p:cBhvr>
                                      <p:to>
                                        <p:strVal val="visible"/>
                                      </p:to>
                                    </p:set>
                                    <p:animEffect transition="in" filter="dissolve">
                                      <p:cBhvr>
                                        <p:cTn id="35" dur="500"/>
                                        <p:tgtEl>
                                          <p:spTgt spid="1474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2" grpId="0" animBg="1"/>
      <p:bldP spid="147478" grpId="0" build="p"/>
      <p:bldP spid="147480"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8" name="Text Box 4"/>
          <p:cNvSpPr txBox="1">
            <a:spLocks noChangeArrowheads="1"/>
          </p:cNvSpPr>
          <p:nvPr/>
        </p:nvSpPr>
        <p:spPr bwMode="auto">
          <a:xfrm>
            <a:off x="360127" y="889322"/>
            <a:ext cx="2267657" cy="2179638"/>
          </a:xfrm>
          <a:prstGeom prst="rect">
            <a:avLst/>
          </a:prstGeom>
          <a:solidFill>
            <a:schemeClr val="bg1">
              <a:lumMod val="95000"/>
            </a:schemeClr>
          </a:solidFill>
          <a:ln w="9525">
            <a:solidFill>
              <a:srgbClr val="000000"/>
            </a:solidFill>
            <a:miter lim="800000"/>
            <a:headEnd/>
            <a:tailEnd/>
          </a:ln>
          <a:effectLst/>
        </p:spPr>
        <p:txBody>
          <a:bodyPr wrap="square">
            <a:spAutoFit/>
          </a:bodyPr>
          <a:lstStyle/>
          <a:p>
            <a:pPr>
              <a:spcBef>
                <a:spcPct val="50000"/>
              </a:spcBef>
              <a:defRPr/>
            </a:pPr>
            <a:r>
              <a:rPr lang="en-US" altLang="zh-CN" sz="1600" b="1"/>
              <a:t>#define CHAIRS    N</a:t>
            </a:r>
          </a:p>
          <a:p>
            <a:pPr>
              <a:spcBef>
                <a:spcPct val="50000"/>
              </a:spcBef>
              <a:defRPr/>
            </a:pPr>
            <a:r>
              <a:rPr lang="en-US" altLang="zh-CN" sz="1600" b="1"/>
              <a:t>typedef int semph</a:t>
            </a:r>
          </a:p>
          <a:p>
            <a:pPr>
              <a:spcBef>
                <a:spcPct val="50000"/>
              </a:spcBef>
              <a:defRPr/>
            </a:pPr>
            <a:r>
              <a:rPr lang="en-US" altLang="zh-CN" sz="1600" b="1"/>
              <a:t>semph customer = 0;</a:t>
            </a:r>
          </a:p>
          <a:p>
            <a:pPr>
              <a:spcBef>
                <a:spcPct val="50000"/>
              </a:spcBef>
              <a:defRPr/>
            </a:pPr>
            <a:r>
              <a:rPr lang="en-US" altLang="zh-CN" sz="1600" b="1"/>
              <a:t>semph barer = 0;</a:t>
            </a:r>
          </a:p>
          <a:p>
            <a:pPr>
              <a:spcBef>
                <a:spcPct val="50000"/>
              </a:spcBef>
              <a:defRPr/>
            </a:pPr>
            <a:r>
              <a:rPr lang="en-US" altLang="zh-CN" sz="1600" b="1"/>
              <a:t>semph mutex = 1;</a:t>
            </a:r>
          </a:p>
          <a:p>
            <a:pPr>
              <a:spcBef>
                <a:spcPct val="50000"/>
              </a:spcBef>
              <a:defRPr/>
            </a:pPr>
            <a:r>
              <a:rPr lang="en-US" altLang="zh-CN" sz="1600" b="1"/>
              <a:t>int waiting = 0;</a:t>
            </a:r>
          </a:p>
        </p:txBody>
      </p:sp>
      <p:sp>
        <p:nvSpPr>
          <p:cNvPr id="692229" name="Text Box 5"/>
          <p:cNvSpPr txBox="1">
            <a:spLocks noChangeArrowheads="1"/>
          </p:cNvSpPr>
          <p:nvPr/>
        </p:nvSpPr>
        <p:spPr bwMode="auto">
          <a:xfrm>
            <a:off x="2879812" y="872716"/>
            <a:ext cx="2810023" cy="4108817"/>
          </a:xfrm>
          <a:prstGeom prst="rect">
            <a:avLst/>
          </a:prstGeom>
          <a:solidFill>
            <a:schemeClr val="bg1">
              <a:lumMod val="95000"/>
            </a:schemeClr>
          </a:solidFill>
          <a:ln w="9525">
            <a:solidFill>
              <a:srgbClr val="9C4E00"/>
            </a:solidFill>
            <a:miter lim="800000"/>
            <a:headEnd/>
            <a:tailEnd/>
          </a:ln>
          <a:effectLst/>
        </p:spPr>
        <p:txBody>
          <a:bodyPr wrap="square">
            <a:spAutoFit/>
          </a:bodyPr>
          <a:lstStyle/>
          <a:p>
            <a:pPr algn="ctr">
              <a:spcBef>
                <a:spcPct val="50000"/>
              </a:spcBef>
              <a:defRPr/>
            </a:pPr>
            <a:r>
              <a:rPr lang="en-US" altLang="zh-CN" b="1">
                <a:solidFill>
                  <a:srgbClr val="9C4E00"/>
                </a:solidFill>
              </a:rPr>
              <a:t>barber</a:t>
            </a:r>
            <a:r>
              <a:rPr lang="zh-CN" altLang="en-US" b="1">
                <a:solidFill>
                  <a:srgbClr val="9C4E00"/>
                </a:solidFill>
              </a:rPr>
              <a:t>进程</a:t>
            </a:r>
          </a:p>
          <a:p>
            <a:pPr>
              <a:spcBef>
                <a:spcPct val="50000"/>
              </a:spcBef>
              <a:defRPr/>
            </a:pPr>
            <a:r>
              <a:rPr lang="en-US" altLang="zh-CN" b="1">
                <a:solidFill>
                  <a:srgbClr val="9C4E00"/>
                </a:solidFill>
              </a:rPr>
              <a:t>While(TRUE)</a:t>
            </a:r>
          </a:p>
          <a:p>
            <a:pPr>
              <a:spcBef>
                <a:spcPct val="50000"/>
              </a:spcBef>
              <a:defRPr/>
            </a:pPr>
            <a:r>
              <a:rPr lang="en-US" altLang="zh-CN" b="1">
                <a:solidFill>
                  <a:srgbClr val="9C4E00"/>
                </a:solidFill>
              </a:rPr>
              <a:t>{</a:t>
            </a:r>
          </a:p>
          <a:p>
            <a:pPr>
              <a:spcBef>
                <a:spcPct val="50000"/>
              </a:spcBef>
              <a:defRPr/>
            </a:pPr>
            <a:r>
              <a:rPr lang="en-US" altLang="zh-CN" b="1" smtClean="0">
                <a:solidFill>
                  <a:srgbClr val="FF0000"/>
                </a:solidFill>
              </a:rPr>
              <a:t>     P(customer</a:t>
            </a:r>
            <a:r>
              <a:rPr lang="en-US" altLang="zh-CN" b="1">
                <a:solidFill>
                  <a:srgbClr val="FF0000"/>
                </a:solidFill>
              </a:rPr>
              <a:t>);</a:t>
            </a:r>
          </a:p>
          <a:p>
            <a:pPr>
              <a:spcBef>
                <a:spcPct val="50000"/>
              </a:spcBef>
              <a:defRPr/>
            </a:pPr>
            <a:r>
              <a:rPr lang="en-US" altLang="zh-CN" b="1" smtClean="0"/>
              <a:t>     P(mutex</a:t>
            </a:r>
            <a:r>
              <a:rPr lang="en-US" altLang="zh-CN" b="1"/>
              <a:t>);</a:t>
            </a:r>
          </a:p>
          <a:p>
            <a:pPr>
              <a:spcBef>
                <a:spcPct val="50000"/>
              </a:spcBef>
              <a:defRPr/>
            </a:pPr>
            <a:r>
              <a:rPr lang="en-US" altLang="zh-CN" b="1" smtClean="0">
                <a:solidFill>
                  <a:srgbClr val="9C4E00"/>
                </a:solidFill>
              </a:rPr>
              <a:t>     waiting </a:t>
            </a:r>
            <a:r>
              <a:rPr lang="en-US" altLang="zh-CN" b="1">
                <a:solidFill>
                  <a:srgbClr val="9C4E00"/>
                </a:solidFill>
              </a:rPr>
              <a:t>= waiting </a:t>
            </a:r>
            <a:r>
              <a:rPr lang="en-US" altLang="zh-CN" b="1">
                <a:solidFill>
                  <a:srgbClr val="9C4E00"/>
                </a:solidFill>
                <a:latin typeface="Arial"/>
              </a:rPr>
              <a:t>–</a:t>
            </a:r>
            <a:r>
              <a:rPr lang="en-US" altLang="zh-CN" b="1">
                <a:solidFill>
                  <a:srgbClr val="9C4E00"/>
                </a:solidFill>
              </a:rPr>
              <a:t> 1;</a:t>
            </a:r>
          </a:p>
          <a:p>
            <a:pPr>
              <a:spcBef>
                <a:spcPct val="50000"/>
              </a:spcBef>
              <a:defRPr/>
            </a:pPr>
            <a:r>
              <a:rPr lang="en-US" altLang="zh-CN" b="1" smtClean="0">
                <a:solidFill>
                  <a:srgbClr val="FF0000"/>
                </a:solidFill>
              </a:rPr>
              <a:t>     V(barbers</a:t>
            </a:r>
            <a:r>
              <a:rPr lang="en-US" altLang="zh-CN" b="1">
                <a:solidFill>
                  <a:srgbClr val="FF0000"/>
                </a:solidFill>
              </a:rPr>
              <a:t>);</a:t>
            </a:r>
          </a:p>
          <a:p>
            <a:pPr>
              <a:spcBef>
                <a:spcPct val="50000"/>
              </a:spcBef>
              <a:defRPr/>
            </a:pPr>
            <a:r>
              <a:rPr lang="en-US" altLang="zh-CN" b="1" smtClean="0"/>
              <a:t>     V(mutex</a:t>
            </a:r>
            <a:r>
              <a:rPr lang="en-US" altLang="zh-CN" b="1"/>
              <a:t>);</a:t>
            </a:r>
          </a:p>
          <a:p>
            <a:pPr>
              <a:spcBef>
                <a:spcPct val="50000"/>
              </a:spcBef>
              <a:defRPr/>
            </a:pPr>
            <a:r>
              <a:rPr lang="en-US" altLang="zh-CN" b="1" smtClean="0">
                <a:solidFill>
                  <a:srgbClr val="9C4E00"/>
                </a:solidFill>
              </a:rPr>
              <a:t>     cut_hair</a:t>
            </a:r>
            <a:r>
              <a:rPr lang="en-US" altLang="zh-CN" b="1">
                <a:solidFill>
                  <a:srgbClr val="9C4E00"/>
                </a:solidFill>
              </a:rPr>
              <a:t>();</a:t>
            </a:r>
          </a:p>
          <a:p>
            <a:pPr>
              <a:spcBef>
                <a:spcPct val="50000"/>
              </a:spcBef>
              <a:defRPr/>
            </a:pPr>
            <a:r>
              <a:rPr lang="en-US" altLang="zh-CN" b="1">
                <a:solidFill>
                  <a:srgbClr val="9C4E00"/>
                </a:solidFill>
              </a:rPr>
              <a:t>}</a:t>
            </a:r>
          </a:p>
        </p:txBody>
      </p:sp>
      <p:sp>
        <p:nvSpPr>
          <p:cNvPr id="692230" name="Text Box 6"/>
          <p:cNvSpPr txBox="1">
            <a:spLocks noChangeArrowheads="1"/>
          </p:cNvSpPr>
          <p:nvPr/>
        </p:nvSpPr>
        <p:spPr bwMode="auto">
          <a:xfrm>
            <a:off x="5904743" y="882241"/>
            <a:ext cx="2879725" cy="5632311"/>
          </a:xfrm>
          <a:prstGeom prst="rect">
            <a:avLst/>
          </a:prstGeom>
          <a:solidFill>
            <a:schemeClr val="bg1">
              <a:lumMod val="95000"/>
            </a:schemeClr>
          </a:solidFill>
          <a:ln w="9525">
            <a:solidFill>
              <a:srgbClr val="9C4E00"/>
            </a:solidFill>
            <a:miter lim="800000"/>
            <a:headEnd/>
            <a:tailEnd/>
          </a:ln>
          <a:effectLst/>
        </p:spPr>
        <p:txBody>
          <a:bodyPr>
            <a:spAutoFit/>
          </a:bodyPr>
          <a:lstStyle/>
          <a:p>
            <a:pPr algn="ctr">
              <a:spcBef>
                <a:spcPct val="50000"/>
              </a:spcBef>
              <a:defRPr/>
            </a:pPr>
            <a:r>
              <a:rPr lang="en-US" altLang="zh-CN" b="1">
                <a:solidFill>
                  <a:srgbClr val="9C4E00"/>
                </a:solidFill>
              </a:rPr>
              <a:t>customer</a:t>
            </a:r>
            <a:r>
              <a:rPr lang="zh-CN" altLang="en-US" b="1">
                <a:solidFill>
                  <a:srgbClr val="9C4E00"/>
                </a:solidFill>
              </a:rPr>
              <a:t>进程</a:t>
            </a:r>
          </a:p>
          <a:p>
            <a:pPr>
              <a:spcBef>
                <a:spcPct val="50000"/>
              </a:spcBef>
              <a:defRPr/>
            </a:pPr>
            <a:r>
              <a:rPr lang="en-US" altLang="zh-CN" b="1">
                <a:solidFill>
                  <a:srgbClr val="9C4E00"/>
                </a:solidFill>
              </a:rPr>
              <a:t>While(TRUE)</a:t>
            </a:r>
          </a:p>
          <a:p>
            <a:pPr>
              <a:spcBef>
                <a:spcPct val="50000"/>
              </a:spcBef>
              <a:defRPr/>
            </a:pPr>
            <a:r>
              <a:rPr lang="en-US" altLang="zh-CN" b="1">
                <a:solidFill>
                  <a:srgbClr val="9C4E00"/>
                </a:solidFill>
              </a:rPr>
              <a:t>{</a:t>
            </a:r>
          </a:p>
          <a:p>
            <a:pPr>
              <a:spcBef>
                <a:spcPct val="50000"/>
              </a:spcBef>
              <a:defRPr/>
            </a:pPr>
            <a:r>
              <a:rPr lang="en-US" altLang="zh-CN" b="1" smtClean="0"/>
              <a:t>     P(mutex</a:t>
            </a:r>
            <a:r>
              <a:rPr lang="en-US" altLang="zh-CN" b="1"/>
              <a:t>);</a:t>
            </a:r>
          </a:p>
          <a:p>
            <a:pPr>
              <a:spcBef>
                <a:spcPct val="50000"/>
              </a:spcBef>
              <a:defRPr/>
            </a:pPr>
            <a:r>
              <a:rPr lang="en-US" altLang="zh-CN" b="1" smtClean="0">
                <a:solidFill>
                  <a:srgbClr val="9C4E00"/>
                </a:solidFill>
              </a:rPr>
              <a:t>     if(waiting </a:t>
            </a:r>
            <a:r>
              <a:rPr lang="en-US" altLang="zh-CN" b="1">
                <a:solidFill>
                  <a:srgbClr val="9C4E00"/>
                </a:solidFill>
              </a:rPr>
              <a:t>&lt; CHAIRS)</a:t>
            </a:r>
          </a:p>
          <a:p>
            <a:pPr>
              <a:spcBef>
                <a:spcPct val="50000"/>
              </a:spcBef>
              <a:defRPr/>
            </a:pPr>
            <a:r>
              <a:rPr lang="en-US" altLang="zh-CN" b="1">
                <a:solidFill>
                  <a:srgbClr val="9C4E00"/>
                </a:solidFill>
              </a:rPr>
              <a:t>   </a:t>
            </a:r>
            <a:r>
              <a:rPr lang="en-US" altLang="zh-CN" b="1" smtClean="0">
                <a:solidFill>
                  <a:srgbClr val="9C4E00"/>
                </a:solidFill>
              </a:rPr>
              <a:t>  {</a:t>
            </a:r>
            <a:endParaRPr lang="en-US" altLang="zh-CN" b="1">
              <a:solidFill>
                <a:srgbClr val="9C4E00"/>
              </a:solidFill>
            </a:endParaRPr>
          </a:p>
          <a:p>
            <a:pPr>
              <a:spcBef>
                <a:spcPct val="50000"/>
              </a:spcBef>
              <a:defRPr/>
            </a:pPr>
            <a:r>
              <a:rPr lang="en-US" altLang="zh-CN" b="1">
                <a:solidFill>
                  <a:srgbClr val="9C4E00"/>
                </a:solidFill>
              </a:rPr>
              <a:t>       </a:t>
            </a:r>
            <a:r>
              <a:rPr lang="en-US" altLang="zh-CN" b="1" smtClean="0">
                <a:solidFill>
                  <a:srgbClr val="9C4E00"/>
                </a:solidFill>
              </a:rPr>
              <a:t>    waiting </a:t>
            </a:r>
            <a:r>
              <a:rPr lang="en-US" altLang="zh-CN" b="1">
                <a:solidFill>
                  <a:srgbClr val="9C4E00"/>
                </a:solidFill>
              </a:rPr>
              <a:t>+= 1;</a:t>
            </a:r>
          </a:p>
          <a:p>
            <a:pPr>
              <a:spcBef>
                <a:spcPct val="50000"/>
              </a:spcBef>
              <a:defRPr/>
            </a:pPr>
            <a:r>
              <a:rPr lang="en-US" altLang="zh-CN" b="1">
                <a:solidFill>
                  <a:srgbClr val="9C4E00"/>
                </a:solidFill>
              </a:rPr>
              <a:t>       </a:t>
            </a:r>
            <a:r>
              <a:rPr lang="en-US" altLang="zh-CN" b="1" smtClean="0">
                <a:solidFill>
                  <a:srgbClr val="9C4E00"/>
                </a:solidFill>
              </a:rPr>
              <a:t>    </a:t>
            </a:r>
            <a:r>
              <a:rPr lang="en-US" altLang="zh-CN" b="1" smtClean="0">
                <a:solidFill>
                  <a:srgbClr val="FF0000"/>
                </a:solidFill>
              </a:rPr>
              <a:t>V(customer</a:t>
            </a:r>
            <a:r>
              <a:rPr lang="en-US" altLang="zh-CN" b="1">
                <a:solidFill>
                  <a:srgbClr val="FF0000"/>
                </a:solidFill>
              </a:rPr>
              <a:t>);</a:t>
            </a:r>
          </a:p>
          <a:p>
            <a:pPr>
              <a:defRPr/>
            </a:pPr>
            <a:r>
              <a:rPr lang="en-US" altLang="zh-CN" b="1"/>
              <a:t>       </a:t>
            </a:r>
            <a:r>
              <a:rPr lang="en-US" altLang="zh-CN" b="1" smtClean="0"/>
              <a:t>    V(mutex</a:t>
            </a:r>
            <a:r>
              <a:rPr lang="en-US" altLang="zh-CN" b="1"/>
              <a:t>); </a:t>
            </a:r>
          </a:p>
          <a:p>
            <a:pPr>
              <a:defRPr/>
            </a:pPr>
            <a:r>
              <a:rPr lang="en-US" altLang="zh-CN" b="1">
                <a:solidFill>
                  <a:schemeClr val="bg1"/>
                </a:solidFill>
              </a:rPr>
              <a:t>       </a:t>
            </a:r>
            <a:r>
              <a:rPr lang="en-US" altLang="zh-CN" b="1" smtClean="0">
                <a:solidFill>
                  <a:schemeClr val="bg1"/>
                </a:solidFill>
              </a:rPr>
              <a:t>    </a:t>
            </a:r>
            <a:r>
              <a:rPr lang="en-US" altLang="zh-CN" b="1" smtClean="0">
                <a:solidFill>
                  <a:srgbClr val="FF0000"/>
                </a:solidFill>
              </a:rPr>
              <a:t>P(barber</a:t>
            </a:r>
            <a:r>
              <a:rPr lang="en-US" altLang="zh-CN" b="1">
                <a:solidFill>
                  <a:srgbClr val="FF0000"/>
                </a:solidFill>
              </a:rPr>
              <a:t>);</a:t>
            </a:r>
          </a:p>
          <a:p>
            <a:pPr>
              <a:defRPr/>
            </a:pPr>
            <a:r>
              <a:rPr lang="en-US" altLang="zh-CN" b="1"/>
              <a:t>   </a:t>
            </a:r>
            <a:r>
              <a:rPr lang="en-US" altLang="zh-CN" b="1" smtClean="0"/>
              <a:t>  </a:t>
            </a:r>
            <a:r>
              <a:rPr lang="en-US" altLang="zh-CN" b="1" smtClean="0">
                <a:solidFill>
                  <a:srgbClr val="9C4E00"/>
                </a:solidFill>
              </a:rPr>
              <a:t>}</a:t>
            </a:r>
            <a:endParaRPr lang="en-US" altLang="zh-CN" b="1">
              <a:solidFill>
                <a:schemeClr val="bg1"/>
              </a:solidFill>
            </a:endParaRPr>
          </a:p>
          <a:p>
            <a:pPr>
              <a:defRPr/>
            </a:pPr>
            <a:r>
              <a:rPr lang="en-US" altLang="zh-CN" b="1" smtClean="0">
                <a:solidFill>
                  <a:srgbClr val="9C4E00"/>
                </a:solidFill>
              </a:rPr>
              <a:t>     else</a:t>
            </a:r>
            <a:endParaRPr lang="en-US" altLang="zh-CN" b="1">
              <a:solidFill>
                <a:srgbClr val="9C4E00"/>
              </a:solidFill>
            </a:endParaRPr>
          </a:p>
          <a:p>
            <a:pPr>
              <a:defRPr/>
            </a:pPr>
            <a:r>
              <a:rPr lang="en-US" altLang="zh-CN" b="1"/>
              <a:t>    </a:t>
            </a:r>
            <a:r>
              <a:rPr lang="en-US" altLang="zh-CN" b="1" smtClean="0"/>
              <a:t> </a:t>
            </a:r>
            <a:r>
              <a:rPr lang="en-US" altLang="zh-CN" b="1" smtClean="0">
                <a:solidFill>
                  <a:srgbClr val="9C4E00"/>
                </a:solidFill>
              </a:rPr>
              <a:t>{</a:t>
            </a:r>
            <a:endParaRPr lang="en-US" altLang="zh-CN" b="1" smtClean="0"/>
          </a:p>
          <a:p>
            <a:pPr>
              <a:defRPr/>
            </a:pPr>
            <a:r>
              <a:rPr lang="en-US" altLang="zh-CN" b="1" smtClean="0"/>
              <a:t>           V(mutex);</a:t>
            </a:r>
          </a:p>
          <a:p>
            <a:pPr>
              <a:defRPr/>
            </a:pPr>
            <a:r>
              <a:rPr lang="en-US" altLang="zh-CN" b="1" smtClean="0"/>
              <a:t>     </a:t>
            </a:r>
            <a:r>
              <a:rPr lang="en-US" altLang="zh-CN" b="1" smtClean="0">
                <a:solidFill>
                  <a:srgbClr val="9C4E00"/>
                </a:solidFill>
              </a:rPr>
              <a:t>}</a:t>
            </a:r>
            <a:endParaRPr lang="en-US" altLang="zh-CN" b="1"/>
          </a:p>
          <a:p>
            <a:pPr>
              <a:spcBef>
                <a:spcPct val="50000"/>
              </a:spcBef>
              <a:defRPr/>
            </a:pPr>
            <a:r>
              <a:rPr lang="en-US" altLang="zh-CN" b="1">
                <a:solidFill>
                  <a:srgbClr val="9C4E00"/>
                </a:solidFill>
              </a:rPr>
              <a:t>}</a:t>
            </a:r>
          </a:p>
        </p:txBody>
      </p:sp>
      <p:sp>
        <p:nvSpPr>
          <p:cNvPr id="12" name="Rectangle 2"/>
          <p:cNvSpPr txBox="1">
            <a:spLocks noChangeArrowheads="1"/>
          </p:cNvSpPr>
          <p:nvPr/>
        </p:nvSpPr>
        <p:spPr>
          <a:xfrm>
            <a:off x="935596" y="153107"/>
            <a:ext cx="5400600" cy="50358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kern="0" smtClean="0"/>
              <a:t>睡觉的理发师</a:t>
            </a:r>
            <a:r>
              <a:rPr lang="zh-CN" altLang="en-US" sz="2800" kern="0"/>
              <a:t>问题的信号量解法</a:t>
            </a:r>
            <a:endParaRPr lang="zh-CN" altLang="en-US" sz="2800" kern="0" smtClean="0"/>
          </a:p>
        </p:txBody>
      </p:sp>
    </p:spTree>
    <p:extLst>
      <p:ext uri="{BB962C8B-B14F-4D97-AF65-F5344CB8AC3E}">
        <p14:creationId xmlns:p14="http://schemas.microsoft.com/office/powerpoint/2010/main" val="2393607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92228"/>
                                        </p:tgtEl>
                                        <p:attrNameLst>
                                          <p:attrName>style.visibility</p:attrName>
                                        </p:attrNameLst>
                                      </p:cBhvr>
                                      <p:to>
                                        <p:strVal val="visible"/>
                                      </p:to>
                                    </p:set>
                                    <p:animEffect transition="in" filter="checkerboard(across)">
                                      <p:cBhvr>
                                        <p:cTn id="7" dur="500"/>
                                        <p:tgtEl>
                                          <p:spTgt spid="692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2229"/>
                                        </p:tgtEl>
                                        <p:attrNameLst>
                                          <p:attrName>style.visibility</p:attrName>
                                        </p:attrNameLst>
                                      </p:cBhvr>
                                      <p:to>
                                        <p:strVal val="visible"/>
                                      </p:to>
                                    </p:set>
                                    <p:animEffect transition="in" filter="blinds(horizontal)">
                                      <p:cBhvr>
                                        <p:cTn id="12" dur="500"/>
                                        <p:tgtEl>
                                          <p:spTgt spid="6922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2230"/>
                                        </p:tgtEl>
                                        <p:attrNameLst>
                                          <p:attrName>style.visibility</p:attrName>
                                        </p:attrNameLst>
                                      </p:cBhvr>
                                      <p:to>
                                        <p:strVal val="visible"/>
                                      </p:to>
                                    </p:set>
                                    <p:animEffect transition="in" filter="blinds(horizontal)">
                                      <p:cBhvr>
                                        <p:cTn id="17" dur="500"/>
                                        <p:tgtEl>
                                          <p:spTgt spid="692230"/>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8" grpId="0" animBg="1"/>
      <p:bldP spid="692229" grpId="0" animBg="1"/>
      <p:bldP spid="692230" grpId="0" animBg="1"/>
      <p:bldP spid="1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971600" y="1844824"/>
            <a:ext cx="7920880" cy="36724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2.1 </a:t>
            </a:r>
            <a:r>
              <a:rPr lang="zh-CN" altLang="en-US" sz="2800" b="1" kern="0" dirty="0" smtClean="0">
                <a:latin typeface="Times New Roman" panose="02020603050405020304" pitchFamily="18" charset="0"/>
                <a:ea typeface="+mn-ea"/>
                <a:cs typeface="Times New Roman" panose="02020603050405020304" pitchFamily="18" charset="0"/>
              </a:rPr>
              <a:t>进程介绍</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2.2 </a:t>
            </a:r>
            <a:r>
              <a:rPr lang="zh-CN" altLang="en-US" sz="2800" b="1" kern="0" dirty="0" smtClean="0">
                <a:latin typeface="Times New Roman" panose="02020603050405020304" pitchFamily="18" charset="0"/>
                <a:ea typeface="+mn-ea"/>
                <a:cs typeface="Times New Roman" panose="02020603050405020304" pitchFamily="18" charset="0"/>
              </a:rPr>
              <a:t>进程间通信</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dirty="0" smtClean="0">
                <a:latin typeface="Times New Roman" panose="02020603050405020304" pitchFamily="18" charset="0"/>
                <a:ea typeface="+mn-ea"/>
                <a:cs typeface="Times New Roman" panose="02020603050405020304" pitchFamily="18" charset="0"/>
              </a:rPr>
              <a:t>2.3 </a:t>
            </a:r>
            <a:r>
              <a:rPr lang="zh-CN" altLang="en-US" sz="2800" b="1" kern="0" dirty="0" smtClean="0">
                <a:latin typeface="Times New Roman" panose="02020603050405020304" pitchFamily="18" charset="0"/>
                <a:ea typeface="+mn-ea"/>
                <a:cs typeface="Times New Roman" panose="02020603050405020304" pitchFamily="18" charset="0"/>
              </a:rPr>
              <a:t>经典</a:t>
            </a:r>
            <a:r>
              <a:rPr lang="en-US" altLang="zh-CN" sz="2800" b="1" kern="0" dirty="0" smtClean="0">
                <a:latin typeface="Times New Roman" panose="02020603050405020304" pitchFamily="18" charset="0"/>
                <a:ea typeface="+mn-ea"/>
                <a:cs typeface="Times New Roman" panose="02020603050405020304" pitchFamily="18" charset="0"/>
              </a:rPr>
              <a:t>IPC</a:t>
            </a:r>
            <a:r>
              <a:rPr lang="zh-CN" altLang="en-US" sz="2800" b="1" kern="0" dirty="0" smtClean="0">
                <a:latin typeface="Times New Roman" panose="02020603050405020304" pitchFamily="18" charset="0"/>
                <a:ea typeface="+mn-ea"/>
                <a:cs typeface="Times New Roman" panose="02020603050405020304" pitchFamily="18" charset="0"/>
              </a:rPr>
              <a:t>问题</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kumimoji="0" lang="en-US" altLang="zh-CN" sz="2800" b="1" kern="0" dirty="0" smtClean="0">
                <a:solidFill>
                  <a:srgbClr val="FF0000"/>
                </a:solidFill>
                <a:latin typeface="Times New Roman" panose="02020603050405020304" pitchFamily="18" charset="0"/>
                <a:ea typeface="+mn-ea"/>
                <a:cs typeface="Times New Roman" panose="02020603050405020304" pitchFamily="18" charset="0"/>
              </a:rPr>
              <a:t>2.4 </a:t>
            </a:r>
            <a:r>
              <a:rPr lang="zh-CN" altLang="en-US" sz="2800" b="1" kern="0" dirty="0" smtClean="0">
                <a:solidFill>
                  <a:srgbClr val="FF0000"/>
                </a:solidFill>
                <a:latin typeface="Times New Roman" panose="02020603050405020304" pitchFamily="18" charset="0"/>
                <a:ea typeface="+mn-ea"/>
                <a:cs typeface="Times New Roman" panose="02020603050405020304" pitchFamily="18" charset="0"/>
              </a:rPr>
              <a:t>进程调度</a:t>
            </a:r>
            <a:endParaRPr lang="en-US" altLang="zh-CN" sz="2800" b="1" kern="0" dirty="0" smtClean="0">
              <a:solidFill>
                <a:srgbClr val="FF0000"/>
              </a:solidFill>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black">
          <a:xfrm>
            <a:off x="1223627" y="80628"/>
            <a:ext cx="4320481" cy="609600"/>
          </a:xfrm>
          <a:prstGeom prst="rect">
            <a:avLst/>
          </a:prstGeom>
        </p:spPr>
        <p:txBody>
          <a:bodyPr/>
          <a:lstStyle/>
          <a:p>
            <a:pPr>
              <a:defRPr/>
            </a:pPr>
            <a:r>
              <a:rPr lang="zh-CN" altLang="en-US" sz="3600" b="1" kern="0" smtClean="0">
                <a:latin typeface="Times New Roman" panose="02020603050405020304" pitchFamily="18" charset="0"/>
                <a:ea typeface="+mn-ea"/>
                <a:cs typeface="Times New Roman" panose="02020603050405020304" pitchFamily="18" charset="0"/>
              </a:rPr>
              <a:t>第</a:t>
            </a:r>
            <a:r>
              <a:rPr lang="en-US" altLang="zh-CN" sz="3600" b="1" kern="0" smtClean="0">
                <a:latin typeface="Times New Roman" panose="02020603050405020304" pitchFamily="18" charset="0"/>
                <a:ea typeface="+mn-ea"/>
                <a:cs typeface="Times New Roman" panose="02020603050405020304" pitchFamily="18" charset="0"/>
              </a:rPr>
              <a:t>2</a:t>
            </a:r>
            <a:r>
              <a:rPr lang="zh-CN" altLang="en-US" sz="3600" b="1" kern="0" smtClean="0">
                <a:latin typeface="Times New Roman" panose="02020603050405020304" pitchFamily="18" charset="0"/>
                <a:ea typeface="+mn-ea"/>
                <a:cs typeface="Times New Roman" panose="02020603050405020304" pitchFamily="18" charset="0"/>
              </a:rPr>
              <a:t>章  进程</a:t>
            </a:r>
            <a:endParaRPr lang="en-US" altLang="zh-CN" sz="3600" b="1" kern="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6910857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079612" y="143925"/>
            <a:ext cx="72739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smtClean="0">
                <a:latin typeface="Times New Roman" panose="02020603050405020304" pitchFamily="18" charset="0"/>
                <a:cs typeface="Times New Roman" panose="02020603050405020304" pitchFamily="18" charset="0"/>
              </a:rPr>
              <a:t>什么是调度算法</a:t>
            </a:r>
            <a:endParaRPr lang="en-US" altLang="zh-CN" sz="3200" b="1" dirty="0">
              <a:latin typeface="Times New Roman" panose="02020603050405020304" pitchFamily="18" charset="0"/>
              <a:cs typeface="Times New Roman" panose="02020603050405020304" pitchFamily="18" charset="0"/>
            </a:endParaRPr>
          </a:p>
        </p:txBody>
      </p:sp>
      <p:sp>
        <p:nvSpPr>
          <p:cNvPr id="7" name="Text Box 4"/>
          <p:cNvSpPr txBox="1">
            <a:spLocks noChangeArrowheads="1"/>
          </p:cNvSpPr>
          <p:nvPr/>
        </p:nvSpPr>
        <p:spPr bwMode="auto">
          <a:xfrm>
            <a:off x="899592" y="1484784"/>
            <a:ext cx="726016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50000"/>
              </a:lnSpc>
              <a:spcBef>
                <a:spcPts val="0"/>
              </a:spcBef>
            </a:pPr>
            <a:r>
              <a:rPr lang="zh-CN" altLang="en-US" sz="2400" dirty="0" smtClean="0">
                <a:latin typeface="+mn-ea"/>
                <a:ea typeface="+mn-ea"/>
                <a:cs typeface="Times New Roman" panose="02020603050405020304" pitchFamily="18" charset="0"/>
              </a:rPr>
              <a:t>当计算机是多道程序设计系统时，通常会有多个进程竞争</a:t>
            </a:r>
            <a:r>
              <a:rPr lang="en-US" altLang="zh-CN" sz="2400" dirty="0" smtClean="0">
                <a:latin typeface="+mn-ea"/>
                <a:ea typeface="+mn-ea"/>
                <a:cs typeface="Times New Roman" panose="02020603050405020304" pitchFamily="18" charset="0"/>
              </a:rPr>
              <a:t>CPU</a:t>
            </a:r>
            <a:r>
              <a:rPr lang="zh-CN" altLang="en-US" sz="2400" dirty="0" smtClean="0">
                <a:latin typeface="+mn-ea"/>
                <a:ea typeface="+mn-ea"/>
                <a:cs typeface="Times New Roman" panose="02020603050405020304" pitchFamily="18" charset="0"/>
              </a:rPr>
              <a:t>。当多个进程处于就绪状态而只有一个</a:t>
            </a:r>
            <a:r>
              <a:rPr lang="en-US" altLang="zh-CN" sz="2400" dirty="0" smtClean="0">
                <a:latin typeface="+mn-ea"/>
                <a:ea typeface="+mn-ea"/>
                <a:cs typeface="Times New Roman" panose="02020603050405020304" pitchFamily="18" charset="0"/>
              </a:rPr>
              <a:t>CPU</a:t>
            </a:r>
            <a:r>
              <a:rPr lang="zh-CN" altLang="en-US" sz="2400" dirty="0" smtClean="0">
                <a:latin typeface="+mn-ea"/>
                <a:ea typeface="+mn-ea"/>
                <a:cs typeface="Times New Roman" panose="02020603050405020304" pitchFamily="18" charset="0"/>
              </a:rPr>
              <a:t>时，操作系统就必须决定先运行哪一个进程。操作系统中做出这种决定的部分称为</a:t>
            </a:r>
            <a:r>
              <a:rPr lang="zh-CN" altLang="en-US" sz="2400" u="sng" dirty="0" smtClean="0">
                <a:solidFill>
                  <a:srgbClr val="FF0000"/>
                </a:solidFill>
                <a:latin typeface="+mn-ea"/>
                <a:ea typeface="+mn-ea"/>
                <a:cs typeface="Times New Roman" panose="02020603050405020304" pitchFamily="18" charset="0"/>
              </a:rPr>
              <a:t>调度器（</a:t>
            </a:r>
            <a:r>
              <a:rPr lang="en-US" altLang="zh-CN" sz="2400" u="sng" dirty="0" smtClean="0">
                <a:solidFill>
                  <a:srgbClr val="FF0000"/>
                </a:solidFill>
                <a:latin typeface="+mn-ea"/>
                <a:ea typeface="+mn-ea"/>
                <a:cs typeface="Times New Roman" panose="02020603050405020304" pitchFamily="18" charset="0"/>
              </a:rPr>
              <a:t>scheduler</a:t>
            </a:r>
            <a:r>
              <a:rPr lang="zh-CN" altLang="en-US" sz="2400" u="sng" dirty="0" smtClean="0">
                <a:solidFill>
                  <a:srgbClr val="FF0000"/>
                </a:solidFill>
                <a:latin typeface="+mn-ea"/>
                <a:ea typeface="+mn-ea"/>
                <a:cs typeface="Times New Roman" panose="02020603050405020304" pitchFamily="18" charset="0"/>
              </a:rPr>
              <a:t>）</a:t>
            </a:r>
            <a:r>
              <a:rPr lang="zh-CN" altLang="en-US" sz="2400" dirty="0" smtClean="0">
                <a:latin typeface="+mn-ea"/>
                <a:ea typeface="+mn-ea"/>
                <a:cs typeface="Times New Roman" panose="02020603050405020304" pitchFamily="18" charset="0"/>
              </a:rPr>
              <a:t>，它使用的算法称为</a:t>
            </a:r>
            <a:r>
              <a:rPr lang="zh-CN" altLang="en-US" sz="2400" u="sng" dirty="0" smtClean="0">
                <a:solidFill>
                  <a:srgbClr val="FF0000"/>
                </a:solidFill>
                <a:latin typeface="+mn-ea"/>
                <a:ea typeface="+mn-ea"/>
                <a:cs typeface="Times New Roman" panose="02020603050405020304" pitchFamily="18" charset="0"/>
              </a:rPr>
              <a:t>调度算法（</a:t>
            </a:r>
            <a:r>
              <a:rPr lang="en-US" altLang="zh-CN" sz="2400" u="sng" dirty="0" smtClean="0">
                <a:solidFill>
                  <a:srgbClr val="FF0000"/>
                </a:solidFill>
                <a:latin typeface="+mn-ea"/>
                <a:ea typeface="+mn-ea"/>
                <a:cs typeface="Times New Roman" panose="02020603050405020304" pitchFamily="18" charset="0"/>
              </a:rPr>
              <a:t>scheduling algorithm</a:t>
            </a:r>
            <a:r>
              <a:rPr lang="zh-CN" altLang="en-US" sz="2400" u="sng" dirty="0" smtClean="0">
                <a:solidFill>
                  <a:srgbClr val="FF0000"/>
                </a:solidFill>
                <a:latin typeface="+mn-ea"/>
                <a:ea typeface="+mn-ea"/>
                <a:cs typeface="Times New Roman" panose="02020603050405020304" pitchFamily="18" charset="0"/>
              </a:rPr>
              <a:t>）</a:t>
            </a:r>
            <a:r>
              <a:rPr lang="zh-CN" altLang="en-US" sz="2400" dirty="0">
                <a:latin typeface="+mn-ea"/>
                <a:ea typeface="+mn-ea"/>
                <a:cs typeface="Times New Roman" panose="02020603050405020304" pitchFamily="18" charset="0"/>
              </a:rPr>
              <a:t>。</a:t>
            </a:r>
            <a:endParaRPr lang="en-US" altLang="zh-CN" sz="2400" dirty="0">
              <a:solidFill>
                <a:srgbClr val="FF0000"/>
              </a:solidFill>
              <a:latin typeface="+mn-ea"/>
              <a:ea typeface="+mn-ea"/>
              <a:cs typeface="Times New Roman" panose="02020603050405020304" pitchFamily="18" charset="0"/>
            </a:endParaRPr>
          </a:p>
          <a:p>
            <a:pPr marL="342900" indent="-342900" algn="just">
              <a:lnSpc>
                <a:spcPct val="150000"/>
              </a:lnSpc>
              <a:spcBef>
                <a:spcPts val="0"/>
              </a:spcBef>
              <a:buFont typeface="Wingdings" panose="05000000000000000000" pitchFamily="2" charset="2"/>
              <a:buChar char="Ø"/>
            </a:pPr>
            <a:r>
              <a:rPr lang="zh-CN" altLang="en-US" sz="2400" dirty="0" smtClean="0">
                <a:latin typeface="+mn-ea"/>
                <a:ea typeface="+mn-ea"/>
                <a:cs typeface="Times New Roman" panose="02020603050405020304" pitchFamily="18" charset="0"/>
              </a:rPr>
              <a:t>许多进程调度的处理方式对进程和线程都适用。</a:t>
            </a:r>
            <a:endParaRPr lang="en-US" altLang="zh-CN" sz="2400" dirty="0" smtClean="0">
              <a:latin typeface="+mn-ea"/>
              <a:ea typeface="+mn-ea"/>
              <a:cs typeface="Times New Roman" panose="02020603050405020304" pitchFamily="18" charset="0"/>
            </a:endParaRPr>
          </a:p>
          <a:p>
            <a:pPr marL="342900" indent="-342900" algn="just">
              <a:lnSpc>
                <a:spcPct val="150000"/>
              </a:lnSpc>
              <a:spcBef>
                <a:spcPts val="0"/>
              </a:spcBef>
              <a:buFont typeface="Wingdings" panose="05000000000000000000" pitchFamily="2" charset="2"/>
              <a:buChar char="Ø"/>
            </a:pPr>
            <a:endParaRPr lang="en-US" altLang="zh-CN" sz="2400" u="sng" dirty="0" smtClean="0">
              <a:latin typeface="+mn-ea"/>
              <a:ea typeface="+mn-ea"/>
              <a:cs typeface="Times New Roman" panose="02020603050405020304" pitchFamily="18" charset="0"/>
            </a:endParaRPr>
          </a:p>
        </p:txBody>
      </p:sp>
    </p:spTree>
    <p:extLst>
      <p:ext uri="{BB962C8B-B14F-4D97-AF65-F5344CB8AC3E}">
        <p14:creationId xmlns:p14="http://schemas.microsoft.com/office/powerpoint/2010/main" val="186527867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115616" y="169476"/>
            <a:ext cx="72739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2800" b="1" dirty="0">
                <a:latin typeface="Times New Roman" panose="02020603050405020304" pitchFamily="18" charset="0"/>
                <a:cs typeface="Times New Roman" panose="02020603050405020304" pitchFamily="18" charset="0"/>
              </a:rPr>
              <a:t>什么时候调度</a:t>
            </a:r>
            <a:endParaRPr lang="en-US" altLang="zh-CN" sz="2800" b="1" dirty="0">
              <a:latin typeface="Times New Roman" panose="02020603050405020304" pitchFamily="18" charset="0"/>
              <a:cs typeface="Times New Roman" panose="02020603050405020304" pitchFamily="18" charset="0"/>
            </a:endParaRPr>
          </a:p>
        </p:txBody>
      </p:sp>
      <p:sp>
        <p:nvSpPr>
          <p:cNvPr id="3" name="矩形 2"/>
          <p:cNvSpPr/>
          <p:nvPr/>
        </p:nvSpPr>
        <p:spPr>
          <a:xfrm>
            <a:off x="719572" y="1160748"/>
            <a:ext cx="7668778" cy="5062924"/>
          </a:xfrm>
          <a:prstGeom prst="rect">
            <a:avLst/>
          </a:prstGeom>
        </p:spPr>
        <p:txBody>
          <a:bodyPr wrap="square">
            <a:spAutoFit/>
          </a:bodyPr>
          <a:lstStyle/>
          <a:p>
            <a:pPr marL="342900" indent="-342900" algn="just">
              <a:lnSpc>
                <a:spcPct val="150000"/>
              </a:lnSpc>
              <a:spcBef>
                <a:spcPts val="600"/>
              </a:spcBef>
              <a:buFont typeface="Wingdings" panose="05000000000000000000" pitchFamily="2" charset="2"/>
              <a:buChar char="n"/>
            </a:pPr>
            <a:r>
              <a:rPr lang="zh-CN" altLang="en-US" sz="2400" b="1" dirty="0" smtClean="0"/>
              <a:t>调度有可能在很多情况下发生。</a:t>
            </a:r>
            <a:endParaRPr lang="en-US" altLang="zh-CN" sz="2400" b="1" dirty="0" smtClean="0"/>
          </a:p>
          <a:p>
            <a:pPr marL="800100" lvl="1" indent="-342900" algn="just">
              <a:lnSpc>
                <a:spcPct val="150000"/>
              </a:lnSpc>
              <a:spcBef>
                <a:spcPts val="600"/>
              </a:spcBef>
              <a:buFont typeface="Wingdings" panose="05000000000000000000" pitchFamily="2" charset="2"/>
              <a:buChar char="Ø"/>
            </a:pPr>
            <a:r>
              <a:rPr lang="zh-CN" altLang="en-US" sz="2400" dirty="0" smtClean="0"/>
              <a:t>当一个进程退出时。</a:t>
            </a:r>
            <a:endParaRPr lang="en-US" altLang="zh-CN" sz="2400" dirty="0" smtClean="0"/>
          </a:p>
          <a:p>
            <a:pPr marL="800100" lvl="1" indent="-342900" algn="just">
              <a:lnSpc>
                <a:spcPct val="150000"/>
              </a:lnSpc>
              <a:spcBef>
                <a:spcPts val="600"/>
              </a:spcBef>
              <a:buFont typeface="Wingdings" panose="05000000000000000000" pitchFamily="2" charset="2"/>
              <a:buChar char="Ø"/>
            </a:pPr>
            <a:r>
              <a:rPr lang="zh-CN" altLang="en-US" sz="2400" dirty="0" smtClean="0"/>
              <a:t>当一个进程在</a:t>
            </a:r>
            <a:r>
              <a:rPr lang="en-US" altLang="zh-CN" sz="2400" dirty="0" smtClean="0"/>
              <a:t>I/O</a:t>
            </a:r>
            <a:r>
              <a:rPr lang="zh-CN" altLang="en-US" sz="2400" dirty="0" smtClean="0"/>
              <a:t>或者信号量上阻塞时。</a:t>
            </a:r>
            <a:endParaRPr lang="en-US" altLang="zh-CN" sz="2400" dirty="0" smtClean="0"/>
          </a:p>
          <a:p>
            <a:pPr algn="just">
              <a:lnSpc>
                <a:spcPct val="150000"/>
              </a:lnSpc>
              <a:spcBef>
                <a:spcPts val="600"/>
              </a:spcBef>
            </a:pPr>
            <a:endParaRPr lang="en-US" altLang="zh-CN" sz="2400" b="1" dirty="0" smtClean="0"/>
          </a:p>
          <a:p>
            <a:pPr marL="342900" indent="-342900" algn="just">
              <a:lnSpc>
                <a:spcPct val="150000"/>
              </a:lnSpc>
              <a:spcBef>
                <a:spcPts val="600"/>
              </a:spcBef>
              <a:buFont typeface="Wingdings" panose="05000000000000000000" pitchFamily="2" charset="2"/>
              <a:buChar char="n"/>
            </a:pPr>
            <a:r>
              <a:rPr lang="zh-CN" altLang="en-US" sz="2400" b="1" dirty="0" smtClean="0"/>
              <a:t>另外还有其他三种情况：</a:t>
            </a:r>
            <a:endParaRPr lang="en-US" altLang="zh-CN" sz="2400" b="1" dirty="0" smtClean="0"/>
          </a:p>
          <a:p>
            <a:pPr marL="800100" lvl="1" indent="-342900" algn="just">
              <a:lnSpc>
                <a:spcPct val="150000"/>
              </a:lnSpc>
              <a:spcBef>
                <a:spcPts val="600"/>
              </a:spcBef>
              <a:buFont typeface="Wingdings" panose="05000000000000000000" pitchFamily="2" charset="2"/>
              <a:buChar char="Ø"/>
            </a:pPr>
            <a:r>
              <a:rPr lang="zh-CN" altLang="en-US" sz="2400" dirty="0" smtClean="0"/>
              <a:t>当一个新进程创建时。</a:t>
            </a:r>
            <a:endParaRPr lang="en-US" altLang="zh-CN" sz="2400" dirty="0" smtClean="0"/>
          </a:p>
          <a:p>
            <a:pPr marL="800100" lvl="1" indent="-342900" algn="just">
              <a:lnSpc>
                <a:spcPct val="150000"/>
              </a:lnSpc>
              <a:spcBef>
                <a:spcPts val="600"/>
              </a:spcBef>
              <a:buFont typeface="Wingdings" panose="05000000000000000000" pitchFamily="2" charset="2"/>
              <a:buChar char="Ø"/>
            </a:pPr>
            <a:r>
              <a:rPr lang="zh-CN" altLang="en-US" sz="2400" dirty="0" smtClean="0"/>
              <a:t>当一个</a:t>
            </a:r>
            <a:r>
              <a:rPr lang="en-US" altLang="zh-CN" sz="2400" dirty="0" smtClean="0"/>
              <a:t>I/O</a:t>
            </a:r>
            <a:r>
              <a:rPr lang="zh-CN" altLang="en-US" sz="2400" dirty="0" smtClean="0"/>
              <a:t>中断发生时。</a:t>
            </a:r>
            <a:endParaRPr lang="en-US" altLang="zh-CN" sz="2400" dirty="0" smtClean="0"/>
          </a:p>
          <a:p>
            <a:pPr marL="800100" lvl="1" indent="-342900" algn="just">
              <a:lnSpc>
                <a:spcPct val="150000"/>
              </a:lnSpc>
              <a:spcBef>
                <a:spcPts val="600"/>
              </a:spcBef>
              <a:buFont typeface="Wingdings" panose="05000000000000000000" pitchFamily="2" charset="2"/>
              <a:buChar char="Ø"/>
            </a:pPr>
            <a:r>
              <a:rPr lang="zh-CN" altLang="en-US" sz="2400" dirty="0" smtClean="0"/>
              <a:t>当一个时钟中断发生时。</a:t>
            </a:r>
            <a:endParaRPr lang="en-US" altLang="zh-CN" sz="2400" dirty="0"/>
          </a:p>
        </p:txBody>
      </p:sp>
    </p:spTree>
    <p:extLst>
      <p:ext uri="{BB962C8B-B14F-4D97-AF65-F5344CB8AC3E}">
        <p14:creationId xmlns:p14="http://schemas.microsoft.com/office/powerpoint/2010/main" val="15798398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3548" y="1088740"/>
            <a:ext cx="7776864" cy="4544899"/>
          </a:xfrm>
          <a:prstGeom prst="rect">
            <a:avLst/>
          </a:prstGeom>
        </p:spPr>
        <p:txBody>
          <a:bodyPr wrap="square">
            <a:spAutoFit/>
          </a:bodyPr>
          <a:lstStyle/>
          <a:p>
            <a:pPr algn="just">
              <a:lnSpc>
                <a:spcPct val="150000"/>
              </a:lnSpc>
            </a:pPr>
            <a:r>
              <a:rPr lang="zh-CN" altLang="en-US" sz="2400" b="1" dirty="0" smtClean="0"/>
              <a:t>     非抢占式调度算法：</a:t>
            </a:r>
            <a:endParaRPr lang="en-US" altLang="zh-CN" sz="2400" b="1" dirty="0" smtClean="0"/>
          </a:p>
          <a:p>
            <a:pPr lvl="1" algn="just">
              <a:lnSpc>
                <a:spcPct val="150000"/>
              </a:lnSpc>
            </a:pPr>
            <a:r>
              <a:rPr lang="zh-CN" altLang="en-US" sz="2400" dirty="0"/>
              <a:t>当</a:t>
            </a:r>
            <a:r>
              <a:rPr lang="zh-CN" altLang="en-US" sz="2400" dirty="0" smtClean="0"/>
              <a:t>把</a:t>
            </a:r>
            <a:r>
              <a:rPr lang="zh-CN" altLang="en-US" sz="2400" b="1" dirty="0">
                <a:solidFill>
                  <a:srgbClr val="FF0000"/>
                </a:solidFill>
              </a:rPr>
              <a:t>处理机</a:t>
            </a:r>
            <a:r>
              <a:rPr lang="zh-CN" altLang="en-US" sz="2400" dirty="0"/>
              <a:t>分配给某进程后，便让该进程一直执行，直到该进程完成或因某事件而被阻塞，才再把</a:t>
            </a:r>
            <a:r>
              <a:rPr lang="zh-CN" altLang="en-US" sz="2400" b="1" dirty="0">
                <a:solidFill>
                  <a:srgbClr val="FF0000"/>
                </a:solidFill>
              </a:rPr>
              <a:t>处理机</a:t>
            </a:r>
            <a:r>
              <a:rPr lang="zh-CN" altLang="en-US" sz="2400" dirty="0"/>
              <a:t>分配给其它进程，决不允许某进程抢占已分配出去的</a:t>
            </a:r>
            <a:r>
              <a:rPr lang="zh-CN" altLang="en-US" sz="2400" b="1" dirty="0">
                <a:solidFill>
                  <a:srgbClr val="FF0000"/>
                </a:solidFill>
              </a:rPr>
              <a:t>处理机</a:t>
            </a:r>
            <a:r>
              <a:rPr lang="zh-CN" altLang="en-US" sz="2400" dirty="0"/>
              <a:t>。</a:t>
            </a:r>
          </a:p>
          <a:p>
            <a:pPr marL="1257300" lvl="2" indent="-342900" algn="just">
              <a:lnSpc>
                <a:spcPct val="150000"/>
              </a:lnSpc>
              <a:buFont typeface="Wingdings" panose="05000000000000000000" pitchFamily="2" charset="2"/>
              <a:buChar char="Ø"/>
            </a:pPr>
            <a:r>
              <a:rPr lang="zh-CN" altLang="en-US" sz="2400" dirty="0"/>
              <a:t> </a:t>
            </a:r>
            <a:r>
              <a:rPr lang="zh-CN" altLang="en-US" sz="2400" dirty="0" smtClean="0"/>
              <a:t>实现</a:t>
            </a:r>
            <a:r>
              <a:rPr lang="zh-CN" altLang="en-US" sz="2400" dirty="0"/>
              <a:t>简单，系统开销小，常用于</a:t>
            </a:r>
            <a:r>
              <a:rPr lang="zh-CN" altLang="en-US" sz="2400" dirty="0">
                <a:solidFill>
                  <a:srgbClr val="0000FF"/>
                </a:solidFill>
              </a:rPr>
              <a:t>批处理</a:t>
            </a:r>
            <a:r>
              <a:rPr lang="zh-CN" altLang="en-US" sz="2400" dirty="0" smtClean="0">
                <a:solidFill>
                  <a:srgbClr val="0000FF"/>
                </a:solidFill>
              </a:rPr>
              <a:t>系统</a:t>
            </a:r>
            <a:endParaRPr lang="en-US" altLang="zh-CN" sz="2400" dirty="0" smtClean="0">
              <a:solidFill>
                <a:srgbClr val="0000FF"/>
              </a:solidFill>
            </a:endParaRPr>
          </a:p>
          <a:p>
            <a:pPr marL="1257300" lvl="2" indent="-342900" algn="just">
              <a:lnSpc>
                <a:spcPct val="150000"/>
              </a:lnSpc>
              <a:buFont typeface="Wingdings" panose="05000000000000000000" pitchFamily="2" charset="2"/>
              <a:buChar char="Ø"/>
            </a:pPr>
            <a:r>
              <a:rPr lang="zh-CN" altLang="en-US" sz="2400" dirty="0" smtClean="0"/>
              <a:t> 不利于</a:t>
            </a:r>
            <a:r>
              <a:rPr lang="zh-CN" altLang="en-US" sz="2400" dirty="0"/>
              <a:t>处理紧急</a:t>
            </a:r>
            <a:r>
              <a:rPr lang="zh-CN" altLang="en-US" sz="2400" dirty="0" smtClean="0"/>
              <a:t>任务</a:t>
            </a:r>
            <a:endParaRPr lang="en-US" altLang="zh-CN" sz="2400" dirty="0"/>
          </a:p>
          <a:p>
            <a:pPr marL="1257300" lvl="2" indent="-342900" algn="just">
              <a:lnSpc>
                <a:spcPct val="150000"/>
              </a:lnSpc>
              <a:buFont typeface="Wingdings" panose="05000000000000000000" pitchFamily="2" charset="2"/>
              <a:buChar char="Ø"/>
            </a:pPr>
            <a:r>
              <a:rPr lang="en-US" altLang="zh-CN" sz="2400" dirty="0" smtClean="0"/>
              <a:t> </a:t>
            </a:r>
            <a:r>
              <a:rPr lang="zh-CN" altLang="en-US" sz="2400" dirty="0" smtClean="0"/>
              <a:t>实时</a:t>
            </a:r>
            <a:r>
              <a:rPr lang="zh-CN" altLang="en-US" sz="2400" dirty="0"/>
              <a:t>、分时系统不宜</a:t>
            </a:r>
            <a:r>
              <a:rPr lang="zh-CN" altLang="en-US" sz="2400" dirty="0" smtClean="0"/>
              <a:t>采用</a:t>
            </a:r>
            <a:endParaRPr lang="zh-CN" altLang="en-US" sz="2400" dirty="0"/>
          </a:p>
        </p:txBody>
      </p:sp>
      <p:sp>
        <p:nvSpPr>
          <p:cNvPr id="5" name="矩形 4"/>
          <p:cNvSpPr/>
          <p:nvPr/>
        </p:nvSpPr>
        <p:spPr>
          <a:xfrm>
            <a:off x="971600" y="169476"/>
            <a:ext cx="5955476" cy="523220"/>
          </a:xfrm>
          <a:prstGeom prst="rect">
            <a:avLst/>
          </a:prstGeom>
        </p:spPr>
        <p:txBody>
          <a:bodyPr wrap="none">
            <a:spAutoFit/>
          </a:bodyPr>
          <a:lstStyle/>
          <a:p>
            <a:r>
              <a:rPr lang="zh-CN" altLang="en-US" sz="2800" b="1" dirty="0"/>
              <a:t>非抢占式进程调度、抢占式进程调度</a:t>
            </a:r>
          </a:p>
        </p:txBody>
      </p:sp>
    </p:spTree>
    <p:extLst>
      <p:ext uri="{BB962C8B-B14F-4D97-AF65-F5344CB8AC3E}">
        <p14:creationId xmlns:p14="http://schemas.microsoft.com/office/powerpoint/2010/main" val="21352767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1088740"/>
            <a:ext cx="7848872" cy="3508653"/>
          </a:xfrm>
          <a:prstGeom prst="rect">
            <a:avLst/>
          </a:prstGeom>
        </p:spPr>
        <p:txBody>
          <a:bodyPr wrap="square">
            <a:spAutoFit/>
          </a:bodyPr>
          <a:lstStyle/>
          <a:p>
            <a:pPr algn="just">
              <a:lnSpc>
                <a:spcPct val="150000"/>
              </a:lnSpc>
            </a:pPr>
            <a:r>
              <a:rPr lang="zh-CN" altLang="en-US" sz="2400" b="1" dirty="0" smtClean="0"/>
              <a:t>     抢占式调度算法</a:t>
            </a:r>
            <a:r>
              <a:rPr lang="en-US" altLang="zh-CN" sz="2400" b="1" dirty="0" smtClean="0"/>
              <a:t>: </a:t>
            </a:r>
          </a:p>
          <a:p>
            <a:pPr lvl="1" algn="just">
              <a:lnSpc>
                <a:spcPct val="150000"/>
              </a:lnSpc>
            </a:pPr>
            <a:r>
              <a:rPr lang="zh-CN" altLang="en-US" sz="2400" dirty="0" smtClean="0"/>
              <a:t>允许</a:t>
            </a:r>
            <a:r>
              <a:rPr lang="zh-CN" altLang="en-US" sz="2400" dirty="0"/>
              <a:t>调度程序根据某种原则（时间片、优先权、短进程优先），</a:t>
            </a:r>
            <a:r>
              <a:rPr lang="zh-CN" altLang="en-US" sz="2400" b="1" dirty="0">
                <a:solidFill>
                  <a:srgbClr val="FF0000"/>
                </a:solidFill>
              </a:rPr>
              <a:t>停止</a:t>
            </a:r>
            <a:r>
              <a:rPr lang="zh-CN" altLang="en-US" sz="2400" dirty="0"/>
              <a:t>正在执行的进程，而将</a:t>
            </a:r>
            <a:r>
              <a:rPr lang="zh-CN" altLang="en-US" sz="2400" b="1" dirty="0">
                <a:solidFill>
                  <a:srgbClr val="FF0000"/>
                </a:solidFill>
              </a:rPr>
              <a:t>处理机</a:t>
            </a:r>
            <a:r>
              <a:rPr lang="zh-CN" altLang="en-US" sz="2400" dirty="0"/>
              <a:t>重新分配给另一进程。</a:t>
            </a:r>
          </a:p>
          <a:p>
            <a:pPr marL="1257300" lvl="2" indent="-342900" algn="just">
              <a:lnSpc>
                <a:spcPct val="150000"/>
              </a:lnSpc>
              <a:buFont typeface="Wingdings" panose="05000000000000000000" pitchFamily="2" charset="2"/>
              <a:buChar char="Ø"/>
            </a:pPr>
            <a:r>
              <a:rPr lang="zh-CN" altLang="en-US" sz="2400" dirty="0" smtClean="0"/>
              <a:t>有利于</a:t>
            </a:r>
            <a:r>
              <a:rPr lang="zh-CN" altLang="en-US" sz="2400" dirty="0"/>
              <a:t>处理紧急</a:t>
            </a:r>
            <a:r>
              <a:rPr lang="zh-CN" altLang="en-US" sz="2400" dirty="0" smtClean="0"/>
              <a:t>任务</a:t>
            </a:r>
            <a:endParaRPr lang="en-US" altLang="zh-CN" sz="2400" dirty="0"/>
          </a:p>
          <a:p>
            <a:pPr marL="1257300" lvl="2" indent="-342900" algn="just">
              <a:lnSpc>
                <a:spcPct val="150000"/>
              </a:lnSpc>
              <a:buFont typeface="Wingdings" panose="05000000000000000000" pitchFamily="2" charset="2"/>
              <a:buChar char="Ø"/>
            </a:pPr>
            <a:r>
              <a:rPr lang="zh-CN" altLang="en-US" sz="2400" dirty="0" smtClean="0"/>
              <a:t>实时</a:t>
            </a:r>
            <a:r>
              <a:rPr lang="zh-CN" altLang="en-US" sz="2400" dirty="0"/>
              <a:t>与分时系统中常</a:t>
            </a:r>
            <a:r>
              <a:rPr lang="zh-CN" altLang="en-US" sz="2400" dirty="0" smtClean="0"/>
              <a:t>采用</a:t>
            </a:r>
            <a:endParaRPr lang="zh-CN" altLang="en-US" sz="2400" dirty="0"/>
          </a:p>
        </p:txBody>
      </p:sp>
      <p:sp>
        <p:nvSpPr>
          <p:cNvPr id="4" name="矩形 3"/>
          <p:cNvSpPr/>
          <p:nvPr/>
        </p:nvSpPr>
        <p:spPr>
          <a:xfrm>
            <a:off x="971600" y="169476"/>
            <a:ext cx="5955476" cy="523220"/>
          </a:xfrm>
          <a:prstGeom prst="rect">
            <a:avLst/>
          </a:prstGeom>
        </p:spPr>
        <p:txBody>
          <a:bodyPr wrap="none">
            <a:spAutoFit/>
          </a:bodyPr>
          <a:lstStyle/>
          <a:p>
            <a:r>
              <a:rPr lang="zh-CN" altLang="en-US" sz="2800" b="1" dirty="0"/>
              <a:t>非抢占式进程调度、抢占式进程调度</a:t>
            </a:r>
          </a:p>
        </p:txBody>
      </p:sp>
    </p:spTree>
    <p:extLst>
      <p:ext uri="{BB962C8B-B14F-4D97-AF65-F5344CB8AC3E}">
        <p14:creationId xmlns:p14="http://schemas.microsoft.com/office/powerpoint/2010/main" val="33196064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971600" y="116632"/>
            <a:ext cx="72739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3200" b="1" dirty="0" smtClean="0">
                <a:latin typeface="Times New Roman" panose="02020603050405020304" pitchFamily="18" charset="0"/>
                <a:ea typeface="+mn-ea"/>
                <a:cs typeface="Times New Roman" panose="02020603050405020304" pitchFamily="18" charset="0"/>
              </a:rPr>
              <a:t>调度</a:t>
            </a:r>
            <a:r>
              <a:rPr lang="zh-CN" altLang="en-US" sz="3200" b="1" dirty="0">
                <a:latin typeface="Times New Roman" panose="02020603050405020304" pitchFamily="18" charset="0"/>
                <a:ea typeface="+mn-ea"/>
                <a:cs typeface="Times New Roman" panose="02020603050405020304" pitchFamily="18" charset="0"/>
              </a:rPr>
              <a:t>的类型</a:t>
            </a:r>
            <a:r>
              <a:rPr lang="en-US" altLang="zh-CN" sz="3200" b="1" dirty="0">
                <a:latin typeface="Times New Roman" panose="02020603050405020304" pitchFamily="18" charset="0"/>
                <a:ea typeface="+mn-ea"/>
                <a:cs typeface="Times New Roman" panose="02020603050405020304" pitchFamily="18" charset="0"/>
              </a:rPr>
              <a:t>(scheduling)</a:t>
            </a:r>
          </a:p>
        </p:txBody>
      </p:sp>
      <p:sp>
        <p:nvSpPr>
          <p:cNvPr id="3" name="Text Box 4"/>
          <p:cNvSpPr txBox="1">
            <a:spLocks noChangeArrowheads="1"/>
          </p:cNvSpPr>
          <p:nvPr/>
        </p:nvSpPr>
        <p:spPr bwMode="auto">
          <a:xfrm>
            <a:off x="4082714" y="1304764"/>
            <a:ext cx="344539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lnSpc>
                <a:spcPct val="150000"/>
              </a:lnSpc>
              <a:spcBef>
                <a:spcPct val="50000"/>
              </a:spcBef>
              <a:buFont typeface="+mj-ea"/>
              <a:buAutoNum type="circleNumDbPlain"/>
            </a:pPr>
            <a:r>
              <a:rPr lang="zh-CN" altLang="en-US" sz="2400" b="1" dirty="0" smtClean="0">
                <a:latin typeface="Times New Roman" panose="02020603050405020304" pitchFamily="18" charset="0"/>
                <a:ea typeface="+mn-ea"/>
                <a:cs typeface="Times New Roman" panose="02020603050405020304" pitchFamily="18" charset="0"/>
              </a:rPr>
              <a:t>按照</a:t>
            </a:r>
            <a:r>
              <a:rPr lang="zh-CN" altLang="en-US" sz="2400" b="1" dirty="0">
                <a:latin typeface="Times New Roman" panose="02020603050405020304" pitchFamily="18" charset="0"/>
                <a:ea typeface="+mn-ea"/>
                <a:cs typeface="Times New Roman" panose="02020603050405020304" pitchFamily="18" charset="0"/>
              </a:rPr>
              <a:t>调度的</a:t>
            </a:r>
            <a:r>
              <a:rPr lang="zh-CN" altLang="en-US" sz="2400" b="1" dirty="0" smtClean="0">
                <a:latin typeface="Times New Roman" panose="02020603050405020304" pitchFamily="18" charset="0"/>
                <a:ea typeface="+mn-ea"/>
                <a:cs typeface="Times New Roman" panose="02020603050405020304" pitchFamily="18" charset="0"/>
              </a:rPr>
              <a:t>层次</a:t>
            </a:r>
            <a:endParaRPr lang="en-US" altLang="zh-CN" sz="2400" b="1" dirty="0" smtClean="0">
              <a:latin typeface="Times New Roman" panose="02020603050405020304" pitchFamily="18" charset="0"/>
              <a:ea typeface="+mn-ea"/>
              <a:cs typeface="Times New Roman" panose="02020603050405020304" pitchFamily="18" charset="0"/>
            </a:endParaRPr>
          </a:p>
          <a:p>
            <a:pPr marL="457200" indent="-457200" algn="just">
              <a:lnSpc>
                <a:spcPct val="150000"/>
              </a:lnSpc>
              <a:spcBef>
                <a:spcPct val="50000"/>
              </a:spcBef>
              <a:buFont typeface="+mj-ea"/>
              <a:buAutoNum type="circleNumDbPlain"/>
            </a:pPr>
            <a:endParaRPr lang="en-US" altLang="zh-CN" sz="2400" b="1" dirty="0" smtClean="0">
              <a:latin typeface="Times New Roman" panose="02020603050405020304" pitchFamily="18" charset="0"/>
              <a:ea typeface="+mn-ea"/>
              <a:cs typeface="Times New Roman" panose="02020603050405020304" pitchFamily="18" charset="0"/>
            </a:endParaRPr>
          </a:p>
          <a:p>
            <a:pPr marL="457200" indent="-457200" algn="just">
              <a:lnSpc>
                <a:spcPct val="150000"/>
              </a:lnSpc>
              <a:spcBef>
                <a:spcPct val="50000"/>
              </a:spcBef>
              <a:buFont typeface="+mj-ea"/>
              <a:buAutoNum type="circleNumDbPlain"/>
            </a:pPr>
            <a:r>
              <a:rPr lang="zh-CN" altLang="en-US" sz="2400" b="1" dirty="0" smtClean="0">
                <a:latin typeface="Times New Roman" panose="02020603050405020304" pitchFamily="18" charset="0"/>
                <a:ea typeface="+mn-ea"/>
                <a:cs typeface="Times New Roman" panose="02020603050405020304" pitchFamily="18" charset="0"/>
              </a:rPr>
              <a:t>按照</a:t>
            </a:r>
            <a:r>
              <a:rPr lang="zh-CN" altLang="en-US" sz="2400" b="1" dirty="0">
                <a:latin typeface="Times New Roman" panose="02020603050405020304" pitchFamily="18" charset="0"/>
                <a:ea typeface="+mn-ea"/>
                <a:cs typeface="Times New Roman" panose="02020603050405020304" pitchFamily="18" charset="0"/>
              </a:rPr>
              <a:t>调度的时间</a:t>
            </a:r>
            <a:r>
              <a:rPr lang="zh-CN" altLang="en-US" sz="2400" b="1" dirty="0" smtClean="0">
                <a:latin typeface="Times New Roman" panose="02020603050405020304" pitchFamily="18" charset="0"/>
                <a:ea typeface="+mn-ea"/>
                <a:cs typeface="Times New Roman" panose="02020603050405020304" pitchFamily="18" charset="0"/>
              </a:rPr>
              <a:t>周期</a:t>
            </a:r>
            <a:endParaRPr lang="en-US" altLang="zh-CN" sz="2400" b="1" dirty="0" smtClean="0">
              <a:latin typeface="Times New Roman" panose="02020603050405020304" pitchFamily="18" charset="0"/>
              <a:ea typeface="+mn-ea"/>
              <a:cs typeface="Times New Roman" panose="02020603050405020304" pitchFamily="18" charset="0"/>
            </a:endParaRPr>
          </a:p>
          <a:p>
            <a:pPr marL="457200" indent="-457200" algn="just">
              <a:lnSpc>
                <a:spcPct val="150000"/>
              </a:lnSpc>
              <a:spcBef>
                <a:spcPct val="50000"/>
              </a:spcBef>
              <a:buFont typeface="+mj-ea"/>
              <a:buAutoNum type="circleNumDbPlain"/>
            </a:pPr>
            <a:endParaRPr lang="en-US" altLang="zh-CN" sz="2400" b="1" dirty="0" smtClean="0">
              <a:latin typeface="Times New Roman" panose="02020603050405020304" pitchFamily="18" charset="0"/>
              <a:ea typeface="+mn-ea"/>
              <a:cs typeface="Times New Roman" panose="02020603050405020304" pitchFamily="18" charset="0"/>
            </a:endParaRPr>
          </a:p>
          <a:p>
            <a:pPr marL="457200" indent="-457200" algn="just">
              <a:lnSpc>
                <a:spcPct val="150000"/>
              </a:lnSpc>
              <a:spcBef>
                <a:spcPct val="50000"/>
              </a:spcBef>
              <a:buFont typeface="+mj-ea"/>
              <a:buAutoNum type="circleNumDbPlain"/>
            </a:pPr>
            <a:r>
              <a:rPr lang="zh-CN" altLang="en-US" sz="2400" b="1" dirty="0">
                <a:latin typeface="Times New Roman" panose="02020603050405020304" pitchFamily="18" charset="0"/>
                <a:ea typeface="+mn-ea"/>
                <a:cs typeface="Times New Roman" panose="02020603050405020304" pitchFamily="18" charset="0"/>
              </a:rPr>
              <a:t>按照</a:t>
            </a:r>
            <a:r>
              <a:rPr lang="en-US" altLang="zh-CN" sz="2400" b="1" dirty="0">
                <a:latin typeface="Times New Roman" panose="02020603050405020304" pitchFamily="18" charset="0"/>
                <a:ea typeface="+mn-ea"/>
                <a:cs typeface="Times New Roman" panose="02020603050405020304" pitchFamily="18" charset="0"/>
              </a:rPr>
              <a:t>OS</a:t>
            </a:r>
            <a:r>
              <a:rPr lang="zh-CN" altLang="en-US" sz="2400" b="1" dirty="0">
                <a:latin typeface="Times New Roman" panose="02020603050405020304" pitchFamily="18" charset="0"/>
                <a:ea typeface="+mn-ea"/>
                <a:cs typeface="Times New Roman" panose="02020603050405020304" pitchFamily="18" charset="0"/>
              </a:rPr>
              <a:t>的</a:t>
            </a:r>
            <a:r>
              <a:rPr lang="zh-CN" altLang="en-US" sz="2400" b="1" dirty="0" smtClean="0">
                <a:latin typeface="Times New Roman" panose="02020603050405020304" pitchFamily="18" charset="0"/>
                <a:ea typeface="+mn-ea"/>
                <a:cs typeface="Times New Roman" panose="02020603050405020304" pitchFamily="18" charset="0"/>
              </a:rPr>
              <a:t>分类</a:t>
            </a:r>
            <a:endParaRPr lang="en-US" altLang="zh-CN" sz="2400" b="1" dirty="0">
              <a:latin typeface="Times New Roman" panose="02020603050405020304" pitchFamily="18" charset="0"/>
              <a:ea typeface="+mn-ea"/>
              <a:cs typeface="Times New Roman" panose="02020603050405020304" pitchFamily="18" charset="0"/>
            </a:endParaRPr>
          </a:p>
        </p:txBody>
      </p:sp>
      <p:sp>
        <p:nvSpPr>
          <p:cNvPr id="5" name="Text Box 2"/>
          <p:cNvSpPr txBox="1">
            <a:spLocks noChangeArrowheads="1"/>
          </p:cNvSpPr>
          <p:nvPr/>
        </p:nvSpPr>
        <p:spPr bwMode="auto">
          <a:xfrm>
            <a:off x="1007604" y="2852936"/>
            <a:ext cx="18107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调度</a:t>
            </a:r>
            <a:r>
              <a:rPr lang="zh-CN" altLang="en-US" sz="2400" b="1" dirty="0">
                <a:solidFill>
                  <a:srgbClr val="FF0000"/>
                </a:solidFill>
                <a:latin typeface="Times New Roman" panose="02020603050405020304" pitchFamily="18" charset="0"/>
                <a:ea typeface="+mn-ea"/>
                <a:cs typeface="Times New Roman" panose="02020603050405020304" pitchFamily="18" charset="0"/>
              </a:rPr>
              <a:t>的</a:t>
            </a:r>
            <a:r>
              <a:rPr lang="zh-CN" altLang="en-US" sz="2400" b="1" dirty="0" smtClean="0">
                <a:solidFill>
                  <a:srgbClr val="FF0000"/>
                </a:solidFill>
                <a:latin typeface="Times New Roman" panose="02020603050405020304" pitchFamily="18" charset="0"/>
                <a:ea typeface="+mn-ea"/>
                <a:cs typeface="Times New Roman" panose="02020603050405020304" pitchFamily="18" charset="0"/>
              </a:rPr>
              <a:t>类型</a:t>
            </a:r>
            <a:endParaRPr lang="en-US" altLang="zh-CN" sz="2400" b="1" dirty="0">
              <a:solidFill>
                <a:srgbClr val="FF0000"/>
              </a:solidFill>
              <a:latin typeface="Times New Roman" panose="02020603050405020304" pitchFamily="18" charset="0"/>
              <a:ea typeface="+mn-ea"/>
              <a:cs typeface="Times New Roman" panose="02020603050405020304" pitchFamily="18" charset="0"/>
            </a:endParaRPr>
          </a:p>
        </p:txBody>
      </p:sp>
      <p:cxnSp>
        <p:nvCxnSpPr>
          <p:cNvPr id="6" name="直接箭头连接符 5"/>
          <p:cNvCxnSpPr>
            <a:stCxn id="5" idx="3"/>
          </p:cNvCxnSpPr>
          <p:nvPr/>
        </p:nvCxnSpPr>
        <p:spPr>
          <a:xfrm flipV="1">
            <a:off x="2818332" y="1664804"/>
            <a:ext cx="1321620" cy="14189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5" idx="3"/>
          </p:cNvCxnSpPr>
          <p:nvPr/>
        </p:nvCxnSpPr>
        <p:spPr>
          <a:xfrm>
            <a:off x="2818332" y="3083769"/>
            <a:ext cx="1249612" cy="139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3"/>
          </p:cNvCxnSpPr>
          <p:nvPr/>
        </p:nvCxnSpPr>
        <p:spPr>
          <a:xfrm>
            <a:off x="2818332" y="3083769"/>
            <a:ext cx="1321620" cy="15333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2858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971600" y="152636"/>
            <a:ext cx="32763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ct val="50000"/>
              </a:spcBef>
              <a:buFont typeface="+mj-ea"/>
              <a:buAutoNum type="circleNumDbPlain"/>
            </a:pPr>
            <a:r>
              <a:rPr lang="zh-CN" altLang="en-US" sz="2800" b="1" dirty="0" smtClean="0">
                <a:latin typeface="Times New Roman" panose="02020603050405020304" pitchFamily="18" charset="0"/>
                <a:ea typeface="+mn-ea"/>
                <a:cs typeface="Times New Roman" panose="02020603050405020304" pitchFamily="18" charset="0"/>
              </a:rPr>
              <a:t>按照</a:t>
            </a:r>
            <a:r>
              <a:rPr lang="zh-CN" altLang="en-US" sz="2800" b="1" dirty="0">
                <a:latin typeface="Times New Roman" panose="02020603050405020304" pitchFamily="18" charset="0"/>
                <a:ea typeface="+mn-ea"/>
                <a:cs typeface="Times New Roman" panose="02020603050405020304" pitchFamily="18" charset="0"/>
              </a:rPr>
              <a:t>调度的</a:t>
            </a:r>
            <a:r>
              <a:rPr lang="zh-CN" altLang="en-US" sz="2800" b="1" dirty="0" smtClean="0">
                <a:latin typeface="Times New Roman" panose="02020603050405020304" pitchFamily="18" charset="0"/>
                <a:ea typeface="+mn-ea"/>
                <a:cs typeface="Times New Roman" panose="02020603050405020304" pitchFamily="18" charset="0"/>
              </a:rPr>
              <a:t>层次</a:t>
            </a:r>
            <a:endParaRPr lang="en-US" altLang="zh-CN" sz="2800" b="1" dirty="0" smtClean="0">
              <a:latin typeface="Times New Roman" panose="02020603050405020304" pitchFamily="18" charset="0"/>
              <a:ea typeface="+mn-ea"/>
              <a:cs typeface="Times New Roman" panose="02020603050405020304" pitchFamily="18" charset="0"/>
            </a:endParaRPr>
          </a:p>
        </p:txBody>
      </p:sp>
      <p:sp>
        <p:nvSpPr>
          <p:cNvPr id="7" name="矩形 6"/>
          <p:cNvSpPr/>
          <p:nvPr/>
        </p:nvSpPr>
        <p:spPr>
          <a:xfrm>
            <a:off x="611560" y="1127060"/>
            <a:ext cx="7812868" cy="5232202"/>
          </a:xfrm>
          <a:prstGeom prst="rect">
            <a:avLst/>
          </a:prstGeom>
        </p:spPr>
        <p:txBody>
          <a:bodyPr wrap="square">
            <a:spAutoFit/>
          </a:bodyPr>
          <a:lstStyle/>
          <a:p>
            <a:pPr marL="0" lvl="1" algn="just">
              <a:lnSpc>
                <a:spcPct val="150000"/>
              </a:lnSpc>
              <a:spcAft>
                <a:spcPts val="1200"/>
              </a:spcAft>
            </a:pPr>
            <a:r>
              <a:rPr lang="zh-CN" altLang="en-US" sz="2400" b="1" dirty="0" smtClean="0"/>
              <a:t>        一</a:t>
            </a:r>
            <a:r>
              <a:rPr lang="zh-CN" altLang="en-US" sz="2400" b="1" dirty="0"/>
              <a:t>个作业从提交开始，往往要经历三级调度：高级调度、低级调度、中级调度。</a:t>
            </a:r>
          </a:p>
          <a:p>
            <a:pPr algn="just">
              <a:lnSpc>
                <a:spcPct val="150000"/>
              </a:lnSpc>
            </a:pPr>
            <a:r>
              <a:rPr lang="zh-CN" altLang="en-US" sz="2400" b="1" dirty="0" smtClean="0">
                <a:solidFill>
                  <a:srgbClr val="FF0000"/>
                </a:solidFill>
              </a:rPr>
              <a:t>（</a:t>
            </a:r>
            <a:r>
              <a:rPr lang="en-US" altLang="zh-CN" sz="2400" b="1" dirty="0" smtClean="0">
                <a:solidFill>
                  <a:srgbClr val="FF0000"/>
                </a:solidFill>
              </a:rPr>
              <a:t>1</a:t>
            </a:r>
            <a:r>
              <a:rPr lang="zh-CN" altLang="en-US" sz="2400" b="1" dirty="0" smtClean="0">
                <a:solidFill>
                  <a:srgbClr val="FF0000"/>
                </a:solidFill>
              </a:rPr>
              <a:t>）高级</a:t>
            </a:r>
            <a:r>
              <a:rPr lang="zh-CN" altLang="en-US" sz="2400" b="1" dirty="0">
                <a:solidFill>
                  <a:srgbClr val="FF0000"/>
                </a:solidFill>
              </a:rPr>
              <a:t>调度（长程</a:t>
            </a:r>
            <a:r>
              <a:rPr lang="en-US" altLang="zh-CN" sz="2400" b="1" dirty="0">
                <a:solidFill>
                  <a:srgbClr val="FF0000"/>
                </a:solidFill>
              </a:rPr>
              <a:t>/</a:t>
            </a:r>
            <a:r>
              <a:rPr lang="zh-CN" altLang="en-US" sz="2400" b="1" dirty="0">
                <a:solidFill>
                  <a:srgbClr val="FF0000"/>
                </a:solidFill>
              </a:rPr>
              <a:t>作业</a:t>
            </a:r>
            <a:r>
              <a:rPr lang="en-US" altLang="zh-CN" sz="2400" b="1" dirty="0">
                <a:solidFill>
                  <a:srgbClr val="FF0000"/>
                </a:solidFill>
              </a:rPr>
              <a:t>/</a:t>
            </a:r>
            <a:r>
              <a:rPr lang="zh-CN" altLang="en-US" sz="2400" b="1" dirty="0">
                <a:solidFill>
                  <a:srgbClr val="FF0000"/>
                </a:solidFill>
              </a:rPr>
              <a:t>宏观调度）</a:t>
            </a:r>
          </a:p>
          <a:p>
            <a:pPr lvl="1" algn="just">
              <a:lnSpc>
                <a:spcPct val="150000"/>
              </a:lnSpc>
            </a:pPr>
            <a:r>
              <a:rPr lang="zh-CN" altLang="en-US" sz="2400" b="1" dirty="0" smtClean="0"/>
              <a:t>主要任务：</a:t>
            </a:r>
            <a:r>
              <a:rPr lang="zh-CN" altLang="en-US" sz="2400" u="sng" dirty="0" smtClean="0"/>
              <a:t>从</a:t>
            </a:r>
            <a:r>
              <a:rPr lang="zh-CN" altLang="en-US" sz="2400" u="sng" dirty="0"/>
              <a:t>外存后备队列中选择</a:t>
            </a:r>
            <a:r>
              <a:rPr lang="zh-CN" altLang="en-US" sz="2400" u="sng" dirty="0">
                <a:solidFill>
                  <a:srgbClr val="0000FF"/>
                </a:solidFill>
              </a:rPr>
              <a:t>作业</a:t>
            </a:r>
            <a:r>
              <a:rPr lang="zh-CN" altLang="en-US" sz="2400" u="sng" dirty="0"/>
              <a:t>进入就绪队列或挂起</a:t>
            </a:r>
            <a:r>
              <a:rPr lang="zh-CN" altLang="en-US" sz="2400" u="sng" dirty="0" smtClean="0"/>
              <a:t>就绪</a:t>
            </a:r>
            <a:r>
              <a:rPr lang="zh-CN" altLang="en-US" sz="2400" dirty="0" smtClean="0"/>
              <a:t>。</a:t>
            </a:r>
            <a:endParaRPr lang="en-US" altLang="zh-CN" sz="2400" dirty="0" smtClean="0"/>
          </a:p>
          <a:p>
            <a:pPr marL="800100" lvl="1" indent="-342900" algn="just">
              <a:lnSpc>
                <a:spcPct val="150000"/>
              </a:lnSpc>
              <a:buFont typeface="Wingdings" panose="05000000000000000000" pitchFamily="2" charset="2"/>
              <a:buChar char="Ø"/>
            </a:pPr>
            <a:r>
              <a:rPr lang="zh-CN" altLang="en-US" sz="2400" dirty="0" smtClean="0"/>
              <a:t>在</a:t>
            </a:r>
            <a:r>
              <a:rPr lang="zh-CN" altLang="en-US" sz="2400" dirty="0"/>
              <a:t>批处理系统</a:t>
            </a:r>
            <a:r>
              <a:rPr lang="zh-CN" altLang="en-US" sz="2400" dirty="0" smtClean="0"/>
              <a:t>中，大</a:t>
            </a:r>
            <a:r>
              <a:rPr lang="zh-CN" altLang="en-US" sz="2400" dirty="0"/>
              <a:t>多配有</a:t>
            </a:r>
            <a:r>
              <a:rPr lang="zh-CN" altLang="en-US" sz="2400" dirty="0" smtClean="0"/>
              <a:t>作业调度</a:t>
            </a:r>
            <a:endParaRPr lang="en-US" altLang="zh-CN" sz="2400" dirty="0" smtClean="0"/>
          </a:p>
          <a:p>
            <a:pPr marL="800100" lvl="1" indent="-342900" algn="just">
              <a:lnSpc>
                <a:spcPct val="150000"/>
              </a:lnSpc>
              <a:buFont typeface="Wingdings" panose="05000000000000000000" pitchFamily="2" charset="2"/>
              <a:buChar char="Ø"/>
            </a:pPr>
            <a:r>
              <a:rPr lang="zh-CN" altLang="en-US" sz="2400" dirty="0" smtClean="0"/>
              <a:t>在</a:t>
            </a:r>
            <a:r>
              <a:rPr lang="zh-CN" altLang="en-US" sz="2400" dirty="0"/>
              <a:t>分时系统及实时系统</a:t>
            </a:r>
            <a:r>
              <a:rPr lang="zh-CN" altLang="en-US" sz="2400" dirty="0" smtClean="0"/>
              <a:t>中，一般</a:t>
            </a:r>
            <a:r>
              <a:rPr lang="zh-CN" altLang="en-US" sz="2400" dirty="0"/>
              <a:t>不</a:t>
            </a:r>
            <a:r>
              <a:rPr lang="zh-CN" altLang="en-US" sz="2400" dirty="0" smtClean="0"/>
              <a:t>配置</a:t>
            </a:r>
            <a:endParaRPr lang="en-US" altLang="zh-CN" sz="2400" dirty="0" smtClean="0"/>
          </a:p>
          <a:p>
            <a:pPr marL="800100" lvl="1" indent="-342900" algn="just">
              <a:lnSpc>
                <a:spcPct val="150000"/>
              </a:lnSpc>
              <a:buFont typeface="Wingdings" panose="05000000000000000000" pitchFamily="2" charset="2"/>
              <a:buChar char="Ø"/>
            </a:pPr>
            <a:r>
              <a:rPr lang="zh-CN" altLang="en-US" sz="2400" dirty="0" smtClean="0"/>
              <a:t>作业调度</a:t>
            </a:r>
            <a:r>
              <a:rPr lang="zh-CN" altLang="en-US" sz="2400" dirty="0"/>
              <a:t>执行频率很</a:t>
            </a:r>
            <a:r>
              <a:rPr lang="zh-CN" altLang="en-US" sz="2400" dirty="0" smtClean="0"/>
              <a:t>低，通常</a:t>
            </a:r>
            <a:r>
              <a:rPr lang="zh-CN" altLang="en-US" sz="2400" dirty="0"/>
              <a:t>为几分钟一</a:t>
            </a:r>
            <a:r>
              <a:rPr lang="zh-CN" altLang="en-US" sz="2400" dirty="0" smtClean="0"/>
              <a:t>次，甚至</a:t>
            </a:r>
            <a:r>
              <a:rPr lang="zh-CN" altLang="en-US" sz="2400" dirty="0"/>
              <a:t>更久。</a:t>
            </a:r>
          </a:p>
        </p:txBody>
      </p:sp>
    </p:spTree>
    <p:extLst>
      <p:ext uri="{BB962C8B-B14F-4D97-AF65-F5344CB8AC3E}">
        <p14:creationId xmlns:p14="http://schemas.microsoft.com/office/powerpoint/2010/main" val="15451112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9572" y="1152612"/>
            <a:ext cx="7884876" cy="4770537"/>
          </a:xfrm>
          <a:prstGeom prst="rect">
            <a:avLst/>
          </a:prstGeom>
        </p:spPr>
        <p:txBody>
          <a:bodyPr wrap="square">
            <a:spAutoFit/>
          </a:bodyPr>
          <a:lstStyle/>
          <a:p>
            <a:pPr marL="342900" lvl="1" indent="-342900" algn="just">
              <a:lnSpc>
                <a:spcPct val="150000"/>
              </a:lnSpc>
              <a:spcAft>
                <a:spcPts val="1200"/>
              </a:spcAft>
              <a:buFont typeface="Wingdings" panose="05000000000000000000" pitchFamily="2" charset="2"/>
              <a:buChar char="n"/>
            </a:pPr>
            <a:r>
              <a:rPr lang="zh-CN" altLang="en-US" sz="2400" dirty="0"/>
              <a:t>高级调度允许多少作业</a:t>
            </a:r>
            <a:r>
              <a:rPr lang="zh-CN" altLang="en-US" sz="2400" dirty="0" smtClean="0"/>
              <a:t>同时在</a:t>
            </a:r>
            <a:r>
              <a:rPr lang="zh-CN" altLang="en-US" sz="2400" dirty="0"/>
              <a:t>内存中运行，它控制着多道程序的</a:t>
            </a:r>
            <a:r>
              <a:rPr lang="zh-CN" altLang="en-US" sz="2400" dirty="0" smtClean="0"/>
              <a:t>“</a:t>
            </a:r>
            <a:r>
              <a:rPr lang="zh-CN" altLang="en-US" sz="2400" dirty="0" smtClean="0">
                <a:solidFill>
                  <a:srgbClr val="FF0000"/>
                </a:solidFill>
              </a:rPr>
              <a:t>道或度</a:t>
            </a:r>
            <a:r>
              <a:rPr lang="zh-CN" altLang="en-US" sz="2400" dirty="0" smtClean="0"/>
              <a:t>”。</a:t>
            </a:r>
            <a:endParaRPr lang="en-US" altLang="zh-CN" sz="2400" dirty="0" smtClean="0"/>
          </a:p>
          <a:p>
            <a:pPr marL="800100" lvl="2" indent="-342900" algn="just">
              <a:lnSpc>
                <a:spcPct val="150000"/>
              </a:lnSpc>
              <a:spcAft>
                <a:spcPts val="1200"/>
              </a:spcAft>
              <a:buFont typeface="Wingdings" panose="05000000000000000000" pitchFamily="2" charset="2"/>
              <a:buChar char="Ø"/>
            </a:pPr>
            <a:r>
              <a:rPr lang="zh-CN" altLang="en-US" sz="2000" dirty="0" smtClean="0"/>
              <a:t>若</a:t>
            </a:r>
            <a:r>
              <a:rPr lang="zh-CN" altLang="en-US" sz="2000" dirty="0"/>
              <a:t>作业太多，则可能会影响系统的服务质量（如周转时间太长</a:t>
            </a:r>
            <a:r>
              <a:rPr lang="zh-CN" altLang="en-US" sz="2000" dirty="0" smtClean="0"/>
              <a:t>）</a:t>
            </a:r>
            <a:endParaRPr lang="en-US" altLang="zh-CN" sz="2000" dirty="0" smtClean="0"/>
          </a:p>
          <a:p>
            <a:pPr marL="800100" lvl="2" indent="-342900" algn="just">
              <a:lnSpc>
                <a:spcPct val="150000"/>
              </a:lnSpc>
              <a:spcAft>
                <a:spcPts val="1200"/>
              </a:spcAft>
              <a:buFont typeface="Wingdings" panose="05000000000000000000" pitchFamily="2" charset="2"/>
              <a:buChar char="Ø"/>
            </a:pPr>
            <a:r>
              <a:rPr lang="zh-CN" altLang="en-US" sz="2000" dirty="0"/>
              <a:t>若作业太少，又将导致系统资源利用率和吞吐量的下降</a:t>
            </a:r>
            <a:r>
              <a:rPr lang="zh-CN" altLang="en-US" sz="2000" dirty="0" smtClean="0"/>
              <a:t>。</a:t>
            </a:r>
            <a:endParaRPr lang="en-US" altLang="zh-CN" sz="2000" dirty="0" smtClean="0"/>
          </a:p>
          <a:p>
            <a:pPr marL="800100" lvl="2" indent="-342900" algn="just">
              <a:lnSpc>
                <a:spcPct val="150000"/>
              </a:lnSpc>
              <a:spcAft>
                <a:spcPts val="1200"/>
              </a:spcAft>
              <a:buFont typeface="Wingdings" panose="05000000000000000000" pitchFamily="2" charset="2"/>
              <a:buChar char="Ø"/>
            </a:pPr>
            <a:r>
              <a:rPr lang="zh-CN" altLang="en-US" sz="2000" dirty="0" smtClean="0"/>
              <a:t>因此</a:t>
            </a:r>
            <a:r>
              <a:rPr lang="zh-CN" altLang="en-US" sz="2000" dirty="0"/>
              <a:t>，应根据系统的规模和运行速度来确定，同时要求</a:t>
            </a:r>
            <a:r>
              <a:rPr lang="en-US" altLang="zh-CN" sz="2000" dirty="0">
                <a:solidFill>
                  <a:srgbClr val="FF0000"/>
                </a:solidFill>
              </a:rPr>
              <a:t>I/O</a:t>
            </a:r>
            <a:r>
              <a:rPr lang="zh-CN" altLang="en-US" sz="2000" dirty="0">
                <a:solidFill>
                  <a:srgbClr val="FF0000"/>
                </a:solidFill>
              </a:rPr>
              <a:t>型进程与</a:t>
            </a:r>
            <a:r>
              <a:rPr lang="en-US" altLang="zh-CN" sz="2000" dirty="0">
                <a:solidFill>
                  <a:srgbClr val="FF0000"/>
                </a:solidFill>
              </a:rPr>
              <a:t>CPU</a:t>
            </a:r>
            <a:r>
              <a:rPr lang="zh-CN" altLang="en-US" sz="2000" dirty="0">
                <a:solidFill>
                  <a:srgbClr val="FF0000"/>
                </a:solidFill>
              </a:rPr>
              <a:t>型进程中和</a:t>
            </a:r>
            <a:r>
              <a:rPr lang="zh-CN" altLang="en-US" sz="2000" dirty="0"/>
              <a:t>调度。</a:t>
            </a:r>
          </a:p>
          <a:p>
            <a:pPr marL="342900" lvl="1" indent="-342900" algn="just">
              <a:lnSpc>
                <a:spcPct val="150000"/>
              </a:lnSpc>
              <a:spcAft>
                <a:spcPts val="1200"/>
              </a:spcAft>
              <a:buFont typeface="Wingdings" panose="05000000000000000000" pitchFamily="2" charset="2"/>
              <a:buChar char="n"/>
            </a:pPr>
            <a:r>
              <a:rPr lang="zh-CN" altLang="en-US" sz="2400" dirty="0" smtClean="0"/>
              <a:t>应</a:t>
            </a:r>
            <a:r>
              <a:rPr lang="zh-CN" altLang="en-US" sz="2400" dirty="0">
                <a:solidFill>
                  <a:srgbClr val="FF0000"/>
                </a:solidFill>
              </a:rPr>
              <a:t>将哪些作业从外存调入内存</a:t>
            </a:r>
            <a:r>
              <a:rPr lang="zh-CN" altLang="en-US" sz="2400" dirty="0"/>
              <a:t>，将取决于调度算法（先来先服务、短作业优先等）。 </a:t>
            </a:r>
          </a:p>
        </p:txBody>
      </p:sp>
      <p:sp>
        <p:nvSpPr>
          <p:cNvPr id="2" name="矩形 1"/>
          <p:cNvSpPr/>
          <p:nvPr/>
        </p:nvSpPr>
        <p:spPr>
          <a:xfrm>
            <a:off x="1007604" y="80628"/>
            <a:ext cx="3791423" cy="654988"/>
          </a:xfrm>
          <a:prstGeom prst="rect">
            <a:avLst/>
          </a:prstGeom>
        </p:spPr>
        <p:txBody>
          <a:bodyPr wrap="none">
            <a:spAutoFit/>
          </a:bodyPr>
          <a:lstStyle/>
          <a:p>
            <a:pPr marL="0" lvl="1" algn="just">
              <a:lnSpc>
                <a:spcPct val="150000"/>
              </a:lnSpc>
              <a:spcAft>
                <a:spcPts val="1200"/>
              </a:spcAft>
            </a:pPr>
            <a:r>
              <a:rPr lang="zh-CN" altLang="en-US" sz="2800" b="1" dirty="0"/>
              <a:t>高级调度需解决的问题</a:t>
            </a:r>
          </a:p>
        </p:txBody>
      </p:sp>
    </p:spTree>
    <p:extLst>
      <p:ext uri="{BB962C8B-B14F-4D97-AF65-F5344CB8AC3E}">
        <p14:creationId xmlns:p14="http://schemas.microsoft.com/office/powerpoint/2010/main" val="47914440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56921" y="1056796"/>
            <a:ext cx="7723491" cy="3416320"/>
          </a:xfrm>
          <a:prstGeom prst="rect">
            <a:avLst/>
          </a:prstGeom>
        </p:spPr>
        <p:txBody>
          <a:bodyPr wrap="square">
            <a:spAutoFit/>
          </a:bodyPr>
          <a:lstStyle/>
          <a:p>
            <a:pPr algn="just">
              <a:lnSpc>
                <a:spcPct val="150000"/>
              </a:lnSpc>
            </a:pPr>
            <a:r>
              <a:rPr lang="zh-CN" altLang="en-US" sz="2400" b="1" dirty="0" smtClean="0">
                <a:solidFill>
                  <a:srgbClr val="FF0000"/>
                </a:solidFill>
              </a:rPr>
              <a:t>（</a:t>
            </a:r>
            <a:r>
              <a:rPr lang="en-US" altLang="zh-CN" sz="2400" b="1" dirty="0" smtClean="0">
                <a:solidFill>
                  <a:srgbClr val="FF0000"/>
                </a:solidFill>
              </a:rPr>
              <a:t>2</a:t>
            </a:r>
            <a:r>
              <a:rPr lang="zh-CN" altLang="en-US" sz="2400" b="1" dirty="0" smtClean="0">
                <a:solidFill>
                  <a:srgbClr val="FF0000"/>
                </a:solidFill>
              </a:rPr>
              <a:t>）</a:t>
            </a:r>
            <a:r>
              <a:rPr lang="zh-CN" altLang="en-US" sz="2400" b="1" dirty="0">
                <a:solidFill>
                  <a:srgbClr val="FF0000"/>
                </a:solidFill>
              </a:rPr>
              <a:t>中级调度（中程</a:t>
            </a:r>
            <a:r>
              <a:rPr lang="en-US" altLang="zh-CN" sz="2400" b="1" dirty="0">
                <a:solidFill>
                  <a:srgbClr val="FF0000"/>
                </a:solidFill>
              </a:rPr>
              <a:t>/</a:t>
            </a:r>
            <a:r>
              <a:rPr lang="zh-CN" altLang="en-US" sz="2400" b="1" dirty="0">
                <a:solidFill>
                  <a:srgbClr val="FF0000"/>
                </a:solidFill>
              </a:rPr>
              <a:t>交换调度</a:t>
            </a:r>
            <a:r>
              <a:rPr lang="zh-CN" altLang="en-US" sz="2400" b="1" dirty="0" smtClean="0">
                <a:solidFill>
                  <a:srgbClr val="FF0000"/>
                </a:solidFill>
              </a:rPr>
              <a:t>）</a:t>
            </a:r>
            <a:endParaRPr lang="en-US" altLang="zh-CN" sz="2400" dirty="0" smtClean="0"/>
          </a:p>
          <a:p>
            <a:pPr lvl="1" algn="just">
              <a:lnSpc>
                <a:spcPct val="150000"/>
              </a:lnSpc>
            </a:pPr>
            <a:r>
              <a:rPr lang="zh-CN" altLang="en-US" sz="2400" b="1" dirty="0" smtClean="0"/>
              <a:t>主要任务：</a:t>
            </a:r>
            <a:r>
              <a:rPr lang="zh-CN" altLang="en-US" sz="2400" u="sng" dirty="0" smtClean="0"/>
              <a:t>在</a:t>
            </a:r>
            <a:r>
              <a:rPr lang="zh-CN" altLang="en-US" sz="2400" u="sng" dirty="0"/>
              <a:t>内存和外存对换区之间按照给定的原则和策略</a:t>
            </a:r>
            <a:r>
              <a:rPr lang="zh-CN" altLang="en-US" sz="2400" u="sng" dirty="0">
                <a:solidFill>
                  <a:srgbClr val="FF0000"/>
                </a:solidFill>
              </a:rPr>
              <a:t>选择进程</a:t>
            </a:r>
            <a:r>
              <a:rPr lang="zh-CN" altLang="en-US" sz="2400" u="sng" dirty="0" smtClean="0">
                <a:solidFill>
                  <a:srgbClr val="FF0000"/>
                </a:solidFill>
              </a:rPr>
              <a:t>对换。</a:t>
            </a:r>
            <a:endParaRPr lang="en-US" altLang="zh-CN" sz="2400" u="sng" dirty="0" smtClean="0"/>
          </a:p>
          <a:p>
            <a:pPr marL="800100" lvl="1" indent="-342900" algn="just">
              <a:lnSpc>
                <a:spcPct val="150000"/>
              </a:lnSpc>
              <a:buFont typeface="Wingdings" panose="05000000000000000000" pitchFamily="2" charset="2"/>
              <a:buChar char="Ø"/>
            </a:pPr>
            <a:r>
              <a:rPr lang="zh-CN" altLang="en-US" sz="2400" dirty="0" smtClean="0"/>
              <a:t>解决</a:t>
            </a:r>
            <a:r>
              <a:rPr lang="zh-CN" altLang="en-US" sz="2400" dirty="0"/>
              <a:t>内存紧张问题，从而提高内存的利用率和系统</a:t>
            </a:r>
            <a:r>
              <a:rPr lang="zh-CN" altLang="en-US" sz="2400" dirty="0" smtClean="0"/>
              <a:t>吞吐量</a:t>
            </a:r>
            <a:endParaRPr lang="en-US" altLang="zh-CN" sz="2400" dirty="0" smtClean="0"/>
          </a:p>
          <a:p>
            <a:pPr marL="800100" lvl="1" indent="-342900" algn="just">
              <a:lnSpc>
                <a:spcPct val="150000"/>
              </a:lnSpc>
              <a:buFont typeface="Wingdings" panose="05000000000000000000" pitchFamily="2" charset="2"/>
              <a:buChar char="Ø"/>
            </a:pPr>
            <a:r>
              <a:rPr lang="zh-CN" altLang="en-US" sz="2400" dirty="0" smtClean="0"/>
              <a:t>常用</a:t>
            </a:r>
            <a:r>
              <a:rPr lang="zh-CN" altLang="en-US" sz="2400" dirty="0"/>
              <a:t>于分时系统或具有虚拟存储器的系统</a:t>
            </a:r>
            <a:r>
              <a:rPr lang="zh-CN" altLang="en-US" sz="2400" dirty="0" smtClean="0"/>
              <a:t>中</a:t>
            </a:r>
            <a:endParaRPr lang="zh-CN" altLang="en-US" sz="2400" dirty="0"/>
          </a:p>
        </p:txBody>
      </p:sp>
      <p:sp>
        <p:nvSpPr>
          <p:cNvPr id="4" name="Text Box 4"/>
          <p:cNvSpPr txBox="1">
            <a:spLocks noChangeArrowheads="1"/>
          </p:cNvSpPr>
          <p:nvPr/>
        </p:nvSpPr>
        <p:spPr bwMode="auto">
          <a:xfrm>
            <a:off x="971600" y="152636"/>
            <a:ext cx="32763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ct val="50000"/>
              </a:spcBef>
              <a:buFont typeface="+mj-ea"/>
              <a:buAutoNum type="circleNumDbPlain"/>
            </a:pPr>
            <a:r>
              <a:rPr lang="zh-CN" altLang="en-US" sz="2800" b="1" dirty="0" smtClean="0">
                <a:latin typeface="Times New Roman" panose="02020603050405020304" pitchFamily="18" charset="0"/>
                <a:ea typeface="+mn-ea"/>
                <a:cs typeface="Times New Roman" panose="02020603050405020304" pitchFamily="18" charset="0"/>
              </a:rPr>
              <a:t>按照</a:t>
            </a:r>
            <a:r>
              <a:rPr lang="zh-CN" altLang="en-US" sz="2800" b="1" dirty="0">
                <a:latin typeface="Times New Roman" panose="02020603050405020304" pitchFamily="18" charset="0"/>
                <a:ea typeface="+mn-ea"/>
                <a:cs typeface="Times New Roman" panose="02020603050405020304" pitchFamily="18" charset="0"/>
              </a:rPr>
              <a:t>调度的</a:t>
            </a:r>
            <a:r>
              <a:rPr lang="zh-CN" altLang="en-US" sz="2800" b="1" dirty="0" smtClean="0">
                <a:latin typeface="Times New Roman" panose="02020603050405020304" pitchFamily="18" charset="0"/>
                <a:ea typeface="+mn-ea"/>
                <a:cs typeface="Times New Roman" panose="02020603050405020304" pitchFamily="18" charset="0"/>
              </a:rPr>
              <a:t>层次</a:t>
            </a:r>
            <a:endParaRPr lang="en-US" altLang="zh-CN" sz="2800" b="1" dirty="0" smtClean="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83397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9" name="Rectangle 13"/>
          <p:cNvSpPr>
            <a:spLocks noGrp="1" noChangeArrowheads="1"/>
          </p:cNvSpPr>
          <p:nvPr>
            <p:ph type="body" idx="1"/>
          </p:nvPr>
        </p:nvSpPr>
        <p:spPr>
          <a:xfrm>
            <a:off x="460375" y="941389"/>
            <a:ext cx="7921625" cy="469899"/>
          </a:xfrm>
          <a:noFill/>
        </p:spPr>
        <p:txBody>
          <a:bodyPr/>
          <a:lstStyle/>
          <a:p>
            <a:pPr eaLnBrk="1" hangingPunct="1">
              <a:lnSpc>
                <a:spcPct val="130000"/>
              </a:lnSpc>
            </a:pPr>
            <a:r>
              <a:rPr lang="zh-CN" altLang="en-US" sz="2400" dirty="0" smtClean="0"/>
              <a:t>这是一个应不应该有的问题。</a:t>
            </a:r>
          </a:p>
        </p:txBody>
      </p:sp>
      <p:grpSp>
        <p:nvGrpSpPr>
          <p:cNvPr id="65550" name="Group 14"/>
          <p:cNvGrpSpPr>
            <a:grpSpLocks/>
          </p:cNvGrpSpPr>
          <p:nvPr/>
        </p:nvGrpSpPr>
        <p:grpSpPr bwMode="auto">
          <a:xfrm>
            <a:off x="863588" y="1649760"/>
            <a:ext cx="3733800" cy="4343400"/>
            <a:chOff x="720" y="1440"/>
            <a:chExt cx="2352" cy="2736"/>
          </a:xfrm>
        </p:grpSpPr>
        <p:sp>
          <p:nvSpPr>
            <p:cNvPr id="11277" name="Rectangle 15"/>
            <p:cNvSpPr>
              <a:spLocks noChangeArrowheads="1"/>
            </p:cNvSpPr>
            <p:nvPr/>
          </p:nvSpPr>
          <p:spPr bwMode="auto">
            <a:xfrm>
              <a:off x="720" y="1440"/>
              <a:ext cx="2208" cy="273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1278" name="Text Box 16"/>
            <p:cNvSpPr txBox="1">
              <a:spLocks noChangeArrowheads="1"/>
            </p:cNvSpPr>
            <p:nvPr/>
          </p:nvSpPr>
          <p:spPr bwMode="auto">
            <a:xfrm>
              <a:off x="768" y="1488"/>
              <a:ext cx="2304" cy="2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a:latin typeface="Tahoma" panose="020B0604030504040204" pitchFamily="34" charset="0"/>
                </a:rPr>
                <a:t>int main(int argc, char* argv[])</a:t>
              </a:r>
            </a:p>
            <a:p>
              <a:pPr eaLnBrk="1" hangingPunct="1">
                <a:spcBef>
                  <a:spcPct val="50000"/>
                </a:spcBef>
                <a:buClrTx/>
                <a:buSzTx/>
                <a:buFontTx/>
                <a:buNone/>
              </a:pPr>
              <a:r>
                <a:rPr lang="en-US" altLang="zh-CN" sz="1800" b="0">
                  <a:latin typeface="Tahoma" panose="020B0604030504040204" pitchFamily="34" charset="0"/>
                </a:rPr>
                <a:t>{</a:t>
              </a:r>
            </a:p>
            <a:p>
              <a:pPr eaLnBrk="1" hangingPunct="1">
                <a:spcBef>
                  <a:spcPct val="50000"/>
                </a:spcBef>
                <a:buClrTx/>
                <a:buSzTx/>
                <a:buFontTx/>
                <a:buNone/>
              </a:pPr>
              <a:r>
                <a:rPr lang="en-US" altLang="zh-CN" sz="1800" b="0">
                  <a:latin typeface="Tahoma" panose="020B0604030504040204" pitchFamily="34" charset="0"/>
                </a:rPr>
                <a:t>     int  i , to, *fp, sum = 0;</a:t>
              </a:r>
            </a:p>
            <a:p>
              <a:pPr eaLnBrk="1" hangingPunct="1">
                <a:spcBef>
                  <a:spcPct val="50000"/>
                </a:spcBef>
                <a:buClrTx/>
                <a:buSzTx/>
                <a:buFontTx/>
                <a:buNone/>
              </a:pPr>
              <a:r>
                <a:rPr lang="en-US" altLang="zh-CN" sz="1800" b="0">
                  <a:latin typeface="Tahoma" panose="020B0604030504040204" pitchFamily="34" charset="0"/>
                </a:rPr>
                <a:t>     to = atoi(argv[1]);</a:t>
              </a:r>
            </a:p>
            <a:p>
              <a:pPr eaLnBrk="1" hangingPunct="1">
                <a:spcBef>
                  <a:spcPct val="50000"/>
                </a:spcBef>
                <a:buClrTx/>
                <a:buSzTx/>
                <a:buFontTx/>
                <a:buNone/>
              </a:pPr>
              <a:r>
                <a:rPr lang="en-US" altLang="zh-CN" sz="1800" b="0">
                  <a:latin typeface="Tahoma" panose="020B0604030504040204" pitchFamily="34" charset="0"/>
                </a:rPr>
                <a:t>     for(i=1; i&lt;=to; i++)</a:t>
              </a:r>
            </a:p>
            <a:p>
              <a:pPr eaLnBrk="1" hangingPunct="1">
                <a:spcBef>
                  <a:spcPct val="50000"/>
                </a:spcBef>
                <a:buClrTx/>
                <a:buSzTx/>
                <a:buFontTx/>
                <a:buNone/>
              </a:pPr>
              <a:r>
                <a:rPr lang="en-US" altLang="zh-CN" sz="1800" b="0">
                  <a:latin typeface="Tahoma" panose="020B0604030504040204" pitchFamily="34" charset="0"/>
                </a:rPr>
                <a:t>     {  </a:t>
              </a:r>
            </a:p>
            <a:p>
              <a:pPr eaLnBrk="1" hangingPunct="1">
                <a:spcBef>
                  <a:spcPct val="50000"/>
                </a:spcBef>
                <a:buClrTx/>
                <a:buSzTx/>
                <a:buFontTx/>
                <a:buNone/>
              </a:pPr>
              <a:r>
                <a:rPr lang="en-US" altLang="zh-CN" sz="1800" b="0">
                  <a:latin typeface="Tahoma" panose="020B0604030504040204" pitchFamily="34" charset="0"/>
                </a:rPr>
                <a:t>          sum = sum + i;  </a:t>
              </a:r>
            </a:p>
            <a:p>
              <a:pPr eaLnBrk="1" hangingPunct="1">
                <a:spcBef>
                  <a:spcPct val="50000"/>
                </a:spcBef>
                <a:buClrTx/>
                <a:buSzTx/>
                <a:buFontTx/>
                <a:buNone/>
              </a:pPr>
              <a:r>
                <a:rPr lang="en-US" altLang="zh-CN" sz="1800" b="0">
                  <a:latin typeface="Tahoma" panose="020B0604030504040204" pitchFamily="34" charset="0"/>
                </a:rPr>
                <a:t>          </a:t>
              </a:r>
              <a:r>
                <a:rPr lang="en-US" altLang="zh-CN" sz="1800" b="0">
                  <a:solidFill>
                    <a:srgbClr val="FF0000"/>
                  </a:solidFill>
                  <a:latin typeface="Tahoma" panose="020B0604030504040204" pitchFamily="34" charset="0"/>
                </a:rPr>
                <a:t>fprintf(fp,“%d”, sum);</a:t>
              </a:r>
            </a:p>
            <a:p>
              <a:pPr eaLnBrk="1" hangingPunct="1">
                <a:spcBef>
                  <a:spcPct val="50000"/>
                </a:spcBef>
                <a:buClrTx/>
                <a:buSzTx/>
                <a:buFontTx/>
                <a:buNone/>
              </a:pPr>
              <a:r>
                <a:rPr lang="en-US" altLang="zh-CN" sz="1800" b="0">
                  <a:latin typeface="Tahoma" panose="020B0604030504040204" pitchFamily="34" charset="0"/>
                </a:rPr>
                <a:t>      }</a:t>
              </a:r>
            </a:p>
            <a:p>
              <a:pPr eaLnBrk="1" hangingPunct="1">
                <a:spcBef>
                  <a:spcPct val="50000"/>
                </a:spcBef>
                <a:buClrTx/>
                <a:buSzTx/>
                <a:buFontTx/>
                <a:buNone/>
              </a:pPr>
              <a:r>
                <a:rPr lang="en-US" altLang="zh-CN" sz="1800" b="0">
                  <a:latin typeface="Tahoma" panose="020B0604030504040204" pitchFamily="34" charset="0"/>
                </a:rPr>
                <a:t>}</a:t>
              </a:r>
            </a:p>
          </p:txBody>
        </p:sp>
      </p:grpSp>
      <p:sp>
        <p:nvSpPr>
          <p:cNvPr id="65553" name="AutoShape 17"/>
          <p:cNvSpPr>
            <a:spLocks noChangeArrowheads="1"/>
          </p:cNvSpPr>
          <p:nvPr/>
        </p:nvSpPr>
        <p:spPr bwMode="auto">
          <a:xfrm>
            <a:off x="4597388" y="3630960"/>
            <a:ext cx="381000" cy="76200"/>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65554" name="Text Box 18"/>
          <p:cNvSpPr txBox="1">
            <a:spLocks noChangeArrowheads="1"/>
          </p:cNvSpPr>
          <p:nvPr/>
        </p:nvSpPr>
        <p:spPr bwMode="auto">
          <a:xfrm>
            <a:off x="5587988" y="1268760"/>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t>fprintf</a:t>
            </a:r>
            <a:r>
              <a:rPr lang="zh-CN" altLang="en-US" sz="2000"/>
              <a:t>用一条其他计算语句代替</a:t>
            </a:r>
          </a:p>
        </p:txBody>
      </p:sp>
      <p:sp>
        <p:nvSpPr>
          <p:cNvPr id="65555" name="Text Box 19"/>
          <p:cNvSpPr txBox="1">
            <a:spLocks noChangeArrowheads="1"/>
          </p:cNvSpPr>
          <p:nvPr/>
        </p:nvSpPr>
        <p:spPr bwMode="auto">
          <a:xfrm>
            <a:off x="5511788" y="363096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t>有</a:t>
            </a:r>
            <a:r>
              <a:rPr lang="en-US" altLang="zh-CN" sz="2000"/>
              <a:t>fprintf</a:t>
            </a:r>
          </a:p>
        </p:txBody>
      </p:sp>
      <p:pic>
        <p:nvPicPr>
          <p:cNvPr id="65556"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1788" y="2106960"/>
            <a:ext cx="2819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7" name="Text Box 21"/>
          <p:cNvSpPr txBox="1">
            <a:spLocks noChangeArrowheads="1"/>
          </p:cNvSpPr>
          <p:nvPr/>
        </p:nvSpPr>
        <p:spPr bwMode="auto">
          <a:xfrm>
            <a:off x="5587988" y="271656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rPr>
              <a:t>0.015/10</a:t>
            </a:r>
            <a:r>
              <a:rPr lang="en-US" altLang="zh-CN" sz="2400" baseline="30000">
                <a:solidFill>
                  <a:srgbClr val="FF0000"/>
                </a:solidFill>
              </a:rPr>
              <a:t>7</a:t>
            </a:r>
          </a:p>
        </p:txBody>
      </p:sp>
      <p:pic>
        <p:nvPicPr>
          <p:cNvPr id="65558"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1788" y="4088160"/>
            <a:ext cx="28194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9" name="Text Box 23"/>
          <p:cNvSpPr txBox="1">
            <a:spLocks noChangeArrowheads="1"/>
          </p:cNvSpPr>
          <p:nvPr/>
        </p:nvSpPr>
        <p:spPr bwMode="auto">
          <a:xfrm>
            <a:off x="5664188" y="477396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rPr>
              <a:t>0.859/10</a:t>
            </a:r>
            <a:r>
              <a:rPr lang="en-US" altLang="zh-CN" sz="2400" baseline="30000">
                <a:solidFill>
                  <a:srgbClr val="FF0000"/>
                </a:solidFill>
              </a:rPr>
              <a:t>3</a:t>
            </a:r>
          </a:p>
        </p:txBody>
      </p:sp>
      <p:sp>
        <p:nvSpPr>
          <p:cNvPr id="65560" name="Text Box 24"/>
          <p:cNvSpPr txBox="1">
            <a:spLocks noChangeArrowheads="1"/>
          </p:cNvSpPr>
          <p:nvPr/>
        </p:nvSpPr>
        <p:spPr bwMode="auto">
          <a:xfrm>
            <a:off x="5206988" y="5550248"/>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a:solidFill>
                  <a:srgbClr val="FF0000"/>
                </a:solidFill>
              </a:rPr>
              <a:t>5.7</a:t>
            </a:r>
            <a:r>
              <a:rPr lang="en-US" altLang="zh-CN">
                <a:solidFill>
                  <a:srgbClr val="FF0000"/>
                </a:solidFill>
                <a:sym typeface="Symbol" panose="05050102010706020507" pitchFamily="18" charset="2"/>
              </a:rPr>
              <a:t></a:t>
            </a:r>
            <a:r>
              <a:rPr lang="en-US" altLang="zh-CN">
                <a:solidFill>
                  <a:srgbClr val="FF0000"/>
                </a:solidFill>
              </a:rPr>
              <a:t>10</a:t>
            </a:r>
            <a:r>
              <a:rPr lang="en-US" altLang="zh-CN" baseline="30000">
                <a:solidFill>
                  <a:srgbClr val="FF0000"/>
                </a:solidFill>
              </a:rPr>
              <a:t>5 </a:t>
            </a:r>
            <a:r>
              <a:rPr lang="en-US" altLang="zh-CN">
                <a:solidFill>
                  <a:srgbClr val="FF0000"/>
                </a:solidFill>
              </a:rPr>
              <a:t>: 1</a:t>
            </a:r>
          </a:p>
        </p:txBody>
      </p:sp>
      <p:sp>
        <p:nvSpPr>
          <p:cNvPr id="15"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计算机中只有一个程序在执行吗</a:t>
            </a:r>
            <a:r>
              <a:rPr lang="en-US" altLang="zh-CN" sz="2800" b="1" dirty="0"/>
              <a:t>?</a:t>
            </a:r>
            <a:endParaRPr lang="en-US" altLang="zh-CN" sz="2800" b="1" kern="0" dirty="0" smtClean="0"/>
          </a:p>
        </p:txBody>
      </p:sp>
    </p:spTree>
    <p:extLst>
      <p:ext uri="{BB962C8B-B14F-4D97-AF65-F5344CB8AC3E}">
        <p14:creationId xmlns:p14="http://schemas.microsoft.com/office/powerpoint/2010/main" val="4197602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49">
                                            <p:txEl>
                                              <p:pRg st="0" end="0"/>
                                            </p:txEl>
                                          </p:spTgt>
                                        </p:tgtEl>
                                        <p:attrNameLst>
                                          <p:attrName>style.visibility</p:attrName>
                                        </p:attrNameLst>
                                      </p:cBhvr>
                                      <p:to>
                                        <p:strVal val="visible"/>
                                      </p:to>
                                    </p:set>
                                    <p:animEffect transition="in" filter="dissolve">
                                      <p:cBhvr>
                                        <p:cTn id="7" dur="500"/>
                                        <p:tgtEl>
                                          <p:spTgt spid="655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5550"/>
                                        </p:tgtEl>
                                        <p:attrNameLst>
                                          <p:attrName>style.visibility</p:attrName>
                                        </p:attrNameLst>
                                      </p:cBhvr>
                                      <p:to>
                                        <p:strVal val="visible"/>
                                      </p:to>
                                    </p:set>
                                    <p:animEffect transition="in" filter="dissolve">
                                      <p:cBhvr>
                                        <p:cTn id="12" dur="500"/>
                                        <p:tgtEl>
                                          <p:spTgt spid="655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65553"/>
                                        </p:tgtEl>
                                        <p:attrNameLst>
                                          <p:attrName>style.visibility</p:attrName>
                                        </p:attrNameLst>
                                      </p:cBhvr>
                                      <p:to>
                                        <p:strVal val="visible"/>
                                      </p:to>
                                    </p:set>
                                    <p:anim calcmode="lin" valueType="num">
                                      <p:cBhvr>
                                        <p:cTn id="17" dur="500" fill="hold"/>
                                        <p:tgtEl>
                                          <p:spTgt spid="65553"/>
                                        </p:tgtEl>
                                        <p:attrNameLst>
                                          <p:attrName>ppt_w</p:attrName>
                                        </p:attrNameLst>
                                      </p:cBhvr>
                                      <p:tavLst>
                                        <p:tav tm="0">
                                          <p:val>
                                            <p:fltVal val="0"/>
                                          </p:val>
                                        </p:tav>
                                        <p:tav tm="100000">
                                          <p:val>
                                            <p:strVal val="#ppt_w"/>
                                          </p:val>
                                        </p:tav>
                                      </p:tavLst>
                                    </p:anim>
                                    <p:anim calcmode="lin" valueType="num">
                                      <p:cBhvr>
                                        <p:cTn id="18" dur="500" fill="hold"/>
                                        <p:tgtEl>
                                          <p:spTgt spid="6555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5554"/>
                                        </p:tgtEl>
                                        <p:attrNameLst>
                                          <p:attrName>style.visibility</p:attrName>
                                        </p:attrNameLst>
                                      </p:cBhvr>
                                      <p:to>
                                        <p:strVal val="visible"/>
                                      </p:to>
                                    </p:set>
                                    <p:animEffect transition="in" filter="dissolve">
                                      <p:cBhvr>
                                        <p:cTn id="23" dur="500"/>
                                        <p:tgtEl>
                                          <p:spTgt spid="6555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65556"/>
                                        </p:tgtEl>
                                        <p:attrNameLst>
                                          <p:attrName>style.visibility</p:attrName>
                                        </p:attrNameLst>
                                      </p:cBhvr>
                                      <p:to>
                                        <p:strVal val="visible"/>
                                      </p:to>
                                    </p:set>
                                    <p:animEffect transition="in" filter="dissolve">
                                      <p:cBhvr>
                                        <p:cTn id="28" dur="500"/>
                                        <p:tgtEl>
                                          <p:spTgt spid="655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5557"/>
                                        </p:tgtEl>
                                        <p:attrNameLst>
                                          <p:attrName>style.visibility</p:attrName>
                                        </p:attrNameLst>
                                      </p:cBhvr>
                                      <p:to>
                                        <p:strVal val="visible"/>
                                      </p:to>
                                    </p:set>
                                    <p:animEffect transition="in" filter="dissolve">
                                      <p:cBhvr>
                                        <p:cTn id="33" dur="500"/>
                                        <p:tgtEl>
                                          <p:spTgt spid="6555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65555"/>
                                        </p:tgtEl>
                                        <p:attrNameLst>
                                          <p:attrName>style.visibility</p:attrName>
                                        </p:attrNameLst>
                                      </p:cBhvr>
                                      <p:to>
                                        <p:strVal val="visible"/>
                                      </p:to>
                                    </p:set>
                                    <p:animEffect transition="in" filter="dissolve">
                                      <p:cBhvr>
                                        <p:cTn id="38" dur="500"/>
                                        <p:tgtEl>
                                          <p:spTgt spid="6555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65558"/>
                                        </p:tgtEl>
                                        <p:attrNameLst>
                                          <p:attrName>style.visibility</p:attrName>
                                        </p:attrNameLst>
                                      </p:cBhvr>
                                      <p:to>
                                        <p:strVal val="visible"/>
                                      </p:to>
                                    </p:set>
                                    <p:animEffect transition="in" filter="dissolve">
                                      <p:cBhvr>
                                        <p:cTn id="43" dur="500"/>
                                        <p:tgtEl>
                                          <p:spTgt spid="6555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65559"/>
                                        </p:tgtEl>
                                        <p:attrNameLst>
                                          <p:attrName>style.visibility</p:attrName>
                                        </p:attrNameLst>
                                      </p:cBhvr>
                                      <p:to>
                                        <p:strVal val="visible"/>
                                      </p:to>
                                    </p:set>
                                    <p:animEffect transition="in" filter="dissolve">
                                      <p:cBhvr>
                                        <p:cTn id="48" dur="500"/>
                                        <p:tgtEl>
                                          <p:spTgt spid="6555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65560"/>
                                        </p:tgtEl>
                                        <p:attrNameLst>
                                          <p:attrName>style.visibility</p:attrName>
                                        </p:attrNameLst>
                                      </p:cBhvr>
                                      <p:to>
                                        <p:strVal val="visible"/>
                                      </p:to>
                                    </p:set>
                                    <p:animEffect transition="in" filter="dissolve">
                                      <p:cBhvr>
                                        <p:cTn id="53" dur="500"/>
                                        <p:tgtEl>
                                          <p:spTgt spid="65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9" grpId="0" build="p"/>
      <p:bldP spid="65553" grpId="0" animBg="1"/>
      <p:bldP spid="65554" grpId="0"/>
      <p:bldP spid="65555" grpId="0"/>
      <p:bldP spid="65557" grpId="0"/>
      <p:bldP spid="65559" grpId="0"/>
      <p:bldP spid="65560"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67544" y="1156094"/>
            <a:ext cx="8100900" cy="3970318"/>
          </a:xfrm>
          <a:prstGeom prst="rect">
            <a:avLst/>
          </a:prstGeom>
        </p:spPr>
        <p:txBody>
          <a:bodyPr wrap="square">
            <a:spAutoFit/>
          </a:bodyPr>
          <a:lstStyle/>
          <a:p>
            <a:pPr algn="just">
              <a:lnSpc>
                <a:spcPct val="150000"/>
              </a:lnSpc>
            </a:pPr>
            <a:r>
              <a:rPr lang="zh-CN" altLang="en-US" sz="2400" b="1" dirty="0" smtClean="0">
                <a:solidFill>
                  <a:srgbClr val="FF0000"/>
                </a:solidFill>
              </a:rPr>
              <a:t>（</a:t>
            </a:r>
            <a:r>
              <a:rPr lang="en-US" altLang="zh-CN" sz="2400" b="1" dirty="0" smtClean="0">
                <a:solidFill>
                  <a:srgbClr val="FF0000"/>
                </a:solidFill>
              </a:rPr>
              <a:t>3</a:t>
            </a:r>
            <a:r>
              <a:rPr lang="zh-CN" altLang="en-US" sz="2400" b="1" dirty="0" smtClean="0">
                <a:solidFill>
                  <a:srgbClr val="FF0000"/>
                </a:solidFill>
              </a:rPr>
              <a:t>）</a:t>
            </a:r>
            <a:r>
              <a:rPr lang="zh-CN" altLang="en-US" sz="2400" b="1" dirty="0">
                <a:solidFill>
                  <a:srgbClr val="FF0000"/>
                </a:solidFill>
              </a:rPr>
              <a:t>低级调度（短程</a:t>
            </a:r>
            <a:r>
              <a:rPr lang="en-US" altLang="zh-CN" sz="2400" b="1" dirty="0">
                <a:solidFill>
                  <a:srgbClr val="FF0000"/>
                </a:solidFill>
              </a:rPr>
              <a:t>/CPU/</a:t>
            </a:r>
            <a:r>
              <a:rPr lang="zh-CN" altLang="en-US" sz="2400" b="1" dirty="0">
                <a:solidFill>
                  <a:srgbClr val="FF0000"/>
                </a:solidFill>
              </a:rPr>
              <a:t>进程</a:t>
            </a:r>
            <a:r>
              <a:rPr lang="en-US" altLang="zh-CN" sz="2400" b="1" dirty="0">
                <a:solidFill>
                  <a:srgbClr val="FF0000"/>
                </a:solidFill>
              </a:rPr>
              <a:t>/</a:t>
            </a:r>
            <a:r>
              <a:rPr lang="zh-CN" altLang="en-US" sz="2400" b="1" dirty="0">
                <a:solidFill>
                  <a:srgbClr val="FF0000"/>
                </a:solidFill>
              </a:rPr>
              <a:t>微观调度</a:t>
            </a:r>
            <a:r>
              <a:rPr lang="zh-CN" altLang="en-US" sz="2400" b="1" dirty="0" smtClean="0">
                <a:solidFill>
                  <a:srgbClr val="FF0000"/>
                </a:solidFill>
              </a:rPr>
              <a:t>）</a:t>
            </a:r>
            <a:endParaRPr lang="en-US" altLang="zh-CN" sz="2400" b="1" dirty="0" smtClean="0">
              <a:solidFill>
                <a:srgbClr val="FF0000"/>
              </a:solidFill>
            </a:endParaRPr>
          </a:p>
          <a:p>
            <a:pPr lvl="1" algn="just">
              <a:lnSpc>
                <a:spcPct val="150000"/>
              </a:lnSpc>
            </a:pPr>
            <a:r>
              <a:rPr lang="zh-CN" altLang="en-US" sz="2400" b="1" dirty="0" smtClean="0"/>
              <a:t>主要任务：</a:t>
            </a:r>
            <a:r>
              <a:rPr lang="zh-CN" altLang="en-US" sz="2400" u="sng" dirty="0" smtClean="0"/>
              <a:t>从</a:t>
            </a:r>
            <a:r>
              <a:rPr lang="zh-CN" altLang="en-US" sz="2400" u="sng" dirty="0"/>
              <a:t>就绪队列中选择一个进程来执行并分配处理机。</a:t>
            </a:r>
          </a:p>
          <a:p>
            <a:pPr marL="800100" lvl="1" indent="-342900" algn="just">
              <a:lnSpc>
                <a:spcPct val="150000"/>
              </a:lnSpc>
              <a:buFont typeface="Wingdings" panose="05000000000000000000" pitchFamily="2" charset="2"/>
              <a:buChar char="Ø"/>
            </a:pPr>
            <a:r>
              <a:rPr lang="zh-CN" altLang="en-US" sz="2400" dirty="0" smtClean="0"/>
              <a:t>低级调度是操作系统中</a:t>
            </a:r>
            <a:r>
              <a:rPr lang="zh-CN" altLang="en-US" sz="2400" dirty="0"/>
              <a:t>最基本的</a:t>
            </a:r>
            <a:r>
              <a:rPr lang="zh-CN" altLang="en-US" sz="2400" dirty="0" smtClean="0"/>
              <a:t>调度</a:t>
            </a:r>
            <a:endParaRPr lang="zh-CN" altLang="en-US" sz="2400" dirty="0"/>
          </a:p>
          <a:p>
            <a:pPr marL="800100" lvl="1" indent="-342900" algn="just">
              <a:lnSpc>
                <a:spcPct val="150000"/>
              </a:lnSpc>
              <a:buFont typeface="Wingdings" panose="05000000000000000000" pitchFamily="2" charset="2"/>
              <a:buChar char="Ø"/>
            </a:pPr>
            <a:r>
              <a:rPr lang="zh-CN" altLang="en-US" sz="2400" dirty="0" smtClean="0"/>
              <a:t>调度</a:t>
            </a:r>
            <a:r>
              <a:rPr lang="zh-CN" altLang="en-US" sz="2400" dirty="0"/>
              <a:t>频率非常高，一般几十毫秒一</a:t>
            </a:r>
            <a:r>
              <a:rPr lang="zh-CN" altLang="en-US" sz="2400" dirty="0" smtClean="0"/>
              <a:t>次</a:t>
            </a:r>
            <a:endParaRPr lang="zh-CN" altLang="en-US" sz="2400" dirty="0"/>
          </a:p>
          <a:p>
            <a:pPr marL="800100" lvl="1" indent="-342900" algn="just">
              <a:lnSpc>
                <a:spcPct val="150000"/>
              </a:lnSpc>
              <a:buFont typeface="Wingdings" panose="05000000000000000000" pitchFamily="2" charset="2"/>
              <a:buChar char="Ø"/>
            </a:pPr>
            <a:r>
              <a:rPr lang="zh-CN" altLang="en-US" sz="2400" dirty="0" smtClean="0"/>
              <a:t>常</a:t>
            </a:r>
            <a:r>
              <a:rPr lang="zh-CN" altLang="en-US" sz="2400" dirty="0"/>
              <a:t>采用</a:t>
            </a:r>
            <a:r>
              <a:rPr lang="zh-CN" altLang="en-US" sz="2400" b="1" u="sng" dirty="0">
                <a:solidFill>
                  <a:srgbClr val="FF0000"/>
                </a:solidFill>
              </a:rPr>
              <a:t>非抢占（非剥夺）方式</a:t>
            </a:r>
            <a:r>
              <a:rPr lang="zh-CN" altLang="en-US" sz="2400" dirty="0"/>
              <a:t>和</a:t>
            </a:r>
            <a:r>
              <a:rPr lang="zh-CN" altLang="en-US" sz="2400" b="1" u="sng" dirty="0">
                <a:solidFill>
                  <a:srgbClr val="FF0000"/>
                </a:solidFill>
              </a:rPr>
              <a:t>抢占（剥夺）方式</a:t>
            </a:r>
            <a:r>
              <a:rPr lang="zh-CN" altLang="en-US" sz="2400" dirty="0" smtClean="0"/>
              <a:t>两种</a:t>
            </a:r>
            <a:endParaRPr lang="zh-CN" altLang="en-US" sz="2400" dirty="0"/>
          </a:p>
        </p:txBody>
      </p:sp>
      <p:sp>
        <p:nvSpPr>
          <p:cNvPr id="4" name="Text Box 4"/>
          <p:cNvSpPr txBox="1">
            <a:spLocks noChangeArrowheads="1"/>
          </p:cNvSpPr>
          <p:nvPr/>
        </p:nvSpPr>
        <p:spPr bwMode="auto">
          <a:xfrm>
            <a:off x="971600" y="152636"/>
            <a:ext cx="32763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ct val="50000"/>
              </a:spcBef>
              <a:buFont typeface="+mj-ea"/>
              <a:buAutoNum type="circleNumDbPlain"/>
            </a:pPr>
            <a:r>
              <a:rPr lang="zh-CN" altLang="en-US" sz="2800" b="1" dirty="0" smtClean="0">
                <a:latin typeface="Times New Roman" panose="02020603050405020304" pitchFamily="18" charset="0"/>
                <a:ea typeface="+mn-ea"/>
                <a:cs typeface="Times New Roman" panose="02020603050405020304" pitchFamily="18" charset="0"/>
              </a:rPr>
              <a:t>按照</a:t>
            </a:r>
            <a:r>
              <a:rPr lang="zh-CN" altLang="en-US" sz="2800" b="1" dirty="0">
                <a:latin typeface="Times New Roman" panose="02020603050405020304" pitchFamily="18" charset="0"/>
                <a:ea typeface="+mn-ea"/>
                <a:cs typeface="Times New Roman" panose="02020603050405020304" pitchFamily="18" charset="0"/>
              </a:rPr>
              <a:t>调度的</a:t>
            </a:r>
            <a:r>
              <a:rPr lang="zh-CN" altLang="en-US" sz="2800" b="1" dirty="0" smtClean="0">
                <a:latin typeface="Times New Roman" panose="02020603050405020304" pitchFamily="18" charset="0"/>
                <a:ea typeface="+mn-ea"/>
                <a:cs typeface="Times New Roman" panose="02020603050405020304" pitchFamily="18" charset="0"/>
              </a:rPr>
              <a:t>层次</a:t>
            </a:r>
            <a:endParaRPr lang="en-US" altLang="zh-CN" sz="2800" b="1" dirty="0" smtClean="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166124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67544" y="1156094"/>
            <a:ext cx="8100900" cy="5078313"/>
          </a:xfrm>
          <a:prstGeom prst="rect">
            <a:avLst/>
          </a:prstGeom>
        </p:spPr>
        <p:txBody>
          <a:bodyPr wrap="square">
            <a:spAutoFit/>
          </a:bodyPr>
          <a:lstStyle/>
          <a:p>
            <a:pPr algn="just">
              <a:lnSpc>
                <a:spcPct val="150000"/>
              </a:lnSpc>
            </a:pPr>
            <a:r>
              <a:rPr lang="zh-CN" altLang="en-US" sz="2400" b="1" dirty="0" smtClean="0">
                <a:solidFill>
                  <a:srgbClr val="FF0000"/>
                </a:solidFill>
              </a:rPr>
              <a:t>（</a:t>
            </a:r>
            <a:r>
              <a:rPr lang="en-US" altLang="zh-CN" sz="2400" b="1" dirty="0" smtClean="0">
                <a:solidFill>
                  <a:srgbClr val="FF0000"/>
                </a:solidFill>
              </a:rPr>
              <a:t>3</a:t>
            </a:r>
            <a:r>
              <a:rPr lang="zh-CN" altLang="en-US" sz="2400" b="1" dirty="0" smtClean="0">
                <a:solidFill>
                  <a:srgbClr val="FF0000"/>
                </a:solidFill>
              </a:rPr>
              <a:t>）</a:t>
            </a:r>
            <a:r>
              <a:rPr lang="zh-CN" altLang="en-US" sz="2400" b="1" dirty="0">
                <a:solidFill>
                  <a:srgbClr val="FF0000"/>
                </a:solidFill>
              </a:rPr>
              <a:t>低级调度（短程</a:t>
            </a:r>
            <a:r>
              <a:rPr lang="en-US" altLang="zh-CN" sz="2400" b="1" dirty="0">
                <a:solidFill>
                  <a:srgbClr val="FF0000"/>
                </a:solidFill>
              </a:rPr>
              <a:t>/CPU/</a:t>
            </a:r>
            <a:r>
              <a:rPr lang="zh-CN" altLang="en-US" sz="2400" b="1" dirty="0">
                <a:solidFill>
                  <a:srgbClr val="FF0000"/>
                </a:solidFill>
              </a:rPr>
              <a:t>进程</a:t>
            </a:r>
            <a:r>
              <a:rPr lang="en-US" altLang="zh-CN" sz="2400" b="1" dirty="0">
                <a:solidFill>
                  <a:srgbClr val="FF0000"/>
                </a:solidFill>
              </a:rPr>
              <a:t>/</a:t>
            </a:r>
            <a:r>
              <a:rPr lang="zh-CN" altLang="en-US" sz="2400" b="1" dirty="0">
                <a:solidFill>
                  <a:srgbClr val="FF0000"/>
                </a:solidFill>
              </a:rPr>
              <a:t>微观调度</a:t>
            </a:r>
            <a:r>
              <a:rPr lang="zh-CN" altLang="en-US" sz="2400" b="1" dirty="0" smtClean="0">
                <a:solidFill>
                  <a:srgbClr val="FF0000"/>
                </a:solidFill>
              </a:rPr>
              <a:t>）</a:t>
            </a:r>
            <a:endParaRPr lang="en-US" altLang="zh-CN" sz="2400" b="1" dirty="0" smtClean="0">
              <a:solidFill>
                <a:srgbClr val="FF0000"/>
              </a:solidFill>
            </a:endParaRPr>
          </a:p>
          <a:p>
            <a:pPr lvl="1" algn="just">
              <a:lnSpc>
                <a:spcPct val="150000"/>
              </a:lnSpc>
            </a:pPr>
            <a:r>
              <a:rPr lang="zh-CN" altLang="en-US" sz="2400" b="1" dirty="0" smtClean="0"/>
              <a:t>主要任务：</a:t>
            </a:r>
            <a:r>
              <a:rPr lang="zh-CN" altLang="en-US" sz="2400" u="sng" dirty="0" smtClean="0"/>
              <a:t>从</a:t>
            </a:r>
            <a:r>
              <a:rPr lang="zh-CN" altLang="en-US" sz="2400" u="sng" dirty="0"/>
              <a:t>就绪队列中选择一个进程来执行并分配处理机。</a:t>
            </a:r>
          </a:p>
          <a:p>
            <a:pPr marL="800100" lvl="1" indent="-342900" algn="just">
              <a:lnSpc>
                <a:spcPct val="150000"/>
              </a:lnSpc>
              <a:buFont typeface="Wingdings" panose="05000000000000000000" pitchFamily="2" charset="2"/>
              <a:buChar char="Ø"/>
            </a:pPr>
            <a:r>
              <a:rPr lang="zh-CN" altLang="en-US" sz="2400" dirty="0" smtClean="0"/>
              <a:t>引起</a:t>
            </a:r>
            <a:r>
              <a:rPr lang="zh-CN" altLang="en-US" sz="2400" dirty="0"/>
              <a:t>进程调度的因素：</a:t>
            </a:r>
          </a:p>
          <a:p>
            <a:pPr marL="1257300" lvl="2" indent="-342900" algn="just">
              <a:lnSpc>
                <a:spcPct val="150000"/>
              </a:lnSpc>
              <a:buFont typeface="Arial" panose="020B0604020202020204" pitchFamily="34" charset="0"/>
              <a:buChar char="•"/>
            </a:pPr>
            <a:r>
              <a:rPr lang="zh-CN" altLang="en-US" sz="2400" dirty="0"/>
              <a:t>进程正常终止</a:t>
            </a:r>
            <a:r>
              <a:rPr lang="zh-CN" altLang="en-US" sz="2400" dirty="0" smtClean="0"/>
              <a:t>或异常终止</a:t>
            </a:r>
            <a:endParaRPr lang="zh-CN" altLang="en-US" sz="2400" dirty="0"/>
          </a:p>
          <a:p>
            <a:pPr marL="1257300" lvl="2" indent="-342900" algn="just">
              <a:lnSpc>
                <a:spcPct val="150000"/>
              </a:lnSpc>
              <a:buFont typeface="Arial" panose="020B0604020202020204" pitchFamily="34" charset="0"/>
              <a:buChar char="•"/>
            </a:pPr>
            <a:r>
              <a:rPr lang="zh-CN" altLang="en-US" sz="2400" dirty="0"/>
              <a:t>正在执行的进程因某种原因而阻塞</a:t>
            </a:r>
          </a:p>
          <a:p>
            <a:pPr marL="1257300" lvl="2" indent="-342900" algn="just">
              <a:lnSpc>
                <a:spcPct val="150000"/>
              </a:lnSpc>
              <a:buFont typeface="Arial" panose="020B0604020202020204" pitchFamily="34" charset="0"/>
              <a:buChar char="•"/>
            </a:pPr>
            <a:r>
              <a:rPr lang="zh-CN" altLang="en-US" sz="2400" dirty="0"/>
              <a:t>在引入时间片的系统中，时间片</a:t>
            </a:r>
            <a:r>
              <a:rPr lang="zh-CN" altLang="en-US" sz="2400" dirty="0" smtClean="0"/>
              <a:t>用完</a:t>
            </a:r>
            <a:endParaRPr lang="zh-CN" altLang="en-US" sz="2400" dirty="0"/>
          </a:p>
          <a:p>
            <a:pPr marL="1257300" lvl="2" indent="-342900" algn="just">
              <a:lnSpc>
                <a:spcPct val="150000"/>
              </a:lnSpc>
              <a:buFont typeface="Arial" panose="020B0604020202020204" pitchFamily="34" charset="0"/>
              <a:buChar char="•"/>
            </a:pPr>
            <a:r>
              <a:rPr lang="zh-CN" altLang="en-US" sz="2400" dirty="0"/>
              <a:t>在抢占调度方式中，就绪队列中某进程的优先权变得比当前正执行的进程</a:t>
            </a:r>
            <a:r>
              <a:rPr lang="zh-CN" altLang="en-US" sz="2400" dirty="0" smtClean="0"/>
              <a:t>高</a:t>
            </a:r>
            <a:endParaRPr lang="zh-CN" altLang="en-US" sz="2400" dirty="0"/>
          </a:p>
        </p:txBody>
      </p:sp>
      <p:sp>
        <p:nvSpPr>
          <p:cNvPr id="4" name="Text Box 4"/>
          <p:cNvSpPr txBox="1">
            <a:spLocks noChangeArrowheads="1"/>
          </p:cNvSpPr>
          <p:nvPr/>
        </p:nvSpPr>
        <p:spPr bwMode="auto">
          <a:xfrm>
            <a:off x="971600" y="152636"/>
            <a:ext cx="32763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ct val="50000"/>
              </a:spcBef>
              <a:buFont typeface="+mj-ea"/>
              <a:buAutoNum type="circleNumDbPlain"/>
            </a:pPr>
            <a:r>
              <a:rPr lang="zh-CN" altLang="en-US" sz="2800" b="1" dirty="0" smtClean="0">
                <a:latin typeface="Times New Roman" panose="02020603050405020304" pitchFamily="18" charset="0"/>
                <a:ea typeface="+mn-ea"/>
                <a:cs typeface="Times New Roman" panose="02020603050405020304" pitchFamily="18" charset="0"/>
              </a:rPr>
              <a:t>按照</a:t>
            </a:r>
            <a:r>
              <a:rPr lang="zh-CN" altLang="en-US" sz="2800" b="1" dirty="0">
                <a:latin typeface="Times New Roman" panose="02020603050405020304" pitchFamily="18" charset="0"/>
                <a:ea typeface="+mn-ea"/>
                <a:cs typeface="Times New Roman" panose="02020603050405020304" pitchFamily="18" charset="0"/>
              </a:rPr>
              <a:t>调度的</a:t>
            </a:r>
            <a:r>
              <a:rPr lang="zh-CN" altLang="en-US" sz="2800" b="1" dirty="0" smtClean="0">
                <a:latin typeface="Times New Roman" panose="02020603050405020304" pitchFamily="18" charset="0"/>
                <a:ea typeface="+mn-ea"/>
                <a:cs typeface="Times New Roman" panose="02020603050405020304" pitchFamily="18" charset="0"/>
              </a:rPr>
              <a:t>层次</a:t>
            </a:r>
            <a:endParaRPr lang="en-US" altLang="zh-CN" sz="2800" b="1" dirty="0" smtClean="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025166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007604" y="188640"/>
            <a:ext cx="41764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ct val="50000"/>
              </a:spcBef>
              <a:buFont typeface="+mj-ea"/>
              <a:buAutoNum type="circleNumDbPlain" startAt="2"/>
            </a:pPr>
            <a:r>
              <a:rPr lang="zh-CN" altLang="en-US" sz="2800" b="1" dirty="0" smtClean="0">
                <a:latin typeface="Times New Roman" panose="02020603050405020304" pitchFamily="18" charset="0"/>
                <a:ea typeface="+mn-ea"/>
                <a:cs typeface="Times New Roman" panose="02020603050405020304" pitchFamily="18" charset="0"/>
              </a:rPr>
              <a:t>按照</a:t>
            </a:r>
            <a:r>
              <a:rPr lang="zh-CN" altLang="en-US" sz="2800" b="1" dirty="0">
                <a:latin typeface="Times New Roman" panose="02020603050405020304" pitchFamily="18" charset="0"/>
                <a:ea typeface="+mn-ea"/>
                <a:cs typeface="Times New Roman" panose="02020603050405020304" pitchFamily="18" charset="0"/>
              </a:rPr>
              <a:t>调度的时间</a:t>
            </a:r>
            <a:r>
              <a:rPr lang="zh-CN" altLang="en-US" sz="2800" b="1" dirty="0" smtClean="0">
                <a:latin typeface="Times New Roman" panose="02020603050405020304" pitchFamily="18" charset="0"/>
                <a:ea typeface="+mn-ea"/>
                <a:cs typeface="Times New Roman" panose="02020603050405020304" pitchFamily="18" charset="0"/>
              </a:rPr>
              <a:t>周期</a:t>
            </a:r>
          </a:p>
        </p:txBody>
      </p:sp>
      <p:sp>
        <p:nvSpPr>
          <p:cNvPr id="2" name="矩形 1"/>
          <p:cNvSpPr/>
          <p:nvPr/>
        </p:nvSpPr>
        <p:spPr>
          <a:xfrm>
            <a:off x="575556" y="1088740"/>
            <a:ext cx="7740860" cy="5170646"/>
          </a:xfrm>
          <a:prstGeom prst="rect">
            <a:avLst/>
          </a:prstGeom>
        </p:spPr>
        <p:txBody>
          <a:bodyPr wrap="square">
            <a:spAutoFit/>
          </a:bodyPr>
          <a:lstStyle/>
          <a:p>
            <a:pPr marL="342900" indent="-342900" algn="just">
              <a:lnSpc>
                <a:spcPct val="150000"/>
              </a:lnSpc>
              <a:spcBef>
                <a:spcPts val="1200"/>
              </a:spcBef>
              <a:buFont typeface="Wingdings" panose="05000000000000000000" pitchFamily="2" charset="2"/>
              <a:buChar char="Ø"/>
            </a:pPr>
            <a:r>
              <a:rPr lang="zh-CN" altLang="en-US" sz="2000" b="1" dirty="0">
                <a:latin typeface="+mn-ea"/>
                <a:ea typeface="+mn-ea"/>
              </a:rPr>
              <a:t>长期</a:t>
            </a:r>
            <a:r>
              <a:rPr lang="en-US" altLang="zh-CN" sz="2000" b="1" dirty="0">
                <a:latin typeface="+mn-ea"/>
                <a:ea typeface="+mn-ea"/>
              </a:rPr>
              <a:t>(long-term)</a:t>
            </a:r>
            <a:r>
              <a:rPr lang="zh-CN" altLang="en-US" sz="2000" b="1" dirty="0" smtClean="0">
                <a:latin typeface="+mn-ea"/>
                <a:ea typeface="+mn-ea"/>
              </a:rPr>
              <a:t>：</a:t>
            </a:r>
            <a:r>
              <a:rPr lang="zh-CN" altLang="en-US" sz="2000" dirty="0" smtClean="0">
                <a:latin typeface="+mn-ea"/>
                <a:ea typeface="+mn-ea"/>
              </a:rPr>
              <a:t>将</a:t>
            </a:r>
            <a:r>
              <a:rPr lang="zh-CN" altLang="en-US" sz="2000" dirty="0">
                <a:latin typeface="+mn-ea"/>
                <a:ea typeface="+mn-ea"/>
              </a:rPr>
              <a:t>进程投入</a:t>
            </a:r>
            <a:r>
              <a:rPr lang="en-US" altLang="zh-CN" sz="2000" dirty="0">
                <a:latin typeface="+mn-ea"/>
                <a:ea typeface="+mn-ea"/>
              </a:rPr>
              <a:t>"</a:t>
            </a:r>
            <a:r>
              <a:rPr lang="zh-CN" altLang="en-US" sz="2000" dirty="0">
                <a:latin typeface="+mn-ea"/>
                <a:ea typeface="+mn-ea"/>
              </a:rPr>
              <a:t>允许执行</a:t>
            </a:r>
            <a:r>
              <a:rPr lang="en-US" altLang="zh-CN" sz="2000" dirty="0">
                <a:latin typeface="+mn-ea"/>
                <a:ea typeface="+mn-ea"/>
              </a:rPr>
              <a:t>"</a:t>
            </a:r>
            <a:r>
              <a:rPr lang="zh-CN" altLang="en-US" sz="2000" dirty="0">
                <a:latin typeface="+mn-ea"/>
                <a:ea typeface="+mn-ea"/>
              </a:rPr>
              <a:t>进程缓冲池中，或送到</a:t>
            </a:r>
            <a:r>
              <a:rPr lang="en-US" altLang="zh-CN" sz="2000" dirty="0">
                <a:latin typeface="+mn-ea"/>
                <a:ea typeface="+mn-ea"/>
              </a:rPr>
              <a:t>"</a:t>
            </a:r>
            <a:r>
              <a:rPr lang="zh-CN" altLang="en-US" sz="2000" dirty="0">
                <a:latin typeface="+mn-ea"/>
                <a:ea typeface="+mn-ea"/>
              </a:rPr>
              <a:t>退出</a:t>
            </a:r>
            <a:r>
              <a:rPr lang="en-US" altLang="zh-CN" sz="2000" dirty="0">
                <a:latin typeface="+mn-ea"/>
                <a:ea typeface="+mn-ea"/>
              </a:rPr>
              <a:t>"</a:t>
            </a:r>
            <a:r>
              <a:rPr lang="zh-CN" altLang="en-US" sz="2000" dirty="0">
                <a:latin typeface="+mn-ea"/>
                <a:ea typeface="+mn-ea"/>
              </a:rPr>
              <a:t>进程缓冲池中。进程状态：</a:t>
            </a:r>
            <a:r>
              <a:rPr lang="en-US" altLang="zh-CN" sz="2000" dirty="0">
                <a:latin typeface="+mn-ea"/>
                <a:ea typeface="+mn-ea"/>
              </a:rPr>
              <a:t>New</a:t>
            </a:r>
            <a:r>
              <a:rPr lang="zh-CN" altLang="en-US" sz="2000" dirty="0">
                <a:latin typeface="+mn-ea"/>
                <a:ea typeface="+mn-ea"/>
              </a:rPr>
              <a:t>－</a:t>
            </a:r>
            <a:r>
              <a:rPr lang="en-US" altLang="zh-CN" sz="2000" dirty="0">
                <a:latin typeface="+mn-ea"/>
                <a:ea typeface="+mn-ea"/>
              </a:rPr>
              <a:t>&gt;Ready suspend, Running </a:t>
            </a:r>
            <a:r>
              <a:rPr lang="zh-CN" altLang="en-US" sz="2000" dirty="0">
                <a:latin typeface="+mn-ea"/>
                <a:ea typeface="+mn-ea"/>
              </a:rPr>
              <a:t>－</a:t>
            </a:r>
            <a:r>
              <a:rPr lang="en-US" altLang="zh-CN" sz="2000" dirty="0">
                <a:latin typeface="+mn-ea"/>
                <a:ea typeface="+mn-ea"/>
              </a:rPr>
              <a:t>&gt;Exit</a:t>
            </a:r>
          </a:p>
          <a:p>
            <a:pPr marL="342900" indent="-342900" algn="just">
              <a:lnSpc>
                <a:spcPct val="150000"/>
              </a:lnSpc>
              <a:spcBef>
                <a:spcPts val="1200"/>
              </a:spcBef>
              <a:buFont typeface="Wingdings" panose="05000000000000000000" pitchFamily="2" charset="2"/>
              <a:buChar char="Ø"/>
            </a:pPr>
            <a:r>
              <a:rPr lang="zh-CN" altLang="en-US" sz="2000" b="1" dirty="0">
                <a:latin typeface="+mn-ea"/>
                <a:ea typeface="+mn-ea"/>
              </a:rPr>
              <a:t>中期</a:t>
            </a:r>
            <a:r>
              <a:rPr lang="en-US" altLang="zh-CN" sz="2000" b="1" dirty="0">
                <a:latin typeface="+mn-ea"/>
                <a:ea typeface="+mn-ea"/>
              </a:rPr>
              <a:t>(medium-term)</a:t>
            </a:r>
            <a:r>
              <a:rPr lang="zh-CN" altLang="en-US" sz="2000" b="1" dirty="0" smtClean="0">
                <a:latin typeface="+mn-ea"/>
                <a:ea typeface="+mn-ea"/>
              </a:rPr>
              <a:t>：</a:t>
            </a:r>
            <a:r>
              <a:rPr lang="zh-CN" altLang="en-US" sz="2000" dirty="0" smtClean="0">
                <a:latin typeface="+mn-ea"/>
                <a:ea typeface="+mn-ea"/>
              </a:rPr>
              <a:t>将</a:t>
            </a:r>
            <a:r>
              <a:rPr lang="zh-CN" altLang="en-US" sz="2000" dirty="0">
                <a:latin typeface="+mn-ea"/>
                <a:ea typeface="+mn-ea"/>
              </a:rPr>
              <a:t>进程的部分或全部加载到内存中。进程状态：</a:t>
            </a:r>
            <a:r>
              <a:rPr lang="en-US" altLang="zh-CN" sz="2000" dirty="0">
                <a:latin typeface="+mn-ea"/>
                <a:ea typeface="+mn-ea"/>
              </a:rPr>
              <a:t>Ready &lt;</a:t>
            </a:r>
            <a:r>
              <a:rPr lang="zh-CN" altLang="en-US" sz="2000" dirty="0">
                <a:latin typeface="+mn-ea"/>
                <a:ea typeface="+mn-ea"/>
              </a:rPr>
              <a:t>－</a:t>
            </a:r>
            <a:r>
              <a:rPr lang="en-US" altLang="zh-CN" sz="2000" dirty="0">
                <a:latin typeface="+mn-ea"/>
                <a:ea typeface="+mn-ea"/>
              </a:rPr>
              <a:t>&gt;Ready suspend, Blocked &lt;</a:t>
            </a:r>
            <a:r>
              <a:rPr lang="zh-CN" altLang="en-US" sz="2000" dirty="0">
                <a:latin typeface="+mn-ea"/>
                <a:ea typeface="+mn-ea"/>
              </a:rPr>
              <a:t>－</a:t>
            </a:r>
            <a:r>
              <a:rPr lang="en-US" altLang="zh-CN" sz="2000" dirty="0">
                <a:latin typeface="+mn-ea"/>
                <a:ea typeface="+mn-ea"/>
              </a:rPr>
              <a:t>&gt;Blocked suspend</a:t>
            </a:r>
          </a:p>
          <a:p>
            <a:pPr marL="342900" indent="-342900" algn="just">
              <a:lnSpc>
                <a:spcPct val="150000"/>
              </a:lnSpc>
              <a:spcBef>
                <a:spcPts val="1200"/>
              </a:spcBef>
              <a:buFont typeface="Wingdings" panose="05000000000000000000" pitchFamily="2" charset="2"/>
              <a:buChar char="Ø"/>
            </a:pPr>
            <a:r>
              <a:rPr lang="zh-CN" altLang="en-US" sz="2000" b="1" dirty="0">
                <a:latin typeface="+mn-ea"/>
                <a:ea typeface="+mn-ea"/>
              </a:rPr>
              <a:t>短期</a:t>
            </a:r>
            <a:r>
              <a:rPr lang="en-US" altLang="zh-CN" sz="2000" b="1" dirty="0">
                <a:latin typeface="+mn-ea"/>
                <a:ea typeface="+mn-ea"/>
              </a:rPr>
              <a:t>(short-term)</a:t>
            </a:r>
            <a:r>
              <a:rPr lang="zh-CN" altLang="en-US" sz="2000" b="1" dirty="0" smtClean="0">
                <a:latin typeface="+mn-ea"/>
                <a:ea typeface="+mn-ea"/>
              </a:rPr>
              <a:t>：</a:t>
            </a:r>
            <a:r>
              <a:rPr lang="zh-CN" altLang="en-US" sz="2000" dirty="0" smtClean="0">
                <a:latin typeface="+mn-ea"/>
                <a:ea typeface="+mn-ea"/>
              </a:rPr>
              <a:t>选择</a:t>
            </a:r>
            <a:r>
              <a:rPr lang="zh-CN" altLang="en-US" sz="2000" dirty="0">
                <a:latin typeface="+mn-ea"/>
                <a:ea typeface="+mn-ea"/>
              </a:rPr>
              <a:t>哪个进程在处理机上执行。进程状态：</a:t>
            </a:r>
            <a:r>
              <a:rPr lang="en-US" altLang="zh-CN" sz="2000" dirty="0">
                <a:latin typeface="+mn-ea"/>
                <a:ea typeface="+mn-ea"/>
              </a:rPr>
              <a:t>Ready &lt;</a:t>
            </a:r>
            <a:r>
              <a:rPr lang="zh-CN" altLang="en-US" sz="2000" dirty="0">
                <a:latin typeface="+mn-ea"/>
                <a:ea typeface="+mn-ea"/>
              </a:rPr>
              <a:t>－</a:t>
            </a:r>
            <a:r>
              <a:rPr lang="en-US" altLang="zh-CN" sz="2000" dirty="0">
                <a:latin typeface="+mn-ea"/>
                <a:ea typeface="+mn-ea"/>
              </a:rPr>
              <a:t>&gt;Running</a:t>
            </a:r>
          </a:p>
          <a:p>
            <a:pPr marL="342900" indent="-342900" algn="just">
              <a:lnSpc>
                <a:spcPct val="150000"/>
              </a:lnSpc>
              <a:spcBef>
                <a:spcPts val="1200"/>
              </a:spcBef>
              <a:buFont typeface="Wingdings" panose="05000000000000000000" pitchFamily="2" charset="2"/>
              <a:buChar char="Ø"/>
            </a:pPr>
            <a:r>
              <a:rPr lang="en-US" altLang="zh-CN" sz="2000" b="1" dirty="0">
                <a:latin typeface="+mn-ea"/>
                <a:ea typeface="+mn-ea"/>
              </a:rPr>
              <a:t>I/O</a:t>
            </a:r>
            <a:r>
              <a:rPr lang="zh-CN" altLang="en-US" sz="2000" b="1" dirty="0">
                <a:latin typeface="+mn-ea"/>
                <a:ea typeface="+mn-ea"/>
              </a:rPr>
              <a:t>调度</a:t>
            </a:r>
            <a:r>
              <a:rPr lang="zh-CN" altLang="en-US" sz="2000" b="1" dirty="0" smtClean="0">
                <a:latin typeface="+mn-ea"/>
                <a:ea typeface="+mn-ea"/>
              </a:rPr>
              <a:t>：</a:t>
            </a:r>
            <a:r>
              <a:rPr lang="zh-CN" altLang="en-US" sz="2000" dirty="0" smtClean="0">
                <a:latin typeface="+mn-ea"/>
                <a:ea typeface="+mn-ea"/>
              </a:rPr>
              <a:t>选择</a:t>
            </a:r>
            <a:r>
              <a:rPr lang="zh-CN" altLang="en-US" sz="2000" dirty="0">
                <a:latin typeface="+mn-ea"/>
                <a:ea typeface="+mn-ea"/>
              </a:rPr>
              <a:t>哪个</a:t>
            </a:r>
            <a:r>
              <a:rPr lang="en-US" altLang="zh-CN" sz="2000" dirty="0">
                <a:latin typeface="+mn-ea"/>
                <a:ea typeface="+mn-ea"/>
              </a:rPr>
              <a:t>I/O</a:t>
            </a:r>
            <a:r>
              <a:rPr lang="zh-CN" altLang="en-US" sz="2000" dirty="0">
                <a:latin typeface="+mn-ea"/>
                <a:ea typeface="+mn-ea"/>
              </a:rPr>
              <a:t>等待进程，使其请求可以被空闲的</a:t>
            </a:r>
            <a:r>
              <a:rPr lang="en-US" altLang="zh-CN" sz="2000" dirty="0">
                <a:latin typeface="+mn-ea"/>
                <a:ea typeface="+mn-ea"/>
              </a:rPr>
              <a:t>I/O</a:t>
            </a:r>
            <a:r>
              <a:rPr lang="zh-CN" altLang="en-US" sz="2000" dirty="0">
                <a:latin typeface="+mn-ea"/>
                <a:ea typeface="+mn-ea"/>
              </a:rPr>
              <a:t>设备进行处理。</a:t>
            </a:r>
          </a:p>
        </p:txBody>
      </p:sp>
    </p:spTree>
    <p:extLst>
      <p:ext uri="{BB962C8B-B14F-4D97-AF65-F5344CB8AC3E}">
        <p14:creationId xmlns:p14="http://schemas.microsoft.com/office/powerpoint/2010/main" val="93684658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971600" y="224644"/>
            <a:ext cx="35283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ct val="50000"/>
              </a:spcBef>
              <a:buFont typeface="+mj-ea"/>
              <a:buAutoNum type="circleNumDbPlain" startAt="3"/>
            </a:pPr>
            <a:r>
              <a:rPr lang="zh-CN" altLang="en-US" sz="2800" b="1" dirty="0" smtClean="0">
                <a:latin typeface="Times New Roman" panose="02020603050405020304" pitchFamily="18" charset="0"/>
                <a:ea typeface="+mn-ea"/>
                <a:cs typeface="Times New Roman" panose="02020603050405020304" pitchFamily="18" charset="0"/>
              </a:rPr>
              <a:t>按照</a:t>
            </a:r>
            <a:r>
              <a:rPr lang="en-US" altLang="zh-CN" sz="2800" b="1" dirty="0">
                <a:latin typeface="Times New Roman" panose="02020603050405020304" pitchFamily="18" charset="0"/>
                <a:ea typeface="+mn-ea"/>
                <a:cs typeface="Times New Roman" panose="02020603050405020304" pitchFamily="18" charset="0"/>
              </a:rPr>
              <a:t>OS</a:t>
            </a:r>
            <a:r>
              <a:rPr lang="zh-CN" altLang="en-US" sz="2800" b="1" dirty="0">
                <a:latin typeface="Times New Roman" panose="02020603050405020304" pitchFamily="18" charset="0"/>
                <a:ea typeface="+mn-ea"/>
                <a:cs typeface="Times New Roman" panose="02020603050405020304" pitchFamily="18" charset="0"/>
              </a:rPr>
              <a:t>的</a:t>
            </a:r>
            <a:r>
              <a:rPr lang="zh-CN" altLang="en-US" sz="2800" b="1" dirty="0" smtClean="0">
                <a:latin typeface="Times New Roman" panose="02020603050405020304" pitchFamily="18" charset="0"/>
                <a:ea typeface="+mn-ea"/>
                <a:cs typeface="Times New Roman" panose="02020603050405020304" pitchFamily="18" charset="0"/>
              </a:rPr>
              <a:t>分类</a:t>
            </a:r>
            <a:endParaRPr lang="en-US" altLang="zh-CN" sz="2800" b="1" dirty="0">
              <a:latin typeface="Times New Roman" panose="02020603050405020304" pitchFamily="18" charset="0"/>
              <a:ea typeface="+mn-ea"/>
              <a:cs typeface="Times New Roman" panose="02020603050405020304" pitchFamily="18" charset="0"/>
            </a:endParaRPr>
          </a:p>
        </p:txBody>
      </p:sp>
      <p:sp>
        <p:nvSpPr>
          <p:cNvPr id="8" name="矩形 7"/>
          <p:cNvSpPr/>
          <p:nvPr/>
        </p:nvSpPr>
        <p:spPr>
          <a:xfrm>
            <a:off x="1187624" y="2276872"/>
            <a:ext cx="6984776" cy="2802562"/>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b="1" dirty="0" smtClean="0"/>
              <a:t>批处理</a:t>
            </a:r>
            <a:endParaRPr lang="en-US" altLang="zh-CN" sz="2000" b="1" dirty="0" smtClean="0"/>
          </a:p>
          <a:p>
            <a:pPr marL="800100" lvl="1" indent="-342900">
              <a:lnSpc>
                <a:spcPct val="150000"/>
              </a:lnSpc>
              <a:buFont typeface="Arial" panose="020B0604020202020204" pitchFamily="34" charset="0"/>
              <a:buChar char="•"/>
            </a:pPr>
            <a:r>
              <a:rPr lang="zh-CN" altLang="en-US" sz="2000" dirty="0" smtClean="0"/>
              <a:t>应用</a:t>
            </a:r>
            <a:r>
              <a:rPr lang="zh-CN" altLang="en-US" sz="2000" dirty="0"/>
              <a:t>场合：大中型主机集中计算，如工程计算、理论计算（流体力学</a:t>
            </a:r>
            <a:r>
              <a:rPr lang="zh-CN" altLang="en-US" sz="2000" dirty="0" smtClean="0"/>
              <a:t>）</a:t>
            </a:r>
            <a:endParaRPr lang="zh-CN" altLang="en-US" sz="2000" b="1" dirty="0"/>
          </a:p>
          <a:p>
            <a:pPr marL="342900" indent="-342900">
              <a:lnSpc>
                <a:spcPct val="150000"/>
              </a:lnSpc>
              <a:buFont typeface="Wingdings" panose="05000000000000000000" pitchFamily="2" charset="2"/>
              <a:buChar char="Ø"/>
            </a:pPr>
            <a:r>
              <a:rPr lang="zh-CN" altLang="en-US" sz="2000" b="1" dirty="0" smtClean="0"/>
              <a:t>交互式</a:t>
            </a:r>
            <a:endParaRPr lang="en-US" altLang="zh-CN" sz="2000" b="1" dirty="0" smtClean="0"/>
          </a:p>
          <a:p>
            <a:pPr marL="800100" lvl="1" indent="-342900">
              <a:lnSpc>
                <a:spcPct val="150000"/>
              </a:lnSpc>
              <a:buFont typeface="Arial" panose="020B0604020202020204" pitchFamily="34" charset="0"/>
              <a:buChar char="•"/>
            </a:pPr>
            <a:r>
              <a:rPr lang="zh-CN" altLang="en-US" sz="2000" dirty="0" smtClean="0"/>
              <a:t>通常</a:t>
            </a:r>
            <a:r>
              <a:rPr lang="zh-CN" altLang="en-US" sz="2000" dirty="0"/>
              <a:t>没有专门的</a:t>
            </a:r>
            <a:r>
              <a:rPr lang="zh-CN" altLang="en-US" sz="2000" dirty="0" smtClean="0"/>
              <a:t>作业调度</a:t>
            </a:r>
            <a:endParaRPr lang="zh-CN" altLang="en-US" sz="2000" b="1" dirty="0"/>
          </a:p>
          <a:p>
            <a:pPr marL="342900" indent="-342900">
              <a:lnSpc>
                <a:spcPct val="150000"/>
              </a:lnSpc>
              <a:buFont typeface="Wingdings" panose="05000000000000000000" pitchFamily="2" charset="2"/>
              <a:buChar char="Ø"/>
            </a:pPr>
            <a:r>
              <a:rPr lang="zh-CN" altLang="en-US" sz="2000" b="1" dirty="0" smtClean="0"/>
              <a:t>实时</a:t>
            </a:r>
            <a:endParaRPr lang="zh-CN" altLang="en-US" sz="2000" b="1" dirty="0"/>
          </a:p>
        </p:txBody>
      </p:sp>
      <p:sp>
        <p:nvSpPr>
          <p:cNvPr id="4" name="矩形 3"/>
          <p:cNvSpPr/>
          <p:nvPr/>
        </p:nvSpPr>
        <p:spPr>
          <a:xfrm>
            <a:off x="1187624" y="1021641"/>
            <a:ext cx="6984776" cy="955903"/>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en-US" sz="2000" b="1" dirty="0" smtClean="0"/>
              <a:t>不同的环境需要不同的调度</a:t>
            </a:r>
            <a:r>
              <a:rPr lang="zh-CN" altLang="en-US" sz="2000" b="1" smtClean="0"/>
              <a:t>算法。</a:t>
            </a:r>
            <a:endParaRPr lang="en-US" altLang="zh-CN" sz="2000" b="1" smtClean="0"/>
          </a:p>
          <a:p>
            <a:pPr marL="342900" indent="-342900">
              <a:lnSpc>
                <a:spcPct val="150000"/>
              </a:lnSpc>
              <a:buFont typeface="Wingdings" panose="05000000000000000000" pitchFamily="2" charset="2"/>
              <a:buChar char="n"/>
            </a:pPr>
            <a:r>
              <a:rPr lang="zh-CN" altLang="en-US" sz="2000" b="1" smtClean="0"/>
              <a:t>不同的应用领域有不同的目标。</a:t>
            </a:r>
            <a:endParaRPr lang="en-US" altLang="zh-CN" sz="2000" b="1" dirty="0" smtClean="0"/>
          </a:p>
        </p:txBody>
      </p:sp>
    </p:spTree>
    <p:extLst>
      <p:ext uri="{BB962C8B-B14F-4D97-AF65-F5344CB8AC3E}">
        <p14:creationId xmlns:p14="http://schemas.microsoft.com/office/powerpoint/2010/main" val="332535603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07605" y="152636"/>
            <a:ext cx="309634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3200" b="1" dirty="0" smtClean="0">
                <a:latin typeface="Times New Roman" panose="02020603050405020304" pitchFamily="18" charset="0"/>
                <a:ea typeface="+mn-ea"/>
                <a:cs typeface="Times New Roman" panose="02020603050405020304" pitchFamily="18" charset="0"/>
              </a:rPr>
              <a:t>调度</a:t>
            </a:r>
            <a:r>
              <a:rPr lang="zh-CN" altLang="en-US" sz="3200" b="1" dirty="0">
                <a:latin typeface="Times New Roman" panose="02020603050405020304" pitchFamily="18" charset="0"/>
                <a:ea typeface="+mn-ea"/>
                <a:cs typeface="Times New Roman" panose="02020603050405020304" pitchFamily="18" charset="0"/>
              </a:rPr>
              <a:t>的性能准则</a:t>
            </a:r>
            <a:endParaRPr lang="en-US" altLang="zh-CN" sz="3200" b="1" dirty="0">
              <a:latin typeface="Times New Roman" panose="02020603050405020304" pitchFamily="18" charset="0"/>
              <a:ea typeface="+mn-ea"/>
              <a:cs typeface="Times New Roman" panose="02020603050405020304" pitchFamily="18" charset="0"/>
            </a:endParaRPr>
          </a:p>
        </p:txBody>
      </p:sp>
      <p:sp>
        <p:nvSpPr>
          <p:cNvPr id="3" name="矩形 2"/>
          <p:cNvSpPr/>
          <p:nvPr/>
        </p:nvSpPr>
        <p:spPr>
          <a:xfrm>
            <a:off x="863588" y="1196752"/>
            <a:ext cx="7424464" cy="2862322"/>
          </a:xfrm>
          <a:prstGeom prst="rect">
            <a:avLst/>
          </a:prstGeom>
        </p:spPr>
        <p:txBody>
          <a:bodyPr wrap="square">
            <a:spAutoFit/>
          </a:bodyPr>
          <a:lstStyle/>
          <a:p>
            <a:pPr marL="342900" indent="-342900" algn="just">
              <a:lnSpc>
                <a:spcPct val="150000"/>
              </a:lnSpc>
              <a:buFont typeface="Wingdings" panose="05000000000000000000" pitchFamily="2" charset="2"/>
              <a:buChar char="n"/>
            </a:pPr>
            <a:r>
              <a:rPr lang="zh-CN" altLang="en-US" sz="2400" b="1" dirty="0" smtClean="0"/>
              <a:t>在</a:t>
            </a:r>
            <a:r>
              <a:rPr lang="zh-CN" altLang="en-US" sz="2400" b="1" dirty="0"/>
              <a:t>一个操作系统的设计中，应如何选择</a:t>
            </a:r>
            <a:r>
              <a:rPr lang="zh-CN" altLang="en-US" sz="2400" b="1" u="sng" dirty="0">
                <a:solidFill>
                  <a:srgbClr val="FF0000"/>
                </a:solidFill>
              </a:rPr>
              <a:t>调度方式和算法</a:t>
            </a:r>
            <a:r>
              <a:rPr lang="zh-CN" altLang="en-US" sz="2400" b="1" dirty="0"/>
              <a:t>，在很大程度上取决于操作系统的</a:t>
            </a:r>
            <a:r>
              <a:rPr lang="zh-CN" altLang="en-US" sz="2400" b="1" dirty="0">
                <a:solidFill>
                  <a:srgbClr val="FF0000"/>
                </a:solidFill>
              </a:rPr>
              <a:t>类型</a:t>
            </a:r>
            <a:r>
              <a:rPr lang="zh-CN" altLang="en-US" sz="2400" b="1" dirty="0"/>
              <a:t>及其</a:t>
            </a:r>
            <a:r>
              <a:rPr lang="zh-CN" altLang="en-US" sz="2400" b="1" dirty="0">
                <a:solidFill>
                  <a:srgbClr val="FF0000"/>
                </a:solidFill>
              </a:rPr>
              <a:t>目标</a:t>
            </a:r>
            <a:r>
              <a:rPr lang="zh-CN" altLang="en-US" sz="2400" b="1" dirty="0"/>
              <a:t>，</a:t>
            </a:r>
            <a:r>
              <a:rPr lang="zh-CN" altLang="en-US" sz="2400" b="1" dirty="0" smtClean="0"/>
              <a:t>选择调度</a:t>
            </a:r>
            <a:r>
              <a:rPr lang="zh-CN" altLang="en-US" sz="2400" b="1" dirty="0"/>
              <a:t>方式和</a:t>
            </a:r>
            <a:r>
              <a:rPr lang="zh-CN" altLang="en-US" sz="2400" b="1" dirty="0" smtClean="0"/>
              <a:t>算法可以从</a:t>
            </a:r>
            <a:r>
              <a:rPr lang="zh-CN" altLang="en-US" sz="2400" b="1" dirty="0"/>
              <a:t>两个方面</a:t>
            </a:r>
            <a:r>
              <a:rPr lang="zh-CN" altLang="en-US" sz="2400" b="1" dirty="0" smtClean="0"/>
              <a:t>分析考虑：</a:t>
            </a:r>
            <a:endParaRPr lang="zh-CN" altLang="en-US" sz="2400" b="1" dirty="0"/>
          </a:p>
          <a:p>
            <a:pPr marL="800100" lvl="1" indent="-342900" algn="just">
              <a:lnSpc>
                <a:spcPct val="150000"/>
              </a:lnSpc>
              <a:buFont typeface="Wingdings" panose="05000000000000000000" pitchFamily="2" charset="2"/>
              <a:buChar char="Ø"/>
            </a:pPr>
            <a:r>
              <a:rPr lang="zh-CN" altLang="en-US" sz="2400" dirty="0" smtClean="0"/>
              <a:t>从</a:t>
            </a:r>
            <a:r>
              <a:rPr lang="zh-CN" altLang="en-US" sz="2400" dirty="0"/>
              <a:t>用户方面来</a:t>
            </a:r>
            <a:r>
              <a:rPr lang="zh-CN" altLang="en-US" sz="2400" dirty="0" smtClean="0"/>
              <a:t>考虑</a:t>
            </a:r>
            <a:endParaRPr lang="zh-CN" altLang="en-US" sz="2400" dirty="0"/>
          </a:p>
          <a:p>
            <a:pPr marL="800100" lvl="1" indent="-342900" algn="just">
              <a:lnSpc>
                <a:spcPct val="150000"/>
              </a:lnSpc>
              <a:buFont typeface="Wingdings" panose="05000000000000000000" pitchFamily="2" charset="2"/>
              <a:buChar char="Ø"/>
            </a:pPr>
            <a:r>
              <a:rPr lang="zh-CN" altLang="en-US" sz="2400" dirty="0" smtClean="0"/>
              <a:t>从</a:t>
            </a:r>
            <a:r>
              <a:rPr lang="zh-CN" altLang="en-US" sz="2400" dirty="0"/>
              <a:t>系统角度来</a:t>
            </a:r>
            <a:r>
              <a:rPr lang="zh-CN" altLang="en-US" sz="2400" dirty="0" smtClean="0"/>
              <a:t>考虑</a:t>
            </a:r>
            <a:endParaRPr lang="zh-CN" altLang="en-US" sz="2400" dirty="0"/>
          </a:p>
        </p:txBody>
      </p:sp>
    </p:spTree>
    <p:extLst>
      <p:ext uri="{BB962C8B-B14F-4D97-AF65-F5344CB8AC3E}">
        <p14:creationId xmlns:p14="http://schemas.microsoft.com/office/powerpoint/2010/main" val="246126408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944724"/>
            <a:ext cx="7740860" cy="5555367"/>
          </a:xfrm>
          <a:prstGeom prst="rect">
            <a:avLst/>
          </a:prstGeom>
        </p:spPr>
        <p:txBody>
          <a:bodyPr wrap="square">
            <a:spAutoFit/>
          </a:bodyPr>
          <a:lstStyle/>
          <a:p>
            <a:pPr marL="342900" indent="-342900" algn="just">
              <a:lnSpc>
                <a:spcPct val="150000"/>
              </a:lnSpc>
              <a:spcBef>
                <a:spcPts val="600"/>
              </a:spcBef>
              <a:buFont typeface="Wingdings" panose="05000000000000000000" pitchFamily="2" charset="2"/>
              <a:buChar char="Ø"/>
            </a:pPr>
            <a:r>
              <a:rPr lang="zh-CN" altLang="en-US" sz="2000" b="1" dirty="0">
                <a:latin typeface="+mn-ea"/>
                <a:ea typeface="+mn-ea"/>
              </a:rPr>
              <a:t>周转时间：</a:t>
            </a:r>
            <a:r>
              <a:rPr lang="zh-CN" altLang="en-US" sz="2000" dirty="0">
                <a:latin typeface="+mn-ea"/>
                <a:ea typeface="+mn-ea"/>
              </a:rPr>
              <a:t>作业从提交到完成（得到结果）所经历的时间。包括：在收容队列中等待，</a:t>
            </a:r>
            <a:r>
              <a:rPr lang="en-US" altLang="zh-CN" sz="2000" dirty="0">
                <a:latin typeface="+mn-ea"/>
                <a:ea typeface="+mn-ea"/>
              </a:rPr>
              <a:t>CPU</a:t>
            </a:r>
            <a:r>
              <a:rPr lang="zh-CN" altLang="en-US" sz="2000" dirty="0">
                <a:latin typeface="+mn-ea"/>
                <a:ea typeface="+mn-ea"/>
              </a:rPr>
              <a:t>上执行，就绪队列和阻塞队列中等待，结果输出等待－－批处理系统</a:t>
            </a:r>
          </a:p>
          <a:p>
            <a:pPr marL="342900" indent="-342900" algn="just">
              <a:lnSpc>
                <a:spcPct val="150000"/>
              </a:lnSpc>
              <a:spcBef>
                <a:spcPts val="600"/>
              </a:spcBef>
              <a:buFont typeface="Wingdings" panose="05000000000000000000" pitchFamily="2" charset="2"/>
              <a:buChar char="Ø"/>
            </a:pPr>
            <a:r>
              <a:rPr lang="zh-CN" altLang="en-US" sz="2000" b="1" dirty="0">
                <a:latin typeface="+mn-ea"/>
                <a:ea typeface="+mn-ea"/>
              </a:rPr>
              <a:t>平均周转时间</a:t>
            </a:r>
            <a:r>
              <a:rPr lang="en-US" altLang="zh-CN" sz="2000" b="1" dirty="0">
                <a:latin typeface="+mn-ea"/>
                <a:ea typeface="+mn-ea"/>
              </a:rPr>
              <a:t>T</a:t>
            </a:r>
          </a:p>
          <a:p>
            <a:pPr marL="342900" indent="-342900" algn="just">
              <a:lnSpc>
                <a:spcPct val="150000"/>
              </a:lnSpc>
              <a:spcBef>
                <a:spcPts val="600"/>
              </a:spcBef>
              <a:buFont typeface="Wingdings" panose="05000000000000000000" pitchFamily="2" charset="2"/>
              <a:buChar char="Ø"/>
            </a:pPr>
            <a:r>
              <a:rPr lang="zh-CN" altLang="en-US" sz="2000" b="1" dirty="0" smtClean="0">
                <a:latin typeface="+mn-ea"/>
                <a:ea typeface="+mn-ea"/>
              </a:rPr>
              <a:t>响应时间</a:t>
            </a:r>
            <a:r>
              <a:rPr lang="zh-CN" altLang="en-US" sz="2000" b="1" dirty="0">
                <a:latin typeface="+mn-ea"/>
                <a:ea typeface="+mn-ea"/>
              </a:rPr>
              <a:t>：</a:t>
            </a:r>
            <a:r>
              <a:rPr lang="zh-CN" altLang="en-US" sz="2000" dirty="0">
                <a:latin typeface="+mn-ea"/>
                <a:ea typeface="+mn-ea"/>
              </a:rPr>
              <a:t>用户输入一个请求（如击键）到系统给出首次响应（如屏幕显示）的时间－－分时系统</a:t>
            </a:r>
          </a:p>
          <a:p>
            <a:pPr marL="342900" indent="-342900" algn="just">
              <a:lnSpc>
                <a:spcPct val="150000"/>
              </a:lnSpc>
              <a:spcBef>
                <a:spcPts val="600"/>
              </a:spcBef>
              <a:buFont typeface="Wingdings" panose="05000000000000000000" pitchFamily="2" charset="2"/>
              <a:buChar char="Ø"/>
            </a:pPr>
            <a:r>
              <a:rPr lang="zh-CN" altLang="en-US" sz="2000" b="1" dirty="0">
                <a:latin typeface="+mn-ea"/>
                <a:ea typeface="+mn-ea"/>
              </a:rPr>
              <a:t>截止时间：</a:t>
            </a:r>
            <a:r>
              <a:rPr lang="zh-CN" altLang="en-US" sz="2000" dirty="0">
                <a:latin typeface="+mn-ea"/>
                <a:ea typeface="+mn-ea"/>
              </a:rPr>
              <a:t>开始截止时间和完成截止时间－－实时系统，与周转时间有些相似。</a:t>
            </a:r>
          </a:p>
          <a:p>
            <a:pPr marL="342900" indent="-342900" algn="just">
              <a:lnSpc>
                <a:spcPct val="150000"/>
              </a:lnSpc>
              <a:spcBef>
                <a:spcPts val="600"/>
              </a:spcBef>
              <a:buFont typeface="Wingdings" panose="05000000000000000000" pitchFamily="2" charset="2"/>
              <a:buChar char="Ø"/>
            </a:pPr>
            <a:r>
              <a:rPr lang="zh-CN" altLang="en-US" sz="2000" b="1" dirty="0">
                <a:latin typeface="+mn-ea"/>
                <a:ea typeface="+mn-ea"/>
              </a:rPr>
              <a:t>公平性：</a:t>
            </a:r>
            <a:r>
              <a:rPr lang="zh-CN" altLang="en-US" sz="2000" dirty="0">
                <a:latin typeface="+mn-ea"/>
                <a:ea typeface="+mn-ea"/>
              </a:rPr>
              <a:t>不因作业或进程本身的特性而使上述指标过分恶化。如长作业等待很长时间。</a:t>
            </a:r>
          </a:p>
          <a:p>
            <a:pPr marL="342900" indent="-342900" algn="just">
              <a:lnSpc>
                <a:spcPct val="150000"/>
              </a:lnSpc>
              <a:spcBef>
                <a:spcPts val="600"/>
              </a:spcBef>
              <a:buFont typeface="Wingdings" panose="05000000000000000000" pitchFamily="2" charset="2"/>
              <a:buChar char="Ø"/>
            </a:pPr>
            <a:r>
              <a:rPr lang="zh-CN" altLang="en-US" sz="2000" b="1" dirty="0">
                <a:latin typeface="+mn-ea"/>
                <a:ea typeface="+mn-ea"/>
              </a:rPr>
              <a:t>优先级：</a:t>
            </a:r>
            <a:r>
              <a:rPr lang="zh-CN" altLang="en-US" sz="2000" dirty="0">
                <a:latin typeface="+mn-ea"/>
                <a:ea typeface="+mn-ea"/>
              </a:rPr>
              <a:t>可以使关键任务达到更好的指标。</a:t>
            </a:r>
          </a:p>
        </p:txBody>
      </p:sp>
      <p:sp>
        <p:nvSpPr>
          <p:cNvPr id="3" name="矩形 2"/>
          <p:cNvSpPr/>
          <p:nvPr/>
        </p:nvSpPr>
        <p:spPr>
          <a:xfrm>
            <a:off x="4896036" y="250195"/>
            <a:ext cx="4054315" cy="461665"/>
          </a:xfrm>
          <a:prstGeom prst="rect">
            <a:avLst/>
          </a:prstGeom>
        </p:spPr>
        <p:txBody>
          <a:bodyPr wrap="none">
            <a:spAutoFit/>
          </a:bodyPr>
          <a:lstStyle/>
          <a:p>
            <a:r>
              <a:rPr lang="en-US" altLang="zh-CN" sz="2400" b="1" dirty="0">
                <a:latin typeface="+mn-ea"/>
                <a:ea typeface="+mn-ea"/>
              </a:rPr>
              <a:t>1. </a:t>
            </a:r>
            <a:r>
              <a:rPr lang="zh-CN" altLang="en-US" sz="2400" b="1" dirty="0">
                <a:latin typeface="+mn-ea"/>
                <a:ea typeface="+mn-ea"/>
              </a:rPr>
              <a:t>面向用户的调度性能准则</a:t>
            </a:r>
          </a:p>
        </p:txBody>
      </p:sp>
      <p:sp>
        <p:nvSpPr>
          <p:cNvPr id="5" name="Text Box 2"/>
          <p:cNvSpPr txBox="1">
            <a:spLocks noChangeArrowheads="1"/>
          </p:cNvSpPr>
          <p:nvPr/>
        </p:nvSpPr>
        <p:spPr bwMode="auto">
          <a:xfrm>
            <a:off x="1007605" y="152636"/>
            <a:ext cx="309634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3200" b="1" dirty="0" smtClean="0">
                <a:latin typeface="Times New Roman" panose="02020603050405020304" pitchFamily="18" charset="0"/>
                <a:ea typeface="+mn-ea"/>
                <a:cs typeface="Times New Roman" panose="02020603050405020304" pitchFamily="18" charset="0"/>
              </a:rPr>
              <a:t>调度</a:t>
            </a:r>
            <a:r>
              <a:rPr lang="zh-CN" altLang="en-US" sz="3200" b="1" dirty="0">
                <a:latin typeface="Times New Roman" panose="02020603050405020304" pitchFamily="18" charset="0"/>
                <a:ea typeface="+mn-ea"/>
                <a:cs typeface="Times New Roman" panose="02020603050405020304" pitchFamily="18" charset="0"/>
              </a:rPr>
              <a:t>的性能准则</a:t>
            </a:r>
            <a:endParaRPr lang="en-US" altLang="zh-CN" sz="32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832152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572" y="1160748"/>
            <a:ext cx="7668778" cy="4016484"/>
          </a:xfrm>
          <a:prstGeom prst="rect">
            <a:avLst/>
          </a:prstGeom>
        </p:spPr>
        <p:txBody>
          <a:bodyPr wrap="square">
            <a:spAutoFit/>
          </a:bodyPr>
          <a:lstStyle/>
          <a:p>
            <a:pPr marL="342900" indent="-342900" algn="just">
              <a:lnSpc>
                <a:spcPct val="150000"/>
              </a:lnSpc>
              <a:spcBef>
                <a:spcPts val="600"/>
              </a:spcBef>
              <a:buFont typeface="Wingdings" panose="05000000000000000000" pitchFamily="2" charset="2"/>
              <a:buChar char="Ø"/>
            </a:pPr>
            <a:r>
              <a:rPr lang="zh-CN" altLang="en-US" sz="2000" b="1" dirty="0" smtClean="0"/>
              <a:t>系统吞吐量</a:t>
            </a:r>
            <a:r>
              <a:rPr lang="zh-CN" altLang="en-US" sz="2000" b="1" dirty="0"/>
              <a:t>：</a:t>
            </a:r>
            <a:r>
              <a:rPr lang="zh-CN" altLang="en-US" sz="2000" dirty="0"/>
              <a:t>单位时间内所完成的作业数，跟作业本身特性和调度算法都有关系－－批处理系统</a:t>
            </a:r>
          </a:p>
          <a:p>
            <a:pPr marL="342900" indent="-342900" algn="just">
              <a:lnSpc>
                <a:spcPct val="150000"/>
              </a:lnSpc>
              <a:spcBef>
                <a:spcPts val="600"/>
              </a:spcBef>
              <a:buFont typeface="Wingdings" panose="05000000000000000000" pitchFamily="2" charset="2"/>
              <a:buChar char="Ø"/>
            </a:pPr>
            <a:r>
              <a:rPr lang="zh-CN" altLang="en-US" sz="2000" b="1" dirty="0"/>
              <a:t>平均周转时间不是吞吐量的倒数</a:t>
            </a:r>
            <a:r>
              <a:rPr lang="zh-CN" altLang="en-US" sz="2000" dirty="0"/>
              <a:t>，因为并发执行的作业在时间上可以重叠。如：在</a:t>
            </a:r>
            <a:r>
              <a:rPr lang="en-US" altLang="zh-CN" sz="2000" dirty="0"/>
              <a:t>2</a:t>
            </a:r>
            <a:r>
              <a:rPr lang="zh-CN" altLang="en-US" sz="2000" dirty="0"/>
              <a:t>小时内完成</a:t>
            </a:r>
            <a:r>
              <a:rPr lang="en-US" altLang="zh-CN" sz="2000" dirty="0"/>
              <a:t>4</a:t>
            </a:r>
            <a:r>
              <a:rPr lang="zh-CN" altLang="en-US" sz="2000" dirty="0"/>
              <a:t>个作业，而每个周转时间是</a:t>
            </a:r>
            <a:r>
              <a:rPr lang="en-US" altLang="zh-CN" sz="2000" dirty="0"/>
              <a:t>1</a:t>
            </a:r>
            <a:r>
              <a:rPr lang="zh-CN" altLang="en-US" sz="2000" dirty="0"/>
              <a:t>小时，则吞吐量是</a:t>
            </a:r>
            <a:r>
              <a:rPr lang="en-US" altLang="zh-CN" sz="2000" dirty="0"/>
              <a:t>2</a:t>
            </a:r>
            <a:r>
              <a:rPr lang="zh-CN" altLang="en-US" sz="2000" dirty="0"/>
              <a:t>个作业</a:t>
            </a:r>
            <a:r>
              <a:rPr lang="en-US" altLang="zh-CN" sz="2000" dirty="0"/>
              <a:t>/</a:t>
            </a:r>
            <a:r>
              <a:rPr lang="zh-CN" altLang="en-US" sz="2000" dirty="0"/>
              <a:t>小时</a:t>
            </a:r>
          </a:p>
          <a:p>
            <a:pPr marL="342900" indent="-342900" algn="just">
              <a:lnSpc>
                <a:spcPct val="150000"/>
              </a:lnSpc>
              <a:spcBef>
                <a:spcPts val="600"/>
              </a:spcBef>
              <a:buFont typeface="Wingdings" panose="05000000000000000000" pitchFamily="2" charset="2"/>
              <a:buChar char="Ø"/>
            </a:pPr>
            <a:r>
              <a:rPr lang="zh-CN" altLang="en-US" sz="2000" b="1" dirty="0" smtClean="0"/>
              <a:t>处理机利用率</a:t>
            </a:r>
            <a:r>
              <a:rPr lang="zh-CN" altLang="en-US" sz="2000" b="1" dirty="0"/>
              <a:t>高</a:t>
            </a:r>
            <a:r>
              <a:rPr lang="zh-CN" altLang="en-US" sz="2000" b="1" dirty="0" smtClean="0"/>
              <a:t>：</a:t>
            </a:r>
            <a:r>
              <a:rPr lang="zh-CN" altLang="en-US" sz="2000" dirty="0"/>
              <a:t>－－大中型主机</a:t>
            </a:r>
          </a:p>
          <a:p>
            <a:pPr marL="342900" indent="-342900" algn="just">
              <a:lnSpc>
                <a:spcPct val="150000"/>
              </a:lnSpc>
              <a:spcBef>
                <a:spcPts val="600"/>
              </a:spcBef>
              <a:buFont typeface="Wingdings" panose="05000000000000000000" pitchFamily="2" charset="2"/>
              <a:buChar char="Ø"/>
            </a:pPr>
            <a:r>
              <a:rPr lang="zh-CN" altLang="en-US" sz="2000" b="1" dirty="0" smtClean="0"/>
              <a:t>各类资源平衡利用：</a:t>
            </a:r>
            <a:r>
              <a:rPr lang="zh-CN" altLang="en-US" sz="2000" dirty="0"/>
              <a:t>如</a:t>
            </a:r>
            <a:r>
              <a:rPr lang="en-US" altLang="zh-CN" sz="2000" dirty="0"/>
              <a:t>CPU</a:t>
            </a:r>
            <a:r>
              <a:rPr lang="zh-CN" altLang="en-US" sz="2000" dirty="0"/>
              <a:t>繁忙的作业和</a:t>
            </a:r>
            <a:r>
              <a:rPr lang="en-US" altLang="zh-CN" sz="2000" dirty="0"/>
              <a:t>I/O</a:t>
            </a:r>
            <a:r>
              <a:rPr lang="zh-CN" altLang="en-US" sz="2000" dirty="0"/>
              <a:t>繁忙（指次数多，每次时间短）的作业搭配－－大中型主机</a:t>
            </a:r>
          </a:p>
        </p:txBody>
      </p:sp>
      <p:sp>
        <p:nvSpPr>
          <p:cNvPr id="5" name="矩形 4"/>
          <p:cNvSpPr/>
          <p:nvPr/>
        </p:nvSpPr>
        <p:spPr>
          <a:xfrm>
            <a:off x="4896036" y="250195"/>
            <a:ext cx="3898824" cy="461665"/>
          </a:xfrm>
          <a:prstGeom prst="rect">
            <a:avLst/>
          </a:prstGeom>
        </p:spPr>
        <p:txBody>
          <a:bodyPr wrap="none">
            <a:spAutoFit/>
          </a:bodyPr>
          <a:lstStyle/>
          <a:p>
            <a:r>
              <a:rPr lang="en-US" altLang="zh-CN" sz="2400" b="1" dirty="0" smtClean="0">
                <a:latin typeface="+mn-ea"/>
                <a:ea typeface="+mn-ea"/>
              </a:rPr>
              <a:t>2.</a:t>
            </a:r>
            <a:r>
              <a:rPr lang="zh-CN" altLang="en-US" sz="2400" b="1" dirty="0">
                <a:latin typeface="+mn-ea"/>
                <a:ea typeface="+mn-ea"/>
              </a:rPr>
              <a:t>面向系统的调度性能准则</a:t>
            </a:r>
          </a:p>
        </p:txBody>
      </p:sp>
      <p:sp>
        <p:nvSpPr>
          <p:cNvPr id="7" name="Text Box 2"/>
          <p:cNvSpPr txBox="1">
            <a:spLocks noChangeArrowheads="1"/>
          </p:cNvSpPr>
          <p:nvPr/>
        </p:nvSpPr>
        <p:spPr bwMode="auto">
          <a:xfrm>
            <a:off x="1007605" y="152636"/>
            <a:ext cx="309634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3200" b="1" dirty="0" smtClean="0">
                <a:latin typeface="Times New Roman" panose="02020603050405020304" pitchFamily="18" charset="0"/>
                <a:ea typeface="+mn-ea"/>
                <a:cs typeface="Times New Roman" panose="02020603050405020304" pitchFamily="18" charset="0"/>
              </a:rPr>
              <a:t>调度</a:t>
            </a:r>
            <a:r>
              <a:rPr lang="zh-CN" altLang="en-US" sz="3200" b="1" dirty="0">
                <a:latin typeface="Times New Roman" panose="02020603050405020304" pitchFamily="18" charset="0"/>
                <a:ea typeface="+mn-ea"/>
                <a:cs typeface="Times New Roman" panose="02020603050405020304" pitchFamily="18" charset="0"/>
              </a:rPr>
              <a:t>的性能准则</a:t>
            </a:r>
            <a:endParaRPr lang="en-US" altLang="zh-CN" sz="32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619702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115616" y="116632"/>
            <a:ext cx="72739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3200" b="1" dirty="0" smtClean="0">
                <a:latin typeface="Times New Roman" panose="02020603050405020304" pitchFamily="18" charset="0"/>
                <a:ea typeface="+mn-ea"/>
                <a:cs typeface="Times New Roman" panose="02020603050405020304" pitchFamily="18" charset="0"/>
              </a:rPr>
              <a:t>调度算法的目标</a:t>
            </a:r>
            <a:endParaRPr lang="en-US" altLang="zh-CN" sz="3200" b="1" dirty="0">
              <a:latin typeface="Times New Roman" panose="02020603050405020304" pitchFamily="18" charset="0"/>
              <a:ea typeface="+mn-ea"/>
              <a:cs typeface="Times New Roman" panose="02020603050405020304" pitchFamily="18" charset="0"/>
            </a:endParaRPr>
          </a:p>
        </p:txBody>
      </p:sp>
      <p:sp>
        <p:nvSpPr>
          <p:cNvPr id="3" name="矩形 2"/>
          <p:cNvSpPr/>
          <p:nvPr/>
        </p:nvSpPr>
        <p:spPr>
          <a:xfrm>
            <a:off x="1121844" y="1124744"/>
            <a:ext cx="7668778" cy="4662815"/>
          </a:xfrm>
          <a:prstGeom prst="rect">
            <a:avLst/>
          </a:prstGeom>
        </p:spPr>
        <p:txBody>
          <a:bodyPr wrap="square">
            <a:spAutoFit/>
          </a:bodyPr>
          <a:lstStyle/>
          <a:p>
            <a:pPr marL="342900" indent="-342900" algn="just">
              <a:lnSpc>
                <a:spcPct val="150000"/>
              </a:lnSpc>
              <a:spcBef>
                <a:spcPts val="600"/>
              </a:spcBef>
              <a:buFont typeface="Wingdings" panose="05000000000000000000" pitchFamily="2" charset="2"/>
              <a:buChar char="n"/>
            </a:pPr>
            <a:r>
              <a:rPr lang="zh-CN" altLang="en-US" sz="2400" b="1" dirty="0" smtClean="0"/>
              <a:t>所有系统</a:t>
            </a:r>
            <a:endParaRPr lang="en-US" altLang="zh-CN" sz="2400" b="1" dirty="0" smtClean="0"/>
          </a:p>
          <a:p>
            <a:pPr marL="342900" indent="-342900" algn="just">
              <a:lnSpc>
                <a:spcPct val="150000"/>
              </a:lnSpc>
              <a:spcBef>
                <a:spcPts val="600"/>
              </a:spcBef>
              <a:buFont typeface="Wingdings" panose="05000000000000000000" pitchFamily="2" charset="2"/>
              <a:buChar char="Ø"/>
            </a:pPr>
            <a:r>
              <a:rPr lang="zh-CN" altLang="en-US" sz="2000" dirty="0" smtClean="0"/>
              <a:t>公平</a:t>
            </a:r>
            <a:r>
              <a:rPr lang="en-US" altLang="zh-CN" sz="2000" dirty="0" smtClean="0"/>
              <a:t>——</a:t>
            </a:r>
            <a:r>
              <a:rPr lang="zh-CN" altLang="en-US" sz="2000" dirty="0" smtClean="0"/>
              <a:t>给每个进程公平的</a:t>
            </a:r>
            <a:r>
              <a:rPr lang="en-US" altLang="zh-CN" sz="2000" dirty="0" smtClean="0"/>
              <a:t>CPU</a:t>
            </a:r>
            <a:r>
              <a:rPr lang="zh-CN" altLang="en-US" sz="2000" dirty="0" smtClean="0"/>
              <a:t>份额</a:t>
            </a:r>
            <a:endParaRPr lang="en-US" altLang="zh-CN" sz="2000" dirty="0" smtClean="0"/>
          </a:p>
          <a:p>
            <a:pPr marL="342900" indent="-342900" algn="just">
              <a:lnSpc>
                <a:spcPct val="150000"/>
              </a:lnSpc>
              <a:spcBef>
                <a:spcPts val="600"/>
              </a:spcBef>
              <a:buFont typeface="Wingdings" panose="05000000000000000000" pitchFamily="2" charset="2"/>
              <a:buChar char="Ø"/>
            </a:pPr>
            <a:r>
              <a:rPr lang="zh-CN" altLang="en-US" sz="2000" dirty="0" smtClean="0"/>
              <a:t>策略强制执行</a:t>
            </a:r>
            <a:r>
              <a:rPr lang="en-US" altLang="zh-CN" sz="2000" dirty="0" smtClean="0"/>
              <a:t>——</a:t>
            </a:r>
            <a:r>
              <a:rPr lang="zh-CN" altLang="en-US" sz="2000" dirty="0" smtClean="0"/>
              <a:t>执行所规定的策略</a:t>
            </a:r>
            <a:endParaRPr lang="en-US" altLang="zh-CN" sz="2000" dirty="0" smtClean="0"/>
          </a:p>
          <a:p>
            <a:pPr marL="342900" indent="-342900" algn="just">
              <a:lnSpc>
                <a:spcPct val="150000"/>
              </a:lnSpc>
              <a:spcBef>
                <a:spcPts val="600"/>
              </a:spcBef>
              <a:buFont typeface="Wingdings" panose="05000000000000000000" pitchFamily="2" charset="2"/>
              <a:buChar char="Ø"/>
            </a:pPr>
            <a:r>
              <a:rPr lang="zh-CN" altLang="en-US" sz="2000" dirty="0" smtClean="0"/>
              <a:t>平衡</a:t>
            </a:r>
            <a:r>
              <a:rPr lang="en-US" altLang="zh-CN" sz="2000" dirty="0" smtClean="0"/>
              <a:t>——</a:t>
            </a:r>
            <a:r>
              <a:rPr lang="zh-CN" altLang="en-US" sz="2000" dirty="0" smtClean="0"/>
              <a:t>保持系统所有部分都忙碌</a:t>
            </a:r>
            <a:endParaRPr lang="en-US" altLang="zh-CN" sz="2000" dirty="0" smtClean="0"/>
          </a:p>
          <a:p>
            <a:pPr marL="342900" indent="-342900" algn="just">
              <a:lnSpc>
                <a:spcPct val="150000"/>
              </a:lnSpc>
              <a:spcBef>
                <a:spcPts val="1800"/>
              </a:spcBef>
              <a:buFont typeface="Wingdings" panose="05000000000000000000" pitchFamily="2" charset="2"/>
              <a:buChar char="n"/>
            </a:pPr>
            <a:r>
              <a:rPr lang="zh-CN" altLang="en-US" sz="2400" b="1" dirty="0" smtClean="0"/>
              <a:t>批处理系统</a:t>
            </a:r>
            <a:endParaRPr lang="en-US" altLang="zh-CN" sz="2400" b="1" dirty="0" smtClean="0"/>
          </a:p>
          <a:p>
            <a:pPr marL="342900" indent="-342900" algn="just">
              <a:lnSpc>
                <a:spcPct val="150000"/>
              </a:lnSpc>
              <a:spcBef>
                <a:spcPts val="600"/>
              </a:spcBef>
              <a:buFont typeface="Wingdings" panose="05000000000000000000" pitchFamily="2" charset="2"/>
              <a:buChar char="Ø"/>
            </a:pPr>
            <a:r>
              <a:rPr lang="zh-CN" altLang="en-US" sz="2000" dirty="0" smtClean="0"/>
              <a:t>吞吐量</a:t>
            </a:r>
            <a:r>
              <a:rPr lang="en-US" altLang="zh-CN" sz="2000" dirty="0" smtClean="0"/>
              <a:t>——</a:t>
            </a:r>
            <a:r>
              <a:rPr lang="zh-CN" altLang="en-US" sz="2000" dirty="0" smtClean="0"/>
              <a:t>最大化每小时作业数</a:t>
            </a:r>
            <a:endParaRPr lang="en-US" altLang="zh-CN" sz="2000" dirty="0" smtClean="0"/>
          </a:p>
          <a:p>
            <a:pPr marL="342900" indent="-342900" algn="just">
              <a:lnSpc>
                <a:spcPct val="150000"/>
              </a:lnSpc>
              <a:spcBef>
                <a:spcPts val="600"/>
              </a:spcBef>
              <a:buFont typeface="Wingdings" panose="05000000000000000000" pitchFamily="2" charset="2"/>
              <a:buChar char="Ø"/>
            </a:pPr>
            <a:r>
              <a:rPr lang="zh-CN" altLang="en-US" sz="2000" dirty="0" smtClean="0"/>
              <a:t>周转时间</a:t>
            </a:r>
            <a:r>
              <a:rPr lang="en-US" altLang="zh-CN" sz="2000" dirty="0" smtClean="0"/>
              <a:t>——</a:t>
            </a:r>
            <a:r>
              <a:rPr lang="zh-CN" altLang="en-US" sz="2000" dirty="0" smtClean="0"/>
              <a:t>最小化从提交到完成的时间间隔</a:t>
            </a:r>
            <a:endParaRPr lang="en-US" altLang="zh-CN" sz="2000" dirty="0" smtClean="0"/>
          </a:p>
          <a:p>
            <a:pPr marL="342900" indent="-342900" algn="just">
              <a:lnSpc>
                <a:spcPct val="150000"/>
              </a:lnSpc>
              <a:spcBef>
                <a:spcPts val="600"/>
              </a:spcBef>
              <a:buFont typeface="Wingdings" panose="05000000000000000000" pitchFamily="2" charset="2"/>
              <a:buChar char="Ø"/>
            </a:pPr>
            <a:r>
              <a:rPr lang="en-US" altLang="zh-CN" sz="2000" dirty="0" smtClean="0"/>
              <a:t>CPU</a:t>
            </a:r>
            <a:r>
              <a:rPr lang="zh-CN" altLang="en-US" sz="2000" dirty="0" smtClean="0"/>
              <a:t>利用率</a:t>
            </a:r>
            <a:r>
              <a:rPr lang="en-US" altLang="zh-CN" sz="2000" dirty="0" smtClean="0"/>
              <a:t>——</a:t>
            </a:r>
            <a:r>
              <a:rPr lang="zh-CN" altLang="en-US" sz="2000" dirty="0" smtClean="0"/>
              <a:t>保持</a:t>
            </a:r>
            <a:r>
              <a:rPr lang="en-US" altLang="zh-CN" sz="2000" dirty="0" smtClean="0"/>
              <a:t>CPU</a:t>
            </a:r>
            <a:r>
              <a:rPr lang="zh-CN" altLang="en-US" sz="2000" dirty="0" smtClean="0"/>
              <a:t>始终忙碌</a:t>
            </a:r>
            <a:endParaRPr lang="en-US" altLang="zh-CN" sz="2000" dirty="0" smtClean="0"/>
          </a:p>
        </p:txBody>
      </p:sp>
      <p:sp>
        <p:nvSpPr>
          <p:cNvPr id="2" name="文本框 1"/>
          <p:cNvSpPr txBox="1"/>
          <p:nvPr/>
        </p:nvSpPr>
        <p:spPr>
          <a:xfrm>
            <a:off x="7071764" y="1135730"/>
            <a:ext cx="1728192" cy="461665"/>
          </a:xfrm>
          <a:prstGeom prst="rect">
            <a:avLst/>
          </a:prstGeom>
          <a:noFill/>
        </p:spPr>
        <p:txBody>
          <a:bodyPr wrap="square" rtlCol="0">
            <a:spAutoFit/>
          </a:bodyPr>
          <a:lstStyle/>
          <a:p>
            <a:r>
              <a:rPr lang="en-US" altLang="zh-CN" sz="2400" b="1" smtClean="0">
                <a:solidFill>
                  <a:srgbClr val="FF0000"/>
                </a:solidFill>
              </a:rPr>
              <a:t>Page68</a:t>
            </a:r>
            <a:r>
              <a:rPr lang="zh-CN" altLang="en-US" sz="2400" b="1" smtClean="0">
                <a:solidFill>
                  <a:srgbClr val="FF0000"/>
                </a:solidFill>
              </a:rPr>
              <a:t>页</a:t>
            </a:r>
            <a:endParaRPr lang="zh-CN" altLang="en-US" sz="2400" b="1">
              <a:solidFill>
                <a:srgbClr val="FF0000"/>
              </a:solidFill>
            </a:endParaRPr>
          </a:p>
        </p:txBody>
      </p:sp>
    </p:spTree>
    <p:extLst>
      <p:ext uri="{BB962C8B-B14F-4D97-AF65-F5344CB8AC3E}">
        <p14:creationId xmlns:p14="http://schemas.microsoft.com/office/powerpoint/2010/main" val="316047513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21844" y="1124744"/>
            <a:ext cx="7668778" cy="3585597"/>
          </a:xfrm>
          <a:prstGeom prst="rect">
            <a:avLst/>
          </a:prstGeom>
        </p:spPr>
        <p:txBody>
          <a:bodyPr wrap="square">
            <a:spAutoFit/>
          </a:bodyPr>
          <a:lstStyle/>
          <a:p>
            <a:pPr marL="342900" indent="-342900" algn="just">
              <a:lnSpc>
                <a:spcPct val="150000"/>
              </a:lnSpc>
              <a:spcBef>
                <a:spcPts val="600"/>
              </a:spcBef>
              <a:buFont typeface="Wingdings" panose="05000000000000000000" pitchFamily="2" charset="2"/>
              <a:buChar char="n"/>
            </a:pPr>
            <a:r>
              <a:rPr lang="zh-CN" altLang="en-US" sz="2400" b="1" dirty="0" smtClean="0"/>
              <a:t>交互式系统</a:t>
            </a:r>
            <a:endParaRPr lang="en-US" altLang="zh-CN" sz="2400" b="1" dirty="0"/>
          </a:p>
          <a:p>
            <a:pPr marL="342900" indent="-342900" algn="just">
              <a:lnSpc>
                <a:spcPct val="150000"/>
              </a:lnSpc>
              <a:spcBef>
                <a:spcPts val="600"/>
              </a:spcBef>
              <a:buFont typeface="Wingdings" panose="05000000000000000000" pitchFamily="2" charset="2"/>
              <a:buChar char="Ø"/>
            </a:pPr>
            <a:r>
              <a:rPr lang="zh-CN" altLang="en-US" sz="2000" dirty="0" smtClean="0"/>
              <a:t>响应时间</a:t>
            </a:r>
            <a:r>
              <a:rPr lang="en-US" altLang="zh-CN" sz="2000" dirty="0" smtClean="0"/>
              <a:t>——</a:t>
            </a:r>
            <a:r>
              <a:rPr lang="zh-CN" altLang="en-US" sz="2000" dirty="0" smtClean="0"/>
              <a:t>快速响应请求</a:t>
            </a:r>
            <a:endParaRPr lang="en-US" altLang="zh-CN" sz="2000" dirty="0" smtClean="0"/>
          </a:p>
          <a:p>
            <a:pPr marL="342900" indent="-342900" algn="just">
              <a:lnSpc>
                <a:spcPct val="150000"/>
              </a:lnSpc>
              <a:spcBef>
                <a:spcPts val="600"/>
              </a:spcBef>
              <a:buFont typeface="Wingdings" panose="05000000000000000000" pitchFamily="2" charset="2"/>
              <a:buChar char="Ø"/>
            </a:pPr>
            <a:r>
              <a:rPr lang="zh-CN" altLang="en-US" sz="2000" dirty="0" smtClean="0"/>
              <a:t>均衡性</a:t>
            </a:r>
            <a:r>
              <a:rPr lang="en-US" altLang="zh-CN" sz="2000" dirty="0" smtClean="0"/>
              <a:t>——</a:t>
            </a:r>
            <a:r>
              <a:rPr lang="zh-CN" altLang="en-US" sz="2000" dirty="0" smtClean="0"/>
              <a:t>满足所有用户的需求</a:t>
            </a:r>
            <a:endParaRPr lang="zh-CN" altLang="en-US" sz="2000" dirty="0"/>
          </a:p>
          <a:p>
            <a:pPr marL="342900" indent="-342900" algn="just">
              <a:lnSpc>
                <a:spcPct val="150000"/>
              </a:lnSpc>
              <a:spcBef>
                <a:spcPts val="1800"/>
              </a:spcBef>
              <a:buFont typeface="Wingdings" panose="05000000000000000000" pitchFamily="2" charset="2"/>
              <a:buChar char="n"/>
            </a:pPr>
            <a:r>
              <a:rPr lang="zh-CN" altLang="en-US" sz="2400" b="1" dirty="0" smtClean="0"/>
              <a:t>实时系统</a:t>
            </a:r>
            <a:endParaRPr lang="en-US" altLang="zh-CN" sz="2400" b="1" dirty="0" smtClean="0"/>
          </a:p>
          <a:p>
            <a:pPr marL="342900" indent="-342900" algn="just">
              <a:lnSpc>
                <a:spcPct val="150000"/>
              </a:lnSpc>
              <a:spcBef>
                <a:spcPts val="600"/>
              </a:spcBef>
              <a:buFont typeface="Wingdings" panose="05000000000000000000" pitchFamily="2" charset="2"/>
              <a:buChar char="Ø"/>
            </a:pPr>
            <a:r>
              <a:rPr lang="zh-CN" altLang="en-US" sz="2000" dirty="0" smtClean="0"/>
              <a:t>满足截止时间</a:t>
            </a:r>
            <a:r>
              <a:rPr lang="en-US" altLang="zh-CN" sz="2000" dirty="0" smtClean="0"/>
              <a:t>——</a:t>
            </a:r>
            <a:r>
              <a:rPr lang="zh-CN" altLang="en-US" sz="2000" dirty="0" smtClean="0"/>
              <a:t>避免丢失数据</a:t>
            </a:r>
            <a:endParaRPr lang="en-US" altLang="zh-CN" sz="2000" dirty="0" smtClean="0"/>
          </a:p>
          <a:p>
            <a:pPr marL="342900" indent="-342900" algn="just">
              <a:lnSpc>
                <a:spcPct val="150000"/>
              </a:lnSpc>
              <a:spcBef>
                <a:spcPts val="600"/>
              </a:spcBef>
              <a:buFont typeface="Wingdings" panose="05000000000000000000" pitchFamily="2" charset="2"/>
              <a:buChar char="Ø"/>
            </a:pPr>
            <a:r>
              <a:rPr lang="zh-CN" altLang="en-US" sz="2000" dirty="0"/>
              <a:t>可</a:t>
            </a:r>
            <a:r>
              <a:rPr lang="zh-CN" altLang="en-US" sz="2000" dirty="0" smtClean="0"/>
              <a:t>预测性</a:t>
            </a:r>
            <a:r>
              <a:rPr lang="en-US" altLang="zh-CN" sz="2000" dirty="0" smtClean="0"/>
              <a:t>——</a:t>
            </a:r>
            <a:r>
              <a:rPr lang="zh-CN" altLang="en-US" sz="2000" dirty="0" smtClean="0"/>
              <a:t>在多媒体系统中避免失真</a:t>
            </a:r>
            <a:endParaRPr lang="zh-CN" altLang="en-US" sz="2000" dirty="0"/>
          </a:p>
        </p:txBody>
      </p:sp>
      <p:sp>
        <p:nvSpPr>
          <p:cNvPr id="4" name="Text Box 2"/>
          <p:cNvSpPr txBox="1">
            <a:spLocks noChangeArrowheads="1"/>
          </p:cNvSpPr>
          <p:nvPr/>
        </p:nvSpPr>
        <p:spPr bwMode="auto">
          <a:xfrm>
            <a:off x="1115616" y="116632"/>
            <a:ext cx="72739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3200" b="1" dirty="0" smtClean="0">
                <a:latin typeface="Times New Roman" panose="02020603050405020304" pitchFamily="18" charset="0"/>
                <a:ea typeface="+mn-ea"/>
                <a:cs typeface="Times New Roman" panose="02020603050405020304" pitchFamily="18" charset="0"/>
              </a:rPr>
              <a:t>调度算法的目标</a:t>
            </a:r>
            <a:endParaRPr lang="en-US" altLang="zh-CN" sz="32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8305972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3"/>
          <p:cNvSpPr>
            <a:spLocks noGrp="1" noChangeArrowheads="1"/>
          </p:cNvSpPr>
          <p:nvPr>
            <p:ph type="body" idx="1"/>
          </p:nvPr>
        </p:nvSpPr>
        <p:spPr>
          <a:xfrm>
            <a:off x="1876634" y="2024844"/>
            <a:ext cx="4279542" cy="3352800"/>
          </a:xfrm>
          <a:solidFill>
            <a:schemeClr val="bg1">
              <a:lumMod val="95000"/>
            </a:schemeClr>
          </a:solidFill>
        </p:spPr>
        <p:txBody>
          <a:bodyPr/>
          <a:lstStyle/>
          <a:p>
            <a:pPr>
              <a:lnSpc>
                <a:spcPct val="150000"/>
              </a:lnSpc>
              <a:spcBef>
                <a:spcPts val="0"/>
              </a:spcBef>
              <a:buSzPct val="80000"/>
              <a:buFont typeface="Wingdings" panose="05000000000000000000" pitchFamily="2" charset="2"/>
              <a:buChar char="n"/>
            </a:pPr>
            <a:r>
              <a:rPr lang="zh-CN" altLang="en-US" sz="2000">
                <a:latin typeface="幼圆" panose="02010509060101010101" pitchFamily="49" charset="-122"/>
                <a:ea typeface="幼圆" panose="02010509060101010101" pitchFamily="49" charset="-122"/>
                <a:hlinkClick r:id="rId2" action="ppaction://hlinksldjump"/>
              </a:rPr>
              <a:t>先来先服务调度算法</a:t>
            </a:r>
            <a:endParaRPr lang="zh-CN" altLang="en-US" sz="2000">
              <a:latin typeface="幼圆" panose="02010509060101010101" pitchFamily="49" charset="-122"/>
              <a:ea typeface="幼圆" panose="02010509060101010101" pitchFamily="49" charset="-122"/>
            </a:endParaRPr>
          </a:p>
          <a:p>
            <a:pPr>
              <a:lnSpc>
                <a:spcPct val="150000"/>
              </a:lnSpc>
              <a:spcBef>
                <a:spcPts val="0"/>
              </a:spcBef>
              <a:buSzPct val="80000"/>
              <a:buFont typeface="Wingdings" panose="05000000000000000000" pitchFamily="2" charset="2"/>
              <a:buChar char="n"/>
            </a:pPr>
            <a:r>
              <a:rPr lang="zh-CN" altLang="en-US" sz="2000">
                <a:latin typeface="幼圆" panose="02010509060101010101" pitchFamily="49" charset="-122"/>
                <a:ea typeface="幼圆" panose="02010509060101010101" pitchFamily="49" charset="-122"/>
                <a:hlinkClick r:id="rId3" action="ppaction://hlinksldjump"/>
              </a:rPr>
              <a:t>短作业</a:t>
            </a:r>
            <a:r>
              <a:rPr lang="en-US" altLang="zh-CN" sz="2000">
                <a:latin typeface="幼圆" panose="02010509060101010101" pitchFamily="49" charset="-122"/>
                <a:ea typeface="幼圆" panose="02010509060101010101" pitchFamily="49" charset="-122"/>
                <a:hlinkClick r:id="rId3" action="ppaction://hlinksldjump"/>
              </a:rPr>
              <a:t>/</a:t>
            </a:r>
            <a:r>
              <a:rPr lang="zh-CN" altLang="en-US" sz="2000">
                <a:latin typeface="幼圆" panose="02010509060101010101" pitchFamily="49" charset="-122"/>
                <a:ea typeface="幼圆" panose="02010509060101010101" pitchFamily="49" charset="-122"/>
                <a:hlinkClick r:id="rId3" action="ppaction://hlinksldjump"/>
              </a:rPr>
              <a:t>进程优先调度算法</a:t>
            </a:r>
            <a:endParaRPr lang="zh-CN" altLang="en-US" sz="2000">
              <a:latin typeface="幼圆" panose="02010509060101010101" pitchFamily="49" charset="-122"/>
              <a:ea typeface="幼圆" panose="02010509060101010101" pitchFamily="49" charset="-122"/>
            </a:endParaRPr>
          </a:p>
          <a:p>
            <a:pPr>
              <a:lnSpc>
                <a:spcPct val="150000"/>
              </a:lnSpc>
              <a:spcBef>
                <a:spcPts val="0"/>
              </a:spcBef>
              <a:buSzPct val="80000"/>
              <a:buFont typeface="Wingdings" panose="05000000000000000000" pitchFamily="2" charset="2"/>
              <a:buChar char="n"/>
            </a:pPr>
            <a:r>
              <a:rPr lang="zh-CN" altLang="en-US" sz="2000">
                <a:latin typeface="幼圆" panose="02010509060101010101" pitchFamily="49" charset="-122"/>
                <a:ea typeface="幼圆" panose="02010509060101010101" pitchFamily="49" charset="-122"/>
                <a:hlinkClick r:id="rId4" action="ppaction://hlinksldjump"/>
              </a:rPr>
              <a:t>时间片轮转调度算法</a:t>
            </a:r>
            <a:endParaRPr lang="zh-CN" altLang="en-US" sz="2000">
              <a:latin typeface="幼圆" panose="02010509060101010101" pitchFamily="49" charset="-122"/>
              <a:ea typeface="幼圆" panose="02010509060101010101" pitchFamily="49" charset="-122"/>
            </a:endParaRPr>
          </a:p>
          <a:p>
            <a:pPr>
              <a:lnSpc>
                <a:spcPct val="150000"/>
              </a:lnSpc>
              <a:spcBef>
                <a:spcPts val="0"/>
              </a:spcBef>
              <a:buSzPct val="80000"/>
              <a:buFont typeface="Wingdings" panose="05000000000000000000" pitchFamily="2" charset="2"/>
              <a:buChar char="n"/>
            </a:pPr>
            <a:r>
              <a:rPr lang="zh-CN" altLang="en-US" sz="2000">
                <a:latin typeface="幼圆" panose="02010509060101010101" pitchFamily="49" charset="-122"/>
                <a:ea typeface="幼圆" panose="02010509060101010101" pitchFamily="49" charset="-122"/>
                <a:hlinkClick r:id="rId5" action="ppaction://hlinksldjump"/>
              </a:rPr>
              <a:t>优先权调度算法</a:t>
            </a:r>
            <a:endParaRPr lang="zh-CN" altLang="en-US" sz="2000">
              <a:latin typeface="幼圆" panose="02010509060101010101" pitchFamily="49" charset="-122"/>
              <a:ea typeface="幼圆" panose="02010509060101010101" pitchFamily="49" charset="-122"/>
            </a:endParaRPr>
          </a:p>
          <a:p>
            <a:pPr>
              <a:lnSpc>
                <a:spcPct val="150000"/>
              </a:lnSpc>
              <a:spcBef>
                <a:spcPts val="0"/>
              </a:spcBef>
              <a:buSzPct val="80000"/>
              <a:buFont typeface="Wingdings" panose="05000000000000000000" pitchFamily="2" charset="2"/>
              <a:buChar char="n"/>
            </a:pPr>
            <a:r>
              <a:rPr lang="zh-CN" altLang="en-US" sz="2000">
                <a:latin typeface="幼圆" panose="02010509060101010101" pitchFamily="49" charset="-122"/>
                <a:ea typeface="幼圆" panose="02010509060101010101" pitchFamily="49" charset="-122"/>
                <a:hlinkClick r:id="rId6" action="ppaction://hlinksldjump"/>
              </a:rPr>
              <a:t>高响应比优先调度算法</a:t>
            </a:r>
            <a:endParaRPr lang="zh-CN" altLang="en-US" sz="2000">
              <a:latin typeface="幼圆" panose="02010509060101010101" pitchFamily="49" charset="-122"/>
              <a:ea typeface="幼圆" panose="02010509060101010101" pitchFamily="49" charset="-122"/>
            </a:endParaRPr>
          </a:p>
          <a:p>
            <a:pPr>
              <a:lnSpc>
                <a:spcPct val="150000"/>
              </a:lnSpc>
              <a:spcBef>
                <a:spcPts val="0"/>
              </a:spcBef>
              <a:buSzPct val="80000"/>
              <a:buFont typeface="Wingdings" panose="05000000000000000000" pitchFamily="2" charset="2"/>
              <a:buChar char="n"/>
            </a:pPr>
            <a:r>
              <a:rPr lang="zh-CN" altLang="en-US" sz="2000">
                <a:latin typeface="幼圆" panose="02010509060101010101" pitchFamily="49" charset="-122"/>
                <a:ea typeface="幼圆" panose="02010509060101010101" pitchFamily="49" charset="-122"/>
                <a:hlinkClick r:id="rId7" action="ppaction://hlinksldjump"/>
              </a:rPr>
              <a:t>多级队列调度算法</a:t>
            </a:r>
            <a:endParaRPr lang="zh-CN" altLang="en-US" sz="2000">
              <a:latin typeface="幼圆" panose="02010509060101010101" pitchFamily="49" charset="-122"/>
              <a:ea typeface="幼圆" panose="02010509060101010101" pitchFamily="49" charset="-122"/>
            </a:endParaRPr>
          </a:p>
          <a:p>
            <a:pPr>
              <a:lnSpc>
                <a:spcPct val="150000"/>
              </a:lnSpc>
              <a:spcBef>
                <a:spcPts val="0"/>
              </a:spcBef>
              <a:buSzPct val="80000"/>
              <a:buFont typeface="Wingdings" panose="05000000000000000000" pitchFamily="2" charset="2"/>
              <a:buChar char="n"/>
            </a:pPr>
            <a:r>
              <a:rPr lang="zh-CN" altLang="en-US" sz="2000">
                <a:latin typeface="幼圆" panose="02010509060101010101" pitchFamily="49" charset="-122"/>
                <a:ea typeface="幼圆" panose="02010509060101010101" pitchFamily="49" charset="-122"/>
                <a:hlinkClick r:id="rId8" action="ppaction://hlinksldjump"/>
              </a:rPr>
              <a:t>多级反馈队列调度算法</a:t>
            </a:r>
            <a:endParaRPr lang="zh-CN" altLang="en-US" sz="2000">
              <a:latin typeface="幼圆" panose="02010509060101010101" pitchFamily="49" charset="-122"/>
              <a:ea typeface="幼圆" panose="02010509060101010101" pitchFamily="49" charset="-122"/>
            </a:endParaRPr>
          </a:p>
        </p:txBody>
      </p:sp>
      <p:sp>
        <p:nvSpPr>
          <p:cNvPr id="402439" name="Text Box 7"/>
          <p:cNvSpPr txBox="1">
            <a:spLocks noChangeArrowheads="1"/>
          </p:cNvSpPr>
          <p:nvPr/>
        </p:nvSpPr>
        <p:spPr bwMode="auto">
          <a:xfrm>
            <a:off x="952500" y="836712"/>
            <a:ext cx="7315200" cy="1128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ts val="0"/>
              </a:spcBef>
            </a:pPr>
            <a:r>
              <a:rPr lang="en-US" altLang="zh-CN" sz="2400" dirty="0"/>
              <a:t>      </a:t>
            </a:r>
            <a:r>
              <a:rPr lang="zh-CN" altLang="en-US" sz="2400" dirty="0"/>
              <a:t>进程调度的核心问题就是采用什么样的算法将处理机分配给进程，常用的进程调度算法有：</a:t>
            </a:r>
          </a:p>
        </p:txBody>
      </p:sp>
      <p:sp>
        <p:nvSpPr>
          <p:cNvPr id="7" name="Text Box 2"/>
          <p:cNvSpPr txBox="1">
            <a:spLocks noChangeArrowheads="1"/>
          </p:cNvSpPr>
          <p:nvPr/>
        </p:nvSpPr>
        <p:spPr bwMode="auto">
          <a:xfrm>
            <a:off x="1115616" y="143925"/>
            <a:ext cx="72739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3200" b="1" dirty="0" smtClean="0">
                <a:latin typeface="Times New Roman" panose="02020603050405020304" pitchFamily="18" charset="0"/>
                <a:ea typeface="+mn-ea"/>
                <a:cs typeface="Times New Roman" panose="02020603050405020304" pitchFamily="18" charset="0"/>
              </a:rPr>
              <a:t>调度算法</a:t>
            </a:r>
            <a:endParaRPr lang="en-US" altLang="zh-CN" sz="3200" b="1" dirty="0">
              <a:latin typeface="Times New Roman" panose="02020603050405020304" pitchFamily="18" charset="0"/>
              <a:ea typeface="+mn-ea"/>
              <a:cs typeface="Times New Roman" panose="02020603050405020304" pitchFamily="18" charset="0"/>
            </a:endParaRPr>
          </a:p>
        </p:txBody>
      </p:sp>
      <p:sp>
        <p:nvSpPr>
          <p:cNvPr id="2" name="矩形 1"/>
          <p:cNvSpPr/>
          <p:nvPr/>
        </p:nvSpPr>
        <p:spPr>
          <a:xfrm>
            <a:off x="1583668" y="5733256"/>
            <a:ext cx="3672416" cy="461665"/>
          </a:xfrm>
          <a:prstGeom prst="rect">
            <a:avLst/>
          </a:prstGeom>
        </p:spPr>
        <p:txBody>
          <a:bodyPr wrap="none">
            <a:spAutoFit/>
          </a:bodyPr>
          <a:lstStyle/>
          <a:p>
            <a:pPr algn="just">
              <a:spcBef>
                <a:spcPct val="50000"/>
              </a:spcBef>
            </a:pPr>
            <a:r>
              <a:rPr lang="en-US" altLang="zh-CN" sz="2400" b="1" dirty="0" smtClean="0">
                <a:solidFill>
                  <a:srgbClr val="FF0000"/>
                </a:solidFill>
                <a:latin typeface="Times New Roman" panose="02020603050405020304" pitchFamily="18" charset="0"/>
                <a:cs typeface="Times New Roman" panose="02020603050405020304" pitchFamily="18" charset="0"/>
                <a:hlinkClick r:id="rId9" action="ppaction://hlinksldjump"/>
              </a:rPr>
              <a:t>NEXT: </a:t>
            </a:r>
            <a:r>
              <a:rPr lang="zh-CN" altLang="en-US" sz="2400" b="1" dirty="0" smtClean="0">
                <a:solidFill>
                  <a:srgbClr val="FF0000"/>
                </a:solidFill>
                <a:latin typeface="Times New Roman" panose="02020603050405020304" pitchFamily="18" charset="0"/>
                <a:cs typeface="Times New Roman" panose="02020603050405020304" pitchFamily="18" charset="0"/>
                <a:hlinkClick r:id="rId9" action="ppaction://hlinksldjump"/>
              </a:rPr>
              <a:t>实时系统</a:t>
            </a:r>
            <a:r>
              <a:rPr lang="zh-CN" altLang="en-US" sz="2400" b="1" dirty="0">
                <a:solidFill>
                  <a:srgbClr val="FF0000"/>
                </a:solidFill>
                <a:latin typeface="Times New Roman" panose="02020603050405020304" pitchFamily="18" charset="0"/>
                <a:cs typeface="Times New Roman" panose="02020603050405020304" pitchFamily="18" charset="0"/>
                <a:hlinkClick r:id="rId9" action="ppaction://hlinksldjump"/>
              </a:rPr>
              <a:t>中的调度</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5"/>
          <p:cNvSpPr>
            <a:spLocks noGrp="1" noChangeArrowheads="1"/>
          </p:cNvSpPr>
          <p:nvPr>
            <p:ph type="body" idx="1"/>
          </p:nvPr>
        </p:nvSpPr>
        <p:spPr>
          <a:xfrm>
            <a:off x="457200" y="1268413"/>
            <a:ext cx="7921625" cy="865187"/>
          </a:xfrm>
          <a:noFill/>
        </p:spPr>
        <p:txBody>
          <a:bodyPr/>
          <a:lstStyle/>
          <a:p>
            <a:pPr eaLnBrk="1" hangingPunct="1">
              <a:lnSpc>
                <a:spcPct val="130000"/>
              </a:lnSpc>
            </a:pPr>
            <a:r>
              <a:rPr lang="en-US" altLang="zh-CN" sz="2400" dirty="0" smtClean="0">
                <a:solidFill>
                  <a:srgbClr val="FF0000"/>
                </a:solidFill>
              </a:rPr>
              <a:t>CPU</a:t>
            </a:r>
            <a:r>
              <a:rPr lang="zh-CN" altLang="en-US" sz="2400" dirty="0" smtClean="0">
                <a:solidFill>
                  <a:srgbClr val="FF0000"/>
                </a:solidFill>
              </a:rPr>
              <a:t>的速度相比其他设备要快的多</a:t>
            </a:r>
            <a:r>
              <a:rPr lang="en-US" altLang="zh-CN" sz="2400" dirty="0" smtClean="0">
                <a:solidFill>
                  <a:srgbClr val="FF0000"/>
                </a:solidFill>
              </a:rPr>
              <a:t>!</a:t>
            </a:r>
          </a:p>
        </p:txBody>
      </p:sp>
      <p:sp>
        <p:nvSpPr>
          <p:cNvPr id="66576" name="Rectangle 16"/>
          <p:cNvSpPr>
            <a:spLocks noChangeArrowheads="1"/>
          </p:cNvSpPr>
          <p:nvPr/>
        </p:nvSpPr>
        <p:spPr bwMode="auto">
          <a:xfrm>
            <a:off x="533400" y="32004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t>一个直观想法就是将</a:t>
            </a:r>
            <a:r>
              <a:rPr lang="en-US" altLang="zh-CN" sz="2400" dirty="0"/>
              <a:t>CPU</a:t>
            </a:r>
            <a:r>
              <a:rPr lang="zh-CN" altLang="en-US" sz="2400" dirty="0"/>
              <a:t>让出来</a:t>
            </a:r>
          </a:p>
        </p:txBody>
      </p:sp>
      <p:grpSp>
        <p:nvGrpSpPr>
          <p:cNvPr id="66616" name="Group 56"/>
          <p:cNvGrpSpPr>
            <a:grpSpLocks/>
          </p:cNvGrpSpPr>
          <p:nvPr/>
        </p:nvGrpSpPr>
        <p:grpSpPr bwMode="auto">
          <a:xfrm>
            <a:off x="609600" y="2209800"/>
            <a:ext cx="7947025" cy="469900"/>
            <a:chOff x="384" y="2584"/>
            <a:chExt cx="5006" cy="296"/>
          </a:xfrm>
        </p:grpSpPr>
        <p:sp>
          <p:nvSpPr>
            <p:cNvPr id="12316" name="Text Box 57"/>
            <p:cNvSpPr txBox="1">
              <a:spLocks noChangeArrowheads="1"/>
            </p:cNvSpPr>
            <p:nvPr/>
          </p:nvSpPr>
          <p:spPr bwMode="auto">
            <a:xfrm>
              <a:off x="384" y="2584"/>
              <a:ext cx="785" cy="296"/>
            </a:xfrm>
            <a:prstGeom prst="rect">
              <a:avLst/>
            </a:prstGeom>
            <a:solidFill>
              <a:srgbClr val="EAEAE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F0C19"/>
                  </a:solidFill>
                </a:rPr>
                <a:t>sum</a:t>
              </a:r>
            </a:p>
          </p:txBody>
        </p:sp>
        <p:sp>
          <p:nvSpPr>
            <p:cNvPr id="12317" name="Line 58"/>
            <p:cNvSpPr>
              <a:spLocks noChangeShapeType="1"/>
            </p:cNvSpPr>
            <p:nvPr/>
          </p:nvSpPr>
          <p:spPr bwMode="auto">
            <a:xfrm>
              <a:off x="1169" y="2735"/>
              <a:ext cx="576" cy="0"/>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8" name="Text Box 59"/>
            <p:cNvSpPr txBox="1">
              <a:spLocks noChangeArrowheads="1"/>
            </p:cNvSpPr>
            <p:nvPr/>
          </p:nvSpPr>
          <p:spPr bwMode="auto">
            <a:xfrm>
              <a:off x="1748" y="2602"/>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F0C19"/>
                  </a:solidFill>
                </a:rPr>
                <a:t>(</a:t>
              </a:r>
              <a:r>
                <a:rPr lang="zh-CN" altLang="en-US" sz="2000">
                  <a:solidFill>
                    <a:srgbClr val="0F0C19"/>
                  </a:solidFill>
                </a:rPr>
                <a:t>等待文件输出</a:t>
              </a:r>
              <a:r>
                <a:rPr lang="en-US" altLang="zh-CN" sz="2000">
                  <a:solidFill>
                    <a:srgbClr val="0F0C19"/>
                  </a:solidFill>
                </a:rPr>
                <a:t>)</a:t>
              </a:r>
              <a:endParaRPr lang="en-US" altLang="zh-CN" sz="4400" b="0">
                <a:solidFill>
                  <a:srgbClr val="0F0C19"/>
                </a:solidFill>
              </a:endParaRPr>
            </a:p>
          </p:txBody>
        </p:sp>
        <p:sp>
          <p:nvSpPr>
            <p:cNvPr id="12319" name="Line 60"/>
            <p:cNvSpPr>
              <a:spLocks noChangeShapeType="1"/>
            </p:cNvSpPr>
            <p:nvPr/>
          </p:nvSpPr>
          <p:spPr bwMode="auto">
            <a:xfrm flipV="1">
              <a:off x="2945" y="2726"/>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0" name="Line 61"/>
            <p:cNvSpPr>
              <a:spLocks noChangeShapeType="1"/>
            </p:cNvSpPr>
            <p:nvPr/>
          </p:nvSpPr>
          <p:spPr bwMode="auto">
            <a:xfrm>
              <a:off x="2945" y="260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1" name="Line 62"/>
            <p:cNvSpPr>
              <a:spLocks noChangeShapeType="1"/>
            </p:cNvSpPr>
            <p:nvPr/>
          </p:nvSpPr>
          <p:spPr bwMode="auto">
            <a:xfrm>
              <a:off x="1745" y="260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2" name="Text Box 63"/>
            <p:cNvSpPr txBox="1">
              <a:spLocks noChangeArrowheads="1"/>
            </p:cNvSpPr>
            <p:nvPr/>
          </p:nvSpPr>
          <p:spPr bwMode="auto">
            <a:xfrm>
              <a:off x="3569" y="2609"/>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F0C19"/>
                  </a:solidFill>
                </a:rPr>
                <a:t>(</a:t>
              </a:r>
              <a:r>
                <a:rPr lang="zh-CN" altLang="en-US" sz="2000">
                  <a:solidFill>
                    <a:srgbClr val="0F0C19"/>
                  </a:solidFill>
                </a:rPr>
                <a:t>等待文件输出</a:t>
              </a:r>
              <a:r>
                <a:rPr lang="en-US" altLang="zh-CN" sz="2000">
                  <a:solidFill>
                    <a:srgbClr val="0F0C19"/>
                  </a:solidFill>
                </a:rPr>
                <a:t>)</a:t>
              </a:r>
              <a:endParaRPr lang="en-US" altLang="zh-CN" sz="4400" b="0">
                <a:solidFill>
                  <a:srgbClr val="0F0C19"/>
                </a:solidFill>
              </a:endParaRPr>
            </a:p>
          </p:txBody>
        </p:sp>
        <p:sp>
          <p:nvSpPr>
            <p:cNvPr id="12323" name="Line 64"/>
            <p:cNvSpPr>
              <a:spLocks noChangeShapeType="1"/>
            </p:cNvSpPr>
            <p:nvPr/>
          </p:nvSpPr>
          <p:spPr bwMode="auto">
            <a:xfrm flipV="1">
              <a:off x="4766" y="2735"/>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4" name="Line 65"/>
            <p:cNvSpPr>
              <a:spLocks noChangeShapeType="1"/>
            </p:cNvSpPr>
            <p:nvPr/>
          </p:nvSpPr>
          <p:spPr bwMode="auto">
            <a:xfrm>
              <a:off x="4766" y="2611"/>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5" name="Line 66"/>
            <p:cNvSpPr>
              <a:spLocks noChangeShapeType="1"/>
            </p:cNvSpPr>
            <p:nvPr/>
          </p:nvSpPr>
          <p:spPr bwMode="auto">
            <a:xfrm>
              <a:off x="3566" y="2610"/>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633" name="Group 73"/>
          <p:cNvGrpSpPr>
            <a:grpSpLocks/>
          </p:cNvGrpSpPr>
          <p:nvPr/>
        </p:nvGrpSpPr>
        <p:grpSpPr bwMode="auto">
          <a:xfrm>
            <a:off x="609600" y="4102100"/>
            <a:ext cx="7947025" cy="1203325"/>
            <a:chOff x="384" y="2584"/>
            <a:chExt cx="5006" cy="758"/>
          </a:xfrm>
        </p:grpSpPr>
        <p:grpSp>
          <p:nvGrpSpPr>
            <p:cNvPr id="12296" name="Group 55"/>
            <p:cNvGrpSpPr>
              <a:grpSpLocks/>
            </p:cNvGrpSpPr>
            <p:nvPr/>
          </p:nvGrpSpPr>
          <p:grpSpPr bwMode="auto">
            <a:xfrm>
              <a:off x="384" y="2584"/>
              <a:ext cx="5006" cy="296"/>
              <a:chOff x="384" y="2584"/>
              <a:chExt cx="5006" cy="296"/>
            </a:xfrm>
          </p:grpSpPr>
          <p:sp>
            <p:nvSpPr>
              <p:cNvPr id="12306" name="Text Box 34"/>
              <p:cNvSpPr txBox="1">
                <a:spLocks noChangeArrowheads="1"/>
              </p:cNvSpPr>
              <p:nvPr/>
            </p:nvSpPr>
            <p:spPr bwMode="auto">
              <a:xfrm>
                <a:off x="384" y="2584"/>
                <a:ext cx="785" cy="296"/>
              </a:xfrm>
              <a:prstGeom prst="rect">
                <a:avLst/>
              </a:prstGeom>
              <a:solidFill>
                <a:srgbClr val="EAEAE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F0C19"/>
                    </a:solidFill>
                  </a:rPr>
                  <a:t>sum</a:t>
                </a:r>
              </a:p>
            </p:txBody>
          </p:sp>
          <p:sp>
            <p:nvSpPr>
              <p:cNvPr id="12307" name="Line 35"/>
              <p:cNvSpPr>
                <a:spLocks noChangeShapeType="1"/>
              </p:cNvSpPr>
              <p:nvPr/>
            </p:nvSpPr>
            <p:spPr bwMode="auto">
              <a:xfrm>
                <a:off x="1169" y="2735"/>
                <a:ext cx="576" cy="0"/>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8" name="Text Box 36"/>
              <p:cNvSpPr txBox="1">
                <a:spLocks noChangeArrowheads="1"/>
              </p:cNvSpPr>
              <p:nvPr/>
            </p:nvSpPr>
            <p:spPr bwMode="auto">
              <a:xfrm>
                <a:off x="1748" y="2602"/>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F0C19"/>
                    </a:solidFill>
                  </a:rPr>
                  <a:t>(</a:t>
                </a:r>
                <a:r>
                  <a:rPr lang="zh-CN" altLang="en-US" sz="2000">
                    <a:solidFill>
                      <a:srgbClr val="0F0C19"/>
                    </a:solidFill>
                  </a:rPr>
                  <a:t>等待文件输出</a:t>
                </a:r>
                <a:r>
                  <a:rPr lang="en-US" altLang="zh-CN" sz="2000">
                    <a:solidFill>
                      <a:srgbClr val="0F0C19"/>
                    </a:solidFill>
                  </a:rPr>
                  <a:t>)</a:t>
                </a:r>
                <a:endParaRPr lang="en-US" altLang="zh-CN" sz="4400" b="0">
                  <a:solidFill>
                    <a:srgbClr val="0F0C19"/>
                  </a:solidFill>
                </a:endParaRPr>
              </a:p>
            </p:txBody>
          </p:sp>
          <p:sp>
            <p:nvSpPr>
              <p:cNvPr id="12309" name="Line 37"/>
              <p:cNvSpPr>
                <a:spLocks noChangeShapeType="1"/>
              </p:cNvSpPr>
              <p:nvPr/>
            </p:nvSpPr>
            <p:spPr bwMode="auto">
              <a:xfrm flipV="1">
                <a:off x="2945" y="2726"/>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Line 38"/>
              <p:cNvSpPr>
                <a:spLocks noChangeShapeType="1"/>
              </p:cNvSpPr>
              <p:nvPr/>
            </p:nvSpPr>
            <p:spPr bwMode="auto">
              <a:xfrm>
                <a:off x="2945" y="260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1" name="Line 39"/>
              <p:cNvSpPr>
                <a:spLocks noChangeShapeType="1"/>
              </p:cNvSpPr>
              <p:nvPr/>
            </p:nvSpPr>
            <p:spPr bwMode="auto">
              <a:xfrm>
                <a:off x="1745" y="260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2" name="Text Box 40"/>
              <p:cNvSpPr txBox="1">
                <a:spLocks noChangeArrowheads="1"/>
              </p:cNvSpPr>
              <p:nvPr/>
            </p:nvSpPr>
            <p:spPr bwMode="auto">
              <a:xfrm>
                <a:off x="3569" y="2609"/>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F0C19"/>
                    </a:solidFill>
                  </a:rPr>
                  <a:t>(</a:t>
                </a:r>
                <a:r>
                  <a:rPr lang="zh-CN" altLang="en-US" sz="2000">
                    <a:solidFill>
                      <a:srgbClr val="0F0C19"/>
                    </a:solidFill>
                  </a:rPr>
                  <a:t>等待文件输出</a:t>
                </a:r>
                <a:r>
                  <a:rPr lang="en-US" altLang="zh-CN" sz="2000">
                    <a:solidFill>
                      <a:srgbClr val="0F0C19"/>
                    </a:solidFill>
                  </a:rPr>
                  <a:t>)</a:t>
                </a:r>
                <a:endParaRPr lang="en-US" altLang="zh-CN" sz="4400" b="0">
                  <a:solidFill>
                    <a:srgbClr val="0F0C19"/>
                  </a:solidFill>
                </a:endParaRPr>
              </a:p>
            </p:txBody>
          </p:sp>
          <p:sp>
            <p:nvSpPr>
              <p:cNvPr id="12313" name="Line 41"/>
              <p:cNvSpPr>
                <a:spLocks noChangeShapeType="1"/>
              </p:cNvSpPr>
              <p:nvPr/>
            </p:nvSpPr>
            <p:spPr bwMode="auto">
              <a:xfrm flipV="1">
                <a:off x="4766" y="2735"/>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4" name="Line 42"/>
              <p:cNvSpPr>
                <a:spLocks noChangeShapeType="1"/>
              </p:cNvSpPr>
              <p:nvPr/>
            </p:nvSpPr>
            <p:spPr bwMode="auto">
              <a:xfrm>
                <a:off x="4766" y="2611"/>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5" name="Line 43"/>
              <p:cNvSpPr>
                <a:spLocks noChangeShapeType="1"/>
              </p:cNvSpPr>
              <p:nvPr/>
            </p:nvSpPr>
            <p:spPr bwMode="auto">
              <a:xfrm>
                <a:off x="3566" y="2610"/>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7" name="Text Box 45"/>
            <p:cNvSpPr txBox="1">
              <a:spLocks noChangeArrowheads="1"/>
            </p:cNvSpPr>
            <p:nvPr/>
          </p:nvSpPr>
          <p:spPr bwMode="auto">
            <a:xfrm>
              <a:off x="955" y="3084"/>
              <a:ext cx="785" cy="258"/>
            </a:xfrm>
            <a:prstGeom prst="rect">
              <a:avLst/>
            </a:prstGeom>
            <a:solidFill>
              <a:srgbClr val="EAEAE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0F0C19"/>
                  </a:solidFill>
                </a:rPr>
                <a:t>其他程序</a:t>
              </a:r>
            </a:p>
          </p:txBody>
        </p:sp>
        <p:sp>
          <p:nvSpPr>
            <p:cNvPr id="12298" name="Line 46"/>
            <p:cNvSpPr>
              <a:spLocks noChangeShapeType="1"/>
            </p:cNvSpPr>
            <p:nvPr/>
          </p:nvSpPr>
          <p:spPr bwMode="auto">
            <a:xfrm>
              <a:off x="1740" y="3215"/>
              <a:ext cx="1197" cy="1"/>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9" name="Text Box 47"/>
            <p:cNvSpPr txBox="1">
              <a:spLocks noChangeArrowheads="1"/>
            </p:cNvSpPr>
            <p:nvPr/>
          </p:nvSpPr>
          <p:spPr bwMode="auto">
            <a:xfrm>
              <a:off x="2991" y="3082"/>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F0C19"/>
                  </a:solidFill>
                </a:rPr>
                <a:t>(</a:t>
              </a:r>
              <a:r>
                <a:rPr lang="zh-CN" altLang="en-US" sz="2000">
                  <a:solidFill>
                    <a:srgbClr val="0F0C19"/>
                  </a:solidFill>
                </a:rPr>
                <a:t>等待</a:t>
              </a:r>
              <a:r>
                <a:rPr lang="en-US" altLang="zh-CN" sz="2000">
                  <a:solidFill>
                    <a:srgbClr val="0F0C19"/>
                  </a:solidFill>
                </a:rPr>
                <a:t>)</a:t>
              </a:r>
              <a:endParaRPr lang="en-US" altLang="zh-CN" sz="4400" b="0">
                <a:solidFill>
                  <a:srgbClr val="0F0C19"/>
                </a:solidFill>
              </a:endParaRPr>
            </a:p>
          </p:txBody>
        </p:sp>
        <p:sp>
          <p:nvSpPr>
            <p:cNvPr id="12300" name="Line 48"/>
            <p:cNvSpPr>
              <a:spLocks noChangeShapeType="1"/>
            </p:cNvSpPr>
            <p:nvPr/>
          </p:nvSpPr>
          <p:spPr bwMode="auto">
            <a:xfrm>
              <a:off x="3561" y="3210"/>
              <a:ext cx="1200" cy="6"/>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1" name="Line 49"/>
            <p:cNvSpPr>
              <a:spLocks noChangeShapeType="1"/>
            </p:cNvSpPr>
            <p:nvPr/>
          </p:nvSpPr>
          <p:spPr bwMode="auto">
            <a:xfrm>
              <a:off x="3561" y="308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2" name="Line 50"/>
            <p:cNvSpPr>
              <a:spLocks noChangeShapeType="1"/>
            </p:cNvSpPr>
            <p:nvPr/>
          </p:nvSpPr>
          <p:spPr bwMode="auto">
            <a:xfrm>
              <a:off x="2937" y="308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3" name="Text Box 67"/>
            <p:cNvSpPr txBox="1">
              <a:spLocks noChangeArrowheads="1"/>
            </p:cNvSpPr>
            <p:nvPr/>
          </p:nvSpPr>
          <p:spPr bwMode="auto">
            <a:xfrm>
              <a:off x="4809" y="3072"/>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F0C19"/>
                  </a:solidFill>
                </a:rPr>
                <a:t>(</a:t>
              </a:r>
              <a:r>
                <a:rPr lang="zh-CN" altLang="en-US" sz="2000">
                  <a:solidFill>
                    <a:srgbClr val="0F0C19"/>
                  </a:solidFill>
                </a:rPr>
                <a:t>等待</a:t>
              </a:r>
              <a:r>
                <a:rPr lang="en-US" altLang="zh-CN" sz="2000">
                  <a:solidFill>
                    <a:srgbClr val="0F0C19"/>
                  </a:solidFill>
                </a:rPr>
                <a:t>)</a:t>
              </a:r>
              <a:endParaRPr lang="en-US" altLang="zh-CN" sz="4400" b="0">
                <a:solidFill>
                  <a:srgbClr val="0F0C19"/>
                </a:solidFill>
              </a:endParaRPr>
            </a:p>
          </p:txBody>
        </p:sp>
        <p:sp>
          <p:nvSpPr>
            <p:cNvPr id="12304" name="Line 69"/>
            <p:cNvSpPr>
              <a:spLocks noChangeShapeType="1"/>
            </p:cNvSpPr>
            <p:nvPr/>
          </p:nvSpPr>
          <p:spPr bwMode="auto">
            <a:xfrm>
              <a:off x="5379" y="307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5" name="Line 70"/>
            <p:cNvSpPr>
              <a:spLocks noChangeShapeType="1"/>
            </p:cNvSpPr>
            <p:nvPr/>
          </p:nvSpPr>
          <p:spPr bwMode="auto">
            <a:xfrm>
              <a:off x="4755" y="307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632" name="Rectangle 72"/>
          <p:cNvSpPr>
            <a:spLocks noChangeArrowheads="1"/>
          </p:cNvSpPr>
          <p:nvPr/>
        </p:nvSpPr>
        <p:spPr bwMode="auto">
          <a:xfrm>
            <a:off x="533400" y="5626100"/>
            <a:ext cx="7921625" cy="54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olidFill>
                  <a:srgbClr val="FF0000"/>
                </a:solidFill>
              </a:rPr>
              <a:t>计算机同时在执行多个程序</a:t>
            </a:r>
            <a:r>
              <a:rPr lang="en-US" altLang="zh-CN" sz="2400" dirty="0">
                <a:solidFill>
                  <a:srgbClr val="FF0000"/>
                </a:solidFill>
              </a:rPr>
              <a:t>(</a:t>
            </a:r>
            <a:r>
              <a:rPr lang="zh-CN" altLang="en-US" sz="2400" dirty="0">
                <a:solidFill>
                  <a:srgbClr val="FF0000"/>
                </a:solidFill>
              </a:rPr>
              <a:t>交替执行</a:t>
            </a:r>
            <a:r>
              <a:rPr lang="en-US" altLang="zh-CN" sz="2400" dirty="0">
                <a:solidFill>
                  <a:srgbClr val="FF0000"/>
                </a:solidFill>
              </a:rPr>
              <a:t>)! </a:t>
            </a:r>
          </a:p>
        </p:txBody>
      </p:sp>
      <p:sp>
        <p:nvSpPr>
          <p:cNvPr id="39"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计算机系统的基本特征</a:t>
            </a:r>
            <a:endParaRPr lang="en-US" altLang="zh-CN" sz="2800" b="1" kern="0" dirty="0" smtClean="0"/>
          </a:p>
        </p:txBody>
      </p:sp>
    </p:spTree>
    <p:extLst>
      <p:ext uri="{BB962C8B-B14F-4D97-AF65-F5344CB8AC3E}">
        <p14:creationId xmlns:p14="http://schemas.microsoft.com/office/powerpoint/2010/main" val="1407876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6616"/>
                                        </p:tgtEl>
                                        <p:attrNameLst>
                                          <p:attrName>style.visibility</p:attrName>
                                        </p:attrNameLst>
                                      </p:cBhvr>
                                      <p:to>
                                        <p:strVal val="visible"/>
                                      </p:to>
                                    </p:set>
                                    <p:animEffect transition="in" filter="dissolve">
                                      <p:cBhvr>
                                        <p:cTn id="7" dur="500"/>
                                        <p:tgtEl>
                                          <p:spTgt spid="666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6576">
                                            <p:txEl>
                                              <p:pRg st="0" end="0"/>
                                            </p:txEl>
                                          </p:spTgt>
                                        </p:tgtEl>
                                        <p:attrNameLst>
                                          <p:attrName>style.visibility</p:attrName>
                                        </p:attrNameLst>
                                      </p:cBhvr>
                                      <p:to>
                                        <p:strVal val="visible"/>
                                      </p:to>
                                    </p:set>
                                    <p:animEffect transition="in" filter="dissolve">
                                      <p:cBhvr>
                                        <p:cTn id="12" dur="500"/>
                                        <p:tgtEl>
                                          <p:spTgt spid="665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6633"/>
                                        </p:tgtEl>
                                        <p:attrNameLst>
                                          <p:attrName>style.visibility</p:attrName>
                                        </p:attrNameLst>
                                      </p:cBhvr>
                                      <p:to>
                                        <p:strVal val="visible"/>
                                      </p:to>
                                    </p:set>
                                    <p:animEffect transition="in" filter="dissolve">
                                      <p:cBhvr>
                                        <p:cTn id="17" dur="500"/>
                                        <p:tgtEl>
                                          <p:spTgt spid="666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6632">
                                            <p:txEl>
                                              <p:pRg st="0" end="0"/>
                                            </p:txEl>
                                          </p:spTgt>
                                        </p:tgtEl>
                                        <p:attrNameLst>
                                          <p:attrName>style.visibility</p:attrName>
                                        </p:attrNameLst>
                                      </p:cBhvr>
                                      <p:to>
                                        <p:strVal val="visible"/>
                                      </p:to>
                                    </p:set>
                                    <p:animEffect transition="in" filter="dissolve">
                                      <p:cBhvr>
                                        <p:cTn id="22" dur="500"/>
                                        <p:tgtEl>
                                          <p:spTgt spid="666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6" grpId="0" build="p"/>
      <p:bldP spid="66632"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935596" y="188640"/>
            <a:ext cx="5562600" cy="428091"/>
          </a:xfrm>
        </p:spPr>
        <p:txBody>
          <a:bodyPr/>
          <a:lstStyle/>
          <a:p>
            <a:pPr algn="l"/>
            <a:r>
              <a:rPr lang="zh-CN" altLang="en-US" sz="2800" b="1" dirty="0" smtClean="0">
                <a:latin typeface="+mn-ea"/>
                <a:ea typeface="+mn-ea"/>
              </a:rPr>
              <a:t>（</a:t>
            </a:r>
            <a:r>
              <a:rPr lang="en-US" altLang="zh-CN" sz="2800" b="1" dirty="0" smtClean="0">
                <a:latin typeface="+mn-ea"/>
                <a:ea typeface="+mn-ea"/>
              </a:rPr>
              <a:t>1</a:t>
            </a:r>
            <a:r>
              <a:rPr lang="zh-CN" altLang="en-US" sz="2800" b="1" dirty="0" smtClean="0">
                <a:latin typeface="+mn-ea"/>
                <a:ea typeface="+mn-ea"/>
              </a:rPr>
              <a:t>）先</a:t>
            </a:r>
            <a:r>
              <a:rPr lang="zh-CN" altLang="en-US" sz="2800" b="1" dirty="0">
                <a:latin typeface="+mn-ea"/>
                <a:ea typeface="+mn-ea"/>
              </a:rPr>
              <a:t>来先服务调度算法</a:t>
            </a:r>
            <a:r>
              <a:rPr kumimoji="0" lang="en-US" altLang="zh-CN" sz="2800" b="1" dirty="0">
                <a:latin typeface="+mn-ea"/>
                <a:ea typeface="+mn-ea"/>
              </a:rPr>
              <a:t>FCFS</a:t>
            </a:r>
            <a:endParaRPr kumimoji="0" lang="zh-CN" altLang="zh-CN" sz="2800" b="1" dirty="0">
              <a:latin typeface="+mn-ea"/>
              <a:ea typeface="+mn-ea"/>
            </a:endParaRPr>
          </a:p>
        </p:txBody>
      </p:sp>
      <p:sp>
        <p:nvSpPr>
          <p:cNvPr id="98307" name="Rectangle 3"/>
          <p:cNvSpPr>
            <a:spLocks noGrp="1" noChangeArrowheads="1"/>
          </p:cNvSpPr>
          <p:nvPr>
            <p:ph type="body" idx="1"/>
          </p:nvPr>
        </p:nvSpPr>
        <p:spPr>
          <a:xfrm>
            <a:off x="863588" y="1052736"/>
            <a:ext cx="7884876" cy="5105400"/>
          </a:xfrm>
        </p:spPr>
        <p:txBody>
          <a:bodyPr/>
          <a:lstStyle/>
          <a:p>
            <a:pPr marL="0" indent="0">
              <a:buNone/>
            </a:pPr>
            <a:r>
              <a:rPr lang="zh-CN" altLang="en-US" sz="2000" b="1" dirty="0">
                <a:solidFill>
                  <a:srgbClr val="FF0000"/>
                </a:solidFill>
                <a:latin typeface="+mn-ea"/>
              </a:rPr>
              <a:t>基本思想</a:t>
            </a:r>
            <a:r>
              <a:rPr lang="en-US" altLang="zh-CN" sz="2000" b="1" dirty="0" smtClean="0">
                <a:solidFill>
                  <a:srgbClr val="FF0000"/>
                </a:solidFill>
                <a:latin typeface="+mn-ea"/>
              </a:rPr>
              <a:t>:</a:t>
            </a:r>
            <a:r>
              <a:rPr lang="zh-CN" altLang="en-US" sz="2000" b="1" dirty="0" smtClean="0">
                <a:solidFill>
                  <a:schemeClr val="tx2"/>
                </a:solidFill>
                <a:latin typeface="+mn-ea"/>
              </a:rPr>
              <a:t>按照</a:t>
            </a:r>
            <a:r>
              <a:rPr lang="zh-CN" altLang="en-US" sz="2000" b="1" dirty="0">
                <a:solidFill>
                  <a:schemeClr val="tx2"/>
                </a:solidFill>
                <a:latin typeface="+mn-ea"/>
              </a:rPr>
              <a:t>进程进入就绪队列的先后次序来分配处理机。</a:t>
            </a:r>
          </a:p>
          <a:p>
            <a:pPr marL="0" indent="0">
              <a:buNone/>
            </a:pPr>
            <a:r>
              <a:rPr lang="zh-CN" altLang="en-US" sz="2000" b="1" dirty="0" smtClean="0">
                <a:solidFill>
                  <a:schemeClr val="tx2"/>
                </a:solidFill>
                <a:latin typeface="+mn-ea"/>
              </a:rPr>
              <a:t>         一般</a:t>
            </a:r>
            <a:r>
              <a:rPr lang="zh-CN" altLang="en-US" sz="2000" b="1" dirty="0">
                <a:solidFill>
                  <a:schemeClr val="tx2"/>
                </a:solidFill>
                <a:latin typeface="+mn-ea"/>
              </a:rPr>
              <a:t>采用非剥夺的调度方式。</a:t>
            </a:r>
          </a:p>
          <a:p>
            <a:pPr marL="0" indent="0">
              <a:buNone/>
            </a:pPr>
            <a:r>
              <a:rPr lang="en-US" altLang="zh-CN" sz="2000" b="0" dirty="0">
                <a:latin typeface="+mn-ea"/>
              </a:rPr>
              <a:t>Example</a:t>
            </a:r>
            <a:r>
              <a:rPr lang="en-US" altLang="zh-CN" sz="2000" b="0" dirty="0" smtClean="0">
                <a:latin typeface="+mn-ea"/>
              </a:rPr>
              <a:t>:   </a:t>
            </a:r>
            <a:r>
              <a:rPr lang="zh-CN" altLang="en-US" sz="2000" b="0" dirty="0" smtClean="0">
                <a:latin typeface="+mn-ea"/>
              </a:rPr>
              <a:t>进程</a:t>
            </a:r>
            <a:r>
              <a:rPr lang="zh-CN" altLang="en-US" sz="2000" b="0" dirty="0">
                <a:latin typeface="+mn-ea"/>
              </a:rPr>
              <a:t>名  </a:t>
            </a:r>
            <a:r>
              <a:rPr lang="zh-CN" altLang="en-US" sz="2000" dirty="0">
                <a:latin typeface="+mn-ea"/>
              </a:rPr>
              <a:t> </a:t>
            </a:r>
            <a:r>
              <a:rPr lang="zh-CN" altLang="en-US" sz="2000" b="0" dirty="0" smtClean="0">
                <a:latin typeface="+mn-ea"/>
              </a:rPr>
              <a:t>到达</a:t>
            </a:r>
            <a:r>
              <a:rPr lang="zh-CN" altLang="en-US" sz="2000" b="0" dirty="0">
                <a:latin typeface="+mn-ea"/>
              </a:rPr>
              <a:t>时间  服务时间</a:t>
            </a:r>
            <a:endParaRPr lang="zh-CN" altLang="en-US" sz="2000" b="0" u="sng" dirty="0">
              <a:latin typeface="+mn-ea"/>
            </a:endParaRPr>
          </a:p>
          <a:p>
            <a:pPr marL="1371600" lvl="3" indent="0">
              <a:buNone/>
            </a:pPr>
            <a:r>
              <a:rPr lang="zh-CN" altLang="en-US" i="1" dirty="0">
                <a:solidFill>
                  <a:schemeClr val="tx2"/>
                </a:solidFill>
                <a:latin typeface="+mn-ea"/>
              </a:rPr>
              <a:t>   </a:t>
            </a:r>
            <a:r>
              <a:rPr lang="en-US" altLang="zh-CN" dirty="0">
                <a:solidFill>
                  <a:schemeClr val="tx2"/>
                </a:solidFill>
                <a:latin typeface="+mn-ea"/>
              </a:rPr>
              <a:t>A	  0         1</a:t>
            </a:r>
          </a:p>
          <a:p>
            <a:pPr marL="1371600" lvl="3" indent="0">
              <a:buNone/>
            </a:pPr>
            <a:r>
              <a:rPr lang="en-US" altLang="zh-CN" dirty="0">
                <a:solidFill>
                  <a:schemeClr val="tx2"/>
                </a:solidFill>
                <a:latin typeface="+mn-ea"/>
              </a:rPr>
              <a:t>   B 	  1        100</a:t>
            </a:r>
          </a:p>
          <a:p>
            <a:pPr marL="1371600" lvl="3" indent="0">
              <a:buNone/>
            </a:pPr>
            <a:r>
              <a:rPr lang="en-US" altLang="zh-CN" dirty="0">
                <a:solidFill>
                  <a:schemeClr val="tx2"/>
                </a:solidFill>
                <a:latin typeface="+mn-ea"/>
              </a:rPr>
              <a:t> </a:t>
            </a:r>
            <a:r>
              <a:rPr lang="en-US" altLang="zh-CN" dirty="0" smtClean="0">
                <a:solidFill>
                  <a:schemeClr val="tx2"/>
                </a:solidFill>
                <a:latin typeface="+mn-ea"/>
              </a:rPr>
              <a:t>  C</a:t>
            </a:r>
            <a:r>
              <a:rPr lang="en-US" altLang="zh-CN" i="1" baseline="-25000" dirty="0">
                <a:solidFill>
                  <a:schemeClr val="tx2"/>
                </a:solidFill>
                <a:latin typeface="+mn-ea"/>
              </a:rPr>
              <a:t>	   </a:t>
            </a:r>
            <a:r>
              <a:rPr lang="en-US" altLang="zh-CN" dirty="0">
                <a:solidFill>
                  <a:schemeClr val="tx2"/>
                </a:solidFill>
                <a:latin typeface="+mn-ea"/>
              </a:rPr>
              <a:t>2</a:t>
            </a:r>
            <a:r>
              <a:rPr lang="en-US" altLang="zh-CN" baseline="-25000" dirty="0">
                <a:solidFill>
                  <a:schemeClr val="tx2"/>
                </a:solidFill>
                <a:latin typeface="+mn-ea"/>
              </a:rPr>
              <a:t> </a:t>
            </a:r>
            <a:r>
              <a:rPr lang="en-US" altLang="zh-CN" i="1" baseline="-25000" dirty="0">
                <a:solidFill>
                  <a:schemeClr val="tx2"/>
                </a:solidFill>
                <a:latin typeface="+mn-ea"/>
              </a:rPr>
              <a:t>             </a:t>
            </a:r>
            <a:r>
              <a:rPr lang="en-US" altLang="zh-CN" dirty="0">
                <a:solidFill>
                  <a:schemeClr val="tx2"/>
                </a:solidFill>
                <a:latin typeface="+mn-ea"/>
              </a:rPr>
              <a:t>1</a:t>
            </a:r>
            <a:endParaRPr lang="en-US" altLang="zh-CN" i="1" dirty="0">
              <a:solidFill>
                <a:schemeClr val="tx2"/>
              </a:solidFill>
              <a:latin typeface="+mn-ea"/>
            </a:endParaRPr>
          </a:p>
          <a:p>
            <a:pPr marL="1371600" lvl="3" indent="0">
              <a:buNone/>
            </a:pPr>
            <a:r>
              <a:rPr lang="en-US" altLang="zh-CN" i="1" dirty="0">
                <a:solidFill>
                  <a:schemeClr val="tx2"/>
                </a:solidFill>
                <a:latin typeface="+mn-ea"/>
              </a:rPr>
              <a:t>   </a:t>
            </a:r>
            <a:r>
              <a:rPr lang="en-US" altLang="zh-CN" dirty="0">
                <a:solidFill>
                  <a:schemeClr val="tx2"/>
                </a:solidFill>
                <a:latin typeface="+mn-ea"/>
              </a:rPr>
              <a:t>D </a:t>
            </a:r>
            <a:r>
              <a:rPr lang="en-US" altLang="zh-CN" i="1" dirty="0">
                <a:solidFill>
                  <a:schemeClr val="tx2"/>
                </a:solidFill>
                <a:latin typeface="+mn-ea"/>
              </a:rPr>
              <a:t>       </a:t>
            </a:r>
            <a:r>
              <a:rPr lang="en-US" altLang="zh-CN" i="1" dirty="0" smtClean="0">
                <a:solidFill>
                  <a:schemeClr val="tx2"/>
                </a:solidFill>
                <a:latin typeface="+mn-ea"/>
              </a:rPr>
              <a:t> </a:t>
            </a:r>
            <a:r>
              <a:rPr lang="en-US" altLang="zh-CN" dirty="0" smtClean="0">
                <a:solidFill>
                  <a:schemeClr val="tx2"/>
                </a:solidFill>
                <a:latin typeface="+mn-ea"/>
              </a:rPr>
              <a:t>3</a:t>
            </a:r>
            <a:r>
              <a:rPr lang="en-US" altLang="zh-CN" i="1" dirty="0" smtClean="0">
                <a:solidFill>
                  <a:schemeClr val="tx2"/>
                </a:solidFill>
                <a:latin typeface="+mn-ea"/>
              </a:rPr>
              <a:t>        </a:t>
            </a:r>
            <a:r>
              <a:rPr lang="en-US" altLang="zh-CN" dirty="0">
                <a:solidFill>
                  <a:schemeClr val="tx2"/>
                </a:solidFill>
                <a:latin typeface="+mn-ea"/>
              </a:rPr>
              <a:t>100</a:t>
            </a:r>
            <a:endParaRPr lang="en-US" altLang="zh-CN" i="1" baseline="-25000" dirty="0">
              <a:solidFill>
                <a:schemeClr val="tx2"/>
              </a:solidFill>
              <a:latin typeface="+mn-ea"/>
            </a:endParaRPr>
          </a:p>
          <a:p>
            <a:pPr>
              <a:buFont typeface="Wingdings" panose="05000000000000000000" pitchFamily="2" charset="2"/>
              <a:buChar char="Ø"/>
            </a:pPr>
            <a:r>
              <a:rPr lang="zh-CN" altLang="en-US" sz="2000" b="0" dirty="0">
                <a:solidFill>
                  <a:srgbClr val="FF0000"/>
                </a:solidFill>
                <a:latin typeface="+mn-ea"/>
              </a:rPr>
              <a:t>该调度的</a:t>
            </a:r>
            <a:r>
              <a:rPr lang="en-US" altLang="zh-CN" sz="2000" b="0" dirty="0">
                <a:solidFill>
                  <a:srgbClr val="FF0000"/>
                </a:solidFill>
                <a:latin typeface="+mn-ea"/>
              </a:rPr>
              <a:t>Gantt</a:t>
            </a:r>
            <a:r>
              <a:rPr lang="zh-CN" altLang="en-US" sz="2000" b="0" dirty="0">
                <a:solidFill>
                  <a:srgbClr val="FF0000"/>
                </a:solidFill>
                <a:latin typeface="+mn-ea"/>
              </a:rPr>
              <a:t>图为</a:t>
            </a:r>
            <a:r>
              <a:rPr lang="zh-CN" altLang="zh-CN" sz="2000" b="0" dirty="0">
                <a:solidFill>
                  <a:srgbClr val="FF0000"/>
                </a:solidFill>
                <a:latin typeface="+mn-ea"/>
              </a:rPr>
              <a:t>:</a:t>
            </a:r>
            <a:endParaRPr lang="en-US" altLang="zh-CN" sz="2000" b="0" dirty="0">
              <a:solidFill>
                <a:srgbClr val="FF0000"/>
              </a:solidFill>
              <a:latin typeface="+mn-ea"/>
            </a:endParaRPr>
          </a:p>
          <a:p>
            <a:pPr>
              <a:buFont typeface="Wingdings" panose="05000000000000000000" pitchFamily="2" charset="2"/>
              <a:buChar char="Ø"/>
            </a:pPr>
            <a:endParaRPr lang="en-US" altLang="zh-CN" sz="1800" b="0" dirty="0">
              <a:solidFill>
                <a:schemeClr val="tx2"/>
              </a:solidFill>
              <a:latin typeface="+mn-ea"/>
            </a:endParaRPr>
          </a:p>
          <a:p>
            <a:pPr>
              <a:buFont typeface="Wingdings" panose="05000000000000000000" pitchFamily="2" charset="2"/>
              <a:buChar char="Ø"/>
            </a:pPr>
            <a:endParaRPr lang="en-US" altLang="zh-CN" sz="1800" b="0" dirty="0">
              <a:solidFill>
                <a:schemeClr val="tx2"/>
              </a:solidFill>
              <a:latin typeface="+mn-ea"/>
            </a:endParaRPr>
          </a:p>
          <a:p>
            <a:pPr>
              <a:buFont typeface="Wingdings" panose="05000000000000000000" pitchFamily="2" charset="2"/>
              <a:buChar char="Ø"/>
            </a:pPr>
            <a:endParaRPr lang="en-US" altLang="zh-CN" sz="1800" b="0" dirty="0">
              <a:solidFill>
                <a:schemeClr val="tx2"/>
              </a:solidFill>
              <a:latin typeface="+mn-ea"/>
            </a:endParaRPr>
          </a:p>
          <a:p>
            <a:pPr>
              <a:buFont typeface="Wingdings" panose="05000000000000000000" pitchFamily="2" charset="2"/>
              <a:buChar char="Ø"/>
            </a:pPr>
            <a:endParaRPr lang="en-US" altLang="zh-CN" sz="1800" b="0" dirty="0">
              <a:solidFill>
                <a:schemeClr val="tx2"/>
              </a:solidFill>
              <a:latin typeface="+mn-ea"/>
            </a:endParaRPr>
          </a:p>
          <a:p>
            <a:pPr>
              <a:buFont typeface="Wingdings" panose="05000000000000000000" pitchFamily="2" charset="2"/>
              <a:buChar char="Ø"/>
            </a:pPr>
            <a:r>
              <a:rPr lang="zh-CN" altLang="en-US" sz="2000" b="0" dirty="0">
                <a:solidFill>
                  <a:srgbClr val="FF0000"/>
                </a:solidFill>
                <a:latin typeface="+mn-ea"/>
              </a:rPr>
              <a:t>平均周转时间</a:t>
            </a:r>
            <a:r>
              <a:rPr lang="en-US" altLang="zh-CN" sz="2000" b="0" dirty="0">
                <a:latin typeface="+mn-ea"/>
                <a:sym typeface="Wingdings" panose="05000000000000000000" pitchFamily="2" charset="2"/>
              </a:rPr>
              <a:t>:(</a:t>
            </a:r>
            <a:r>
              <a:rPr lang="en-US" altLang="zh-CN" sz="2000" b="0" dirty="0">
                <a:latin typeface="+mn-ea"/>
              </a:rPr>
              <a:t>(1-0)+(</a:t>
            </a:r>
            <a:r>
              <a:rPr lang="en-US" altLang="zh-CN" sz="2000" b="0" dirty="0">
                <a:solidFill>
                  <a:schemeClr val="tx2"/>
                </a:solidFill>
                <a:latin typeface="+mn-ea"/>
              </a:rPr>
              <a:t>101-1)+(102-2)+(202-3)</a:t>
            </a:r>
            <a:r>
              <a:rPr lang="zh-CN" altLang="en-US" sz="2000" b="0" dirty="0">
                <a:solidFill>
                  <a:schemeClr val="tx2"/>
                </a:solidFill>
                <a:latin typeface="+mn-ea"/>
              </a:rPr>
              <a:t>）</a:t>
            </a:r>
            <a:r>
              <a:rPr lang="en-US" altLang="zh-CN" sz="2000" b="0" dirty="0">
                <a:solidFill>
                  <a:schemeClr val="tx2"/>
                </a:solidFill>
                <a:latin typeface="+mn-ea"/>
              </a:rPr>
              <a:t>/4=100</a:t>
            </a:r>
          </a:p>
          <a:p>
            <a:pPr>
              <a:buFont typeface="Wingdings" panose="05000000000000000000" pitchFamily="2" charset="2"/>
              <a:buChar char="Ø"/>
            </a:pPr>
            <a:r>
              <a:rPr lang="zh-CN" altLang="en-US" sz="2000" b="0" dirty="0">
                <a:solidFill>
                  <a:srgbClr val="FF0000"/>
                </a:solidFill>
                <a:latin typeface="+mn-ea"/>
              </a:rPr>
              <a:t>平均等待时间</a:t>
            </a:r>
            <a:r>
              <a:rPr lang="zh-CN" altLang="zh-CN" sz="2000" b="0" dirty="0">
                <a:latin typeface="+mn-ea"/>
              </a:rPr>
              <a:t>:</a:t>
            </a:r>
            <a:r>
              <a:rPr lang="en-US" altLang="zh-CN" sz="2000" b="0" dirty="0">
                <a:latin typeface="+mn-ea"/>
              </a:rPr>
              <a:t>((0-</a:t>
            </a:r>
            <a:r>
              <a:rPr lang="zh-CN" altLang="zh-CN" sz="2000" b="0" dirty="0">
                <a:latin typeface="+mn-ea"/>
              </a:rPr>
              <a:t>0</a:t>
            </a:r>
            <a:r>
              <a:rPr lang="en-US" altLang="zh-CN" sz="2000" b="0" dirty="0">
                <a:latin typeface="+mn-ea"/>
              </a:rPr>
              <a:t>)</a:t>
            </a:r>
            <a:r>
              <a:rPr lang="zh-CN" altLang="zh-CN" sz="2000" b="0" dirty="0">
                <a:latin typeface="+mn-ea"/>
              </a:rPr>
              <a:t>+</a:t>
            </a:r>
            <a:r>
              <a:rPr lang="en-US" altLang="zh-CN" sz="2000" b="0" dirty="0">
                <a:latin typeface="+mn-ea"/>
              </a:rPr>
              <a:t>(</a:t>
            </a:r>
            <a:r>
              <a:rPr lang="en-US" altLang="zh-CN" sz="2000" b="0" dirty="0">
                <a:solidFill>
                  <a:schemeClr val="tx2"/>
                </a:solidFill>
                <a:latin typeface="+mn-ea"/>
              </a:rPr>
              <a:t>1-1)</a:t>
            </a:r>
            <a:r>
              <a:rPr lang="zh-CN" altLang="zh-CN" sz="2000" b="0" dirty="0">
                <a:solidFill>
                  <a:schemeClr val="tx2"/>
                </a:solidFill>
                <a:latin typeface="+mn-ea"/>
              </a:rPr>
              <a:t>+</a:t>
            </a:r>
            <a:r>
              <a:rPr lang="en-US" altLang="zh-CN" sz="2000" b="0" dirty="0">
                <a:solidFill>
                  <a:schemeClr val="tx2"/>
                </a:solidFill>
                <a:latin typeface="+mn-ea"/>
              </a:rPr>
              <a:t>(101-2)+(102-3)</a:t>
            </a:r>
            <a:r>
              <a:rPr lang="zh-CN" altLang="zh-CN" sz="2000" b="0" dirty="0">
                <a:solidFill>
                  <a:schemeClr val="tx2"/>
                </a:solidFill>
                <a:latin typeface="+mn-ea"/>
              </a:rPr>
              <a:t>)/</a:t>
            </a:r>
            <a:r>
              <a:rPr lang="en-US" altLang="zh-CN" sz="2000" b="0" dirty="0">
                <a:solidFill>
                  <a:schemeClr val="tx2"/>
                </a:solidFill>
                <a:latin typeface="+mn-ea"/>
              </a:rPr>
              <a:t>4</a:t>
            </a:r>
            <a:r>
              <a:rPr lang="zh-CN" altLang="zh-CN" sz="2000" b="0" dirty="0">
                <a:solidFill>
                  <a:schemeClr val="tx2"/>
                </a:solidFill>
                <a:latin typeface="+mn-ea"/>
              </a:rPr>
              <a:t> = </a:t>
            </a:r>
            <a:r>
              <a:rPr lang="en-US" altLang="zh-CN" sz="2000" b="0" dirty="0">
                <a:solidFill>
                  <a:schemeClr val="tx2"/>
                </a:solidFill>
                <a:latin typeface="+mn-ea"/>
              </a:rPr>
              <a:t>49.5</a:t>
            </a:r>
          </a:p>
        </p:txBody>
      </p:sp>
      <p:grpSp>
        <p:nvGrpSpPr>
          <p:cNvPr id="98375" name="Group 71"/>
          <p:cNvGrpSpPr>
            <a:grpSpLocks/>
          </p:cNvGrpSpPr>
          <p:nvPr/>
        </p:nvGrpSpPr>
        <p:grpSpPr bwMode="auto">
          <a:xfrm>
            <a:off x="1377026" y="4106418"/>
            <a:ext cx="6858000" cy="1071563"/>
            <a:chOff x="1248" y="2352"/>
            <a:chExt cx="4320" cy="675"/>
          </a:xfrm>
        </p:grpSpPr>
        <p:sp>
          <p:nvSpPr>
            <p:cNvPr id="98345" name="Rectangle 41"/>
            <p:cNvSpPr>
              <a:spLocks noChangeArrowheads="1"/>
            </p:cNvSpPr>
            <p:nvPr/>
          </p:nvSpPr>
          <p:spPr bwMode="auto">
            <a:xfrm>
              <a:off x="3840" y="2352"/>
              <a:ext cx="139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a:t>D</a:t>
              </a:r>
            </a:p>
          </p:txBody>
        </p:sp>
        <p:sp>
          <p:nvSpPr>
            <p:cNvPr id="98339" name="Rectangle 35"/>
            <p:cNvSpPr>
              <a:spLocks noChangeArrowheads="1"/>
            </p:cNvSpPr>
            <p:nvPr/>
          </p:nvSpPr>
          <p:spPr bwMode="auto">
            <a:xfrm>
              <a:off x="1673" y="2356"/>
              <a:ext cx="1639" cy="287"/>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a:t>B</a:t>
              </a:r>
            </a:p>
          </p:txBody>
        </p:sp>
        <p:sp>
          <p:nvSpPr>
            <p:cNvPr id="98333" name="Rectangle 29"/>
            <p:cNvSpPr>
              <a:spLocks noChangeArrowheads="1"/>
            </p:cNvSpPr>
            <p:nvPr/>
          </p:nvSpPr>
          <p:spPr bwMode="auto">
            <a:xfrm>
              <a:off x="3312" y="2352"/>
              <a:ext cx="52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a:t>C</a:t>
              </a:r>
            </a:p>
          </p:txBody>
        </p:sp>
        <p:sp>
          <p:nvSpPr>
            <p:cNvPr id="98326" name="Rectangle 22"/>
            <p:cNvSpPr>
              <a:spLocks noChangeArrowheads="1"/>
            </p:cNvSpPr>
            <p:nvPr/>
          </p:nvSpPr>
          <p:spPr bwMode="auto">
            <a:xfrm>
              <a:off x="1392" y="2352"/>
              <a:ext cx="30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dirty="0"/>
                <a:t>A</a:t>
              </a:r>
            </a:p>
          </p:txBody>
        </p:sp>
        <p:sp>
          <p:nvSpPr>
            <p:cNvPr id="98327" name="Line 23"/>
            <p:cNvSpPr>
              <a:spLocks noChangeShapeType="1"/>
            </p:cNvSpPr>
            <p:nvPr/>
          </p:nvSpPr>
          <p:spPr bwMode="auto">
            <a:xfrm>
              <a:off x="1392" y="2352"/>
              <a:ext cx="384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28" name="Line 24"/>
            <p:cNvSpPr>
              <a:spLocks noChangeShapeType="1"/>
            </p:cNvSpPr>
            <p:nvPr/>
          </p:nvSpPr>
          <p:spPr bwMode="auto">
            <a:xfrm>
              <a:off x="1392" y="2639"/>
              <a:ext cx="384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29" name="Line 25"/>
            <p:cNvSpPr>
              <a:spLocks noChangeShapeType="1"/>
            </p:cNvSpPr>
            <p:nvPr/>
          </p:nvSpPr>
          <p:spPr bwMode="auto">
            <a:xfrm>
              <a:off x="1392" y="2352"/>
              <a:ext cx="0" cy="287"/>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30" name="Line 26"/>
            <p:cNvSpPr>
              <a:spLocks noChangeShapeType="1"/>
            </p:cNvSpPr>
            <p:nvPr/>
          </p:nvSpPr>
          <p:spPr bwMode="auto">
            <a:xfrm>
              <a:off x="5232" y="2352"/>
              <a:ext cx="0" cy="287"/>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55" name="Text Box 51"/>
            <p:cNvSpPr txBox="1">
              <a:spLocks noChangeArrowheads="1"/>
            </p:cNvSpPr>
            <p:nvPr/>
          </p:nvSpPr>
          <p:spPr bwMode="auto">
            <a:xfrm>
              <a:off x="1248" y="2736"/>
              <a:ext cx="43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楷体_GB2312" pitchFamily="49" charset="-122"/>
                  <a:ea typeface="楷体_GB2312" pitchFamily="49" charset="-122"/>
                </a:rPr>
                <a:t>0  1  2  3         101   102          202    </a:t>
              </a:r>
            </a:p>
          </p:txBody>
        </p:sp>
        <p:grpSp>
          <p:nvGrpSpPr>
            <p:cNvPr id="98373" name="Group 69"/>
            <p:cNvGrpSpPr>
              <a:grpSpLocks/>
            </p:cNvGrpSpPr>
            <p:nvPr/>
          </p:nvGrpSpPr>
          <p:grpSpPr bwMode="auto">
            <a:xfrm>
              <a:off x="1392" y="2352"/>
              <a:ext cx="3840" cy="432"/>
              <a:chOff x="1392" y="2352"/>
              <a:chExt cx="3840" cy="432"/>
            </a:xfrm>
          </p:grpSpPr>
          <p:sp>
            <p:nvSpPr>
              <p:cNvPr id="98350" name="Line 46"/>
              <p:cNvSpPr>
                <a:spLocks noChangeShapeType="1"/>
              </p:cNvSpPr>
              <p:nvPr/>
            </p:nvSpPr>
            <p:spPr bwMode="auto">
              <a:xfrm>
                <a:off x="1392" y="2640"/>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51" name="Line 47"/>
              <p:cNvSpPr>
                <a:spLocks noChangeShapeType="1"/>
              </p:cNvSpPr>
              <p:nvPr/>
            </p:nvSpPr>
            <p:spPr bwMode="auto">
              <a:xfrm>
                <a:off x="1680" y="2352"/>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52" name="Line 48"/>
              <p:cNvSpPr>
                <a:spLocks noChangeShapeType="1"/>
              </p:cNvSpPr>
              <p:nvPr/>
            </p:nvSpPr>
            <p:spPr bwMode="auto">
              <a:xfrm>
                <a:off x="3312" y="2352"/>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53" name="Line 49"/>
              <p:cNvSpPr>
                <a:spLocks noChangeShapeType="1"/>
              </p:cNvSpPr>
              <p:nvPr/>
            </p:nvSpPr>
            <p:spPr bwMode="auto">
              <a:xfrm>
                <a:off x="3840" y="2352"/>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54" name="Line 50"/>
              <p:cNvSpPr>
                <a:spLocks noChangeShapeType="1"/>
              </p:cNvSpPr>
              <p:nvPr/>
            </p:nvSpPr>
            <p:spPr bwMode="auto">
              <a:xfrm>
                <a:off x="5232" y="2640"/>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69" name="Line 65"/>
              <p:cNvSpPr>
                <a:spLocks noChangeShapeType="1"/>
              </p:cNvSpPr>
              <p:nvPr/>
            </p:nvSpPr>
            <p:spPr bwMode="auto">
              <a:xfrm>
                <a:off x="1920" y="2544"/>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70" name="Line 66"/>
              <p:cNvSpPr>
                <a:spLocks noChangeShapeType="1"/>
              </p:cNvSpPr>
              <p:nvPr/>
            </p:nvSpPr>
            <p:spPr bwMode="auto">
              <a:xfrm>
                <a:off x="2160" y="2544"/>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Tree>
    <p:extLst>
      <p:ext uri="{BB962C8B-B14F-4D97-AF65-F5344CB8AC3E}">
        <p14:creationId xmlns:p14="http://schemas.microsoft.com/office/powerpoint/2010/main" val="326375611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9" name="Rectangle 3"/>
          <p:cNvSpPr>
            <a:spLocks noGrp="1" noChangeArrowheads="1"/>
          </p:cNvSpPr>
          <p:nvPr>
            <p:ph type="body" idx="1"/>
          </p:nvPr>
        </p:nvSpPr>
        <p:spPr>
          <a:xfrm>
            <a:off x="692696" y="1287026"/>
            <a:ext cx="8077200" cy="4343400"/>
          </a:xfrm>
        </p:spPr>
        <p:txBody>
          <a:bodyPr/>
          <a:lstStyle/>
          <a:p>
            <a:pPr marL="0" indent="0">
              <a:lnSpc>
                <a:spcPct val="60000"/>
              </a:lnSpc>
              <a:buNone/>
            </a:pPr>
            <a:r>
              <a:rPr lang="zh-CN" altLang="en-US" sz="2000" b="1" dirty="0">
                <a:latin typeface="+mn-ea"/>
              </a:rPr>
              <a:t>改变到达顺序</a:t>
            </a:r>
            <a:r>
              <a:rPr lang="en-US" altLang="zh-CN" sz="2000" b="1" dirty="0">
                <a:latin typeface="+mn-ea"/>
              </a:rPr>
              <a:t>:  </a:t>
            </a:r>
            <a:r>
              <a:rPr lang="en-US" altLang="zh-CN" sz="2000" b="1" dirty="0" smtClean="0">
                <a:latin typeface="+mn-ea"/>
              </a:rPr>
              <a:t>   </a:t>
            </a:r>
            <a:r>
              <a:rPr lang="zh-CN" altLang="en-US" sz="2000" dirty="0" smtClean="0">
                <a:latin typeface="+mn-ea"/>
              </a:rPr>
              <a:t>进程</a:t>
            </a:r>
            <a:r>
              <a:rPr lang="zh-CN" altLang="en-US" sz="2000" dirty="0">
                <a:latin typeface="+mn-ea"/>
              </a:rPr>
              <a:t>名    </a:t>
            </a:r>
            <a:r>
              <a:rPr lang="zh-CN" altLang="en-US" sz="2000" dirty="0" smtClean="0">
                <a:latin typeface="+mn-ea"/>
              </a:rPr>
              <a:t> 到达</a:t>
            </a:r>
            <a:r>
              <a:rPr lang="zh-CN" altLang="en-US" sz="2000" dirty="0">
                <a:latin typeface="+mn-ea"/>
              </a:rPr>
              <a:t>时间   服务时间</a:t>
            </a:r>
            <a:endParaRPr lang="zh-CN" altLang="en-US" sz="2000" u="sng" dirty="0">
              <a:latin typeface="+mn-ea"/>
            </a:endParaRPr>
          </a:p>
          <a:p>
            <a:pPr marL="2291400" lvl="3" indent="0">
              <a:lnSpc>
                <a:spcPct val="60000"/>
              </a:lnSpc>
              <a:buNone/>
            </a:pPr>
            <a:r>
              <a:rPr lang="en-US" altLang="zh-CN" dirty="0" smtClean="0">
                <a:latin typeface="+mn-ea"/>
              </a:rPr>
              <a:t>   A 	    0         1</a:t>
            </a:r>
            <a:endParaRPr lang="en-US" altLang="zh-CN" dirty="0">
              <a:latin typeface="+mn-ea"/>
            </a:endParaRPr>
          </a:p>
          <a:p>
            <a:pPr marL="2291400" lvl="3" indent="0">
              <a:lnSpc>
                <a:spcPct val="60000"/>
              </a:lnSpc>
              <a:buNone/>
            </a:pPr>
            <a:r>
              <a:rPr lang="en-US" altLang="zh-CN" dirty="0" smtClean="0">
                <a:latin typeface="+mn-ea"/>
              </a:rPr>
              <a:t>   B           1</a:t>
            </a:r>
            <a:r>
              <a:rPr lang="en-US" altLang="zh-CN" i="1" dirty="0" smtClean="0">
                <a:latin typeface="+mn-ea"/>
              </a:rPr>
              <a:t>        </a:t>
            </a:r>
            <a:r>
              <a:rPr lang="en-US" altLang="zh-CN" dirty="0" smtClean="0">
                <a:latin typeface="+mn-ea"/>
              </a:rPr>
              <a:t>100</a:t>
            </a:r>
            <a:r>
              <a:rPr lang="en-US" altLang="zh-CN" i="1" baseline="-25000" dirty="0" smtClean="0">
                <a:latin typeface="+mn-ea"/>
              </a:rPr>
              <a:t> </a:t>
            </a:r>
            <a:endParaRPr lang="en-US" altLang="zh-CN" i="1" baseline="-25000" dirty="0">
              <a:latin typeface="+mn-ea"/>
            </a:endParaRPr>
          </a:p>
          <a:p>
            <a:pPr marL="2291400" lvl="3" indent="0">
              <a:lnSpc>
                <a:spcPct val="60000"/>
              </a:lnSpc>
              <a:buNone/>
            </a:pPr>
            <a:r>
              <a:rPr lang="en-US" altLang="zh-CN" dirty="0" smtClean="0">
                <a:latin typeface="+mn-ea"/>
              </a:rPr>
              <a:t>   D</a:t>
            </a:r>
            <a:r>
              <a:rPr lang="en-US" altLang="zh-CN" dirty="0">
                <a:latin typeface="+mn-ea"/>
              </a:rPr>
              <a:t>	  </a:t>
            </a:r>
            <a:r>
              <a:rPr lang="en-US" altLang="zh-CN" dirty="0" smtClean="0">
                <a:latin typeface="+mn-ea"/>
              </a:rPr>
              <a:t>  2        </a:t>
            </a:r>
            <a:r>
              <a:rPr lang="en-US" altLang="zh-CN" dirty="0">
                <a:latin typeface="+mn-ea"/>
              </a:rPr>
              <a:t>100   </a:t>
            </a:r>
          </a:p>
          <a:p>
            <a:pPr marL="2291400" lvl="3" indent="0">
              <a:lnSpc>
                <a:spcPct val="60000"/>
              </a:lnSpc>
              <a:buNone/>
            </a:pPr>
            <a:r>
              <a:rPr lang="en-US" altLang="zh-CN" dirty="0">
                <a:latin typeface="+mn-ea"/>
              </a:rPr>
              <a:t> </a:t>
            </a:r>
            <a:r>
              <a:rPr lang="en-US" altLang="zh-CN" dirty="0" smtClean="0">
                <a:latin typeface="+mn-ea"/>
              </a:rPr>
              <a:t>  C</a:t>
            </a:r>
            <a:r>
              <a:rPr lang="en-US" altLang="zh-CN" i="1" baseline="-25000" dirty="0">
                <a:latin typeface="+mn-ea"/>
              </a:rPr>
              <a:t>	</a:t>
            </a:r>
            <a:r>
              <a:rPr lang="en-US" altLang="zh-CN" i="1" baseline="-25000" dirty="0" smtClean="0">
                <a:latin typeface="+mn-ea"/>
              </a:rPr>
              <a:t>      </a:t>
            </a:r>
            <a:r>
              <a:rPr lang="en-US" altLang="zh-CN" dirty="0">
                <a:latin typeface="+mn-ea"/>
              </a:rPr>
              <a:t>3</a:t>
            </a:r>
            <a:r>
              <a:rPr lang="en-US" altLang="zh-CN" i="1" baseline="-25000" dirty="0">
                <a:latin typeface="+mn-ea"/>
              </a:rPr>
              <a:t>            </a:t>
            </a:r>
            <a:r>
              <a:rPr lang="en-US" altLang="zh-CN" i="1" baseline="-25000" dirty="0" smtClean="0">
                <a:latin typeface="+mn-ea"/>
              </a:rPr>
              <a:t>  </a:t>
            </a:r>
            <a:r>
              <a:rPr lang="en-US" altLang="zh-CN" dirty="0">
                <a:latin typeface="+mn-ea"/>
              </a:rPr>
              <a:t>1</a:t>
            </a:r>
            <a:endParaRPr lang="en-US" altLang="zh-CN" i="1" baseline="-25000" dirty="0">
              <a:latin typeface="+mn-ea"/>
            </a:endParaRPr>
          </a:p>
          <a:p>
            <a:pPr>
              <a:lnSpc>
                <a:spcPct val="50000"/>
              </a:lnSpc>
              <a:buFont typeface="Wingdings" panose="05000000000000000000" pitchFamily="2" charset="2"/>
              <a:buChar char="Ø"/>
            </a:pPr>
            <a:r>
              <a:rPr lang="zh-CN" altLang="en-US" sz="2000" dirty="0">
                <a:solidFill>
                  <a:srgbClr val="FF0000"/>
                </a:solidFill>
                <a:latin typeface="+mn-ea"/>
              </a:rPr>
              <a:t>该调度的</a:t>
            </a:r>
            <a:r>
              <a:rPr lang="en-US" altLang="zh-CN" sz="2000" dirty="0">
                <a:solidFill>
                  <a:srgbClr val="FF0000"/>
                </a:solidFill>
                <a:latin typeface="+mn-ea"/>
              </a:rPr>
              <a:t>Gantt</a:t>
            </a:r>
            <a:r>
              <a:rPr lang="zh-CN" altLang="en-US" sz="2000" dirty="0">
                <a:solidFill>
                  <a:srgbClr val="FF0000"/>
                </a:solidFill>
                <a:latin typeface="+mn-ea"/>
              </a:rPr>
              <a:t>图为</a:t>
            </a:r>
            <a:r>
              <a:rPr lang="zh-CN" altLang="zh-CN" sz="2000" dirty="0">
                <a:solidFill>
                  <a:srgbClr val="FF0000"/>
                </a:solidFill>
                <a:latin typeface="+mn-ea"/>
              </a:rPr>
              <a:t>:</a:t>
            </a:r>
            <a:endParaRPr lang="en-US" altLang="zh-CN" sz="2000" dirty="0">
              <a:solidFill>
                <a:srgbClr val="FF0000"/>
              </a:solidFill>
              <a:latin typeface="+mn-ea"/>
            </a:endParaRPr>
          </a:p>
          <a:p>
            <a:pPr>
              <a:lnSpc>
                <a:spcPct val="60000"/>
              </a:lnSpc>
              <a:buFont typeface="Wingdings" panose="05000000000000000000" pitchFamily="2" charset="2"/>
              <a:buChar char="Ø"/>
            </a:pPr>
            <a:endParaRPr lang="en-US" altLang="zh-CN" sz="2000" dirty="0">
              <a:latin typeface="+mn-ea"/>
            </a:endParaRPr>
          </a:p>
          <a:p>
            <a:pPr>
              <a:lnSpc>
                <a:spcPct val="60000"/>
              </a:lnSpc>
              <a:buFont typeface="Wingdings" panose="05000000000000000000" pitchFamily="2" charset="2"/>
              <a:buChar char="Ø"/>
            </a:pPr>
            <a:endParaRPr lang="en-US" altLang="zh-CN" sz="2000" dirty="0">
              <a:latin typeface="+mn-ea"/>
            </a:endParaRPr>
          </a:p>
          <a:p>
            <a:pPr>
              <a:lnSpc>
                <a:spcPct val="60000"/>
              </a:lnSpc>
              <a:buFont typeface="Wingdings" panose="05000000000000000000" pitchFamily="2" charset="2"/>
              <a:buChar char="Ø"/>
            </a:pPr>
            <a:endParaRPr lang="en-US" altLang="zh-CN" sz="2000" dirty="0">
              <a:latin typeface="+mn-ea"/>
            </a:endParaRPr>
          </a:p>
          <a:p>
            <a:pPr>
              <a:lnSpc>
                <a:spcPct val="60000"/>
              </a:lnSpc>
              <a:buFont typeface="Wingdings" panose="05000000000000000000" pitchFamily="2" charset="2"/>
              <a:buChar char="Ø"/>
            </a:pPr>
            <a:endParaRPr lang="en-US" altLang="zh-CN" sz="2000" dirty="0">
              <a:latin typeface="+mn-ea"/>
            </a:endParaRPr>
          </a:p>
          <a:p>
            <a:pPr>
              <a:lnSpc>
                <a:spcPct val="90000"/>
              </a:lnSpc>
              <a:buFont typeface="Wingdings" panose="05000000000000000000" pitchFamily="2" charset="2"/>
              <a:buChar char="Ø"/>
            </a:pPr>
            <a:endParaRPr lang="en-US" altLang="zh-CN" sz="2000" dirty="0">
              <a:latin typeface="+mn-ea"/>
            </a:endParaRPr>
          </a:p>
          <a:p>
            <a:pPr>
              <a:lnSpc>
                <a:spcPct val="90000"/>
              </a:lnSpc>
              <a:buFont typeface="Wingdings" panose="05000000000000000000" pitchFamily="2" charset="2"/>
              <a:buChar char="Ø"/>
            </a:pPr>
            <a:endParaRPr lang="en-US" altLang="zh-CN" sz="2000" dirty="0">
              <a:latin typeface="+mn-ea"/>
            </a:endParaRPr>
          </a:p>
          <a:p>
            <a:pPr>
              <a:lnSpc>
                <a:spcPct val="90000"/>
              </a:lnSpc>
              <a:buFont typeface="Wingdings" panose="05000000000000000000" pitchFamily="2" charset="2"/>
              <a:buChar char="Ø"/>
            </a:pPr>
            <a:r>
              <a:rPr lang="zh-CN" altLang="en-US" sz="2000" dirty="0">
                <a:solidFill>
                  <a:srgbClr val="FF0000"/>
                </a:solidFill>
                <a:latin typeface="+mn-ea"/>
              </a:rPr>
              <a:t>平均周转时间</a:t>
            </a:r>
            <a:r>
              <a:rPr lang="en-US" altLang="zh-CN" sz="2000" dirty="0">
                <a:solidFill>
                  <a:srgbClr val="FF0000"/>
                </a:solidFill>
                <a:latin typeface="+mn-ea"/>
              </a:rPr>
              <a:t>:</a:t>
            </a:r>
            <a:r>
              <a:rPr lang="zh-CN" altLang="en-US" sz="2000" dirty="0">
                <a:latin typeface="+mn-ea"/>
              </a:rPr>
              <a:t>（</a:t>
            </a:r>
            <a:r>
              <a:rPr lang="en-US" altLang="zh-CN" sz="2000" dirty="0">
                <a:latin typeface="+mn-ea"/>
              </a:rPr>
              <a:t>(1-0)+(101-1)+(202-3)+(201-2)</a:t>
            </a:r>
            <a:r>
              <a:rPr lang="zh-CN" altLang="en-US" sz="2000" dirty="0">
                <a:latin typeface="+mn-ea"/>
              </a:rPr>
              <a:t>）</a:t>
            </a:r>
            <a:r>
              <a:rPr lang="en-US" altLang="zh-CN" sz="2000" dirty="0">
                <a:latin typeface="+mn-ea"/>
              </a:rPr>
              <a:t>/4=124.25</a:t>
            </a:r>
          </a:p>
          <a:p>
            <a:pPr>
              <a:lnSpc>
                <a:spcPct val="90000"/>
              </a:lnSpc>
              <a:buFont typeface="Wingdings" panose="05000000000000000000" pitchFamily="2" charset="2"/>
              <a:buChar char="Ø"/>
            </a:pPr>
            <a:r>
              <a:rPr lang="zh-CN" altLang="en-US" sz="2000" dirty="0">
                <a:solidFill>
                  <a:srgbClr val="FF0000"/>
                </a:solidFill>
                <a:latin typeface="+mn-ea"/>
              </a:rPr>
              <a:t>平均等待时间</a:t>
            </a:r>
            <a:r>
              <a:rPr lang="zh-CN" altLang="zh-CN" sz="2000" dirty="0">
                <a:solidFill>
                  <a:srgbClr val="FF0000"/>
                </a:solidFill>
                <a:latin typeface="+mn-ea"/>
              </a:rPr>
              <a:t>:  </a:t>
            </a:r>
            <a:r>
              <a:rPr lang="zh-CN" altLang="zh-CN" sz="2000" dirty="0">
                <a:latin typeface="+mn-ea"/>
              </a:rPr>
              <a:t>(</a:t>
            </a:r>
            <a:r>
              <a:rPr lang="en-US" altLang="zh-CN" sz="2000" dirty="0">
                <a:latin typeface="+mn-ea"/>
              </a:rPr>
              <a:t>(</a:t>
            </a:r>
            <a:r>
              <a:rPr lang="zh-CN" altLang="zh-CN" sz="2000" dirty="0">
                <a:latin typeface="+mn-ea"/>
              </a:rPr>
              <a:t>0</a:t>
            </a:r>
            <a:r>
              <a:rPr lang="en-US" altLang="zh-CN" sz="2000" dirty="0">
                <a:latin typeface="+mn-ea"/>
              </a:rPr>
              <a:t>-0)</a:t>
            </a:r>
            <a:r>
              <a:rPr lang="zh-CN" altLang="zh-CN" sz="2000" dirty="0">
                <a:latin typeface="+mn-ea"/>
              </a:rPr>
              <a:t>+</a:t>
            </a:r>
            <a:r>
              <a:rPr lang="en-US" altLang="zh-CN" sz="2000" dirty="0">
                <a:latin typeface="+mn-ea"/>
              </a:rPr>
              <a:t>(1-1)</a:t>
            </a:r>
            <a:r>
              <a:rPr lang="zh-CN" altLang="zh-CN" sz="2000" dirty="0">
                <a:latin typeface="+mn-ea"/>
              </a:rPr>
              <a:t>+</a:t>
            </a:r>
            <a:r>
              <a:rPr lang="en-US" altLang="zh-CN" sz="2000" dirty="0">
                <a:latin typeface="+mn-ea"/>
              </a:rPr>
              <a:t>(201-3)+(101-2)</a:t>
            </a:r>
            <a:r>
              <a:rPr lang="zh-CN" altLang="zh-CN" sz="2000" dirty="0">
                <a:latin typeface="+mn-ea"/>
              </a:rPr>
              <a:t>)/</a:t>
            </a:r>
            <a:r>
              <a:rPr lang="en-US" altLang="zh-CN" sz="2000" dirty="0">
                <a:latin typeface="+mn-ea"/>
              </a:rPr>
              <a:t>4</a:t>
            </a:r>
            <a:r>
              <a:rPr lang="zh-CN" altLang="zh-CN" sz="2000" dirty="0">
                <a:latin typeface="+mn-ea"/>
              </a:rPr>
              <a:t> = </a:t>
            </a:r>
            <a:r>
              <a:rPr lang="en-US" altLang="zh-CN" sz="2000" dirty="0">
                <a:latin typeface="+mn-ea"/>
              </a:rPr>
              <a:t>74.25</a:t>
            </a:r>
          </a:p>
        </p:txBody>
      </p:sp>
      <p:graphicFrame>
        <p:nvGraphicFramePr>
          <p:cNvPr id="424130" name="Group 194"/>
          <p:cNvGraphicFramePr>
            <a:graphicFrameLocks noGrp="1"/>
          </p:cNvGraphicFramePr>
          <p:nvPr>
            <p:extLst/>
          </p:nvPr>
        </p:nvGraphicFramePr>
        <p:xfrm>
          <a:off x="2064296" y="3192026"/>
          <a:ext cx="6096000" cy="457200"/>
        </p:xfrm>
        <a:graphic>
          <a:graphicData uri="http://schemas.openxmlformats.org/drawingml/2006/table">
            <a:tbl>
              <a:tblPr/>
              <a:tblGrid>
                <a:gridCol w="609600"/>
                <a:gridCol w="2438400"/>
                <a:gridCol w="2362200"/>
                <a:gridCol w="685800"/>
              </a:tblGrid>
              <a:tr h="381000">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1" i="0" u="none" strike="noStrike" cap="none" normalizeH="0" baseline="0" dirty="0" smtClean="0">
                          <a:ln>
                            <a:noFill/>
                          </a:ln>
                          <a:solidFill>
                            <a:schemeClr val="tx1"/>
                          </a:solidFill>
                          <a:effectLst/>
                          <a:latin typeface="Tahoma" panose="020B0604030504040204" pitchFamily="34" charset="0"/>
                          <a:ea typeface="楷体_GB2312" pitchFamily="49" charset="-122"/>
                        </a:rPr>
                        <a:t>A</a:t>
                      </a:r>
                    </a:p>
                  </a:txBody>
                  <a:tcPr anchor="ctr" horzOverflow="overflow">
                    <a:lnL w="28575"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1" i="0" u="none" strike="noStrike" cap="none" normalizeH="0" baseline="0" dirty="0" smtClean="0">
                          <a:ln>
                            <a:noFill/>
                          </a:ln>
                          <a:solidFill>
                            <a:schemeClr val="tx1"/>
                          </a:solidFill>
                          <a:effectLst/>
                          <a:latin typeface="Tahoma" panose="020B0604030504040204" pitchFamily="34" charset="0"/>
                          <a:ea typeface="楷体_GB2312" pitchFamily="49" charset="-122"/>
                        </a:rPr>
                        <a:t>B</a:t>
                      </a:r>
                    </a:p>
                  </a:txBody>
                  <a:tcPr anchor="ct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1" i="0" u="none" strike="noStrike" cap="none" normalizeH="0" baseline="0" dirty="0" smtClean="0">
                          <a:ln>
                            <a:noFill/>
                          </a:ln>
                          <a:solidFill>
                            <a:schemeClr val="tx1"/>
                          </a:solidFill>
                          <a:effectLst/>
                          <a:latin typeface="Tahoma" panose="020B0604030504040204" pitchFamily="34" charset="0"/>
                          <a:ea typeface="楷体_GB2312" pitchFamily="49" charset="-122"/>
                        </a:rPr>
                        <a:t>D</a:t>
                      </a:r>
                    </a:p>
                  </a:txBody>
                  <a:tcPr anchor="ct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1" i="0" u="none" strike="noStrike" cap="none" normalizeH="0" baseline="0" dirty="0" smtClean="0">
                          <a:ln>
                            <a:noFill/>
                          </a:ln>
                          <a:solidFill>
                            <a:schemeClr val="tx1"/>
                          </a:solidFill>
                          <a:effectLst/>
                          <a:latin typeface="Tahoma" panose="020B0604030504040204" pitchFamily="34" charset="0"/>
                          <a:ea typeface="楷体_GB2312" pitchFamily="49" charset="-122"/>
                        </a:rPr>
                        <a:t>  C</a:t>
                      </a:r>
                    </a:p>
                  </a:txBody>
                  <a:tcPr anchor="ctr" horzOverflow="overflow">
                    <a:lnL>
                      <a:noFill/>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24127" name="Group 191"/>
          <p:cNvGraphicFramePr>
            <a:graphicFrameLocks noGrp="1"/>
          </p:cNvGraphicFramePr>
          <p:nvPr>
            <p:extLst/>
          </p:nvPr>
        </p:nvGraphicFramePr>
        <p:xfrm>
          <a:off x="3131840" y="5337212"/>
          <a:ext cx="3124200" cy="842328"/>
        </p:xfrm>
        <a:graphic>
          <a:graphicData uri="http://schemas.openxmlformats.org/drawingml/2006/table">
            <a:tbl>
              <a:tblPr/>
              <a:tblGrid>
                <a:gridCol w="1071563"/>
                <a:gridCol w="892175"/>
                <a:gridCol w="1160462"/>
              </a:tblGrid>
              <a:tr h="0">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zh-CN" altLang="en-US" sz="1800" b="1" i="0" u="none" strike="noStrike" cap="none" normalizeH="0" baseline="0" dirty="0" smtClean="0">
                          <a:ln>
                            <a:noFill/>
                          </a:ln>
                          <a:solidFill>
                            <a:schemeClr val="tx1"/>
                          </a:solidFill>
                          <a:effectLst/>
                          <a:latin typeface="Tahoma" panose="020B0604030504040204" pitchFamily="34" charset="0"/>
                          <a:ea typeface="楷体_GB2312" pitchFamily="49" charset="-122"/>
                        </a:rPr>
                        <a:t>周转</a:t>
                      </a:r>
                      <a:r>
                        <a:rPr kumimoji="1" lang="en-US" altLang="zh-CN" sz="1800" b="1" i="0" u="none" strike="noStrike" cap="none" normalizeH="0" baseline="0" dirty="0" smtClean="0">
                          <a:ln>
                            <a:noFill/>
                          </a:ln>
                          <a:solidFill>
                            <a:schemeClr val="tx1"/>
                          </a:solidFill>
                          <a:effectLst/>
                          <a:latin typeface="Tahoma" panose="020B0604030504040204" pitchFamily="34" charset="0"/>
                          <a:ea typeface="楷体_GB2312" pitchFamily="49" charset="-122"/>
                        </a:rPr>
                        <a:t>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000" b="1" i="0" u="none" strike="noStrike" cap="none" normalizeH="0" baseline="0" smtClean="0">
                          <a:ln>
                            <a:noFill/>
                          </a:ln>
                          <a:solidFill>
                            <a:srgbClr val="0000FF"/>
                          </a:solidFill>
                          <a:effectLst/>
                          <a:latin typeface="楷体_GB2312" pitchFamily="49" charset="-122"/>
                          <a:ea typeface="楷体_GB2312" pitchFamily="49" charset="-122"/>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000" b="1" i="0" u="none" strike="noStrike" cap="none" normalizeH="0" baseline="0" smtClean="0">
                          <a:ln>
                            <a:noFill/>
                          </a:ln>
                          <a:solidFill>
                            <a:srgbClr val="0000FF"/>
                          </a:solidFill>
                          <a:effectLst/>
                          <a:latin typeface="楷体_GB2312" pitchFamily="49" charset="-122"/>
                          <a:ea typeface="楷体_GB2312" pitchFamily="49" charset="-122"/>
                        </a:rPr>
                        <a:t>124.25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6088">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zh-CN" altLang="en-US" sz="1800" b="1" i="0" u="none" strike="noStrike" cap="none" normalizeH="0" baseline="0" smtClean="0">
                          <a:ln>
                            <a:noFill/>
                          </a:ln>
                          <a:solidFill>
                            <a:schemeClr val="tx1"/>
                          </a:solidFill>
                          <a:effectLst/>
                          <a:latin typeface="Tahoma" panose="020B0604030504040204" pitchFamily="34" charset="0"/>
                          <a:ea typeface="楷体_GB2312" pitchFamily="49" charset="-122"/>
                        </a:rPr>
                        <a:t>等待</a:t>
                      </a:r>
                      <a:r>
                        <a:rPr kumimoji="1" lang="en-US" altLang="zh-CN" sz="1800" b="1" i="0" u="none" strike="noStrike" cap="none" normalizeH="0" baseline="0" smtClean="0">
                          <a:ln>
                            <a:noFill/>
                          </a:ln>
                          <a:solidFill>
                            <a:schemeClr val="tx1"/>
                          </a:solidFill>
                          <a:effectLst/>
                          <a:latin typeface="Tahoma" panose="020B0604030504040204" pitchFamily="34" charset="0"/>
                          <a:ea typeface="楷体_GB2312" pitchFamily="49" charset="-122"/>
                        </a:rPr>
                        <a:t>T</a:t>
                      </a:r>
                      <a:endParaRPr kumimoji="1" lang="en-US" altLang="zh-CN" sz="1800" b="1" i="0" u="none" strike="noStrike" cap="none" normalizeH="0" baseline="0" smtClean="0">
                        <a:ln>
                          <a:noFill/>
                        </a:ln>
                        <a:solidFill>
                          <a:schemeClr val="hlink"/>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000" b="1" i="0" u="none" strike="noStrike" cap="none" normalizeH="0" baseline="0" smtClean="0">
                          <a:ln>
                            <a:noFill/>
                          </a:ln>
                          <a:solidFill>
                            <a:srgbClr val="0000FF"/>
                          </a:solidFill>
                          <a:effectLst/>
                          <a:latin typeface="楷体_GB2312" pitchFamily="49" charset="-122"/>
                          <a:ea typeface="楷体_GB2312" pitchFamily="49" charset="-122"/>
                        </a:rPr>
                        <a:t>49.5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000" b="1" i="0" u="none" strike="noStrike" cap="none" normalizeH="0" baseline="0" dirty="0" smtClean="0">
                          <a:ln>
                            <a:noFill/>
                          </a:ln>
                          <a:solidFill>
                            <a:srgbClr val="0000FF"/>
                          </a:solidFill>
                          <a:effectLst/>
                          <a:latin typeface="楷体_GB2312" pitchFamily="49" charset="-122"/>
                          <a:ea typeface="楷体_GB2312" pitchFamily="49" charset="-122"/>
                        </a:rPr>
                        <a:t>74.25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424136" name="Group 200"/>
          <p:cNvGrpSpPr>
            <a:grpSpLocks/>
          </p:cNvGrpSpPr>
          <p:nvPr/>
        </p:nvGrpSpPr>
        <p:grpSpPr bwMode="auto">
          <a:xfrm>
            <a:off x="1835696" y="3192026"/>
            <a:ext cx="6781800" cy="1006475"/>
            <a:chOff x="1200" y="2496"/>
            <a:chExt cx="4272" cy="634"/>
          </a:xfrm>
        </p:grpSpPr>
        <p:sp>
          <p:nvSpPr>
            <p:cNvPr id="423960" name="Text Box 24"/>
            <p:cNvSpPr txBox="1">
              <a:spLocks noChangeArrowheads="1"/>
            </p:cNvSpPr>
            <p:nvPr/>
          </p:nvSpPr>
          <p:spPr bwMode="auto">
            <a:xfrm>
              <a:off x="1200" y="2880"/>
              <a:ext cx="4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楷体_GB2312" pitchFamily="49" charset="-122"/>
                  <a:ea typeface="楷体_GB2312" pitchFamily="49" charset="-122"/>
                </a:rPr>
                <a:t>0   1   2  3           101                 201 202    </a:t>
              </a:r>
            </a:p>
          </p:txBody>
        </p:sp>
        <p:grpSp>
          <p:nvGrpSpPr>
            <p:cNvPr id="424135" name="Group 199"/>
            <p:cNvGrpSpPr>
              <a:grpSpLocks/>
            </p:cNvGrpSpPr>
            <p:nvPr/>
          </p:nvGrpSpPr>
          <p:grpSpPr bwMode="auto">
            <a:xfrm>
              <a:off x="1344" y="2496"/>
              <a:ext cx="3840" cy="432"/>
              <a:chOff x="1344" y="2496"/>
              <a:chExt cx="3840" cy="432"/>
            </a:xfrm>
          </p:grpSpPr>
          <p:sp>
            <p:nvSpPr>
              <p:cNvPr id="423955" name="Line 19"/>
              <p:cNvSpPr>
                <a:spLocks noChangeShapeType="1"/>
              </p:cNvSpPr>
              <p:nvPr/>
            </p:nvSpPr>
            <p:spPr bwMode="auto">
              <a:xfrm>
                <a:off x="1344" y="2784"/>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56" name="Line 20"/>
              <p:cNvSpPr>
                <a:spLocks noChangeShapeType="1"/>
              </p:cNvSpPr>
              <p:nvPr/>
            </p:nvSpPr>
            <p:spPr bwMode="auto">
              <a:xfrm>
                <a:off x="1632" y="2496"/>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57" name="Line 21"/>
              <p:cNvSpPr>
                <a:spLocks noChangeShapeType="1"/>
              </p:cNvSpPr>
              <p:nvPr/>
            </p:nvSpPr>
            <p:spPr bwMode="auto">
              <a:xfrm>
                <a:off x="3264" y="2496"/>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58" name="Line 22"/>
              <p:cNvSpPr>
                <a:spLocks noChangeShapeType="1"/>
              </p:cNvSpPr>
              <p:nvPr/>
            </p:nvSpPr>
            <p:spPr bwMode="auto">
              <a:xfrm flipH="1">
                <a:off x="4896" y="2496"/>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3959" name="Line 23"/>
              <p:cNvSpPr>
                <a:spLocks noChangeShapeType="1"/>
              </p:cNvSpPr>
              <p:nvPr/>
            </p:nvSpPr>
            <p:spPr bwMode="auto">
              <a:xfrm>
                <a:off x="5184" y="2784"/>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4131" name="Line 195"/>
              <p:cNvSpPr>
                <a:spLocks noChangeShapeType="1"/>
              </p:cNvSpPr>
              <p:nvPr/>
            </p:nvSpPr>
            <p:spPr bwMode="auto">
              <a:xfrm>
                <a:off x="1920" y="2688"/>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4132" name="Line 196"/>
              <p:cNvSpPr>
                <a:spLocks noChangeShapeType="1"/>
              </p:cNvSpPr>
              <p:nvPr/>
            </p:nvSpPr>
            <p:spPr bwMode="auto">
              <a:xfrm>
                <a:off x="2160" y="2688"/>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6" name="Rectangle 2"/>
          <p:cNvSpPr>
            <a:spLocks noGrp="1" noChangeArrowheads="1"/>
          </p:cNvSpPr>
          <p:nvPr>
            <p:ph type="title"/>
          </p:nvPr>
        </p:nvSpPr>
        <p:spPr>
          <a:xfrm>
            <a:off x="935596" y="188640"/>
            <a:ext cx="5562600" cy="428091"/>
          </a:xfrm>
        </p:spPr>
        <p:txBody>
          <a:bodyPr/>
          <a:lstStyle/>
          <a:p>
            <a:pPr algn="l"/>
            <a:r>
              <a:rPr lang="zh-CN" altLang="en-US" sz="2800" b="1" dirty="0" smtClean="0">
                <a:latin typeface="+mn-ea"/>
                <a:ea typeface="+mn-ea"/>
              </a:rPr>
              <a:t>（</a:t>
            </a:r>
            <a:r>
              <a:rPr lang="en-US" altLang="zh-CN" sz="2800" b="1" dirty="0" smtClean="0">
                <a:latin typeface="+mn-ea"/>
                <a:ea typeface="+mn-ea"/>
              </a:rPr>
              <a:t>1</a:t>
            </a:r>
            <a:r>
              <a:rPr lang="zh-CN" altLang="en-US" sz="2800" b="1" dirty="0" smtClean="0">
                <a:latin typeface="+mn-ea"/>
                <a:ea typeface="+mn-ea"/>
              </a:rPr>
              <a:t>）先</a:t>
            </a:r>
            <a:r>
              <a:rPr lang="zh-CN" altLang="en-US" sz="2800" b="1" dirty="0">
                <a:latin typeface="+mn-ea"/>
                <a:ea typeface="+mn-ea"/>
              </a:rPr>
              <a:t>来先服务调度算法</a:t>
            </a:r>
            <a:r>
              <a:rPr kumimoji="0" lang="en-US" altLang="zh-CN" sz="2800" b="1" dirty="0">
                <a:latin typeface="+mn-ea"/>
                <a:ea typeface="+mn-ea"/>
              </a:rPr>
              <a:t>FCFS</a:t>
            </a:r>
            <a:endParaRPr kumimoji="0" lang="zh-CN" altLang="zh-CN" sz="2800" b="1" dirty="0">
              <a:latin typeface="+mn-ea"/>
              <a:ea typeface="+mn-ea"/>
            </a:endParaRPr>
          </a:p>
        </p:txBody>
      </p:sp>
    </p:spTree>
    <p:extLst>
      <p:ext uri="{BB962C8B-B14F-4D97-AF65-F5344CB8AC3E}">
        <p14:creationId xmlns:p14="http://schemas.microsoft.com/office/powerpoint/2010/main" val="107438431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1007604" y="1143000"/>
            <a:ext cx="7010400" cy="685800"/>
          </a:xfrm>
        </p:spPr>
        <p:txBody>
          <a:bodyPr/>
          <a:lstStyle/>
          <a:p>
            <a:pPr algn="just"/>
            <a:r>
              <a:rPr lang="en-US" altLang="zh-CN" sz="2400" b="1">
                <a:solidFill>
                  <a:srgbClr val="FF0000"/>
                </a:solidFill>
                <a:latin typeface="+mn-ea"/>
                <a:ea typeface="+mn-ea"/>
              </a:rPr>
              <a:t>FCFS</a:t>
            </a:r>
            <a:r>
              <a:rPr lang="zh-CN" altLang="en-US" sz="2400" b="1">
                <a:solidFill>
                  <a:srgbClr val="FF0000"/>
                </a:solidFill>
                <a:latin typeface="+mn-ea"/>
                <a:ea typeface="+mn-ea"/>
              </a:rPr>
              <a:t>调度算法存在的问题</a:t>
            </a:r>
            <a:endParaRPr lang="zh-CN" altLang="zh-CN" sz="2400" b="1">
              <a:solidFill>
                <a:srgbClr val="FF0000"/>
              </a:solidFill>
              <a:latin typeface="+mn-ea"/>
              <a:ea typeface="+mn-ea"/>
            </a:endParaRPr>
          </a:p>
        </p:txBody>
      </p:sp>
      <p:sp>
        <p:nvSpPr>
          <p:cNvPr id="476163" name="Rectangle 3"/>
          <p:cNvSpPr>
            <a:spLocks noGrp="1" noChangeArrowheads="1"/>
          </p:cNvSpPr>
          <p:nvPr>
            <p:ph type="body" idx="1"/>
          </p:nvPr>
        </p:nvSpPr>
        <p:spPr>
          <a:xfrm>
            <a:off x="935596" y="1828800"/>
            <a:ext cx="7421252" cy="4343400"/>
          </a:xfrm>
        </p:spPr>
        <p:txBody>
          <a:bodyPr/>
          <a:lstStyle/>
          <a:p>
            <a:pPr algn="just">
              <a:lnSpc>
                <a:spcPct val="170000"/>
              </a:lnSpc>
              <a:buFont typeface="Wingdings" panose="05000000000000000000" pitchFamily="2" charset="2"/>
              <a:buChar char="Ø"/>
            </a:pPr>
            <a:r>
              <a:rPr lang="zh-CN" altLang="en-US" sz="2000" b="0" smtClean="0">
                <a:latin typeface="+mn-ea"/>
              </a:rPr>
              <a:t>从</a:t>
            </a:r>
            <a:r>
              <a:rPr lang="zh-CN" altLang="en-US" sz="2000" b="0">
                <a:latin typeface="+mn-ea"/>
              </a:rPr>
              <a:t>表面上，先来先服务于所有作业是公平的，即按照它们到来的先后次序进程服务。但若一个</a:t>
            </a:r>
            <a:r>
              <a:rPr lang="zh-CN" altLang="en-US" sz="2000" b="0">
                <a:solidFill>
                  <a:srgbClr val="FF0000"/>
                </a:solidFill>
                <a:latin typeface="+mn-ea"/>
              </a:rPr>
              <a:t>长作业</a:t>
            </a:r>
            <a:r>
              <a:rPr lang="zh-CN" altLang="en-US" sz="2000" b="0">
                <a:latin typeface="+mn-ea"/>
              </a:rPr>
              <a:t>先到达系统，就会使许多</a:t>
            </a:r>
            <a:r>
              <a:rPr lang="zh-CN" altLang="en-US" sz="2000" b="0">
                <a:solidFill>
                  <a:srgbClr val="FF0000"/>
                </a:solidFill>
                <a:latin typeface="+mn-ea"/>
              </a:rPr>
              <a:t>短作业</a:t>
            </a:r>
            <a:r>
              <a:rPr lang="zh-CN" altLang="en-US" sz="2000" b="0">
                <a:latin typeface="+mn-ea"/>
              </a:rPr>
              <a:t>等待很长的时间，从而引起许多短作业用户的不满。</a:t>
            </a:r>
          </a:p>
          <a:p>
            <a:pPr algn="just">
              <a:lnSpc>
                <a:spcPct val="170000"/>
              </a:lnSpc>
              <a:buFont typeface="Wingdings" panose="05000000000000000000" pitchFamily="2" charset="2"/>
              <a:buChar char="Ø"/>
            </a:pPr>
            <a:r>
              <a:rPr lang="zh-CN" altLang="en-US" sz="2000" b="0" smtClean="0">
                <a:latin typeface="+mn-ea"/>
              </a:rPr>
              <a:t>所以</a:t>
            </a:r>
            <a:r>
              <a:rPr lang="zh-CN" altLang="en-US" sz="2000" b="0">
                <a:latin typeface="+mn-ea"/>
              </a:rPr>
              <a:t>，现在操作系统中，已很少用该算法作为主要调度策略，尤其是在</a:t>
            </a:r>
            <a:r>
              <a:rPr lang="zh-CN" altLang="en-US" sz="2000" b="0" u="sng">
                <a:solidFill>
                  <a:srgbClr val="0000FF"/>
                </a:solidFill>
                <a:latin typeface="+mn-ea"/>
              </a:rPr>
              <a:t>分时系统</a:t>
            </a:r>
            <a:r>
              <a:rPr lang="zh-CN" altLang="en-US" sz="2000" b="0">
                <a:latin typeface="+mn-ea"/>
              </a:rPr>
              <a:t>和</a:t>
            </a:r>
            <a:r>
              <a:rPr lang="zh-CN" altLang="en-US" sz="2000" b="0" u="sng">
                <a:solidFill>
                  <a:srgbClr val="0000FF"/>
                </a:solidFill>
                <a:latin typeface="+mn-ea"/>
              </a:rPr>
              <a:t>实时系统</a:t>
            </a:r>
            <a:r>
              <a:rPr lang="zh-CN" altLang="en-US" sz="2000" b="0">
                <a:latin typeface="+mn-ea"/>
              </a:rPr>
              <a:t>中。但它常被结合在其它调度策略中使用。</a:t>
            </a:r>
          </a:p>
          <a:p>
            <a:pPr algn="just">
              <a:lnSpc>
                <a:spcPct val="170000"/>
              </a:lnSpc>
              <a:buFont typeface="Wingdings" panose="05000000000000000000" pitchFamily="2" charset="2"/>
              <a:buChar char="Ø"/>
            </a:pPr>
            <a:endParaRPr lang="zh-CN" altLang="en-US" sz="2000" b="0">
              <a:latin typeface="+mn-ea"/>
            </a:endParaRPr>
          </a:p>
          <a:p>
            <a:pPr algn="just">
              <a:lnSpc>
                <a:spcPct val="170000"/>
              </a:lnSpc>
              <a:buFont typeface="Wingdings" panose="05000000000000000000" pitchFamily="2" charset="2"/>
              <a:buChar char="Ø"/>
            </a:pPr>
            <a:endParaRPr lang="en-US" altLang="zh-CN" sz="2000" b="0">
              <a:latin typeface="+mn-ea"/>
            </a:endParaRPr>
          </a:p>
        </p:txBody>
      </p:sp>
      <p:sp>
        <p:nvSpPr>
          <p:cNvPr id="476174" name="AutoShape 14">
            <a:hlinkClick r:id="rId3" action="ppaction://hlinksldjump"/>
          </p:cNvPr>
          <p:cNvSpPr>
            <a:spLocks noChangeArrowheads="1"/>
          </p:cNvSpPr>
          <p:nvPr/>
        </p:nvSpPr>
        <p:spPr bwMode="auto">
          <a:xfrm>
            <a:off x="7164288" y="5085184"/>
            <a:ext cx="1476164" cy="1087016"/>
          </a:xfrm>
          <a:prstGeom prst="irregularSeal1">
            <a:avLst/>
          </a:prstGeom>
          <a:solidFill>
            <a:srgbClr val="0000FF"/>
          </a:solidFill>
          <a:ln w="9525">
            <a:noFill/>
            <a:miter lim="800000"/>
            <a:headEnd/>
            <a:tailEnd/>
          </a:ln>
          <a:effectLst/>
          <a:extLst/>
        </p:spPr>
        <p:txBody>
          <a:bodyPr wrap="none" anchor="ctr"/>
          <a:lstStyle/>
          <a:p>
            <a:pPr algn="just"/>
            <a:r>
              <a:rPr lang="zh-CN" altLang="en-US" sz="2400" b="1">
                <a:solidFill>
                  <a:schemeClr val="bg1"/>
                </a:solidFill>
                <a:latin typeface="+mn-ea"/>
                <a:ea typeface="+mn-ea"/>
              </a:rPr>
              <a:t>返回</a:t>
            </a:r>
          </a:p>
        </p:txBody>
      </p:sp>
      <p:sp>
        <p:nvSpPr>
          <p:cNvPr id="7" name="Rectangle 2"/>
          <p:cNvSpPr txBox="1">
            <a:spLocks noChangeArrowheads="1"/>
          </p:cNvSpPr>
          <p:nvPr/>
        </p:nvSpPr>
        <p:spPr>
          <a:xfrm>
            <a:off x="935596" y="188640"/>
            <a:ext cx="5562600" cy="42809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800" b="1" kern="0" smtClean="0">
                <a:latin typeface="+mn-ea"/>
                <a:ea typeface="+mn-ea"/>
              </a:rPr>
              <a:t>（</a:t>
            </a:r>
            <a:r>
              <a:rPr lang="en-US" altLang="zh-CN" sz="2800" b="1" kern="0" smtClean="0">
                <a:latin typeface="+mn-ea"/>
                <a:ea typeface="+mn-ea"/>
              </a:rPr>
              <a:t>1</a:t>
            </a:r>
            <a:r>
              <a:rPr lang="zh-CN" altLang="en-US" sz="2800" b="1" kern="0" smtClean="0">
                <a:latin typeface="+mn-ea"/>
                <a:ea typeface="+mn-ea"/>
              </a:rPr>
              <a:t>）先来先服务调度算法</a:t>
            </a:r>
            <a:r>
              <a:rPr lang="en-US" altLang="zh-CN" sz="2800" b="1" kern="0" smtClean="0">
                <a:latin typeface="+mn-ea"/>
                <a:ea typeface="+mn-ea"/>
              </a:rPr>
              <a:t>FCFS</a:t>
            </a:r>
            <a:endParaRPr lang="zh-CN" altLang="zh-CN" sz="2800" b="1" kern="0" dirty="0">
              <a:latin typeface="+mn-ea"/>
              <a:ea typeface="+mn-ea"/>
            </a:endParaRPr>
          </a:p>
        </p:txBody>
      </p:sp>
    </p:spTree>
    <p:extLst>
      <p:ext uri="{BB962C8B-B14F-4D97-AF65-F5344CB8AC3E}">
        <p14:creationId xmlns:p14="http://schemas.microsoft.com/office/powerpoint/2010/main" val="53543775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3" name="Rectangle 3"/>
          <p:cNvSpPr>
            <a:spLocks noGrp="1" noChangeArrowheads="1"/>
          </p:cNvSpPr>
          <p:nvPr>
            <p:ph type="body" idx="1"/>
          </p:nvPr>
        </p:nvSpPr>
        <p:spPr>
          <a:xfrm>
            <a:off x="935596" y="1160748"/>
            <a:ext cx="7704856" cy="4788532"/>
          </a:xfrm>
        </p:spPr>
        <p:txBody>
          <a:bodyPr/>
          <a:lstStyle/>
          <a:p>
            <a:pPr>
              <a:lnSpc>
                <a:spcPct val="150000"/>
              </a:lnSpc>
              <a:spcBef>
                <a:spcPct val="0"/>
              </a:spcBef>
              <a:buFont typeface="Wingdings" panose="05000000000000000000" pitchFamily="2" charset="2"/>
              <a:buChar char="n"/>
            </a:pPr>
            <a:r>
              <a:rPr lang="zh-CN" altLang="en-US" sz="2000" b="1" dirty="0">
                <a:solidFill>
                  <a:srgbClr val="FF0000"/>
                </a:solidFill>
                <a:latin typeface="+mn-ea"/>
              </a:rPr>
              <a:t>短作业优先调度算法（</a:t>
            </a:r>
            <a:r>
              <a:rPr lang="en-US" altLang="zh-CN" sz="2000" b="1" dirty="0">
                <a:solidFill>
                  <a:srgbClr val="FF0000"/>
                </a:solidFill>
                <a:latin typeface="+mn-ea"/>
              </a:rPr>
              <a:t>SJF</a:t>
            </a:r>
            <a:r>
              <a:rPr lang="zh-CN" altLang="en-US" sz="2000" b="1" dirty="0">
                <a:solidFill>
                  <a:srgbClr val="FF0000"/>
                </a:solidFill>
                <a:latin typeface="+mn-ea"/>
              </a:rPr>
              <a:t>）</a:t>
            </a:r>
          </a:p>
          <a:p>
            <a:pPr marL="834300" lvl="2" indent="-342900">
              <a:lnSpc>
                <a:spcPct val="150000"/>
              </a:lnSpc>
              <a:spcBef>
                <a:spcPct val="0"/>
              </a:spcBef>
              <a:buFont typeface="Wingdings" panose="05000000000000000000" pitchFamily="2" charset="2"/>
              <a:buChar char="Ø"/>
            </a:pPr>
            <a:r>
              <a:rPr lang="zh-CN" altLang="en-US" sz="2000" dirty="0">
                <a:latin typeface="+mn-ea"/>
              </a:rPr>
              <a:t>用于作业调度</a:t>
            </a:r>
          </a:p>
          <a:p>
            <a:pPr marL="834300" lvl="2" indent="-342900">
              <a:lnSpc>
                <a:spcPct val="150000"/>
              </a:lnSpc>
              <a:spcBef>
                <a:spcPct val="0"/>
              </a:spcBef>
              <a:buFont typeface="Wingdings" panose="05000000000000000000" pitchFamily="2" charset="2"/>
              <a:buChar char="Ø"/>
            </a:pPr>
            <a:r>
              <a:rPr lang="zh-CN" altLang="en-US" sz="2000" dirty="0">
                <a:latin typeface="+mn-ea"/>
              </a:rPr>
              <a:t>主要</a:t>
            </a:r>
            <a:r>
              <a:rPr lang="zh-CN" altLang="en-US" sz="2000" dirty="0" smtClean="0">
                <a:latin typeface="+mn-ea"/>
              </a:rPr>
              <a:t>任务：</a:t>
            </a:r>
            <a:r>
              <a:rPr lang="zh-CN" altLang="en-US" sz="2000" u="sng" dirty="0" smtClean="0">
                <a:latin typeface="+mn-ea"/>
              </a:rPr>
              <a:t>从</a:t>
            </a:r>
            <a:r>
              <a:rPr lang="zh-CN" altLang="en-US" sz="2000" u="sng" dirty="0">
                <a:latin typeface="+mn-ea"/>
              </a:rPr>
              <a:t>后备队列中选择一个或若干个估计运行时间最短的作业，将它们调入内存运行</a:t>
            </a:r>
            <a:r>
              <a:rPr lang="zh-CN" altLang="en-US" sz="2000" u="sng" dirty="0" smtClean="0">
                <a:latin typeface="+mn-ea"/>
              </a:rPr>
              <a:t>。</a:t>
            </a:r>
            <a:endParaRPr lang="en-US" altLang="zh-CN" sz="2000" u="sng" dirty="0" smtClean="0">
              <a:latin typeface="+mn-ea"/>
            </a:endParaRPr>
          </a:p>
          <a:p>
            <a:pPr marL="834300" lvl="2" indent="-342900">
              <a:lnSpc>
                <a:spcPct val="150000"/>
              </a:lnSpc>
              <a:spcBef>
                <a:spcPct val="0"/>
              </a:spcBef>
              <a:buFont typeface="Wingdings" panose="05000000000000000000" pitchFamily="2" charset="2"/>
              <a:buChar char="Ø"/>
            </a:pPr>
            <a:endParaRPr lang="zh-CN" altLang="en-US" sz="2000" dirty="0">
              <a:latin typeface="+mn-ea"/>
            </a:endParaRPr>
          </a:p>
          <a:p>
            <a:pPr>
              <a:lnSpc>
                <a:spcPct val="150000"/>
              </a:lnSpc>
              <a:spcBef>
                <a:spcPct val="0"/>
              </a:spcBef>
              <a:buFont typeface="Wingdings" panose="05000000000000000000" pitchFamily="2" charset="2"/>
              <a:buChar char="n"/>
            </a:pPr>
            <a:r>
              <a:rPr lang="zh-CN" altLang="en-US" sz="2000" b="1" dirty="0">
                <a:solidFill>
                  <a:srgbClr val="FF0000"/>
                </a:solidFill>
                <a:latin typeface="+mn-ea"/>
              </a:rPr>
              <a:t>短进程优先调度算法（</a:t>
            </a:r>
            <a:r>
              <a:rPr lang="en-US" altLang="zh-CN" sz="2000" b="1" dirty="0">
                <a:solidFill>
                  <a:srgbClr val="FF0000"/>
                </a:solidFill>
                <a:latin typeface="+mn-ea"/>
              </a:rPr>
              <a:t>SPF</a:t>
            </a:r>
            <a:r>
              <a:rPr lang="zh-CN" altLang="en-US" sz="2000" b="1" dirty="0">
                <a:solidFill>
                  <a:srgbClr val="FF0000"/>
                </a:solidFill>
                <a:latin typeface="+mn-ea"/>
              </a:rPr>
              <a:t>）</a:t>
            </a:r>
          </a:p>
          <a:p>
            <a:pPr marL="834300" lvl="2" indent="-342900">
              <a:lnSpc>
                <a:spcPct val="150000"/>
              </a:lnSpc>
              <a:spcBef>
                <a:spcPct val="0"/>
              </a:spcBef>
              <a:buFont typeface="Wingdings" panose="05000000000000000000" pitchFamily="2" charset="2"/>
              <a:buChar char="Ø"/>
            </a:pPr>
            <a:r>
              <a:rPr lang="zh-CN" altLang="en-US" sz="2000" dirty="0">
                <a:latin typeface="+mn-ea"/>
              </a:rPr>
              <a:t>用于进程调度</a:t>
            </a:r>
          </a:p>
          <a:p>
            <a:pPr marL="834300" lvl="2" indent="-342900">
              <a:lnSpc>
                <a:spcPct val="150000"/>
              </a:lnSpc>
              <a:spcBef>
                <a:spcPct val="0"/>
              </a:spcBef>
              <a:buFont typeface="Wingdings" panose="05000000000000000000" pitchFamily="2" charset="2"/>
              <a:buChar char="Ø"/>
            </a:pPr>
            <a:r>
              <a:rPr lang="zh-CN" altLang="en-US" sz="2000" dirty="0">
                <a:latin typeface="+mn-ea"/>
              </a:rPr>
              <a:t>主要</a:t>
            </a:r>
            <a:r>
              <a:rPr lang="zh-CN" altLang="en-US" sz="2000" dirty="0" smtClean="0">
                <a:latin typeface="+mn-ea"/>
              </a:rPr>
              <a:t>任务：</a:t>
            </a:r>
            <a:r>
              <a:rPr lang="zh-CN" altLang="en-US" sz="2000" u="sng" dirty="0" smtClean="0">
                <a:latin typeface="+mn-ea"/>
              </a:rPr>
              <a:t>从</a:t>
            </a:r>
            <a:r>
              <a:rPr lang="zh-CN" altLang="en-US" sz="2000" u="sng" dirty="0">
                <a:latin typeface="+mn-ea"/>
              </a:rPr>
              <a:t>就绪队列中选出一估计运行时间最短的进程，将处理机分配给它。</a:t>
            </a:r>
          </a:p>
          <a:p>
            <a:pPr marL="834300" lvl="2" indent="-342900">
              <a:lnSpc>
                <a:spcPct val="150000"/>
              </a:lnSpc>
              <a:spcBef>
                <a:spcPct val="0"/>
              </a:spcBef>
              <a:buFont typeface="Wingdings" panose="05000000000000000000" pitchFamily="2" charset="2"/>
              <a:buChar char="Ø"/>
            </a:pPr>
            <a:r>
              <a:rPr lang="zh-CN" altLang="en-US" sz="2000" dirty="0">
                <a:latin typeface="+mn-ea"/>
              </a:rPr>
              <a:t>可采用</a:t>
            </a:r>
            <a:r>
              <a:rPr lang="zh-CN" altLang="en-US" sz="2000" u="sng" dirty="0">
                <a:solidFill>
                  <a:srgbClr val="0000FF"/>
                </a:solidFill>
                <a:latin typeface="+mn-ea"/>
              </a:rPr>
              <a:t>抢占</a:t>
            </a:r>
            <a:r>
              <a:rPr lang="zh-CN" altLang="en-US" sz="2000" dirty="0">
                <a:latin typeface="+mn-ea"/>
              </a:rPr>
              <a:t>（剥夺）或者</a:t>
            </a:r>
            <a:r>
              <a:rPr lang="zh-CN" altLang="en-US" sz="2000" u="sng" dirty="0">
                <a:solidFill>
                  <a:srgbClr val="0000FF"/>
                </a:solidFill>
                <a:latin typeface="+mn-ea"/>
              </a:rPr>
              <a:t>非抢占</a:t>
            </a:r>
            <a:r>
              <a:rPr lang="zh-CN" altLang="en-US" sz="2000" dirty="0">
                <a:latin typeface="+mn-ea"/>
              </a:rPr>
              <a:t>（非剥夺）调度方式。</a:t>
            </a:r>
          </a:p>
        </p:txBody>
      </p:sp>
      <p:sp>
        <p:nvSpPr>
          <p:cNvPr id="5" name="Rectangle 2"/>
          <p:cNvSpPr txBox="1">
            <a:spLocks noChangeArrowheads="1"/>
          </p:cNvSpPr>
          <p:nvPr/>
        </p:nvSpPr>
        <p:spPr>
          <a:xfrm>
            <a:off x="935596" y="224644"/>
            <a:ext cx="6876764" cy="42809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800" b="1" kern="0" dirty="0" smtClean="0">
                <a:latin typeface="+mn-ea"/>
                <a:ea typeface="+mn-ea"/>
              </a:rPr>
              <a:t>（</a:t>
            </a:r>
            <a:r>
              <a:rPr lang="en-US" altLang="zh-CN" sz="2800" b="1" kern="0" dirty="0" smtClean="0">
                <a:latin typeface="+mn-ea"/>
                <a:ea typeface="+mn-ea"/>
              </a:rPr>
              <a:t>2</a:t>
            </a:r>
            <a:r>
              <a:rPr lang="zh-CN" altLang="en-US" sz="2800" b="1" kern="0" dirty="0" smtClean="0">
                <a:latin typeface="+mn-ea"/>
                <a:ea typeface="+mn-ea"/>
              </a:rPr>
              <a:t>）</a:t>
            </a:r>
            <a:r>
              <a:rPr lang="zh-CN" altLang="en-US" sz="2800" b="1" kern="0" dirty="0">
                <a:latin typeface="+mn-ea"/>
                <a:ea typeface="+mn-ea"/>
              </a:rPr>
              <a:t>短作业</a:t>
            </a:r>
            <a:r>
              <a:rPr lang="en-US" altLang="zh-CN" sz="2800" b="1" kern="0" dirty="0">
                <a:latin typeface="+mn-ea"/>
                <a:ea typeface="+mn-ea"/>
              </a:rPr>
              <a:t>/</a:t>
            </a:r>
            <a:r>
              <a:rPr lang="zh-CN" altLang="en-US" sz="2800" b="1" kern="0" dirty="0">
                <a:latin typeface="+mn-ea"/>
                <a:ea typeface="+mn-ea"/>
              </a:rPr>
              <a:t>进程优先调度</a:t>
            </a:r>
            <a:r>
              <a:rPr lang="zh-CN" altLang="en-US" sz="2800" b="1" kern="0" dirty="0" smtClean="0">
                <a:latin typeface="+mn-ea"/>
                <a:ea typeface="+mn-ea"/>
              </a:rPr>
              <a:t>算法</a:t>
            </a:r>
            <a:r>
              <a:rPr lang="en-US" altLang="zh-CN" sz="2800" b="1" kern="0" dirty="0" smtClean="0">
                <a:latin typeface="+mn-ea"/>
                <a:ea typeface="+mn-ea"/>
              </a:rPr>
              <a:t>SJF/SPF</a:t>
            </a:r>
            <a:endParaRPr lang="zh-CN" altLang="zh-CN" sz="2800" b="1" kern="0" dirty="0">
              <a:latin typeface="+mn-ea"/>
              <a:ea typeface="+mn-ea"/>
            </a:endParaRPr>
          </a:p>
        </p:txBody>
      </p:sp>
    </p:spTree>
    <p:extLst>
      <p:ext uri="{BB962C8B-B14F-4D97-AF65-F5344CB8AC3E}">
        <p14:creationId xmlns:p14="http://schemas.microsoft.com/office/powerpoint/2010/main" val="250354163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type="body" idx="1"/>
          </p:nvPr>
        </p:nvSpPr>
        <p:spPr>
          <a:xfrm>
            <a:off x="760040" y="980728"/>
            <a:ext cx="7772400" cy="4648200"/>
          </a:xfrm>
        </p:spPr>
        <p:txBody>
          <a:bodyPr/>
          <a:lstStyle/>
          <a:p>
            <a:pPr marL="0" indent="0">
              <a:lnSpc>
                <a:spcPct val="90000"/>
              </a:lnSpc>
              <a:buNone/>
            </a:pPr>
            <a:r>
              <a:rPr lang="zh-CN" altLang="en-US" sz="2000">
                <a:latin typeface="+mn-ea"/>
              </a:rPr>
              <a:t>到达顺序</a:t>
            </a:r>
            <a:r>
              <a:rPr lang="en-US" altLang="zh-CN" sz="2000">
                <a:latin typeface="+mn-ea"/>
              </a:rPr>
              <a:t>:	    </a:t>
            </a:r>
            <a:r>
              <a:rPr lang="zh-CN" altLang="en-US" sz="2000">
                <a:latin typeface="+mn-ea"/>
              </a:rPr>
              <a:t>进程名 </a:t>
            </a:r>
            <a:r>
              <a:rPr lang="zh-CN" altLang="en-US" sz="2000" smtClean="0">
                <a:latin typeface="+mn-ea"/>
              </a:rPr>
              <a:t>  到达</a:t>
            </a:r>
            <a:r>
              <a:rPr lang="zh-CN" altLang="en-US" sz="2000">
                <a:latin typeface="+mn-ea"/>
              </a:rPr>
              <a:t>时间 </a:t>
            </a:r>
            <a:r>
              <a:rPr lang="zh-CN" altLang="en-US" sz="2000" smtClean="0">
                <a:latin typeface="+mn-ea"/>
              </a:rPr>
              <a:t>  服务时间</a:t>
            </a:r>
            <a:endParaRPr lang="zh-CN" altLang="en-US" sz="2000" u="sng">
              <a:latin typeface="+mn-ea"/>
            </a:endParaRPr>
          </a:p>
          <a:p>
            <a:pPr marL="1371600" lvl="3" indent="0">
              <a:lnSpc>
                <a:spcPct val="90000"/>
              </a:lnSpc>
              <a:buNone/>
            </a:pPr>
            <a:r>
              <a:rPr lang="zh-CN" altLang="en-US" i="1">
                <a:latin typeface="+mn-ea"/>
              </a:rPr>
              <a:t>          </a:t>
            </a:r>
            <a:r>
              <a:rPr lang="en-US" altLang="zh-CN">
                <a:latin typeface="+mn-ea"/>
              </a:rPr>
              <a:t>A 	  0         1</a:t>
            </a:r>
          </a:p>
          <a:p>
            <a:pPr marL="1371600" lvl="3" indent="0">
              <a:lnSpc>
                <a:spcPct val="90000"/>
              </a:lnSpc>
              <a:buNone/>
            </a:pPr>
            <a:r>
              <a:rPr lang="en-US" altLang="zh-CN">
                <a:latin typeface="+mn-ea"/>
              </a:rPr>
              <a:t>          B </a:t>
            </a:r>
            <a:r>
              <a:rPr lang="en-US" altLang="zh-CN" i="1">
                <a:latin typeface="+mn-ea"/>
              </a:rPr>
              <a:t>        </a:t>
            </a:r>
            <a:r>
              <a:rPr lang="en-US" altLang="zh-CN">
                <a:latin typeface="+mn-ea"/>
              </a:rPr>
              <a:t>1</a:t>
            </a:r>
            <a:r>
              <a:rPr lang="en-US" altLang="zh-CN" i="1">
                <a:latin typeface="+mn-ea"/>
              </a:rPr>
              <a:t>        </a:t>
            </a:r>
            <a:r>
              <a:rPr lang="en-US" altLang="zh-CN">
                <a:latin typeface="+mn-ea"/>
              </a:rPr>
              <a:t>100</a:t>
            </a:r>
            <a:r>
              <a:rPr lang="en-US" altLang="zh-CN" i="1" baseline="-25000">
                <a:latin typeface="+mn-ea"/>
              </a:rPr>
              <a:t> </a:t>
            </a:r>
          </a:p>
          <a:p>
            <a:pPr marL="1371600" lvl="3" indent="0">
              <a:lnSpc>
                <a:spcPct val="90000"/>
              </a:lnSpc>
              <a:buNone/>
            </a:pPr>
            <a:r>
              <a:rPr lang="en-US" altLang="zh-CN" i="1">
                <a:latin typeface="+mn-ea"/>
              </a:rPr>
              <a:t>          </a:t>
            </a:r>
            <a:r>
              <a:rPr lang="en-US" altLang="zh-CN">
                <a:latin typeface="+mn-ea"/>
              </a:rPr>
              <a:t>D	  2        100   </a:t>
            </a:r>
          </a:p>
          <a:p>
            <a:pPr marL="1371600" lvl="3" indent="0">
              <a:lnSpc>
                <a:spcPct val="90000"/>
              </a:lnSpc>
              <a:buNone/>
            </a:pPr>
            <a:r>
              <a:rPr lang="en-US" altLang="zh-CN" smtClean="0">
                <a:latin typeface="+mn-ea"/>
              </a:rPr>
              <a:t>          C</a:t>
            </a:r>
            <a:r>
              <a:rPr lang="en-US" altLang="zh-CN" i="1" baseline="-25000" smtClean="0">
                <a:latin typeface="+mn-ea"/>
              </a:rPr>
              <a:t>              </a:t>
            </a:r>
            <a:r>
              <a:rPr lang="en-US" altLang="zh-CN" smtClean="0">
                <a:latin typeface="+mn-ea"/>
              </a:rPr>
              <a:t>3</a:t>
            </a:r>
            <a:r>
              <a:rPr lang="en-US" altLang="zh-CN" i="1" baseline="-25000" smtClean="0">
                <a:latin typeface="+mn-ea"/>
              </a:rPr>
              <a:t>              </a:t>
            </a:r>
            <a:r>
              <a:rPr lang="en-US" altLang="zh-CN" smtClean="0">
                <a:latin typeface="+mn-ea"/>
              </a:rPr>
              <a:t>1</a:t>
            </a:r>
            <a:endParaRPr lang="en-US" altLang="zh-CN" i="1" baseline="-25000">
              <a:latin typeface="+mn-ea"/>
            </a:endParaRPr>
          </a:p>
          <a:p>
            <a:pPr>
              <a:lnSpc>
                <a:spcPct val="90000"/>
              </a:lnSpc>
              <a:buFont typeface="Wingdings" panose="05000000000000000000" pitchFamily="2" charset="2"/>
              <a:buChar char="Ø"/>
            </a:pPr>
            <a:r>
              <a:rPr lang="zh-CN" altLang="en-US" sz="2000">
                <a:solidFill>
                  <a:srgbClr val="FF0000"/>
                </a:solidFill>
                <a:latin typeface="+mn-ea"/>
              </a:rPr>
              <a:t>该调度的</a:t>
            </a:r>
            <a:r>
              <a:rPr lang="en-US" altLang="zh-CN" sz="2000">
                <a:solidFill>
                  <a:srgbClr val="FF0000"/>
                </a:solidFill>
                <a:latin typeface="+mn-ea"/>
              </a:rPr>
              <a:t>Gantt</a:t>
            </a:r>
            <a:r>
              <a:rPr lang="zh-CN" altLang="en-US" sz="2000">
                <a:solidFill>
                  <a:srgbClr val="FF0000"/>
                </a:solidFill>
                <a:latin typeface="+mn-ea"/>
              </a:rPr>
              <a:t>图为</a:t>
            </a:r>
            <a:r>
              <a:rPr lang="zh-CN" altLang="zh-CN" sz="2000">
                <a:solidFill>
                  <a:srgbClr val="FF0000"/>
                </a:solidFill>
                <a:latin typeface="+mn-ea"/>
              </a:rPr>
              <a:t>:</a:t>
            </a:r>
            <a:endParaRPr lang="en-US" altLang="zh-CN" sz="2000">
              <a:solidFill>
                <a:srgbClr val="FF0000"/>
              </a:solidFill>
              <a:latin typeface="+mn-ea"/>
            </a:endParaRPr>
          </a:p>
          <a:p>
            <a:pPr>
              <a:lnSpc>
                <a:spcPct val="90000"/>
              </a:lnSpc>
              <a:buFont typeface="Wingdings" panose="05000000000000000000" pitchFamily="2" charset="2"/>
              <a:buChar char="Ø"/>
            </a:pPr>
            <a:endParaRPr lang="en-US" altLang="zh-CN" sz="2000">
              <a:latin typeface="+mn-ea"/>
            </a:endParaRPr>
          </a:p>
          <a:p>
            <a:pPr>
              <a:lnSpc>
                <a:spcPct val="90000"/>
              </a:lnSpc>
              <a:buFont typeface="Wingdings" panose="05000000000000000000" pitchFamily="2" charset="2"/>
              <a:buChar char="Ø"/>
            </a:pPr>
            <a:endParaRPr lang="en-US" altLang="zh-CN" sz="2000">
              <a:latin typeface="+mn-ea"/>
            </a:endParaRPr>
          </a:p>
          <a:p>
            <a:pPr>
              <a:lnSpc>
                <a:spcPct val="90000"/>
              </a:lnSpc>
              <a:buFont typeface="Wingdings" panose="05000000000000000000" pitchFamily="2" charset="2"/>
              <a:buChar char="Ø"/>
            </a:pPr>
            <a:endParaRPr lang="en-US" altLang="zh-CN" sz="2000">
              <a:latin typeface="+mn-ea"/>
            </a:endParaRPr>
          </a:p>
          <a:p>
            <a:pPr>
              <a:lnSpc>
                <a:spcPct val="90000"/>
              </a:lnSpc>
              <a:buFont typeface="Wingdings" panose="05000000000000000000" pitchFamily="2" charset="2"/>
              <a:buChar char="Ø"/>
            </a:pPr>
            <a:endParaRPr lang="en-US" altLang="zh-CN" sz="2000">
              <a:latin typeface="+mn-ea"/>
            </a:endParaRPr>
          </a:p>
          <a:p>
            <a:pPr>
              <a:lnSpc>
                <a:spcPct val="90000"/>
              </a:lnSpc>
              <a:buFont typeface="Wingdings" panose="05000000000000000000" pitchFamily="2" charset="2"/>
              <a:buChar char="Ø"/>
            </a:pPr>
            <a:r>
              <a:rPr lang="zh-CN" altLang="en-US" sz="2000">
                <a:solidFill>
                  <a:srgbClr val="FF0000"/>
                </a:solidFill>
                <a:latin typeface="+mn-ea"/>
              </a:rPr>
              <a:t>平均周转时间</a:t>
            </a:r>
            <a:r>
              <a:rPr lang="en-US" altLang="zh-CN" sz="2000">
                <a:solidFill>
                  <a:srgbClr val="FF0000"/>
                </a:solidFill>
                <a:latin typeface="+mn-ea"/>
                <a:sym typeface="Wingdings" panose="05000000000000000000" pitchFamily="2" charset="2"/>
              </a:rPr>
              <a:t>:</a:t>
            </a:r>
            <a:r>
              <a:rPr lang="en-US" altLang="zh-CN" sz="2000">
                <a:latin typeface="+mn-ea"/>
              </a:rPr>
              <a:t>((1-0)+(101-1)+(102-3)+(202-2))/4=100</a:t>
            </a:r>
          </a:p>
          <a:p>
            <a:pPr>
              <a:lnSpc>
                <a:spcPct val="90000"/>
              </a:lnSpc>
              <a:buFont typeface="Wingdings" panose="05000000000000000000" pitchFamily="2" charset="2"/>
              <a:buChar char="Ø"/>
            </a:pPr>
            <a:r>
              <a:rPr lang="zh-CN" altLang="en-US" sz="2000">
                <a:solidFill>
                  <a:srgbClr val="FF0000"/>
                </a:solidFill>
                <a:latin typeface="+mn-ea"/>
              </a:rPr>
              <a:t>平均等待时间</a:t>
            </a:r>
            <a:r>
              <a:rPr lang="zh-CN" altLang="zh-CN" sz="2000">
                <a:solidFill>
                  <a:srgbClr val="FF0000"/>
                </a:solidFill>
                <a:latin typeface="+mn-ea"/>
              </a:rPr>
              <a:t>: </a:t>
            </a:r>
            <a:r>
              <a:rPr lang="en-US" altLang="zh-CN" sz="2000">
                <a:latin typeface="+mn-ea"/>
              </a:rPr>
              <a:t>((</a:t>
            </a:r>
            <a:r>
              <a:rPr lang="zh-CN" altLang="zh-CN" sz="2000">
                <a:latin typeface="+mn-ea"/>
              </a:rPr>
              <a:t>0</a:t>
            </a:r>
            <a:r>
              <a:rPr lang="en-US" altLang="zh-CN" sz="2000">
                <a:latin typeface="+mn-ea"/>
              </a:rPr>
              <a:t>-0)</a:t>
            </a:r>
            <a:r>
              <a:rPr lang="zh-CN" altLang="zh-CN" sz="2000">
                <a:latin typeface="+mn-ea"/>
              </a:rPr>
              <a:t>+</a:t>
            </a:r>
            <a:r>
              <a:rPr lang="en-US" altLang="zh-CN" sz="2000">
                <a:latin typeface="+mn-ea"/>
              </a:rPr>
              <a:t>(1-1)</a:t>
            </a:r>
            <a:r>
              <a:rPr lang="zh-CN" altLang="zh-CN" sz="2000">
                <a:latin typeface="+mn-ea"/>
              </a:rPr>
              <a:t>+</a:t>
            </a:r>
            <a:r>
              <a:rPr lang="en-US" altLang="zh-CN" sz="2000">
                <a:latin typeface="+mn-ea"/>
              </a:rPr>
              <a:t>(101-3)+(102-2)</a:t>
            </a:r>
            <a:r>
              <a:rPr lang="zh-CN" altLang="zh-CN" sz="2000">
                <a:latin typeface="+mn-ea"/>
              </a:rPr>
              <a:t>)/</a:t>
            </a:r>
            <a:r>
              <a:rPr lang="en-US" altLang="zh-CN" sz="2000">
                <a:latin typeface="+mn-ea"/>
              </a:rPr>
              <a:t>4</a:t>
            </a:r>
            <a:r>
              <a:rPr lang="zh-CN" altLang="zh-CN" sz="2000">
                <a:latin typeface="+mn-ea"/>
              </a:rPr>
              <a:t> = </a:t>
            </a:r>
            <a:r>
              <a:rPr lang="en-US" altLang="zh-CN" sz="2000">
                <a:latin typeface="+mn-ea"/>
              </a:rPr>
              <a:t>49.5</a:t>
            </a:r>
          </a:p>
        </p:txBody>
      </p:sp>
      <p:graphicFrame>
        <p:nvGraphicFramePr>
          <p:cNvPr id="477189" name="Group 5"/>
          <p:cNvGraphicFramePr>
            <a:graphicFrameLocks noGrp="1"/>
          </p:cNvGraphicFramePr>
          <p:nvPr>
            <p:extLst/>
          </p:nvPr>
        </p:nvGraphicFramePr>
        <p:xfrm>
          <a:off x="1750640" y="3114328"/>
          <a:ext cx="6096000" cy="457200"/>
        </p:xfrm>
        <a:graphic>
          <a:graphicData uri="http://schemas.openxmlformats.org/drawingml/2006/table">
            <a:tbl>
              <a:tblPr/>
              <a:tblGrid>
                <a:gridCol w="609600"/>
                <a:gridCol w="2438400"/>
                <a:gridCol w="609600"/>
                <a:gridCol w="2438400"/>
              </a:tblGrid>
              <a:tr h="381000">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楷体_GB2312" pitchFamily="49" charset="-122"/>
                        </a:rPr>
                        <a:t>A</a:t>
                      </a:r>
                    </a:p>
                  </a:txBody>
                  <a:tcPr anchor="ctr" horzOverflow="overflow">
                    <a:lnL w="28575"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楷体_GB2312" pitchFamily="49" charset="-122"/>
                        </a:rPr>
                        <a:t>B</a:t>
                      </a:r>
                    </a:p>
                  </a:txBody>
                  <a:tcPr anchor="ct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楷体_GB2312" pitchFamily="49" charset="-122"/>
                        </a:rPr>
                        <a:t>C</a:t>
                      </a:r>
                    </a:p>
                  </a:txBody>
                  <a:tcPr anchor="ct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1" i="0" u="none" strike="noStrike" cap="none" normalizeH="0" baseline="0" dirty="0" smtClean="0">
                          <a:ln>
                            <a:noFill/>
                          </a:ln>
                          <a:solidFill>
                            <a:schemeClr val="tx1"/>
                          </a:solidFill>
                          <a:effectLst/>
                          <a:latin typeface="Tahoma" panose="020B0604030504040204" pitchFamily="34" charset="0"/>
                          <a:ea typeface="楷体_GB2312" pitchFamily="49" charset="-122"/>
                        </a:rPr>
                        <a:t>D</a:t>
                      </a:r>
                    </a:p>
                  </a:txBody>
                  <a:tcPr anchor="ctr" horzOverflow="overflow">
                    <a:lnL>
                      <a:noFill/>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77198" name="Group 14"/>
          <p:cNvGraphicFramePr>
            <a:graphicFrameLocks noGrp="1"/>
          </p:cNvGraphicFramePr>
          <p:nvPr>
            <p:extLst/>
          </p:nvPr>
        </p:nvGraphicFramePr>
        <p:xfrm>
          <a:off x="2879812" y="5323335"/>
          <a:ext cx="2971800" cy="996950"/>
        </p:xfrm>
        <a:graphic>
          <a:graphicData uri="http://schemas.openxmlformats.org/drawingml/2006/table">
            <a:tbl>
              <a:tblPr/>
              <a:tblGrid>
                <a:gridCol w="838200"/>
                <a:gridCol w="990600"/>
                <a:gridCol w="1143000"/>
              </a:tblGrid>
              <a:tr h="263525">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endParaRPr kumimoji="1" lang="zh-CN" altLang="zh-CN" sz="1800" b="1" i="0" u="none" strike="noStrike" cap="none" normalizeH="0" baseline="0" dirty="0" smtClean="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FCFS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SPF</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3525">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zh-CN" altLang="en-US" sz="1800" b="1" i="0" u="none" strike="noStrike" cap="none" normalizeH="0" baseline="0" smtClean="0">
                          <a:ln>
                            <a:noFill/>
                          </a:ln>
                          <a:solidFill>
                            <a:schemeClr val="tx1"/>
                          </a:solidFill>
                          <a:effectLst/>
                          <a:latin typeface="Tahoma" panose="020B0604030504040204" pitchFamily="34" charset="0"/>
                          <a:ea typeface="楷体_GB2312" pitchFamily="49" charset="-122"/>
                        </a:rPr>
                        <a:t>周转</a:t>
                      </a:r>
                      <a:r>
                        <a:rPr kumimoji="1" lang="en-US" altLang="zh-CN" sz="1800" b="1" i="0" u="none" strike="noStrike" cap="none" normalizeH="0" baseline="0" smtClean="0">
                          <a:ln>
                            <a:noFill/>
                          </a:ln>
                          <a:solidFill>
                            <a:schemeClr val="tx1"/>
                          </a:solidFill>
                          <a:effectLst/>
                          <a:latin typeface="Tahoma" panose="020B0604030504040204" pitchFamily="34" charset="0"/>
                          <a:ea typeface="楷体_GB2312" pitchFamily="49" charset="-122"/>
                        </a:rPr>
                        <a:t>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en-US" altLang="zh-CN" sz="2000" b="1" i="0" u="none" strike="noStrike" cap="none" normalizeH="0" baseline="0" smtClean="0">
                          <a:ln>
                            <a:noFill/>
                          </a:ln>
                          <a:solidFill>
                            <a:srgbClr val="0000FF"/>
                          </a:solidFill>
                          <a:effectLst/>
                          <a:latin typeface="楷体_GB2312" pitchFamily="49" charset="-122"/>
                          <a:ea typeface="楷体_GB2312" pitchFamily="49" charset="-122"/>
                        </a:rPr>
                        <a:t>124.25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en-US" altLang="zh-CN" sz="2000" b="1" i="0" u="none" strike="noStrike" cap="none" normalizeH="0" baseline="0" smtClean="0">
                          <a:ln>
                            <a:noFill/>
                          </a:ln>
                          <a:solidFill>
                            <a:srgbClr val="0000FF"/>
                          </a:solidFill>
                          <a:effectLst/>
                          <a:latin typeface="楷体_GB2312" pitchFamily="49" charset="-122"/>
                          <a:ea typeface="楷体_GB2312" pitchFamily="49" charset="-122"/>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7350">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zh-CN" altLang="en-US" sz="1800" b="1" i="0" u="none" strike="noStrike" cap="none" normalizeH="0" baseline="0" smtClean="0">
                          <a:ln>
                            <a:noFill/>
                          </a:ln>
                          <a:solidFill>
                            <a:schemeClr val="tx1"/>
                          </a:solidFill>
                          <a:effectLst/>
                          <a:latin typeface="Tahoma" panose="020B0604030504040204" pitchFamily="34" charset="0"/>
                          <a:ea typeface="楷体_GB2312" pitchFamily="49" charset="-122"/>
                        </a:rPr>
                        <a:t>等待</a:t>
                      </a:r>
                      <a:r>
                        <a:rPr kumimoji="1" lang="en-US" altLang="zh-CN" sz="1800" b="1" i="0" u="none" strike="noStrike" cap="none" normalizeH="0" baseline="0" smtClean="0">
                          <a:ln>
                            <a:noFill/>
                          </a:ln>
                          <a:solidFill>
                            <a:schemeClr val="tx1"/>
                          </a:solidFill>
                          <a:effectLst/>
                          <a:latin typeface="Tahoma" panose="020B0604030504040204" pitchFamily="34" charset="0"/>
                          <a:ea typeface="楷体_GB2312" pitchFamily="49" charset="-122"/>
                        </a:rPr>
                        <a:t>T</a:t>
                      </a:r>
                      <a:endParaRPr kumimoji="1" lang="en-US" altLang="zh-CN" sz="1800" b="1" i="0" u="none" strike="noStrike" cap="none" normalizeH="0" baseline="0" smtClean="0">
                        <a:ln>
                          <a:noFill/>
                        </a:ln>
                        <a:solidFill>
                          <a:schemeClr val="hlink"/>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en-US" altLang="zh-CN" sz="2000" b="1" i="0" u="none" strike="noStrike" cap="none" normalizeH="0" baseline="0" smtClean="0">
                          <a:ln>
                            <a:noFill/>
                          </a:ln>
                          <a:solidFill>
                            <a:srgbClr val="0000FF"/>
                          </a:solidFill>
                          <a:effectLst/>
                          <a:latin typeface="楷体_GB2312" pitchFamily="49" charset="-122"/>
                          <a:ea typeface="楷体_GB2312" pitchFamily="49" charset="-122"/>
                        </a:rPr>
                        <a:t>74.25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en-US" altLang="zh-CN" sz="2000" b="1" i="0" u="none" strike="noStrike" cap="none" normalizeH="0" baseline="0" dirty="0" smtClean="0">
                          <a:ln>
                            <a:noFill/>
                          </a:ln>
                          <a:solidFill>
                            <a:srgbClr val="0000FF"/>
                          </a:solidFill>
                          <a:effectLst/>
                          <a:latin typeface="楷体_GB2312" pitchFamily="49" charset="-122"/>
                          <a:ea typeface="楷体_GB2312" pitchFamily="49" charset="-122"/>
                        </a:rPr>
                        <a:t>49.5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477216" name="Group 32"/>
          <p:cNvGrpSpPr>
            <a:grpSpLocks/>
          </p:cNvGrpSpPr>
          <p:nvPr/>
        </p:nvGrpSpPr>
        <p:grpSpPr bwMode="auto">
          <a:xfrm>
            <a:off x="1522040" y="3114334"/>
            <a:ext cx="6781800" cy="1071564"/>
            <a:chOff x="1200" y="2400"/>
            <a:chExt cx="4272" cy="675"/>
          </a:xfrm>
        </p:grpSpPr>
        <p:sp>
          <p:nvSpPr>
            <p:cNvPr id="477217" name="Text Box 33"/>
            <p:cNvSpPr txBox="1">
              <a:spLocks noChangeArrowheads="1"/>
            </p:cNvSpPr>
            <p:nvPr/>
          </p:nvSpPr>
          <p:spPr bwMode="auto">
            <a:xfrm>
              <a:off x="1200" y="2784"/>
              <a:ext cx="427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楷体_GB2312" pitchFamily="49" charset="-122"/>
                  <a:ea typeface="楷体_GB2312" pitchFamily="49" charset="-122"/>
                </a:rPr>
                <a:t>0  1  2  3          101 102            202    </a:t>
              </a:r>
            </a:p>
          </p:txBody>
        </p:sp>
        <p:sp>
          <p:nvSpPr>
            <p:cNvPr id="477218" name="Line 34"/>
            <p:cNvSpPr>
              <a:spLocks noChangeShapeType="1"/>
            </p:cNvSpPr>
            <p:nvPr/>
          </p:nvSpPr>
          <p:spPr bwMode="auto">
            <a:xfrm>
              <a:off x="1344" y="26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19" name="Line 35"/>
            <p:cNvSpPr>
              <a:spLocks noChangeShapeType="1"/>
            </p:cNvSpPr>
            <p:nvPr/>
          </p:nvSpPr>
          <p:spPr bwMode="auto">
            <a:xfrm>
              <a:off x="1632" y="2400"/>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20" name="Line 36"/>
            <p:cNvSpPr>
              <a:spLocks noChangeShapeType="1"/>
            </p:cNvSpPr>
            <p:nvPr/>
          </p:nvSpPr>
          <p:spPr bwMode="auto">
            <a:xfrm>
              <a:off x="3264" y="2400"/>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21" name="Line 37"/>
            <p:cNvSpPr>
              <a:spLocks noChangeShapeType="1"/>
            </p:cNvSpPr>
            <p:nvPr/>
          </p:nvSpPr>
          <p:spPr bwMode="auto">
            <a:xfrm flipH="1">
              <a:off x="3648" y="2400"/>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22" name="Line 38"/>
            <p:cNvSpPr>
              <a:spLocks noChangeShapeType="1"/>
            </p:cNvSpPr>
            <p:nvPr/>
          </p:nvSpPr>
          <p:spPr bwMode="auto">
            <a:xfrm>
              <a:off x="5184" y="26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23" name="Line 39"/>
            <p:cNvSpPr>
              <a:spLocks noChangeShapeType="1"/>
            </p:cNvSpPr>
            <p:nvPr/>
          </p:nvSpPr>
          <p:spPr bwMode="auto">
            <a:xfrm>
              <a:off x="1872" y="2592"/>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7224" name="Line 40"/>
            <p:cNvSpPr>
              <a:spLocks noChangeShapeType="1"/>
            </p:cNvSpPr>
            <p:nvPr/>
          </p:nvSpPr>
          <p:spPr bwMode="auto">
            <a:xfrm>
              <a:off x="2112" y="2592"/>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矩形 1"/>
          <p:cNvSpPr/>
          <p:nvPr/>
        </p:nvSpPr>
        <p:spPr>
          <a:xfrm>
            <a:off x="1007604" y="152636"/>
            <a:ext cx="3975768" cy="523220"/>
          </a:xfrm>
          <a:prstGeom prst="rect">
            <a:avLst/>
          </a:prstGeom>
        </p:spPr>
        <p:txBody>
          <a:bodyPr wrap="none">
            <a:spAutoFit/>
          </a:bodyPr>
          <a:lstStyle/>
          <a:p>
            <a:r>
              <a:rPr lang="en-US" altLang="zh-CN" sz="2800" b="1" dirty="0">
                <a:latin typeface="+mn-ea"/>
                <a:ea typeface="+mn-ea"/>
              </a:rPr>
              <a:t>SJ</a:t>
            </a:r>
            <a:r>
              <a:rPr lang="zh-CN" altLang="en-US" sz="2800" b="1" dirty="0">
                <a:latin typeface="+mn-ea"/>
                <a:ea typeface="+mn-ea"/>
              </a:rPr>
              <a:t>（</a:t>
            </a:r>
            <a:r>
              <a:rPr lang="en-US" altLang="zh-CN" sz="2800" b="1" dirty="0">
                <a:latin typeface="+mn-ea"/>
                <a:ea typeface="+mn-ea"/>
              </a:rPr>
              <a:t>P</a:t>
            </a:r>
            <a:r>
              <a:rPr lang="zh-CN" altLang="en-US" sz="2800" b="1" dirty="0">
                <a:latin typeface="+mn-ea"/>
                <a:ea typeface="+mn-ea"/>
              </a:rPr>
              <a:t>）</a:t>
            </a:r>
            <a:r>
              <a:rPr lang="en-US" altLang="zh-CN" sz="2800" b="1" dirty="0" smtClean="0">
                <a:latin typeface="+mn-ea"/>
                <a:ea typeface="+mn-ea"/>
              </a:rPr>
              <a:t>F</a:t>
            </a:r>
            <a:r>
              <a:rPr lang="zh-CN" altLang="en-US" sz="2800" b="1" dirty="0">
                <a:latin typeface="+mn-ea"/>
                <a:ea typeface="+mn-ea"/>
              </a:rPr>
              <a:t> </a:t>
            </a:r>
            <a:r>
              <a:rPr lang="en-US" altLang="zh-CN" sz="2800" b="1" dirty="0">
                <a:solidFill>
                  <a:srgbClr val="FF0000"/>
                </a:solidFill>
                <a:latin typeface="+mn-ea"/>
                <a:ea typeface="+mn-ea"/>
              </a:rPr>
              <a:t>——</a:t>
            </a:r>
            <a:r>
              <a:rPr lang="zh-CN" altLang="en-US" sz="2800" b="1" dirty="0" smtClean="0">
                <a:solidFill>
                  <a:srgbClr val="FF0000"/>
                </a:solidFill>
                <a:latin typeface="+mn-ea"/>
                <a:ea typeface="+mn-ea"/>
              </a:rPr>
              <a:t>非</a:t>
            </a:r>
            <a:r>
              <a:rPr lang="zh-CN" altLang="en-US" sz="2800" b="1" dirty="0">
                <a:solidFill>
                  <a:srgbClr val="FF0000"/>
                </a:solidFill>
                <a:latin typeface="+mn-ea"/>
                <a:ea typeface="+mn-ea"/>
              </a:rPr>
              <a:t>抢占式</a:t>
            </a:r>
          </a:p>
        </p:txBody>
      </p:sp>
    </p:spTree>
    <p:extLst>
      <p:ext uri="{BB962C8B-B14F-4D97-AF65-F5344CB8AC3E}">
        <p14:creationId xmlns:p14="http://schemas.microsoft.com/office/powerpoint/2010/main" val="209974601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7" name="Rectangle 3"/>
          <p:cNvSpPr>
            <a:spLocks noGrp="1" noChangeArrowheads="1"/>
          </p:cNvSpPr>
          <p:nvPr>
            <p:ph type="body" idx="1"/>
          </p:nvPr>
        </p:nvSpPr>
        <p:spPr>
          <a:xfrm>
            <a:off x="1115616" y="980728"/>
            <a:ext cx="7162800" cy="4267200"/>
          </a:xfrm>
        </p:spPr>
        <p:txBody>
          <a:bodyPr/>
          <a:lstStyle/>
          <a:p>
            <a:pPr marL="0" indent="0">
              <a:lnSpc>
                <a:spcPct val="80000"/>
              </a:lnSpc>
              <a:buNone/>
            </a:pPr>
            <a:r>
              <a:rPr lang="zh-CN" altLang="en-US" sz="2000">
                <a:latin typeface="+mn-ea"/>
              </a:rPr>
              <a:t>到达顺序</a:t>
            </a:r>
            <a:r>
              <a:rPr lang="en-US" altLang="zh-CN" sz="2000">
                <a:latin typeface="+mn-ea"/>
              </a:rPr>
              <a:t>:	    </a:t>
            </a:r>
            <a:r>
              <a:rPr lang="zh-CN" altLang="en-US" sz="2000">
                <a:latin typeface="+mn-ea"/>
              </a:rPr>
              <a:t>进程名 </a:t>
            </a:r>
            <a:r>
              <a:rPr lang="zh-CN" altLang="en-US" sz="2000" smtClean="0">
                <a:latin typeface="+mn-ea"/>
              </a:rPr>
              <a:t>  到达时间  </a:t>
            </a:r>
            <a:r>
              <a:rPr lang="zh-CN" altLang="en-US" sz="2000">
                <a:latin typeface="+mn-ea"/>
              </a:rPr>
              <a:t>服务时间</a:t>
            </a:r>
            <a:endParaRPr lang="zh-CN" altLang="en-US" sz="2000" u="sng">
              <a:latin typeface="+mn-ea"/>
            </a:endParaRPr>
          </a:p>
          <a:p>
            <a:pPr marL="1371600" lvl="3" indent="0">
              <a:lnSpc>
                <a:spcPct val="80000"/>
              </a:lnSpc>
              <a:buNone/>
            </a:pPr>
            <a:r>
              <a:rPr lang="zh-CN" altLang="en-US" i="1">
                <a:latin typeface="+mn-ea"/>
              </a:rPr>
              <a:t>          </a:t>
            </a:r>
            <a:r>
              <a:rPr lang="en-US" altLang="zh-CN">
                <a:latin typeface="+mn-ea"/>
              </a:rPr>
              <a:t>A 	  0         1</a:t>
            </a:r>
          </a:p>
          <a:p>
            <a:pPr marL="1371600" lvl="3" indent="0">
              <a:lnSpc>
                <a:spcPct val="80000"/>
              </a:lnSpc>
              <a:buNone/>
            </a:pPr>
            <a:r>
              <a:rPr lang="en-US" altLang="zh-CN">
                <a:latin typeface="+mn-ea"/>
              </a:rPr>
              <a:t>          B </a:t>
            </a:r>
            <a:r>
              <a:rPr lang="en-US" altLang="zh-CN" i="1">
                <a:latin typeface="+mn-ea"/>
              </a:rPr>
              <a:t>        </a:t>
            </a:r>
            <a:r>
              <a:rPr lang="en-US" altLang="zh-CN">
                <a:latin typeface="+mn-ea"/>
              </a:rPr>
              <a:t>1</a:t>
            </a:r>
            <a:r>
              <a:rPr lang="en-US" altLang="zh-CN" i="1">
                <a:latin typeface="+mn-ea"/>
              </a:rPr>
              <a:t>        </a:t>
            </a:r>
            <a:r>
              <a:rPr lang="en-US" altLang="zh-CN">
                <a:latin typeface="+mn-ea"/>
              </a:rPr>
              <a:t>100</a:t>
            </a:r>
            <a:r>
              <a:rPr lang="en-US" altLang="zh-CN" i="1" baseline="-25000">
                <a:latin typeface="+mn-ea"/>
              </a:rPr>
              <a:t> </a:t>
            </a:r>
          </a:p>
          <a:p>
            <a:pPr marL="1371600" lvl="3" indent="0">
              <a:lnSpc>
                <a:spcPct val="80000"/>
              </a:lnSpc>
              <a:buNone/>
            </a:pPr>
            <a:r>
              <a:rPr lang="en-US" altLang="zh-CN" i="1">
                <a:latin typeface="+mn-ea"/>
              </a:rPr>
              <a:t>          </a:t>
            </a:r>
            <a:r>
              <a:rPr lang="en-US" altLang="zh-CN">
                <a:latin typeface="+mn-ea"/>
              </a:rPr>
              <a:t>D	  2        100   </a:t>
            </a:r>
          </a:p>
          <a:p>
            <a:pPr marL="1371600" lvl="3" indent="0">
              <a:lnSpc>
                <a:spcPct val="80000"/>
              </a:lnSpc>
              <a:buNone/>
            </a:pPr>
            <a:r>
              <a:rPr lang="en-US" altLang="zh-CN" smtClean="0">
                <a:latin typeface="+mn-ea"/>
              </a:rPr>
              <a:t>          C</a:t>
            </a:r>
            <a:r>
              <a:rPr lang="en-US" altLang="zh-CN" i="1" baseline="-25000">
                <a:latin typeface="+mn-ea"/>
              </a:rPr>
              <a:t>	   </a:t>
            </a:r>
            <a:r>
              <a:rPr lang="en-US" altLang="zh-CN">
                <a:latin typeface="+mn-ea"/>
              </a:rPr>
              <a:t>3</a:t>
            </a:r>
            <a:r>
              <a:rPr lang="en-US" altLang="zh-CN" i="1" baseline="-25000">
                <a:latin typeface="+mn-ea"/>
              </a:rPr>
              <a:t>           </a:t>
            </a:r>
            <a:r>
              <a:rPr lang="en-US" altLang="zh-CN" i="1" baseline="-25000" smtClean="0">
                <a:latin typeface="+mn-ea"/>
              </a:rPr>
              <a:t>   </a:t>
            </a:r>
            <a:r>
              <a:rPr lang="en-US" altLang="zh-CN">
                <a:latin typeface="+mn-ea"/>
              </a:rPr>
              <a:t>1</a:t>
            </a:r>
            <a:endParaRPr lang="en-US" altLang="zh-CN" i="1" baseline="-25000">
              <a:latin typeface="+mn-ea"/>
            </a:endParaRPr>
          </a:p>
          <a:p>
            <a:pPr>
              <a:lnSpc>
                <a:spcPct val="80000"/>
              </a:lnSpc>
              <a:buFont typeface="Wingdings" panose="05000000000000000000" pitchFamily="2" charset="2"/>
              <a:buChar char="Ø"/>
            </a:pPr>
            <a:r>
              <a:rPr lang="zh-CN" altLang="en-US" sz="2000">
                <a:solidFill>
                  <a:srgbClr val="FF0000"/>
                </a:solidFill>
                <a:latin typeface="+mn-ea"/>
              </a:rPr>
              <a:t>该调度的</a:t>
            </a:r>
            <a:r>
              <a:rPr lang="en-US" altLang="zh-CN" sz="2000">
                <a:solidFill>
                  <a:srgbClr val="FF0000"/>
                </a:solidFill>
                <a:latin typeface="+mn-ea"/>
              </a:rPr>
              <a:t>Gantt</a:t>
            </a:r>
            <a:r>
              <a:rPr lang="zh-CN" altLang="en-US" sz="2000">
                <a:solidFill>
                  <a:srgbClr val="FF0000"/>
                </a:solidFill>
                <a:latin typeface="+mn-ea"/>
              </a:rPr>
              <a:t>图为</a:t>
            </a:r>
            <a:r>
              <a:rPr lang="zh-CN" altLang="zh-CN" sz="2000">
                <a:solidFill>
                  <a:srgbClr val="FF0000"/>
                </a:solidFill>
                <a:latin typeface="+mn-ea"/>
              </a:rPr>
              <a:t>:</a:t>
            </a:r>
            <a:endParaRPr lang="en-US" altLang="zh-CN" sz="2000">
              <a:solidFill>
                <a:srgbClr val="FF0000"/>
              </a:solidFill>
              <a:latin typeface="+mn-ea"/>
            </a:endParaRPr>
          </a:p>
          <a:p>
            <a:pPr>
              <a:lnSpc>
                <a:spcPct val="80000"/>
              </a:lnSpc>
              <a:buFont typeface="Wingdings" panose="05000000000000000000" pitchFamily="2" charset="2"/>
              <a:buChar char="Ø"/>
            </a:pPr>
            <a:endParaRPr lang="en-US" altLang="zh-CN" sz="2000">
              <a:latin typeface="+mn-ea"/>
            </a:endParaRPr>
          </a:p>
          <a:p>
            <a:pPr>
              <a:lnSpc>
                <a:spcPct val="80000"/>
              </a:lnSpc>
              <a:buFont typeface="Wingdings" panose="05000000000000000000" pitchFamily="2" charset="2"/>
              <a:buChar char="Ø"/>
            </a:pPr>
            <a:endParaRPr lang="en-US" altLang="zh-CN" sz="2000">
              <a:latin typeface="+mn-ea"/>
            </a:endParaRPr>
          </a:p>
          <a:p>
            <a:pPr>
              <a:lnSpc>
                <a:spcPct val="80000"/>
              </a:lnSpc>
              <a:buFont typeface="Wingdings" panose="05000000000000000000" pitchFamily="2" charset="2"/>
              <a:buChar char="Ø"/>
            </a:pPr>
            <a:endParaRPr lang="en-US" altLang="zh-CN" sz="2000">
              <a:latin typeface="+mn-ea"/>
            </a:endParaRPr>
          </a:p>
          <a:p>
            <a:pPr>
              <a:lnSpc>
                <a:spcPct val="80000"/>
              </a:lnSpc>
              <a:buFont typeface="Wingdings" panose="05000000000000000000" pitchFamily="2" charset="2"/>
              <a:buChar char="Ø"/>
            </a:pPr>
            <a:endParaRPr lang="en-US" altLang="zh-CN" sz="2000">
              <a:latin typeface="+mn-ea"/>
            </a:endParaRPr>
          </a:p>
          <a:p>
            <a:pPr>
              <a:lnSpc>
                <a:spcPct val="80000"/>
              </a:lnSpc>
              <a:buFont typeface="Wingdings" panose="05000000000000000000" pitchFamily="2" charset="2"/>
              <a:buChar char="Ø"/>
            </a:pPr>
            <a:endParaRPr lang="en-US" altLang="zh-CN" sz="2000">
              <a:latin typeface="+mn-ea"/>
            </a:endParaRPr>
          </a:p>
          <a:p>
            <a:pPr>
              <a:lnSpc>
                <a:spcPct val="80000"/>
              </a:lnSpc>
              <a:buFont typeface="Wingdings" panose="05000000000000000000" pitchFamily="2" charset="2"/>
              <a:buChar char="Ø"/>
            </a:pPr>
            <a:r>
              <a:rPr lang="zh-CN" altLang="en-US" sz="2000">
                <a:solidFill>
                  <a:srgbClr val="FF0000"/>
                </a:solidFill>
                <a:latin typeface="+mn-ea"/>
              </a:rPr>
              <a:t>平均</a:t>
            </a:r>
            <a:r>
              <a:rPr lang="zh-CN" altLang="en-US" sz="2000" smtClean="0">
                <a:solidFill>
                  <a:srgbClr val="FF0000"/>
                </a:solidFill>
                <a:latin typeface="+mn-ea"/>
              </a:rPr>
              <a:t>周转时间</a:t>
            </a:r>
            <a:r>
              <a:rPr lang="zh-CN" altLang="en-US" sz="2000" smtClean="0">
                <a:latin typeface="+mn-ea"/>
              </a:rPr>
              <a:t>：</a:t>
            </a:r>
            <a:r>
              <a:rPr lang="en-US" altLang="zh-CN" sz="2000" smtClean="0">
                <a:latin typeface="+mn-ea"/>
              </a:rPr>
              <a:t>((</a:t>
            </a:r>
            <a:r>
              <a:rPr lang="en-US" altLang="zh-CN" sz="2000">
                <a:latin typeface="+mn-ea"/>
              </a:rPr>
              <a:t>1-0)+(102-1)+(4-3)+(202-2)</a:t>
            </a:r>
            <a:r>
              <a:rPr lang="zh-CN" altLang="en-US" sz="2000">
                <a:latin typeface="+mn-ea"/>
              </a:rPr>
              <a:t>）</a:t>
            </a:r>
            <a:r>
              <a:rPr lang="en-US" altLang="zh-CN" sz="2000">
                <a:latin typeface="+mn-ea"/>
              </a:rPr>
              <a:t>/4=75.75</a:t>
            </a:r>
          </a:p>
          <a:p>
            <a:pPr>
              <a:lnSpc>
                <a:spcPct val="80000"/>
              </a:lnSpc>
              <a:buFont typeface="Wingdings" panose="05000000000000000000" pitchFamily="2" charset="2"/>
              <a:buChar char="Ø"/>
            </a:pPr>
            <a:r>
              <a:rPr lang="zh-CN" altLang="en-US" sz="2000">
                <a:solidFill>
                  <a:srgbClr val="FF0000"/>
                </a:solidFill>
                <a:latin typeface="+mn-ea"/>
              </a:rPr>
              <a:t>平均</a:t>
            </a:r>
            <a:r>
              <a:rPr lang="zh-CN" altLang="en-US" sz="2000" smtClean="0">
                <a:solidFill>
                  <a:srgbClr val="FF0000"/>
                </a:solidFill>
                <a:latin typeface="+mn-ea"/>
              </a:rPr>
              <a:t>等待时间</a:t>
            </a:r>
            <a:r>
              <a:rPr lang="zh-CN" altLang="en-US" sz="2000" smtClean="0">
                <a:latin typeface="+mn-ea"/>
              </a:rPr>
              <a:t>：</a:t>
            </a:r>
            <a:r>
              <a:rPr lang="zh-CN" altLang="zh-CN" sz="2000" smtClean="0">
                <a:latin typeface="+mn-ea"/>
              </a:rPr>
              <a:t>(</a:t>
            </a:r>
            <a:r>
              <a:rPr lang="en-US" altLang="zh-CN" sz="2000" smtClean="0">
                <a:latin typeface="+mn-ea"/>
              </a:rPr>
              <a:t>(</a:t>
            </a:r>
            <a:r>
              <a:rPr lang="en-US" altLang="zh-CN" sz="2000">
                <a:latin typeface="+mn-ea"/>
              </a:rPr>
              <a:t>0-</a:t>
            </a:r>
            <a:r>
              <a:rPr lang="zh-CN" altLang="zh-CN" sz="2000">
                <a:latin typeface="+mn-ea"/>
              </a:rPr>
              <a:t>0</a:t>
            </a:r>
            <a:r>
              <a:rPr lang="en-US" altLang="zh-CN" sz="2000">
                <a:latin typeface="+mn-ea"/>
              </a:rPr>
              <a:t>)</a:t>
            </a:r>
            <a:r>
              <a:rPr lang="zh-CN" altLang="zh-CN" sz="2000">
                <a:latin typeface="+mn-ea"/>
              </a:rPr>
              <a:t>+</a:t>
            </a:r>
            <a:r>
              <a:rPr lang="en-US" altLang="zh-CN" sz="2000">
                <a:latin typeface="+mn-ea"/>
              </a:rPr>
              <a:t>(4-3)</a:t>
            </a:r>
            <a:r>
              <a:rPr lang="zh-CN" altLang="zh-CN" sz="2000">
                <a:latin typeface="+mn-ea"/>
              </a:rPr>
              <a:t>+</a:t>
            </a:r>
            <a:r>
              <a:rPr lang="en-US" altLang="zh-CN" sz="2000">
                <a:latin typeface="+mn-ea"/>
              </a:rPr>
              <a:t>(3-3)+(102-2)</a:t>
            </a:r>
            <a:r>
              <a:rPr lang="zh-CN" altLang="zh-CN" sz="2000">
                <a:latin typeface="+mn-ea"/>
              </a:rPr>
              <a:t>)/</a:t>
            </a:r>
            <a:r>
              <a:rPr lang="en-US" altLang="zh-CN" sz="2000">
                <a:latin typeface="+mn-ea"/>
              </a:rPr>
              <a:t>4</a:t>
            </a:r>
            <a:r>
              <a:rPr lang="zh-CN" altLang="zh-CN" sz="2000">
                <a:latin typeface="+mn-ea"/>
              </a:rPr>
              <a:t> = </a:t>
            </a:r>
            <a:r>
              <a:rPr lang="en-US" altLang="zh-CN" sz="2000">
                <a:latin typeface="+mn-ea"/>
              </a:rPr>
              <a:t>25.25</a:t>
            </a:r>
          </a:p>
        </p:txBody>
      </p:sp>
      <p:graphicFrame>
        <p:nvGraphicFramePr>
          <p:cNvPr id="426050" name="Group 66"/>
          <p:cNvGraphicFramePr>
            <a:graphicFrameLocks noGrp="1"/>
          </p:cNvGraphicFramePr>
          <p:nvPr>
            <p:extLst/>
          </p:nvPr>
        </p:nvGraphicFramePr>
        <p:xfrm>
          <a:off x="1801416" y="2961928"/>
          <a:ext cx="6096000" cy="457200"/>
        </p:xfrm>
        <a:graphic>
          <a:graphicData uri="http://schemas.openxmlformats.org/drawingml/2006/table">
            <a:tbl>
              <a:tblPr/>
              <a:tblGrid>
                <a:gridCol w="609600"/>
                <a:gridCol w="609600"/>
                <a:gridCol w="533400"/>
                <a:gridCol w="533400"/>
                <a:gridCol w="1676400"/>
                <a:gridCol w="2133600"/>
              </a:tblGrid>
              <a:tr h="381000">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楷体_GB2312" pitchFamily="49" charset="-122"/>
                        </a:rPr>
                        <a:t>A</a:t>
                      </a:r>
                    </a:p>
                  </a:txBody>
                  <a:tcPr anchor="ctr" horzOverflow="overflow">
                    <a:lnL w="28575"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楷体_GB2312" pitchFamily="49" charset="-122"/>
                        </a:rPr>
                        <a:t>B</a:t>
                      </a:r>
                    </a:p>
                  </a:txBody>
                  <a:tcPr anchor="ct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楷体_GB2312" pitchFamily="49" charset="-122"/>
                        </a:rPr>
                        <a:t>B</a:t>
                      </a:r>
                    </a:p>
                  </a:txBody>
                  <a:tcPr anchor="ct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楷体_GB2312" pitchFamily="49" charset="-122"/>
                        </a:rPr>
                        <a:t>C</a:t>
                      </a:r>
                    </a:p>
                  </a:txBody>
                  <a:tcPr anchor="ct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ahoma" panose="020B0604030504040204" pitchFamily="34" charset="0"/>
                          <a:ea typeface="楷体_GB2312" pitchFamily="49" charset="-122"/>
                        </a:rPr>
                        <a:t>B</a:t>
                      </a:r>
                    </a:p>
                  </a:txBody>
                  <a:tcPr anchor="ctr" horzOverflow="overflow">
                    <a:lnL>
                      <a:noFill/>
                    </a:lnL>
                    <a:lnR>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1" i="0" u="none" strike="noStrike" cap="none" normalizeH="0" baseline="0" dirty="0" smtClean="0">
                          <a:ln>
                            <a:noFill/>
                          </a:ln>
                          <a:solidFill>
                            <a:schemeClr val="tx1"/>
                          </a:solidFill>
                          <a:effectLst/>
                          <a:latin typeface="Tahoma" panose="020B0604030504040204" pitchFamily="34" charset="0"/>
                          <a:ea typeface="楷体_GB2312" pitchFamily="49" charset="-122"/>
                        </a:rPr>
                        <a:t>D</a:t>
                      </a:r>
                    </a:p>
                  </a:txBody>
                  <a:tcPr anchor="ctr" horzOverflow="overflow">
                    <a:lnL>
                      <a:noFill/>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426053" name="Group 69"/>
          <p:cNvGrpSpPr>
            <a:grpSpLocks/>
          </p:cNvGrpSpPr>
          <p:nvPr/>
        </p:nvGrpSpPr>
        <p:grpSpPr bwMode="auto">
          <a:xfrm>
            <a:off x="1572816" y="2961934"/>
            <a:ext cx="6781800" cy="1071564"/>
            <a:chOff x="1200" y="2400"/>
            <a:chExt cx="4272" cy="675"/>
          </a:xfrm>
        </p:grpSpPr>
        <p:sp>
          <p:nvSpPr>
            <p:cNvPr id="426006" name="Text Box 22"/>
            <p:cNvSpPr txBox="1">
              <a:spLocks noChangeArrowheads="1"/>
            </p:cNvSpPr>
            <p:nvPr/>
          </p:nvSpPr>
          <p:spPr bwMode="auto">
            <a:xfrm>
              <a:off x="1200" y="2784"/>
              <a:ext cx="427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楷体_GB2312" pitchFamily="49" charset="-122"/>
                  <a:ea typeface="楷体_GB2312" pitchFamily="49" charset="-122"/>
                </a:rPr>
                <a:t>0   1   2   3  4         102          202    </a:t>
              </a:r>
            </a:p>
          </p:txBody>
        </p:sp>
        <p:sp>
          <p:nvSpPr>
            <p:cNvPr id="426001" name="Line 17"/>
            <p:cNvSpPr>
              <a:spLocks noChangeShapeType="1"/>
            </p:cNvSpPr>
            <p:nvPr/>
          </p:nvSpPr>
          <p:spPr bwMode="auto">
            <a:xfrm>
              <a:off x="1344" y="26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02" name="Line 18"/>
            <p:cNvSpPr>
              <a:spLocks noChangeShapeType="1"/>
            </p:cNvSpPr>
            <p:nvPr/>
          </p:nvSpPr>
          <p:spPr bwMode="auto">
            <a:xfrm flipH="1">
              <a:off x="1728" y="2400"/>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03" name="Line 19"/>
            <p:cNvSpPr>
              <a:spLocks noChangeShapeType="1"/>
            </p:cNvSpPr>
            <p:nvPr/>
          </p:nvSpPr>
          <p:spPr bwMode="auto">
            <a:xfrm flipH="1">
              <a:off x="2112" y="2544"/>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04" name="Line 20"/>
            <p:cNvSpPr>
              <a:spLocks noChangeShapeType="1"/>
            </p:cNvSpPr>
            <p:nvPr/>
          </p:nvSpPr>
          <p:spPr bwMode="auto">
            <a:xfrm>
              <a:off x="3840" y="2400"/>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05" name="Line 21"/>
            <p:cNvSpPr>
              <a:spLocks noChangeShapeType="1"/>
            </p:cNvSpPr>
            <p:nvPr/>
          </p:nvSpPr>
          <p:spPr bwMode="auto">
            <a:xfrm>
              <a:off x="5184" y="26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13" name="Line 29"/>
            <p:cNvSpPr>
              <a:spLocks noChangeShapeType="1"/>
            </p:cNvSpPr>
            <p:nvPr/>
          </p:nvSpPr>
          <p:spPr bwMode="auto">
            <a:xfrm>
              <a:off x="2448" y="2400"/>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17" name="Line 33"/>
            <p:cNvSpPr>
              <a:spLocks noChangeShapeType="1"/>
            </p:cNvSpPr>
            <p:nvPr/>
          </p:nvSpPr>
          <p:spPr bwMode="auto">
            <a:xfrm>
              <a:off x="2784" y="2400"/>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426054" name="Group 70"/>
          <p:cNvGraphicFramePr>
            <a:graphicFrameLocks noGrp="1"/>
          </p:cNvGraphicFramePr>
          <p:nvPr>
            <p:extLst/>
          </p:nvPr>
        </p:nvGraphicFramePr>
        <p:xfrm>
          <a:off x="2571493" y="5247928"/>
          <a:ext cx="3962400" cy="874903"/>
        </p:xfrm>
        <a:graphic>
          <a:graphicData uri="http://schemas.openxmlformats.org/drawingml/2006/table">
            <a:tbl>
              <a:tblPr/>
              <a:tblGrid>
                <a:gridCol w="806450"/>
                <a:gridCol w="954088"/>
                <a:gridCol w="1101725"/>
                <a:gridCol w="1100137"/>
              </a:tblGrid>
              <a:tr h="263525">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endParaRPr kumimoji="1" lang="zh-CN" altLang="zh-CN" sz="1800" b="1" i="0" u="none" strike="noStrike" cap="none" normalizeH="0" baseline="0" smtClean="0">
                        <a:ln>
                          <a:noFill/>
                        </a:ln>
                        <a:solidFill>
                          <a:schemeClr val="tx1"/>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FCFS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SPF-</a:t>
                      </a:r>
                      <a:r>
                        <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非</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SPF-</a:t>
                      </a:r>
                      <a:r>
                        <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抢</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3525">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zh-CN" altLang="en-US" sz="1800" b="1" i="0" u="none" strike="noStrike" cap="none" normalizeH="0" baseline="0" smtClean="0">
                          <a:ln>
                            <a:noFill/>
                          </a:ln>
                          <a:solidFill>
                            <a:schemeClr val="tx1"/>
                          </a:solidFill>
                          <a:effectLst/>
                          <a:latin typeface="Tahoma" panose="020B0604030504040204" pitchFamily="34" charset="0"/>
                          <a:ea typeface="楷体_GB2312" pitchFamily="49" charset="-122"/>
                        </a:rPr>
                        <a:t>周转</a:t>
                      </a:r>
                      <a:r>
                        <a:rPr kumimoji="1" lang="en-US" altLang="zh-CN" sz="1800" b="1" i="0" u="none" strike="noStrike" cap="none" normalizeH="0" baseline="0" smtClean="0">
                          <a:ln>
                            <a:noFill/>
                          </a:ln>
                          <a:solidFill>
                            <a:schemeClr val="tx1"/>
                          </a:solidFill>
                          <a:effectLst/>
                          <a:latin typeface="Tahoma" panose="020B0604030504040204" pitchFamily="34" charset="0"/>
                          <a:ea typeface="楷体_GB2312" pitchFamily="49" charset="-122"/>
                        </a:rPr>
                        <a:t>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en-US" altLang="zh-CN" sz="1800" b="1" i="0" u="none" strike="noStrike" cap="none" normalizeH="0" baseline="0" smtClean="0">
                          <a:ln>
                            <a:noFill/>
                          </a:ln>
                          <a:solidFill>
                            <a:srgbClr val="0000FF"/>
                          </a:solidFill>
                          <a:effectLst/>
                          <a:latin typeface="楷体_GB2312" pitchFamily="49" charset="-122"/>
                          <a:ea typeface="楷体_GB2312" pitchFamily="49" charset="-122"/>
                        </a:rPr>
                        <a:t>124.25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en-US" altLang="zh-CN" sz="1800" b="1" i="0" u="none" strike="noStrike" cap="none" normalizeH="0" baseline="0" smtClean="0">
                          <a:ln>
                            <a:noFill/>
                          </a:ln>
                          <a:solidFill>
                            <a:srgbClr val="0000FF"/>
                          </a:solidFill>
                          <a:effectLst/>
                          <a:latin typeface="楷体_GB2312" pitchFamily="49" charset="-122"/>
                          <a:ea typeface="楷体_GB2312" pitchFamily="49" charset="-122"/>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en-US" altLang="zh-CN" sz="1800" b="1" i="0" u="none" strike="noStrike" cap="none" normalizeH="0" baseline="0" smtClean="0">
                          <a:ln>
                            <a:noFill/>
                          </a:ln>
                          <a:solidFill>
                            <a:srgbClr val="0000FF"/>
                          </a:solidFill>
                          <a:effectLst/>
                          <a:latin typeface="楷体_GB2312" pitchFamily="49" charset="-122"/>
                          <a:ea typeface="楷体_GB2312" pitchFamily="49" charset="-122"/>
                        </a:rPr>
                        <a:t>75.75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7975">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zh-CN" altLang="en-US" sz="1800" b="1" i="0" u="none" strike="noStrike" cap="none" normalizeH="0" baseline="0" smtClean="0">
                          <a:ln>
                            <a:noFill/>
                          </a:ln>
                          <a:solidFill>
                            <a:schemeClr val="tx1"/>
                          </a:solidFill>
                          <a:effectLst/>
                          <a:latin typeface="Tahoma" panose="020B0604030504040204" pitchFamily="34" charset="0"/>
                          <a:ea typeface="楷体_GB2312" pitchFamily="49" charset="-122"/>
                        </a:rPr>
                        <a:t>等待</a:t>
                      </a:r>
                      <a:r>
                        <a:rPr kumimoji="1" lang="en-US" altLang="zh-CN" sz="1800" b="1" i="0" u="none" strike="noStrike" cap="none" normalizeH="0" baseline="0" smtClean="0">
                          <a:ln>
                            <a:noFill/>
                          </a:ln>
                          <a:solidFill>
                            <a:schemeClr val="tx1"/>
                          </a:solidFill>
                          <a:effectLst/>
                          <a:latin typeface="Tahoma" panose="020B0604030504040204" pitchFamily="34" charset="0"/>
                          <a:ea typeface="楷体_GB2312" pitchFamily="49" charset="-122"/>
                        </a:rPr>
                        <a:t>T</a:t>
                      </a:r>
                      <a:endParaRPr kumimoji="1" lang="en-US" altLang="zh-CN" sz="1800" b="1" i="0" u="none" strike="noStrike" cap="none" normalizeH="0" baseline="0" smtClean="0">
                        <a:ln>
                          <a:noFill/>
                        </a:ln>
                        <a:solidFill>
                          <a:schemeClr val="hlink"/>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en-US" altLang="zh-CN" sz="1800" b="1" i="0" u="none" strike="noStrike" cap="none" normalizeH="0" baseline="0" smtClean="0">
                          <a:ln>
                            <a:noFill/>
                          </a:ln>
                          <a:solidFill>
                            <a:srgbClr val="0000FF"/>
                          </a:solidFill>
                          <a:effectLst/>
                          <a:latin typeface="楷体_GB2312" pitchFamily="49" charset="-122"/>
                          <a:ea typeface="楷体_GB2312" pitchFamily="49" charset="-122"/>
                        </a:rPr>
                        <a:t>74.25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en-US" altLang="zh-CN" sz="1800" b="1" i="0" u="none" strike="noStrike" cap="none" normalizeH="0" baseline="0" smtClean="0">
                          <a:ln>
                            <a:noFill/>
                          </a:ln>
                          <a:solidFill>
                            <a:srgbClr val="0000FF"/>
                          </a:solidFill>
                          <a:effectLst/>
                          <a:latin typeface="楷体_GB2312" pitchFamily="49" charset="-122"/>
                          <a:ea typeface="楷体_GB2312" pitchFamily="49" charset="-122"/>
                        </a:rPr>
                        <a:t>49.5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en-US" altLang="zh-CN" sz="1800" b="1" i="0" u="none" strike="noStrike" cap="none" normalizeH="0" baseline="0" dirty="0" smtClean="0">
                          <a:ln>
                            <a:noFill/>
                          </a:ln>
                          <a:solidFill>
                            <a:srgbClr val="0000FF"/>
                          </a:solidFill>
                          <a:effectLst/>
                          <a:latin typeface="楷体_GB2312" pitchFamily="49" charset="-122"/>
                          <a:ea typeface="楷体_GB2312" pitchFamily="49" charset="-122"/>
                        </a:rPr>
                        <a:t>25.25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6" name="矩形 15"/>
          <p:cNvSpPr/>
          <p:nvPr/>
        </p:nvSpPr>
        <p:spPr>
          <a:xfrm>
            <a:off x="1007604" y="133472"/>
            <a:ext cx="3615092" cy="523220"/>
          </a:xfrm>
          <a:prstGeom prst="rect">
            <a:avLst/>
          </a:prstGeom>
        </p:spPr>
        <p:txBody>
          <a:bodyPr wrap="none">
            <a:spAutoFit/>
          </a:bodyPr>
          <a:lstStyle/>
          <a:p>
            <a:r>
              <a:rPr lang="en-US" altLang="zh-CN" sz="2800" b="1" dirty="0">
                <a:latin typeface="+mn-ea"/>
                <a:ea typeface="+mn-ea"/>
              </a:rPr>
              <a:t>SJ</a:t>
            </a:r>
            <a:r>
              <a:rPr lang="zh-CN" altLang="en-US" sz="2800" b="1" dirty="0">
                <a:latin typeface="+mn-ea"/>
                <a:ea typeface="+mn-ea"/>
              </a:rPr>
              <a:t>（</a:t>
            </a:r>
            <a:r>
              <a:rPr lang="en-US" altLang="zh-CN" sz="2800" b="1" dirty="0">
                <a:latin typeface="+mn-ea"/>
                <a:ea typeface="+mn-ea"/>
              </a:rPr>
              <a:t>P</a:t>
            </a:r>
            <a:r>
              <a:rPr lang="zh-CN" altLang="en-US" sz="2800" b="1" dirty="0">
                <a:latin typeface="+mn-ea"/>
                <a:ea typeface="+mn-ea"/>
              </a:rPr>
              <a:t>）</a:t>
            </a:r>
            <a:r>
              <a:rPr lang="en-US" altLang="zh-CN" sz="2800" b="1" dirty="0" smtClean="0">
                <a:latin typeface="+mn-ea"/>
                <a:ea typeface="+mn-ea"/>
              </a:rPr>
              <a:t>F</a:t>
            </a:r>
            <a:r>
              <a:rPr lang="zh-CN" altLang="en-US" sz="2800" b="1" dirty="0">
                <a:latin typeface="+mn-ea"/>
                <a:ea typeface="+mn-ea"/>
              </a:rPr>
              <a:t> </a:t>
            </a:r>
            <a:r>
              <a:rPr lang="en-US" altLang="zh-CN" sz="2800" b="1" dirty="0" smtClean="0">
                <a:solidFill>
                  <a:srgbClr val="FF0000"/>
                </a:solidFill>
                <a:latin typeface="+mn-ea"/>
                <a:ea typeface="+mn-ea"/>
              </a:rPr>
              <a:t>——</a:t>
            </a:r>
            <a:r>
              <a:rPr lang="zh-CN" altLang="en-US" sz="2800" b="1" dirty="0" smtClean="0">
                <a:solidFill>
                  <a:srgbClr val="FF0000"/>
                </a:solidFill>
                <a:latin typeface="+mn-ea"/>
                <a:ea typeface="+mn-ea"/>
              </a:rPr>
              <a:t>抢占</a:t>
            </a:r>
            <a:r>
              <a:rPr lang="zh-CN" altLang="en-US" sz="2800" b="1" dirty="0">
                <a:solidFill>
                  <a:srgbClr val="FF0000"/>
                </a:solidFill>
                <a:latin typeface="+mn-ea"/>
                <a:ea typeface="+mn-ea"/>
              </a:rPr>
              <a:t>式</a:t>
            </a:r>
          </a:p>
        </p:txBody>
      </p:sp>
    </p:spTree>
    <p:extLst>
      <p:ext uri="{BB962C8B-B14F-4D97-AF65-F5344CB8AC3E}">
        <p14:creationId xmlns:p14="http://schemas.microsoft.com/office/powerpoint/2010/main" val="199537144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p:cNvSpPr>
            <a:spLocks noGrp="1" noChangeArrowheads="1"/>
          </p:cNvSpPr>
          <p:nvPr>
            <p:ph type="body" idx="1"/>
          </p:nvPr>
        </p:nvSpPr>
        <p:spPr>
          <a:xfrm>
            <a:off x="719572" y="1088740"/>
            <a:ext cx="7956884" cy="4114800"/>
          </a:xfrm>
        </p:spPr>
        <p:txBody>
          <a:bodyPr/>
          <a:lstStyle/>
          <a:p>
            <a:pPr>
              <a:lnSpc>
                <a:spcPct val="140000"/>
              </a:lnSpc>
              <a:spcBef>
                <a:spcPct val="0"/>
              </a:spcBef>
              <a:buClrTx/>
              <a:buFont typeface="Wingdings" panose="05000000000000000000" pitchFamily="2" charset="2"/>
              <a:buChar char="n"/>
            </a:pPr>
            <a:r>
              <a:rPr lang="zh-CN" altLang="en-US" sz="2400" dirty="0">
                <a:solidFill>
                  <a:srgbClr val="FF0000"/>
                </a:solidFill>
                <a:latin typeface="+mn-ea"/>
              </a:rPr>
              <a:t>优点：</a:t>
            </a:r>
          </a:p>
          <a:p>
            <a:pPr>
              <a:lnSpc>
                <a:spcPct val="140000"/>
              </a:lnSpc>
              <a:spcBef>
                <a:spcPct val="0"/>
              </a:spcBef>
              <a:buClrTx/>
              <a:buFontTx/>
              <a:buNone/>
            </a:pPr>
            <a:r>
              <a:rPr lang="zh-CN" altLang="en-US" sz="2000" dirty="0">
                <a:latin typeface="+mn-ea"/>
              </a:rPr>
              <a:t>     </a:t>
            </a:r>
            <a:r>
              <a:rPr lang="en-US" altLang="zh-CN" sz="2000" dirty="0">
                <a:latin typeface="+mn-ea"/>
              </a:rPr>
              <a:t>1</a:t>
            </a:r>
            <a:r>
              <a:rPr lang="zh-CN" altLang="en-US" sz="2000" dirty="0">
                <a:latin typeface="+mn-ea"/>
              </a:rPr>
              <a:t>）能有效降低作业的平均</a:t>
            </a:r>
            <a:r>
              <a:rPr lang="zh-CN" altLang="en-US" sz="2000" dirty="0" smtClean="0">
                <a:latin typeface="+mn-ea"/>
              </a:rPr>
              <a:t>等待时间 </a:t>
            </a:r>
            <a:endParaRPr lang="zh-CN" altLang="en-US" sz="2000" dirty="0">
              <a:latin typeface="+mn-ea"/>
            </a:endParaRPr>
          </a:p>
          <a:p>
            <a:pPr>
              <a:lnSpc>
                <a:spcPct val="140000"/>
              </a:lnSpc>
              <a:spcBef>
                <a:spcPct val="0"/>
              </a:spcBef>
              <a:buClrTx/>
              <a:buFontTx/>
              <a:buNone/>
            </a:pPr>
            <a:r>
              <a:rPr lang="zh-CN" altLang="en-US" sz="2000" dirty="0">
                <a:latin typeface="+mn-ea"/>
              </a:rPr>
              <a:t>     </a:t>
            </a:r>
            <a:r>
              <a:rPr lang="en-US" altLang="zh-CN" sz="2000" dirty="0">
                <a:latin typeface="+mn-ea"/>
              </a:rPr>
              <a:t>2</a:t>
            </a:r>
            <a:r>
              <a:rPr lang="zh-CN" altLang="en-US" sz="2000" dirty="0">
                <a:latin typeface="+mn-ea"/>
              </a:rPr>
              <a:t>）提高</a:t>
            </a:r>
            <a:r>
              <a:rPr lang="zh-CN" altLang="en-US" sz="2000" dirty="0" smtClean="0">
                <a:latin typeface="+mn-ea"/>
              </a:rPr>
              <a:t>吞吐量</a:t>
            </a:r>
            <a:endParaRPr lang="zh-CN" altLang="en-US" sz="2000" dirty="0">
              <a:latin typeface="+mn-ea"/>
            </a:endParaRPr>
          </a:p>
          <a:p>
            <a:pPr>
              <a:lnSpc>
                <a:spcPct val="140000"/>
              </a:lnSpc>
              <a:spcBef>
                <a:spcPct val="0"/>
              </a:spcBef>
              <a:buClrTx/>
              <a:buFontTx/>
              <a:buNone/>
            </a:pPr>
            <a:r>
              <a:rPr lang="zh-CN" altLang="en-US" sz="2000" dirty="0">
                <a:latin typeface="+mn-ea"/>
              </a:rPr>
              <a:t>     </a:t>
            </a:r>
            <a:r>
              <a:rPr lang="en-US" altLang="zh-CN" sz="2000" dirty="0">
                <a:latin typeface="+mn-ea"/>
              </a:rPr>
              <a:t>3</a:t>
            </a:r>
            <a:r>
              <a:rPr lang="zh-CN" altLang="en-US" sz="2000" dirty="0">
                <a:latin typeface="+mn-ea"/>
              </a:rPr>
              <a:t>）能有效缩短进程的</a:t>
            </a:r>
            <a:r>
              <a:rPr lang="zh-CN" altLang="en-US" sz="2000" dirty="0" smtClean="0">
                <a:latin typeface="+mn-ea"/>
              </a:rPr>
              <a:t>周转时间</a:t>
            </a:r>
            <a:endParaRPr lang="zh-CN" altLang="en-US" sz="2000" dirty="0">
              <a:latin typeface="+mn-ea"/>
            </a:endParaRPr>
          </a:p>
          <a:p>
            <a:pPr>
              <a:lnSpc>
                <a:spcPct val="140000"/>
              </a:lnSpc>
              <a:spcBef>
                <a:spcPct val="0"/>
              </a:spcBef>
              <a:buClrTx/>
              <a:buFont typeface="Wingdings" panose="05000000000000000000" pitchFamily="2" charset="2"/>
              <a:buChar char="n"/>
            </a:pPr>
            <a:r>
              <a:rPr lang="zh-CN" altLang="en-US" sz="2400" dirty="0">
                <a:solidFill>
                  <a:srgbClr val="FF0000"/>
                </a:solidFill>
                <a:latin typeface="+mn-ea"/>
              </a:rPr>
              <a:t>缺点：</a:t>
            </a:r>
          </a:p>
          <a:p>
            <a:pPr>
              <a:lnSpc>
                <a:spcPct val="140000"/>
              </a:lnSpc>
              <a:spcBef>
                <a:spcPct val="0"/>
              </a:spcBef>
              <a:buClrTx/>
              <a:buFontTx/>
              <a:buNone/>
            </a:pPr>
            <a:r>
              <a:rPr lang="zh-CN" altLang="en-US" sz="2000" dirty="0">
                <a:latin typeface="+mn-ea"/>
              </a:rPr>
              <a:t>      </a:t>
            </a:r>
            <a:r>
              <a:rPr lang="en-US" altLang="zh-CN" sz="2000" dirty="0">
                <a:latin typeface="+mn-ea"/>
              </a:rPr>
              <a:t>1</a:t>
            </a:r>
            <a:r>
              <a:rPr lang="zh-CN" altLang="en-US" sz="2000" dirty="0">
                <a:latin typeface="+mn-ea"/>
              </a:rPr>
              <a:t>）对长作业</a:t>
            </a:r>
            <a:r>
              <a:rPr lang="zh-CN" altLang="en-US" sz="2000" dirty="0" smtClean="0">
                <a:latin typeface="+mn-ea"/>
              </a:rPr>
              <a:t>不利</a:t>
            </a:r>
            <a:endParaRPr lang="zh-CN" altLang="en-US" sz="2000" dirty="0">
              <a:latin typeface="+mn-ea"/>
            </a:endParaRPr>
          </a:p>
          <a:p>
            <a:pPr>
              <a:lnSpc>
                <a:spcPct val="140000"/>
              </a:lnSpc>
              <a:spcBef>
                <a:spcPct val="0"/>
              </a:spcBef>
              <a:buClrTx/>
              <a:buFontTx/>
              <a:buNone/>
            </a:pPr>
            <a:r>
              <a:rPr lang="zh-CN" altLang="en-US" sz="2000" dirty="0">
                <a:latin typeface="+mn-ea"/>
              </a:rPr>
              <a:t>      </a:t>
            </a:r>
            <a:r>
              <a:rPr lang="en-US" altLang="zh-CN" sz="2000" dirty="0">
                <a:latin typeface="+mn-ea"/>
              </a:rPr>
              <a:t>2</a:t>
            </a:r>
            <a:r>
              <a:rPr lang="zh-CN" altLang="en-US" sz="2000" dirty="0" smtClean="0">
                <a:latin typeface="+mn-ea"/>
              </a:rPr>
              <a:t>）</a:t>
            </a:r>
            <a:r>
              <a:rPr lang="zh-CN" altLang="en-US" sz="2000" dirty="0">
                <a:latin typeface="+mn-ea"/>
              </a:rPr>
              <a:t>没有</a:t>
            </a:r>
            <a:r>
              <a:rPr lang="zh-CN" altLang="en-US" sz="2000" dirty="0" smtClean="0">
                <a:latin typeface="+mn-ea"/>
              </a:rPr>
              <a:t>考虑</a:t>
            </a:r>
            <a:r>
              <a:rPr lang="zh-CN" altLang="en-US" sz="2000" u="sng" dirty="0">
                <a:solidFill>
                  <a:srgbClr val="0000FF"/>
                </a:solidFill>
                <a:latin typeface="+mn-ea"/>
              </a:rPr>
              <a:t>作业的紧迫</a:t>
            </a:r>
            <a:r>
              <a:rPr lang="zh-CN" altLang="en-US" sz="2000" u="sng" dirty="0" smtClean="0">
                <a:solidFill>
                  <a:srgbClr val="0000FF"/>
                </a:solidFill>
                <a:latin typeface="+mn-ea"/>
              </a:rPr>
              <a:t>程度</a:t>
            </a:r>
            <a:endParaRPr lang="zh-CN" altLang="en-US" sz="2000" u="sng" dirty="0">
              <a:solidFill>
                <a:srgbClr val="0000FF"/>
              </a:solidFill>
              <a:latin typeface="+mn-ea"/>
            </a:endParaRPr>
          </a:p>
          <a:p>
            <a:pPr>
              <a:lnSpc>
                <a:spcPct val="140000"/>
              </a:lnSpc>
              <a:spcBef>
                <a:spcPct val="0"/>
              </a:spcBef>
              <a:spcAft>
                <a:spcPts val="1200"/>
              </a:spcAft>
              <a:buClrTx/>
              <a:buFontTx/>
              <a:buNone/>
            </a:pPr>
            <a:r>
              <a:rPr lang="zh-CN" altLang="en-US" sz="2000" dirty="0">
                <a:latin typeface="+mn-ea"/>
              </a:rPr>
              <a:t>      </a:t>
            </a:r>
            <a:r>
              <a:rPr lang="en-US" altLang="zh-CN" sz="2000" dirty="0">
                <a:latin typeface="+mn-ea"/>
              </a:rPr>
              <a:t>3</a:t>
            </a:r>
            <a:r>
              <a:rPr lang="zh-CN" altLang="en-US" sz="2000" dirty="0">
                <a:latin typeface="+mn-ea"/>
              </a:rPr>
              <a:t>）作业执行时间、剩余时间仅为估计*</a:t>
            </a:r>
            <a:r>
              <a:rPr lang="zh-CN" altLang="en-US" sz="2000" dirty="0" smtClean="0">
                <a:latin typeface="+mn-ea"/>
              </a:rPr>
              <a:t>；</a:t>
            </a:r>
            <a:endParaRPr lang="zh-CN" altLang="en-US" sz="2000" dirty="0">
              <a:latin typeface="+mn-ea"/>
            </a:endParaRPr>
          </a:p>
          <a:p>
            <a:pPr>
              <a:lnSpc>
                <a:spcPct val="140000"/>
              </a:lnSpc>
              <a:spcBef>
                <a:spcPct val="0"/>
              </a:spcBef>
              <a:buClrTx/>
              <a:buFontTx/>
              <a:buNone/>
            </a:pPr>
            <a:r>
              <a:rPr lang="zh-CN" altLang="en-US" sz="2400" dirty="0">
                <a:latin typeface="+mn-ea"/>
              </a:rPr>
              <a:t> </a:t>
            </a:r>
            <a:r>
              <a:rPr lang="zh-CN" altLang="en-US" sz="2400" b="1" dirty="0">
                <a:solidFill>
                  <a:srgbClr val="FF0000"/>
                </a:solidFill>
                <a:latin typeface="+mn-ea"/>
              </a:rPr>
              <a:t>故</a:t>
            </a:r>
            <a:r>
              <a:rPr lang="en-US" altLang="zh-CN" sz="2400" b="1" dirty="0">
                <a:solidFill>
                  <a:srgbClr val="FF0000"/>
                </a:solidFill>
                <a:latin typeface="+mn-ea"/>
              </a:rPr>
              <a:t>SJ(P)F</a:t>
            </a:r>
            <a:r>
              <a:rPr lang="zh-CN" altLang="en-US" sz="2400" b="1" dirty="0">
                <a:solidFill>
                  <a:srgbClr val="FF0000"/>
                </a:solidFill>
                <a:latin typeface="+mn-ea"/>
              </a:rPr>
              <a:t>算法虽然是优化的，但在</a:t>
            </a:r>
            <a:r>
              <a:rPr lang="en-US" altLang="zh-CN" sz="2400" b="1" dirty="0">
                <a:solidFill>
                  <a:srgbClr val="FF0000"/>
                </a:solidFill>
                <a:latin typeface="+mn-ea"/>
              </a:rPr>
              <a:t>CPU</a:t>
            </a:r>
            <a:r>
              <a:rPr lang="zh-CN" altLang="en-US" sz="2400" b="1" dirty="0">
                <a:solidFill>
                  <a:srgbClr val="FF0000"/>
                </a:solidFill>
                <a:latin typeface="+mn-ea"/>
              </a:rPr>
              <a:t>调度中很难实现。</a:t>
            </a:r>
          </a:p>
        </p:txBody>
      </p:sp>
      <p:sp>
        <p:nvSpPr>
          <p:cNvPr id="259078" name="AutoShape 6">
            <a:hlinkClick r:id="rId2" action="ppaction://hlinksldjump"/>
          </p:cNvPr>
          <p:cNvSpPr>
            <a:spLocks noChangeArrowheads="1"/>
          </p:cNvSpPr>
          <p:nvPr/>
        </p:nvSpPr>
        <p:spPr bwMode="auto">
          <a:xfrm>
            <a:off x="6120172" y="5517232"/>
            <a:ext cx="1512168" cy="1008111"/>
          </a:xfrm>
          <a:prstGeom prst="irregularSeal1">
            <a:avLst/>
          </a:prstGeom>
          <a:solidFill>
            <a:srgbClr val="0000FF"/>
          </a:solidFill>
          <a:ln w="9525">
            <a:noFill/>
            <a:miter lim="800000"/>
            <a:headEnd/>
            <a:tailEnd/>
          </a:ln>
          <a:effectLst/>
          <a:extLst/>
        </p:spPr>
        <p:txBody>
          <a:bodyPr wrap="none" anchor="ctr"/>
          <a:lstStyle/>
          <a:p>
            <a:pPr algn="ctr"/>
            <a:r>
              <a:rPr lang="zh-CN" altLang="en-US" sz="2400" b="1">
                <a:solidFill>
                  <a:schemeClr val="bg1"/>
                </a:solidFill>
              </a:rPr>
              <a:t>返回</a:t>
            </a:r>
          </a:p>
        </p:txBody>
      </p:sp>
      <p:sp>
        <p:nvSpPr>
          <p:cNvPr id="7" name="矩形 6"/>
          <p:cNvSpPr/>
          <p:nvPr/>
        </p:nvSpPr>
        <p:spPr>
          <a:xfrm>
            <a:off x="1007604" y="169476"/>
            <a:ext cx="3616696" cy="523220"/>
          </a:xfrm>
          <a:prstGeom prst="rect">
            <a:avLst/>
          </a:prstGeom>
        </p:spPr>
        <p:txBody>
          <a:bodyPr wrap="none">
            <a:spAutoFit/>
          </a:bodyPr>
          <a:lstStyle/>
          <a:p>
            <a:r>
              <a:rPr lang="en-US" altLang="zh-CN" sz="2800" b="1" kern="0" dirty="0" smtClean="0">
                <a:latin typeface="+mn-ea"/>
              </a:rPr>
              <a:t>SJF/SPF</a:t>
            </a:r>
            <a:r>
              <a:rPr lang="zh-CN" altLang="en-US" sz="2800" b="1" dirty="0" smtClean="0">
                <a:latin typeface="+mn-ea"/>
                <a:ea typeface="+mn-ea"/>
              </a:rPr>
              <a:t>调度</a:t>
            </a:r>
            <a:r>
              <a:rPr lang="zh-CN" altLang="en-US" sz="2800" b="1" dirty="0">
                <a:latin typeface="+mn-ea"/>
                <a:ea typeface="+mn-ea"/>
              </a:rPr>
              <a:t>的优缺点</a:t>
            </a:r>
          </a:p>
        </p:txBody>
      </p:sp>
    </p:spTree>
    <p:extLst>
      <p:ext uri="{BB962C8B-B14F-4D97-AF65-F5344CB8AC3E}">
        <p14:creationId xmlns:p14="http://schemas.microsoft.com/office/powerpoint/2010/main" val="337649784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5" name="Text Box 9"/>
          <p:cNvSpPr txBox="1">
            <a:spLocks noChangeArrowheads="1"/>
          </p:cNvSpPr>
          <p:nvPr/>
        </p:nvSpPr>
        <p:spPr bwMode="auto">
          <a:xfrm>
            <a:off x="683568" y="980728"/>
            <a:ext cx="795688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70000"/>
              </a:lnSpc>
              <a:buClr>
                <a:schemeClr val="tx1"/>
              </a:buClr>
              <a:buSzPct val="80000"/>
              <a:buFont typeface="Wingdings" panose="05000000000000000000" pitchFamily="2" charset="2"/>
              <a:buChar char="n"/>
            </a:pPr>
            <a:r>
              <a:rPr kumimoji="0" lang="zh-CN" altLang="en-US" sz="2400" b="1" dirty="0" smtClean="0">
                <a:solidFill>
                  <a:srgbClr val="FF0000"/>
                </a:solidFill>
                <a:latin typeface="+mn-ea"/>
                <a:ea typeface="+mn-ea"/>
              </a:rPr>
              <a:t>时间片</a:t>
            </a:r>
            <a:r>
              <a:rPr kumimoji="0" lang="zh-CN" altLang="en-US" sz="2400" b="1" dirty="0">
                <a:solidFill>
                  <a:srgbClr val="FF0000"/>
                </a:solidFill>
                <a:latin typeface="+mn-ea"/>
                <a:ea typeface="+mn-ea"/>
              </a:rPr>
              <a:t>轮转法：</a:t>
            </a:r>
            <a:r>
              <a:rPr kumimoji="0" lang="zh-CN" altLang="en-US" sz="2400" dirty="0">
                <a:latin typeface="+mn-ea"/>
                <a:ea typeface="+mn-ea"/>
              </a:rPr>
              <a:t>系统将所有</a:t>
            </a:r>
            <a:r>
              <a:rPr kumimoji="0" lang="zh-CN" altLang="en-US" sz="2400" dirty="0">
                <a:solidFill>
                  <a:srgbClr val="0000FF"/>
                </a:solidFill>
                <a:latin typeface="+mn-ea"/>
                <a:ea typeface="+mn-ea"/>
              </a:rPr>
              <a:t>原就绪进程</a:t>
            </a:r>
            <a:r>
              <a:rPr kumimoji="0" lang="zh-CN" altLang="en-US" sz="2400" dirty="0">
                <a:latin typeface="+mn-ea"/>
                <a:ea typeface="+mn-ea"/>
              </a:rPr>
              <a:t>按</a:t>
            </a:r>
            <a:r>
              <a:rPr kumimoji="0" lang="en-US" altLang="zh-CN" sz="2400" dirty="0">
                <a:latin typeface="+mn-ea"/>
                <a:ea typeface="+mn-ea"/>
              </a:rPr>
              <a:t>FCFS</a:t>
            </a:r>
            <a:r>
              <a:rPr kumimoji="0" lang="zh-CN" altLang="en-US" sz="2400" dirty="0">
                <a:latin typeface="+mn-ea"/>
                <a:ea typeface="+mn-ea"/>
              </a:rPr>
              <a:t>的原则，排成一个队列，依次调度，把</a:t>
            </a:r>
            <a:r>
              <a:rPr kumimoji="0" lang="en-US" altLang="zh-CN" sz="2400" dirty="0">
                <a:latin typeface="+mn-ea"/>
                <a:ea typeface="+mn-ea"/>
              </a:rPr>
              <a:t>CPU</a:t>
            </a:r>
            <a:r>
              <a:rPr kumimoji="0" lang="zh-CN" altLang="en-US" sz="2400" dirty="0">
                <a:latin typeface="+mn-ea"/>
                <a:ea typeface="+mn-ea"/>
              </a:rPr>
              <a:t>分配给队首进程，并令其执行一个时间片</a:t>
            </a:r>
            <a:r>
              <a:rPr kumimoji="0" lang="en-US" altLang="zh-CN" sz="2400" dirty="0">
                <a:latin typeface="+mn-ea"/>
                <a:ea typeface="+mn-ea"/>
              </a:rPr>
              <a:t>/CPU</a:t>
            </a:r>
            <a:r>
              <a:rPr kumimoji="0" lang="zh-CN" altLang="en-US" sz="2400" dirty="0">
                <a:latin typeface="+mn-ea"/>
                <a:ea typeface="+mn-ea"/>
              </a:rPr>
              <a:t>时间，通常为</a:t>
            </a:r>
            <a:r>
              <a:rPr kumimoji="0" lang="zh-CN" altLang="zh-CN" sz="2400" dirty="0">
                <a:latin typeface="+mn-ea"/>
                <a:ea typeface="+mn-ea"/>
              </a:rPr>
              <a:t>10-100</a:t>
            </a:r>
            <a:r>
              <a:rPr kumimoji="0" lang="en-US" altLang="zh-CN" sz="2400" dirty="0" err="1">
                <a:latin typeface="+mn-ea"/>
                <a:ea typeface="+mn-ea"/>
              </a:rPr>
              <a:t>ms</a:t>
            </a:r>
            <a:r>
              <a:rPr kumimoji="0" lang="zh-CN" altLang="en-US" sz="2400" dirty="0">
                <a:latin typeface="+mn-ea"/>
                <a:ea typeface="+mn-ea"/>
              </a:rPr>
              <a:t>。时间片用完后，该进程将</a:t>
            </a:r>
            <a:r>
              <a:rPr kumimoji="0" lang="zh-CN" altLang="en-US" sz="2400" u="sng" dirty="0">
                <a:solidFill>
                  <a:srgbClr val="0000FF"/>
                </a:solidFill>
                <a:latin typeface="+mn-ea"/>
                <a:ea typeface="+mn-ea"/>
              </a:rPr>
              <a:t>被抢占</a:t>
            </a:r>
            <a:r>
              <a:rPr kumimoji="0" lang="zh-CN" altLang="en-US" sz="2400" dirty="0">
                <a:latin typeface="+mn-ea"/>
                <a:ea typeface="+mn-ea"/>
              </a:rPr>
              <a:t>并插入就绪队列末尾</a:t>
            </a:r>
            <a:r>
              <a:rPr kumimoji="0" lang="zh-CN" altLang="en-US" sz="2400" dirty="0" smtClean="0">
                <a:latin typeface="+mn-ea"/>
                <a:ea typeface="+mn-ea"/>
              </a:rPr>
              <a:t>。</a:t>
            </a:r>
            <a:endParaRPr kumimoji="0" lang="en-US" altLang="zh-CN" sz="2400" dirty="0" smtClean="0">
              <a:latin typeface="+mn-ea"/>
              <a:ea typeface="+mn-ea"/>
            </a:endParaRPr>
          </a:p>
          <a:p>
            <a:pPr marL="342900" indent="-342900" algn="just">
              <a:lnSpc>
                <a:spcPct val="170000"/>
              </a:lnSpc>
              <a:buClr>
                <a:schemeClr val="tx1"/>
              </a:buClr>
              <a:buSzPct val="80000"/>
              <a:buFont typeface="Wingdings" panose="05000000000000000000" pitchFamily="2" charset="2"/>
              <a:buChar char="n"/>
            </a:pPr>
            <a:r>
              <a:rPr lang="zh-CN" altLang="en-US" sz="2400" dirty="0" smtClean="0">
                <a:latin typeface="+mn-ea"/>
                <a:ea typeface="+mn-ea"/>
              </a:rPr>
              <a:t>特点：</a:t>
            </a:r>
            <a:endParaRPr kumimoji="0" lang="en-US" altLang="zh-CN" sz="2400" dirty="0" smtClean="0">
              <a:latin typeface="+mn-ea"/>
              <a:ea typeface="+mn-ea"/>
            </a:endParaRPr>
          </a:p>
          <a:p>
            <a:pPr marL="800100" lvl="1" indent="-342900" algn="just">
              <a:lnSpc>
                <a:spcPct val="170000"/>
              </a:lnSpc>
              <a:buClr>
                <a:schemeClr val="tx1"/>
              </a:buClr>
              <a:buSzPct val="80000"/>
              <a:buFont typeface="Wingdings" panose="05000000000000000000" pitchFamily="2" charset="2"/>
              <a:buChar char="Ø"/>
            </a:pPr>
            <a:r>
              <a:rPr lang="zh-CN" altLang="en-US" sz="2000" dirty="0">
                <a:latin typeface="+mn-ea"/>
                <a:ea typeface="+mn-ea"/>
              </a:rPr>
              <a:t>应用于分时</a:t>
            </a:r>
            <a:r>
              <a:rPr lang="en-US" altLang="zh-CN" sz="2000" dirty="0">
                <a:latin typeface="+mn-ea"/>
                <a:ea typeface="+mn-ea"/>
              </a:rPr>
              <a:t>OS</a:t>
            </a:r>
          </a:p>
          <a:p>
            <a:pPr marL="800100" lvl="1" indent="-342900" algn="just">
              <a:lnSpc>
                <a:spcPct val="170000"/>
              </a:lnSpc>
              <a:buClr>
                <a:schemeClr val="tx1"/>
              </a:buClr>
              <a:buSzPct val="80000"/>
              <a:buFont typeface="Wingdings" panose="05000000000000000000" pitchFamily="2" charset="2"/>
              <a:buChar char="Ø"/>
            </a:pPr>
            <a:r>
              <a:rPr lang="zh-CN" altLang="en-US" sz="2000" dirty="0">
                <a:latin typeface="+mn-ea"/>
                <a:ea typeface="+mn-ea"/>
              </a:rPr>
              <a:t>保证及时响应用户的请求，是早期采用的一种调度算法</a:t>
            </a:r>
          </a:p>
          <a:p>
            <a:pPr marL="800100" lvl="1" indent="-342900" algn="just">
              <a:lnSpc>
                <a:spcPct val="170000"/>
              </a:lnSpc>
              <a:buClr>
                <a:schemeClr val="tx1"/>
              </a:buClr>
              <a:buSzPct val="80000"/>
              <a:buFont typeface="Wingdings" panose="05000000000000000000" pitchFamily="2" charset="2"/>
              <a:buChar char="Ø"/>
            </a:pPr>
            <a:r>
              <a:rPr lang="zh-CN" altLang="en-US" sz="2000" dirty="0">
                <a:latin typeface="+mn-ea"/>
                <a:ea typeface="+mn-ea"/>
              </a:rPr>
              <a:t>进入</a:t>
            </a:r>
            <a:r>
              <a:rPr lang="en-US" altLang="zh-CN" sz="2000" dirty="0">
                <a:latin typeface="+mn-ea"/>
                <a:ea typeface="+mn-ea"/>
              </a:rPr>
              <a:t>90</a:t>
            </a:r>
            <a:r>
              <a:rPr lang="zh-CN" altLang="en-US" sz="2000" dirty="0">
                <a:latin typeface="+mn-ea"/>
                <a:ea typeface="+mn-ea"/>
              </a:rPr>
              <a:t>年代后，广泛采用多级反馈队列调度算法</a:t>
            </a:r>
            <a:r>
              <a:rPr lang="zh-CN" altLang="en-US" sz="2000" dirty="0" smtClean="0">
                <a:latin typeface="+mn-ea"/>
                <a:ea typeface="+mn-ea"/>
              </a:rPr>
              <a:t>。</a:t>
            </a:r>
            <a:endParaRPr lang="zh-CN" altLang="en-US" sz="2000" dirty="0">
              <a:latin typeface="+mn-ea"/>
              <a:ea typeface="+mn-ea"/>
            </a:endParaRPr>
          </a:p>
        </p:txBody>
      </p:sp>
      <p:sp>
        <p:nvSpPr>
          <p:cNvPr id="6" name="Rectangle 2"/>
          <p:cNvSpPr txBox="1">
            <a:spLocks noChangeArrowheads="1"/>
          </p:cNvSpPr>
          <p:nvPr/>
        </p:nvSpPr>
        <p:spPr>
          <a:xfrm>
            <a:off x="935596" y="188640"/>
            <a:ext cx="5562600" cy="42809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800" b="1" kern="0" dirty="0" smtClean="0">
                <a:latin typeface="+mn-ea"/>
                <a:ea typeface="+mn-ea"/>
              </a:rPr>
              <a:t>（</a:t>
            </a:r>
            <a:r>
              <a:rPr lang="en-US" altLang="zh-CN" sz="2800" b="1" kern="0" dirty="0" smtClean="0">
                <a:latin typeface="+mn-ea"/>
                <a:ea typeface="+mn-ea"/>
              </a:rPr>
              <a:t>3</a:t>
            </a:r>
            <a:r>
              <a:rPr lang="zh-CN" altLang="en-US" sz="2800" b="1" kern="0" dirty="0" smtClean="0">
                <a:latin typeface="+mn-ea"/>
                <a:ea typeface="+mn-ea"/>
              </a:rPr>
              <a:t>）</a:t>
            </a:r>
            <a:r>
              <a:rPr lang="zh-CN" altLang="en-US" sz="2800" b="1" kern="0" dirty="0">
                <a:latin typeface="+mn-ea"/>
                <a:ea typeface="+mn-ea"/>
              </a:rPr>
              <a:t>时间片轮转调度算法</a:t>
            </a:r>
            <a:r>
              <a:rPr lang="en-US" altLang="zh-CN" sz="2800" b="1" kern="0" dirty="0">
                <a:latin typeface="+mn-ea"/>
                <a:ea typeface="+mn-ea"/>
              </a:rPr>
              <a:t>RR</a:t>
            </a:r>
            <a:endParaRPr lang="zh-CN" altLang="zh-CN" sz="2800" b="1" kern="0" dirty="0">
              <a:latin typeface="+mn-ea"/>
              <a:ea typeface="+mn-ea"/>
            </a:endParaRPr>
          </a:p>
        </p:txBody>
      </p:sp>
    </p:spTree>
    <p:extLst>
      <p:ext uri="{BB962C8B-B14F-4D97-AF65-F5344CB8AC3E}">
        <p14:creationId xmlns:p14="http://schemas.microsoft.com/office/powerpoint/2010/main" val="181902982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1115616" y="1088740"/>
            <a:ext cx="1083045" cy="468052"/>
          </a:xfrm>
        </p:spPr>
        <p:txBody>
          <a:bodyPr/>
          <a:lstStyle/>
          <a:p>
            <a:pPr algn="l"/>
            <a:r>
              <a:rPr kumimoji="0" lang="zh-CN" altLang="en-US" sz="2400" b="1" smtClean="0">
                <a:solidFill>
                  <a:schemeClr val="tx1"/>
                </a:solidFill>
                <a:latin typeface="+mn-ea"/>
                <a:ea typeface="+mn-ea"/>
              </a:rPr>
              <a:t>注</a:t>
            </a:r>
            <a:r>
              <a:rPr kumimoji="0" lang="zh-CN" altLang="en-US" sz="2400" b="1">
                <a:solidFill>
                  <a:schemeClr val="tx1"/>
                </a:solidFill>
                <a:latin typeface="+mn-ea"/>
                <a:ea typeface="+mn-ea"/>
              </a:rPr>
              <a:t>：</a:t>
            </a:r>
          </a:p>
        </p:txBody>
      </p:sp>
      <p:sp>
        <p:nvSpPr>
          <p:cNvPr id="260099" name="Rectangle 3"/>
          <p:cNvSpPr>
            <a:spLocks noGrp="1" noChangeArrowheads="1"/>
          </p:cNvSpPr>
          <p:nvPr>
            <p:ph type="body" idx="1"/>
          </p:nvPr>
        </p:nvSpPr>
        <p:spPr>
          <a:xfrm>
            <a:off x="927510" y="1664804"/>
            <a:ext cx="7162800" cy="4648200"/>
          </a:xfrm>
        </p:spPr>
        <p:txBody>
          <a:bodyPr/>
          <a:lstStyle/>
          <a:p>
            <a:pPr algn="just">
              <a:lnSpc>
                <a:spcPct val="160000"/>
              </a:lnSpc>
              <a:spcBef>
                <a:spcPct val="0"/>
              </a:spcBef>
              <a:buClr>
                <a:schemeClr val="hlink"/>
              </a:buClr>
              <a:buSzPct val="150000"/>
              <a:buFont typeface="Wingdings" panose="05000000000000000000" pitchFamily="2" charset="2"/>
              <a:buNone/>
            </a:pPr>
            <a:r>
              <a:rPr kumimoji="0" lang="zh-CN" altLang="en-US" sz="2000" dirty="0">
                <a:latin typeface="+mn-ea"/>
              </a:rPr>
              <a:t>（</a:t>
            </a:r>
            <a:r>
              <a:rPr kumimoji="0" lang="en-US" altLang="zh-CN" sz="2000" dirty="0">
                <a:latin typeface="+mn-ea"/>
              </a:rPr>
              <a:t>1</a:t>
            </a:r>
            <a:r>
              <a:rPr kumimoji="0" lang="zh-CN" altLang="en-US" sz="2000" dirty="0">
                <a:latin typeface="+mn-ea"/>
              </a:rPr>
              <a:t>）保证了就绪队列中的所有进程在给定的时间内，均能获得一时间片来执行，即系统在给定的时间内，响应所有用户的请求。</a:t>
            </a:r>
          </a:p>
          <a:p>
            <a:pPr algn="just">
              <a:lnSpc>
                <a:spcPct val="160000"/>
              </a:lnSpc>
              <a:spcBef>
                <a:spcPct val="0"/>
              </a:spcBef>
              <a:buClr>
                <a:schemeClr val="hlink"/>
              </a:buClr>
              <a:buSzPct val="150000"/>
              <a:buFont typeface="Wingdings" panose="05000000000000000000" pitchFamily="2" charset="2"/>
              <a:buNone/>
            </a:pPr>
            <a:r>
              <a:rPr kumimoji="0" lang="zh-CN" altLang="en-US" sz="2000" dirty="0">
                <a:latin typeface="+mn-ea"/>
              </a:rPr>
              <a:t>（</a:t>
            </a:r>
            <a:r>
              <a:rPr kumimoji="0" lang="en-US" altLang="zh-CN" sz="2000" dirty="0">
                <a:latin typeface="+mn-ea"/>
              </a:rPr>
              <a:t>2</a:t>
            </a:r>
            <a:r>
              <a:rPr kumimoji="0" lang="zh-CN" altLang="en-US" sz="2000" dirty="0">
                <a:latin typeface="+mn-ea"/>
              </a:rPr>
              <a:t>）若进程的执行时间少于时间片，则自愿释放</a:t>
            </a:r>
            <a:r>
              <a:rPr kumimoji="0" lang="en-US" altLang="zh-CN" sz="2000" dirty="0" smtClean="0">
                <a:latin typeface="+mn-ea"/>
              </a:rPr>
              <a:t>CPU</a:t>
            </a:r>
            <a:endParaRPr kumimoji="0" lang="zh-CN" altLang="en-US" sz="2000" dirty="0">
              <a:latin typeface="+mn-ea"/>
            </a:endParaRPr>
          </a:p>
          <a:p>
            <a:pPr algn="just">
              <a:lnSpc>
                <a:spcPct val="160000"/>
              </a:lnSpc>
              <a:spcBef>
                <a:spcPct val="0"/>
              </a:spcBef>
              <a:buClr>
                <a:schemeClr val="hlink"/>
              </a:buClr>
              <a:buSzPct val="150000"/>
              <a:buFont typeface="Wingdings" panose="05000000000000000000" pitchFamily="2" charset="2"/>
              <a:buNone/>
            </a:pPr>
            <a:r>
              <a:rPr kumimoji="0" lang="zh-CN" altLang="en-US" sz="2000" dirty="0">
                <a:latin typeface="+mn-ea"/>
              </a:rPr>
              <a:t>（</a:t>
            </a:r>
            <a:r>
              <a:rPr kumimoji="0" lang="en-US" altLang="zh-CN" sz="2000" dirty="0">
                <a:latin typeface="+mn-ea"/>
              </a:rPr>
              <a:t>3</a:t>
            </a:r>
            <a:r>
              <a:rPr kumimoji="0" lang="zh-CN" altLang="en-US" sz="2000" dirty="0">
                <a:latin typeface="+mn-ea"/>
              </a:rPr>
              <a:t>）</a:t>
            </a:r>
            <a:r>
              <a:rPr kumimoji="0" lang="zh-CN" altLang="en-US" sz="2000" dirty="0" smtClean="0">
                <a:latin typeface="+mn-ea"/>
              </a:rPr>
              <a:t>时间片的影响</a:t>
            </a:r>
            <a:r>
              <a:rPr kumimoji="0" lang="zh-CN" altLang="en-US" sz="2000" dirty="0">
                <a:latin typeface="+mn-ea"/>
              </a:rPr>
              <a:t>：</a:t>
            </a:r>
          </a:p>
          <a:p>
            <a:pPr marL="720000" lvl="2" algn="just">
              <a:lnSpc>
                <a:spcPct val="160000"/>
              </a:lnSpc>
              <a:spcBef>
                <a:spcPct val="0"/>
              </a:spcBef>
              <a:buClr>
                <a:schemeClr val="tx1"/>
              </a:buClr>
              <a:buSzPct val="80000"/>
              <a:buFont typeface="Wingdings" panose="05000000000000000000" pitchFamily="2" charset="2"/>
              <a:buChar char="Ø"/>
            </a:pPr>
            <a:r>
              <a:rPr kumimoji="0" lang="zh-CN" altLang="en-US" sz="2000" dirty="0">
                <a:latin typeface="+mn-ea"/>
              </a:rPr>
              <a:t>调度算法（太长</a:t>
            </a:r>
            <a:r>
              <a:rPr kumimoji="0" lang="en-US" altLang="zh-CN" sz="2000" dirty="0">
                <a:latin typeface="+mn-ea"/>
              </a:rPr>
              <a:t>---FCFS</a:t>
            </a:r>
            <a:r>
              <a:rPr kumimoji="0" lang="zh-CN" altLang="en-US" sz="2000" dirty="0" smtClean="0">
                <a:latin typeface="+mn-ea"/>
              </a:rPr>
              <a:t>）</a:t>
            </a:r>
            <a:endParaRPr kumimoji="0" lang="zh-CN" altLang="en-US" sz="2000" dirty="0">
              <a:latin typeface="+mn-ea"/>
            </a:endParaRPr>
          </a:p>
          <a:p>
            <a:pPr marL="720000" lvl="2" algn="just">
              <a:lnSpc>
                <a:spcPct val="160000"/>
              </a:lnSpc>
              <a:spcBef>
                <a:spcPct val="0"/>
              </a:spcBef>
              <a:buClr>
                <a:schemeClr val="tx1"/>
              </a:buClr>
              <a:buSzPct val="80000"/>
              <a:buFont typeface="Wingdings" panose="05000000000000000000" pitchFamily="2" charset="2"/>
              <a:buChar char="Ø"/>
            </a:pPr>
            <a:r>
              <a:rPr kumimoji="0" lang="zh-CN" altLang="en-US" sz="2000" dirty="0">
                <a:latin typeface="+mn-ea"/>
              </a:rPr>
              <a:t>上下文切换（太短</a:t>
            </a:r>
            <a:r>
              <a:rPr kumimoji="0" lang="en-US" altLang="zh-CN" sz="2000" dirty="0">
                <a:latin typeface="+mn-ea"/>
              </a:rPr>
              <a:t>---</a:t>
            </a:r>
            <a:r>
              <a:rPr kumimoji="0" lang="zh-CN" altLang="en-US" sz="2000" dirty="0">
                <a:latin typeface="+mn-ea"/>
              </a:rPr>
              <a:t>上下文切换频繁，如下页</a:t>
            </a:r>
            <a:r>
              <a:rPr kumimoji="0" lang="zh-CN" altLang="en-US" sz="2000" dirty="0" smtClean="0">
                <a:latin typeface="+mn-ea"/>
              </a:rPr>
              <a:t>）</a:t>
            </a:r>
            <a:endParaRPr kumimoji="0" lang="zh-CN" altLang="en-US" sz="2000" dirty="0">
              <a:latin typeface="+mn-ea"/>
            </a:endParaRPr>
          </a:p>
          <a:p>
            <a:pPr marL="720000" lvl="2" algn="just">
              <a:lnSpc>
                <a:spcPct val="160000"/>
              </a:lnSpc>
              <a:spcBef>
                <a:spcPct val="0"/>
              </a:spcBef>
              <a:buClr>
                <a:schemeClr val="tx1"/>
              </a:buClr>
              <a:buSzPct val="80000"/>
              <a:buFont typeface="Wingdings" panose="05000000000000000000" pitchFamily="2" charset="2"/>
              <a:buChar char="Ø"/>
            </a:pPr>
            <a:r>
              <a:rPr kumimoji="0" lang="zh-CN" altLang="en-US" sz="2000" dirty="0">
                <a:latin typeface="+mn-ea"/>
              </a:rPr>
              <a:t>平均</a:t>
            </a:r>
            <a:r>
              <a:rPr kumimoji="0" lang="zh-CN" altLang="en-US" sz="2000" dirty="0" smtClean="0">
                <a:latin typeface="+mn-ea"/>
              </a:rPr>
              <a:t>周转时间</a:t>
            </a:r>
            <a:endParaRPr lang="zh-CN" altLang="en-US" sz="2000" dirty="0">
              <a:latin typeface="+mn-ea"/>
            </a:endParaRPr>
          </a:p>
        </p:txBody>
      </p:sp>
      <p:sp>
        <p:nvSpPr>
          <p:cNvPr id="6" name="Rectangle 2"/>
          <p:cNvSpPr txBox="1">
            <a:spLocks noChangeArrowheads="1"/>
          </p:cNvSpPr>
          <p:nvPr/>
        </p:nvSpPr>
        <p:spPr>
          <a:xfrm>
            <a:off x="935596" y="188640"/>
            <a:ext cx="5562600" cy="42809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800" b="1" kern="0" dirty="0" smtClean="0">
                <a:latin typeface="+mn-ea"/>
                <a:ea typeface="+mn-ea"/>
              </a:rPr>
              <a:t>（</a:t>
            </a:r>
            <a:r>
              <a:rPr lang="en-US" altLang="zh-CN" sz="2800" b="1" kern="0" dirty="0" smtClean="0">
                <a:latin typeface="+mn-ea"/>
                <a:ea typeface="+mn-ea"/>
              </a:rPr>
              <a:t>3</a:t>
            </a:r>
            <a:r>
              <a:rPr lang="zh-CN" altLang="en-US" sz="2800" b="1" kern="0" dirty="0" smtClean="0">
                <a:latin typeface="+mn-ea"/>
                <a:ea typeface="+mn-ea"/>
              </a:rPr>
              <a:t>）</a:t>
            </a:r>
            <a:r>
              <a:rPr lang="zh-CN" altLang="en-US" sz="2800" b="1" kern="0" dirty="0">
                <a:latin typeface="+mn-ea"/>
                <a:ea typeface="+mn-ea"/>
              </a:rPr>
              <a:t>时间片轮转调度算法</a:t>
            </a:r>
            <a:r>
              <a:rPr lang="en-US" altLang="zh-CN" sz="2800" b="1" kern="0" dirty="0">
                <a:latin typeface="+mn-ea"/>
                <a:ea typeface="+mn-ea"/>
              </a:rPr>
              <a:t>RR</a:t>
            </a:r>
            <a:endParaRPr lang="zh-CN" altLang="zh-CN" sz="2800" b="1" kern="0" dirty="0">
              <a:latin typeface="+mn-ea"/>
              <a:ea typeface="+mn-ea"/>
            </a:endParaRPr>
          </a:p>
        </p:txBody>
      </p:sp>
    </p:spTree>
    <p:extLst>
      <p:ext uri="{BB962C8B-B14F-4D97-AF65-F5344CB8AC3E}">
        <p14:creationId xmlns:p14="http://schemas.microsoft.com/office/powerpoint/2010/main" val="19416937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079612" y="1027946"/>
            <a:ext cx="7620000" cy="432048"/>
          </a:xfrm>
        </p:spPr>
        <p:txBody>
          <a:bodyPr/>
          <a:lstStyle/>
          <a:p>
            <a:pPr marL="342900" indent="-342900" algn="l">
              <a:buFont typeface="Wingdings" panose="05000000000000000000" pitchFamily="2" charset="2"/>
              <a:buChar char="Ø"/>
            </a:pPr>
            <a:r>
              <a:rPr lang="zh-CN" altLang="en-US" sz="2400" b="1">
                <a:solidFill>
                  <a:schemeClr val="tx1"/>
                </a:solidFill>
                <a:latin typeface="华文隶书" panose="02010800040101010101" pitchFamily="2" charset="-122"/>
              </a:rPr>
              <a:t>短时间片增加上下文切换频率</a:t>
            </a:r>
          </a:p>
        </p:txBody>
      </p:sp>
      <p:pic>
        <p:nvPicPr>
          <p:cNvPr id="11366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844824"/>
            <a:ext cx="6254391" cy="3312368"/>
          </a:xfrm>
          <a:prstGeom prst="rect">
            <a:avLst/>
          </a:prstGeom>
          <a:solidFill>
            <a:schemeClr val="accent1"/>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935596" y="188640"/>
            <a:ext cx="5562600" cy="42809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800" b="1" kern="0" dirty="0" smtClean="0">
                <a:latin typeface="+mn-ea"/>
                <a:ea typeface="+mn-ea"/>
              </a:rPr>
              <a:t>（</a:t>
            </a:r>
            <a:r>
              <a:rPr lang="en-US" altLang="zh-CN" sz="2800" b="1" kern="0" dirty="0" smtClean="0">
                <a:latin typeface="+mn-ea"/>
                <a:ea typeface="+mn-ea"/>
              </a:rPr>
              <a:t>3</a:t>
            </a:r>
            <a:r>
              <a:rPr lang="zh-CN" altLang="en-US" sz="2800" b="1" kern="0" dirty="0" smtClean="0">
                <a:latin typeface="+mn-ea"/>
                <a:ea typeface="+mn-ea"/>
              </a:rPr>
              <a:t>）</a:t>
            </a:r>
            <a:r>
              <a:rPr lang="zh-CN" altLang="en-US" sz="2800" b="1" kern="0" dirty="0">
                <a:latin typeface="+mn-ea"/>
                <a:ea typeface="+mn-ea"/>
              </a:rPr>
              <a:t>时间片轮转调度算法</a:t>
            </a:r>
            <a:r>
              <a:rPr lang="en-US" altLang="zh-CN" sz="2800" b="1" kern="0" dirty="0">
                <a:latin typeface="+mn-ea"/>
                <a:ea typeface="+mn-ea"/>
              </a:rPr>
              <a:t>RR</a:t>
            </a:r>
            <a:endParaRPr lang="zh-CN" altLang="zh-CN" sz="2800" b="1" kern="0" dirty="0">
              <a:latin typeface="+mn-ea"/>
              <a:ea typeface="+mn-ea"/>
            </a:endParaRPr>
          </a:p>
        </p:txBody>
      </p:sp>
    </p:spTree>
    <p:extLst>
      <p:ext uri="{BB962C8B-B14F-4D97-AF65-F5344CB8AC3E}">
        <p14:creationId xmlns:p14="http://schemas.microsoft.com/office/powerpoint/2010/main" val="985930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1519238" y="2311400"/>
            <a:ext cx="6365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16" name="Rectangle 6"/>
          <p:cNvSpPr>
            <a:spLocks noChangeArrowheads="1"/>
          </p:cNvSpPr>
          <p:nvPr/>
        </p:nvSpPr>
        <p:spPr bwMode="auto">
          <a:xfrm>
            <a:off x="76200" y="1752600"/>
            <a:ext cx="144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FF0000"/>
                </a:solidFill>
              </a:rPr>
              <a:t>一次一个程序：</a:t>
            </a:r>
          </a:p>
        </p:txBody>
      </p:sp>
      <p:sp>
        <p:nvSpPr>
          <p:cNvPr id="13317" name="Rectangle 10"/>
          <p:cNvSpPr>
            <a:spLocks noChangeArrowheads="1"/>
          </p:cNvSpPr>
          <p:nvPr/>
        </p:nvSpPr>
        <p:spPr bwMode="auto">
          <a:xfrm>
            <a:off x="1828800" y="3133725"/>
            <a:ext cx="2476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700">
                <a:solidFill>
                  <a:schemeClr val="tx2"/>
                </a:solidFill>
              </a:rPr>
              <a:t>A</a:t>
            </a:r>
            <a:endParaRPr kumimoji="1" lang="en-US" altLang="zh-CN" sz="2400">
              <a:solidFill>
                <a:schemeClr val="tx2"/>
              </a:solidFill>
            </a:endParaRPr>
          </a:p>
        </p:txBody>
      </p:sp>
      <p:sp>
        <p:nvSpPr>
          <p:cNvPr id="13318" name="Rectangle 11"/>
          <p:cNvSpPr>
            <a:spLocks noChangeArrowheads="1"/>
          </p:cNvSpPr>
          <p:nvPr/>
        </p:nvSpPr>
        <p:spPr bwMode="auto">
          <a:xfrm>
            <a:off x="1828800" y="3967163"/>
            <a:ext cx="2476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700">
                <a:solidFill>
                  <a:schemeClr val="tx2"/>
                </a:solidFill>
              </a:rPr>
              <a:t>B</a:t>
            </a:r>
            <a:endParaRPr kumimoji="1" lang="en-US" altLang="zh-CN" sz="2400">
              <a:solidFill>
                <a:schemeClr val="tx2"/>
              </a:solidFill>
            </a:endParaRPr>
          </a:p>
        </p:txBody>
      </p:sp>
      <p:sp>
        <p:nvSpPr>
          <p:cNvPr id="13319" name="Line 12"/>
          <p:cNvSpPr>
            <a:spLocks noChangeShapeType="1"/>
          </p:cNvSpPr>
          <p:nvPr/>
        </p:nvSpPr>
        <p:spPr bwMode="auto">
          <a:xfrm flipV="1">
            <a:off x="2057400" y="3730625"/>
            <a:ext cx="647382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0" name="Freeform 13"/>
          <p:cNvSpPr>
            <a:spLocks/>
          </p:cNvSpPr>
          <p:nvPr/>
        </p:nvSpPr>
        <p:spPr bwMode="auto">
          <a:xfrm>
            <a:off x="8531225" y="3683000"/>
            <a:ext cx="252413" cy="92075"/>
          </a:xfrm>
          <a:custGeom>
            <a:avLst/>
            <a:gdLst>
              <a:gd name="T0" fmla="*/ 0 w 159"/>
              <a:gd name="T1" fmla="*/ 0 h 58"/>
              <a:gd name="T2" fmla="*/ 2147483646 w 159"/>
              <a:gd name="T3" fmla="*/ 2147483646 h 58"/>
              <a:gd name="T4" fmla="*/ 0 w 159"/>
              <a:gd name="T5" fmla="*/ 2147483646 h 58"/>
              <a:gd name="T6" fmla="*/ 0 w 159"/>
              <a:gd name="T7" fmla="*/ 0 h 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 h="58">
                <a:moveTo>
                  <a:pt x="0" y="0"/>
                </a:moveTo>
                <a:lnTo>
                  <a:pt x="159" y="29"/>
                </a:lnTo>
                <a:lnTo>
                  <a:pt x="0" y="58"/>
                </a:lnTo>
                <a:lnTo>
                  <a:pt x="0" y="0"/>
                </a:lnTo>
                <a:close/>
              </a:path>
            </a:pathLst>
          </a:custGeom>
          <a:solidFill>
            <a:srgbClr val="000000"/>
          </a:solidFill>
          <a:ln w="12700">
            <a:solidFill>
              <a:schemeClr val="tx1"/>
            </a:solidFill>
            <a:prstDash val="solid"/>
            <a:round/>
            <a:headEnd/>
            <a:tailEnd/>
          </a:ln>
        </p:spPr>
        <p:txBody>
          <a:bodyPr/>
          <a:lstStyle/>
          <a:p>
            <a:endParaRPr lang="zh-CN" altLang="en-US"/>
          </a:p>
        </p:txBody>
      </p:sp>
      <p:sp>
        <p:nvSpPr>
          <p:cNvPr id="13321" name="Line 14"/>
          <p:cNvSpPr>
            <a:spLocks noChangeShapeType="1"/>
          </p:cNvSpPr>
          <p:nvPr/>
        </p:nvSpPr>
        <p:spPr bwMode="auto">
          <a:xfrm>
            <a:off x="2057400" y="3657600"/>
            <a:ext cx="1588" cy="134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2" name="Line 17"/>
          <p:cNvSpPr>
            <a:spLocks noChangeShapeType="1"/>
          </p:cNvSpPr>
          <p:nvPr/>
        </p:nvSpPr>
        <p:spPr bwMode="auto">
          <a:xfrm>
            <a:off x="7575550" y="3668713"/>
            <a:ext cx="1588" cy="134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3" name="Rectangle 21"/>
          <p:cNvSpPr>
            <a:spLocks noChangeArrowheads="1"/>
          </p:cNvSpPr>
          <p:nvPr/>
        </p:nvSpPr>
        <p:spPr bwMode="auto">
          <a:xfrm>
            <a:off x="2365375" y="3306763"/>
            <a:ext cx="48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CPU</a:t>
            </a:r>
            <a:endParaRPr kumimoji="1" lang="en-US" altLang="zh-CN" sz="2400">
              <a:solidFill>
                <a:schemeClr val="tx2"/>
              </a:solidFill>
            </a:endParaRPr>
          </a:p>
        </p:txBody>
      </p:sp>
      <p:sp>
        <p:nvSpPr>
          <p:cNvPr id="13324" name="Rectangle 23"/>
          <p:cNvSpPr>
            <a:spLocks noChangeArrowheads="1"/>
          </p:cNvSpPr>
          <p:nvPr/>
        </p:nvSpPr>
        <p:spPr bwMode="auto">
          <a:xfrm>
            <a:off x="3470275" y="3306763"/>
            <a:ext cx="596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DEV1</a:t>
            </a:r>
            <a:endParaRPr kumimoji="1" lang="en-US" altLang="zh-CN" sz="2400">
              <a:solidFill>
                <a:schemeClr val="tx2"/>
              </a:solidFill>
            </a:endParaRPr>
          </a:p>
        </p:txBody>
      </p:sp>
      <p:sp>
        <p:nvSpPr>
          <p:cNvPr id="13325" name="Rectangle 25"/>
          <p:cNvSpPr>
            <a:spLocks noChangeArrowheads="1"/>
          </p:cNvSpPr>
          <p:nvPr/>
        </p:nvSpPr>
        <p:spPr bwMode="auto">
          <a:xfrm>
            <a:off x="5999163" y="3306763"/>
            <a:ext cx="596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DEV2</a:t>
            </a:r>
            <a:endParaRPr kumimoji="1" lang="en-US" altLang="zh-CN" sz="2400">
              <a:solidFill>
                <a:schemeClr val="tx2"/>
              </a:solidFill>
            </a:endParaRPr>
          </a:p>
        </p:txBody>
      </p:sp>
      <p:sp>
        <p:nvSpPr>
          <p:cNvPr id="13326" name="Rectangle 26"/>
          <p:cNvSpPr>
            <a:spLocks noChangeArrowheads="1"/>
          </p:cNvSpPr>
          <p:nvPr/>
        </p:nvSpPr>
        <p:spPr bwMode="auto">
          <a:xfrm>
            <a:off x="6592888" y="3405188"/>
            <a:ext cx="7778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27" name="Rectangle 27"/>
          <p:cNvSpPr>
            <a:spLocks noChangeArrowheads="1"/>
          </p:cNvSpPr>
          <p:nvPr/>
        </p:nvSpPr>
        <p:spPr bwMode="auto">
          <a:xfrm>
            <a:off x="7281863" y="3306763"/>
            <a:ext cx="48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CPU</a:t>
            </a:r>
            <a:endParaRPr kumimoji="1" lang="en-US" altLang="zh-CN" sz="2400">
              <a:solidFill>
                <a:schemeClr val="tx2"/>
              </a:solidFill>
            </a:endParaRPr>
          </a:p>
        </p:txBody>
      </p:sp>
      <p:sp>
        <p:nvSpPr>
          <p:cNvPr id="13328" name="Rectangle 28"/>
          <p:cNvSpPr>
            <a:spLocks noChangeArrowheads="1"/>
          </p:cNvSpPr>
          <p:nvPr/>
        </p:nvSpPr>
        <p:spPr bwMode="auto">
          <a:xfrm>
            <a:off x="4157663" y="3405188"/>
            <a:ext cx="7778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29" name="Rectangle 29"/>
          <p:cNvSpPr>
            <a:spLocks noChangeArrowheads="1"/>
          </p:cNvSpPr>
          <p:nvPr/>
        </p:nvSpPr>
        <p:spPr bwMode="auto">
          <a:xfrm>
            <a:off x="5084763" y="3306763"/>
            <a:ext cx="48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CPU</a:t>
            </a:r>
            <a:endParaRPr kumimoji="1" lang="en-US" altLang="zh-CN" sz="2400">
              <a:solidFill>
                <a:schemeClr val="tx2"/>
              </a:solidFill>
            </a:endParaRPr>
          </a:p>
        </p:txBody>
      </p:sp>
      <p:sp>
        <p:nvSpPr>
          <p:cNvPr id="13330" name="Rectangle 30"/>
          <p:cNvSpPr>
            <a:spLocks noChangeArrowheads="1"/>
          </p:cNvSpPr>
          <p:nvPr/>
        </p:nvSpPr>
        <p:spPr bwMode="auto">
          <a:xfrm>
            <a:off x="3186113" y="3825875"/>
            <a:ext cx="4587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31" name="Rectangle 31"/>
          <p:cNvSpPr>
            <a:spLocks noChangeArrowheads="1"/>
          </p:cNvSpPr>
          <p:nvPr/>
        </p:nvSpPr>
        <p:spPr bwMode="auto">
          <a:xfrm>
            <a:off x="33686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500">
                <a:solidFill>
                  <a:schemeClr val="tx2"/>
                </a:solidFill>
              </a:rPr>
              <a:t>10</a:t>
            </a:r>
            <a:endParaRPr kumimoji="1" lang="en-US" altLang="zh-CN" sz="2400">
              <a:solidFill>
                <a:schemeClr val="tx2"/>
              </a:solidFill>
            </a:endParaRPr>
          </a:p>
        </p:txBody>
      </p:sp>
      <p:sp>
        <p:nvSpPr>
          <p:cNvPr id="13332" name="Rectangle 32"/>
          <p:cNvSpPr>
            <a:spLocks noChangeArrowheads="1"/>
          </p:cNvSpPr>
          <p:nvPr/>
        </p:nvSpPr>
        <p:spPr bwMode="auto">
          <a:xfrm>
            <a:off x="3940175" y="3825875"/>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33" name="Rectangle 33"/>
          <p:cNvSpPr>
            <a:spLocks noChangeArrowheads="1"/>
          </p:cNvSpPr>
          <p:nvPr/>
        </p:nvSpPr>
        <p:spPr bwMode="auto">
          <a:xfrm>
            <a:off x="42068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500">
                <a:solidFill>
                  <a:schemeClr val="tx2"/>
                </a:solidFill>
              </a:rPr>
              <a:t>15</a:t>
            </a:r>
            <a:endParaRPr kumimoji="1" lang="en-US" altLang="zh-CN" sz="2400">
              <a:solidFill>
                <a:schemeClr val="tx2"/>
              </a:solidFill>
            </a:endParaRPr>
          </a:p>
        </p:txBody>
      </p:sp>
      <p:sp>
        <p:nvSpPr>
          <p:cNvPr id="13334" name="Rectangle 34"/>
          <p:cNvSpPr>
            <a:spLocks noChangeArrowheads="1"/>
          </p:cNvSpPr>
          <p:nvPr/>
        </p:nvSpPr>
        <p:spPr bwMode="auto">
          <a:xfrm>
            <a:off x="4657725" y="3825875"/>
            <a:ext cx="4587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35" name="Rectangle 35"/>
          <p:cNvSpPr>
            <a:spLocks noChangeArrowheads="1"/>
          </p:cNvSpPr>
          <p:nvPr/>
        </p:nvSpPr>
        <p:spPr bwMode="auto">
          <a:xfrm>
            <a:off x="50450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500">
                <a:solidFill>
                  <a:schemeClr val="tx2"/>
                </a:solidFill>
              </a:rPr>
              <a:t>20</a:t>
            </a:r>
            <a:endParaRPr kumimoji="1" lang="en-US" altLang="zh-CN" sz="2400">
              <a:solidFill>
                <a:schemeClr val="tx2"/>
              </a:solidFill>
            </a:endParaRPr>
          </a:p>
        </p:txBody>
      </p:sp>
      <p:sp>
        <p:nvSpPr>
          <p:cNvPr id="13336" name="Rectangle 36"/>
          <p:cNvSpPr>
            <a:spLocks noChangeArrowheads="1"/>
          </p:cNvSpPr>
          <p:nvPr/>
        </p:nvSpPr>
        <p:spPr bwMode="auto">
          <a:xfrm>
            <a:off x="6116638" y="3825875"/>
            <a:ext cx="457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37" name="Rectangle 37"/>
          <p:cNvSpPr>
            <a:spLocks noChangeArrowheads="1"/>
          </p:cNvSpPr>
          <p:nvPr/>
        </p:nvSpPr>
        <p:spPr bwMode="auto">
          <a:xfrm>
            <a:off x="64166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500">
                <a:solidFill>
                  <a:schemeClr val="tx2"/>
                </a:solidFill>
              </a:rPr>
              <a:t>30</a:t>
            </a:r>
            <a:endParaRPr kumimoji="1" lang="en-US" altLang="zh-CN" sz="2400">
              <a:solidFill>
                <a:schemeClr val="tx2"/>
              </a:solidFill>
            </a:endParaRPr>
          </a:p>
        </p:txBody>
      </p:sp>
      <p:sp>
        <p:nvSpPr>
          <p:cNvPr id="13338" name="Rectangle 38"/>
          <p:cNvSpPr>
            <a:spLocks noChangeArrowheads="1"/>
          </p:cNvSpPr>
          <p:nvPr/>
        </p:nvSpPr>
        <p:spPr bwMode="auto">
          <a:xfrm>
            <a:off x="7491413" y="3825875"/>
            <a:ext cx="457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39" name="Rectangle 39"/>
          <p:cNvSpPr>
            <a:spLocks noChangeArrowheads="1"/>
          </p:cNvSpPr>
          <p:nvPr/>
        </p:nvSpPr>
        <p:spPr bwMode="auto">
          <a:xfrm>
            <a:off x="76358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500">
                <a:solidFill>
                  <a:schemeClr val="tx2"/>
                </a:solidFill>
              </a:rPr>
              <a:t>40</a:t>
            </a:r>
            <a:endParaRPr kumimoji="1" lang="en-US" altLang="zh-CN" sz="2400">
              <a:solidFill>
                <a:schemeClr val="tx2"/>
              </a:solidFill>
            </a:endParaRPr>
          </a:p>
        </p:txBody>
      </p:sp>
      <p:sp>
        <p:nvSpPr>
          <p:cNvPr id="13340" name="Rectangle 40"/>
          <p:cNvSpPr>
            <a:spLocks noChangeArrowheads="1"/>
          </p:cNvSpPr>
          <p:nvPr/>
        </p:nvSpPr>
        <p:spPr bwMode="auto">
          <a:xfrm>
            <a:off x="9064625" y="3506788"/>
            <a:ext cx="84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solidFill>
                  <a:schemeClr val="tx2"/>
                </a:solidFill>
              </a:rPr>
              <a:t> </a:t>
            </a:r>
          </a:p>
        </p:txBody>
      </p:sp>
      <p:sp>
        <p:nvSpPr>
          <p:cNvPr id="13341" name="Rectangle 42"/>
          <p:cNvSpPr>
            <a:spLocks noChangeArrowheads="1"/>
          </p:cNvSpPr>
          <p:nvPr/>
        </p:nvSpPr>
        <p:spPr bwMode="auto">
          <a:xfrm>
            <a:off x="57308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500">
                <a:solidFill>
                  <a:schemeClr val="tx2"/>
                </a:solidFill>
              </a:rPr>
              <a:t>25</a:t>
            </a:r>
            <a:endParaRPr kumimoji="1" lang="en-US" altLang="zh-CN" sz="2400">
              <a:solidFill>
                <a:schemeClr val="tx2"/>
              </a:solidFill>
            </a:endParaRPr>
          </a:p>
        </p:txBody>
      </p:sp>
      <p:sp>
        <p:nvSpPr>
          <p:cNvPr id="13342" name="Rectangle 43"/>
          <p:cNvSpPr>
            <a:spLocks noChangeArrowheads="1"/>
          </p:cNvSpPr>
          <p:nvPr/>
        </p:nvSpPr>
        <p:spPr bwMode="auto">
          <a:xfrm>
            <a:off x="2349500" y="3962400"/>
            <a:ext cx="596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DEV1</a:t>
            </a:r>
            <a:endParaRPr kumimoji="1" lang="en-US" altLang="zh-CN" sz="2400">
              <a:solidFill>
                <a:schemeClr val="tx2"/>
              </a:solidFill>
            </a:endParaRPr>
          </a:p>
        </p:txBody>
      </p:sp>
      <p:sp>
        <p:nvSpPr>
          <p:cNvPr id="13343" name="Rectangle 44"/>
          <p:cNvSpPr>
            <a:spLocks noChangeArrowheads="1"/>
          </p:cNvSpPr>
          <p:nvPr/>
        </p:nvSpPr>
        <p:spPr bwMode="auto">
          <a:xfrm>
            <a:off x="3903663" y="3962400"/>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CPU</a:t>
            </a:r>
            <a:endParaRPr kumimoji="1" lang="en-US" altLang="zh-CN" sz="2400">
              <a:solidFill>
                <a:schemeClr val="tx2"/>
              </a:solidFill>
            </a:endParaRPr>
          </a:p>
        </p:txBody>
      </p:sp>
      <p:sp>
        <p:nvSpPr>
          <p:cNvPr id="13344" name="Rectangle 46"/>
          <p:cNvSpPr>
            <a:spLocks noChangeArrowheads="1"/>
          </p:cNvSpPr>
          <p:nvPr/>
        </p:nvSpPr>
        <p:spPr bwMode="auto">
          <a:xfrm>
            <a:off x="70262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500">
                <a:solidFill>
                  <a:schemeClr val="tx2"/>
                </a:solidFill>
              </a:rPr>
              <a:t>35</a:t>
            </a:r>
            <a:endParaRPr kumimoji="1" lang="en-US" altLang="zh-CN" sz="2400">
              <a:solidFill>
                <a:schemeClr val="tx2"/>
              </a:solidFill>
            </a:endParaRPr>
          </a:p>
        </p:txBody>
      </p:sp>
      <p:sp>
        <p:nvSpPr>
          <p:cNvPr id="13345" name="Line 47"/>
          <p:cNvSpPr>
            <a:spLocks noChangeShapeType="1"/>
          </p:cNvSpPr>
          <p:nvPr/>
        </p:nvSpPr>
        <p:spPr bwMode="auto">
          <a:xfrm>
            <a:off x="8307388" y="3659188"/>
            <a:ext cx="1587"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6" name="Rectangle 48"/>
          <p:cNvSpPr>
            <a:spLocks noChangeArrowheads="1"/>
          </p:cNvSpPr>
          <p:nvPr/>
        </p:nvSpPr>
        <p:spPr bwMode="auto">
          <a:xfrm>
            <a:off x="83216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500">
                <a:solidFill>
                  <a:schemeClr val="tx2"/>
                </a:solidFill>
              </a:rPr>
              <a:t>45</a:t>
            </a:r>
            <a:endParaRPr kumimoji="1" lang="en-US" altLang="zh-CN" sz="2400">
              <a:solidFill>
                <a:schemeClr val="tx2"/>
              </a:solidFill>
            </a:endParaRPr>
          </a:p>
        </p:txBody>
      </p:sp>
      <p:sp>
        <p:nvSpPr>
          <p:cNvPr id="13347" name="Line 49"/>
          <p:cNvSpPr>
            <a:spLocks noChangeShapeType="1"/>
          </p:cNvSpPr>
          <p:nvPr/>
        </p:nvSpPr>
        <p:spPr bwMode="auto">
          <a:xfrm>
            <a:off x="4343400" y="3438525"/>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48" name="Rectangle 50"/>
          <p:cNvSpPr>
            <a:spLocks noChangeArrowheads="1"/>
          </p:cNvSpPr>
          <p:nvPr/>
        </p:nvSpPr>
        <p:spPr bwMode="auto">
          <a:xfrm>
            <a:off x="5008563" y="3962400"/>
            <a:ext cx="596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DEV2</a:t>
            </a:r>
            <a:endParaRPr kumimoji="1" lang="en-US" altLang="zh-CN" sz="2400">
              <a:solidFill>
                <a:schemeClr val="tx2"/>
              </a:solidFill>
            </a:endParaRPr>
          </a:p>
        </p:txBody>
      </p:sp>
      <p:sp>
        <p:nvSpPr>
          <p:cNvPr id="13349" name="Rectangle 51"/>
          <p:cNvSpPr>
            <a:spLocks noChangeArrowheads="1"/>
          </p:cNvSpPr>
          <p:nvPr/>
        </p:nvSpPr>
        <p:spPr bwMode="auto">
          <a:xfrm>
            <a:off x="5783263" y="3962400"/>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CPU</a:t>
            </a:r>
            <a:endParaRPr kumimoji="1" lang="en-US" altLang="zh-CN" sz="2400">
              <a:solidFill>
                <a:schemeClr val="tx2"/>
              </a:solidFill>
            </a:endParaRPr>
          </a:p>
        </p:txBody>
      </p:sp>
      <p:sp>
        <p:nvSpPr>
          <p:cNvPr id="13350" name="Rectangle 52"/>
          <p:cNvSpPr>
            <a:spLocks noChangeArrowheads="1"/>
          </p:cNvSpPr>
          <p:nvPr/>
        </p:nvSpPr>
        <p:spPr bwMode="auto">
          <a:xfrm>
            <a:off x="7318375" y="3962400"/>
            <a:ext cx="596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chemeClr val="tx2"/>
                </a:solidFill>
              </a:rPr>
              <a:t>DEV2</a:t>
            </a:r>
            <a:endParaRPr kumimoji="1" lang="en-US" altLang="zh-CN" sz="2400">
              <a:solidFill>
                <a:schemeClr val="tx2"/>
              </a:solidFill>
            </a:endParaRPr>
          </a:p>
        </p:txBody>
      </p:sp>
      <p:sp>
        <p:nvSpPr>
          <p:cNvPr id="13351" name="Line 53"/>
          <p:cNvSpPr>
            <a:spLocks noChangeShapeType="1"/>
          </p:cNvSpPr>
          <p:nvPr/>
        </p:nvSpPr>
        <p:spPr bwMode="auto">
          <a:xfrm>
            <a:off x="6477000" y="4135438"/>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7902" name="Group 318"/>
          <p:cNvGraphicFramePr>
            <a:graphicFrameLocks noGrp="1"/>
          </p:cNvGraphicFramePr>
          <p:nvPr>
            <p:ph idx="1"/>
          </p:nvPr>
        </p:nvGraphicFramePr>
        <p:xfrm>
          <a:off x="1524000" y="4572000"/>
          <a:ext cx="6488113" cy="1770063"/>
        </p:xfrm>
        <a:graphic>
          <a:graphicData uri="http://schemas.openxmlformats.org/drawingml/2006/table">
            <a:tbl>
              <a:tblPr/>
              <a:tblGrid>
                <a:gridCol w="2162175"/>
                <a:gridCol w="2163763"/>
                <a:gridCol w="2162175"/>
              </a:tblGrid>
              <a:tr h="396382">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zh-CN" altLang="en-US"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一次一个程序</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zh-CN" altLang="en-US"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多个程序</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364">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CPU</a:t>
                      </a: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利用率</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40/80=50%</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40/45=89%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953">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DEV1</a:t>
                      </a: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利用率</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15/80=18.75%</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15/45=33%</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364">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DEV2</a:t>
                      </a: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利用率</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25/80=31.25%</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25/45=56%</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74" name="Rectangle 80"/>
          <p:cNvSpPr>
            <a:spLocks noChangeArrowheads="1"/>
          </p:cNvSpPr>
          <p:nvPr/>
        </p:nvSpPr>
        <p:spPr bwMode="auto">
          <a:xfrm>
            <a:off x="1519238" y="2322513"/>
            <a:ext cx="5524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a:t>   B</a:t>
            </a:r>
            <a:endParaRPr kumimoji="1" lang="en-US" altLang="zh-CN" sz="2400"/>
          </a:p>
        </p:txBody>
      </p:sp>
      <p:sp>
        <p:nvSpPr>
          <p:cNvPr id="13375" name="Rectangle 82"/>
          <p:cNvSpPr>
            <a:spLocks noChangeArrowheads="1"/>
          </p:cNvSpPr>
          <p:nvPr/>
        </p:nvSpPr>
        <p:spPr bwMode="auto">
          <a:xfrm>
            <a:off x="6615113" y="2173288"/>
            <a:ext cx="774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76" name="Rectangle 83"/>
          <p:cNvSpPr>
            <a:spLocks noChangeArrowheads="1"/>
          </p:cNvSpPr>
          <p:nvPr/>
        </p:nvSpPr>
        <p:spPr bwMode="auto">
          <a:xfrm>
            <a:off x="6615113" y="2184400"/>
            <a:ext cx="723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DEV2</a:t>
            </a:r>
            <a:endParaRPr kumimoji="1" lang="en-US" altLang="zh-CN" sz="2400"/>
          </a:p>
        </p:txBody>
      </p:sp>
      <p:sp>
        <p:nvSpPr>
          <p:cNvPr id="13377" name="Rectangle 84"/>
          <p:cNvSpPr>
            <a:spLocks noChangeArrowheads="1"/>
          </p:cNvSpPr>
          <p:nvPr/>
        </p:nvSpPr>
        <p:spPr bwMode="auto">
          <a:xfrm>
            <a:off x="6767513" y="2462213"/>
            <a:ext cx="63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378" name="Line 85"/>
          <p:cNvSpPr>
            <a:spLocks noChangeShapeType="1"/>
          </p:cNvSpPr>
          <p:nvPr/>
        </p:nvSpPr>
        <p:spPr bwMode="auto">
          <a:xfrm>
            <a:off x="2076450" y="2511425"/>
            <a:ext cx="6689725" cy="1588"/>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9" name="Freeform 86"/>
          <p:cNvSpPr>
            <a:spLocks/>
          </p:cNvSpPr>
          <p:nvPr/>
        </p:nvSpPr>
        <p:spPr bwMode="auto">
          <a:xfrm>
            <a:off x="8534400" y="2466975"/>
            <a:ext cx="254000" cy="88900"/>
          </a:xfrm>
          <a:custGeom>
            <a:avLst/>
            <a:gdLst>
              <a:gd name="T0" fmla="*/ 0 w 160"/>
              <a:gd name="T1" fmla="*/ 0 h 56"/>
              <a:gd name="T2" fmla="*/ 2147483646 w 160"/>
              <a:gd name="T3" fmla="*/ 2147483646 h 56"/>
              <a:gd name="T4" fmla="*/ 0 w 160"/>
              <a:gd name="T5" fmla="*/ 2147483646 h 56"/>
              <a:gd name="T6" fmla="*/ 0 w 16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 h="56">
                <a:moveTo>
                  <a:pt x="0" y="0"/>
                </a:moveTo>
                <a:lnTo>
                  <a:pt x="160" y="28"/>
                </a:lnTo>
                <a:lnTo>
                  <a:pt x="0" y="56"/>
                </a:lnTo>
                <a:lnTo>
                  <a:pt x="0" y="0"/>
                </a:lnTo>
                <a:close/>
              </a:path>
            </a:pathLst>
          </a:custGeom>
          <a:solidFill>
            <a:schemeClr val="tx1"/>
          </a:solidFill>
          <a:ln w="14288">
            <a:solidFill>
              <a:schemeClr val="tx1"/>
            </a:solidFill>
            <a:prstDash val="solid"/>
            <a:round/>
            <a:headEnd/>
            <a:tailEnd/>
          </a:ln>
        </p:spPr>
        <p:txBody>
          <a:bodyPr/>
          <a:lstStyle/>
          <a:p>
            <a:endParaRPr lang="zh-CN" altLang="en-US"/>
          </a:p>
        </p:txBody>
      </p:sp>
      <p:sp>
        <p:nvSpPr>
          <p:cNvPr id="13380" name="Line 87"/>
          <p:cNvSpPr>
            <a:spLocks noChangeShapeType="1"/>
          </p:cNvSpPr>
          <p:nvPr/>
        </p:nvSpPr>
        <p:spPr bwMode="auto">
          <a:xfrm>
            <a:off x="2068513" y="2444750"/>
            <a:ext cx="1587" cy="139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13381" name="Line 88"/>
          <p:cNvSpPr>
            <a:spLocks noChangeShapeType="1"/>
          </p:cNvSpPr>
          <p:nvPr/>
        </p:nvSpPr>
        <p:spPr bwMode="auto">
          <a:xfrm>
            <a:off x="5624513" y="2451100"/>
            <a:ext cx="1587" cy="138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13382" name="Line 89"/>
          <p:cNvSpPr>
            <a:spLocks noChangeShapeType="1"/>
          </p:cNvSpPr>
          <p:nvPr/>
        </p:nvSpPr>
        <p:spPr bwMode="auto">
          <a:xfrm>
            <a:off x="6499225" y="2439988"/>
            <a:ext cx="1588" cy="1381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13383" name="Line 90"/>
          <p:cNvSpPr>
            <a:spLocks noChangeShapeType="1"/>
          </p:cNvSpPr>
          <p:nvPr/>
        </p:nvSpPr>
        <p:spPr bwMode="auto">
          <a:xfrm>
            <a:off x="7620000" y="2451100"/>
            <a:ext cx="1588" cy="138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13384" name="Line 91"/>
          <p:cNvSpPr>
            <a:spLocks noChangeShapeType="1"/>
          </p:cNvSpPr>
          <p:nvPr/>
        </p:nvSpPr>
        <p:spPr bwMode="auto">
          <a:xfrm>
            <a:off x="4829175" y="2451100"/>
            <a:ext cx="1588" cy="138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13385" name="Line 92"/>
          <p:cNvSpPr>
            <a:spLocks noChangeShapeType="1"/>
          </p:cNvSpPr>
          <p:nvPr/>
        </p:nvSpPr>
        <p:spPr bwMode="auto">
          <a:xfrm>
            <a:off x="3367088" y="2444750"/>
            <a:ext cx="1587" cy="139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13386" name="Rectangle 93"/>
          <p:cNvSpPr>
            <a:spLocks noChangeArrowheads="1"/>
          </p:cNvSpPr>
          <p:nvPr/>
        </p:nvSpPr>
        <p:spPr bwMode="auto">
          <a:xfrm>
            <a:off x="3644900" y="2189163"/>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87" name="Rectangle 94"/>
          <p:cNvSpPr>
            <a:spLocks noChangeArrowheads="1"/>
          </p:cNvSpPr>
          <p:nvPr/>
        </p:nvSpPr>
        <p:spPr bwMode="auto">
          <a:xfrm>
            <a:off x="3852863" y="2200275"/>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CPU</a:t>
            </a:r>
            <a:endParaRPr kumimoji="1" lang="en-US" altLang="zh-CN" sz="2400"/>
          </a:p>
        </p:txBody>
      </p:sp>
      <p:sp>
        <p:nvSpPr>
          <p:cNvPr id="13388" name="Rectangle 95"/>
          <p:cNvSpPr>
            <a:spLocks noChangeArrowheads="1"/>
          </p:cNvSpPr>
          <p:nvPr/>
        </p:nvSpPr>
        <p:spPr bwMode="auto">
          <a:xfrm>
            <a:off x="4430713" y="220027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389" name="Rectangle 96"/>
          <p:cNvSpPr>
            <a:spLocks noChangeArrowheads="1"/>
          </p:cNvSpPr>
          <p:nvPr/>
        </p:nvSpPr>
        <p:spPr bwMode="auto">
          <a:xfrm>
            <a:off x="2600325" y="2184400"/>
            <a:ext cx="7747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90" name="Rectangle 97"/>
          <p:cNvSpPr>
            <a:spLocks noChangeArrowheads="1"/>
          </p:cNvSpPr>
          <p:nvPr/>
        </p:nvSpPr>
        <p:spPr bwMode="auto">
          <a:xfrm>
            <a:off x="2438400" y="2195513"/>
            <a:ext cx="66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DEV 1</a:t>
            </a:r>
          </a:p>
        </p:txBody>
      </p:sp>
      <p:sp>
        <p:nvSpPr>
          <p:cNvPr id="13391" name="Rectangle 98"/>
          <p:cNvSpPr>
            <a:spLocks noChangeArrowheads="1"/>
          </p:cNvSpPr>
          <p:nvPr/>
        </p:nvSpPr>
        <p:spPr bwMode="auto">
          <a:xfrm>
            <a:off x="2871788" y="247332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392" name="Rectangle 99"/>
          <p:cNvSpPr>
            <a:spLocks noChangeArrowheads="1"/>
          </p:cNvSpPr>
          <p:nvPr/>
        </p:nvSpPr>
        <p:spPr bwMode="auto">
          <a:xfrm>
            <a:off x="4830763" y="2184400"/>
            <a:ext cx="7747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93" name="Rectangle 100"/>
          <p:cNvSpPr>
            <a:spLocks noChangeArrowheads="1"/>
          </p:cNvSpPr>
          <p:nvPr/>
        </p:nvSpPr>
        <p:spPr bwMode="auto">
          <a:xfrm>
            <a:off x="4914900" y="2195513"/>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DEV2</a:t>
            </a:r>
            <a:endParaRPr kumimoji="1" lang="en-US" altLang="zh-CN" sz="2400"/>
          </a:p>
        </p:txBody>
      </p:sp>
      <p:sp>
        <p:nvSpPr>
          <p:cNvPr id="13394" name="Rectangle 101"/>
          <p:cNvSpPr>
            <a:spLocks noChangeArrowheads="1"/>
          </p:cNvSpPr>
          <p:nvPr/>
        </p:nvSpPr>
        <p:spPr bwMode="auto">
          <a:xfrm>
            <a:off x="5002213" y="247332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395" name="Rectangle 102"/>
          <p:cNvSpPr>
            <a:spLocks noChangeArrowheads="1"/>
          </p:cNvSpPr>
          <p:nvPr/>
        </p:nvSpPr>
        <p:spPr bwMode="auto">
          <a:xfrm>
            <a:off x="5661025" y="2189163"/>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396" name="Rectangle 103"/>
          <p:cNvSpPr>
            <a:spLocks noChangeArrowheads="1"/>
          </p:cNvSpPr>
          <p:nvPr/>
        </p:nvSpPr>
        <p:spPr bwMode="auto">
          <a:xfrm>
            <a:off x="5692775" y="2200275"/>
            <a:ext cx="673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CPU</a:t>
            </a:r>
            <a:endParaRPr kumimoji="1" lang="en-US" altLang="zh-CN" sz="2400"/>
          </a:p>
        </p:txBody>
      </p:sp>
      <p:sp>
        <p:nvSpPr>
          <p:cNvPr id="13397" name="Rectangle 104"/>
          <p:cNvSpPr>
            <a:spLocks noChangeArrowheads="1"/>
          </p:cNvSpPr>
          <p:nvPr/>
        </p:nvSpPr>
        <p:spPr bwMode="auto">
          <a:xfrm>
            <a:off x="6238875" y="220027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398" name="Rectangle 105"/>
          <p:cNvSpPr>
            <a:spLocks noChangeArrowheads="1"/>
          </p:cNvSpPr>
          <p:nvPr/>
        </p:nvSpPr>
        <p:spPr bwMode="auto">
          <a:xfrm>
            <a:off x="1822450" y="2322513"/>
            <a:ext cx="984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a:t> </a:t>
            </a:r>
            <a:endParaRPr kumimoji="1" lang="en-US" altLang="zh-CN" sz="2400"/>
          </a:p>
        </p:txBody>
      </p:sp>
      <p:sp>
        <p:nvSpPr>
          <p:cNvPr id="13399" name="Rectangle 106"/>
          <p:cNvSpPr>
            <a:spLocks noChangeArrowheads="1"/>
          </p:cNvSpPr>
          <p:nvPr/>
        </p:nvSpPr>
        <p:spPr bwMode="auto">
          <a:xfrm>
            <a:off x="3124200" y="2609850"/>
            <a:ext cx="461963"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00" name="Rectangle 107"/>
          <p:cNvSpPr>
            <a:spLocks noChangeArrowheads="1"/>
          </p:cNvSpPr>
          <p:nvPr/>
        </p:nvSpPr>
        <p:spPr bwMode="auto">
          <a:xfrm>
            <a:off x="3402013" y="25146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50</a:t>
            </a:r>
            <a:endParaRPr kumimoji="1" lang="en-US" altLang="zh-CN" sz="2400"/>
          </a:p>
        </p:txBody>
      </p:sp>
      <p:sp>
        <p:nvSpPr>
          <p:cNvPr id="13401" name="Rectangle 108"/>
          <p:cNvSpPr>
            <a:spLocks noChangeArrowheads="1"/>
          </p:cNvSpPr>
          <p:nvPr/>
        </p:nvSpPr>
        <p:spPr bwMode="auto">
          <a:xfrm>
            <a:off x="4584700" y="2611438"/>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02" name="Rectangle 109"/>
          <p:cNvSpPr>
            <a:spLocks noChangeArrowheads="1"/>
          </p:cNvSpPr>
          <p:nvPr/>
        </p:nvSpPr>
        <p:spPr bwMode="auto">
          <a:xfrm>
            <a:off x="4968875" y="25146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60</a:t>
            </a:r>
            <a:endParaRPr kumimoji="1" lang="en-US" altLang="zh-CN" sz="2400"/>
          </a:p>
        </p:txBody>
      </p:sp>
      <p:sp>
        <p:nvSpPr>
          <p:cNvPr id="13403" name="Rectangle 110"/>
          <p:cNvSpPr>
            <a:spLocks noChangeArrowheads="1"/>
          </p:cNvSpPr>
          <p:nvPr/>
        </p:nvSpPr>
        <p:spPr bwMode="auto">
          <a:xfrm>
            <a:off x="5137150" y="2498725"/>
            <a:ext cx="523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 </a:t>
            </a:r>
            <a:endParaRPr kumimoji="1" lang="en-US" altLang="zh-CN" sz="2400"/>
          </a:p>
        </p:txBody>
      </p:sp>
      <p:sp>
        <p:nvSpPr>
          <p:cNvPr id="13404" name="Rectangle 111"/>
          <p:cNvSpPr>
            <a:spLocks noChangeArrowheads="1"/>
          </p:cNvSpPr>
          <p:nvPr/>
        </p:nvSpPr>
        <p:spPr bwMode="auto">
          <a:xfrm>
            <a:off x="6248400" y="2611438"/>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05" name="Rectangle 112"/>
          <p:cNvSpPr>
            <a:spLocks noChangeArrowheads="1"/>
          </p:cNvSpPr>
          <p:nvPr/>
        </p:nvSpPr>
        <p:spPr bwMode="auto">
          <a:xfrm>
            <a:off x="6283325" y="2514600"/>
            <a:ext cx="422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    70</a:t>
            </a:r>
            <a:endParaRPr kumimoji="1" lang="en-US" altLang="zh-CN" sz="2400"/>
          </a:p>
        </p:txBody>
      </p:sp>
      <p:sp>
        <p:nvSpPr>
          <p:cNvPr id="13406" name="Rectangle 113"/>
          <p:cNvSpPr>
            <a:spLocks noChangeArrowheads="1"/>
          </p:cNvSpPr>
          <p:nvPr/>
        </p:nvSpPr>
        <p:spPr bwMode="auto">
          <a:xfrm>
            <a:off x="6591300" y="2498725"/>
            <a:ext cx="523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 </a:t>
            </a:r>
            <a:endParaRPr kumimoji="1" lang="en-US" altLang="zh-CN" sz="2400"/>
          </a:p>
        </p:txBody>
      </p:sp>
      <p:sp>
        <p:nvSpPr>
          <p:cNvPr id="13407" name="Rectangle 114"/>
          <p:cNvSpPr>
            <a:spLocks noChangeArrowheads="1"/>
          </p:cNvSpPr>
          <p:nvPr/>
        </p:nvSpPr>
        <p:spPr bwMode="auto">
          <a:xfrm>
            <a:off x="7413625" y="2605088"/>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08" name="Rectangle 115"/>
          <p:cNvSpPr>
            <a:spLocks noChangeArrowheads="1"/>
          </p:cNvSpPr>
          <p:nvPr/>
        </p:nvSpPr>
        <p:spPr bwMode="auto">
          <a:xfrm>
            <a:off x="7712075" y="2498725"/>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80</a:t>
            </a:r>
            <a:endParaRPr kumimoji="1" lang="en-US" altLang="zh-CN" sz="2400"/>
          </a:p>
        </p:txBody>
      </p:sp>
      <p:sp>
        <p:nvSpPr>
          <p:cNvPr id="13409" name="Rectangle 117"/>
          <p:cNvSpPr>
            <a:spLocks noChangeArrowheads="1"/>
          </p:cNvSpPr>
          <p:nvPr/>
        </p:nvSpPr>
        <p:spPr bwMode="auto">
          <a:xfrm>
            <a:off x="5397500" y="2617788"/>
            <a:ext cx="457200"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10" name="Rectangle 118"/>
          <p:cNvSpPr>
            <a:spLocks noChangeArrowheads="1"/>
          </p:cNvSpPr>
          <p:nvPr/>
        </p:nvSpPr>
        <p:spPr bwMode="auto">
          <a:xfrm>
            <a:off x="5699125" y="2503488"/>
            <a:ext cx="317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  65</a:t>
            </a:r>
            <a:endParaRPr kumimoji="1" lang="en-US" altLang="zh-CN" sz="2400"/>
          </a:p>
        </p:txBody>
      </p:sp>
      <p:sp>
        <p:nvSpPr>
          <p:cNvPr id="13411" name="Line 120"/>
          <p:cNvSpPr>
            <a:spLocks noChangeShapeType="1"/>
          </p:cNvSpPr>
          <p:nvPr/>
        </p:nvSpPr>
        <p:spPr bwMode="auto">
          <a:xfrm>
            <a:off x="4953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2" name="Rectangle 125"/>
          <p:cNvSpPr>
            <a:spLocks noChangeArrowheads="1"/>
          </p:cNvSpPr>
          <p:nvPr/>
        </p:nvSpPr>
        <p:spPr bwMode="auto">
          <a:xfrm>
            <a:off x="1504950" y="1066800"/>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900"/>
              <a:t> </a:t>
            </a:r>
            <a:endParaRPr kumimoji="1" lang="en-US" altLang="zh-CN" sz="2400"/>
          </a:p>
        </p:txBody>
      </p:sp>
      <p:sp>
        <p:nvSpPr>
          <p:cNvPr id="13413" name="Line 126"/>
          <p:cNvSpPr>
            <a:spLocks noChangeShapeType="1"/>
          </p:cNvSpPr>
          <p:nvPr/>
        </p:nvSpPr>
        <p:spPr bwMode="auto">
          <a:xfrm>
            <a:off x="2047875" y="1684338"/>
            <a:ext cx="6689725" cy="1587"/>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4" name="Freeform 127"/>
          <p:cNvSpPr>
            <a:spLocks/>
          </p:cNvSpPr>
          <p:nvPr/>
        </p:nvSpPr>
        <p:spPr bwMode="auto">
          <a:xfrm>
            <a:off x="8585200" y="1639888"/>
            <a:ext cx="254000" cy="95250"/>
          </a:xfrm>
          <a:custGeom>
            <a:avLst/>
            <a:gdLst>
              <a:gd name="T0" fmla="*/ 0 w 160"/>
              <a:gd name="T1" fmla="*/ 0 h 60"/>
              <a:gd name="T2" fmla="*/ 2147483646 w 160"/>
              <a:gd name="T3" fmla="*/ 2147483646 h 60"/>
              <a:gd name="T4" fmla="*/ 0 w 160"/>
              <a:gd name="T5" fmla="*/ 2147483646 h 60"/>
              <a:gd name="T6" fmla="*/ 0 w 16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 h="60">
                <a:moveTo>
                  <a:pt x="0" y="0"/>
                </a:moveTo>
                <a:lnTo>
                  <a:pt x="160" y="32"/>
                </a:lnTo>
                <a:lnTo>
                  <a:pt x="0" y="60"/>
                </a:lnTo>
                <a:lnTo>
                  <a:pt x="0" y="0"/>
                </a:lnTo>
                <a:close/>
              </a:path>
            </a:pathLst>
          </a:custGeom>
          <a:solidFill>
            <a:schemeClr val="tx1"/>
          </a:solidFill>
          <a:ln w="14288">
            <a:solidFill>
              <a:schemeClr val="tx1"/>
            </a:solidFill>
            <a:prstDash val="solid"/>
            <a:round/>
            <a:headEnd/>
            <a:tailEnd/>
          </a:ln>
        </p:spPr>
        <p:txBody>
          <a:bodyPr/>
          <a:lstStyle/>
          <a:p>
            <a:endParaRPr lang="zh-CN" altLang="en-US"/>
          </a:p>
        </p:txBody>
      </p:sp>
      <p:sp>
        <p:nvSpPr>
          <p:cNvPr id="13415" name="Line 128"/>
          <p:cNvSpPr>
            <a:spLocks noChangeShapeType="1"/>
          </p:cNvSpPr>
          <p:nvPr/>
        </p:nvSpPr>
        <p:spPr bwMode="auto">
          <a:xfrm>
            <a:off x="2041525" y="1624013"/>
            <a:ext cx="1588" cy="1381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13416" name="Line 133"/>
          <p:cNvSpPr>
            <a:spLocks noChangeShapeType="1"/>
          </p:cNvSpPr>
          <p:nvPr/>
        </p:nvSpPr>
        <p:spPr bwMode="auto">
          <a:xfrm>
            <a:off x="3482975" y="1617663"/>
            <a:ext cx="1588" cy="139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13417" name="Rectangle 134"/>
          <p:cNvSpPr>
            <a:spLocks noChangeArrowheads="1"/>
          </p:cNvSpPr>
          <p:nvPr/>
        </p:nvSpPr>
        <p:spPr bwMode="auto">
          <a:xfrm>
            <a:off x="2689225" y="1379538"/>
            <a:ext cx="7731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18" name="Rectangle 135"/>
          <p:cNvSpPr>
            <a:spLocks noChangeArrowheads="1"/>
          </p:cNvSpPr>
          <p:nvPr/>
        </p:nvSpPr>
        <p:spPr bwMode="auto">
          <a:xfrm>
            <a:off x="2514600" y="1390650"/>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CPU</a:t>
            </a:r>
            <a:endParaRPr kumimoji="1" lang="en-US" altLang="zh-CN" sz="2400"/>
          </a:p>
        </p:txBody>
      </p:sp>
      <p:sp>
        <p:nvSpPr>
          <p:cNvPr id="13419" name="Rectangle 136"/>
          <p:cNvSpPr>
            <a:spLocks noChangeArrowheads="1"/>
          </p:cNvSpPr>
          <p:nvPr/>
        </p:nvSpPr>
        <p:spPr bwMode="auto">
          <a:xfrm>
            <a:off x="3443288" y="1390650"/>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420" name="Rectangle 137"/>
          <p:cNvSpPr>
            <a:spLocks noChangeArrowheads="1"/>
          </p:cNvSpPr>
          <p:nvPr/>
        </p:nvSpPr>
        <p:spPr bwMode="auto">
          <a:xfrm>
            <a:off x="3508375" y="1362075"/>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21" name="Rectangle 138"/>
          <p:cNvSpPr>
            <a:spLocks noChangeArrowheads="1"/>
          </p:cNvSpPr>
          <p:nvPr/>
        </p:nvSpPr>
        <p:spPr bwMode="auto">
          <a:xfrm>
            <a:off x="3505200" y="1373188"/>
            <a:ext cx="66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DEV1</a:t>
            </a:r>
            <a:endParaRPr kumimoji="1" lang="en-US" altLang="zh-CN" sz="2400"/>
          </a:p>
        </p:txBody>
      </p:sp>
      <p:sp>
        <p:nvSpPr>
          <p:cNvPr id="13422" name="Rectangle 139"/>
          <p:cNvSpPr>
            <a:spLocks noChangeArrowheads="1"/>
          </p:cNvSpPr>
          <p:nvPr/>
        </p:nvSpPr>
        <p:spPr bwMode="auto">
          <a:xfrm>
            <a:off x="3692525" y="1651000"/>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423" name="Rectangle 140"/>
          <p:cNvSpPr>
            <a:spLocks noChangeArrowheads="1"/>
          </p:cNvSpPr>
          <p:nvPr/>
        </p:nvSpPr>
        <p:spPr bwMode="auto">
          <a:xfrm>
            <a:off x="5376863" y="1362075"/>
            <a:ext cx="78263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24" name="Rectangle 141"/>
          <p:cNvSpPr>
            <a:spLocks noChangeArrowheads="1"/>
          </p:cNvSpPr>
          <p:nvPr/>
        </p:nvSpPr>
        <p:spPr bwMode="auto">
          <a:xfrm>
            <a:off x="5376863" y="137318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DEV2</a:t>
            </a:r>
            <a:endParaRPr kumimoji="1" lang="en-US" altLang="zh-CN" sz="2400"/>
          </a:p>
        </p:txBody>
      </p:sp>
      <p:sp>
        <p:nvSpPr>
          <p:cNvPr id="13425" name="Rectangle 142"/>
          <p:cNvSpPr>
            <a:spLocks noChangeArrowheads="1"/>
          </p:cNvSpPr>
          <p:nvPr/>
        </p:nvSpPr>
        <p:spPr bwMode="auto">
          <a:xfrm>
            <a:off x="5422900" y="1651000"/>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426" name="Rectangle 143"/>
          <p:cNvSpPr>
            <a:spLocks noChangeArrowheads="1"/>
          </p:cNvSpPr>
          <p:nvPr/>
        </p:nvSpPr>
        <p:spPr bwMode="auto">
          <a:xfrm>
            <a:off x="6650038" y="1368425"/>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27" name="Rectangle 144"/>
          <p:cNvSpPr>
            <a:spLocks noChangeArrowheads="1"/>
          </p:cNvSpPr>
          <p:nvPr/>
        </p:nvSpPr>
        <p:spPr bwMode="auto">
          <a:xfrm>
            <a:off x="6650038" y="1379538"/>
            <a:ext cx="673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CPU</a:t>
            </a:r>
            <a:endParaRPr kumimoji="1" lang="en-US" altLang="zh-CN" sz="2400"/>
          </a:p>
        </p:txBody>
      </p:sp>
      <p:sp>
        <p:nvSpPr>
          <p:cNvPr id="13428" name="Rectangle 145"/>
          <p:cNvSpPr>
            <a:spLocks noChangeArrowheads="1"/>
          </p:cNvSpPr>
          <p:nvPr/>
        </p:nvSpPr>
        <p:spPr bwMode="auto">
          <a:xfrm>
            <a:off x="7227888" y="1379538"/>
            <a:ext cx="63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429" name="Rectangle 146"/>
          <p:cNvSpPr>
            <a:spLocks noChangeArrowheads="1"/>
          </p:cNvSpPr>
          <p:nvPr/>
        </p:nvSpPr>
        <p:spPr bwMode="auto">
          <a:xfrm>
            <a:off x="4329113" y="1368425"/>
            <a:ext cx="773112"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30" name="Rectangle 147"/>
          <p:cNvSpPr>
            <a:spLocks noChangeArrowheads="1"/>
          </p:cNvSpPr>
          <p:nvPr/>
        </p:nvSpPr>
        <p:spPr bwMode="auto">
          <a:xfrm>
            <a:off x="4267200" y="1379538"/>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CPU</a:t>
            </a:r>
            <a:endParaRPr kumimoji="1" lang="en-US" altLang="zh-CN" sz="2400"/>
          </a:p>
        </p:txBody>
      </p:sp>
      <p:sp>
        <p:nvSpPr>
          <p:cNvPr id="13431" name="Rectangle 148"/>
          <p:cNvSpPr>
            <a:spLocks noChangeArrowheads="1"/>
          </p:cNvSpPr>
          <p:nvPr/>
        </p:nvSpPr>
        <p:spPr bwMode="auto">
          <a:xfrm>
            <a:off x="4800600" y="1379538"/>
            <a:ext cx="63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 </a:t>
            </a:r>
            <a:endParaRPr kumimoji="1" lang="en-US" altLang="zh-CN" sz="2400"/>
          </a:p>
        </p:txBody>
      </p:sp>
      <p:sp>
        <p:nvSpPr>
          <p:cNvPr id="13432" name="Rectangle 149"/>
          <p:cNvSpPr>
            <a:spLocks noChangeArrowheads="1"/>
          </p:cNvSpPr>
          <p:nvPr/>
        </p:nvSpPr>
        <p:spPr bwMode="auto">
          <a:xfrm>
            <a:off x="1562100" y="1362075"/>
            <a:ext cx="6445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33" name="Rectangle 150"/>
          <p:cNvSpPr>
            <a:spLocks noChangeArrowheads="1"/>
          </p:cNvSpPr>
          <p:nvPr/>
        </p:nvSpPr>
        <p:spPr bwMode="auto">
          <a:xfrm>
            <a:off x="1562100" y="1447800"/>
            <a:ext cx="4540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a:t>  A</a:t>
            </a:r>
            <a:endParaRPr kumimoji="1" lang="en-US" altLang="zh-CN" sz="2400"/>
          </a:p>
        </p:txBody>
      </p:sp>
      <p:sp>
        <p:nvSpPr>
          <p:cNvPr id="13434" name="Rectangle 151"/>
          <p:cNvSpPr>
            <a:spLocks noChangeArrowheads="1"/>
          </p:cNvSpPr>
          <p:nvPr/>
        </p:nvSpPr>
        <p:spPr bwMode="auto">
          <a:xfrm>
            <a:off x="1866900" y="1501775"/>
            <a:ext cx="984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a:t> </a:t>
            </a:r>
            <a:endParaRPr kumimoji="1" lang="en-US" altLang="zh-CN" sz="2400"/>
          </a:p>
        </p:txBody>
      </p:sp>
      <p:sp>
        <p:nvSpPr>
          <p:cNvPr id="13435" name="Rectangle 152"/>
          <p:cNvSpPr>
            <a:spLocks noChangeArrowheads="1"/>
          </p:cNvSpPr>
          <p:nvPr/>
        </p:nvSpPr>
        <p:spPr bwMode="auto">
          <a:xfrm>
            <a:off x="3446463" y="1806575"/>
            <a:ext cx="4619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36" name="Rectangle 153"/>
          <p:cNvSpPr>
            <a:spLocks noChangeArrowheads="1"/>
          </p:cNvSpPr>
          <p:nvPr/>
        </p:nvSpPr>
        <p:spPr bwMode="auto">
          <a:xfrm>
            <a:off x="3429000" y="1728788"/>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10</a:t>
            </a:r>
            <a:endParaRPr kumimoji="1" lang="en-US" altLang="zh-CN" sz="2400"/>
          </a:p>
        </p:txBody>
      </p:sp>
      <p:sp>
        <p:nvSpPr>
          <p:cNvPr id="13437" name="Rectangle 155"/>
          <p:cNvSpPr>
            <a:spLocks noChangeArrowheads="1"/>
          </p:cNvSpPr>
          <p:nvPr/>
        </p:nvSpPr>
        <p:spPr bwMode="auto">
          <a:xfrm>
            <a:off x="4040188" y="1806575"/>
            <a:ext cx="4556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38" name="Rectangle 156"/>
          <p:cNvSpPr>
            <a:spLocks noChangeArrowheads="1"/>
          </p:cNvSpPr>
          <p:nvPr/>
        </p:nvSpPr>
        <p:spPr bwMode="auto">
          <a:xfrm>
            <a:off x="4178300" y="1728788"/>
            <a:ext cx="317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  15</a:t>
            </a:r>
            <a:endParaRPr kumimoji="1" lang="en-US" altLang="zh-CN" sz="2400"/>
          </a:p>
        </p:txBody>
      </p:sp>
      <p:sp>
        <p:nvSpPr>
          <p:cNvPr id="13439" name="Rectangle 157"/>
          <p:cNvSpPr>
            <a:spLocks noChangeArrowheads="1"/>
          </p:cNvSpPr>
          <p:nvPr/>
        </p:nvSpPr>
        <p:spPr bwMode="auto">
          <a:xfrm>
            <a:off x="4300538" y="1812925"/>
            <a:ext cx="523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 </a:t>
            </a:r>
            <a:endParaRPr kumimoji="1" lang="en-US" altLang="zh-CN" sz="2400"/>
          </a:p>
        </p:txBody>
      </p:sp>
      <p:sp>
        <p:nvSpPr>
          <p:cNvPr id="13440" name="Rectangle 158"/>
          <p:cNvSpPr>
            <a:spLocks noChangeArrowheads="1"/>
          </p:cNvSpPr>
          <p:nvPr/>
        </p:nvSpPr>
        <p:spPr bwMode="auto">
          <a:xfrm>
            <a:off x="4778375" y="1784350"/>
            <a:ext cx="4619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41" name="Rectangle 159"/>
          <p:cNvSpPr>
            <a:spLocks noChangeArrowheads="1"/>
          </p:cNvSpPr>
          <p:nvPr/>
        </p:nvSpPr>
        <p:spPr bwMode="auto">
          <a:xfrm>
            <a:off x="4800600" y="1706563"/>
            <a:ext cx="422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    20</a:t>
            </a:r>
            <a:endParaRPr kumimoji="1" lang="en-US" altLang="zh-CN" sz="2400"/>
          </a:p>
        </p:txBody>
      </p:sp>
      <p:sp>
        <p:nvSpPr>
          <p:cNvPr id="13442" name="Rectangle 161"/>
          <p:cNvSpPr>
            <a:spLocks noChangeArrowheads="1"/>
          </p:cNvSpPr>
          <p:nvPr/>
        </p:nvSpPr>
        <p:spPr bwMode="auto">
          <a:xfrm>
            <a:off x="6203950" y="1784350"/>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43" name="Rectangle 162"/>
          <p:cNvSpPr>
            <a:spLocks noChangeArrowheads="1"/>
          </p:cNvSpPr>
          <p:nvPr/>
        </p:nvSpPr>
        <p:spPr bwMode="auto">
          <a:xfrm>
            <a:off x="6335713" y="1706563"/>
            <a:ext cx="3698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   30</a:t>
            </a:r>
            <a:endParaRPr kumimoji="1" lang="en-US" altLang="zh-CN" sz="2400"/>
          </a:p>
        </p:txBody>
      </p:sp>
      <p:sp>
        <p:nvSpPr>
          <p:cNvPr id="13444" name="Rectangle 163"/>
          <p:cNvSpPr>
            <a:spLocks noChangeArrowheads="1"/>
          </p:cNvSpPr>
          <p:nvPr/>
        </p:nvSpPr>
        <p:spPr bwMode="auto">
          <a:xfrm>
            <a:off x="7432675" y="1784350"/>
            <a:ext cx="4619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45" name="Rectangle 164"/>
          <p:cNvSpPr>
            <a:spLocks noChangeArrowheads="1"/>
          </p:cNvSpPr>
          <p:nvPr/>
        </p:nvSpPr>
        <p:spPr bwMode="auto">
          <a:xfrm>
            <a:off x="7699375" y="1706563"/>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500"/>
              <a:t>40</a:t>
            </a:r>
            <a:endParaRPr kumimoji="1" lang="en-US" altLang="zh-CN" sz="2400"/>
          </a:p>
        </p:txBody>
      </p:sp>
      <p:sp>
        <p:nvSpPr>
          <p:cNvPr id="13446" name="AutoShape 173"/>
          <p:cNvSpPr>
            <a:spLocks/>
          </p:cNvSpPr>
          <p:nvPr/>
        </p:nvSpPr>
        <p:spPr bwMode="auto">
          <a:xfrm>
            <a:off x="1524000" y="1524000"/>
            <a:ext cx="228600" cy="1143000"/>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47" name="Line 174"/>
          <p:cNvSpPr>
            <a:spLocks noChangeShapeType="1"/>
          </p:cNvSpPr>
          <p:nvPr/>
        </p:nvSpPr>
        <p:spPr bwMode="auto">
          <a:xfrm>
            <a:off x="2089150" y="2438400"/>
            <a:ext cx="1588" cy="134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8" name="Line 175"/>
          <p:cNvSpPr>
            <a:spLocks noChangeShapeType="1"/>
          </p:cNvSpPr>
          <p:nvPr/>
        </p:nvSpPr>
        <p:spPr bwMode="auto">
          <a:xfrm>
            <a:off x="2057400" y="1593850"/>
            <a:ext cx="1588" cy="134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9" name="Line 176"/>
          <p:cNvSpPr>
            <a:spLocks noChangeShapeType="1"/>
          </p:cNvSpPr>
          <p:nvPr/>
        </p:nvSpPr>
        <p:spPr bwMode="auto">
          <a:xfrm>
            <a:off x="33528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0" name="Line 177"/>
          <p:cNvSpPr>
            <a:spLocks noChangeShapeType="1"/>
          </p:cNvSpPr>
          <p:nvPr/>
        </p:nvSpPr>
        <p:spPr bwMode="auto">
          <a:xfrm>
            <a:off x="6477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1" name="Line 178"/>
          <p:cNvSpPr>
            <a:spLocks noChangeShapeType="1"/>
          </p:cNvSpPr>
          <p:nvPr/>
        </p:nvSpPr>
        <p:spPr bwMode="auto">
          <a:xfrm>
            <a:off x="5715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2" name="Line 179"/>
          <p:cNvSpPr>
            <a:spLocks noChangeShapeType="1"/>
          </p:cNvSpPr>
          <p:nvPr/>
        </p:nvSpPr>
        <p:spPr bwMode="auto">
          <a:xfrm>
            <a:off x="7620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3" name="Rectangle 180"/>
          <p:cNvSpPr>
            <a:spLocks noChangeArrowheads="1"/>
          </p:cNvSpPr>
          <p:nvPr/>
        </p:nvSpPr>
        <p:spPr bwMode="auto">
          <a:xfrm>
            <a:off x="152400" y="3368675"/>
            <a:ext cx="144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rPr>
              <a:t>多个程序：</a:t>
            </a:r>
          </a:p>
        </p:txBody>
      </p:sp>
      <p:sp>
        <p:nvSpPr>
          <p:cNvPr id="13454" name="AutoShape 181"/>
          <p:cNvSpPr>
            <a:spLocks/>
          </p:cNvSpPr>
          <p:nvPr/>
        </p:nvSpPr>
        <p:spPr bwMode="auto">
          <a:xfrm>
            <a:off x="1600200" y="3200400"/>
            <a:ext cx="228600" cy="1143000"/>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455" name="Line 183"/>
          <p:cNvSpPr>
            <a:spLocks noChangeShapeType="1"/>
          </p:cNvSpPr>
          <p:nvPr/>
        </p:nvSpPr>
        <p:spPr bwMode="auto">
          <a:xfrm>
            <a:off x="3352800" y="13954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6" name="Line 184"/>
          <p:cNvSpPr>
            <a:spLocks noChangeShapeType="1"/>
          </p:cNvSpPr>
          <p:nvPr/>
        </p:nvSpPr>
        <p:spPr bwMode="auto">
          <a:xfrm>
            <a:off x="4233863" y="1381125"/>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7" name="Line 185"/>
          <p:cNvSpPr>
            <a:spLocks noChangeShapeType="1"/>
          </p:cNvSpPr>
          <p:nvPr/>
        </p:nvSpPr>
        <p:spPr bwMode="auto">
          <a:xfrm>
            <a:off x="4953000" y="139065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8" name="Line 186"/>
          <p:cNvSpPr>
            <a:spLocks noChangeShapeType="1"/>
          </p:cNvSpPr>
          <p:nvPr/>
        </p:nvSpPr>
        <p:spPr bwMode="auto">
          <a:xfrm>
            <a:off x="6477000" y="13763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59" name="Line 187"/>
          <p:cNvSpPr>
            <a:spLocks noChangeShapeType="1"/>
          </p:cNvSpPr>
          <p:nvPr/>
        </p:nvSpPr>
        <p:spPr bwMode="auto">
          <a:xfrm>
            <a:off x="7620000" y="13763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60" name="Line 188"/>
          <p:cNvSpPr>
            <a:spLocks noChangeShapeType="1"/>
          </p:cNvSpPr>
          <p:nvPr/>
        </p:nvSpPr>
        <p:spPr bwMode="auto">
          <a:xfrm>
            <a:off x="3324225"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61" name="Line 189"/>
          <p:cNvSpPr>
            <a:spLocks noChangeShapeType="1"/>
          </p:cNvSpPr>
          <p:nvPr/>
        </p:nvSpPr>
        <p:spPr bwMode="auto">
          <a:xfrm>
            <a:off x="4143375" y="3276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62" name="Line 190"/>
          <p:cNvSpPr>
            <a:spLocks noChangeShapeType="1"/>
          </p:cNvSpPr>
          <p:nvPr/>
        </p:nvSpPr>
        <p:spPr bwMode="auto">
          <a:xfrm>
            <a:off x="4953000"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63" name="Line 191"/>
          <p:cNvSpPr>
            <a:spLocks noChangeShapeType="1"/>
          </p:cNvSpPr>
          <p:nvPr/>
        </p:nvSpPr>
        <p:spPr bwMode="auto">
          <a:xfrm>
            <a:off x="5681663"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64" name="Line 192"/>
          <p:cNvSpPr>
            <a:spLocks noChangeShapeType="1"/>
          </p:cNvSpPr>
          <p:nvPr/>
        </p:nvSpPr>
        <p:spPr bwMode="auto">
          <a:xfrm>
            <a:off x="6372225" y="3581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65" name="Line 193"/>
          <p:cNvSpPr>
            <a:spLocks noChangeShapeType="1"/>
          </p:cNvSpPr>
          <p:nvPr/>
        </p:nvSpPr>
        <p:spPr bwMode="auto">
          <a:xfrm>
            <a:off x="6991350"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66" name="Line 194"/>
          <p:cNvSpPr>
            <a:spLocks noChangeShapeType="1"/>
          </p:cNvSpPr>
          <p:nvPr/>
        </p:nvSpPr>
        <p:spPr bwMode="auto">
          <a:xfrm>
            <a:off x="8305800"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一个程序 </a:t>
            </a:r>
            <a:r>
              <a:rPr lang="en-US" altLang="zh-CN" sz="2800" b="1" dirty="0"/>
              <a:t>vs. </a:t>
            </a:r>
            <a:r>
              <a:rPr lang="zh-CN" altLang="en-US" sz="2800" b="1" dirty="0"/>
              <a:t>多个程序</a:t>
            </a:r>
            <a:endParaRPr lang="en-US" altLang="zh-CN" sz="2800" b="1" kern="0" dirty="0" smtClean="0"/>
          </a:p>
        </p:txBody>
      </p:sp>
    </p:spTree>
    <p:extLst>
      <p:ext uri="{BB962C8B-B14F-4D97-AF65-F5344CB8AC3E}">
        <p14:creationId xmlns:p14="http://schemas.microsoft.com/office/powerpoint/2010/main" val="202851692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3073" t="676" r="2827" b="891"/>
          <a:stretch>
            <a:fillRect/>
          </a:stretch>
        </p:blipFill>
        <p:spPr bwMode="auto">
          <a:xfrm>
            <a:off x="1511660" y="1880828"/>
            <a:ext cx="5737448" cy="42146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type="title"/>
          </p:nvPr>
        </p:nvSpPr>
        <p:spPr>
          <a:xfrm>
            <a:off x="1079612" y="1027946"/>
            <a:ext cx="7620000" cy="432048"/>
          </a:xfrm>
        </p:spPr>
        <p:txBody>
          <a:bodyPr/>
          <a:lstStyle/>
          <a:p>
            <a:pPr marL="342900" indent="-342900" algn="l">
              <a:buFont typeface="Wingdings" panose="05000000000000000000" pitchFamily="2" charset="2"/>
              <a:buChar char="Ø"/>
            </a:pPr>
            <a:r>
              <a:rPr lang="zh-CN" altLang="en-US" sz="2400" b="1">
                <a:solidFill>
                  <a:schemeClr val="tx1"/>
                </a:solidFill>
                <a:latin typeface="华文隶书" panose="02010800040101010101" pitchFamily="2" charset="-122"/>
              </a:rPr>
              <a:t>周转时间随时间片变化</a:t>
            </a:r>
          </a:p>
        </p:txBody>
      </p:sp>
      <p:sp>
        <p:nvSpPr>
          <p:cNvPr id="5" name="Rectangle 2"/>
          <p:cNvSpPr txBox="1">
            <a:spLocks noChangeArrowheads="1"/>
          </p:cNvSpPr>
          <p:nvPr/>
        </p:nvSpPr>
        <p:spPr>
          <a:xfrm>
            <a:off x="935596" y="188640"/>
            <a:ext cx="5562600" cy="42809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800" b="1" kern="0" dirty="0" smtClean="0">
                <a:latin typeface="+mn-ea"/>
                <a:ea typeface="+mn-ea"/>
              </a:rPr>
              <a:t>（</a:t>
            </a:r>
            <a:r>
              <a:rPr lang="en-US" altLang="zh-CN" sz="2800" b="1" kern="0" dirty="0" smtClean="0">
                <a:latin typeface="+mn-ea"/>
                <a:ea typeface="+mn-ea"/>
              </a:rPr>
              <a:t>3</a:t>
            </a:r>
            <a:r>
              <a:rPr lang="zh-CN" altLang="en-US" sz="2800" b="1" kern="0" dirty="0" smtClean="0">
                <a:latin typeface="+mn-ea"/>
                <a:ea typeface="+mn-ea"/>
              </a:rPr>
              <a:t>）</a:t>
            </a:r>
            <a:r>
              <a:rPr lang="zh-CN" altLang="en-US" sz="2800" b="1" kern="0" dirty="0">
                <a:latin typeface="+mn-ea"/>
                <a:ea typeface="+mn-ea"/>
              </a:rPr>
              <a:t>时间片轮转调度算法</a:t>
            </a:r>
            <a:r>
              <a:rPr lang="en-US" altLang="zh-CN" sz="2800" b="1" kern="0" dirty="0">
                <a:latin typeface="+mn-ea"/>
                <a:ea typeface="+mn-ea"/>
              </a:rPr>
              <a:t>RR</a:t>
            </a:r>
            <a:endParaRPr lang="zh-CN" altLang="zh-CN" sz="2800" b="1" kern="0" dirty="0">
              <a:latin typeface="+mn-ea"/>
              <a:ea typeface="+mn-ea"/>
            </a:endParaRPr>
          </a:p>
        </p:txBody>
      </p:sp>
    </p:spTree>
    <p:extLst>
      <p:ext uri="{BB962C8B-B14F-4D97-AF65-F5344CB8AC3E}">
        <p14:creationId xmlns:p14="http://schemas.microsoft.com/office/powerpoint/2010/main" val="20191279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Grp="1" noChangeArrowheads="1"/>
          </p:cNvSpPr>
          <p:nvPr>
            <p:ph type="body" idx="1"/>
          </p:nvPr>
        </p:nvSpPr>
        <p:spPr>
          <a:xfrm>
            <a:off x="1143000" y="945232"/>
            <a:ext cx="7010400" cy="4572000"/>
          </a:xfrm>
          <a:noFill/>
          <a:ln/>
        </p:spPr>
        <p:txBody>
          <a:bodyPr/>
          <a:lstStyle/>
          <a:p>
            <a:pPr marL="228600" indent="-228600">
              <a:buFont typeface="Wingdings" panose="05000000000000000000" pitchFamily="2" charset="2"/>
              <a:buNone/>
              <a:tabLst>
                <a:tab pos="1603375" algn="ctr"/>
                <a:tab pos="3254375" algn="ctr"/>
                <a:tab pos="5143500" algn="ctr"/>
              </a:tabLst>
            </a:pPr>
            <a:r>
              <a:rPr lang="en-US" altLang="zh-CN" sz="2000">
                <a:latin typeface="+mn-ea"/>
              </a:rPr>
              <a:t>EG</a:t>
            </a:r>
            <a:r>
              <a:rPr lang="zh-CN" altLang="en-US" sz="2000">
                <a:latin typeface="+mn-ea"/>
              </a:rPr>
              <a:t>：	</a:t>
            </a:r>
            <a:r>
              <a:rPr lang="zh-CN" altLang="en-US" sz="2000" u="sng">
                <a:latin typeface="+mn-ea"/>
              </a:rPr>
              <a:t>进程</a:t>
            </a:r>
            <a:r>
              <a:rPr lang="zh-CN" altLang="en-US" sz="2000">
                <a:latin typeface="+mn-ea"/>
              </a:rPr>
              <a:t>	</a:t>
            </a:r>
            <a:r>
              <a:rPr lang="zh-CN" altLang="en-US" sz="2000" u="sng">
                <a:latin typeface="+mn-ea"/>
              </a:rPr>
              <a:t>到达时间</a:t>
            </a:r>
            <a:r>
              <a:rPr lang="zh-CN" altLang="en-US" sz="2000">
                <a:latin typeface="+mn-ea"/>
              </a:rPr>
              <a:t>	</a:t>
            </a:r>
            <a:r>
              <a:rPr lang="zh-CN" altLang="en-US" sz="2000" u="sng">
                <a:latin typeface="+mn-ea"/>
              </a:rPr>
              <a:t>服务时间</a:t>
            </a:r>
            <a:endParaRPr lang="zh-CN" altLang="en-US" sz="2000">
              <a:latin typeface="+mn-ea"/>
            </a:endParaRPr>
          </a:p>
          <a:p>
            <a:pPr marL="228600" indent="-228600">
              <a:buFont typeface="Wingdings" panose="05000000000000000000" pitchFamily="2" charset="2"/>
              <a:buNone/>
              <a:tabLst>
                <a:tab pos="1603375" algn="ctr"/>
                <a:tab pos="3254375" algn="ctr"/>
                <a:tab pos="5143500" algn="ctr"/>
              </a:tabLst>
            </a:pPr>
            <a:r>
              <a:rPr lang="zh-CN" altLang="en-US" sz="2000">
                <a:latin typeface="+mn-ea"/>
              </a:rPr>
              <a:t>		</a:t>
            </a:r>
            <a:r>
              <a:rPr lang="zh-CN" altLang="en-US" sz="2000" smtClean="0">
                <a:latin typeface="+mn-ea"/>
              </a:rPr>
              <a:t> </a:t>
            </a:r>
            <a:r>
              <a:rPr lang="en-US" altLang="zh-CN" sz="2000" smtClean="0">
                <a:latin typeface="+mn-ea"/>
              </a:rPr>
              <a:t>P</a:t>
            </a:r>
            <a:r>
              <a:rPr lang="en-US" altLang="zh-CN" sz="2000" baseline="-25000" smtClean="0">
                <a:latin typeface="+mn-ea"/>
              </a:rPr>
              <a:t>1</a:t>
            </a:r>
            <a:r>
              <a:rPr lang="en-US" altLang="zh-CN" sz="2000">
                <a:latin typeface="+mn-ea"/>
              </a:rPr>
              <a:t>	0.0	7</a:t>
            </a:r>
          </a:p>
          <a:p>
            <a:pPr marL="228600" indent="-228600">
              <a:buFont typeface="Wingdings" panose="05000000000000000000" pitchFamily="2" charset="2"/>
              <a:buNone/>
              <a:tabLst>
                <a:tab pos="1603375" algn="ctr"/>
                <a:tab pos="3254375" algn="ctr"/>
                <a:tab pos="5143500" algn="ctr"/>
              </a:tabLst>
            </a:pPr>
            <a:r>
              <a:rPr lang="en-US" altLang="zh-CN" sz="2000">
                <a:latin typeface="+mn-ea"/>
              </a:rPr>
              <a:t>		 P</a:t>
            </a:r>
            <a:r>
              <a:rPr lang="en-US" altLang="zh-CN" sz="2000" baseline="-25000">
                <a:latin typeface="+mn-ea"/>
              </a:rPr>
              <a:t>2	</a:t>
            </a:r>
            <a:r>
              <a:rPr lang="en-US" altLang="zh-CN" sz="2000">
                <a:latin typeface="+mn-ea"/>
              </a:rPr>
              <a:t>2.0	4</a:t>
            </a:r>
          </a:p>
          <a:p>
            <a:pPr marL="228600" indent="-228600">
              <a:buFont typeface="Wingdings" panose="05000000000000000000" pitchFamily="2" charset="2"/>
              <a:buNone/>
              <a:tabLst>
                <a:tab pos="1603375" algn="ctr"/>
                <a:tab pos="3254375" algn="ctr"/>
                <a:tab pos="5143500" algn="ctr"/>
              </a:tabLst>
            </a:pPr>
            <a:r>
              <a:rPr lang="en-US" altLang="zh-CN" sz="2000">
                <a:latin typeface="+mn-ea"/>
              </a:rPr>
              <a:t>		 P</a:t>
            </a:r>
            <a:r>
              <a:rPr lang="en-US" altLang="zh-CN" sz="2000" baseline="-25000">
                <a:latin typeface="+mn-ea"/>
              </a:rPr>
              <a:t>3</a:t>
            </a:r>
            <a:r>
              <a:rPr lang="en-US" altLang="zh-CN" sz="2000">
                <a:latin typeface="+mn-ea"/>
              </a:rPr>
              <a:t>	4.0	1</a:t>
            </a:r>
          </a:p>
          <a:p>
            <a:pPr marL="228600" indent="-228600">
              <a:buFont typeface="Wingdings" panose="05000000000000000000" pitchFamily="2" charset="2"/>
              <a:buNone/>
              <a:tabLst>
                <a:tab pos="1603375" algn="ctr"/>
                <a:tab pos="3254375" algn="ctr"/>
                <a:tab pos="5143500" algn="ctr"/>
              </a:tabLst>
            </a:pPr>
            <a:r>
              <a:rPr lang="en-US" altLang="zh-CN" sz="2000">
                <a:latin typeface="+mn-ea"/>
              </a:rPr>
              <a:t>		 P</a:t>
            </a:r>
            <a:r>
              <a:rPr lang="en-US" altLang="zh-CN" sz="2000" baseline="-25000">
                <a:latin typeface="+mn-ea"/>
              </a:rPr>
              <a:t>4</a:t>
            </a:r>
            <a:r>
              <a:rPr lang="en-US" altLang="zh-CN" sz="2000">
                <a:latin typeface="+mn-ea"/>
              </a:rPr>
              <a:t>	5.0	4</a:t>
            </a:r>
          </a:p>
          <a:p>
            <a:pPr>
              <a:spcAft>
                <a:spcPts val="1800"/>
              </a:spcAft>
              <a:buFont typeface="Wingdings" panose="05000000000000000000" pitchFamily="2" charset="2"/>
              <a:buChar char="Ø"/>
              <a:tabLst>
                <a:tab pos="1603375" algn="ctr"/>
                <a:tab pos="3254375" algn="ctr"/>
                <a:tab pos="5143500" algn="ctr"/>
              </a:tabLst>
            </a:pPr>
            <a:r>
              <a:rPr lang="en-US" altLang="zh-CN" sz="2000">
                <a:solidFill>
                  <a:srgbClr val="FF0000"/>
                </a:solidFill>
                <a:latin typeface="+mn-ea"/>
              </a:rPr>
              <a:t>RR</a:t>
            </a:r>
            <a:r>
              <a:rPr lang="zh-CN" altLang="en-US" sz="2000">
                <a:solidFill>
                  <a:srgbClr val="0000FF"/>
                </a:solidFill>
                <a:latin typeface="+mn-ea"/>
              </a:rPr>
              <a:t>（时间片为</a:t>
            </a:r>
            <a:r>
              <a:rPr lang="en-US" altLang="zh-CN" sz="2000">
                <a:solidFill>
                  <a:srgbClr val="0000FF"/>
                </a:solidFill>
                <a:latin typeface="+mn-ea"/>
              </a:rPr>
              <a:t>1</a:t>
            </a:r>
            <a:r>
              <a:rPr lang="zh-CN" altLang="en-US" sz="2000">
                <a:solidFill>
                  <a:srgbClr val="0000FF"/>
                </a:solidFill>
                <a:latin typeface="+mn-ea"/>
              </a:rPr>
              <a:t>）</a:t>
            </a:r>
          </a:p>
          <a:p>
            <a:pPr>
              <a:buFont typeface="Wingdings" panose="05000000000000000000" pitchFamily="2" charset="2"/>
              <a:buChar char="Ø"/>
              <a:tabLst>
                <a:tab pos="1603375" algn="ctr"/>
                <a:tab pos="3254375" algn="ctr"/>
                <a:tab pos="5143500" algn="ctr"/>
              </a:tabLst>
            </a:pPr>
            <a:endParaRPr lang="zh-CN" altLang="en-US" sz="2000">
              <a:latin typeface="+mn-ea"/>
            </a:endParaRPr>
          </a:p>
          <a:p>
            <a:pPr>
              <a:buFont typeface="Wingdings" panose="05000000000000000000" pitchFamily="2" charset="2"/>
              <a:buChar char="Ø"/>
              <a:tabLst>
                <a:tab pos="1603375" algn="ctr"/>
                <a:tab pos="3254375" algn="ctr"/>
                <a:tab pos="5143500" algn="ctr"/>
              </a:tabLst>
            </a:pPr>
            <a:endParaRPr lang="zh-CN" altLang="en-US" sz="2000">
              <a:latin typeface="+mn-ea"/>
            </a:endParaRPr>
          </a:p>
          <a:p>
            <a:pPr>
              <a:buFont typeface="Wingdings" panose="05000000000000000000" pitchFamily="2" charset="2"/>
              <a:buChar char="Ø"/>
              <a:tabLst>
                <a:tab pos="1603375" algn="ctr"/>
                <a:tab pos="3254375" algn="ctr"/>
                <a:tab pos="5143500" algn="ctr"/>
              </a:tabLst>
            </a:pPr>
            <a:endParaRPr lang="zh-CN" altLang="en-US" sz="2000">
              <a:latin typeface="+mn-ea"/>
            </a:endParaRPr>
          </a:p>
          <a:p>
            <a:pPr>
              <a:buFont typeface="Wingdings" panose="05000000000000000000" pitchFamily="2" charset="2"/>
              <a:buChar char="Ø"/>
              <a:tabLst>
                <a:tab pos="1603375" algn="ctr"/>
                <a:tab pos="3254375" algn="ctr"/>
                <a:tab pos="5143500" algn="ctr"/>
              </a:tabLst>
            </a:pPr>
            <a:endParaRPr lang="zh-CN" altLang="en-US" sz="2000">
              <a:latin typeface="+mn-ea"/>
            </a:endParaRPr>
          </a:p>
          <a:p>
            <a:pPr>
              <a:buFont typeface="Wingdings" panose="05000000000000000000" pitchFamily="2" charset="2"/>
              <a:buChar char="Ø"/>
              <a:tabLst>
                <a:tab pos="1603375" algn="ctr"/>
                <a:tab pos="3254375" algn="ctr"/>
                <a:tab pos="5143500" algn="ctr"/>
              </a:tabLst>
            </a:pPr>
            <a:r>
              <a:rPr lang="zh-CN" altLang="en-US" sz="2000">
                <a:solidFill>
                  <a:srgbClr val="FF0000"/>
                </a:solidFill>
                <a:latin typeface="+mn-ea"/>
              </a:rPr>
              <a:t>平均周转时间</a:t>
            </a:r>
            <a:r>
              <a:rPr lang="en-US" altLang="zh-CN" sz="2000">
                <a:latin typeface="+mn-ea"/>
              </a:rPr>
              <a:t>=((15-0)+(12-2)+(6-4)+(16-5))/4=9.5</a:t>
            </a:r>
          </a:p>
          <a:p>
            <a:pPr>
              <a:buFont typeface="Wingdings" panose="05000000000000000000" pitchFamily="2" charset="2"/>
              <a:buChar char="Ø"/>
              <a:tabLst>
                <a:tab pos="1603375" algn="ctr"/>
                <a:tab pos="3254375" algn="ctr"/>
                <a:tab pos="5143500" algn="ctr"/>
              </a:tabLst>
            </a:pPr>
            <a:r>
              <a:rPr lang="zh-CN" altLang="en-US" sz="2000">
                <a:solidFill>
                  <a:srgbClr val="FF0000"/>
                </a:solidFill>
                <a:latin typeface="+mn-ea"/>
              </a:rPr>
              <a:t>平均等待时间</a:t>
            </a:r>
            <a:r>
              <a:rPr lang="en-US" altLang="zh-CN" sz="2000">
                <a:latin typeface="+mn-ea"/>
              </a:rPr>
              <a:t>=(8+6+1+7)/4 = 5.5</a:t>
            </a:r>
          </a:p>
        </p:txBody>
      </p:sp>
      <p:grpSp>
        <p:nvGrpSpPr>
          <p:cNvPr id="428085" name="Group 53"/>
          <p:cNvGrpSpPr>
            <a:grpSpLocks/>
          </p:cNvGrpSpPr>
          <p:nvPr/>
        </p:nvGrpSpPr>
        <p:grpSpPr bwMode="auto">
          <a:xfrm>
            <a:off x="1619672" y="3055540"/>
            <a:ext cx="6248400" cy="1562100"/>
            <a:chOff x="864" y="2448"/>
            <a:chExt cx="3936" cy="984"/>
          </a:xfrm>
        </p:grpSpPr>
        <p:sp>
          <p:nvSpPr>
            <p:cNvPr id="428041" name="Line 9"/>
            <p:cNvSpPr>
              <a:spLocks noChangeShapeType="1"/>
            </p:cNvSpPr>
            <p:nvPr/>
          </p:nvSpPr>
          <p:spPr bwMode="auto">
            <a:xfrm flipH="1">
              <a:off x="960" y="312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8084" name="Group 52"/>
            <p:cNvGrpSpPr>
              <a:grpSpLocks/>
            </p:cNvGrpSpPr>
            <p:nvPr/>
          </p:nvGrpSpPr>
          <p:grpSpPr bwMode="auto">
            <a:xfrm>
              <a:off x="864" y="2448"/>
              <a:ext cx="3936" cy="984"/>
              <a:chOff x="864" y="2448"/>
              <a:chExt cx="3936" cy="984"/>
            </a:xfrm>
          </p:grpSpPr>
          <p:sp>
            <p:nvSpPr>
              <p:cNvPr id="428036" name="Rectangle 4"/>
              <p:cNvSpPr>
                <a:spLocks noChangeArrowheads="1"/>
              </p:cNvSpPr>
              <p:nvPr/>
            </p:nvSpPr>
            <p:spPr bwMode="auto">
              <a:xfrm flipH="1">
                <a:off x="960" y="2736"/>
                <a:ext cx="3504" cy="384"/>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8083" name="Group 51"/>
              <p:cNvGrpSpPr>
                <a:grpSpLocks/>
              </p:cNvGrpSpPr>
              <p:nvPr/>
            </p:nvGrpSpPr>
            <p:grpSpPr bwMode="auto">
              <a:xfrm>
                <a:off x="864" y="2448"/>
                <a:ext cx="3936" cy="984"/>
                <a:chOff x="864" y="2448"/>
                <a:chExt cx="3936" cy="984"/>
              </a:xfrm>
            </p:grpSpPr>
            <p:sp>
              <p:nvSpPr>
                <p:cNvPr id="428037" name="Text Box 5"/>
                <p:cNvSpPr txBox="1">
                  <a:spLocks noChangeArrowheads="1"/>
                </p:cNvSpPr>
                <p:nvPr/>
              </p:nvSpPr>
              <p:spPr bwMode="auto">
                <a:xfrm flipH="1">
                  <a:off x="1008" y="2784"/>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1</a:t>
                  </a:r>
                  <a:endParaRPr kumimoji="0" lang="en-US" altLang="zh-CN" sz="1800">
                    <a:latin typeface="Helvetica" panose="020B0604020202020204" pitchFamily="34" charset="0"/>
                  </a:endParaRPr>
                </a:p>
              </p:txBody>
            </p:sp>
            <p:sp>
              <p:nvSpPr>
                <p:cNvPr id="428038" name="Text Box 6"/>
                <p:cNvSpPr txBox="1">
                  <a:spLocks noChangeArrowheads="1"/>
                </p:cNvSpPr>
                <p:nvPr/>
              </p:nvSpPr>
              <p:spPr bwMode="auto">
                <a:xfrm flipH="1">
                  <a:off x="1824" y="2784"/>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2</a:t>
                  </a:r>
                  <a:endParaRPr kumimoji="0" lang="en-US" altLang="zh-CN" sz="1800">
                    <a:latin typeface="Helvetica" panose="020B0604020202020204" pitchFamily="34" charset="0"/>
                  </a:endParaRPr>
                </a:p>
              </p:txBody>
            </p:sp>
            <p:sp>
              <p:nvSpPr>
                <p:cNvPr id="428039" name="Text Box 7"/>
                <p:cNvSpPr txBox="1">
                  <a:spLocks noChangeArrowheads="1"/>
                </p:cNvSpPr>
                <p:nvPr/>
              </p:nvSpPr>
              <p:spPr bwMode="auto">
                <a:xfrm flipH="1">
                  <a:off x="1344"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2</a:t>
                  </a:r>
                  <a:endParaRPr kumimoji="0" lang="en-US" altLang="zh-CN" sz="1800">
                    <a:latin typeface="Helvetica" panose="020B0604020202020204" pitchFamily="34" charset="0"/>
                  </a:endParaRPr>
                </a:p>
              </p:txBody>
            </p:sp>
            <p:sp>
              <p:nvSpPr>
                <p:cNvPr id="428040" name="Line 8"/>
                <p:cNvSpPr>
                  <a:spLocks noChangeShapeType="1"/>
                </p:cNvSpPr>
                <p:nvPr/>
              </p:nvSpPr>
              <p:spPr bwMode="auto">
                <a:xfrm flipH="1">
                  <a:off x="4452" y="312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42" name="Line 10"/>
                <p:cNvSpPr>
                  <a:spLocks noChangeShapeType="1"/>
                </p:cNvSpPr>
                <p:nvPr/>
              </p:nvSpPr>
              <p:spPr bwMode="auto">
                <a:xfrm flipH="1">
                  <a:off x="2544" y="273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43" name="Line 11"/>
                <p:cNvSpPr>
                  <a:spLocks noChangeShapeType="1"/>
                </p:cNvSpPr>
                <p:nvPr/>
              </p:nvSpPr>
              <p:spPr bwMode="auto">
                <a:xfrm flipH="1">
                  <a:off x="1344" y="2736"/>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44" name="Line 12"/>
                <p:cNvSpPr>
                  <a:spLocks noChangeShapeType="1"/>
                </p:cNvSpPr>
                <p:nvPr/>
              </p:nvSpPr>
              <p:spPr bwMode="auto">
                <a:xfrm flipH="1">
                  <a:off x="2304" y="2736"/>
                  <a:ext cx="0" cy="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48" name="Text Box 16"/>
                <p:cNvSpPr txBox="1">
                  <a:spLocks noChangeArrowheads="1"/>
                </p:cNvSpPr>
                <p:nvPr/>
              </p:nvSpPr>
              <p:spPr bwMode="auto">
                <a:xfrm flipH="1">
                  <a:off x="864" y="3201"/>
                  <a:ext cx="393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0" lang="en-US" altLang="zh-CN" sz="1800">
                      <a:latin typeface="Helvetica" panose="020B0604020202020204" pitchFamily="34" charset="0"/>
                    </a:rPr>
                    <a:t>0   1  2    3    4     5    6   7    8    9  10  11 12 13 14  15  16</a:t>
                  </a:r>
                </a:p>
              </p:txBody>
            </p:sp>
            <p:sp>
              <p:nvSpPr>
                <p:cNvPr id="428049" name="Text Box 17"/>
                <p:cNvSpPr txBox="1">
                  <a:spLocks noChangeArrowheads="1"/>
                </p:cNvSpPr>
                <p:nvPr/>
              </p:nvSpPr>
              <p:spPr bwMode="auto">
                <a:xfrm flipH="1">
                  <a:off x="2544" y="2736"/>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4</a:t>
                  </a:r>
                  <a:endParaRPr kumimoji="0" lang="en-US" altLang="zh-CN" sz="1800">
                    <a:latin typeface="Helvetica" panose="020B0604020202020204" pitchFamily="34" charset="0"/>
                  </a:endParaRPr>
                </a:p>
              </p:txBody>
            </p:sp>
            <p:sp>
              <p:nvSpPr>
                <p:cNvPr id="428050" name="Line 18"/>
                <p:cNvSpPr>
                  <a:spLocks noChangeShapeType="1"/>
                </p:cNvSpPr>
                <p:nvPr/>
              </p:nvSpPr>
              <p:spPr bwMode="auto">
                <a:xfrm flipH="1">
                  <a:off x="3456" y="2736"/>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51" name="Line 19"/>
                <p:cNvSpPr>
                  <a:spLocks noChangeShapeType="1"/>
                </p:cNvSpPr>
                <p:nvPr/>
              </p:nvSpPr>
              <p:spPr bwMode="auto">
                <a:xfrm flipH="1">
                  <a:off x="1152" y="305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52" name="Line 20"/>
                <p:cNvSpPr>
                  <a:spLocks noChangeShapeType="1"/>
                </p:cNvSpPr>
                <p:nvPr/>
              </p:nvSpPr>
              <p:spPr bwMode="auto">
                <a:xfrm flipH="1">
                  <a:off x="1584" y="273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55" name="Line 23"/>
                <p:cNvSpPr>
                  <a:spLocks noChangeShapeType="1"/>
                </p:cNvSpPr>
                <p:nvPr/>
              </p:nvSpPr>
              <p:spPr bwMode="auto">
                <a:xfrm flipH="1">
                  <a:off x="2784" y="2736"/>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56" name="Line 24"/>
                <p:cNvSpPr>
                  <a:spLocks noChangeShapeType="1"/>
                </p:cNvSpPr>
                <p:nvPr/>
              </p:nvSpPr>
              <p:spPr bwMode="auto">
                <a:xfrm flipH="1">
                  <a:off x="3024" y="2736"/>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57" name="Line 25"/>
                <p:cNvSpPr>
                  <a:spLocks noChangeShapeType="1"/>
                </p:cNvSpPr>
                <p:nvPr/>
              </p:nvSpPr>
              <p:spPr bwMode="auto">
                <a:xfrm flipH="1">
                  <a:off x="3264" y="2736"/>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60" name="Line 28"/>
                <p:cNvSpPr>
                  <a:spLocks noChangeShapeType="1"/>
                </p:cNvSpPr>
                <p:nvPr/>
              </p:nvSpPr>
              <p:spPr bwMode="auto">
                <a:xfrm flipH="1">
                  <a:off x="3648" y="2736"/>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61" name="Line 29"/>
                <p:cNvSpPr>
                  <a:spLocks noChangeShapeType="1"/>
                </p:cNvSpPr>
                <p:nvPr/>
              </p:nvSpPr>
              <p:spPr bwMode="auto">
                <a:xfrm flipH="1">
                  <a:off x="3840" y="2736"/>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62" name="Line 30"/>
                <p:cNvSpPr>
                  <a:spLocks noChangeShapeType="1"/>
                </p:cNvSpPr>
                <p:nvPr/>
              </p:nvSpPr>
              <p:spPr bwMode="auto">
                <a:xfrm flipH="1">
                  <a:off x="4032" y="2736"/>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63" name="Line 31"/>
                <p:cNvSpPr>
                  <a:spLocks noChangeShapeType="1"/>
                </p:cNvSpPr>
                <p:nvPr/>
              </p:nvSpPr>
              <p:spPr bwMode="auto">
                <a:xfrm flipH="1">
                  <a:off x="1824" y="2736"/>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64" name="Line 32"/>
                <p:cNvSpPr>
                  <a:spLocks noChangeShapeType="1"/>
                </p:cNvSpPr>
                <p:nvPr/>
              </p:nvSpPr>
              <p:spPr bwMode="auto">
                <a:xfrm flipH="1">
                  <a:off x="2064" y="2736"/>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65" name="Text Box 33"/>
                <p:cNvSpPr txBox="1">
                  <a:spLocks noChangeArrowheads="1"/>
                </p:cNvSpPr>
                <p:nvPr/>
              </p:nvSpPr>
              <p:spPr bwMode="auto">
                <a:xfrm flipH="1">
                  <a:off x="2304"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1</a:t>
                  </a:r>
                  <a:endParaRPr kumimoji="0" lang="en-US" altLang="zh-CN" sz="1800">
                    <a:latin typeface="Helvetica" panose="020B0604020202020204" pitchFamily="34" charset="0"/>
                  </a:endParaRPr>
                </a:p>
              </p:txBody>
            </p:sp>
            <p:sp>
              <p:nvSpPr>
                <p:cNvPr id="428066" name="Text Box 34"/>
                <p:cNvSpPr txBox="1">
                  <a:spLocks noChangeArrowheads="1"/>
                </p:cNvSpPr>
                <p:nvPr/>
              </p:nvSpPr>
              <p:spPr bwMode="auto">
                <a:xfrm flipH="1">
                  <a:off x="3600" y="2784"/>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1</a:t>
                  </a:r>
                  <a:endParaRPr kumimoji="0" lang="en-US" altLang="zh-CN" sz="1800">
                    <a:latin typeface="Helvetica" panose="020B0604020202020204" pitchFamily="34" charset="0"/>
                  </a:endParaRPr>
                </a:p>
              </p:txBody>
            </p:sp>
            <p:sp>
              <p:nvSpPr>
                <p:cNvPr id="428067" name="Line 35"/>
                <p:cNvSpPr>
                  <a:spLocks noChangeShapeType="1"/>
                </p:cNvSpPr>
                <p:nvPr/>
              </p:nvSpPr>
              <p:spPr bwMode="auto">
                <a:xfrm>
                  <a:off x="4272" y="2736"/>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70" name="Text Box 38"/>
                <p:cNvSpPr txBox="1">
                  <a:spLocks noChangeArrowheads="1"/>
                </p:cNvSpPr>
                <p:nvPr/>
              </p:nvSpPr>
              <p:spPr bwMode="auto">
                <a:xfrm flipH="1">
                  <a:off x="1536"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1</a:t>
                  </a:r>
                  <a:endParaRPr kumimoji="0" lang="en-US" altLang="zh-CN" sz="1800">
                    <a:latin typeface="Helvetica" panose="020B0604020202020204" pitchFamily="34" charset="0"/>
                  </a:endParaRPr>
                </a:p>
              </p:txBody>
            </p:sp>
            <p:sp>
              <p:nvSpPr>
                <p:cNvPr id="428071" name="Text Box 39"/>
                <p:cNvSpPr txBox="1">
                  <a:spLocks noChangeArrowheads="1"/>
                </p:cNvSpPr>
                <p:nvPr/>
              </p:nvSpPr>
              <p:spPr bwMode="auto">
                <a:xfrm flipH="1">
                  <a:off x="2016" y="2784"/>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3</a:t>
                  </a:r>
                  <a:endParaRPr kumimoji="0" lang="en-US" altLang="zh-CN" sz="1800">
                    <a:latin typeface="Helvetica" panose="020B0604020202020204" pitchFamily="34" charset="0"/>
                  </a:endParaRPr>
                </a:p>
              </p:txBody>
            </p:sp>
            <p:sp>
              <p:nvSpPr>
                <p:cNvPr id="428072" name="Text Box 40"/>
                <p:cNvSpPr txBox="1">
                  <a:spLocks noChangeArrowheads="1"/>
                </p:cNvSpPr>
                <p:nvPr/>
              </p:nvSpPr>
              <p:spPr bwMode="auto">
                <a:xfrm flipH="1">
                  <a:off x="2784"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2</a:t>
                  </a:r>
                  <a:endParaRPr kumimoji="0" lang="en-US" altLang="zh-CN" sz="1800">
                    <a:latin typeface="Helvetica" panose="020B0604020202020204" pitchFamily="34" charset="0"/>
                  </a:endParaRPr>
                </a:p>
              </p:txBody>
            </p:sp>
            <p:sp>
              <p:nvSpPr>
                <p:cNvPr id="428073" name="Line 41"/>
                <p:cNvSpPr>
                  <a:spLocks noChangeShapeType="1"/>
                </p:cNvSpPr>
                <p:nvPr/>
              </p:nvSpPr>
              <p:spPr bwMode="auto">
                <a:xfrm flipV="1">
                  <a:off x="2256" y="2592"/>
                  <a:ext cx="144"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8074" name="Text Box 42"/>
                <p:cNvSpPr txBox="1">
                  <a:spLocks noChangeArrowheads="1"/>
                </p:cNvSpPr>
                <p:nvPr/>
              </p:nvSpPr>
              <p:spPr bwMode="auto">
                <a:xfrm flipH="1">
                  <a:off x="3024"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1</a:t>
                  </a:r>
                  <a:endParaRPr kumimoji="0" lang="en-US" altLang="zh-CN" sz="1800">
                    <a:latin typeface="Helvetica" panose="020B0604020202020204" pitchFamily="34" charset="0"/>
                  </a:endParaRPr>
                </a:p>
              </p:txBody>
            </p:sp>
            <p:sp>
              <p:nvSpPr>
                <p:cNvPr id="428075" name="Text Box 43"/>
                <p:cNvSpPr txBox="1">
                  <a:spLocks noChangeArrowheads="1"/>
                </p:cNvSpPr>
                <p:nvPr/>
              </p:nvSpPr>
              <p:spPr bwMode="auto">
                <a:xfrm flipH="1">
                  <a:off x="3216" y="2880"/>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4</a:t>
                  </a:r>
                  <a:endParaRPr kumimoji="0" lang="en-US" altLang="zh-CN" sz="1800">
                    <a:latin typeface="Helvetica" panose="020B0604020202020204" pitchFamily="34" charset="0"/>
                  </a:endParaRPr>
                </a:p>
              </p:txBody>
            </p:sp>
            <p:sp>
              <p:nvSpPr>
                <p:cNvPr id="428076" name="Text Box 44"/>
                <p:cNvSpPr txBox="1">
                  <a:spLocks noChangeArrowheads="1"/>
                </p:cNvSpPr>
                <p:nvPr/>
              </p:nvSpPr>
              <p:spPr bwMode="auto">
                <a:xfrm flipH="1">
                  <a:off x="3408" y="2880"/>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2</a:t>
                  </a:r>
                  <a:endParaRPr kumimoji="0" lang="en-US" altLang="zh-CN" sz="1800">
                    <a:latin typeface="Helvetica" panose="020B0604020202020204" pitchFamily="34" charset="0"/>
                  </a:endParaRPr>
                </a:p>
              </p:txBody>
            </p:sp>
            <p:sp>
              <p:nvSpPr>
                <p:cNvPr id="428077" name="Line 45"/>
                <p:cNvSpPr>
                  <a:spLocks noChangeShapeType="1"/>
                </p:cNvSpPr>
                <p:nvPr/>
              </p:nvSpPr>
              <p:spPr bwMode="auto">
                <a:xfrm flipV="1">
                  <a:off x="3600" y="2496"/>
                  <a:ext cx="96" cy="43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8078" name="Text Box 46"/>
                <p:cNvSpPr txBox="1">
                  <a:spLocks noChangeArrowheads="1"/>
                </p:cNvSpPr>
                <p:nvPr/>
              </p:nvSpPr>
              <p:spPr bwMode="auto">
                <a:xfrm flipH="1">
                  <a:off x="3792"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4</a:t>
                  </a:r>
                  <a:endParaRPr kumimoji="0" lang="en-US" altLang="zh-CN" sz="1800">
                    <a:latin typeface="Helvetica" panose="020B0604020202020204" pitchFamily="34" charset="0"/>
                  </a:endParaRPr>
                </a:p>
              </p:txBody>
            </p:sp>
            <p:sp>
              <p:nvSpPr>
                <p:cNvPr id="428079" name="Text Box 47"/>
                <p:cNvSpPr txBox="1">
                  <a:spLocks noChangeArrowheads="1"/>
                </p:cNvSpPr>
                <p:nvPr/>
              </p:nvSpPr>
              <p:spPr bwMode="auto">
                <a:xfrm flipH="1">
                  <a:off x="4032"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1</a:t>
                  </a:r>
                  <a:endParaRPr kumimoji="0" lang="en-US" altLang="zh-CN" sz="1800">
                    <a:latin typeface="Helvetica" panose="020B0604020202020204" pitchFamily="34" charset="0"/>
                  </a:endParaRPr>
                </a:p>
              </p:txBody>
            </p:sp>
            <p:sp>
              <p:nvSpPr>
                <p:cNvPr id="428080" name="Line 48"/>
                <p:cNvSpPr>
                  <a:spLocks noChangeShapeType="1"/>
                </p:cNvSpPr>
                <p:nvPr/>
              </p:nvSpPr>
              <p:spPr bwMode="auto">
                <a:xfrm flipV="1">
                  <a:off x="4176" y="2448"/>
                  <a:ext cx="144" cy="48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8081" name="Text Box 49"/>
                <p:cNvSpPr txBox="1">
                  <a:spLocks noChangeArrowheads="1"/>
                </p:cNvSpPr>
                <p:nvPr/>
              </p:nvSpPr>
              <p:spPr bwMode="auto">
                <a:xfrm flipH="1">
                  <a:off x="4272"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4</a:t>
                  </a:r>
                  <a:endParaRPr kumimoji="0" lang="en-US" altLang="zh-CN" sz="1800">
                    <a:latin typeface="Helvetica" panose="020B0604020202020204" pitchFamily="34" charset="0"/>
                  </a:endParaRPr>
                </a:p>
              </p:txBody>
            </p:sp>
            <p:sp>
              <p:nvSpPr>
                <p:cNvPr id="428082" name="Line 50"/>
                <p:cNvSpPr>
                  <a:spLocks noChangeShapeType="1"/>
                </p:cNvSpPr>
                <p:nvPr/>
              </p:nvSpPr>
              <p:spPr bwMode="auto">
                <a:xfrm flipV="1">
                  <a:off x="4368" y="2544"/>
                  <a:ext cx="192" cy="3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48" name="Rectangle 2"/>
          <p:cNvSpPr>
            <a:spLocks noGrp="1" noChangeArrowheads="1"/>
          </p:cNvSpPr>
          <p:nvPr>
            <p:ph type="title"/>
          </p:nvPr>
        </p:nvSpPr>
        <p:spPr>
          <a:xfrm>
            <a:off x="8033850" y="296862"/>
            <a:ext cx="1012540" cy="466118"/>
          </a:xfrm>
        </p:spPr>
        <p:txBody>
          <a:bodyPr/>
          <a:lstStyle/>
          <a:p>
            <a:r>
              <a:rPr lang="zh-CN" altLang="en-US" sz="2400" b="1" smtClean="0">
                <a:solidFill>
                  <a:schemeClr val="tx1"/>
                </a:solidFill>
                <a:latin typeface="+mn-ea"/>
                <a:ea typeface="+mn-ea"/>
              </a:rPr>
              <a:t>例</a:t>
            </a:r>
            <a:r>
              <a:rPr lang="en-US" altLang="zh-CN" sz="2400" b="1" smtClean="0">
                <a:solidFill>
                  <a:schemeClr val="tx1"/>
                </a:solidFill>
                <a:latin typeface="+mn-ea"/>
                <a:ea typeface="+mn-ea"/>
              </a:rPr>
              <a:t>(1)</a:t>
            </a:r>
            <a:endParaRPr lang="en-US" altLang="zh-CN" sz="2400" b="1">
              <a:solidFill>
                <a:schemeClr val="tx1"/>
              </a:solidFill>
              <a:latin typeface="+mn-ea"/>
              <a:ea typeface="+mn-ea"/>
            </a:endParaRPr>
          </a:p>
        </p:txBody>
      </p:sp>
      <p:sp>
        <p:nvSpPr>
          <p:cNvPr id="47" name="Rectangle 2"/>
          <p:cNvSpPr txBox="1">
            <a:spLocks noChangeArrowheads="1"/>
          </p:cNvSpPr>
          <p:nvPr/>
        </p:nvSpPr>
        <p:spPr>
          <a:xfrm>
            <a:off x="935596" y="188640"/>
            <a:ext cx="5562600" cy="42809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800" b="1" kern="0" dirty="0" smtClean="0">
                <a:latin typeface="+mn-ea"/>
                <a:ea typeface="+mn-ea"/>
              </a:rPr>
              <a:t>（</a:t>
            </a:r>
            <a:r>
              <a:rPr lang="en-US" altLang="zh-CN" sz="2800" b="1" kern="0" dirty="0" smtClean="0">
                <a:latin typeface="+mn-ea"/>
                <a:ea typeface="+mn-ea"/>
              </a:rPr>
              <a:t>3</a:t>
            </a:r>
            <a:r>
              <a:rPr lang="zh-CN" altLang="en-US" sz="2800" b="1" kern="0" dirty="0" smtClean="0">
                <a:latin typeface="+mn-ea"/>
                <a:ea typeface="+mn-ea"/>
              </a:rPr>
              <a:t>）</a:t>
            </a:r>
            <a:r>
              <a:rPr lang="zh-CN" altLang="en-US" sz="2800" b="1" kern="0" dirty="0">
                <a:latin typeface="+mn-ea"/>
                <a:ea typeface="+mn-ea"/>
              </a:rPr>
              <a:t>时间片轮转调度算法</a:t>
            </a:r>
            <a:r>
              <a:rPr lang="en-US" altLang="zh-CN" sz="2800" b="1" kern="0" dirty="0">
                <a:latin typeface="+mn-ea"/>
                <a:ea typeface="+mn-ea"/>
              </a:rPr>
              <a:t>RR</a:t>
            </a:r>
            <a:endParaRPr lang="zh-CN" altLang="zh-CN" sz="2800" b="1" kern="0" dirty="0">
              <a:latin typeface="+mn-ea"/>
              <a:ea typeface="+mn-ea"/>
            </a:endParaRPr>
          </a:p>
        </p:txBody>
      </p:sp>
    </p:spTree>
    <p:extLst>
      <p:ext uri="{BB962C8B-B14F-4D97-AF65-F5344CB8AC3E}">
        <p14:creationId xmlns:p14="http://schemas.microsoft.com/office/powerpoint/2010/main" val="422451829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Grp="1" noChangeArrowheads="1"/>
          </p:cNvSpPr>
          <p:nvPr>
            <p:ph type="body" idx="1"/>
          </p:nvPr>
        </p:nvSpPr>
        <p:spPr>
          <a:xfrm>
            <a:off x="1143000" y="873224"/>
            <a:ext cx="7772400" cy="4572000"/>
          </a:xfrm>
          <a:noFill/>
          <a:ln/>
        </p:spPr>
        <p:txBody>
          <a:bodyPr/>
          <a:lstStyle/>
          <a:p>
            <a:pPr marL="228600" indent="-228600">
              <a:buFont typeface="Wingdings" panose="05000000000000000000" pitchFamily="2" charset="2"/>
              <a:buNone/>
              <a:tabLst>
                <a:tab pos="1603375" algn="ctr"/>
                <a:tab pos="3254375" algn="ctr"/>
                <a:tab pos="5143500" algn="ctr"/>
              </a:tabLst>
            </a:pPr>
            <a:r>
              <a:rPr lang="en-US" altLang="zh-CN" sz="2000">
                <a:latin typeface="+mn-ea"/>
              </a:rPr>
              <a:t>EG</a:t>
            </a:r>
            <a:r>
              <a:rPr lang="zh-CN" altLang="en-US" sz="2000">
                <a:latin typeface="+mn-ea"/>
              </a:rPr>
              <a:t>：	</a:t>
            </a:r>
            <a:r>
              <a:rPr lang="zh-CN" altLang="en-US" sz="2000" u="sng">
                <a:latin typeface="+mn-ea"/>
              </a:rPr>
              <a:t>进程</a:t>
            </a:r>
            <a:r>
              <a:rPr lang="zh-CN" altLang="en-US" sz="2000">
                <a:latin typeface="+mn-ea"/>
              </a:rPr>
              <a:t>	</a:t>
            </a:r>
            <a:r>
              <a:rPr lang="zh-CN" altLang="en-US" sz="2000" u="sng">
                <a:latin typeface="+mn-ea"/>
              </a:rPr>
              <a:t>到达时间</a:t>
            </a:r>
            <a:r>
              <a:rPr lang="zh-CN" altLang="en-US" sz="2000">
                <a:latin typeface="+mn-ea"/>
              </a:rPr>
              <a:t>	</a:t>
            </a:r>
            <a:r>
              <a:rPr lang="zh-CN" altLang="en-US" sz="2000" u="sng">
                <a:latin typeface="+mn-ea"/>
              </a:rPr>
              <a:t>服务时间</a:t>
            </a:r>
            <a:endParaRPr lang="zh-CN" altLang="en-US" sz="2000">
              <a:latin typeface="+mn-ea"/>
            </a:endParaRPr>
          </a:p>
          <a:p>
            <a:pPr marL="228600" indent="-228600">
              <a:buFont typeface="Wingdings" panose="05000000000000000000" pitchFamily="2" charset="2"/>
              <a:buNone/>
              <a:tabLst>
                <a:tab pos="1603375" algn="ctr"/>
                <a:tab pos="3254375" algn="ctr"/>
                <a:tab pos="5143500" algn="ctr"/>
              </a:tabLst>
            </a:pPr>
            <a:r>
              <a:rPr lang="zh-CN" altLang="en-US" sz="2000">
                <a:latin typeface="+mn-ea"/>
              </a:rPr>
              <a:t>		</a:t>
            </a:r>
            <a:r>
              <a:rPr lang="zh-CN" altLang="en-US" sz="2000" smtClean="0">
                <a:latin typeface="+mn-ea"/>
              </a:rPr>
              <a:t> </a:t>
            </a:r>
            <a:r>
              <a:rPr lang="en-US" altLang="zh-CN" sz="2000" smtClean="0">
                <a:latin typeface="+mn-ea"/>
              </a:rPr>
              <a:t>P</a:t>
            </a:r>
            <a:r>
              <a:rPr lang="en-US" altLang="zh-CN" sz="2000" baseline="-25000" smtClean="0">
                <a:latin typeface="+mn-ea"/>
              </a:rPr>
              <a:t>1</a:t>
            </a:r>
            <a:r>
              <a:rPr lang="en-US" altLang="zh-CN" sz="2000">
                <a:latin typeface="+mn-ea"/>
              </a:rPr>
              <a:t>	0.0	7</a:t>
            </a:r>
          </a:p>
          <a:p>
            <a:pPr marL="228600" indent="-228600">
              <a:buFont typeface="Wingdings" panose="05000000000000000000" pitchFamily="2" charset="2"/>
              <a:buNone/>
              <a:tabLst>
                <a:tab pos="1603375" algn="ctr"/>
                <a:tab pos="3254375" algn="ctr"/>
                <a:tab pos="5143500" algn="ctr"/>
              </a:tabLst>
            </a:pPr>
            <a:r>
              <a:rPr lang="en-US" altLang="zh-CN" sz="2000">
                <a:latin typeface="+mn-ea"/>
              </a:rPr>
              <a:t>		 P</a:t>
            </a:r>
            <a:r>
              <a:rPr lang="en-US" altLang="zh-CN" sz="2000" baseline="-25000">
                <a:latin typeface="+mn-ea"/>
              </a:rPr>
              <a:t>2	</a:t>
            </a:r>
            <a:r>
              <a:rPr lang="en-US" altLang="zh-CN" sz="2000">
                <a:latin typeface="+mn-ea"/>
              </a:rPr>
              <a:t>2.0	4</a:t>
            </a:r>
          </a:p>
          <a:p>
            <a:pPr marL="228600" indent="-228600">
              <a:buFont typeface="Wingdings" panose="05000000000000000000" pitchFamily="2" charset="2"/>
              <a:buNone/>
              <a:tabLst>
                <a:tab pos="1603375" algn="ctr"/>
                <a:tab pos="3254375" algn="ctr"/>
                <a:tab pos="5143500" algn="ctr"/>
              </a:tabLst>
            </a:pPr>
            <a:r>
              <a:rPr lang="en-US" altLang="zh-CN" sz="2000">
                <a:latin typeface="+mn-ea"/>
              </a:rPr>
              <a:t>		 P</a:t>
            </a:r>
            <a:r>
              <a:rPr lang="en-US" altLang="zh-CN" sz="2000" baseline="-25000">
                <a:latin typeface="+mn-ea"/>
              </a:rPr>
              <a:t>3</a:t>
            </a:r>
            <a:r>
              <a:rPr lang="en-US" altLang="zh-CN" sz="2000">
                <a:latin typeface="+mn-ea"/>
              </a:rPr>
              <a:t>	4.0	1</a:t>
            </a:r>
          </a:p>
          <a:p>
            <a:pPr marL="228600" indent="-228600">
              <a:buFont typeface="Wingdings" panose="05000000000000000000" pitchFamily="2" charset="2"/>
              <a:buNone/>
              <a:tabLst>
                <a:tab pos="1603375" algn="ctr"/>
                <a:tab pos="3254375" algn="ctr"/>
                <a:tab pos="5143500" algn="ctr"/>
              </a:tabLst>
            </a:pPr>
            <a:r>
              <a:rPr lang="en-US" altLang="zh-CN" sz="2000">
                <a:latin typeface="+mn-ea"/>
              </a:rPr>
              <a:t>		 P</a:t>
            </a:r>
            <a:r>
              <a:rPr lang="en-US" altLang="zh-CN" sz="2000" baseline="-25000">
                <a:latin typeface="+mn-ea"/>
              </a:rPr>
              <a:t>4</a:t>
            </a:r>
            <a:r>
              <a:rPr lang="en-US" altLang="zh-CN" sz="2000">
                <a:latin typeface="+mn-ea"/>
              </a:rPr>
              <a:t>	5.0	4</a:t>
            </a:r>
          </a:p>
          <a:p>
            <a:pPr>
              <a:buFont typeface="Wingdings" panose="05000000000000000000" pitchFamily="2" charset="2"/>
              <a:buChar char="Ø"/>
              <a:tabLst>
                <a:tab pos="1603375" algn="ctr"/>
                <a:tab pos="3254375" algn="ctr"/>
                <a:tab pos="5143500" algn="ctr"/>
              </a:tabLst>
            </a:pPr>
            <a:r>
              <a:rPr lang="en-US" altLang="zh-CN" sz="2000">
                <a:solidFill>
                  <a:srgbClr val="FF0000"/>
                </a:solidFill>
                <a:latin typeface="+mn-ea"/>
              </a:rPr>
              <a:t>RR</a:t>
            </a:r>
            <a:r>
              <a:rPr lang="zh-CN" altLang="en-US" sz="2000">
                <a:solidFill>
                  <a:srgbClr val="0000FF"/>
                </a:solidFill>
                <a:latin typeface="+mn-ea"/>
              </a:rPr>
              <a:t>（时间片为</a:t>
            </a:r>
            <a:r>
              <a:rPr lang="en-US" altLang="zh-CN" sz="2000">
                <a:solidFill>
                  <a:srgbClr val="0000FF"/>
                </a:solidFill>
                <a:latin typeface="+mn-ea"/>
              </a:rPr>
              <a:t>4</a:t>
            </a:r>
            <a:r>
              <a:rPr lang="zh-CN" altLang="en-US" sz="2000">
                <a:solidFill>
                  <a:srgbClr val="0000FF"/>
                </a:solidFill>
                <a:latin typeface="+mn-ea"/>
              </a:rPr>
              <a:t>）</a:t>
            </a:r>
          </a:p>
          <a:p>
            <a:pPr>
              <a:buFont typeface="Wingdings" panose="05000000000000000000" pitchFamily="2" charset="2"/>
              <a:buChar char="Ø"/>
              <a:tabLst>
                <a:tab pos="1603375" algn="ctr"/>
                <a:tab pos="3254375" algn="ctr"/>
                <a:tab pos="5143500" algn="ctr"/>
              </a:tabLst>
            </a:pPr>
            <a:endParaRPr lang="zh-CN" altLang="en-US" sz="2000">
              <a:latin typeface="+mn-ea"/>
            </a:endParaRPr>
          </a:p>
          <a:p>
            <a:pPr>
              <a:buFont typeface="Wingdings" panose="05000000000000000000" pitchFamily="2" charset="2"/>
              <a:buChar char="Ø"/>
              <a:tabLst>
                <a:tab pos="1603375" algn="ctr"/>
                <a:tab pos="3254375" algn="ctr"/>
                <a:tab pos="5143500" algn="ctr"/>
              </a:tabLst>
            </a:pPr>
            <a:endParaRPr lang="zh-CN" altLang="en-US" sz="2000">
              <a:latin typeface="+mn-ea"/>
            </a:endParaRPr>
          </a:p>
          <a:p>
            <a:pPr>
              <a:buFont typeface="Wingdings" panose="05000000000000000000" pitchFamily="2" charset="2"/>
              <a:buChar char="Ø"/>
              <a:tabLst>
                <a:tab pos="1603375" algn="ctr"/>
                <a:tab pos="3254375" algn="ctr"/>
                <a:tab pos="5143500" algn="ctr"/>
              </a:tabLst>
            </a:pPr>
            <a:endParaRPr lang="zh-CN" altLang="en-US" sz="2000">
              <a:latin typeface="+mn-ea"/>
            </a:endParaRPr>
          </a:p>
          <a:p>
            <a:pPr>
              <a:buFont typeface="Wingdings" panose="05000000000000000000" pitchFamily="2" charset="2"/>
              <a:buChar char="Ø"/>
              <a:tabLst>
                <a:tab pos="1603375" algn="ctr"/>
                <a:tab pos="3254375" algn="ctr"/>
                <a:tab pos="5143500" algn="ctr"/>
              </a:tabLst>
            </a:pPr>
            <a:endParaRPr lang="zh-CN" altLang="en-US" sz="2000">
              <a:latin typeface="+mn-ea"/>
            </a:endParaRPr>
          </a:p>
          <a:p>
            <a:pPr>
              <a:buFont typeface="Wingdings" panose="05000000000000000000" pitchFamily="2" charset="2"/>
              <a:buChar char="Ø"/>
              <a:tabLst>
                <a:tab pos="1603375" algn="ctr"/>
                <a:tab pos="3254375" algn="ctr"/>
                <a:tab pos="5143500" algn="ctr"/>
              </a:tabLst>
            </a:pPr>
            <a:r>
              <a:rPr lang="zh-CN" altLang="en-US" sz="2000">
                <a:solidFill>
                  <a:srgbClr val="FF0000"/>
                </a:solidFill>
                <a:latin typeface="+mn-ea"/>
              </a:rPr>
              <a:t>平均周转时间</a:t>
            </a:r>
            <a:r>
              <a:rPr lang="en-US" altLang="zh-CN" sz="2000">
                <a:latin typeface="+mn-ea"/>
              </a:rPr>
              <a:t>=((12-0)+(8-2)+(9-4)+(16-5))/4=8.5</a:t>
            </a:r>
          </a:p>
          <a:p>
            <a:pPr>
              <a:buFont typeface="Wingdings" panose="05000000000000000000" pitchFamily="2" charset="2"/>
              <a:buChar char="Ø"/>
              <a:tabLst>
                <a:tab pos="1603375" algn="ctr"/>
                <a:tab pos="3254375" algn="ctr"/>
                <a:tab pos="5143500" algn="ctr"/>
              </a:tabLst>
            </a:pPr>
            <a:r>
              <a:rPr lang="zh-CN" altLang="en-US" sz="2000">
                <a:solidFill>
                  <a:srgbClr val="FF0000"/>
                </a:solidFill>
                <a:latin typeface="+mn-ea"/>
              </a:rPr>
              <a:t>平均等待时间</a:t>
            </a:r>
            <a:r>
              <a:rPr lang="en-US" altLang="zh-CN" sz="2000">
                <a:latin typeface="+mn-ea"/>
              </a:rPr>
              <a:t>=(5+2+4+7)/4 = 4.5</a:t>
            </a:r>
          </a:p>
        </p:txBody>
      </p:sp>
      <p:grpSp>
        <p:nvGrpSpPr>
          <p:cNvPr id="429178" name="Group 122"/>
          <p:cNvGrpSpPr>
            <a:grpSpLocks/>
          </p:cNvGrpSpPr>
          <p:nvPr/>
        </p:nvGrpSpPr>
        <p:grpSpPr bwMode="auto">
          <a:xfrm>
            <a:off x="1655676" y="2911016"/>
            <a:ext cx="6248400" cy="1562100"/>
            <a:chOff x="864" y="2448"/>
            <a:chExt cx="3936" cy="984"/>
          </a:xfrm>
        </p:grpSpPr>
        <p:sp>
          <p:nvSpPr>
            <p:cNvPr id="429060" name="Rectangle 4"/>
            <p:cNvSpPr>
              <a:spLocks noChangeArrowheads="1"/>
            </p:cNvSpPr>
            <p:nvPr/>
          </p:nvSpPr>
          <p:spPr bwMode="auto">
            <a:xfrm flipH="1">
              <a:off x="960" y="2736"/>
              <a:ext cx="3504" cy="384"/>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1" name="Text Box 5"/>
            <p:cNvSpPr txBox="1">
              <a:spLocks noChangeArrowheads="1"/>
            </p:cNvSpPr>
            <p:nvPr/>
          </p:nvSpPr>
          <p:spPr bwMode="auto">
            <a:xfrm flipH="1">
              <a:off x="1008" y="2784"/>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1</a:t>
              </a:r>
              <a:endParaRPr kumimoji="0" lang="en-US" altLang="zh-CN" sz="1800">
                <a:latin typeface="Helvetica" panose="020B0604020202020204" pitchFamily="34" charset="0"/>
              </a:endParaRPr>
            </a:p>
          </p:txBody>
        </p:sp>
        <p:sp>
          <p:nvSpPr>
            <p:cNvPr id="429062" name="Text Box 6"/>
            <p:cNvSpPr txBox="1">
              <a:spLocks noChangeArrowheads="1"/>
            </p:cNvSpPr>
            <p:nvPr/>
          </p:nvSpPr>
          <p:spPr bwMode="auto">
            <a:xfrm flipH="1">
              <a:off x="1824" y="2784"/>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2</a:t>
              </a:r>
              <a:endParaRPr kumimoji="0" lang="en-US" altLang="zh-CN" sz="1800">
                <a:latin typeface="Helvetica" panose="020B0604020202020204" pitchFamily="34" charset="0"/>
              </a:endParaRPr>
            </a:p>
          </p:txBody>
        </p:sp>
        <p:sp>
          <p:nvSpPr>
            <p:cNvPr id="429064" name="Line 8"/>
            <p:cNvSpPr>
              <a:spLocks noChangeShapeType="1"/>
            </p:cNvSpPr>
            <p:nvPr/>
          </p:nvSpPr>
          <p:spPr bwMode="auto">
            <a:xfrm flipH="1">
              <a:off x="4452" y="312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5" name="Line 9"/>
            <p:cNvSpPr>
              <a:spLocks noChangeShapeType="1"/>
            </p:cNvSpPr>
            <p:nvPr/>
          </p:nvSpPr>
          <p:spPr bwMode="auto">
            <a:xfrm flipH="1">
              <a:off x="960" y="312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6" name="Line 10"/>
            <p:cNvSpPr>
              <a:spLocks noChangeShapeType="1"/>
            </p:cNvSpPr>
            <p:nvPr/>
          </p:nvSpPr>
          <p:spPr bwMode="auto">
            <a:xfrm flipH="1">
              <a:off x="2544" y="302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7" name="Line 11"/>
            <p:cNvSpPr>
              <a:spLocks noChangeShapeType="1"/>
            </p:cNvSpPr>
            <p:nvPr/>
          </p:nvSpPr>
          <p:spPr bwMode="auto">
            <a:xfrm flipH="1">
              <a:off x="1344"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8" name="Line 12"/>
            <p:cNvSpPr>
              <a:spLocks noChangeShapeType="1"/>
            </p:cNvSpPr>
            <p:nvPr/>
          </p:nvSpPr>
          <p:spPr bwMode="auto">
            <a:xfrm flipH="1">
              <a:off x="2304"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9" name="Text Box 13"/>
            <p:cNvSpPr txBox="1">
              <a:spLocks noChangeArrowheads="1"/>
            </p:cNvSpPr>
            <p:nvPr/>
          </p:nvSpPr>
          <p:spPr bwMode="auto">
            <a:xfrm flipH="1">
              <a:off x="864" y="3201"/>
              <a:ext cx="393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0" lang="en-US" altLang="zh-CN" sz="1800">
                  <a:latin typeface="Helvetica" panose="020B0604020202020204" pitchFamily="34" charset="0"/>
                </a:rPr>
                <a:t>0                    4     5    6   7    8    9  10  11 12 13 14  15  16</a:t>
              </a:r>
            </a:p>
          </p:txBody>
        </p:sp>
        <p:sp>
          <p:nvSpPr>
            <p:cNvPr id="429071" name="Line 15"/>
            <p:cNvSpPr>
              <a:spLocks noChangeShapeType="1"/>
            </p:cNvSpPr>
            <p:nvPr/>
          </p:nvSpPr>
          <p:spPr bwMode="auto">
            <a:xfrm flipH="1">
              <a:off x="3456"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2" name="Line 16"/>
            <p:cNvSpPr>
              <a:spLocks noChangeShapeType="1"/>
            </p:cNvSpPr>
            <p:nvPr/>
          </p:nvSpPr>
          <p:spPr bwMode="auto">
            <a:xfrm flipH="1">
              <a:off x="1152" y="305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3" name="Line 17"/>
            <p:cNvSpPr>
              <a:spLocks noChangeShapeType="1"/>
            </p:cNvSpPr>
            <p:nvPr/>
          </p:nvSpPr>
          <p:spPr bwMode="auto">
            <a:xfrm flipH="1">
              <a:off x="1584"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4" name="Line 18"/>
            <p:cNvSpPr>
              <a:spLocks noChangeShapeType="1"/>
            </p:cNvSpPr>
            <p:nvPr/>
          </p:nvSpPr>
          <p:spPr bwMode="auto">
            <a:xfrm flipH="1">
              <a:off x="2784" y="2736"/>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5" name="Line 19"/>
            <p:cNvSpPr>
              <a:spLocks noChangeShapeType="1"/>
            </p:cNvSpPr>
            <p:nvPr/>
          </p:nvSpPr>
          <p:spPr bwMode="auto">
            <a:xfrm flipH="1">
              <a:off x="3024" y="2736"/>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6" name="Line 20"/>
            <p:cNvSpPr>
              <a:spLocks noChangeShapeType="1"/>
            </p:cNvSpPr>
            <p:nvPr/>
          </p:nvSpPr>
          <p:spPr bwMode="auto">
            <a:xfrm flipH="1">
              <a:off x="3264" y="3024"/>
              <a:ext cx="0"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7" name="Line 21"/>
            <p:cNvSpPr>
              <a:spLocks noChangeShapeType="1"/>
            </p:cNvSpPr>
            <p:nvPr/>
          </p:nvSpPr>
          <p:spPr bwMode="auto">
            <a:xfrm flipH="1">
              <a:off x="3648" y="2736"/>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8" name="Line 22"/>
            <p:cNvSpPr>
              <a:spLocks noChangeShapeType="1"/>
            </p:cNvSpPr>
            <p:nvPr/>
          </p:nvSpPr>
          <p:spPr bwMode="auto">
            <a:xfrm flipH="1">
              <a:off x="3840" y="3024"/>
              <a:ext cx="0"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9" name="Line 23"/>
            <p:cNvSpPr>
              <a:spLocks noChangeShapeType="1"/>
            </p:cNvSpPr>
            <p:nvPr/>
          </p:nvSpPr>
          <p:spPr bwMode="auto">
            <a:xfrm flipH="1">
              <a:off x="4032" y="3024"/>
              <a:ext cx="0"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80" name="Line 24"/>
            <p:cNvSpPr>
              <a:spLocks noChangeShapeType="1"/>
            </p:cNvSpPr>
            <p:nvPr/>
          </p:nvSpPr>
          <p:spPr bwMode="auto">
            <a:xfrm flipH="1">
              <a:off x="1824" y="2736"/>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81" name="Line 25"/>
            <p:cNvSpPr>
              <a:spLocks noChangeShapeType="1"/>
            </p:cNvSpPr>
            <p:nvPr/>
          </p:nvSpPr>
          <p:spPr bwMode="auto">
            <a:xfrm flipH="1">
              <a:off x="2064"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83" name="Text Box 27"/>
            <p:cNvSpPr txBox="1">
              <a:spLocks noChangeArrowheads="1"/>
            </p:cNvSpPr>
            <p:nvPr/>
          </p:nvSpPr>
          <p:spPr bwMode="auto">
            <a:xfrm flipH="1">
              <a:off x="3600" y="2784"/>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4</a:t>
              </a:r>
              <a:endParaRPr kumimoji="0" lang="en-US" altLang="zh-CN" sz="1800">
                <a:latin typeface="Helvetica" panose="020B0604020202020204" pitchFamily="34" charset="0"/>
              </a:endParaRPr>
            </a:p>
          </p:txBody>
        </p:sp>
        <p:sp>
          <p:nvSpPr>
            <p:cNvPr id="429084" name="Line 28"/>
            <p:cNvSpPr>
              <a:spLocks noChangeShapeType="1"/>
            </p:cNvSpPr>
            <p:nvPr/>
          </p:nvSpPr>
          <p:spPr bwMode="auto">
            <a:xfrm>
              <a:off x="4272" y="3024"/>
              <a:ext cx="0"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88" name="Text Box 32"/>
            <p:cNvSpPr txBox="1">
              <a:spLocks noChangeArrowheads="1"/>
            </p:cNvSpPr>
            <p:nvPr/>
          </p:nvSpPr>
          <p:spPr bwMode="auto">
            <a:xfrm flipH="1">
              <a:off x="2784"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3</a:t>
              </a:r>
              <a:endParaRPr kumimoji="0" lang="en-US" altLang="zh-CN" sz="1800">
                <a:latin typeface="Helvetica" panose="020B0604020202020204" pitchFamily="34" charset="0"/>
              </a:endParaRPr>
            </a:p>
          </p:txBody>
        </p:sp>
        <p:sp>
          <p:nvSpPr>
            <p:cNvPr id="429089" name="Line 33"/>
            <p:cNvSpPr>
              <a:spLocks noChangeShapeType="1"/>
            </p:cNvSpPr>
            <p:nvPr/>
          </p:nvSpPr>
          <p:spPr bwMode="auto">
            <a:xfrm flipV="1">
              <a:off x="2688" y="2544"/>
              <a:ext cx="144"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9090" name="Text Box 34"/>
            <p:cNvSpPr txBox="1">
              <a:spLocks noChangeArrowheads="1"/>
            </p:cNvSpPr>
            <p:nvPr/>
          </p:nvSpPr>
          <p:spPr bwMode="auto">
            <a:xfrm flipH="1">
              <a:off x="3024"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1</a:t>
              </a:r>
              <a:endParaRPr kumimoji="0" lang="en-US" altLang="zh-CN" sz="1800">
                <a:latin typeface="Helvetica" panose="020B0604020202020204" pitchFamily="34" charset="0"/>
              </a:endParaRPr>
            </a:p>
          </p:txBody>
        </p:sp>
        <p:sp>
          <p:nvSpPr>
            <p:cNvPr id="429093" name="Line 37"/>
            <p:cNvSpPr>
              <a:spLocks noChangeShapeType="1"/>
            </p:cNvSpPr>
            <p:nvPr/>
          </p:nvSpPr>
          <p:spPr bwMode="auto">
            <a:xfrm flipV="1">
              <a:off x="2976" y="2448"/>
              <a:ext cx="96" cy="43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9096" name="Line 40"/>
            <p:cNvSpPr>
              <a:spLocks noChangeShapeType="1"/>
            </p:cNvSpPr>
            <p:nvPr/>
          </p:nvSpPr>
          <p:spPr bwMode="auto">
            <a:xfrm flipV="1">
              <a:off x="3600" y="2448"/>
              <a:ext cx="144" cy="48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9098" name="Line 42"/>
            <p:cNvSpPr>
              <a:spLocks noChangeShapeType="1"/>
            </p:cNvSpPr>
            <p:nvPr/>
          </p:nvSpPr>
          <p:spPr bwMode="auto">
            <a:xfrm flipV="1">
              <a:off x="4368" y="2544"/>
              <a:ext cx="192" cy="3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429177" name="Group 121"/>
          <p:cNvGraphicFramePr>
            <a:graphicFrameLocks noGrp="1"/>
          </p:cNvGraphicFramePr>
          <p:nvPr>
            <p:extLst/>
          </p:nvPr>
        </p:nvGraphicFramePr>
        <p:xfrm>
          <a:off x="539552" y="5327749"/>
          <a:ext cx="7142480" cy="996950"/>
        </p:xfrm>
        <a:graphic>
          <a:graphicData uri="http://schemas.openxmlformats.org/drawingml/2006/table">
            <a:tbl>
              <a:tblPr/>
              <a:tblGrid>
                <a:gridCol w="1795463"/>
                <a:gridCol w="1016000"/>
                <a:gridCol w="1482725"/>
                <a:gridCol w="1171575"/>
                <a:gridCol w="858837"/>
                <a:gridCol w="817880"/>
              </a:tblGrid>
              <a:tr h="393700">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endParaRPr kumimoji="1" lang="zh-CN" altLang="zh-CN" sz="2000" b="0"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rPr>
                        <a:t>FCFS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rPr>
                        <a:t>非抢占</a:t>
                      </a: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rPr>
                        <a:t>SPF</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rPr>
                        <a:t>抢占</a:t>
                      </a: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rPr>
                        <a:t>SPF</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RR-1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RR-</a:t>
                      </a: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rPr>
                        <a:t>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8450">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rPr>
                        <a:t>平均周转时间</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rPr>
                        <a:t>8.75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rPr>
                        <a:t>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
                          <a:schemeClr val="folHlink"/>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rPr>
                        <a:t>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rPr>
                        <a:t>9.5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rPr>
                        <a:t>8.5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8450">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rPr>
                        <a:t>平均等待时间</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rPr>
                        <a:t>4.75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rPr>
                        <a:t>5.5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2000" b="0" i="0" u="none" strike="noStrike" cap="none" normalizeH="0" baseline="0" dirty="0" smtClean="0">
                          <a:ln>
                            <a:noFill/>
                          </a:ln>
                          <a:solidFill>
                            <a:schemeClr val="tx1"/>
                          </a:solidFill>
                          <a:effectLst/>
                          <a:latin typeface="楷体_GB2312" pitchFamily="49" charset="-122"/>
                          <a:ea typeface="楷体_GB2312" pitchFamily="49" charset="-122"/>
                        </a:rPr>
                        <a:t>4.5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7" name="Rectangle 2"/>
          <p:cNvSpPr>
            <a:spLocks noGrp="1" noChangeArrowheads="1"/>
          </p:cNvSpPr>
          <p:nvPr>
            <p:ph type="title"/>
          </p:nvPr>
        </p:nvSpPr>
        <p:spPr>
          <a:xfrm>
            <a:off x="8033850" y="296862"/>
            <a:ext cx="1012540" cy="466118"/>
          </a:xfrm>
        </p:spPr>
        <p:txBody>
          <a:bodyPr/>
          <a:lstStyle/>
          <a:p>
            <a:r>
              <a:rPr lang="zh-CN" altLang="en-US" sz="2400" b="1" smtClean="0">
                <a:solidFill>
                  <a:schemeClr val="tx1"/>
                </a:solidFill>
                <a:latin typeface="+mn-ea"/>
                <a:ea typeface="+mn-ea"/>
              </a:rPr>
              <a:t>例</a:t>
            </a:r>
            <a:r>
              <a:rPr lang="en-US" altLang="zh-CN" sz="2400" b="1" smtClean="0">
                <a:solidFill>
                  <a:schemeClr val="tx1"/>
                </a:solidFill>
                <a:latin typeface="+mn-ea"/>
                <a:ea typeface="+mn-ea"/>
              </a:rPr>
              <a:t>(2)</a:t>
            </a:r>
            <a:endParaRPr lang="en-US" altLang="zh-CN" sz="2400" b="1">
              <a:solidFill>
                <a:schemeClr val="tx1"/>
              </a:solidFill>
              <a:latin typeface="+mn-ea"/>
              <a:ea typeface="+mn-ea"/>
            </a:endParaRPr>
          </a:p>
        </p:txBody>
      </p:sp>
      <p:sp>
        <p:nvSpPr>
          <p:cNvPr id="36" name="Rectangle 2"/>
          <p:cNvSpPr txBox="1">
            <a:spLocks noChangeArrowheads="1"/>
          </p:cNvSpPr>
          <p:nvPr/>
        </p:nvSpPr>
        <p:spPr>
          <a:xfrm>
            <a:off x="935596" y="188640"/>
            <a:ext cx="5562600" cy="42809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800" b="1" kern="0" dirty="0" smtClean="0">
                <a:latin typeface="+mn-ea"/>
                <a:ea typeface="+mn-ea"/>
              </a:rPr>
              <a:t>（</a:t>
            </a:r>
            <a:r>
              <a:rPr lang="en-US" altLang="zh-CN" sz="2800" b="1" kern="0" dirty="0" smtClean="0">
                <a:latin typeface="+mn-ea"/>
                <a:ea typeface="+mn-ea"/>
              </a:rPr>
              <a:t>3</a:t>
            </a:r>
            <a:r>
              <a:rPr lang="zh-CN" altLang="en-US" sz="2800" b="1" kern="0" dirty="0" smtClean="0">
                <a:latin typeface="+mn-ea"/>
                <a:ea typeface="+mn-ea"/>
              </a:rPr>
              <a:t>）</a:t>
            </a:r>
            <a:r>
              <a:rPr lang="zh-CN" altLang="en-US" sz="2800" b="1" kern="0" dirty="0">
                <a:latin typeface="+mn-ea"/>
                <a:ea typeface="+mn-ea"/>
              </a:rPr>
              <a:t>时间片轮转调度算法</a:t>
            </a:r>
            <a:r>
              <a:rPr lang="en-US" altLang="zh-CN" sz="2800" b="1" kern="0" dirty="0">
                <a:latin typeface="+mn-ea"/>
                <a:ea typeface="+mn-ea"/>
              </a:rPr>
              <a:t>RR</a:t>
            </a:r>
            <a:endParaRPr lang="zh-CN" altLang="zh-CN" sz="2800" b="1" kern="0" dirty="0">
              <a:latin typeface="+mn-ea"/>
              <a:ea typeface="+mn-ea"/>
            </a:endParaRPr>
          </a:p>
        </p:txBody>
      </p:sp>
      <p:sp>
        <p:nvSpPr>
          <p:cNvPr id="38" name="AutoShape 14">
            <a:hlinkClick r:id="rId2" action="ppaction://hlinksldjump"/>
          </p:cNvPr>
          <p:cNvSpPr>
            <a:spLocks noChangeArrowheads="1"/>
          </p:cNvSpPr>
          <p:nvPr/>
        </p:nvSpPr>
        <p:spPr bwMode="auto">
          <a:xfrm>
            <a:off x="7812360" y="5373216"/>
            <a:ext cx="1224136" cy="936104"/>
          </a:xfrm>
          <a:prstGeom prst="irregularSeal1">
            <a:avLst/>
          </a:prstGeom>
          <a:solidFill>
            <a:srgbClr val="0000FF"/>
          </a:solidFill>
          <a:ln w="9525">
            <a:noFill/>
            <a:miter lim="800000"/>
            <a:headEnd/>
            <a:tailEnd/>
          </a:ln>
          <a:effectLst/>
          <a:extLst/>
        </p:spPr>
        <p:txBody>
          <a:bodyPr wrap="none" anchor="ctr"/>
          <a:lstStyle/>
          <a:p>
            <a:pPr algn="just"/>
            <a:r>
              <a:rPr lang="zh-CN" altLang="en-US" sz="2000" b="1" dirty="0">
                <a:solidFill>
                  <a:schemeClr val="bg1"/>
                </a:solidFill>
                <a:latin typeface="+mn-ea"/>
                <a:ea typeface="+mn-ea"/>
              </a:rPr>
              <a:t>返回</a:t>
            </a:r>
          </a:p>
        </p:txBody>
      </p:sp>
    </p:spTree>
    <p:extLst>
      <p:ext uri="{BB962C8B-B14F-4D97-AF65-F5344CB8AC3E}">
        <p14:creationId xmlns:p14="http://schemas.microsoft.com/office/powerpoint/2010/main" val="306686967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4" name="Text Box 6"/>
          <p:cNvSpPr txBox="1">
            <a:spLocks noChangeArrowheads="1"/>
          </p:cNvSpPr>
          <p:nvPr/>
        </p:nvSpPr>
        <p:spPr bwMode="auto">
          <a:xfrm>
            <a:off x="791580" y="1088740"/>
            <a:ext cx="7344816"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200000"/>
              </a:lnSpc>
              <a:spcAft>
                <a:spcPts val="1200"/>
              </a:spcAft>
              <a:buClr>
                <a:schemeClr val="tx2"/>
              </a:buClr>
              <a:buSzPct val="110000"/>
              <a:buFont typeface="Wingdings" panose="05000000000000000000" pitchFamily="2" charset="2"/>
              <a:buChar char="n"/>
            </a:pPr>
            <a:r>
              <a:rPr lang="zh-CN" altLang="en-US" sz="2000" b="1" dirty="0">
                <a:solidFill>
                  <a:srgbClr val="FF0000"/>
                </a:solidFill>
                <a:latin typeface="+mn-ea"/>
                <a:ea typeface="+mn-ea"/>
              </a:rPr>
              <a:t>非抢占式优先权</a:t>
            </a:r>
            <a:r>
              <a:rPr lang="zh-CN" altLang="en-US" sz="2000" b="1" dirty="0" smtClean="0">
                <a:solidFill>
                  <a:srgbClr val="FF0000"/>
                </a:solidFill>
                <a:latin typeface="+mn-ea"/>
                <a:ea typeface="+mn-ea"/>
              </a:rPr>
              <a:t>算法：</a:t>
            </a:r>
            <a:r>
              <a:rPr lang="zh-CN" altLang="en-US" sz="2000" dirty="0" smtClean="0">
                <a:latin typeface="+mn-ea"/>
                <a:ea typeface="+mn-ea"/>
              </a:rPr>
              <a:t>系统</a:t>
            </a:r>
            <a:r>
              <a:rPr lang="zh-CN" altLang="en-US" sz="2000" dirty="0">
                <a:latin typeface="+mn-ea"/>
                <a:ea typeface="+mn-ea"/>
              </a:rPr>
              <a:t>一旦把</a:t>
            </a:r>
            <a:r>
              <a:rPr lang="zh-CN" altLang="en-US" sz="2000" b="1" dirty="0">
                <a:solidFill>
                  <a:srgbClr val="0000FF"/>
                </a:solidFill>
                <a:latin typeface="+mn-ea"/>
                <a:ea typeface="+mn-ea"/>
              </a:rPr>
              <a:t>处理机</a:t>
            </a:r>
            <a:r>
              <a:rPr lang="zh-CN" altLang="en-US" sz="2000" dirty="0">
                <a:latin typeface="+mn-ea"/>
                <a:ea typeface="+mn-ea"/>
              </a:rPr>
              <a:t>分配给就绪队列中</a:t>
            </a:r>
            <a:r>
              <a:rPr lang="zh-CN" altLang="en-US" sz="2000" dirty="0">
                <a:solidFill>
                  <a:srgbClr val="0000FF"/>
                </a:solidFill>
                <a:latin typeface="+mn-ea"/>
                <a:ea typeface="+mn-ea"/>
              </a:rPr>
              <a:t>优先权最高</a:t>
            </a:r>
            <a:r>
              <a:rPr lang="zh-CN" altLang="en-US" sz="2000" dirty="0">
                <a:latin typeface="+mn-ea"/>
                <a:ea typeface="+mn-ea"/>
              </a:rPr>
              <a:t>的进程后，该进程便一直执行下去，直到完成</a:t>
            </a:r>
            <a:r>
              <a:rPr lang="en-US" altLang="zh-CN" sz="2000" dirty="0">
                <a:latin typeface="+mn-ea"/>
                <a:ea typeface="+mn-ea"/>
              </a:rPr>
              <a:t>/</a:t>
            </a:r>
            <a:r>
              <a:rPr lang="zh-CN" altLang="en-US" sz="2000" dirty="0">
                <a:latin typeface="+mn-ea"/>
                <a:ea typeface="+mn-ea"/>
              </a:rPr>
              <a:t>因发生某事件而放弃处理机时，系统方可重新分配处理机。</a:t>
            </a:r>
          </a:p>
          <a:p>
            <a:pPr marL="342900" indent="-342900" algn="just">
              <a:lnSpc>
                <a:spcPct val="200000"/>
              </a:lnSpc>
              <a:buClr>
                <a:schemeClr val="tx2"/>
              </a:buClr>
              <a:buSzPct val="110000"/>
              <a:buFont typeface="Wingdings" panose="05000000000000000000" pitchFamily="2" charset="2"/>
              <a:buChar char="n"/>
            </a:pPr>
            <a:r>
              <a:rPr lang="zh-CN" altLang="en-US" sz="2000" b="1" dirty="0" smtClean="0">
                <a:solidFill>
                  <a:srgbClr val="FF0000"/>
                </a:solidFill>
                <a:latin typeface="+mn-ea"/>
                <a:ea typeface="+mn-ea"/>
              </a:rPr>
              <a:t>抢占</a:t>
            </a:r>
            <a:r>
              <a:rPr lang="zh-CN" altLang="en-US" sz="2000" b="1" dirty="0">
                <a:solidFill>
                  <a:srgbClr val="FF0000"/>
                </a:solidFill>
                <a:latin typeface="+mn-ea"/>
                <a:ea typeface="+mn-ea"/>
              </a:rPr>
              <a:t>式优先权算法：</a:t>
            </a:r>
            <a:r>
              <a:rPr lang="zh-CN" altLang="en-US" sz="2000" dirty="0">
                <a:latin typeface="+mn-ea"/>
                <a:ea typeface="+mn-ea"/>
              </a:rPr>
              <a:t>系统把</a:t>
            </a:r>
            <a:r>
              <a:rPr lang="zh-CN" altLang="en-US" sz="2000" b="1" dirty="0">
                <a:solidFill>
                  <a:srgbClr val="0000FF"/>
                </a:solidFill>
                <a:latin typeface="+mn-ea"/>
                <a:ea typeface="+mn-ea"/>
              </a:rPr>
              <a:t>处理机</a:t>
            </a:r>
            <a:r>
              <a:rPr lang="zh-CN" altLang="en-US" sz="2000" dirty="0">
                <a:latin typeface="+mn-ea"/>
                <a:ea typeface="+mn-ea"/>
              </a:rPr>
              <a:t>分配给就绪队列中优先机最高的进程，使之执行。但在其执行期间，只要出现了</a:t>
            </a:r>
            <a:r>
              <a:rPr lang="zh-CN" altLang="en-US" sz="2000" b="1" dirty="0">
                <a:solidFill>
                  <a:srgbClr val="0000FF"/>
                </a:solidFill>
                <a:latin typeface="+mn-ea"/>
                <a:ea typeface="+mn-ea"/>
              </a:rPr>
              <a:t>另一个优先权更高</a:t>
            </a:r>
            <a:r>
              <a:rPr lang="zh-CN" altLang="en-US" sz="2000" dirty="0">
                <a:latin typeface="+mn-ea"/>
                <a:ea typeface="+mn-ea"/>
              </a:rPr>
              <a:t>的进程，进程调度程序就立即停止当前进程的执行，重新将</a:t>
            </a:r>
            <a:r>
              <a:rPr lang="zh-CN" altLang="en-US" sz="2000" b="1" dirty="0">
                <a:solidFill>
                  <a:srgbClr val="0000FF"/>
                </a:solidFill>
                <a:latin typeface="+mn-ea"/>
                <a:ea typeface="+mn-ea"/>
              </a:rPr>
              <a:t>处理机</a:t>
            </a:r>
            <a:r>
              <a:rPr lang="zh-CN" altLang="en-US" sz="2000" dirty="0">
                <a:latin typeface="+mn-ea"/>
                <a:ea typeface="+mn-ea"/>
              </a:rPr>
              <a:t>分配给新到的优先权最高的进程。</a:t>
            </a:r>
          </a:p>
        </p:txBody>
      </p:sp>
      <p:sp>
        <p:nvSpPr>
          <p:cNvPr id="6" name="Rectangle 2"/>
          <p:cNvSpPr txBox="1">
            <a:spLocks noChangeArrowheads="1"/>
          </p:cNvSpPr>
          <p:nvPr/>
        </p:nvSpPr>
        <p:spPr>
          <a:xfrm>
            <a:off x="935596" y="224644"/>
            <a:ext cx="5562600" cy="42809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800" b="1" kern="0" dirty="0" smtClean="0">
                <a:latin typeface="+mn-ea"/>
                <a:ea typeface="+mn-ea"/>
              </a:rPr>
              <a:t>（</a:t>
            </a:r>
            <a:r>
              <a:rPr lang="en-US" altLang="zh-CN" sz="2800" b="1" kern="0" dirty="0" smtClean="0">
                <a:latin typeface="+mn-ea"/>
                <a:ea typeface="+mn-ea"/>
              </a:rPr>
              <a:t>4</a:t>
            </a:r>
            <a:r>
              <a:rPr lang="zh-CN" altLang="en-US" sz="2800" b="1" kern="0" dirty="0" smtClean="0">
                <a:latin typeface="+mn-ea"/>
                <a:ea typeface="+mn-ea"/>
              </a:rPr>
              <a:t>）优先权</a:t>
            </a:r>
            <a:r>
              <a:rPr lang="zh-CN" altLang="en-US" sz="2800" b="1" kern="0" dirty="0">
                <a:latin typeface="+mn-ea"/>
                <a:ea typeface="+mn-ea"/>
              </a:rPr>
              <a:t>调度算法</a:t>
            </a:r>
            <a:endParaRPr lang="zh-CN" altLang="zh-CN" sz="2800" b="1" kern="0" dirty="0">
              <a:latin typeface="+mn-ea"/>
              <a:ea typeface="+mn-ea"/>
            </a:endParaRPr>
          </a:p>
        </p:txBody>
      </p:sp>
    </p:spTree>
    <p:extLst>
      <p:ext uri="{BB962C8B-B14F-4D97-AF65-F5344CB8AC3E}">
        <p14:creationId xmlns:p14="http://schemas.microsoft.com/office/powerpoint/2010/main" val="284803096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5472100" y="309041"/>
            <a:ext cx="3559188" cy="388938"/>
          </a:xfrm>
        </p:spPr>
        <p:txBody>
          <a:bodyPr/>
          <a:lstStyle/>
          <a:p>
            <a:pPr algn="l"/>
            <a:r>
              <a:rPr lang="zh-CN" altLang="en-US" sz="2400">
                <a:solidFill>
                  <a:schemeClr val="tx1"/>
                </a:solidFill>
                <a:latin typeface="+mn-ea"/>
                <a:ea typeface="+mn-ea"/>
              </a:rPr>
              <a:t>非抢占式优先权算法</a:t>
            </a:r>
            <a:r>
              <a:rPr lang="en-US" altLang="zh-CN" sz="2400">
                <a:solidFill>
                  <a:schemeClr val="tx1"/>
                </a:solidFill>
                <a:latin typeface="+mn-ea"/>
                <a:ea typeface="+mn-ea"/>
              </a:rPr>
              <a:t>—</a:t>
            </a:r>
            <a:r>
              <a:rPr lang="zh-CN" altLang="en-US" sz="2400">
                <a:solidFill>
                  <a:schemeClr val="tx1"/>
                </a:solidFill>
                <a:latin typeface="+mn-ea"/>
                <a:ea typeface="+mn-ea"/>
              </a:rPr>
              <a:t>例</a:t>
            </a:r>
          </a:p>
        </p:txBody>
      </p:sp>
      <p:sp>
        <p:nvSpPr>
          <p:cNvPr id="435203" name="Rectangle 3"/>
          <p:cNvSpPr>
            <a:spLocks noGrp="1" noChangeArrowheads="1"/>
          </p:cNvSpPr>
          <p:nvPr>
            <p:ph type="body" idx="1"/>
          </p:nvPr>
        </p:nvSpPr>
        <p:spPr>
          <a:xfrm>
            <a:off x="935596" y="890228"/>
            <a:ext cx="7772400" cy="4572000"/>
          </a:xfrm>
          <a:noFill/>
          <a:ln/>
        </p:spPr>
        <p:txBody>
          <a:bodyPr/>
          <a:lstStyle/>
          <a:p>
            <a:pPr marL="228600" indent="-228600">
              <a:buFont typeface="Wingdings" panose="05000000000000000000" pitchFamily="2" charset="2"/>
              <a:buNone/>
              <a:tabLst>
                <a:tab pos="1603375" algn="ctr"/>
                <a:tab pos="3254375" algn="ctr"/>
                <a:tab pos="5143500" algn="ctr"/>
              </a:tabLst>
            </a:pPr>
            <a:r>
              <a:rPr lang="en-US" altLang="zh-CN" sz="2000">
                <a:latin typeface="+mn-ea"/>
              </a:rPr>
              <a:t>EG</a:t>
            </a:r>
            <a:r>
              <a:rPr lang="zh-CN" altLang="en-US" sz="2000">
                <a:latin typeface="+mn-ea"/>
              </a:rPr>
              <a:t>：	</a:t>
            </a:r>
            <a:r>
              <a:rPr lang="zh-CN" altLang="en-US" sz="2000" u="sng">
                <a:latin typeface="+mn-ea"/>
              </a:rPr>
              <a:t>进程</a:t>
            </a:r>
            <a:r>
              <a:rPr lang="zh-CN" altLang="en-US" sz="2000">
                <a:latin typeface="+mn-ea"/>
              </a:rPr>
              <a:t>	</a:t>
            </a:r>
            <a:r>
              <a:rPr lang="zh-CN" altLang="en-US" sz="2000" u="sng">
                <a:latin typeface="+mn-ea"/>
              </a:rPr>
              <a:t>到达时间</a:t>
            </a:r>
            <a:r>
              <a:rPr lang="zh-CN" altLang="en-US" sz="2000">
                <a:latin typeface="+mn-ea"/>
              </a:rPr>
              <a:t>	    </a:t>
            </a:r>
            <a:r>
              <a:rPr lang="zh-CN" altLang="en-US" sz="2000" u="sng">
                <a:latin typeface="+mn-ea"/>
              </a:rPr>
              <a:t>服务时间</a:t>
            </a:r>
            <a:r>
              <a:rPr lang="zh-CN" altLang="en-US" sz="2000">
                <a:latin typeface="+mn-ea"/>
              </a:rPr>
              <a:t>   </a:t>
            </a:r>
            <a:r>
              <a:rPr lang="zh-CN" altLang="en-US" sz="2000" u="sng">
                <a:latin typeface="+mn-ea"/>
              </a:rPr>
              <a:t>优先权</a:t>
            </a:r>
            <a:endParaRPr lang="zh-CN" altLang="en-US" sz="2000">
              <a:latin typeface="+mn-ea"/>
            </a:endParaRPr>
          </a:p>
          <a:p>
            <a:pPr marL="228600" indent="-228600">
              <a:buFont typeface="Wingdings" panose="05000000000000000000" pitchFamily="2" charset="2"/>
              <a:buNone/>
              <a:tabLst>
                <a:tab pos="1603375" algn="ctr"/>
                <a:tab pos="3254375" algn="ctr"/>
                <a:tab pos="5143500" algn="ctr"/>
              </a:tabLst>
            </a:pPr>
            <a:r>
              <a:rPr lang="zh-CN" altLang="en-US" sz="2000">
                <a:latin typeface="+mn-ea"/>
              </a:rPr>
              <a:t>		</a:t>
            </a:r>
            <a:r>
              <a:rPr lang="zh-CN" altLang="en-US" sz="2000" smtClean="0">
                <a:latin typeface="+mn-ea"/>
              </a:rPr>
              <a:t> </a:t>
            </a:r>
            <a:r>
              <a:rPr lang="en-US" altLang="zh-CN" sz="2000" smtClean="0">
                <a:latin typeface="+mn-ea"/>
              </a:rPr>
              <a:t>P</a:t>
            </a:r>
            <a:r>
              <a:rPr lang="en-US" altLang="zh-CN" sz="2000" baseline="-25000" smtClean="0">
                <a:latin typeface="+mn-ea"/>
              </a:rPr>
              <a:t>1</a:t>
            </a:r>
            <a:r>
              <a:rPr lang="en-US" altLang="zh-CN" sz="2000">
                <a:latin typeface="+mn-ea"/>
              </a:rPr>
              <a:t>	0.0	        7       3</a:t>
            </a:r>
          </a:p>
          <a:p>
            <a:pPr marL="228600" indent="-228600">
              <a:buFont typeface="Wingdings" panose="05000000000000000000" pitchFamily="2" charset="2"/>
              <a:buNone/>
              <a:tabLst>
                <a:tab pos="1603375" algn="ctr"/>
                <a:tab pos="3254375" algn="ctr"/>
                <a:tab pos="5143500" algn="ctr"/>
              </a:tabLst>
            </a:pPr>
            <a:r>
              <a:rPr lang="en-US" altLang="zh-CN" sz="2000">
                <a:latin typeface="+mn-ea"/>
              </a:rPr>
              <a:t>		 P</a:t>
            </a:r>
            <a:r>
              <a:rPr lang="en-US" altLang="zh-CN" sz="2000" baseline="-25000">
                <a:latin typeface="+mn-ea"/>
              </a:rPr>
              <a:t>2	</a:t>
            </a:r>
            <a:r>
              <a:rPr lang="en-US" altLang="zh-CN" sz="2000">
                <a:latin typeface="+mn-ea"/>
              </a:rPr>
              <a:t>2.0	        4       2</a:t>
            </a:r>
          </a:p>
          <a:p>
            <a:pPr marL="228600" indent="-228600">
              <a:buFont typeface="Wingdings" panose="05000000000000000000" pitchFamily="2" charset="2"/>
              <a:buNone/>
              <a:tabLst>
                <a:tab pos="1603375" algn="ctr"/>
                <a:tab pos="3254375" algn="ctr"/>
                <a:tab pos="5143500" algn="ctr"/>
              </a:tabLst>
            </a:pPr>
            <a:r>
              <a:rPr lang="en-US" altLang="zh-CN" sz="2000">
                <a:latin typeface="+mn-ea"/>
              </a:rPr>
              <a:t>		 P</a:t>
            </a:r>
            <a:r>
              <a:rPr lang="en-US" altLang="zh-CN" sz="2000" baseline="-25000">
                <a:latin typeface="+mn-ea"/>
              </a:rPr>
              <a:t>3</a:t>
            </a:r>
            <a:r>
              <a:rPr lang="en-US" altLang="zh-CN" sz="2000">
                <a:latin typeface="+mn-ea"/>
              </a:rPr>
              <a:t>	4.0	        1       4</a:t>
            </a:r>
          </a:p>
          <a:p>
            <a:pPr marL="228600" indent="-228600">
              <a:buFont typeface="Wingdings" panose="05000000000000000000" pitchFamily="2" charset="2"/>
              <a:buNone/>
              <a:tabLst>
                <a:tab pos="1603375" algn="ctr"/>
                <a:tab pos="3254375" algn="ctr"/>
                <a:tab pos="5143500" algn="ctr"/>
              </a:tabLst>
            </a:pPr>
            <a:r>
              <a:rPr lang="en-US" altLang="zh-CN" sz="2000">
                <a:latin typeface="+mn-ea"/>
              </a:rPr>
              <a:t>		 P</a:t>
            </a:r>
            <a:r>
              <a:rPr lang="en-US" altLang="zh-CN" sz="2000" baseline="-25000">
                <a:latin typeface="+mn-ea"/>
              </a:rPr>
              <a:t>4</a:t>
            </a:r>
            <a:r>
              <a:rPr lang="en-US" altLang="zh-CN" sz="2000">
                <a:latin typeface="+mn-ea"/>
              </a:rPr>
              <a:t>	5.0	        4       1</a:t>
            </a:r>
          </a:p>
          <a:p>
            <a:pPr>
              <a:spcAft>
                <a:spcPts val="1200"/>
              </a:spcAft>
              <a:buFont typeface="Wingdings" panose="05000000000000000000" pitchFamily="2" charset="2"/>
              <a:buChar char="Ø"/>
              <a:tabLst>
                <a:tab pos="1603375" algn="ctr"/>
                <a:tab pos="3254375" algn="ctr"/>
                <a:tab pos="5143500" algn="ctr"/>
              </a:tabLst>
            </a:pPr>
            <a:r>
              <a:rPr lang="en-US" altLang="zh-CN" sz="2000">
                <a:solidFill>
                  <a:srgbClr val="FF0000"/>
                </a:solidFill>
                <a:latin typeface="+mn-ea"/>
              </a:rPr>
              <a:t>Gantt</a:t>
            </a:r>
            <a:r>
              <a:rPr lang="zh-CN" altLang="en-US" sz="2000">
                <a:solidFill>
                  <a:srgbClr val="FF0000"/>
                </a:solidFill>
                <a:latin typeface="+mn-ea"/>
              </a:rPr>
              <a:t>图</a:t>
            </a:r>
          </a:p>
          <a:p>
            <a:pPr marL="228600" indent="-228600">
              <a:tabLst>
                <a:tab pos="1603375" algn="ctr"/>
                <a:tab pos="3254375" algn="ctr"/>
                <a:tab pos="5143500" algn="ctr"/>
              </a:tabLst>
            </a:pPr>
            <a:endParaRPr lang="zh-CN" altLang="en-US" sz="2000">
              <a:latin typeface="+mn-ea"/>
            </a:endParaRPr>
          </a:p>
          <a:p>
            <a:pPr marL="228600" indent="-228600">
              <a:tabLst>
                <a:tab pos="1603375" algn="ctr"/>
                <a:tab pos="3254375" algn="ctr"/>
                <a:tab pos="5143500" algn="ctr"/>
              </a:tabLst>
            </a:pPr>
            <a:endParaRPr lang="zh-CN" altLang="en-US" sz="2000">
              <a:latin typeface="+mn-ea"/>
            </a:endParaRPr>
          </a:p>
          <a:p>
            <a:pPr marL="0" indent="0">
              <a:buNone/>
              <a:tabLst>
                <a:tab pos="1603375" algn="ctr"/>
                <a:tab pos="3254375" algn="ctr"/>
                <a:tab pos="5143500" algn="ctr"/>
              </a:tabLst>
            </a:pPr>
            <a:endParaRPr lang="zh-CN" altLang="en-US" sz="2000">
              <a:latin typeface="+mn-ea"/>
            </a:endParaRPr>
          </a:p>
          <a:p>
            <a:pPr>
              <a:buFont typeface="Wingdings" panose="05000000000000000000" pitchFamily="2" charset="2"/>
              <a:buChar char="Ø"/>
              <a:tabLst>
                <a:tab pos="1603375" algn="ctr"/>
                <a:tab pos="3254375" algn="ctr"/>
                <a:tab pos="5143500" algn="ctr"/>
              </a:tabLst>
            </a:pPr>
            <a:r>
              <a:rPr lang="zh-CN" altLang="en-US" sz="2000">
                <a:solidFill>
                  <a:srgbClr val="FF0000"/>
                </a:solidFill>
                <a:latin typeface="+mn-ea"/>
              </a:rPr>
              <a:t>平均周转时间</a:t>
            </a:r>
            <a:r>
              <a:rPr lang="en-US" altLang="zh-CN" sz="2000">
                <a:latin typeface="+mn-ea"/>
              </a:rPr>
              <a:t>=((7-0)+(15-2)+(16-4)+(11-5))/4=8.5</a:t>
            </a:r>
          </a:p>
          <a:p>
            <a:pPr>
              <a:buFont typeface="Wingdings" panose="05000000000000000000" pitchFamily="2" charset="2"/>
              <a:buChar char="Ø"/>
              <a:tabLst>
                <a:tab pos="1603375" algn="ctr"/>
                <a:tab pos="3254375" algn="ctr"/>
                <a:tab pos="5143500" algn="ctr"/>
              </a:tabLst>
            </a:pPr>
            <a:r>
              <a:rPr lang="zh-CN" altLang="en-US" sz="2000">
                <a:solidFill>
                  <a:srgbClr val="FF0000"/>
                </a:solidFill>
                <a:latin typeface="+mn-ea"/>
              </a:rPr>
              <a:t>平均等待时间</a:t>
            </a:r>
            <a:r>
              <a:rPr lang="en-US" altLang="zh-CN" sz="2000">
                <a:latin typeface="+mn-ea"/>
              </a:rPr>
              <a:t>=(0+9+11+2)/4 = 5.5</a:t>
            </a:r>
          </a:p>
        </p:txBody>
      </p:sp>
      <p:grpSp>
        <p:nvGrpSpPr>
          <p:cNvPr id="435297" name="Group 97"/>
          <p:cNvGrpSpPr>
            <a:grpSpLocks/>
          </p:cNvGrpSpPr>
          <p:nvPr/>
        </p:nvGrpSpPr>
        <p:grpSpPr bwMode="auto">
          <a:xfrm>
            <a:off x="1331640" y="3208872"/>
            <a:ext cx="6248400" cy="1104900"/>
            <a:chOff x="864" y="2736"/>
            <a:chExt cx="3936" cy="696"/>
          </a:xfrm>
        </p:grpSpPr>
        <p:sp>
          <p:nvSpPr>
            <p:cNvPr id="435204" name="Rectangle 4"/>
            <p:cNvSpPr>
              <a:spLocks noChangeArrowheads="1"/>
            </p:cNvSpPr>
            <p:nvPr/>
          </p:nvSpPr>
          <p:spPr bwMode="auto">
            <a:xfrm flipH="1">
              <a:off x="960" y="2736"/>
              <a:ext cx="3504" cy="384"/>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05" name="Text Box 5"/>
            <p:cNvSpPr txBox="1">
              <a:spLocks noChangeArrowheads="1"/>
            </p:cNvSpPr>
            <p:nvPr/>
          </p:nvSpPr>
          <p:spPr bwMode="auto">
            <a:xfrm flipH="1">
              <a:off x="1008" y="2784"/>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1</a:t>
              </a:r>
              <a:endParaRPr kumimoji="0" lang="en-US" altLang="zh-CN" sz="1800">
                <a:latin typeface="Helvetica" panose="020B0604020202020204" pitchFamily="34" charset="0"/>
              </a:endParaRPr>
            </a:p>
          </p:txBody>
        </p:sp>
        <p:sp>
          <p:nvSpPr>
            <p:cNvPr id="435206" name="Text Box 6"/>
            <p:cNvSpPr txBox="1">
              <a:spLocks noChangeArrowheads="1"/>
            </p:cNvSpPr>
            <p:nvPr/>
          </p:nvSpPr>
          <p:spPr bwMode="auto">
            <a:xfrm flipH="1">
              <a:off x="3456"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2</a:t>
              </a:r>
              <a:endParaRPr kumimoji="0" lang="en-US" altLang="zh-CN" sz="1800">
                <a:latin typeface="Helvetica" panose="020B0604020202020204" pitchFamily="34" charset="0"/>
              </a:endParaRPr>
            </a:p>
          </p:txBody>
        </p:sp>
        <p:sp>
          <p:nvSpPr>
            <p:cNvPr id="435207" name="Line 7"/>
            <p:cNvSpPr>
              <a:spLocks noChangeShapeType="1"/>
            </p:cNvSpPr>
            <p:nvPr/>
          </p:nvSpPr>
          <p:spPr bwMode="auto">
            <a:xfrm flipH="1">
              <a:off x="4452" y="312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08" name="Line 8"/>
            <p:cNvSpPr>
              <a:spLocks noChangeShapeType="1"/>
            </p:cNvSpPr>
            <p:nvPr/>
          </p:nvSpPr>
          <p:spPr bwMode="auto">
            <a:xfrm flipH="1">
              <a:off x="960" y="312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09" name="Line 9"/>
            <p:cNvSpPr>
              <a:spLocks noChangeShapeType="1"/>
            </p:cNvSpPr>
            <p:nvPr/>
          </p:nvSpPr>
          <p:spPr bwMode="auto">
            <a:xfrm flipH="1">
              <a:off x="2544" y="273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10" name="Line 10"/>
            <p:cNvSpPr>
              <a:spLocks noChangeShapeType="1"/>
            </p:cNvSpPr>
            <p:nvPr/>
          </p:nvSpPr>
          <p:spPr bwMode="auto">
            <a:xfrm flipH="1">
              <a:off x="1344"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11" name="Line 11"/>
            <p:cNvSpPr>
              <a:spLocks noChangeShapeType="1"/>
            </p:cNvSpPr>
            <p:nvPr/>
          </p:nvSpPr>
          <p:spPr bwMode="auto">
            <a:xfrm flipH="1">
              <a:off x="2304"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12" name="Text Box 12"/>
            <p:cNvSpPr txBox="1">
              <a:spLocks noChangeArrowheads="1"/>
            </p:cNvSpPr>
            <p:nvPr/>
          </p:nvSpPr>
          <p:spPr bwMode="auto">
            <a:xfrm flipH="1">
              <a:off x="864" y="3201"/>
              <a:ext cx="393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0" lang="en-US" altLang="zh-CN" sz="1800">
                  <a:latin typeface="Helvetica" panose="020B0604020202020204" pitchFamily="34" charset="0"/>
                </a:rPr>
                <a:t>0        2         4     5          7                    11                15  16</a:t>
              </a:r>
            </a:p>
          </p:txBody>
        </p:sp>
        <p:sp>
          <p:nvSpPr>
            <p:cNvPr id="435213" name="Line 13"/>
            <p:cNvSpPr>
              <a:spLocks noChangeShapeType="1"/>
            </p:cNvSpPr>
            <p:nvPr/>
          </p:nvSpPr>
          <p:spPr bwMode="auto">
            <a:xfrm flipH="1">
              <a:off x="3456" y="273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14" name="Line 14"/>
            <p:cNvSpPr>
              <a:spLocks noChangeShapeType="1"/>
            </p:cNvSpPr>
            <p:nvPr/>
          </p:nvSpPr>
          <p:spPr bwMode="auto">
            <a:xfrm flipH="1">
              <a:off x="1152" y="305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15" name="Line 15"/>
            <p:cNvSpPr>
              <a:spLocks noChangeShapeType="1"/>
            </p:cNvSpPr>
            <p:nvPr/>
          </p:nvSpPr>
          <p:spPr bwMode="auto">
            <a:xfrm flipH="1">
              <a:off x="1584"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16" name="Line 16"/>
            <p:cNvSpPr>
              <a:spLocks noChangeShapeType="1"/>
            </p:cNvSpPr>
            <p:nvPr/>
          </p:nvSpPr>
          <p:spPr bwMode="auto">
            <a:xfrm flipH="1">
              <a:off x="2784" y="2976"/>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17" name="Line 17"/>
            <p:cNvSpPr>
              <a:spLocks noChangeShapeType="1"/>
            </p:cNvSpPr>
            <p:nvPr/>
          </p:nvSpPr>
          <p:spPr bwMode="auto">
            <a:xfrm flipH="1">
              <a:off x="3024" y="2976"/>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18" name="Line 18"/>
            <p:cNvSpPr>
              <a:spLocks noChangeShapeType="1"/>
            </p:cNvSpPr>
            <p:nvPr/>
          </p:nvSpPr>
          <p:spPr bwMode="auto">
            <a:xfrm flipH="1">
              <a:off x="3264" y="3024"/>
              <a:ext cx="0"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19" name="Line 19"/>
            <p:cNvSpPr>
              <a:spLocks noChangeShapeType="1"/>
            </p:cNvSpPr>
            <p:nvPr/>
          </p:nvSpPr>
          <p:spPr bwMode="auto">
            <a:xfrm flipH="1">
              <a:off x="3648" y="2976"/>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20" name="Line 20"/>
            <p:cNvSpPr>
              <a:spLocks noChangeShapeType="1"/>
            </p:cNvSpPr>
            <p:nvPr/>
          </p:nvSpPr>
          <p:spPr bwMode="auto">
            <a:xfrm flipH="1">
              <a:off x="3840" y="3024"/>
              <a:ext cx="0"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21" name="Line 21"/>
            <p:cNvSpPr>
              <a:spLocks noChangeShapeType="1"/>
            </p:cNvSpPr>
            <p:nvPr/>
          </p:nvSpPr>
          <p:spPr bwMode="auto">
            <a:xfrm flipH="1">
              <a:off x="4032" y="3024"/>
              <a:ext cx="0"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22" name="Line 22"/>
            <p:cNvSpPr>
              <a:spLocks noChangeShapeType="1"/>
            </p:cNvSpPr>
            <p:nvPr/>
          </p:nvSpPr>
          <p:spPr bwMode="auto">
            <a:xfrm flipH="1">
              <a:off x="1824"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23" name="Line 23"/>
            <p:cNvSpPr>
              <a:spLocks noChangeShapeType="1"/>
            </p:cNvSpPr>
            <p:nvPr/>
          </p:nvSpPr>
          <p:spPr bwMode="auto">
            <a:xfrm flipH="1">
              <a:off x="2064"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24" name="Text Box 24"/>
            <p:cNvSpPr txBox="1">
              <a:spLocks noChangeArrowheads="1"/>
            </p:cNvSpPr>
            <p:nvPr/>
          </p:nvSpPr>
          <p:spPr bwMode="auto">
            <a:xfrm flipH="1">
              <a:off x="2544"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4</a:t>
              </a:r>
              <a:endParaRPr kumimoji="0" lang="en-US" altLang="zh-CN" sz="1800">
                <a:latin typeface="Helvetica" panose="020B0604020202020204" pitchFamily="34" charset="0"/>
              </a:endParaRPr>
            </a:p>
          </p:txBody>
        </p:sp>
        <p:sp>
          <p:nvSpPr>
            <p:cNvPr id="435225" name="Line 25"/>
            <p:cNvSpPr>
              <a:spLocks noChangeShapeType="1"/>
            </p:cNvSpPr>
            <p:nvPr/>
          </p:nvSpPr>
          <p:spPr bwMode="auto">
            <a:xfrm flipH="1">
              <a:off x="4272" y="2736"/>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27" name="Text Box 27"/>
            <p:cNvSpPr txBox="1">
              <a:spLocks noChangeArrowheads="1"/>
            </p:cNvSpPr>
            <p:nvPr/>
          </p:nvSpPr>
          <p:spPr bwMode="auto">
            <a:xfrm flipH="1">
              <a:off x="4224"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3</a:t>
              </a:r>
              <a:endParaRPr kumimoji="0" lang="en-US" altLang="zh-CN" sz="1800">
                <a:latin typeface="Helvetica" panose="020B0604020202020204" pitchFamily="34" charset="0"/>
              </a:endParaRPr>
            </a:p>
          </p:txBody>
        </p:sp>
      </p:grpSp>
      <p:graphicFrame>
        <p:nvGraphicFramePr>
          <p:cNvPr id="435301" name="Group 101"/>
          <p:cNvGraphicFramePr>
            <a:graphicFrameLocks noGrp="1"/>
          </p:cNvGraphicFramePr>
          <p:nvPr>
            <p:extLst/>
          </p:nvPr>
        </p:nvGraphicFramePr>
        <p:xfrm>
          <a:off x="1560240" y="5246712"/>
          <a:ext cx="6096000" cy="990600"/>
        </p:xfrm>
        <a:graphic>
          <a:graphicData uri="http://schemas.openxmlformats.org/drawingml/2006/table">
            <a:tbl>
              <a:tblPr/>
              <a:tblGrid>
                <a:gridCol w="1603375"/>
                <a:gridCol w="990600"/>
                <a:gridCol w="973138"/>
                <a:gridCol w="968375"/>
                <a:gridCol w="742950"/>
                <a:gridCol w="817562"/>
              </a:tblGrid>
              <a:tr h="393700">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endParaRPr kumimoji="1" lang="zh-CN" altLang="zh-CN" sz="1800" b="0"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FCFS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SJF-</a:t>
                      </a: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非</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SJF-</a:t>
                      </a: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RR-</a:t>
                      </a: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优</a:t>
                      </a: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非</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8450">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平均周转时间</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8.75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8.5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9.5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8450">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平均等待时间</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4.75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4.5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楷体_GB2312" pitchFamily="49" charset="-122"/>
                          <a:ea typeface="楷体_GB2312" pitchFamily="49" charset="-122"/>
                        </a:rPr>
                        <a:t>5.5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0" name="Rectangle 2"/>
          <p:cNvSpPr txBox="1">
            <a:spLocks noChangeArrowheads="1"/>
          </p:cNvSpPr>
          <p:nvPr/>
        </p:nvSpPr>
        <p:spPr>
          <a:xfrm>
            <a:off x="935596" y="224644"/>
            <a:ext cx="5562600" cy="42809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800" b="1" kern="0" dirty="0" smtClean="0">
                <a:latin typeface="+mn-ea"/>
                <a:ea typeface="+mn-ea"/>
              </a:rPr>
              <a:t>（</a:t>
            </a:r>
            <a:r>
              <a:rPr lang="en-US" altLang="zh-CN" sz="2800" b="1" kern="0" dirty="0" smtClean="0">
                <a:latin typeface="+mn-ea"/>
                <a:ea typeface="+mn-ea"/>
              </a:rPr>
              <a:t>4</a:t>
            </a:r>
            <a:r>
              <a:rPr lang="zh-CN" altLang="en-US" sz="2800" b="1" kern="0" dirty="0" smtClean="0">
                <a:latin typeface="+mn-ea"/>
                <a:ea typeface="+mn-ea"/>
              </a:rPr>
              <a:t>）优先权</a:t>
            </a:r>
            <a:r>
              <a:rPr lang="zh-CN" altLang="en-US" sz="2800" b="1" kern="0" dirty="0">
                <a:latin typeface="+mn-ea"/>
                <a:ea typeface="+mn-ea"/>
              </a:rPr>
              <a:t>调度算法</a:t>
            </a:r>
            <a:endParaRPr lang="zh-CN" altLang="zh-CN" sz="2800" b="1" kern="0" dirty="0">
              <a:latin typeface="+mn-ea"/>
              <a:ea typeface="+mn-ea"/>
            </a:endParaRPr>
          </a:p>
        </p:txBody>
      </p:sp>
    </p:spTree>
    <p:extLst>
      <p:ext uri="{BB962C8B-B14F-4D97-AF65-F5344CB8AC3E}">
        <p14:creationId xmlns:p14="http://schemas.microsoft.com/office/powerpoint/2010/main" val="3092681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3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noChangeArrowheads="1"/>
          </p:cNvSpPr>
          <p:nvPr>
            <p:ph type="body" idx="1"/>
          </p:nvPr>
        </p:nvSpPr>
        <p:spPr>
          <a:xfrm>
            <a:off x="1002172" y="932582"/>
            <a:ext cx="7772400" cy="4572000"/>
          </a:xfrm>
          <a:noFill/>
          <a:ln/>
        </p:spPr>
        <p:txBody>
          <a:bodyPr/>
          <a:lstStyle/>
          <a:p>
            <a:pPr marL="228600" indent="-228600">
              <a:buFont typeface="Wingdings" panose="05000000000000000000" pitchFamily="2" charset="2"/>
              <a:buNone/>
              <a:tabLst>
                <a:tab pos="1603375" algn="ctr"/>
                <a:tab pos="3254375" algn="ctr"/>
                <a:tab pos="5143500" algn="ctr"/>
              </a:tabLst>
            </a:pPr>
            <a:r>
              <a:rPr lang="en-US" altLang="zh-CN" sz="2000">
                <a:latin typeface="+mn-ea"/>
              </a:rPr>
              <a:t>EG</a:t>
            </a:r>
            <a:r>
              <a:rPr lang="zh-CN" altLang="en-US" sz="2000">
                <a:latin typeface="+mn-ea"/>
              </a:rPr>
              <a:t>：	</a:t>
            </a:r>
            <a:r>
              <a:rPr lang="zh-CN" altLang="en-US" sz="2000" u="sng">
                <a:latin typeface="+mn-ea"/>
              </a:rPr>
              <a:t>进程</a:t>
            </a:r>
            <a:r>
              <a:rPr lang="zh-CN" altLang="en-US" sz="2000">
                <a:latin typeface="+mn-ea"/>
              </a:rPr>
              <a:t>	</a:t>
            </a:r>
            <a:r>
              <a:rPr lang="zh-CN" altLang="en-US" sz="2000" u="sng">
                <a:latin typeface="+mn-ea"/>
              </a:rPr>
              <a:t>到达时间</a:t>
            </a:r>
            <a:r>
              <a:rPr lang="zh-CN" altLang="en-US" sz="2000">
                <a:latin typeface="+mn-ea"/>
              </a:rPr>
              <a:t>	    </a:t>
            </a:r>
            <a:r>
              <a:rPr lang="zh-CN" altLang="en-US" sz="2000" u="sng">
                <a:latin typeface="+mn-ea"/>
              </a:rPr>
              <a:t>服务时间</a:t>
            </a:r>
            <a:r>
              <a:rPr lang="zh-CN" altLang="en-US" sz="2000">
                <a:latin typeface="+mn-ea"/>
              </a:rPr>
              <a:t>   </a:t>
            </a:r>
            <a:r>
              <a:rPr lang="zh-CN" altLang="en-US" sz="2000" u="sng">
                <a:latin typeface="+mn-ea"/>
              </a:rPr>
              <a:t>优先权</a:t>
            </a:r>
            <a:endParaRPr lang="zh-CN" altLang="en-US" sz="2000">
              <a:latin typeface="+mn-ea"/>
            </a:endParaRPr>
          </a:p>
          <a:p>
            <a:pPr marL="228600" indent="-228600">
              <a:buFont typeface="Wingdings" panose="05000000000000000000" pitchFamily="2" charset="2"/>
              <a:buNone/>
              <a:tabLst>
                <a:tab pos="1603375" algn="ctr"/>
                <a:tab pos="3254375" algn="ctr"/>
                <a:tab pos="5143500" algn="ctr"/>
              </a:tabLst>
            </a:pPr>
            <a:r>
              <a:rPr lang="zh-CN" altLang="en-US" sz="2000">
                <a:latin typeface="+mn-ea"/>
              </a:rPr>
              <a:t>		</a:t>
            </a:r>
            <a:r>
              <a:rPr lang="zh-CN" altLang="en-US" sz="2000" smtClean="0">
                <a:latin typeface="+mn-ea"/>
              </a:rPr>
              <a:t> </a:t>
            </a:r>
            <a:r>
              <a:rPr lang="en-US" altLang="zh-CN" sz="2000" smtClean="0">
                <a:latin typeface="+mn-ea"/>
              </a:rPr>
              <a:t>P</a:t>
            </a:r>
            <a:r>
              <a:rPr lang="en-US" altLang="zh-CN" sz="2000" baseline="-25000" smtClean="0">
                <a:latin typeface="+mn-ea"/>
              </a:rPr>
              <a:t>1</a:t>
            </a:r>
            <a:r>
              <a:rPr lang="en-US" altLang="zh-CN" sz="2000">
                <a:latin typeface="+mn-ea"/>
              </a:rPr>
              <a:t>	0.0	        7       3</a:t>
            </a:r>
          </a:p>
          <a:p>
            <a:pPr marL="228600" indent="-228600">
              <a:buFont typeface="Wingdings" panose="05000000000000000000" pitchFamily="2" charset="2"/>
              <a:buNone/>
              <a:tabLst>
                <a:tab pos="1603375" algn="ctr"/>
                <a:tab pos="3254375" algn="ctr"/>
                <a:tab pos="5143500" algn="ctr"/>
              </a:tabLst>
            </a:pPr>
            <a:r>
              <a:rPr lang="en-US" altLang="zh-CN" sz="2000">
                <a:latin typeface="+mn-ea"/>
              </a:rPr>
              <a:t>		 P</a:t>
            </a:r>
            <a:r>
              <a:rPr lang="en-US" altLang="zh-CN" sz="2000" baseline="-25000">
                <a:latin typeface="+mn-ea"/>
              </a:rPr>
              <a:t>2	</a:t>
            </a:r>
            <a:r>
              <a:rPr lang="en-US" altLang="zh-CN" sz="2000">
                <a:latin typeface="+mn-ea"/>
              </a:rPr>
              <a:t>2.0	        4       2</a:t>
            </a:r>
          </a:p>
          <a:p>
            <a:pPr marL="228600" indent="-228600">
              <a:buFont typeface="Wingdings" panose="05000000000000000000" pitchFamily="2" charset="2"/>
              <a:buNone/>
              <a:tabLst>
                <a:tab pos="1603375" algn="ctr"/>
                <a:tab pos="3254375" algn="ctr"/>
                <a:tab pos="5143500" algn="ctr"/>
              </a:tabLst>
            </a:pPr>
            <a:r>
              <a:rPr lang="en-US" altLang="zh-CN" sz="2000">
                <a:latin typeface="+mn-ea"/>
              </a:rPr>
              <a:t>		 P</a:t>
            </a:r>
            <a:r>
              <a:rPr lang="en-US" altLang="zh-CN" sz="2000" baseline="-25000">
                <a:latin typeface="+mn-ea"/>
              </a:rPr>
              <a:t>3</a:t>
            </a:r>
            <a:r>
              <a:rPr lang="en-US" altLang="zh-CN" sz="2000">
                <a:latin typeface="+mn-ea"/>
              </a:rPr>
              <a:t>	4.0	        1       4</a:t>
            </a:r>
          </a:p>
          <a:p>
            <a:pPr marL="228600" indent="-228600">
              <a:buFont typeface="Wingdings" panose="05000000000000000000" pitchFamily="2" charset="2"/>
              <a:buNone/>
              <a:tabLst>
                <a:tab pos="1603375" algn="ctr"/>
                <a:tab pos="3254375" algn="ctr"/>
                <a:tab pos="5143500" algn="ctr"/>
              </a:tabLst>
            </a:pPr>
            <a:r>
              <a:rPr lang="en-US" altLang="zh-CN" sz="2000">
                <a:latin typeface="+mn-ea"/>
              </a:rPr>
              <a:t>		 P</a:t>
            </a:r>
            <a:r>
              <a:rPr lang="en-US" altLang="zh-CN" sz="2000" baseline="-25000">
                <a:latin typeface="+mn-ea"/>
              </a:rPr>
              <a:t>4</a:t>
            </a:r>
            <a:r>
              <a:rPr lang="en-US" altLang="zh-CN" sz="2000">
                <a:latin typeface="+mn-ea"/>
              </a:rPr>
              <a:t>	5.0	        4       1</a:t>
            </a:r>
          </a:p>
          <a:p>
            <a:pPr>
              <a:buFont typeface="Wingdings" panose="05000000000000000000" pitchFamily="2" charset="2"/>
              <a:buChar char="Ø"/>
              <a:tabLst>
                <a:tab pos="1603375" algn="ctr"/>
                <a:tab pos="3254375" algn="ctr"/>
                <a:tab pos="5143500" algn="ctr"/>
              </a:tabLst>
            </a:pPr>
            <a:r>
              <a:rPr lang="en-US" altLang="zh-CN" sz="2000">
                <a:solidFill>
                  <a:srgbClr val="FF0000"/>
                </a:solidFill>
                <a:latin typeface="+mn-ea"/>
              </a:rPr>
              <a:t>Gantt</a:t>
            </a:r>
            <a:r>
              <a:rPr lang="zh-CN" altLang="en-US" sz="2000">
                <a:solidFill>
                  <a:srgbClr val="FF0000"/>
                </a:solidFill>
                <a:latin typeface="+mn-ea"/>
              </a:rPr>
              <a:t>图</a:t>
            </a:r>
          </a:p>
          <a:p>
            <a:pPr marL="228600" indent="-228600">
              <a:tabLst>
                <a:tab pos="1603375" algn="ctr"/>
                <a:tab pos="3254375" algn="ctr"/>
                <a:tab pos="5143500" algn="ctr"/>
              </a:tabLst>
            </a:pPr>
            <a:endParaRPr lang="zh-CN" altLang="en-US" sz="2000">
              <a:latin typeface="+mn-ea"/>
            </a:endParaRPr>
          </a:p>
          <a:p>
            <a:pPr marL="228600" indent="-228600">
              <a:tabLst>
                <a:tab pos="1603375" algn="ctr"/>
                <a:tab pos="3254375" algn="ctr"/>
                <a:tab pos="5143500" algn="ctr"/>
              </a:tabLst>
            </a:pPr>
            <a:endParaRPr lang="zh-CN" altLang="en-US" sz="2000">
              <a:latin typeface="+mn-ea"/>
            </a:endParaRPr>
          </a:p>
          <a:p>
            <a:pPr marL="0" indent="0">
              <a:buNone/>
              <a:tabLst>
                <a:tab pos="1603375" algn="ctr"/>
                <a:tab pos="3254375" algn="ctr"/>
                <a:tab pos="5143500" algn="ctr"/>
              </a:tabLst>
            </a:pPr>
            <a:endParaRPr lang="zh-CN" altLang="en-US" sz="2000">
              <a:latin typeface="+mn-ea"/>
            </a:endParaRPr>
          </a:p>
          <a:p>
            <a:pPr>
              <a:spcBef>
                <a:spcPts val="1200"/>
              </a:spcBef>
              <a:buFont typeface="Wingdings" panose="05000000000000000000" pitchFamily="2" charset="2"/>
              <a:buChar char="Ø"/>
              <a:tabLst>
                <a:tab pos="1603375" algn="ctr"/>
                <a:tab pos="3254375" algn="ctr"/>
                <a:tab pos="5143500" algn="ctr"/>
              </a:tabLst>
            </a:pPr>
            <a:r>
              <a:rPr lang="zh-CN" altLang="en-US" sz="2000">
                <a:solidFill>
                  <a:srgbClr val="FF0000"/>
                </a:solidFill>
                <a:latin typeface="+mn-ea"/>
              </a:rPr>
              <a:t>平均周转时间</a:t>
            </a:r>
            <a:r>
              <a:rPr lang="en-US" altLang="zh-CN" sz="2000">
                <a:latin typeface="+mn-ea"/>
              </a:rPr>
              <a:t>=((11-0)+(9-2)+(16-4)+(8-5))/4=8.25</a:t>
            </a:r>
          </a:p>
          <a:p>
            <a:pPr>
              <a:buFont typeface="Wingdings" panose="05000000000000000000" pitchFamily="2" charset="2"/>
              <a:buChar char="Ø"/>
              <a:tabLst>
                <a:tab pos="1603375" algn="ctr"/>
                <a:tab pos="3254375" algn="ctr"/>
                <a:tab pos="5143500" algn="ctr"/>
              </a:tabLst>
            </a:pPr>
            <a:r>
              <a:rPr lang="zh-CN" altLang="en-US" sz="2000">
                <a:solidFill>
                  <a:srgbClr val="FF0000"/>
                </a:solidFill>
                <a:latin typeface="+mn-ea"/>
              </a:rPr>
              <a:t>平均等待时间</a:t>
            </a:r>
            <a:r>
              <a:rPr lang="en-US" altLang="zh-CN" sz="2000">
                <a:latin typeface="+mn-ea"/>
              </a:rPr>
              <a:t>=(7+3+11+0)/4 = 5.25</a:t>
            </a:r>
          </a:p>
        </p:txBody>
      </p:sp>
      <p:graphicFrame>
        <p:nvGraphicFramePr>
          <p:cNvPr id="436291" name="Group 67"/>
          <p:cNvGraphicFramePr>
            <a:graphicFrameLocks noGrp="1"/>
          </p:cNvGraphicFramePr>
          <p:nvPr>
            <p:extLst/>
          </p:nvPr>
        </p:nvGraphicFramePr>
        <p:xfrm>
          <a:off x="1356644" y="5145050"/>
          <a:ext cx="6629400" cy="984250"/>
        </p:xfrm>
        <a:graphic>
          <a:graphicData uri="http://schemas.openxmlformats.org/drawingml/2006/table">
            <a:tbl>
              <a:tblPr/>
              <a:tblGrid>
                <a:gridCol w="1644650"/>
                <a:gridCol w="930275"/>
                <a:gridCol w="914400"/>
                <a:gridCol w="906463"/>
                <a:gridCol w="698500"/>
                <a:gridCol w="766762"/>
                <a:gridCol w="768350"/>
              </a:tblGrid>
              <a:tr h="393700">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endParaRPr kumimoji="1" lang="zh-CN" altLang="zh-CN" sz="1800" b="0"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FCFS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SJF-</a:t>
                      </a: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非</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SJF-</a:t>
                      </a: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RR-4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优</a:t>
                      </a: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非</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优</a:t>
                      </a: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a:t>
                      </a: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抢</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2100">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平均周转时间</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8.75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8.5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9.5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8.25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8450">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zh-CN" altLang="en-US" sz="1800" b="0" i="0" u="none" strike="noStrike" cap="none" normalizeH="0" baseline="0" smtClean="0">
                          <a:ln>
                            <a:noFill/>
                          </a:ln>
                          <a:solidFill>
                            <a:schemeClr val="tx1"/>
                          </a:solidFill>
                          <a:effectLst/>
                          <a:latin typeface="楷体_GB2312" pitchFamily="49" charset="-122"/>
                          <a:ea typeface="楷体_GB2312" pitchFamily="49" charset="-122"/>
                        </a:rPr>
                        <a:t>平均等待时间</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4.75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4.5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smtClean="0">
                          <a:ln>
                            <a:noFill/>
                          </a:ln>
                          <a:solidFill>
                            <a:schemeClr val="tx1"/>
                          </a:solidFill>
                          <a:effectLst/>
                          <a:latin typeface="楷体_GB2312" pitchFamily="49" charset="-122"/>
                          <a:ea typeface="楷体_GB2312" pitchFamily="49" charset="-122"/>
                        </a:rPr>
                        <a:t>5.5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60000"/>
                        </a:lnSpc>
                        <a:spcBef>
                          <a:spcPct val="20000"/>
                        </a:spcBef>
                        <a:spcAft>
                          <a:spcPct val="0"/>
                        </a:spcAft>
                        <a:buClr>
                          <a:schemeClr val="folHlink"/>
                        </a:buClr>
                        <a:buSzTx/>
                        <a:buFont typeface="Wingdings" panose="05000000000000000000" pitchFamily="2" charset="2"/>
                        <a:buNone/>
                        <a:tabLst/>
                      </a:pPr>
                      <a:r>
                        <a:rPr kumimoji="1" lang="en-US" altLang="zh-CN" sz="1800" b="0" i="0" u="none" strike="noStrike" cap="none" normalizeH="0" baseline="0" dirty="0" smtClean="0">
                          <a:ln>
                            <a:noFill/>
                          </a:ln>
                          <a:solidFill>
                            <a:schemeClr val="tx1"/>
                          </a:solidFill>
                          <a:effectLst/>
                          <a:latin typeface="楷体_GB2312" pitchFamily="49" charset="-122"/>
                          <a:ea typeface="楷体_GB2312" pitchFamily="49" charset="-122"/>
                        </a:rPr>
                        <a:t>5.25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436293" name="Group 69"/>
          <p:cNvGrpSpPr>
            <a:grpSpLocks/>
          </p:cNvGrpSpPr>
          <p:nvPr/>
        </p:nvGrpSpPr>
        <p:grpSpPr bwMode="auto">
          <a:xfrm>
            <a:off x="1764172" y="3200834"/>
            <a:ext cx="6248400" cy="1104900"/>
            <a:chOff x="864" y="2736"/>
            <a:chExt cx="3936" cy="696"/>
          </a:xfrm>
        </p:grpSpPr>
        <p:sp>
          <p:nvSpPr>
            <p:cNvPr id="436228" name="Rectangle 4"/>
            <p:cNvSpPr>
              <a:spLocks noChangeArrowheads="1"/>
            </p:cNvSpPr>
            <p:nvPr/>
          </p:nvSpPr>
          <p:spPr bwMode="auto">
            <a:xfrm flipH="1">
              <a:off x="960" y="2736"/>
              <a:ext cx="3504" cy="384"/>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29" name="Text Box 5"/>
            <p:cNvSpPr txBox="1">
              <a:spLocks noChangeArrowheads="1"/>
            </p:cNvSpPr>
            <p:nvPr/>
          </p:nvSpPr>
          <p:spPr bwMode="auto">
            <a:xfrm flipH="1">
              <a:off x="1008" y="2784"/>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1</a:t>
              </a:r>
              <a:endParaRPr kumimoji="0" lang="en-US" altLang="zh-CN" sz="1800">
                <a:latin typeface="Helvetica" panose="020B0604020202020204" pitchFamily="34" charset="0"/>
              </a:endParaRPr>
            </a:p>
          </p:txBody>
        </p:sp>
        <p:sp>
          <p:nvSpPr>
            <p:cNvPr id="436230" name="Text Box 6"/>
            <p:cNvSpPr txBox="1">
              <a:spLocks noChangeArrowheads="1"/>
            </p:cNvSpPr>
            <p:nvPr/>
          </p:nvSpPr>
          <p:spPr bwMode="auto">
            <a:xfrm flipH="1">
              <a:off x="1392" y="2784"/>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2</a:t>
              </a:r>
              <a:endParaRPr kumimoji="0" lang="en-US" altLang="zh-CN" sz="1800">
                <a:latin typeface="Helvetica" panose="020B0604020202020204" pitchFamily="34" charset="0"/>
              </a:endParaRPr>
            </a:p>
          </p:txBody>
        </p:sp>
        <p:sp>
          <p:nvSpPr>
            <p:cNvPr id="436231" name="Line 7"/>
            <p:cNvSpPr>
              <a:spLocks noChangeShapeType="1"/>
            </p:cNvSpPr>
            <p:nvPr/>
          </p:nvSpPr>
          <p:spPr bwMode="auto">
            <a:xfrm flipH="1">
              <a:off x="4452" y="312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32" name="Line 8"/>
            <p:cNvSpPr>
              <a:spLocks noChangeShapeType="1"/>
            </p:cNvSpPr>
            <p:nvPr/>
          </p:nvSpPr>
          <p:spPr bwMode="auto">
            <a:xfrm flipH="1">
              <a:off x="960" y="3129"/>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33" name="Line 9"/>
            <p:cNvSpPr>
              <a:spLocks noChangeShapeType="1"/>
            </p:cNvSpPr>
            <p:nvPr/>
          </p:nvSpPr>
          <p:spPr bwMode="auto">
            <a:xfrm flipH="1">
              <a:off x="2544"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34" name="Line 10"/>
            <p:cNvSpPr>
              <a:spLocks noChangeShapeType="1"/>
            </p:cNvSpPr>
            <p:nvPr/>
          </p:nvSpPr>
          <p:spPr bwMode="auto">
            <a:xfrm flipH="1">
              <a:off x="1344" y="273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35" name="Line 11"/>
            <p:cNvSpPr>
              <a:spLocks noChangeShapeType="1"/>
            </p:cNvSpPr>
            <p:nvPr/>
          </p:nvSpPr>
          <p:spPr bwMode="auto">
            <a:xfrm flipH="1">
              <a:off x="2304"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36" name="Text Box 12"/>
            <p:cNvSpPr txBox="1">
              <a:spLocks noChangeArrowheads="1"/>
            </p:cNvSpPr>
            <p:nvPr/>
          </p:nvSpPr>
          <p:spPr bwMode="auto">
            <a:xfrm flipH="1">
              <a:off x="864" y="3201"/>
              <a:ext cx="393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0" lang="en-US" altLang="zh-CN" sz="1800">
                  <a:latin typeface="Helvetica" panose="020B0604020202020204" pitchFamily="34" charset="0"/>
                </a:rPr>
                <a:t>0        2         4     5                     8     9   11                15  16</a:t>
              </a:r>
            </a:p>
          </p:txBody>
        </p:sp>
        <p:sp>
          <p:nvSpPr>
            <p:cNvPr id="436237" name="Line 13"/>
            <p:cNvSpPr>
              <a:spLocks noChangeShapeType="1"/>
            </p:cNvSpPr>
            <p:nvPr/>
          </p:nvSpPr>
          <p:spPr bwMode="auto">
            <a:xfrm flipH="1">
              <a:off x="3456"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38" name="Line 14"/>
            <p:cNvSpPr>
              <a:spLocks noChangeShapeType="1"/>
            </p:cNvSpPr>
            <p:nvPr/>
          </p:nvSpPr>
          <p:spPr bwMode="auto">
            <a:xfrm flipH="1">
              <a:off x="1152" y="305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39" name="Line 15"/>
            <p:cNvSpPr>
              <a:spLocks noChangeShapeType="1"/>
            </p:cNvSpPr>
            <p:nvPr/>
          </p:nvSpPr>
          <p:spPr bwMode="auto">
            <a:xfrm flipH="1">
              <a:off x="1584"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40" name="Line 16"/>
            <p:cNvSpPr>
              <a:spLocks noChangeShapeType="1"/>
            </p:cNvSpPr>
            <p:nvPr/>
          </p:nvSpPr>
          <p:spPr bwMode="auto">
            <a:xfrm flipH="1">
              <a:off x="2784" y="3024"/>
              <a:ext cx="0"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41" name="Line 17"/>
            <p:cNvSpPr>
              <a:spLocks noChangeShapeType="1"/>
            </p:cNvSpPr>
            <p:nvPr/>
          </p:nvSpPr>
          <p:spPr bwMode="auto">
            <a:xfrm flipH="1">
              <a:off x="3024" y="2736"/>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42" name="Line 18"/>
            <p:cNvSpPr>
              <a:spLocks noChangeShapeType="1"/>
            </p:cNvSpPr>
            <p:nvPr/>
          </p:nvSpPr>
          <p:spPr bwMode="auto">
            <a:xfrm flipH="1">
              <a:off x="3264" y="2736"/>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43" name="Line 19"/>
            <p:cNvSpPr>
              <a:spLocks noChangeShapeType="1"/>
            </p:cNvSpPr>
            <p:nvPr/>
          </p:nvSpPr>
          <p:spPr bwMode="auto">
            <a:xfrm flipH="1">
              <a:off x="3648" y="3024"/>
              <a:ext cx="0"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44" name="Line 20"/>
            <p:cNvSpPr>
              <a:spLocks noChangeShapeType="1"/>
            </p:cNvSpPr>
            <p:nvPr/>
          </p:nvSpPr>
          <p:spPr bwMode="auto">
            <a:xfrm flipH="1">
              <a:off x="3888" y="3024"/>
              <a:ext cx="0"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45" name="Line 21"/>
            <p:cNvSpPr>
              <a:spLocks noChangeShapeType="1"/>
            </p:cNvSpPr>
            <p:nvPr/>
          </p:nvSpPr>
          <p:spPr bwMode="auto">
            <a:xfrm flipH="1">
              <a:off x="4080" y="3024"/>
              <a:ext cx="0"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46" name="Line 22"/>
            <p:cNvSpPr>
              <a:spLocks noChangeShapeType="1"/>
            </p:cNvSpPr>
            <p:nvPr/>
          </p:nvSpPr>
          <p:spPr bwMode="auto">
            <a:xfrm flipH="1">
              <a:off x="1824" y="302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47" name="Line 23"/>
            <p:cNvSpPr>
              <a:spLocks noChangeShapeType="1"/>
            </p:cNvSpPr>
            <p:nvPr/>
          </p:nvSpPr>
          <p:spPr bwMode="auto">
            <a:xfrm flipH="1">
              <a:off x="2064" y="273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48" name="Text Box 24"/>
            <p:cNvSpPr txBox="1">
              <a:spLocks noChangeArrowheads="1"/>
            </p:cNvSpPr>
            <p:nvPr/>
          </p:nvSpPr>
          <p:spPr bwMode="auto">
            <a:xfrm flipH="1">
              <a:off x="2064"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4</a:t>
              </a:r>
              <a:endParaRPr kumimoji="0" lang="en-US" altLang="zh-CN" sz="1800">
                <a:latin typeface="Helvetica" panose="020B0604020202020204" pitchFamily="34" charset="0"/>
              </a:endParaRPr>
            </a:p>
          </p:txBody>
        </p:sp>
        <p:sp>
          <p:nvSpPr>
            <p:cNvPr id="436249" name="Line 25"/>
            <p:cNvSpPr>
              <a:spLocks noChangeShapeType="1"/>
            </p:cNvSpPr>
            <p:nvPr/>
          </p:nvSpPr>
          <p:spPr bwMode="auto">
            <a:xfrm flipH="1">
              <a:off x="4272" y="2736"/>
              <a:ext cx="0" cy="4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6251" name="Text Box 27"/>
            <p:cNvSpPr txBox="1">
              <a:spLocks noChangeArrowheads="1"/>
            </p:cNvSpPr>
            <p:nvPr/>
          </p:nvSpPr>
          <p:spPr bwMode="auto">
            <a:xfrm flipH="1">
              <a:off x="4224"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3</a:t>
              </a:r>
              <a:endParaRPr kumimoji="0" lang="en-US" altLang="zh-CN" sz="1800">
                <a:latin typeface="Helvetica" panose="020B0604020202020204" pitchFamily="34" charset="0"/>
              </a:endParaRPr>
            </a:p>
          </p:txBody>
        </p:sp>
        <p:sp>
          <p:nvSpPr>
            <p:cNvPr id="436282" name="Text Box 58"/>
            <p:cNvSpPr txBox="1">
              <a:spLocks noChangeArrowheads="1"/>
            </p:cNvSpPr>
            <p:nvPr/>
          </p:nvSpPr>
          <p:spPr bwMode="auto">
            <a:xfrm flipH="1">
              <a:off x="2976"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2</a:t>
              </a:r>
              <a:endParaRPr kumimoji="0" lang="en-US" altLang="zh-CN" sz="1800">
                <a:latin typeface="Helvetica" panose="020B0604020202020204" pitchFamily="34" charset="0"/>
              </a:endParaRPr>
            </a:p>
          </p:txBody>
        </p:sp>
        <p:sp>
          <p:nvSpPr>
            <p:cNvPr id="436283" name="Text Box 59"/>
            <p:cNvSpPr txBox="1">
              <a:spLocks noChangeArrowheads="1"/>
            </p:cNvSpPr>
            <p:nvPr/>
          </p:nvSpPr>
          <p:spPr bwMode="auto">
            <a:xfrm flipH="1">
              <a:off x="3216" y="2832"/>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0" lang="en-US" altLang="zh-CN" sz="1800">
                  <a:latin typeface="Helvetica" panose="020B0604020202020204" pitchFamily="34" charset="0"/>
                </a:rPr>
                <a:t>P</a:t>
              </a:r>
              <a:r>
                <a:rPr kumimoji="0" lang="en-US" altLang="zh-CN" sz="1800" baseline="-25000">
                  <a:latin typeface="Helvetica" panose="020B0604020202020204" pitchFamily="34" charset="0"/>
                </a:rPr>
                <a:t>1</a:t>
              </a:r>
              <a:endParaRPr kumimoji="0" lang="en-US" altLang="zh-CN" sz="1800">
                <a:latin typeface="Helvetica" panose="020B0604020202020204" pitchFamily="34" charset="0"/>
              </a:endParaRPr>
            </a:p>
          </p:txBody>
        </p:sp>
      </p:grpSp>
      <p:sp>
        <p:nvSpPr>
          <p:cNvPr id="32" name="Rectangle 2"/>
          <p:cNvSpPr txBox="1">
            <a:spLocks noChangeArrowheads="1"/>
          </p:cNvSpPr>
          <p:nvPr/>
        </p:nvSpPr>
        <p:spPr>
          <a:xfrm>
            <a:off x="5715000" y="309041"/>
            <a:ext cx="3316288" cy="38893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400" kern="0">
                <a:solidFill>
                  <a:schemeClr val="tx1"/>
                </a:solidFill>
                <a:latin typeface="+mn-ea"/>
                <a:ea typeface="+mn-ea"/>
              </a:rPr>
              <a:t>抢占式优先权算法</a:t>
            </a:r>
            <a:r>
              <a:rPr lang="en-US" altLang="zh-CN" sz="2400" kern="0">
                <a:solidFill>
                  <a:schemeClr val="tx1"/>
                </a:solidFill>
                <a:latin typeface="+mn-ea"/>
                <a:ea typeface="+mn-ea"/>
              </a:rPr>
              <a:t>—</a:t>
            </a:r>
            <a:r>
              <a:rPr lang="zh-CN" altLang="en-US" sz="2400" kern="0">
                <a:solidFill>
                  <a:schemeClr val="tx1"/>
                </a:solidFill>
                <a:latin typeface="+mn-ea"/>
                <a:ea typeface="+mn-ea"/>
              </a:rPr>
              <a:t>例</a:t>
            </a:r>
          </a:p>
        </p:txBody>
      </p:sp>
      <p:sp>
        <p:nvSpPr>
          <p:cNvPr id="33" name="Rectangle 2"/>
          <p:cNvSpPr txBox="1">
            <a:spLocks noChangeArrowheads="1"/>
          </p:cNvSpPr>
          <p:nvPr/>
        </p:nvSpPr>
        <p:spPr>
          <a:xfrm>
            <a:off x="935596" y="224644"/>
            <a:ext cx="5562600" cy="42809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800" b="1" kern="0" dirty="0" smtClean="0">
                <a:latin typeface="+mn-ea"/>
                <a:ea typeface="+mn-ea"/>
              </a:rPr>
              <a:t>（</a:t>
            </a:r>
            <a:r>
              <a:rPr lang="en-US" altLang="zh-CN" sz="2800" b="1" kern="0" dirty="0" smtClean="0">
                <a:latin typeface="+mn-ea"/>
                <a:ea typeface="+mn-ea"/>
              </a:rPr>
              <a:t>4</a:t>
            </a:r>
            <a:r>
              <a:rPr lang="zh-CN" altLang="en-US" sz="2800" b="1" kern="0" dirty="0" smtClean="0">
                <a:latin typeface="+mn-ea"/>
                <a:ea typeface="+mn-ea"/>
              </a:rPr>
              <a:t>）优先权</a:t>
            </a:r>
            <a:r>
              <a:rPr lang="zh-CN" altLang="en-US" sz="2800" b="1" kern="0" dirty="0">
                <a:latin typeface="+mn-ea"/>
                <a:ea typeface="+mn-ea"/>
              </a:rPr>
              <a:t>调度算法</a:t>
            </a:r>
            <a:endParaRPr lang="zh-CN" altLang="zh-CN" sz="2800" b="1" kern="0" dirty="0">
              <a:latin typeface="+mn-ea"/>
              <a:ea typeface="+mn-ea"/>
            </a:endParaRPr>
          </a:p>
        </p:txBody>
      </p:sp>
    </p:spTree>
    <p:extLst>
      <p:ext uri="{BB962C8B-B14F-4D97-AF65-F5344CB8AC3E}">
        <p14:creationId xmlns:p14="http://schemas.microsoft.com/office/powerpoint/2010/main" val="3584540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36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Text Box 5"/>
          <p:cNvSpPr txBox="1">
            <a:spLocks noChangeArrowheads="1"/>
          </p:cNvSpPr>
          <p:nvPr/>
        </p:nvSpPr>
        <p:spPr bwMode="auto">
          <a:xfrm>
            <a:off x="827584" y="1196752"/>
            <a:ext cx="687676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ct val="150000"/>
              </a:lnSpc>
              <a:buClr>
                <a:schemeClr val="tx2"/>
              </a:buClr>
              <a:buSzPct val="100000"/>
              <a:buFont typeface="Wingdings" panose="05000000000000000000" pitchFamily="2" charset="2"/>
              <a:buChar char="n"/>
            </a:pPr>
            <a:r>
              <a:rPr kumimoji="0" lang="zh-CN" altLang="en-US" sz="2400" b="1" dirty="0">
                <a:latin typeface="+mn-ea"/>
                <a:ea typeface="+mn-ea"/>
              </a:rPr>
              <a:t>静态优先权</a:t>
            </a:r>
          </a:p>
          <a:p>
            <a:pPr marL="800100" lvl="1" indent="-342900" eaLnBrk="0" hangingPunct="0">
              <a:lnSpc>
                <a:spcPct val="150000"/>
              </a:lnSpc>
              <a:buSzPct val="100000"/>
              <a:buFont typeface="Arial" panose="020B0604020202020204" pitchFamily="34" charset="0"/>
              <a:buChar char="•"/>
            </a:pPr>
            <a:r>
              <a:rPr kumimoji="0" lang="zh-CN" altLang="en-US" sz="2000" dirty="0" smtClean="0">
                <a:latin typeface="+mn-ea"/>
                <a:ea typeface="+mn-ea"/>
              </a:rPr>
              <a:t>优先权</a:t>
            </a:r>
            <a:r>
              <a:rPr kumimoji="0" lang="zh-CN" altLang="en-US" sz="2000" dirty="0">
                <a:latin typeface="+mn-ea"/>
                <a:ea typeface="+mn-ea"/>
              </a:rPr>
              <a:t>在创建进程时</a:t>
            </a:r>
            <a:r>
              <a:rPr kumimoji="0" lang="zh-CN" altLang="en-US" sz="2000" dirty="0" smtClean="0">
                <a:latin typeface="+mn-ea"/>
                <a:ea typeface="+mn-ea"/>
              </a:rPr>
              <a:t>确定</a:t>
            </a:r>
            <a:endParaRPr lang="en-US" altLang="zh-CN" sz="2000" dirty="0">
              <a:latin typeface="+mn-ea"/>
              <a:ea typeface="+mn-ea"/>
            </a:endParaRPr>
          </a:p>
          <a:p>
            <a:pPr marL="800100" lvl="1" indent="-342900" eaLnBrk="0" hangingPunct="0">
              <a:lnSpc>
                <a:spcPct val="150000"/>
              </a:lnSpc>
              <a:buSzPct val="100000"/>
              <a:buFont typeface="Arial" panose="020B0604020202020204" pitchFamily="34" charset="0"/>
              <a:buChar char="•"/>
            </a:pPr>
            <a:r>
              <a:rPr kumimoji="0" lang="zh-CN" altLang="en-US" sz="2000" dirty="0" smtClean="0">
                <a:latin typeface="+mn-ea"/>
                <a:ea typeface="+mn-ea"/>
              </a:rPr>
              <a:t>在</a:t>
            </a:r>
            <a:r>
              <a:rPr kumimoji="0" lang="zh-CN" altLang="en-US" sz="2000" dirty="0">
                <a:latin typeface="+mn-ea"/>
                <a:ea typeface="+mn-ea"/>
              </a:rPr>
              <a:t>进程的整个运行期间保持</a:t>
            </a:r>
            <a:r>
              <a:rPr kumimoji="0" lang="zh-CN" altLang="en-US" sz="2000" dirty="0" smtClean="0">
                <a:latin typeface="+mn-ea"/>
                <a:ea typeface="+mn-ea"/>
              </a:rPr>
              <a:t>不变</a:t>
            </a:r>
            <a:endParaRPr kumimoji="0" lang="en-US" altLang="zh-CN" sz="2000" dirty="0" smtClean="0">
              <a:latin typeface="+mn-ea"/>
              <a:ea typeface="+mn-ea"/>
            </a:endParaRPr>
          </a:p>
          <a:p>
            <a:pPr marL="800100" lvl="1" indent="-342900" eaLnBrk="0" hangingPunct="0">
              <a:lnSpc>
                <a:spcPct val="150000"/>
              </a:lnSpc>
              <a:buSzPct val="100000"/>
              <a:buFont typeface="Arial" panose="020B0604020202020204" pitchFamily="34" charset="0"/>
              <a:buChar char="•"/>
            </a:pPr>
            <a:r>
              <a:rPr kumimoji="0" lang="zh-CN" altLang="en-US" sz="2000" dirty="0" smtClean="0">
                <a:latin typeface="+mn-ea"/>
                <a:ea typeface="+mn-ea"/>
              </a:rPr>
              <a:t>一般</a:t>
            </a:r>
            <a:r>
              <a:rPr kumimoji="0" lang="zh-CN" altLang="en-US" sz="2000" dirty="0">
                <a:latin typeface="+mn-ea"/>
                <a:ea typeface="+mn-ea"/>
              </a:rPr>
              <a:t>用一整数表示，小表优先级</a:t>
            </a:r>
            <a:r>
              <a:rPr kumimoji="0" lang="zh-CN" altLang="en-US" sz="2000" dirty="0" smtClean="0">
                <a:latin typeface="+mn-ea"/>
                <a:ea typeface="+mn-ea"/>
              </a:rPr>
              <a:t>高</a:t>
            </a:r>
            <a:endParaRPr kumimoji="0" lang="en-US" altLang="zh-CN" sz="2000" dirty="0" smtClean="0">
              <a:latin typeface="+mn-ea"/>
              <a:ea typeface="+mn-ea"/>
            </a:endParaRPr>
          </a:p>
          <a:p>
            <a:pPr indent="457200" eaLnBrk="0" hangingPunct="0">
              <a:lnSpc>
                <a:spcPct val="150000"/>
              </a:lnSpc>
              <a:buClr>
                <a:schemeClr val="hlink"/>
              </a:buClr>
              <a:buSzPct val="140000"/>
              <a:buFont typeface="Wingdings" panose="05000000000000000000" pitchFamily="2" charset="2"/>
              <a:buNone/>
            </a:pPr>
            <a:endParaRPr kumimoji="0" lang="zh-CN" altLang="en-US" sz="2000" dirty="0">
              <a:latin typeface="+mn-ea"/>
              <a:ea typeface="+mn-ea"/>
            </a:endParaRPr>
          </a:p>
          <a:p>
            <a:pPr marL="342900" indent="-342900" eaLnBrk="0" hangingPunct="0">
              <a:lnSpc>
                <a:spcPct val="150000"/>
              </a:lnSpc>
              <a:buClr>
                <a:schemeClr val="tx2"/>
              </a:buClr>
              <a:buSzPct val="100000"/>
              <a:buFont typeface="Wingdings" panose="05000000000000000000" pitchFamily="2" charset="2"/>
              <a:buChar char="n"/>
            </a:pPr>
            <a:r>
              <a:rPr kumimoji="0" lang="zh-CN" altLang="en-US" sz="2400" b="1" dirty="0">
                <a:latin typeface="+mn-ea"/>
                <a:ea typeface="+mn-ea"/>
              </a:rPr>
              <a:t>动态优先权</a:t>
            </a:r>
          </a:p>
          <a:p>
            <a:pPr marL="800100" lvl="1" indent="-342900" eaLnBrk="0" hangingPunct="0">
              <a:lnSpc>
                <a:spcPct val="150000"/>
              </a:lnSpc>
              <a:buSzPct val="100000"/>
              <a:buFont typeface="Arial" panose="020B0604020202020204" pitchFamily="34" charset="0"/>
              <a:buChar char="•"/>
            </a:pPr>
            <a:r>
              <a:rPr kumimoji="0" lang="zh-CN" altLang="en-US" sz="2000" dirty="0" smtClean="0">
                <a:latin typeface="+mn-ea"/>
                <a:ea typeface="+mn-ea"/>
              </a:rPr>
              <a:t>优先权</a:t>
            </a:r>
            <a:r>
              <a:rPr kumimoji="0" lang="zh-CN" altLang="en-US" sz="2000" dirty="0">
                <a:latin typeface="+mn-ea"/>
                <a:ea typeface="+mn-ea"/>
              </a:rPr>
              <a:t>在创建进程时</a:t>
            </a:r>
            <a:r>
              <a:rPr kumimoji="0" lang="zh-CN" altLang="en-US" sz="2000" dirty="0" smtClean="0">
                <a:latin typeface="+mn-ea"/>
                <a:ea typeface="+mn-ea"/>
              </a:rPr>
              <a:t>确定</a:t>
            </a:r>
            <a:endParaRPr lang="en-US" altLang="zh-CN" sz="2000" dirty="0">
              <a:latin typeface="+mn-ea"/>
              <a:ea typeface="+mn-ea"/>
            </a:endParaRPr>
          </a:p>
          <a:p>
            <a:pPr marL="800100" lvl="1" indent="-342900" eaLnBrk="0" hangingPunct="0">
              <a:lnSpc>
                <a:spcPct val="150000"/>
              </a:lnSpc>
              <a:buSzPct val="100000"/>
              <a:buFont typeface="Arial" panose="020B0604020202020204" pitchFamily="34" charset="0"/>
              <a:buChar char="•"/>
            </a:pPr>
            <a:r>
              <a:rPr kumimoji="0" lang="zh-CN" altLang="en-US" sz="2000" dirty="0" smtClean="0">
                <a:latin typeface="+mn-ea"/>
                <a:ea typeface="+mn-ea"/>
              </a:rPr>
              <a:t>在</a:t>
            </a:r>
            <a:r>
              <a:rPr kumimoji="0" lang="zh-CN" altLang="en-US" sz="2000" dirty="0">
                <a:latin typeface="+mn-ea"/>
                <a:ea typeface="+mn-ea"/>
              </a:rPr>
              <a:t>进程的运行期间会发生</a:t>
            </a:r>
            <a:r>
              <a:rPr kumimoji="0" lang="zh-CN" altLang="en-US" sz="2000" dirty="0" smtClean="0">
                <a:latin typeface="+mn-ea"/>
                <a:ea typeface="+mn-ea"/>
              </a:rPr>
              <a:t>变化 </a:t>
            </a:r>
            <a:endParaRPr kumimoji="0" lang="zh-CN" altLang="en-US" sz="2000" dirty="0">
              <a:latin typeface="+mn-ea"/>
              <a:ea typeface="+mn-ea"/>
            </a:endParaRPr>
          </a:p>
        </p:txBody>
      </p:sp>
      <p:sp>
        <p:nvSpPr>
          <p:cNvPr id="110603" name="AutoShape 11">
            <a:hlinkClick r:id="rId2" action="ppaction://hlinksldjump"/>
          </p:cNvPr>
          <p:cNvSpPr>
            <a:spLocks noChangeArrowheads="1"/>
          </p:cNvSpPr>
          <p:nvPr/>
        </p:nvSpPr>
        <p:spPr bwMode="auto">
          <a:xfrm>
            <a:off x="5832140" y="4940051"/>
            <a:ext cx="1764196" cy="1113251"/>
          </a:xfrm>
          <a:prstGeom prst="irregularSeal1">
            <a:avLst/>
          </a:prstGeom>
          <a:solidFill>
            <a:srgbClr val="0000FF"/>
          </a:solidFill>
          <a:ln w="9525">
            <a:noFill/>
            <a:miter lim="800000"/>
            <a:headEnd/>
            <a:tailEnd/>
          </a:ln>
          <a:effectLst/>
          <a:extLst/>
        </p:spPr>
        <p:txBody>
          <a:bodyPr wrap="none" anchor="ctr"/>
          <a:lstStyle/>
          <a:p>
            <a:pPr algn="ctr"/>
            <a:r>
              <a:rPr lang="zh-CN" altLang="en-US" sz="2400" b="1">
                <a:solidFill>
                  <a:schemeClr val="bg1"/>
                </a:solidFill>
              </a:rPr>
              <a:t>返回</a:t>
            </a:r>
          </a:p>
        </p:txBody>
      </p:sp>
      <p:sp>
        <p:nvSpPr>
          <p:cNvPr id="6" name="Rectangle 2"/>
          <p:cNvSpPr txBox="1">
            <a:spLocks noChangeArrowheads="1"/>
          </p:cNvSpPr>
          <p:nvPr/>
        </p:nvSpPr>
        <p:spPr>
          <a:xfrm>
            <a:off x="1259632" y="224644"/>
            <a:ext cx="5238564" cy="42809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800" b="1" kern="0" dirty="0">
                <a:latin typeface="+mn-ea"/>
                <a:ea typeface="+mn-ea"/>
              </a:rPr>
              <a:t>优先权的类型</a:t>
            </a:r>
            <a:endParaRPr lang="zh-CN" altLang="zh-CN" sz="2800" b="1" kern="0" dirty="0">
              <a:latin typeface="+mn-ea"/>
              <a:ea typeface="+mn-ea"/>
            </a:endParaRPr>
          </a:p>
        </p:txBody>
      </p:sp>
    </p:spTree>
    <p:extLst>
      <p:ext uri="{BB962C8B-B14F-4D97-AF65-F5344CB8AC3E}">
        <p14:creationId xmlns:p14="http://schemas.microsoft.com/office/powerpoint/2010/main" val="34666067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2" name="Text Box 4"/>
          <p:cNvSpPr txBox="1">
            <a:spLocks noChangeArrowheads="1"/>
          </p:cNvSpPr>
          <p:nvPr/>
        </p:nvSpPr>
        <p:spPr bwMode="auto">
          <a:xfrm>
            <a:off x="926344" y="1772816"/>
            <a:ext cx="7543800" cy="559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eaLnBrk="0" hangingPunct="0">
              <a:lnSpc>
                <a:spcPct val="150000"/>
              </a:lnSpc>
              <a:buClr>
                <a:schemeClr val="tx1"/>
              </a:buClr>
              <a:buSzPct val="80000"/>
              <a:buFont typeface="Wingdings" panose="05000000000000000000" pitchFamily="2" charset="2"/>
              <a:buChar char="n"/>
            </a:pPr>
            <a:r>
              <a:rPr kumimoji="0" lang="zh-CN" altLang="en-US" sz="2400" b="1" dirty="0">
                <a:latin typeface="+mn-ea"/>
                <a:ea typeface="+mn-ea"/>
                <a:sym typeface="Symbol" panose="05050102010706020507" pitchFamily="18" charset="2"/>
              </a:rPr>
              <a:t>优先权的变化为     </a:t>
            </a:r>
            <a:endParaRPr kumimoji="0" lang="zh-CN" altLang="zh-CN" sz="2400" b="1" dirty="0">
              <a:latin typeface="+mn-ea"/>
              <a:ea typeface="+mn-ea"/>
              <a:sym typeface="Symbol" panose="05050102010706020507" pitchFamily="18" charset="2"/>
            </a:endParaRPr>
          </a:p>
        </p:txBody>
      </p:sp>
      <p:graphicFrame>
        <p:nvGraphicFramePr>
          <p:cNvPr id="432133" name="Object 5"/>
          <p:cNvGraphicFramePr>
            <a:graphicFrameLocks noChangeAspect="1"/>
          </p:cNvGraphicFramePr>
          <p:nvPr>
            <p:extLst/>
          </p:nvPr>
        </p:nvGraphicFramePr>
        <p:xfrm>
          <a:off x="1824845" y="2430699"/>
          <a:ext cx="5987515" cy="710269"/>
        </p:xfrm>
        <a:graphic>
          <a:graphicData uri="http://schemas.openxmlformats.org/presentationml/2006/ole">
            <mc:AlternateContent xmlns:mc="http://schemas.openxmlformats.org/markup-compatibility/2006">
              <mc:Choice xmlns:v="urn:schemas-microsoft-com:vml" Requires="v">
                <p:oleObj spid="_x0000_s3086" name="Equation" r:id="rId4" imgW="2501640" imgH="304560" progId="Equation.3">
                  <p:embed/>
                </p:oleObj>
              </mc:Choice>
              <mc:Fallback>
                <p:oleObj name="Equation" r:id="rId4" imgW="2501640" imgH="304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845" y="2430699"/>
                        <a:ext cx="5987515" cy="710269"/>
                      </a:xfrm>
                      <a:prstGeom prst="rect">
                        <a:avLst/>
                      </a:prstGeom>
                      <a:noFill/>
                      <a:ln>
                        <a:noFill/>
                      </a:ln>
                      <a:effectLst/>
                      <a:extLst/>
                    </p:spPr>
                  </p:pic>
                </p:oleObj>
              </mc:Fallback>
            </mc:AlternateContent>
          </a:graphicData>
        </a:graphic>
      </p:graphicFrame>
      <p:grpSp>
        <p:nvGrpSpPr>
          <p:cNvPr id="432136" name="Group 8"/>
          <p:cNvGrpSpPr>
            <a:grpSpLocks/>
          </p:cNvGrpSpPr>
          <p:nvPr/>
        </p:nvGrpSpPr>
        <p:grpSpPr bwMode="auto">
          <a:xfrm>
            <a:off x="2375756" y="3176972"/>
            <a:ext cx="3482975" cy="473075"/>
            <a:chOff x="1214" y="2424"/>
            <a:chExt cx="2194" cy="298"/>
          </a:xfrm>
        </p:grpSpPr>
        <p:graphicFrame>
          <p:nvGraphicFramePr>
            <p:cNvPr id="432134" name="Object 6"/>
            <p:cNvGraphicFramePr>
              <a:graphicFrameLocks noChangeAspect="1"/>
            </p:cNvGraphicFramePr>
            <p:nvPr>
              <p:extLst/>
            </p:nvPr>
          </p:nvGraphicFramePr>
          <p:xfrm>
            <a:off x="1214" y="2424"/>
            <a:ext cx="373" cy="298"/>
          </p:xfrm>
          <a:graphic>
            <a:graphicData uri="http://schemas.openxmlformats.org/presentationml/2006/ole">
              <mc:AlternateContent xmlns:mc="http://schemas.openxmlformats.org/markup-compatibility/2006">
                <mc:Choice xmlns:v="urn:schemas-microsoft-com:vml" Requires="v">
                  <p:oleObj spid="_x0000_s3087" name="Equation" r:id="rId6" imgW="152280" imgH="164880" progId="Equation.3">
                    <p:embed/>
                  </p:oleObj>
                </mc:Choice>
                <mc:Fallback>
                  <p:oleObj name="Equation" r:id="rId6" imgW="152280" imgH="1648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 y="2424"/>
                          <a:ext cx="373" cy="298"/>
                        </a:xfrm>
                        <a:prstGeom prst="rect">
                          <a:avLst/>
                        </a:prstGeom>
                        <a:noFill/>
                        <a:ln>
                          <a:noFill/>
                        </a:ln>
                        <a:effectLst/>
                        <a:extLst/>
                      </p:spPr>
                    </p:pic>
                  </p:oleObj>
                </mc:Fallback>
              </mc:AlternateContent>
            </a:graphicData>
          </a:graphic>
        </p:graphicFrame>
        <p:sp>
          <p:nvSpPr>
            <p:cNvPr id="432135" name="Text Box 7"/>
            <p:cNvSpPr txBox="1">
              <a:spLocks noChangeArrowheads="1"/>
            </p:cNvSpPr>
            <p:nvPr/>
          </p:nvSpPr>
          <p:spPr bwMode="auto">
            <a:xfrm>
              <a:off x="1488" y="2427"/>
              <a:ext cx="19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latin typeface="+mn-ea"/>
                  <a:ea typeface="+mn-ea"/>
                </a:rPr>
                <a:t>为响应比。</a:t>
              </a:r>
            </a:p>
          </p:txBody>
        </p:sp>
      </p:grpSp>
      <p:sp>
        <p:nvSpPr>
          <p:cNvPr id="432137" name="Text Box 9"/>
          <p:cNvSpPr txBox="1">
            <a:spLocks noChangeArrowheads="1"/>
          </p:cNvSpPr>
          <p:nvPr/>
        </p:nvSpPr>
        <p:spPr bwMode="auto">
          <a:xfrm>
            <a:off x="1136576" y="3641276"/>
            <a:ext cx="7086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000" dirty="0">
                <a:latin typeface="+mn-ea"/>
                <a:ea typeface="+mn-ea"/>
              </a:rPr>
              <a:t>注：  </a:t>
            </a:r>
          </a:p>
          <a:p>
            <a:pPr>
              <a:lnSpc>
                <a:spcPct val="150000"/>
              </a:lnSpc>
            </a:pPr>
            <a:r>
              <a:rPr lang="en-US" altLang="zh-CN" sz="2000" dirty="0">
                <a:latin typeface="+mn-ea"/>
                <a:ea typeface="+mn-ea"/>
              </a:rPr>
              <a:t>1)</a:t>
            </a:r>
            <a:r>
              <a:rPr lang="zh-CN" altLang="en-US" sz="2000" dirty="0">
                <a:latin typeface="+mn-ea"/>
                <a:ea typeface="+mn-ea"/>
              </a:rPr>
              <a:t>如</a:t>
            </a:r>
            <a:r>
              <a:rPr lang="zh-CN" altLang="en-US" sz="2000" dirty="0">
                <a:solidFill>
                  <a:srgbClr val="0000FF"/>
                </a:solidFill>
                <a:latin typeface="+mn-ea"/>
                <a:ea typeface="+mn-ea"/>
              </a:rPr>
              <a:t>等待时间</a:t>
            </a:r>
            <a:r>
              <a:rPr lang="zh-CN" altLang="en-US" sz="2000" dirty="0">
                <a:latin typeface="+mn-ea"/>
                <a:ea typeface="+mn-ea"/>
              </a:rPr>
              <a:t>相同</a:t>
            </a:r>
            <a:r>
              <a:rPr lang="en-US" altLang="zh-CN" sz="2000" dirty="0">
                <a:latin typeface="+mn-ea"/>
                <a:ea typeface="+mn-ea"/>
              </a:rPr>
              <a:t>,</a:t>
            </a:r>
            <a:r>
              <a:rPr lang="zh-CN" altLang="en-US" sz="2000" dirty="0">
                <a:latin typeface="+mn-ea"/>
                <a:ea typeface="+mn-ea"/>
              </a:rPr>
              <a:t>则</a:t>
            </a:r>
            <a:r>
              <a:rPr lang="zh-CN" altLang="en-US" sz="2000" dirty="0">
                <a:solidFill>
                  <a:srgbClr val="0000FF"/>
                </a:solidFill>
                <a:latin typeface="+mn-ea"/>
                <a:ea typeface="+mn-ea"/>
              </a:rPr>
              <a:t>要求服务时间</a:t>
            </a:r>
            <a:r>
              <a:rPr lang="zh-CN" altLang="en-US" sz="2000" dirty="0">
                <a:latin typeface="+mn-ea"/>
                <a:ea typeface="+mn-ea"/>
              </a:rPr>
              <a:t>愈短</a:t>
            </a:r>
            <a:r>
              <a:rPr lang="en-US" altLang="zh-CN" sz="2000" dirty="0">
                <a:latin typeface="+mn-ea"/>
                <a:ea typeface="+mn-ea"/>
              </a:rPr>
              <a:t>,</a:t>
            </a:r>
            <a:r>
              <a:rPr lang="zh-CN" altLang="en-US" sz="2000" dirty="0">
                <a:latin typeface="+mn-ea"/>
                <a:ea typeface="+mn-ea"/>
              </a:rPr>
              <a:t>其优先权愈高</a:t>
            </a:r>
            <a:r>
              <a:rPr lang="en-US" altLang="zh-CN" sz="2000" dirty="0" smtClean="0">
                <a:latin typeface="+mn-ea"/>
                <a:ea typeface="+mn-ea"/>
              </a:rPr>
              <a:t>---</a:t>
            </a:r>
            <a:r>
              <a:rPr lang="en-US" altLang="zh-CN" sz="2000" dirty="0">
                <a:latin typeface="+mn-ea"/>
                <a:ea typeface="+mn-ea"/>
              </a:rPr>
              <a:t>SPF.</a:t>
            </a:r>
          </a:p>
          <a:p>
            <a:pPr>
              <a:lnSpc>
                <a:spcPct val="150000"/>
              </a:lnSpc>
            </a:pPr>
            <a:r>
              <a:rPr lang="en-US" altLang="zh-CN" sz="2000" dirty="0">
                <a:latin typeface="+mn-ea"/>
                <a:ea typeface="+mn-ea"/>
              </a:rPr>
              <a:t>2)</a:t>
            </a:r>
            <a:r>
              <a:rPr lang="zh-CN" altLang="en-US" sz="2000" dirty="0">
                <a:latin typeface="+mn-ea"/>
                <a:ea typeface="+mn-ea"/>
              </a:rPr>
              <a:t>如</a:t>
            </a:r>
            <a:r>
              <a:rPr lang="zh-CN" altLang="en-US" sz="2000" dirty="0">
                <a:solidFill>
                  <a:srgbClr val="0000FF"/>
                </a:solidFill>
                <a:latin typeface="+mn-ea"/>
                <a:ea typeface="+mn-ea"/>
              </a:rPr>
              <a:t>要求服务</a:t>
            </a:r>
            <a:r>
              <a:rPr lang="zh-CN" altLang="en-US" sz="2000" dirty="0">
                <a:latin typeface="+mn-ea"/>
                <a:ea typeface="+mn-ea"/>
              </a:rPr>
              <a:t>时间相同</a:t>
            </a:r>
            <a:r>
              <a:rPr lang="en-US" altLang="zh-CN" sz="2000" dirty="0">
                <a:latin typeface="+mn-ea"/>
                <a:ea typeface="+mn-ea"/>
              </a:rPr>
              <a:t>,</a:t>
            </a:r>
            <a:r>
              <a:rPr lang="zh-CN" altLang="en-US" sz="2000" dirty="0">
                <a:latin typeface="+mn-ea"/>
                <a:ea typeface="+mn-ea"/>
              </a:rPr>
              <a:t>优先权决定于</a:t>
            </a:r>
            <a:r>
              <a:rPr lang="zh-CN" altLang="en-US" sz="2000" dirty="0">
                <a:solidFill>
                  <a:srgbClr val="0000FF"/>
                </a:solidFill>
                <a:latin typeface="+mn-ea"/>
                <a:ea typeface="+mn-ea"/>
              </a:rPr>
              <a:t>等待时间</a:t>
            </a:r>
            <a:r>
              <a:rPr lang="en-US" altLang="zh-CN" sz="2000" dirty="0" smtClean="0">
                <a:latin typeface="+mn-ea"/>
                <a:ea typeface="+mn-ea"/>
              </a:rPr>
              <a:t>---</a:t>
            </a:r>
            <a:r>
              <a:rPr lang="en-US" altLang="zh-CN" sz="2000" dirty="0">
                <a:latin typeface="+mn-ea"/>
                <a:ea typeface="+mn-ea"/>
              </a:rPr>
              <a:t>FCFS</a:t>
            </a:r>
            <a:r>
              <a:rPr lang="zh-CN" altLang="en-US" sz="2000" dirty="0">
                <a:latin typeface="+mn-ea"/>
                <a:ea typeface="+mn-ea"/>
              </a:rPr>
              <a:t>。</a:t>
            </a:r>
          </a:p>
          <a:p>
            <a:pPr>
              <a:lnSpc>
                <a:spcPct val="150000"/>
              </a:lnSpc>
            </a:pPr>
            <a:r>
              <a:rPr lang="en-US" altLang="zh-CN" sz="2000" dirty="0">
                <a:latin typeface="+mn-ea"/>
                <a:ea typeface="+mn-ea"/>
              </a:rPr>
              <a:t>3)</a:t>
            </a:r>
            <a:r>
              <a:rPr lang="zh-CN" altLang="en-US" sz="2000" dirty="0">
                <a:latin typeface="+mn-ea"/>
                <a:ea typeface="+mn-ea"/>
              </a:rPr>
              <a:t>对长作业</a:t>
            </a:r>
            <a:r>
              <a:rPr lang="en-US" altLang="zh-CN" sz="2000" dirty="0">
                <a:latin typeface="+mn-ea"/>
                <a:ea typeface="+mn-ea"/>
              </a:rPr>
              <a:t>,</a:t>
            </a:r>
            <a:r>
              <a:rPr lang="zh-CN" altLang="en-US" sz="2000" dirty="0">
                <a:latin typeface="+mn-ea"/>
                <a:ea typeface="+mn-ea"/>
              </a:rPr>
              <a:t>若等待时间足够长，优先权也高，也能获得</a:t>
            </a:r>
            <a:r>
              <a:rPr lang="en-US" altLang="zh-CN" sz="2000" dirty="0">
                <a:latin typeface="+mn-ea"/>
                <a:ea typeface="+mn-ea"/>
              </a:rPr>
              <a:t>CPU</a:t>
            </a:r>
            <a:r>
              <a:rPr lang="zh-CN" altLang="en-US" sz="2000" dirty="0">
                <a:latin typeface="+mn-ea"/>
                <a:ea typeface="+mn-ea"/>
              </a:rPr>
              <a:t>。</a:t>
            </a:r>
          </a:p>
        </p:txBody>
      </p:sp>
      <p:sp>
        <p:nvSpPr>
          <p:cNvPr id="432140" name="AutoShape 12">
            <a:hlinkClick r:id="rId8" action="ppaction://hlinksldjump"/>
          </p:cNvPr>
          <p:cNvSpPr>
            <a:spLocks noChangeArrowheads="1"/>
          </p:cNvSpPr>
          <p:nvPr/>
        </p:nvSpPr>
        <p:spPr bwMode="auto">
          <a:xfrm>
            <a:off x="5508104" y="5512879"/>
            <a:ext cx="1548172" cy="905138"/>
          </a:xfrm>
          <a:prstGeom prst="irregularSeal1">
            <a:avLst/>
          </a:prstGeom>
          <a:solidFill>
            <a:srgbClr val="0000FF"/>
          </a:solidFill>
          <a:ln w="9525">
            <a:noFill/>
            <a:miter lim="800000"/>
            <a:headEnd/>
            <a:tailEnd/>
          </a:ln>
          <a:effectLst/>
          <a:extLst/>
        </p:spPr>
        <p:txBody>
          <a:bodyPr wrap="none" anchor="ctr"/>
          <a:lstStyle/>
          <a:p>
            <a:pPr algn="ctr"/>
            <a:r>
              <a:rPr lang="zh-CN" altLang="en-US" sz="2400" b="1">
                <a:solidFill>
                  <a:schemeClr val="bg1"/>
                </a:solidFill>
              </a:rPr>
              <a:t>返回</a:t>
            </a:r>
          </a:p>
        </p:txBody>
      </p:sp>
      <p:sp>
        <p:nvSpPr>
          <p:cNvPr id="11" name="Rectangle 2"/>
          <p:cNvSpPr txBox="1">
            <a:spLocks noChangeArrowheads="1"/>
          </p:cNvSpPr>
          <p:nvPr/>
        </p:nvSpPr>
        <p:spPr>
          <a:xfrm>
            <a:off x="935596" y="188640"/>
            <a:ext cx="5562600" cy="42809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800" b="1" kern="0" dirty="0" smtClean="0">
                <a:latin typeface="+mn-ea"/>
                <a:ea typeface="+mn-ea"/>
              </a:rPr>
              <a:t>（</a:t>
            </a:r>
            <a:r>
              <a:rPr lang="en-US" altLang="zh-CN" sz="2800" b="1" kern="0" dirty="0" smtClean="0">
                <a:latin typeface="+mn-ea"/>
                <a:ea typeface="+mn-ea"/>
              </a:rPr>
              <a:t>5</a:t>
            </a:r>
            <a:r>
              <a:rPr lang="zh-CN" altLang="en-US" sz="2800" b="1" kern="0" dirty="0" smtClean="0">
                <a:latin typeface="+mn-ea"/>
                <a:ea typeface="+mn-ea"/>
              </a:rPr>
              <a:t>）</a:t>
            </a:r>
            <a:r>
              <a:rPr lang="zh-CN" altLang="en-US" sz="2800" b="1" kern="0" dirty="0">
                <a:latin typeface="+mn-ea"/>
                <a:ea typeface="+mn-ea"/>
              </a:rPr>
              <a:t>高响应比优先权调度算法</a:t>
            </a:r>
            <a:endParaRPr lang="zh-CN" altLang="zh-CN" sz="2800" b="1" kern="0" dirty="0">
              <a:latin typeface="+mn-ea"/>
              <a:ea typeface="+mn-ea"/>
            </a:endParaRPr>
          </a:p>
        </p:txBody>
      </p:sp>
      <p:sp>
        <p:nvSpPr>
          <p:cNvPr id="10" name="Text Box 4"/>
          <p:cNvSpPr txBox="1">
            <a:spLocks noChangeArrowheads="1"/>
          </p:cNvSpPr>
          <p:nvPr/>
        </p:nvSpPr>
        <p:spPr bwMode="auto">
          <a:xfrm>
            <a:off x="916632" y="1054477"/>
            <a:ext cx="7543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eaLnBrk="0" hangingPunct="0">
              <a:lnSpc>
                <a:spcPct val="150000"/>
              </a:lnSpc>
              <a:buClr>
                <a:schemeClr val="tx1"/>
              </a:buClr>
              <a:buSzPct val="80000"/>
              <a:buFont typeface="Wingdings" panose="05000000000000000000" pitchFamily="2" charset="2"/>
              <a:buChar char="n"/>
            </a:pPr>
            <a:r>
              <a:rPr kumimoji="0" lang="zh-CN" altLang="en-US" sz="2400" b="1" dirty="0" smtClean="0">
                <a:latin typeface="+mn-ea"/>
                <a:ea typeface="+mn-ea"/>
                <a:sym typeface="Symbol" panose="05050102010706020507" pitchFamily="18" charset="2"/>
              </a:rPr>
              <a:t>基本思想</a:t>
            </a:r>
            <a:r>
              <a:rPr kumimoji="0" lang="zh-CN" altLang="en-US" sz="2000" b="1" dirty="0" smtClean="0">
                <a:latin typeface="+mn-ea"/>
                <a:ea typeface="+mn-ea"/>
                <a:sym typeface="Symbol" panose="05050102010706020507" pitchFamily="18" charset="2"/>
              </a:rPr>
              <a:t>：</a:t>
            </a:r>
            <a:r>
              <a:rPr lang="zh-CN" altLang="en-US" sz="2000" u="sng" dirty="0"/>
              <a:t>把</a:t>
            </a:r>
            <a:r>
              <a:rPr lang="en-US" altLang="zh-CN" sz="2000" u="sng" dirty="0"/>
              <a:t>CPU</a:t>
            </a:r>
            <a:r>
              <a:rPr lang="zh-CN" altLang="en-US" sz="2000" u="sng" dirty="0"/>
              <a:t>分配给就绪队列中响应比最高的进程</a:t>
            </a:r>
            <a:r>
              <a:rPr lang="zh-CN" altLang="en-US" sz="2000" u="sng" dirty="0" smtClean="0"/>
              <a:t>。</a:t>
            </a:r>
            <a:endParaRPr lang="en-US" altLang="zh-CN" sz="2000" u="sng" dirty="0"/>
          </a:p>
        </p:txBody>
      </p:sp>
    </p:spTree>
    <p:extLst>
      <p:ext uri="{BB962C8B-B14F-4D97-AF65-F5344CB8AC3E}">
        <p14:creationId xmlns:p14="http://schemas.microsoft.com/office/powerpoint/2010/main" val="76575877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Text Box 5"/>
          <p:cNvSpPr txBox="1">
            <a:spLocks noChangeArrowheads="1"/>
          </p:cNvSpPr>
          <p:nvPr/>
        </p:nvSpPr>
        <p:spPr bwMode="auto">
          <a:xfrm>
            <a:off x="922772" y="1124744"/>
            <a:ext cx="7315200" cy="402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lnSpc>
                <a:spcPct val="170000"/>
              </a:lnSpc>
              <a:buClr>
                <a:schemeClr val="tx1"/>
              </a:buClr>
              <a:buSzPct val="80000"/>
              <a:buFont typeface="Wingdings" panose="05000000000000000000" pitchFamily="2" charset="2"/>
              <a:buChar char="n"/>
            </a:pPr>
            <a:r>
              <a:rPr kumimoji="0" lang="zh-CN" altLang="en-US" sz="2400" b="1" dirty="0">
                <a:latin typeface="+mn-ea"/>
                <a:ea typeface="+mn-ea"/>
              </a:rPr>
              <a:t>基本思想</a:t>
            </a:r>
            <a:r>
              <a:rPr kumimoji="0" lang="zh-CN" altLang="zh-CN" sz="2400" b="1" dirty="0" smtClean="0">
                <a:latin typeface="+mn-ea"/>
                <a:ea typeface="+mn-ea"/>
              </a:rPr>
              <a:t>:</a:t>
            </a:r>
            <a:endParaRPr lang="en-US" altLang="zh-CN" sz="2400" b="1" dirty="0">
              <a:latin typeface="+mn-ea"/>
              <a:ea typeface="+mn-ea"/>
            </a:endParaRPr>
          </a:p>
          <a:p>
            <a:pPr indent="457200" algn="just">
              <a:lnSpc>
                <a:spcPct val="170000"/>
              </a:lnSpc>
              <a:buClr>
                <a:schemeClr val="tx1"/>
              </a:buClr>
              <a:buSzPct val="80000"/>
            </a:pPr>
            <a:r>
              <a:rPr kumimoji="0" lang="zh-CN" altLang="en-US" sz="2000" dirty="0" smtClean="0">
                <a:latin typeface="+mn-ea"/>
                <a:ea typeface="+mn-ea"/>
              </a:rPr>
              <a:t>根据</a:t>
            </a:r>
            <a:r>
              <a:rPr kumimoji="0" lang="zh-CN" altLang="en-US" sz="2000" dirty="0">
                <a:latin typeface="+mn-ea"/>
                <a:ea typeface="+mn-ea"/>
              </a:rPr>
              <a:t>作业的性质或类型，将就绪队列划分为若干个独立的队列，每个作业固定地分属一个队列。每个队列采用一种调度算法，不同的队列可以采用不同的调度算法。</a:t>
            </a:r>
          </a:p>
          <a:p>
            <a:pPr lvl="1" algn="just">
              <a:lnSpc>
                <a:spcPct val="170000"/>
              </a:lnSpc>
              <a:buClr>
                <a:schemeClr val="tx1"/>
              </a:buClr>
              <a:buSzPct val="80000"/>
              <a:buFont typeface="Wingdings" panose="05000000000000000000" pitchFamily="2" charset="2"/>
              <a:buNone/>
            </a:pPr>
            <a:r>
              <a:rPr kumimoji="0" lang="zh-CN" altLang="en-US" sz="2000" dirty="0" smtClean="0">
                <a:latin typeface="+mn-ea"/>
                <a:ea typeface="+mn-ea"/>
              </a:rPr>
              <a:t>如</a:t>
            </a:r>
            <a:r>
              <a:rPr kumimoji="0" lang="zh-CN" altLang="en-US" sz="2000" dirty="0">
                <a:latin typeface="+mn-ea"/>
                <a:ea typeface="+mn-ea"/>
              </a:rPr>
              <a:t>：交互型作业设置一队列</a:t>
            </a:r>
            <a:r>
              <a:rPr kumimoji="0" lang="en-US" altLang="zh-CN" sz="2000" dirty="0">
                <a:latin typeface="+mn-ea"/>
                <a:ea typeface="+mn-ea"/>
              </a:rPr>
              <a:t>------</a:t>
            </a:r>
            <a:r>
              <a:rPr kumimoji="0" lang="zh-CN" altLang="en-US" sz="2000" dirty="0">
                <a:latin typeface="+mn-ea"/>
                <a:ea typeface="+mn-ea"/>
              </a:rPr>
              <a:t>时间片轮转调度算法</a:t>
            </a:r>
          </a:p>
          <a:p>
            <a:pPr lvl="1" algn="just">
              <a:lnSpc>
                <a:spcPct val="170000"/>
              </a:lnSpc>
              <a:buClr>
                <a:schemeClr val="tx1"/>
              </a:buClr>
              <a:buSzPct val="80000"/>
              <a:buFont typeface="Wingdings" panose="05000000000000000000" pitchFamily="2" charset="2"/>
              <a:buNone/>
            </a:pPr>
            <a:r>
              <a:rPr kumimoji="0" lang="en-US" altLang="zh-CN" sz="2000" dirty="0" smtClean="0">
                <a:latin typeface="+mn-ea"/>
                <a:ea typeface="+mn-ea"/>
              </a:rPr>
              <a:t>	</a:t>
            </a:r>
            <a:r>
              <a:rPr kumimoji="0" lang="zh-CN" altLang="en-US" sz="2000" dirty="0" smtClean="0">
                <a:latin typeface="+mn-ea"/>
                <a:ea typeface="+mn-ea"/>
              </a:rPr>
              <a:t>批处理</a:t>
            </a:r>
            <a:r>
              <a:rPr kumimoji="0" lang="zh-CN" altLang="en-US" sz="2000" dirty="0">
                <a:latin typeface="+mn-ea"/>
                <a:ea typeface="+mn-ea"/>
              </a:rPr>
              <a:t>作业设置一队列</a:t>
            </a:r>
            <a:r>
              <a:rPr kumimoji="0" lang="en-US" altLang="zh-CN" sz="2000" dirty="0">
                <a:latin typeface="+mn-ea"/>
                <a:ea typeface="+mn-ea"/>
              </a:rPr>
              <a:t>------FCFS</a:t>
            </a:r>
            <a:r>
              <a:rPr kumimoji="0" lang="zh-CN" altLang="en-US" sz="2000" dirty="0">
                <a:latin typeface="+mn-ea"/>
                <a:ea typeface="+mn-ea"/>
              </a:rPr>
              <a:t>调度算法</a:t>
            </a:r>
          </a:p>
          <a:p>
            <a:pPr marL="1257300" lvl="2" indent="-342900" algn="just">
              <a:lnSpc>
                <a:spcPct val="120000"/>
              </a:lnSpc>
              <a:buClr>
                <a:schemeClr val="tx1"/>
              </a:buClr>
              <a:buSzPct val="80000"/>
              <a:buFont typeface="Wingdings" panose="05000000000000000000" pitchFamily="2" charset="2"/>
              <a:buChar char="Ø"/>
            </a:pPr>
            <a:r>
              <a:rPr kumimoji="0" lang="zh-CN" altLang="en-US" sz="2000" dirty="0">
                <a:latin typeface="+mn-ea"/>
                <a:ea typeface="+mn-ea"/>
              </a:rPr>
              <a:t>前台</a:t>
            </a:r>
            <a:r>
              <a:rPr kumimoji="0" lang="zh-CN" altLang="zh-CN" sz="2000" dirty="0">
                <a:latin typeface="+mn-ea"/>
                <a:ea typeface="+mn-ea"/>
              </a:rPr>
              <a:t>[</a:t>
            </a:r>
            <a:r>
              <a:rPr kumimoji="0" lang="zh-CN" altLang="en-US" sz="2000" dirty="0">
                <a:latin typeface="+mn-ea"/>
                <a:ea typeface="+mn-ea"/>
              </a:rPr>
              <a:t>交互式</a:t>
            </a:r>
            <a:r>
              <a:rPr kumimoji="0" lang="zh-CN" altLang="zh-CN" sz="2000" dirty="0" smtClean="0">
                <a:latin typeface="+mn-ea"/>
                <a:ea typeface="+mn-ea"/>
              </a:rPr>
              <a:t>]</a:t>
            </a:r>
            <a:r>
              <a:rPr lang="en-US" altLang="zh-CN" sz="2000" dirty="0" smtClean="0">
                <a:latin typeface="+mn-ea"/>
                <a:ea typeface="+mn-ea"/>
              </a:rPr>
              <a:t>------</a:t>
            </a:r>
            <a:r>
              <a:rPr kumimoji="0" lang="en-US" altLang="zh-CN" sz="2000" dirty="0" smtClean="0">
                <a:latin typeface="+mn-ea"/>
                <a:ea typeface="+mn-ea"/>
              </a:rPr>
              <a:t>RR</a:t>
            </a:r>
            <a:endParaRPr kumimoji="0" lang="en-US" altLang="zh-CN" sz="2000" dirty="0">
              <a:latin typeface="+mn-ea"/>
              <a:ea typeface="+mn-ea"/>
            </a:endParaRPr>
          </a:p>
          <a:p>
            <a:pPr marL="1257300" lvl="2" indent="-342900" algn="just">
              <a:lnSpc>
                <a:spcPct val="120000"/>
              </a:lnSpc>
              <a:buClr>
                <a:schemeClr val="tx1"/>
              </a:buClr>
              <a:buSzPct val="80000"/>
              <a:buFont typeface="Wingdings" panose="05000000000000000000" pitchFamily="2" charset="2"/>
              <a:buChar char="Ø"/>
            </a:pPr>
            <a:r>
              <a:rPr kumimoji="0" lang="zh-CN" altLang="en-US" sz="2000" dirty="0">
                <a:latin typeface="+mn-ea"/>
                <a:ea typeface="+mn-ea"/>
              </a:rPr>
              <a:t>后台</a:t>
            </a:r>
            <a:r>
              <a:rPr kumimoji="0" lang="zh-CN" altLang="zh-CN" sz="2000" dirty="0">
                <a:latin typeface="+mn-ea"/>
                <a:ea typeface="+mn-ea"/>
              </a:rPr>
              <a:t>[</a:t>
            </a:r>
            <a:r>
              <a:rPr kumimoji="0" lang="zh-CN" altLang="en-US" sz="2000" dirty="0">
                <a:latin typeface="+mn-ea"/>
                <a:ea typeface="+mn-ea"/>
              </a:rPr>
              <a:t>批处理</a:t>
            </a:r>
            <a:r>
              <a:rPr kumimoji="0" lang="zh-CN" altLang="zh-CN" sz="2000" dirty="0" smtClean="0">
                <a:latin typeface="+mn-ea"/>
                <a:ea typeface="+mn-ea"/>
              </a:rPr>
              <a:t>]</a:t>
            </a:r>
            <a:r>
              <a:rPr lang="en-US" altLang="zh-CN" sz="2000" dirty="0" smtClean="0">
                <a:latin typeface="+mn-ea"/>
                <a:ea typeface="+mn-ea"/>
              </a:rPr>
              <a:t>------</a:t>
            </a:r>
            <a:r>
              <a:rPr kumimoji="0" lang="zh-CN" altLang="en-US" sz="2000" dirty="0" smtClean="0">
                <a:latin typeface="+mn-ea"/>
                <a:ea typeface="+mn-ea"/>
              </a:rPr>
              <a:t>优先权</a:t>
            </a:r>
            <a:r>
              <a:rPr kumimoji="0" lang="zh-CN" altLang="en-US" sz="2000" dirty="0">
                <a:latin typeface="+mn-ea"/>
                <a:ea typeface="+mn-ea"/>
              </a:rPr>
              <a:t>、</a:t>
            </a:r>
            <a:r>
              <a:rPr kumimoji="0" lang="en-US" altLang="zh-CN" sz="2000" dirty="0">
                <a:latin typeface="+mn-ea"/>
                <a:ea typeface="+mn-ea"/>
              </a:rPr>
              <a:t>SPF</a:t>
            </a:r>
            <a:r>
              <a:rPr kumimoji="0" lang="zh-CN" altLang="en-US" sz="2000" dirty="0">
                <a:latin typeface="+mn-ea"/>
                <a:ea typeface="+mn-ea"/>
              </a:rPr>
              <a:t>或 </a:t>
            </a:r>
            <a:r>
              <a:rPr kumimoji="0" lang="en-US" altLang="zh-CN" sz="2000" dirty="0">
                <a:latin typeface="+mn-ea"/>
                <a:ea typeface="+mn-ea"/>
              </a:rPr>
              <a:t>FCFS</a:t>
            </a:r>
          </a:p>
        </p:txBody>
      </p:sp>
      <p:sp>
        <p:nvSpPr>
          <p:cNvPr id="115722" name="AutoShape 10">
            <a:hlinkClick r:id="rId2" action="ppaction://hlinksldjump"/>
          </p:cNvPr>
          <p:cNvSpPr>
            <a:spLocks noChangeArrowheads="1"/>
          </p:cNvSpPr>
          <p:nvPr/>
        </p:nvSpPr>
        <p:spPr bwMode="auto">
          <a:xfrm>
            <a:off x="6984268" y="5347090"/>
            <a:ext cx="1476164" cy="864096"/>
          </a:xfrm>
          <a:prstGeom prst="irregularSeal1">
            <a:avLst/>
          </a:prstGeom>
          <a:solidFill>
            <a:srgbClr val="0000FF"/>
          </a:solidFill>
          <a:ln w="9525">
            <a:noFill/>
            <a:miter lim="800000"/>
            <a:headEnd/>
            <a:tailEnd/>
          </a:ln>
          <a:effectLst/>
          <a:extLst/>
        </p:spPr>
        <p:txBody>
          <a:bodyPr wrap="none" anchor="ctr"/>
          <a:lstStyle/>
          <a:p>
            <a:pPr algn="ctr"/>
            <a:r>
              <a:rPr lang="zh-CN" altLang="en-US" sz="2000" b="1">
                <a:solidFill>
                  <a:schemeClr val="bg1"/>
                </a:solidFill>
              </a:rPr>
              <a:t>返回</a:t>
            </a:r>
          </a:p>
        </p:txBody>
      </p:sp>
      <p:sp>
        <p:nvSpPr>
          <p:cNvPr id="7" name="Rectangle 2"/>
          <p:cNvSpPr txBox="1">
            <a:spLocks noChangeArrowheads="1"/>
          </p:cNvSpPr>
          <p:nvPr/>
        </p:nvSpPr>
        <p:spPr>
          <a:xfrm>
            <a:off x="935596" y="188640"/>
            <a:ext cx="5562600" cy="42809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800" b="1" kern="0" dirty="0" smtClean="0">
                <a:latin typeface="+mn-ea"/>
                <a:ea typeface="+mn-ea"/>
              </a:rPr>
              <a:t>（</a:t>
            </a:r>
            <a:r>
              <a:rPr lang="en-US" altLang="zh-CN" sz="2800" b="1" kern="0" dirty="0" smtClean="0">
                <a:latin typeface="+mn-ea"/>
                <a:ea typeface="+mn-ea"/>
              </a:rPr>
              <a:t>6</a:t>
            </a:r>
            <a:r>
              <a:rPr lang="zh-CN" altLang="en-US" sz="2800" b="1" kern="0" dirty="0" smtClean="0">
                <a:latin typeface="+mn-ea"/>
                <a:ea typeface="+mn-ea"/>
              </a:rPr>
              <a:t>）</a:t>
            </a:r>
            <a:r>
              <a:rPr lang="zh-CN" altLang="en-US" sz="2800" b="1" kern="0" dirty="0">
                <a:latin typeface="+mn-ea"/>
                <a:ea typeface="+mn-ea"/>
              </a:rPr>
              <a:t>多级队列调度算法</a:t>
            </a:r>
            <a:endParaRPr lang="zh-CN" altLang="zh-CN" sz="2800" b="1" kern="0" dirty="0">
              <a:latin typeface="+mn-ea"/>
              <a:ea typeface="+mn-ea"/>
            </a:endParaRPr>
          </a:p>
        </p:txBody>
      </p:sp>
    </p:spTree>
    <p:extLst>
      <p:ext uri="{BB962C8B-B14F-4D97-AF65-F5344CB8AC3E}">
        <p14:creationId xmlns:p14="http://schemas.microsoft.com/office/powerpoint/2010/main" val="260012358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Text Box 5"/>
          <p:cNvSpPr txBox="1">
            <a:spLocks noChangeArrowheads="1"/>
          </p:cNvSpPr>
          <p:nvPr/>
        </p:nvSpPr>
        <p:spPr bwMode="auto">
          <a:xfrm>
            <a:off x="1187624" y="1160748"/>
            <a:ext cx="6876764" cy="3705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ct val="150000"/>
              </a:lnSpc>
              <a:spcBef>
                <a:spcPct val="20000"/>
              </a:spcBef>
              <a:buSzPct val="80000"/>
              <a:buFont typeface="Wingdings" panose="05000000000000000000" pitchFamily="2" charset="2"/>
              <a:buChar char="n"/>
            </a:pPr>
            <a:r>
              <a:rPr kumimoji="0" lang="zh-CN" altLang="en-US" sz="2400" b="1" dirty="0">
                <a:latin typeface="+mn-ea"/>
                <a:ea typeface="+mn-ea"/>
              </a:rPr>
              <a:t>基本思想：</a:t>
            </a:r>
          </a:p>
          <a:p>
            <a:pPr marL="800100" lvl="1" indent="-342900" eaLnBrk="0" hangingPunct="0">
              <a:lnSpc>
                <a:spcPct val="150000"/>
              </a:lnSpc>
              <a:spcBef>
                <a:spcPct val="20000"/>
              </a:spcBef>
              <a:buFont typeface="Wingdings" panose="05000000000000000000" pitchFamily="2" charset="2"/>
              <a:buChar char="Ø"/>
            </a:pPr>
            <a:r>
              <a:rPr kumimoji="0" lang="zh-CN" altLang="en-US" sz="2000" dirty="0" smtClean="0">
                <a:latin typeface="+mn-ea"/>
                <a:ea typeface="+mn-ea"/>
              </a:rPr>
              <a:t>多级</a:t>
            </a:r>
            <a:r>
              <a:rPr kumimoji="0" lang="zh-CN" altLang="en-US" sz="2000" dirty="0">
                <a:latin typeface="+mn-ea"/>
                <a:ea typeface="+mn-ea"/>
              </a:rPr>
              <a:t>反馈队列调度算法是</a:t>
            </a:r>
            <a:r>
              <a:rPr kumimoji="0" lang="zh-CN" altLang="en-US" sz="2000" b="1" dirty="0">
                <a:solidFill>
                  <a:srgbClr val="0000FF"/>
                </a:solidFill>
                <a:latin typeface="+mn-ea"/>
                <a:ea typeface="+mn-ea"/>
              </a:rPr>
              <a:t>时间片轮转算法</a:t>
            </a:r>
            <a:r>
              <a:rPr kumimoji="0" lang="zh-CN" altLang="en-US" sz="2000" dirty="0">
                <a:latin typeface="+mn-ea"/>
                <a:ea typeface="+mn-ea"/>
              </a:rPr>
              <a:t>和</a:t>
            </a:r>
            <a:r>
              <a:rPr kumimoji="0" lang="zh-CN" altLang="en-US" sz="2000" b="1" dirty="0">
                <a:solidFill>
                  <a:srgbClr val="0000FF"/>
                </a:solidFill>
                <a:latin typeface="+mn-ea"/>
                <a:ea typeface="+mn-ea"/>
              </a:rPr>
              <a:t>优先级调度算法</a:t>
            </a:r>
            <a:r>
              <a:rPr kumimoji="0" lang="zh-CN" altLang="en-US" sz="2000" dirty="0">
                <a:latin typeface="+mn-ea"/>
                <a:ea typeface="+mn-ea"/>
              </a:rPr>
              <a:t>的综合和</a:t>
            </a:r>
            <a:r>
              <a:rPr kumimoji="0" lang="zh-CN" altLang="en-US" sz="2000" dirty="0" smtClean="0">
                <a:latin typeface="+mn-ea"/>
                <a:ea typeface="+mn-ea"/>
              </a:rPr>
              <a:t>发展</a:t>
            </a:r>
            <a:endParaRPr kumimoji="0" lang="en-US" altLang="zh-CN" sz="2000" dirty="0" smtClean="0">
              <a:latin typeface="+mn-ea"/>
              <a:ea typeface="+mn-ea"/>
            </a:endParaRPr>
          </a:p>
          <a:p>
            <a:pPr marL="800100" lvl="1" indent="-342900" eaLnBrk="0" hangingPunct="0">
              <a:lnSpc>
                <a:spcPct val="150000"/>
              </a:lnSpc>
              <a:spcBef>
                <a:spcPct val="20000"/>
              </a:spcBef>
              <a:buFont typeface="Wingdings" panose="05000000000000000000" pitchFamily="2" charset="2"/>
              <a:buChar char="Ø"/>
            </a:pPr>
            <a:r>
              <a:rPr kumimoji="0" lang="zh-CN" altLang="en-US" sz="2000" dirty="0" smtClean="0">
                <a:latin typeface="+mn-ea"/>
                <a:ea typeface="+mn-ea"/>
              </a:rPr>
              <a:t>通过</a:t>
            </a:r>
            <a:r>
              <a:rPr kumimoji="0" lang="zh-CN" altLang="en-US" sz="2000" dirty="0">
                <a:latin typeface="+mn-ea"/>
                <a:ea typeface="+mn-ea"/>
              </a:rPr>
              <a:t>动态调整</a:t>
            </a:r>
            <a:r>
              <a:rPr kumimoji="0" lang="zh-CN" altLang="en-US" sz="2000" b="1" dirty="0">
                <a:solidFill>
                  <a:srgbClr val="0000FF"/>
                </a:solidFill>
                <a:latin typeface="+mn-ea"/>
                <a:ea typeface="+mn-ea"/>
              </a:rPr>
              <a:t>进程优先级</a:t>
            </a:r>
            <a:r>
              <a:rPr kumimoji="0" lang="zh-CN" altLang="en-US" sz="2000" dirty="0">
                <a:latin typeface="+mn-ea"/>
                <a:ea typeface="+mn-ea"/>
              </a:rPr>
              <a:t>和</a:t>
            </a:r>
            <a:r>
              <a:rPr kumimoji="0" lang="zh-CN" altLang="en-US" sz="2000" b="1" dirty="0">
                <a:solidFill>
                  <a:srgbClr val="0000FF"/>
                </a:solidFill>
                <a:latin typeface="+mn-ea"/>
                <a:ea typeface="+mn-ea"/>
              </a:rPr>
              <a:t>时间片</a:t>
            </a:r>
            <a:r>
              <a:rPr kumimoji="0" lang="zh-CN" altLang="en-US" sz="2000" dirty="0">
                <a:latin typeface="+mn-ea"/>
                <a:ea typeface="+mn-ea"/>
              </a:rPr>
              <a:t>大小，不必事先估计进程的执行时间，多级反馈队列可兼顾多方面的</a:t>
            </a:r>
            <a:r>
              <a:rPr kumimoji="0" lang="zh-CN" altLang="en-US" sz="2000" dirty="0" smtClean="0">
                <a:latin typeface="+mn-ea"/>
                <a:ea typeface="+mn-ea"/>
              </a:rPr>
              <a:t>系统目标</a:t>
            </a:r>
            <a:endParaRPr kumimoji="0" lang="en-US" altLang="zh-CN" sz="2000" dirty="0" smtClean="0">
              <a:latin typeface="+mn-ea"/>
              <a:ea typeface="+mn-ea"/>
            </a:endParaRPr>
          </a:p>
          <a:p>
            <a:pPr marL="342900" indent="-342900" eaLnBrk="0" hangingPunct="0">
              <a:lnSpc>
                <a:spcPct val="150000"/>
              </a:lnSpc>
              <a:spcBef>
                <a:spcPct val="20000"/>
              </a:spcBef>
              <a:buFont typeface="Wingdings" panose="05000000000000000000" pitchFamily="2" charset="2"/>
              <a:buChar char="n"/>
            </a:pPr>
            <a:r>
              <a:rPr kumimoji="0" lang="zh-CN" altLang="en-US" sz="2400" b="1" dirty="0" smtClean="0">
                <a:solidFill>
                  <a:srgbClr val="FF0000"/>
                </a:solidFill>
                <a:latin typeface="+mn-ea"/>
                <a:ea typeface="+mn-ea"/>
              </a:rPr>
              <a:t>目前</a:t>
            </a:r>
            <a:r>
              <a:rPr kumimoji="0" lang="zh-CN" altLang="en-US" sz="2400" b="1" dirty="0">
                <a:solidFill>
                  <a:srgbClr val="FF0000"/>
                </a:solidFill>
                <a:latin typeface="+mn-ea"/>
                <a:ea typeface="+mn-ea"/>
              </a:rPr>
              <a:t>公认的一种较好的进程调度算法。</a:t>
            </a:r>
          </a:p>
        </p:txBody>
      </p:sp>
      <p:sp>
        <p:nvSpPr>
          <p:cNvPr id="4" name="Rectangle 2"/>
          <p:cNvSpPr txBox="1">
            <a:spLocks noChangeArrowheads="1"/>
          </p:cNvSpPr>
          <p:nvPr/>
        </p:nvSpPr>
        <p:spPr>
          <a:xfrm>
            <a:off x="935596" y="188640"/>
            <a:ext cx="5562600" cy="42809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800" b="1" kern="0" dirty="0" smtClean="0">
                <a:latin typeface="+mn-ea"/>
                <a:ea typeface="+mn-ea"/>
              </a:rPr>
              <a:t>（</a:t>
            </a:r>
            <a:r>
              <a:rPr lang="en-US" altLang="zh-CN" sz="2800" b="1" kern="0" dirty="0" smtClean="0">
                <a:latin typeface="+mn-ea"/>
                <a:ea typeface="+mn-ea"/>
              </a:rPr>
              <a:t>7</a:t>
            </a:r>
            <a:r>
              <a:rPr lang="zh-CN" altLang="en-US" sz="2800" b="1" kern="0" dirty="0" smtClean="0">
                <a:latin typeface="+mn-ea"/>
                <a:ea typeface="+mn-ea"/>
              </a:rPr>
              <a:t>）</a:t>
            </a:r>
            <a:r>
              <a:rPr lang="zh-CN" altLang="en-US" sz="2800" b="1" kern="0" dirty="0">
                <a:latin typeface="+mn-ea"/>
                <a:ea typeface="+mn-ea"/>
              </a:rPr>
              <a:t>多级反馈队列调度算法</a:t>
            </a:r>
            <a:endParaRPr lang="zh-CN" altLang="zh-CN" sz="2800" b="1" kern="0" dirty="0">
              <a:latin typeface="+mn-ea"/>
              <a:ea typeface="+mn-ea"/>
            </a:endParaRPr>
          </a:p>
        </p:txBody>
      </p:sp>
    </p:spTree>
    <p:extLst>
      <p:ext uri="{BB962C8B-B14F-4D97-AF65-F5344CB8AC3E}">
        <p14:creationId xmlns:p14="http://schemas.microsoft.com/office/powerpoint/2010/main" val="2973507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719572" y="1557561"/>
            <a:ext cx="6732748" cy="289242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buFont typeface="Wingdings" panose="05000000000000000000" pitchFamily="2" charset="2"/>
              <a:buChar char="Ø"/>
              <a:defRPr/>
            </a:pPr>
            <a:r>
              <a:rPr lang="en-US" altLang="zh-CN" sz="2400" kern="0" dirty="0" smtClean="0"/>
              <a:t> </a:t>
            </a:r>
            <a:r>
              <a:rPr lang="zh-CN" altLang="en-US" sz="2400" b="1" kern="0" dirty="0" smtClean="0"/>
              <a:t>并行（</a:t>
            </a:r>
            <a:r>
              <a:rPr lang="en-US" altLang="zh-CN" sz="2400" b="1" kern="0" dirty="0" smtClean="0"/>
              <a:t>Parallel</a:t>
            </a:r>
            <a:r>
              <a:rPr lang="zh-CN" altLang="en-US" sz="2400" b="1" kern="0" dirty="0" smtClean="0"/>
              <a:t>）</a:t>
            </a:r>
          </a:p>
          <a:p>
            <a:pPr lvl="1" eaLnBrk="1" hangingPunct="1">
              <a:defRPr/>
            </a:pPr>
            <a:r>
              <a:rPr lang="zh-CN" altLang="en-US" sz="2000" kern="0" dirty="0" smtClean="0"/>
              <a:t>同一时刻，两个事物均处于活动状态</a:t>
            </a:r>
          </a:p>
          <a:p>
            <a:pPr lvl="1" eaLnBrk="1" hangingPunct="1">
              <a:defRPr/>
            </a:pPr>
            <a:r>
              <a:rPr lang="zh-CN" altLang="en-US" sz="2000" kern="0" dirty="0" smtClean="0"/>
              <a:t>示例：</a:t>
            </a:r>
            <a:r>
              <a:rPr lang="en-US" altLang="zh-CN" sz="2000" kern="0" dirty="0" smtClean="0"/>
              <a:t>CPU</a:t>
            </a:r>
            <a:r>
              <a:rPr lang="zh-CN" altLang="en-US" sz="2000" kern="0" dirty="0" smtClean="0"/>
              <a:t>中的超流水线设计和超标量设计</a:t>
            </a:r>
          </a:p>
          <a:p>
            <a:pPr eaLnBrk="1" hangingPunct="1">
              <a:buFont typeface="Wingdings" panose="05000000000000000000" pitchFamily="2" charset="2"/>
              <a:buChar char="Ø"/>
              <a:defRPr/>
            </a:pPr>
            <a:r>
              <a:rPr lang="zh-CN" altLang="en-US" sz="2400" kern="0" dirty="0" smtClean="0"/>
              <a:t> </a:t>
            </a:r>
            <a:r>
              <a:rPr lang="zh-CN" altLang="en-US" sz="2400" b="1" kern="0" dirty="0" smtClean="0"/>
              <a:t>并发（</a:t>
            </a:r>
            <a:r>
              <a:rPr lang="en-US" altLang="zh-CN" sz="2400" b="1" kern="0" dirty="0" smtClean="0"/>
              <a:t>Concurrency</a:t>
            </a:r>
            <a:r>
              <a:rPr lang="zh-CN" altLang="en-US" sz="2400" b="1" kern="0" dirty="0" smtClean="0"/>
              <a:t>）</a:t>
            </a:r>
          </a:p>
          <a:p>
            <a:pPr lvl="1" eaLnBrk="1" hangingPunct="1">
              <a:defRPr/>
            </a:pPr>
            <a:r>
              <a:rPr lang="zh-CN" altLang="en-US" sz="2000" kern="0" dirty="0" smtClean="0"/>
              <a:t>宏观上存在并行特征，微观上存在顺序性</a:t>
            </a:r>
          </a:p>
          <a:p>
            <a:pPr lvl="2" eaLnBrk="1" hangingPunct="1">
              <a:defRPr/>
            </a:pPr>
            <a:r>
              <a:rPr lang="zh-CN" altLang="en-US" sz="1800" kern="0" dirty="0" smtClean="0"/>
              <a:t>同一时刻，只有一个事物处于活动状态</a:t>
            </a:r>
          </a:p>
          <a:p>
            <a:pPr lvl="1" eaLnBrk="1" hangingPunct="1">
              <a:defRPr/>
            </a:pPr>
            <a:r>
              <a:rPr lang="zh-CN" altLang="en-US" sz="2000" kern="0" dirty="0" smtClean="0"/>
              <a:t>示例：分时操作系统中多个程序的同时运行</a:t>
            </a:r>
          </a:p>
        </p:txBody>
      </p:sp>
      <p:pic>
        <p:nvPicPr>
          <p:cNvPr id="7" name="Picture 5" descr="并行与并发概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449986"/>
            <a:ext cx="6434914" cy="201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2.1.1 </a:t>
            </a:r>
            <a:r>
              <a:rPr lang="zh-CN" altLang="en-US" sz="2800" b="1" dirty="0"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
        <p:nvSpPr>
          <p:cNvPr id="9" name="Rectangle 2"/>
          <p:cNvSpPr txBox="1">
            <a:spLocks noChangeArrowheads="1"/>
          </p:cNvSpPr>
          <p:nvPr/>
        </p:nvSpPr>
        <p:spPr>
          <a:xfrm>
            <a:off x="645517" y="1016732"/>
            <a:ext cx="5220258" cy="54006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marL="457200" indent="-457200" algn="l" eaLnBrk="1" hangingPunct="1">
              <a:buSzPct val="80000"/>
              <a:buFont typeface="Wingdings" panose="05000000000000000000" pitchFamily="2" charset="2"/>
              <a:buChar char="n"/>
            </a:pPr>
            <a:r>
              <a:rPr lang="zh-CN" altLang="en-US" sz="2800" b="1" kern="0" dirty="0"/>
              <a:t>并行与并发的概念差别</a:t>
            </a:r>
          </a:p>
        </p:txBody>
      </p:sp>
    </p:spTree>
    <p:extLst>
      <p:ext uri="{BB962C8B-B14F-4D97-AF65-F5344CB8AC3E}">
        <p14:creationId xmlns:p14="http://schemas.microsoft.com/office/powerpoint/2010/main" val="75455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p:cNvSpPr>
            <a:spLocks noGrp="1" noChangeArrowheads="1"/>
          </p:cNvSpPr>
          <p:nvPr>
            <p:ph type="title"/>
          </p:nvPr>
        </p:nvSpPr>
        <p:spPr>
          <a:xfrm>
            <a:off x="7543800" y="337651"/>
            <a:ext cx="1681672" cy="379990"/>
          </a:xfrm>
        </p:spPr>
        <p:txBody>
          <a:bodyPr/>
          <a:lstStyle/>
          <a:p>
            <a:pPr algn="l"/>
            <a:r>
              <a:rPr kumimoji="0" lang="zh-CN" altLang="en-US" sz="2000" b="1" smtClean="0">
                <a:solidFill>
                  <a:srgbClr val="0000FF"/>
                </a:solidFill>
                <a:latin typeface="+mn-ea"/>
                <a:ea typeface="+mn-ea"/>
              </a:rPr>
              <a:t>实现</a:t>
            </a:r>
            <a:r>
              <a:rPr kumimoji="0" lang="zh-CN" altLang="en-US" sz="2000" b="1">
                <a:solidFill>
                  <a:srgbClr val="0000FF"/>
                </a:solidFill>
                <a:latin typeface="+mn-ea"/>
                <a:ea typeface="+mn-ea"/>
              </a:rPr>
              <a:t>思想</a:t>
            </a:r>
          </a:p>
        </p:txBody>
      </p:sp>
      <p:grpSp>
        <p:nvGrpSpPr>
          <p:cNvPr id="482308" name="Group 4"/>
          <p:cNvGrpSpPr>
            <a:grpSpLocks/>
          </p:cNvGrpSpPr>
          <p:nvPr/>
        </p:nvGrpSpPr>
        <p:grpSpPr bwMode="auto">
          <a:xfrm>
            <a:off x="570892" y="908720"/>
            <a:ext cx="6629400" cy="1828800"/>
            <a:chOff x="912" y="2496"/>
            <a:chExt cx="4176" cy="1584"/>
          </a:xfrm>
        </p:grpSpPr>
        <p:grpSp>
          <p:nvGrpSpPr>
            <p:cNvPr id="482309" name="Group 5"/>
            <p:cNvGrpSpPr>
              <a:grpSpLocks/>
            </p:cNvGrpSpPr>
            <p:nvPr/>
          </p:nvGrpSpPr>
          <p:grpSpPr bwMode="auto">
            <a:xfrm>
              <a:off x="912" y="2544"/>
              <a:ext cx="3600" cy="1536"/>
              <a:chOff x="912" y="2544"/>
              <a:chExt cx="3600" cy="1536"/>
            </a:xfrm>
          </p:grpSpPr>
          <p:sp>
            <p:nvSpPr>
              <p:cNvPr id="482310" name="Rectangle 6"/>
              <p:cNvSpPr>
                <a:spLocks noChangeArrowheads="1"/>
              </p:cNvSpPr>
              <p:nvPr/>
            </p:nvSpPr>
            <p:spPr bwMode="auto">
              <a:xfrm>
                <a:off x="1632" y="2544"/>
                <a:ext cx="14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t>就绪队列</a:t>
                </a:r>
                <a:r>
                  <a:rPr lang="en-US" altLang="zh-CN" sz="1800"/>
                  <a:t>1</a:t>
                </a:r>
              </a:p>
            </p:txBody>
          </p:sp>
          <p:sp>
            <p:nvSpPr>
              <p:cNvPr id="482311" name="Rectangle 7"/>
              <p:cNvSpPr>
                <a:spLocks noChangeArrowheads="1"/>
              </p:cNvSpPr>
              <p:nvPr/>
            </p:nvSpPr>
            <p:spPr bwMode="auto">
              <a:xfrm>
                <a:off x="1632" y="3120"/>
                <a:ext cx="14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t>就绪队列</a:t>
                </a:r>
                <a:r>
                  <a:rPr lang="en-US" altLang="zh-CN" sz="1800"/>
                  <a:t>2</a:t>
                </a:r>
              </a:p>
            </p:txBody>
          </p:sp>
          <p:sp>
            <p:nvSpPr>
              <p:cNvPr id="482312" name="Rectangle 8"/>
              <p:cNvSpPr>
                <a:spLocks noChangeArrowheads="1"/>
              </p:cNvSpPr>
              <p:nvPr/>
            </p:nvSpPr>
            <p:spPr bwMode="auto">
              <a:xfrm>
                <a:off x="1584" y="3600"/>
                <a:ext cx="144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t>就绪队列</a:t>
                </a:r>
                <a:r>
                  <a:rPr lang="en-US" altLang="zh-CN" sz="1800"/>
                  <a:t>n</a:t>
                </a:r>
              </a:p>
            </p:txBody>
          </p:sp>
          <p:sp>
            <p:nvSpPr>
              <p:cNvPr id="482313" name="Rectangle 9"/>
              <p:cNvSpPr>
                <a:spLocks noChangeArrowheads="1"/>
              </p:cNvSpPr>
              <p:nvPr/>
            </p:nvSpPr>
            <p:spPr bwMode="auto">
              <a:xfrm>
                <a:off x="3504" y="2544"/>
                <a:ext cx="72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CPU</a:t>
                </a:r>
              </a:p>
            </p:txBody>
          </p:sp>
          <p:sp>
            <p:nvSpPr>
              <p:cNvPr id="482314" name="Rectangle 10"/>
              <p:cNvSpPr>
                <a:spLocks noChangeArrowheads="1"/>
              </p:cNvSpPr>
              <p:nvPr/>
            </p:nvSpPr>
            <p:spPr bwMode="auto">
              <a:xfrm>
                <a:off x="3552" y="3120"/>
                <a:ext cx="72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CPU</a:t>
                </a:r>
              </a:p>
            </p:txBody>
          </p:sp>
          <p:sp>
            <p:nvSpPr>
              <p:cNvPr id="482315" name="Rectangle 11"/>
              <p:cNvSpPr>
                <a:spLocks noChangeArrowheads="1"/>
              </p:cNvSpPr>
              <p:nvPr/>
            </p:nvSpPr>
            <p:spPr bwMode="auto">
              <a:xfrm>
                <a:off x="3504" y="3600"/>
                <a:ext cx="720"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CPU</a:t>
                </a:r>
              </a:p>
            </p:txBody>
          </p:sp>
          <p:sp>
            <p:nvSpPr>
              <p:cNvPr id="482316" name="Line 12"/>
              <p:cNvSpPr>
                <a:spLocks noChangeShapeType="1"/>
              </p:cNvSpPr>
              <p:nvPr/>
            </p:nvSpPr>
            <p:spPr bwMode="auto">
              <a:xfrm>
                <a:off x="912" y="2640"/>
                <a:ext cx="72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17" name="Line 13"/>
              <p:cNvSpPr>
                <a:spLocks noChangeShapeType="1"/>
              </p:cNvSpPr>
              <p:nvPr/>
            </p:nvSpPr>
            <p:spPr bwMode="auto">
              <a:xfrm>
                <a:off x="3072" y="2640"/>
                <a:ext cx="4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18" name="Line 14"/>
              <p:cNvSpPr>
                <a:spLocks noChangeShapeType="1"/>
              </p:cNvSpPr>
              <p:nvPr/>
            </p:nvSpPr>
            <p:spPr bwMode="auto">
              <a:xfrm>
                <a:off x="3888" y="2784"/>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19" name="Line 15"/>
              <p:cNvSpPr>
                <a:spLocks noChangeShapeType="1"/>
              </p:cNvSpPr>
              <p:nvPr/>
            </p:nvSpPr>
            <p:spPr bwMode="auto">
              <a:xfrm flipH="1">
                <a:off x="1248" y="2976"/>
                <a:ext cx="264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20" name="Line 16"/>
              <p:cNvSpPr>
                <a:spLocks noChangeShapeType="1"/>
              </p:cNvSpPr>
              <p:nvPr/>
            </p:nvSpPr>
            <p:spPr bwMode="auto">
              <a:xfrm>
                <a:off x="1248" y="2976"/>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21" name="Line 17"/>
              <p:cNvSpPr>
                <a:spLocks noChangeShapeType="1"/>
              </p:cNvSpPr>
              <p:nvPr/>
            </p:nvSpPr>
            <p:spPr bwMode="auto">
              <a:xfrm>
                <a:off x="1248" y="3264"/>
                <a:ext cx="38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22" name="Line 18"/>
              <p:cNvSpPr>
                <a:spLocks noChangeShapeType="1"/>
              </p:cNvSpPr>
              <p:nvPr/>
            </p:nvSpPr>
            <p:spPr bwMode="auto">
              <a:xfrm>
                <a:off x="3072" y="3264"/>
                <a:ext cx="48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23" name="Line 19"/>
              <p:cNvSpPr>
                <a:spLocks noChangeShapeType="1"/>
              </p:cNvSpPr>
              <p:nvPr/>
            </p:nvSpPr>
            <p:spPr bwMode="auto">
              <a:xfrm>
                <a:off x="3888" y="3360"/>
                <a:ext cx="0" cy="144"/>
              </a:xfrm>
              <a:prstGeom prst="line">
                <a:avLst/>
              </a:prstGeom>
              <a:noFill/>
              <a:ln w="9525" cap="rnd">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24" name="Line 20"/>
              <p:cNvSpPr>
                <a:spLocks noChangeShapeType="1"/>
              </p:cNvSpPr>
              <p:nvPr/>
            </p:nvSpPr>
            <p:spPr bwMode="auto">
              <a:xfrm flipH="1">
                <a:off x="1200" y="3504"/>
                <a:ext cx="2688" cy="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25" name="Line 21"/>
              <p:cNvSpPr>
                <a:spLocks noChangeShapeType="1"/>
              </p:cNvSpPr>
              <p:nvPr/>
            </p:nvSpPr>
            <p:spPr bwMode="auto">
              <a:xfrm>
                <a:off x="1200" y="3504"/>
                <a:ext cx="0" cy="144"/>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26" name="Line 22"/>
              <p:cNvSpPr>
                <a:spLocks noChangeShapeType="1"/>
              </p:cNvSpPr>
              <p:nvPr/>
            </p:nvSpPr>
            <p:spPr bwMode="auto">
              <a:xfrm>
                <a:off x="1200" y="3648"/>
                <a:ext cx="384" cy="0"/>
              </a:xfrm>
              <a:prstGeom prst="line">
                <a:avLst/>
              </a:prstGeom>
              <a:noFill/>
              <a:ln w="9525" cap="rnd">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27" name="Line 23"/>
              <p:cNvSpPr>
                <a:spLocks noChangeShapeType="1"/>
              </p:cNvSpPr>
              <p:nvPr/>
            </p:nvSpPr>
            <p:spPr bwMode="auto">
              <a:xfrm>
                <a:off x="3024" y="3744"/>
                <a:ext cx="48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28" name="Line 24"/>
              <p:cNvSpPr>
                <a:spLocks noChangeShapeType="1"/>
              </p:cNvSpPr>
              <p:nvPr/>
            </p:nvSpPr>
            <p:spPr bwMode="auto">
              <a:xfrm>
                <a:off x="3840" y="3840"/>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29" name="Line 25"/>
              <p:cNvSpPr>
                <a:spLocks noChangeShapeType="1"/>
              </p:cNvSpPr>
              <p:nvPr/>
            </p:nvSpPr>
            <p:spPr bwMode="auto">
              <a:xfrm flipH="1">
                <a:off x="1152" y="4080"/>
                <a:ext cx="26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30" name="Line 26"/>
              <p:cNvSpPr>
                <a:spLocks noChangeShapeType="1"/>
              </p:cNvSpPr>
              <p:nvPr/>
            </p:nvSpPr>
            <p:spPr bwMode="auto">
              <a:xfrm flipV="1">
                <a:off x="1152" y="3792"/>
                <a:ext cx="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31" name="Line 27"/>
              <p:cNvSpPr>
                <a:spLocks noChangeShapeType="1"/>
              </p:cNvSpPr>
              <p:nvPr/>
            </p:nvSpPr>
            <p:spPr bwMode="auto">
              <a:xfrm>
                <a:off x="1152" y="3792"/>
                <a:ext cx="4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32" name="Line 28"/>
              <p:cNvSpPr>
                <a:spLocks noChangeShapeType="1"/>
              </p:cNvSpPr>
              <p:nvPr/>
            </p:nvSpPr>
            <p:spPr bwMode="auto">
              <a:xfrm>
                <a:off x="4224" y="3744"/>
                <a:ext cx="28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33" name="Line 29"/>
              <p:cNvSpPr>
                <a:spLocks noChangeShapeType="1"/>
              </p:cNvSpPr>
              <p:nvPr/>
            </p:nvSpPr>
            <p:spPr bwMode="auto">
              <a:xfrm>
                <a:off x="4224" y="2640"/>
                <a:ext cx="28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334" name="Line 30"/>
              <p:cNvSpPr>
                <a:spLocks noChangeShapeType="1"/>
              </p:cNvSpPr>
              <p:nvPr/>
            </p:nvSpPr>
            <p:spPr bwMode="auto">
              <a:xfrm>
                <a:off x="4272" y="3216"/>
                <a:ext cx="24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2335" name="Text Box 31"/>
            <p:cNvSpPr txBox="1">
              <a:spLocks noChangeArrowheads="1"/>
            </p:cNvSpPr>
            <p:nvPr/>
          </p:nvSpPr>
          <p:spPr bwMode="auto">
            <a:xfrm>
              <a:off x="4608" y="2496"/>
              <a:ext cx="48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t>完成</a:t>
              </a:r>
            </a:p>
          </p:txBody>
        </p:sp>
        <p:sp>
          <p:nvSpPr>
            <p:cNvPr id="482336" name="Text Box 32"/>
            <p:cNvSpPr txBox="1">
              <a:spLocks noChangeArrowheads="1"/>
            </p:cNvSpPr>
            <p:nvPr/>
          </p:nvSpPr>
          <p:spPr bwMode="auto">
            <a:xfrm>
              <a:off x="4608" y="3072"/>
              <a:ext cx="48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t>完成</a:t>
              </a:r>
            </a:p>
          </p:txBody>
        </p:sp>
        <p:sp>
          <p:nvSpPr>
            <p:cNvPr id="482337" name="Text Box 33"/>
            <p:cNvSpPr txBox="1">
              <a:spLocks noChangeArrowheads="1"/>
            </p:cNvSpPr>
            <p:nvPr/>
          </p:nvSpPr>
          <p:spPr bwMode="auto">
            <a:xfrm>
              <a:off x="4608" y="3600"/>
              <a:ext cx="48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t>完成</a:t>
              </a:r>
            </a:p>
          </p:txBody>
        </p:sp>
      </p:grpSp>
      <p:sp>
        <p:nvSpPr>
          <p:cNvPr id="482338" name="Text Box 34"/>
          <p:cNvSpPr txBox="1">
            <a:spLocks noChangeArrowheads="1"/>
          </p:cNvSpPr>
          <p:nvPr/>
        </p:nvSpPr>
        <p:spPr bwMode="auto">
          <a:xfrm>
            <a:off x="304800" y="2816932"/>
            <a:ext cx="847966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20000"/>
              </a:lnSpc>
              <a:buFont typeface="Wingdings" panose="05000000000000000000" pitchFamily="2" charset="2"/>
              <a:buChar char="Ø"/>
            </a:pPr>
            <a:r>
              <a:rPr lang="zh-CN" altLang="en-US" sz="2000" dirty="0" smtClean="0">
                <a:latin typeface="+mn-ea"/>
                <a:ea typeface="+mn-ea"/>
              </a:rPr>
              <a:t>设置</a:t>
            </a:r>
            <a:r>
              <a:rPr lang="zh-CN" altLang="en-US" sz="2000" dirty="0">
                <a:latin typeface="+mn-ea"/>
                <a:ea typeface="+mn-ea"/>
              </a:rPr>
              <a:t>多个就绪队列，并为每个队列赋予不同的</a:t>
            </a:r>
            <a:r>
              <a:rPr lang="zh-CN" altLang="en-US" sz="2000" dirty="0">
                <a:solidFill>
                  <a:srgbClr val="FF0000"/>
                </a:solidFill>
                <a:latin typeface="+mn-ea"/>
                <a:ea typeface="+mn-ea"/>
              </a:rPr>
              <a:t>优先级</a:t>
            </a:r>
            <a:r>
              <a:rPr lang="zh-CN" altLang="en-US" sz="2000" dirty="0">
                <a:latin typeface="+mn-ea"/>
                <a:ea typeface="+mn-ea"/>
              </a:rPr>
              <a:t>。</a:t>
            </a:r>
            <a:r>
              <a:rPr lang="zh-CN" altLang="en-US" sz="2000" u="sng" dirty="0">
                <a:solidFill>
                  <a:srgbClr val="0000FF"/>
                </a:solidFill>
                <a:latin typeface="+mn-ea"/>
                <a:ea typeface="+mn-ea"/>
              </a:rPr>
              <a:t>队列</a:t>
            </a:r>
            <a:r>
              <a:rPr lang="en-US" altLang="zh-CN" sz="2000" u="sng" dirty="0">
                <a:solidFill>
                  <a:srgbClr val="0000FF"/>
                </a:solidFill>
                <a:latin typeface="+mn-ea"/>
                <a:ea typeface="+mn-ea"/>
              </a:rPr>
              <a:t>1</a:t>
            </a:r>
            <a:r>
              <a:rPr lang="zh-CN" altLang="en-US" sz="2000" dirty="0">
                <a:latin typeface="+mn-ea"/>
                <a:ea typeface="+mn-ea"/>
              </a:rPr>
              <a:t>的优先级最高，其余队列逐个降低。</a:t>
            </a:r>
          </a:p>
          <a:p>
            <a:pPr marL="342900" indent="-342900" algn="just">
              <a:lnSpc>
                <a:spcPct val="120000"/>
              </a:lnSpc>
              <a:buFont typeface="Wingdings" panose="05000000000000000000" pitchFamily="2" charset="2"/>
              <a:buChar char="Ø"/>
            </a:pPr>
            <a:r>
              <a:rPr lang="zh-CN" altLang="en-US" sz="2000" dirty="0" smtClean="0">
                <a:latin typeface="+mn-ea"/>
                <a:ea typeface="+mn-ea"/>
              </a:rPr>
              <a:t>每个</a:t>
            </a:r>
            <a:r>
              <a:rPr lang="zh-CN" altLang="en-US" sz="2000" dirty="0">
                <a:latin typeface="+mn-ea"/>
                <a:ea typeface="+mn-ea"/>
              </a:rPr>
              <a:t>队列中进程执行</a:t>
            </a:r>
            <a:r>
              <a:rPr lang="zh-CN" altLang="en-US" sz="2000" dirty="0">
                <a:solidFill>
                  <a:srgbClr val="FF0000"/>
                </a:solidFill>
                <a:latin typeface="+mn-ea"/>
                <a:ea typeface="+mn-ea"/>
              </a:rPr>
              <a:t>时间片</a:t>
            </a:r>
            <a:r>
              <a:rPr lang="zh-CN" altLang="en-US" sz="2000" dirty="0">
                <a:latin typeface="+mn-ea"/>
                <a:ea typeface="+mn-ea"/>
              </a:rPr>
              <a:t>的大小也各不相同，进程所在队列的优先级越高，其相应的时间片就越短。</a:t>
            </a:r>
          </a:p>
          <a:p>
            <a:pPr marL="342900" indent="-342900" algn="just">
              <a:lnSpc>
                <a:spcPct val="120000"/>
              </a:lnSpc>
              <a:buFont typeface="Wingdings" panose="05000000000000000000" pitchFamily="2" charset="2"/>
              <a:buChar char="Ø"/>
            </a:pPr>
            <a:r>
              <a:rPr lang="zh-CN" altLang="en-US" sz="2000" dirty="0" smtClean="0">
                <a:latin typeface="+mn-ea"/>
                <a:ea typeface="+mn-ea"/>
              </a:rPr>
              <a:t>当</a:t>
            </a:r>
            <a:r>
              <a:rPr lang="zh-CN" altLang="en-US" sz="2000" dirty="0">
                <a:latin typeface="+mn-ea"/>
                <a:ea typeface="+mn-ea"/>
              </a:rPr>
              <a:t>一个新进程进入系统时，首先将它放入</a:t>
            </a:r>
            <a:r>
              <a:rPr lang="zh-CN" altLang="en-US" sz="2000" u="sng" dirty="0">
                <a:solidFill>
                  <a:srgbClr val="0000FF"/>
                </a:solidFill>
                <a:latin typeface="+mn-ea"/>
                <a:ea typeface="+mn-ea"/>
              </a:rPr>
              <a:t>队列</a:t>
            </a:r>
            <a:r>
              <a:rPr lang="en-US" altLang="zh-CN" sz="2000" u="sng" dirty="0">
                <a:solidFill>
                  <a:srgbClr val="0000FF"/>
                </a:solidFill>
                <a:latin typeface="+mn-ea"/>
                <a:ea typeface="+mn-ea"/>
              </a:rPr>
              <a:t>1</a:t>
            </a:r>
            <a:r>
              <a:rPr lang="zh-CN" altLang="en-US" sz="2000" dirty="0">
                <a:latin typeface="+mn-ea"/>
                <a:ea typeface="+mn-ea"/>
              </a:rPr>
              <a:t>的末尾，按</a:t>
            </a:r>
            <a:r>
              <a:rPr lang="en-US" altLang="zh-CN" sz="2000" dirty="0">
                <a:latin typeface="+mn-ea"/>
                <a:ea typeface="+mn-ea"/>
              </a:rPr>
              <a:t>FCFS</a:t>
            </a:r>
            <a:r>
              <a:rPr lang="zh-CN" altLang="en-US" sz="2000" dirty="0">
                <a:latin typeface="+mn-ea"/>
                <a:ea typeface="+mn-ea"/>
              </a:rPr>
              <a:t>等待调度。如能完成，便可准备撤离系统，反之由调度程序将其转入</a:t>
            </a:r>
            <a:r>
              <a:rPr lang="zh-CN" altLang="en-US" sz="2000" u="sng" dirty="0">
                <a:solidFill>
                  <a:srgbClr val="0000FF"/>
                </a:solidFill>
                <a:latin typeface="+mn-ea"/>
                <a:ea typeface="+mn-ea"/>
              </a:rPr>
              <a:t>队列</a:t>
            </a:r>
            <a:r>
              <a:rPr lang="en-US" altLang="zh-CN" sz="2000" u="sng" dirty="0">
                <a:solidFill>
                  <a:srgbClr val="0000FF"/>
                </a:solidFill>
                <a:latin typeface="+mn-ea"/>
                <a:ea typeface="+mn-ea"/>
              </a:rPr>
              <a:t>2</a:t>
            </a:r>
            <a:r>
              <a:rPr lang="zh-CN" altLang="en-US" sz="2000" dirty="0">
                <a:latin typeface="+mn-ea"/>
                <a:ea typeface="+mn-ea"/>
              </a:rPr>
              <a:t>的末尾，按</a:t>
            </a:r>
            <a:r>
              <a:rPr lang="en-US" altLang="zh-CN" sz="2000" dirty="0">
                <a:latin typeface="+mn-ea"/>
                <a:ea typeface="+mn-ea"/>
              </a:rPr>
              <a:t>FCFS</a:t>
            </a:r>
            <a:r>
              <a:rPr lang="zh-CN" altLang="en-US" sz="2000" dirty="0">
                <a:latin typeface="+mn-ea"/>
                <a:ea typeface="+mn-ea"/>
              </a:rPr>
              <a:t>再次等待调度，如此下去，进入</a:t>
            </a:r>
            <a:r>
              <a:rPr lang="zh-CN" altLang="en-US" sz="2000" u="sng" dirty="0">
                <a:solidFill>
                  <a:srgbClr val="0000FF"/>
                </a:solidFill>
                <a:latin typeface="+mn-ea"/>
                <a:ea typeface="+mn-ea"/>
              </a:rPr>
              <a:t>队列</a:t>
            </a:r>
            <a:r>
              <a:rPr lang="en-US" altLang="zh-CN" sz="2000" u="sng" dirty="0">
                <a:solidFill>
                  <a:srgbClr val="0000FF"/>
                </a:solidFill>
                <a:latin typeface="+mn-ea"/>
                <a:ea typeface="+mn-ea"/>
              </a:rPr>
              <a:t>n</a:t>
            </a:r>
            <a:r>
              <a:rPr lang="zh-CN" altLang="en-US" sz="2000" dirty="0">
                <a:latin typeface="+mn-ea"/>
                <a:ea typeface="+mn-ea"/>
              </a:rPr>
              <a:t>按</a:t>
            </a:r>
            <a:r>
              <a:rPr lang="en-US" altLang="zh-CN" sz="2000" dirty="0">
                <a:latin typeface="+mn-ea"/>
                <a:ea typeface="+mn-ea"/>
              </a:rPr>
              <a:t>RR</a:t>
            </a:r>
            <a:r>
              <a:rPr lang="zh-CN" altLang="en-US" sz="2000" dirty="0">
                <a:latin typeface="+mn-ea"/>
                <a:ea typeface="+mn-ea"/>
              </a:rPr>
              <a:t>算法调度执行。</a:t>
            </a:r>
          </a:p>
          <a:p>
            <a:pPr marL="342900" indent="-342900" algn="just">
              <a:lnSpc>
                <a:spcPct val="120000"/>
              </a:lnSpc>
              <a:buFont typeface="Wingdings" panose="05000000000000000000" pitchFamily="2" charset="2"/>
              <a:buChar char="Ø"/>
            </a:pPr>
            <a:r>
              <a:rPr lang="zh-CN" altLang="en-US" sz="2000" dirty="0" smtClean="0">
                <a:latin typeface="+mn-ea"/>
                <a:ea typeface="+mn-ea"/>
              </a:rPr>
              <a:t>仅</a:t>
            </a:r>
            <a:r>
              <a:rPr lang="zh-CN" altLang="en-US" sz="2000" dirty="0">
                <a:latin typeface="+mn-ea"/>
                <a:ea typeface="+mn-ea"/>
              </a:rPr>
              <a:t>当</a:t>
            </a:r>
            <a:r>
              <a:rPr lang="zh-CN" altLang="en-US" sz="2000" u="sng" dirty="0">
                <a:solidFill>
                  <a:srgbClr val="0000FF"/>
                </a:solidFill>
                <a:latin typeface="+mn-ea"/>
                <a:ea typeface="+mn-ea"/>
              </a:rPr>
              <a:t>队列</a:t>
            </a:r>
            <a:r>
              <a:rPr lang="en-US" altLang="zh-CN" sz="2000" u="sng" dirty="0">
                <a:solidFill>
                  <a:srgbClr val="0000FF"/>
                </a:solidFill>
                <a:latin typeface="+mn-ea"/>
                <a:ea typeface="+mn-ea"/>
              </a:rPr>
              <a:t>1</a:t>
            </a:r>
            <a:r>
              <a:rPr lang="zh-CN" altLang="en-US" sz="2000" dirty="0">
                <a:latin typeface="+mn-ea"/>
                <a:ea typeface="+mn-ea"/>
              </a:rPr>
              <a:t>为空时，才调度</a:t>
            </a:r>
            <a:r>
              <a:rPr lang="zh-CN" altLang="en-US" sz="2000" u="sng" dirty="0">
                <a:solidFill>
                  <a:srgbClr val="0000FF"/>
                </a:solidFill>
                <a:latin typeface="+mn-ea"/>
                <a:ea typeface="+mn-ea"/>
              </a:rPr>
              <a:t>队列</a:t>
            </a:r>
            <a:r>
              <a:rPr lang="en-US" altLang="zh-CN" sz="2000" u="sng" dirty="0">
                <a:solidFill>
                  <a:srgbClr val="0000FF"/>
                </a:solidFill>
                <a:latin typeface="+mn-ea"/>
                <a:ea typeface="+mn-ea"/>
              </a:rPr>
              <a:t>2</a:t>
            </a:r>
            <a:r>
              <a:rPr lang="zh-CN" altLang="en-US" sz="2000" dirty="0">
                <a:latin typeface="+mn-ea"/>
                <a:ea typeface="+mn-ea"/>
              </a:rPr>
              <a:t>中的进程运行。若</a:t>
            </a:r>
            <a:r>
              <a:rPr lang="zh-CN" altLang="en-US" sz="2000" u="sng" dirty="0" smtClean="0">
                <a:solidFill>
                  <a:srgbClr val="0000FF"/>
                </a:solidFill>
                <a:latin typeface="+mn-ea"/>
                <a:ea typeface="+mn-ea"/>
              </a:rPr>
              <a:t>队列</a:t>
            </a:r>
            <a:r>
              <a:rPr lang="en-US" altLang="zh-CN" sz="2000" u="sng" dirty="0" err="1" smtClean="0">
                <a:solidFill>
                  <a:srgbClr val="0000FF"/>
                </a:solidFill>
                <a:latin typeface="+mn-ea"/>
                <a:ea typeface="+mn-ea"/>
              </a:rPr>
              <a:t>i</a:t>
            </a:r>
            <a:r>
              <a:rPr lang="zh-CN" altLang="en-US" sz="2000" dirty="0" smtClean="0">
                <a:latin typeface="+mn-ea"/>
                <a:ea typeface="+mn-ea"/>
              </a:rPr>
              <a:t>中</a:t>
            </a:r>
            <a:r>
              <a:rPr lang="zh-CN" altLang="en-US" sz="2000" dirty="0">
                <a:latin typeface="+mn-ea"/>
                <a:ea typeface="+mn-ea"/>
              </a:rPr>
              <a:t>的进程正执行，此时有</a:t>
            </a:r>
            <a:r>
              <a:rPr lang="zh-CN" altLang="en-US" sz="2000" dirty="0">
                <a:solidFill>
                  <a:srgbClr val="FF0000"/>
                </a:solidFill>
                <a:latin typeface="+mn-ea"/>
                <a:ea typeface="+mn-ea"/>
              </a:rPr>
              <a:t>新进程进入优先级较高</a:t>
            </a:r>
            <a:r>
              <a:rPr lang="zh-CN" altLang="en-US" sz="2000" dirty="0">
                <a:latin typeface="+mn-ea"/>
                <a:ea typeface="+mn-ea"/>
              </a:rPr>
              <a:t>的队列中，则新进程将抢占运行。原进程转移至下一队列。</a:t>
            </a:r>
          </a:p>
        </p:txBody>
      </p:sp>
      <p:sp>
        <p:nvSpPr>
          <p:cNvPr id="482339" name="AutoShape 35">
            <a:hlinkClick r:id="rId2" action="ppaction://hlinksldjump"/>
          </p:cNvPr>
          <p:cNvSpPr>
            <a:spLocks noChangeArrowheads="1"/>
          </p:cNvSpPr>
          <p:nvPr/>
        </p:nvSpPr>
        <p:spPr bwMode="auto">
          <a:xfrm>
            <a:off x="7361794" y="1334032"/>
            <a:ext cx="1422673" cy="883270"/>
          </a:xfrm>
          <a:prstGeom prst="irregularSeal1">
            <a:avLst/>
          </a:prstGeom>
          <a:solidFill>
            <a:srgbClr val="0000FF"/>
          </a:solidFill>
          <a:ln w="9525">
            <a:noFill/>
            <a:miter lim="800000"/>
            <a:headEnd/>
            <a:tailEnd/>
          </a:ln>
          <a:effectLst/>
          <a:extLst/>
        </p:spPr>
        <p:txBody>
          <a:bodyPr wrap="none" anchor="ctr"/>
          <a:lstStyle/>
          <a:p>
            <a:pPr algn="ctr"/>
            <a:r>
              <a:rPr lang="zh-CN" altLang="en-US" sz="2400" b="1">
                <a:solidFill>
                  <a:schemeClr val="bg1"/>
                </a:solidFill>
              </a:rPr>
              <a:t>返回</a:t>
            </a:r>
          </a:p>
        </p:txBody>
      </p:sp>
      <p:sp>
        <p:nvSpPr>
          <p:cNvPr id="36" name="Rectangle 2"/>
          <p:cNvSpPr txBox="1">
            <a:spLocks noChangeArrowheads="1"/>
          </p:cNvSpPr>
          <p:nvPr/>
        </p:nvSpPr>
        <p:spPr>
          <a:xfrm>
            <a:off x="935596" y="188640"/>
            <a:ext cx="5562600" cy="42809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r>
              <a:rPr lang="zh-CN" altLang="en-US" sz="2800" b="1" kern="0" dirty="0" smtClean="0">
                <a:latin typeface="+mn-ea"/>
                <a:ea typeface="+mn-ea"/>
              </a:rPr>
              <a:t>（</a:t>
            </a:r>
            <a:r>
              <a:rPr lang="en-US" altLang="zh-CN" sz="2800" b="1" kern="0" dirty="0" smtClean="0">
                <a:latin typeface="+mn-ea"/>
                <a:ea typeface="+mn-ea"/>
              </a:rPr>
              <a:t>7</a:t>
            </a:r>
            <a:r>
              <a:rPr lang="zh-CN" altLang="en-US" sz="2800" b="1" kern="0" dirty="0" smtClean="0">
                <a:latin typeface="+mn-ea"/>
                <a:ea typeface="+mn-ea"/>
              </a:rPr>
              <a:t>）</a:t>
            </a:r>
            <a:r>
              <a:rPr lang="zh-CN" altLang="en-US" sz="2800" b="1" kern="0" dirty="0">
                <a:latin typeface="+mn-ea"/>
                <a:ea typeface="+mn-ea"/>
              </a:rPr>
              <a:t>多级反馈队列调度算法</a:t>
            </a:r>
            <a:endParaRPr lang="zh-CN" altLang="zh-CN" sz="2800" b="1" kern="0" dirty="0">
              <a:latin typeface="+mn-ea"/>
              <a:ea typeface="+mn-ea"/>
            </a:endParaRPr>
          </a:p>
        </p:txBody>
      </p:sp>
    </p:spTree>
    <p:extLst>
      <p:ext uri="{BB962C8B-B14F-4D97-AF65-F5344CB8AC3E}">
        <p14:creationId xmlns:p14="http://schemas.microsoft.com/office/powerpoint/2010/main" val="37217021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body" idx="1"/>
          </p:nvPr>
        </p:nvSpPr>
        <p:spPr>
          <a:xfrm>
            <a:off x="683568" y="1196752"/>
            <a:ext cx="7524836" cy="3996444"/>
          </a:xfrm>
          <a:ln>
            <a:solidFill>
              <a:schemeClr val="bg1"/>
            </a:solidFill>
            <a:miter lim="800000"/>
            <a:headEnd/>
            <a:tailEnd/>
          </a:ln>
        </p:spPr>
        <p:txBody>
          <a:bodyPr/>
          <a:lstStyle/>
          <a:p>
            <a:pPr algn="just">
              <a:lnSpc>
                <a:spcPct val="150000"/>
              </a:lnSpc>
              <a:spcBef>
                <a:spcPts val="600"/>
              </a:spcBef>
              <a:buClr>
                <a:schemeClr val="tx1"/>
              </a:buClr>
              <a:buFont typeface="Wingdings" panose="05000000000000000000" pitchFamily="2" charset="2"/>
              <a:buChar char="n"/>
            </a:pPr>
            <a:r>
              <a:rPr lang="zh-CN" altLang="en-US" sz="2000" b="1" dirty="0">
                <a:solidFill>
                  <a:srgbClr val="FF0000"/>
                </a:solidFill>
                <a:latin typeface="+mn-ea"/>
              </a:rPr>
              <a:t>在一个实时系统中</a:t>
            </a:r>
            <a:r>
              <a:rPr lang="zh-CN" altLang="en-US" sz="2000" dirty="0">
                <a:latin typeface="+mn-ea"/>
              </a:rPr>
              <a:t>，</a:t>
            </a:r>
            <a:r>
              <a:rPr lang="zh-CN" altLang="en-US" sz="2000" b="0" dirty="0">
                <a:latin typeface="+mn-ea"/>
              </a:rPr>
              <a:t>时间起着非常重要的作用，即每一个实时进程或任务都有一个时间约束</a:t>
            </a:r>
            <a:r>
              <a:rPr lang="zh-CN" altLang="en-US" sz="2000" b="0" dirty="0" smtClean="0">
                <a:latin typeface="+mn-ea"/>
              </a:rPr>
              <a:t>要求。</a:t>
            </a:r>
            <a:endParaRPr lang="en-US" altLang="zh-CN" sz="2000" b="0" dirty="0" smtClean="0">
              <a:latin typeface="+mn-ea"/>
            </a:endParaRPr>
          </a:p>
          <a:p>
            <a:pPr lvl="1" algn="just">
              <a:lnSpc>
                <a:spcPct val="150000"/>
              </a:lnSpc>
              <a:spcBef>
                <a:spcPts val="600"/>
              </a:spcBef>
              <a:buFont typeface="Wingdings" panose="05000000000000000000" pitchFamily="2" charset="2"/>
              <a:buChar char="Ø"/>
            </a:pPr>
            <a:r>
              <a:rPr lang="zh-CN" altLang="en-US" sz="1600" b="0" dirty="0" smtClean="0">
                <a:latin typeface="+mn-ea"/>
              </a:rPr>
              <a:t>如</a:t>
            </a:r>
            <a:r>
              <a:rPr lang="zh-CN" altLang="en-US" sz="1600" b="0" dirty="0">
                <a:latin typeface="+mn-ea"/>
              </a:rPr>
              <a:t>：在何时之前必须开始做，在何时之前必须完成等等</a:t>
            </a:r>
            <a:r>
              <a:rPr lang="zh-CN" altLang="en-US" sz="1600" b="0" dirty="0" smtClean="0">
                <a:latin typeface="+mn-ea"/>
              </a:rPr>
              <a:t>。</a:t>
            </a:r>
            <a:endParaRPr lang="en-US" altLang="zh-CN" sz="1600" b="0" dirty="0" smtClean="0">
              <a:latin typeface="+mn-ea"/>
            </a:endParaRPr>
          </a:p>
          <a:p>
            <a:pPr algn="just">
              <a:lnSpc>
                <a:spcPct val="150000"/>
              </a:lnSpc>
              <a:spcBef>
                <a:spcPts val="600"/>
              </a:spcBef>
              <a:buClr>
                <a:schemeClr val="tx1"/>
              </a:buClr>
              <a:buFont typeface="Wingdings" panose="05000000000000000000" pitchFamily="2" charset="2"/>
              <a:buChar char="n"/>
            </a:pPr>
            <a:r>
              <a:rPr lang="zh-CN" altLang="en-US" sz="2000" b="1" dirty="0" smtClean="0">
                <a:solidFill>
                  <a:srgbClr val="FF0000"/>
                </a:solidFill>
                <a:latin typeface="+mn-ea"/>
              </a:rPr>
              <a:t>在</a:t>
            </a:r>
            <a:r>
              <a:rPr lang="zh-CN" altLang="en-US" sz="2000" b="1" dirty="0">
                <a:solidFill>
                  <a:srgbClr val="FF0000"/>
                </a:solidFill>
                <a:latin typeface="+mn-ea"/>
              </a:rPr>
              <a:t>一个实时应用系统</a:t>
            </a:r>
            <a:r>
              <a:rPr lang="zh-CN" altLang="en-US" sz="2000" b="0" dirty="0">
                <a:latin typeface="+mn-ea"/>
              </a:rPr>
              <a:t>，</a:t>
            </a:r>
            <a:r>
              <a:rPr lang="zh-CN" altLang="en-US" sz="2000" dirty="0">
                <a:latin typeface="+mn-ea"/>
              </a:rPr>
              <a:t>可能有多个实时进程或任务，每个实时任务都有其时间约束，</a:t>
            </a:r>
            <a:r>
              <a:rPr lang="zh-CN" altLang="en-US" sz="2000" b="0" dirty="0">
                <a:latin typeface="+mn-ea"/>
              </a:rPr>
              <a:t>所以需一种新的调度算法来</a:t>
            </a:r>
            <a:r>
              <a:rPr lang="zh-CN" altLang="en-US" sz="2000" b="0" dirty="0">
                <a:solidFill>
                  <a:srgbClr val="0000FF"/>
                </a:solidFill>
                <a:latin typeface="+mn-ea"/>
              </a:rPr>
              <a:t>合理地安排这些实时任务的执行次序，使它们能满足各个实时任务的的时间约束条件</a:t>
            </a:r>
            <a:r>
              <a:rPr lang="en-US" altLang="zh-CN" sz="2000" b="0" dirty="0">
                <a:latin typeface="+mn-ea"/>
              </a:rPr>
              <a:t>-----</a:t>
            </a:r>
            <a:r>
              <a:rPr lang="zh-CN" altLang="en-US" sz="2000" b="1" dirty="0">
                <a:solidFill>
                  <a:srgbClr val="0000FF"/>
                </a:solidFill>
                <a:latin typeface="+mn-ea"/>
              </a:rPr>
              <a:t>实时调度</a:t>
            </a:r>
            <a:r>
              <a:rPr lang="zh-CN" altLang="en-US" sz="2000" b="0" dirty="0">
                <a:latin typeface="+mn-ea"/>
              </a:rPr>
              <a:t>。</a:t>
            </a:r>
          </a:p>
          <a:p>
            <a:pPr algn="just">
              <a:lnSpc>
                <a:spcPct val="150000"/>
              </a:lnSpc>
              <a:spcBef>
                <a:spcPts val="600"/>
              </a:spcBef>
              <a:buFont typeface="Wingdings" panose="05000000000000000000" pitchFamily="2" charset="2"/>
              <a:buChar char="n"/>
            </a:pPr>
            <a:r>
              <a:rPr lang="zh-CN" altLang="en-US" sz="2000" b="0" dirty="0" smtClean="0">
                <a:latin typeface="+mn-ea"/>
              </a:rPr>
              <a:t>满足</a:t>
            </a:r>
            <a:r>
              <a:rPr lang="zh-CN" altLang="en-US" sz="2000" b="0" u="sng" dirty="0">
                <a:latin typeface="+mn-ea"/>
              </a:rPr>
              <a:t>实时任务</a:t>
            </a:r>
            <a:r>
              <a:rPr lang="zh-CN" altLang="en-US" sz="2000" b="0" dirty="0">
                <a:latin typeface="+mn-ea"/>
              </a:rPr>
              <a:t>各自</a:t>
            </a:r>
            <a:r>
              <a:rPr lang="zh-CN" altLang="en-US" sz="2000" b="0" u="sng" dirty="0">
                <a:latin typeface="+mn-ea"/>
              </a:rPr>
              <a:t>时间约束条件</a:t>
            </a:r>
            <a:r>
              <a:rPr lang="zh-CN" altLang="en-US" sz="2000" b="0" dirty="0">
                <a:latin typeface="+mn-ea"/>
              </a:rPr>
              <a:t>的调度称为</a:t>
            </a:r>
            <a:r>
              <a:rPr lang="zh-CN" altLang="en-US" sz="2000" b="1" dirty="0">
                <a:solidFill>
                  <a:srgbClr val="0000FF"/>
                </a:solidFill>
                <a:latin typeface="+mn-ea"/>
              </a:rPr>
              <a:t>实时调度</a:t>
            </a:r>
            <a:r>
              <a:rPr lang="zh-CN" altLang="en-US" sz="2000" b="0" dirty="0">
                <a:latin typeface="+mn-ea"/>
              </a:rPr>
              <a:t>。</a:t>
            </a:r>
          </a:p>
        </p:txBody>
      </p:sp>
      <p:sp>
        <p:nvSpPr>
          <p:cNvPr id="4" name="Text Box 2"/>
          <p:cNvSpPr txBox="1">
            <a:spLocks noChangeArrowheads="1"/>
          </p:cNvSpPr>
          <p:nvPr/>
        </p:nvSpPr>
        <p:spPr bwMode="auto">
          <a:xfrm>
            <a:off x="1115616" y="152636"/>
            <a:ext cx="72739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3200" b="1" dirty="0" smtClean="0">
                <a:latin typeface="Times New Roman" panose="02020603050405020304" pitchFamily="18" charset="0"/>
                <a:ea typeface="+mn-ea"/>
                <a:cs typeface="Times New Roman" panose="02020603050405020304" pitchFamily="18" charset="0"/>
              </a:rPr>
              <a:t>实时系统</a:t>
            </a:r>
            <a:r>
              <a:rPr lang="zh-CN" altLang="en-US" sz="3200" b="1" dirty="0">
                <a:latin typeface="Times New Roman" panose="02020603050405020304" pitchFamily="18" charset="0"/>
                <a:ea typeface="+mn-ea"/>
                <a:cs typeface="Times New Roman" panose="02020603050405020304" pitchFamily="18" charset="0"/>
              </a:rPr>
              <a:t>中的调度</a:t>
            </a:r>
            <a:endParaRPr lang="en-US" altLang="zh-CN" sz="32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362115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1" name="Rectangle 3"/>
          <p:cNvSpPr>
            <a:spLocks noGrp="1" noChangeArrowheads="1"/>
          </p:cNvSpPr>
          <p:nvPr>
            <p:ph type="body" idx="1"/>
          </p:nvPr>
        </p:nvSpPr>
        <p:spPr>
          <a:xfrm>
            <a:off x="647564" y="1196752"/>
            <a:ext cx="8064896" cy="4419600"/>
          </a:xfrm>
        </p:spPr>
        <p:txBody>
          <a:bodyPr/>
          <a:lstStyle/>
          <a:p>
            <a:pPr marL="0" lvl="1" indent="-457200" algn="just">
              <a:lnSpc>
                <a:spcPct val="150000"/>
              </a:lnSpc>
              <a:spcBef>
                <a:spcPts val="0"/>
              </a:spcBef>
              <a:buFont typeface="Wingdings" panose="05000000000000000000" pitchFamily="2" charset="2"/>
              <a:buChar char="Ø"/>
            </a:pPr>
            <a:r>
              <a:rPr lang="zh-CN" altLang="en-US" sz="2000" dirty="0">
                <a:latin typeface="+mn-ea"/>
              </a:rPr>
              <a:t>提供必要的调度信息（就绪时间、开始截止时间和完成截止时间、处理时间、资源要求、优先级）</a:t>
            </a:r>
          </a:p>
          <a:p>
            <a:pPr marL="0" lvl="1" indent="-457200" algn="just">
              <a:lnSpc>
                <a:spcPct val="150000"/>
              </a:lnSpc>
              <a:spcBef>
                <a:spcPts val="0"/>
              </a:spcBef>
              <a:spcAft>
                <a:spcPts val="1200"/>
              </a:spcAft>
              <a:buFont typeface="Wingdings" panose="05000000000000000000" pitchFamily="2" charset="2"/>
              <a:buChar char="Ø"/>
            </a:pPr>
            <a:r>
              <a:rPr lang="zh-CN" altLang="en-US" sz="2000" dirty="0">
                <a:latin typeface="+mn-ea"/>
              </a:rPr>
              <a:t>系统处理能力强（限制条件：决定系统是否可调度，否则减少</a:t>
            </a:r>
            <a:r>
              <a:rPr lang="en-US" altLang="zh-CN" sz="2000" dirty="0">
                <a:latin typeface="+mn-ea"/>
              </a:rPr>
              <a:t>C</a:t>
            </a:r>
          </a:p>
          <a:p>
            <a:pPr marL="0" lvl="1" indent="-457200" algn="just">
              <a:lnSpc>
                <a:spcPct val="150000"/>
              </a:lnSpc>
              <a:spcBef>
                <a:spcPts val="0"/>
              </a:spcBef>
              <a:buNone/>
            </a:pPr>
            <a:r>
              <a:rPr lang="zh-CN" altLang="en-US" sz="2000" dirty="0" smtClean="0">
                <a:latin typeface="+mn-ea"/>
              </a:rPr>
              <a:t>          单机</a:t>
            </a:r>
            <a:r>
              <a:rPr lang="en-US" altLang="zh-CN" sz="2000" dirty="0">
                <a:latin typeface="+mn-ea"/>
              </a:rPr>
              <a:t>: </a:t>
            </a:r>
          </a:p>
          <a:p>
            <a:pPr marL="0" lvl="1" indent="-457200" algn="just">
              <a:lnSpc>
                <a:spcPct val="150000"/>
              </a:lnSpc>
              <a:spcBef>
                <a:spcPts val="0"/>
              </a:spcBef>
              <a:spcAft>
                <a:spcPts val="1200"/>
              </a:spcAft>
              <a:buNone/>
            </a:pPr>
            <a:r>
              <a:rPr lang="zh-CN" altLang="en-US" sz="2000" dirty="0" smtClean="0">
                <a:latin typeface="+mn-ea"/>
              </a:rPr>
              <a:t>         </a:t>
            </a:r>
            <a:r>
              <a:rPr lang="zh-CN" altLang="en-US" sz="2000" u="sng" dirty="0" smtClean="0">
                <a:latin typeface="+mn-ea"/>
              </a:rPr>
              <a:t>（</a:t>
            </a:r>
            <a:r>
              <a:rPr lang="en-US" altLang="zh-CN" sz="2000" u="sng" dirty="0">
                <a:latin typeface="+mn-ea"/>
              </a:rPr>
              <a:t>m-</a:t>
            </a:r>
            <a:r>
              <a:rPr lang="zh-CN" altLang="en-US" sz="2000" u="sng" dirty="0">
                <a:latin typeface="+mn-ea"/>
              </a:rPr>
              <a:t>实时任务数目，</a:t>
            </a:r>
            <a:r>
              <a:rPr lang="en-US" altLang="zh-CN" sz="2000" u="sng" dirty="0">
                <a:latin typeface="+mn-ea"/>
              </a:rPr>
              <a:t>ci—</a:t>
            </a:r>
            <a:r>
              <a:rPr lang="zh-CN" altLang="en-US" sz="2000" u="sng" dirty="0">
                <a:latin typeface="+mn-ea"/>
              </a:rPr>
              <a:t>每次处理时间，</a:t>
            </a:r>
            <a:r>
              <a:rPr lang="en-US" altLang="zh-CN" sz="2000" u="sng" dirty="0">
                <a:latin typeface="+mn-ea"/>
              </a:rPr>
              <a:t>pi—</a:t>
            </a:r>
            <a:r>
              <a:rPr lang="zh-CN" altLang="en-US" sz="2000" u="sng" dirty="0">
                <a:latin typeface="+mn-ea"/>
              </a:rPr>
              <a:t>周期时间）</a:t>
            </a:r>
          </a:p>
          <a:p>
            <a:pPr marL="0" lvl="1" indent="-457200" algn="just">
              <a:lnSpc>
                <a:spcPct val="150000"/>
              </a:lnSpc>
              <a:spcBef>
                <a:spcPts val="0"/>
              </a:spcBef>
              <a:buNone/>
            </a:pPr>
            <a:r>
              <a:rPr lang="zh-CN" altLang="en-US" sz="2000" dirty="0">
                <a:latin typeface="+mn-ea"/>
              </a:rPr>
              <a:t>          </a:t>
            </a:r>
            <a:r>
              <a:rPr lang="zh-CN" altLang="en-US" sz="2000" dirty="0" smtClean="0">
                <a:latin typeface="+mn-ea"/>
              </a:rPr>
              <a:t>多</a:t>
            </a:r>
            <a:r>
              <a:rPr lang="zh-CN" altLang="en-US" sz="2000" dirty="0">
                <a:latin typeface="+mn-ea"/>
              </a:rPr>
              <a:t>机</a:t>
            </a:r>
            <a:r>
              <a:rPr lang="en-US" altLang="zh-CN" sz="2000" dirty="0">
                <a:latin typeface="+mn-ea"/>
              </a:rPr>
              <a:t>:</a:t>
            </a:r>
          </a:p>
          <a:p>
            <a:pPr marL="0" lvl="1" indent="-457200" algn="just">
              <a:lnSpc>
                <a:spcPct val="150000"/>
              </a:lnSpc>
              <a:spcBef>
                <a:spcPts val="0"/>
              </a:spcBef>
              <a:buNone/>
            </a:pPr>
            <a:r>
              <a:rPr lang="zh-CN" altLang="en-US" sz="2000" dirty="0" smtClean="0">
                <a:latin typeface="+mn-ea"/>
              </a:rPr>
              <a:t>         </a:t>
            </a:r>
            <a:r>
              <a:rPr lang="zh-CN" altLang="en-US" sz="2000" u="sng" dirty="0" smtClean="0">
                <a:latin typeface="+mn-ea"/>
              </a:rPr>
              <a:t>（</a:t>
            </a:r>
            <a:r>
              <a:rPr lang="en-US" altLang="zh-CN" sz="2000" u="sng" dirty="0">
                <a:latin typeface="+mn-ea"/>
              </a:rPr>
              <a:t>N—</a:t>
            </a:r>
            <a:r>
              <a:rPr lang="zh-CN" altLang="en-US" sz="2000" u="sng" dirty="0">
                <a:latin typeface="+mn-ea"/>
              </a:rPr>
              <a:t>处理机数目，</a:t>
            </a:r>
            <a:r>
              <a:rPr lang="en-US" altLang="zh-CN" sz="2000" u="sng" dirty="0">
                <a:latin typeface="+mn-ea"/>
              </a:rPr>
              <a:t>ci—</a:t>
            </a:r>
            <a:r>
              <a:rPr lang="zh-CN" altLang="en-US" sz="2000" u="sng" dirty="0">
                <a:latin typeface="+mn-ea"/>
              </a:rPr>
              <a:t>每次处理时间，</a:t>
            </a:r>
            <a:r>
              <a:rPr lang="en-US" altLang="zh-CN" sz="2000" u="sng" dirty="0">
                <a:latin typeface="+mn-ea"/>
              </a:rPr>
              <a:t>pi—</a:t>
            </a:r>
            <a:r>
              <a:rPr lang="zh-CN" altLang="en-US" sz="2000" u="sng" dirty="0">
                <a:latin typeface="+mn-ea"/>
              </a:rPr>
              <a:t>周期时间）</a:t>
            </a:r>
          </a:p>
          <a:p>
            <a:pPr marL="0" lvl="1" indent="-457200" algn="just">
              <a:lnSpc>
                <a:spcPct val="150000"/>
              </a:lnSpc>
              <a:spcBef>
                <a:spcPts val="0"/>
              </a:spcBef>
              <a:buFont typeface="Wingdings" panose="05000000000000000000" pitchFamily="2" charset="2"/>
              <a:buChar char="Ø"/>
            </a:pPr>
            <a:r>
              <a:rPr lang="zh-CN" altLang="en-US" sz="2000" dirty="0">
                <a:latin typeface="+mn-ea"/>
              </a:rPr>
              <a:t>采用抢占式的调度机制</a:t>
            </a:r>
          </a:p>
          <a:p>
            <a:pPr marL="0" lvl="1" indent="-457200" algn="just">
              <a:lnSpc>
                <a:spcPct val="150000"/>
              </a:lnSpc>
              <a:spcBef>
                <a:spcPts val="0"/>
              </a:spcBef>
              <a:buFont typeface="Wingdings" panose="05000000000000000000" pitchFamily="2" charset="2"/>
              <a:buChar char="Ø"/>
            </a:pPr>
            <a:r>
              <a:rPr lang="zh-CN" altLang="en-US" sz="2000" dirty="0">
                <a:latin typeface="+mn-ea"/>
              </a:rPr>
              <a:t>具有快速切换机制</a:t>
            </a:r>
          </a:p>
        </p:txBody>
      </p:sp>
      <p:graphicFrame>
        <p:nvGraphicFramePr>
          <p:cNvPr id="483335" name="Object 7"/>
          <p:cNvGraphicFramePr>
            <a:graphicFrameLocks noChangeAspect="1"/>
          </p:cNvGraphicFramePr>
          <p:nvPr>
            <p:extLst/>
          </p:nvPr>
        </p:nvGraphicFramePr>
        <p:xfrm>
          <a:off x="2785120" y="2672916"/>
          <a:ext cx="1066800" cy="609600"/>
        </p:xfrm>
        <a:graphic>
          <a:graphicData uri="http://schemas.openxmlformats.org/presentationml/2006/ole">
            <mc:AlternateContent xmlns:mc="http://schemas.openxmlformats.org/markup-compatibility/2006">
              <mc:Choice xmlns:v="urn:schemas-microsoft-com:vml" Requires="v">
                <p:oleObj spid="_x0000_s4110" name="Equation" r:id="rId3" imgW="622080" imgH="444240" progId="Equation.3">
                  <p:embed/>
                </p:oleObj>
              </mc:Choice>
              <mc:Fallback>
                <p:oleObj name="Equation" r:id="rId3" imgW="6220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120" y="2672916"/>
                        <a:ext cx="1066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3336" name="Object 8"/>
          <p:cNvGraphicFramePr>
            <a:graphicFrameLocks noChangeAspect="1"/>
          </p:cNvGraphicFramePr>
          <p:nvPr>
            <p:extLst/>
          </p:nvPr>
        </p:nvGraphicFramePr>
        <p:xfrm>
          <a:off x="2762957" y="3753036"/>
          <a:ext cx="1196975" cy="609600"/>
        </p:xfrm>
        <a:graphic>
          <a:graphicData uri="http://schemas.openxmlformats.org/presentationml/2006/ole">
            <mc:AlternateContent xmlns:mc="http://schemas.openxmlformats.org/markup-compatibility/2006">
              <mc:Choice xmlns:v="urn:schemas-microsoft-com:vml" Requires="v">
                <p:oleObj spid="_x0000_s4111" name="Equation" r:id="rId5" imgW="698400" imgH="444240" progId="Equation.3">
                  <p:embed/>
                </p:oleObj>
              </mc:Choice>
              <mc:Fallback>
                <p:oleObj name="Equation" r:id="rId5" imgW="69840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957" y="3753036"/>
                        <a:ext cx="11969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2"/>
          <p:cNvSpPr txBox="1">
            <a:spLocks noChangeArrowheads="1"/>
          </p:cNvSpPr>
          <p:nvPr/>
        </p:nvSpPr>
        <p:spPr bwMode="auto">
          <a:xfrm>
            <a:off x="827584" y="152636"/>
            <a:ext cx="51284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1</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ea typeface="+mn-ea"/>
                <a:cs typeface="Times New Roman" panose="02020603050405020304" pitchFamily="18" charset="0"/>
              </a:rPr>
              <a:t>实现实时调度的基本条件</a:t>
            </a:r>
            <a:endParaRPr lang="en-US" altLang="zh-CN" sz="28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3049692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5" name="Rectangle 3"/>
          <p:cNvSpPr>
            <a:spLocks noGrp="1" noChangeArrowheads="1"/>
          </p:cNvSpPr>
          <p:nvPr>
            <p:ph type="body" idx="1"/>
          </p:nvPr>
        </p:nvSpPr>
        <p:spPr>
          <a:xfrm>
            <a:off x="431540" y="1268760"/>
            <a:ext cx="8352928" cy="4267200"/>
          </a:xfrm>
        </p:spPr>
        <p:txBody>
          <a:bodyPr/>
          <a:lstStyle/>
          <a:p>
            <a:pPr algn="just">
              <a:lnSpc>
                <a:spcPct val="110000"/>
              </a:lnSpc>
              <a:buClr>
                <a:schemeClr val="tx1"/>
              </a:buClr>
              <a:buSzPct val="100000"/>
              <a:buFont typeface="Wingdings" panose="05000000000000000000" pitchFamily="2" charset="2"/>
              <a:buChar char="n"/>
            </a:pPr>
            <a:r>
              <a:rPr lang="zh-CN" altLang="en-US" sz="2400" dirty="0">
                <a:solidFill>
                  <a:srgbClr val="FF0000"/>
                </a:solidFill>
                <a:latin typeface="+mn-ea"/>
              </a:rPr>
              <a:t>按实时任务性质（即对时间</a:t>
            </a:r>
            <a:r>
              <a:rPr lang="zh-CN" altLang="en-US" sz="2400" dirty="0" smtClean="0">
                <a:solidFill>
                  <a:srgbClr val="FF0000"/>
                </a:solidFill>
                <a:latin typeface="+mn-ea"/>
              </a:rPr>
              <a:t>约束强弱</a:t>
            </a:r>
            <a:r>
              <a:rPr lang="zh-CN" altLang="en-US" sz="2400" dirty="0">
                <a:solidFill>
                  <a:srgbClr val="FF0000"/>
                </a:solidFill>
                <a:latin typeface="+mn-ea"/>
              </a:rPr>
              <a:t>程度）</a:t>
            </a:r>
          </a:p>
          <a:p>
            <a:pPr lvl="1" algn="just">
              <a:lnSpc>
                <a:spcPct val="110000"/>
              </a:lnSpc>
              <a:buClr>
                <a:schemeClr val="tx1"/>
              </a:buClr>
              <a:buSzPct val="100000"/>
              <a:buFont typeface="Wingdings" panose="05000000000000000000" pitchFamily="2" charset="2"/>
              <a:buChar char="Ø"/>
            </a:pPr>
            <a:r>
              <a:rPr lang="zh-CN" altLang="en-US" sz="2000" b="0" dirty="0">
                <a:latin typeface="+mn-ea"/>
              </a:rPr>
              <a:t>硬实时调度：必须满足任务截止期要求，错过可能导致严重后果。</a:t>
            </a:r>
          </a:p>
          <a:p>
            <a:pPr lvl="1" algn="just">
              <a:lnSpc>
                <a:spcPct val="110000"/>
              </a:lnSpc>
              <a:buClr>
                <a:schemeClr val="tx1"/>
              </a:buClr>
              <a:buSzPct val="100000"/>
              <a:buFont typeface="Wingdings" panose="05000000000000000000" pitchFamily="2" charset="2"/>
              <a:buChar char="Ø"/>
            </a:pPr>
            <a:r>
              <a:rPr lang="zh-CN" altLang="en-US" sz="2000" b="0" dirty="0">
                <a:latin typeface="+mn-ea"/>
              </a:rPr>
              <a:t>软实时调度算法：期望满足任务截止期要求，错过一般可容忍。</a:t>
            </a:r>
          </a:p>
          <a:p>
            <a:pPr algn="just">
              <a:lnSpc>
                <a:spcPct val="110000"/>
              </a:lnSpc>
              <a:spcBef>
                <a:spcPts val="1200"/>
              </a:spcBef>
              <a:buClr>
                <a:schemeClr val="tx1"/>
              </a:buClr>
              <a:buSzPct val="100000"/>
              <a:buFont typeface="Wingdings" panose="05000000000000000000" pitchFamily="2" charset="2"/>
              <a:buChar char="n"/>
            </a:pPr>
            <a:r>
              <a:rPr lang="zh-CN" altLang="en-US" sz="2400" dirty="0">
                <a:solidFill>
                  <a:srgbClr val="FF0000"/>
                </a:solidFill>
                <a:latin typeface="+mn-ea"/>
              </a:rPr>
              <a:t>按调度方式</a:t>
            </a:r>
          </a:p>
          <a:p>
            <a:pPr lvl="1" algn="just">
              <a:lnSpc>
                <a:spcPct val="110000"/>
              </a:lnSpc>
              <a:buClr>
                <a:schemeClr val="tx1"/>
              </a:buClr>
              <a:buSzPct val="100000"/>
              <a:buFont typeface="Wingdings" panose="05000000000000000000" pitchFamily="2" charset="2"/>
              <a:buChar char="Ø"/>
            </a:pPr>
            <a:r>
              <a:rPr lang="zh-CN" altLang="en-US" sz="2000" b="0" dirty="0">
                <a:latin typeface="+mn-ea"/>
              </a:rPr>
              <a:t>非抢占式调度算法（如下图所示）</a:t>
            </a:r>
          </a:p>
          <a:p>
            <a:pPr lvl="2" algn="just">
              <a:lnSpc>
                <a:spcPct val="110000"/>
              </a:lnSpc>
              <a:buClr>
                <a:schemeClr val="tx1"/>
              </a:buClr>
              <a:buSzPct val="100000"/>
              <a:buFont typeface="Wingdings" panose="05000000000000000000" pitchFamily="2" charset="2"/>
              <a:buChar char=""/>
            </a:pPr>
            <a:r>
              <a:rPr lang="zh-CN" altLang="en-US" sz="1800" b="0" dirty="0">
                <a:latin typeface="+mn-ea"/>
              </a:rPr>
              <a:t>非抢占式轮转调度算法</a:t>
            </a:r>
            <a:r>
              <a:rPr lang="zh-CN" altLang="en-US" sz="1800" b="0" dirty="0" smtClean="0">
                <a:latin typeface="+mn-ea"/>
              </a:rPr>
              <a:t>：用于</a:t>
            </a:r>
            <a:r>
              <a:rPr lang="zh-CN" altLang="en-US" sz="1800" b="0" dirty="0">
                <a:latin typeface="+mn-ea"/>
              </a:rPr>
              <a:t>工业生产的群控系统中。</a:t>
            </a:r>
          </a:p>
          <a:p>
            <a:pPr lvl="2" algn="just">
              <a:lnSpc>
                <a:spcPct val="110000"/>
              </a:lnSpc>
              <a:buClr>
                <a:schemeClr val="tx1"/>
              </a:buClr>
              <a:buSzPct val="100000"/>
              <a:buFont typeface="Wingdings" panose="05000000000000000000" pitchFamily="2" charset="2"/>
              <a:buChar char=""/>
            </a:pPr>
            <a:r>
              <a:rPr lang="zh-CN" altLang="en-US" sz="1800" b="0" dirty="0">
                <a:latin typeface="+mn-ea"/>
              </a:rPr>
              <a:t>非抢占式优先调度算法：用于有一定时间要求的实时控制系统之中。</a:t>
            </a:r>
          </a:p>
          <a:p>
            <a:pPr lvl="1" algn="just">
              <a:lnSpc>
                <a:spcPct val="110000"/>
              </a:lnSpc>
              <a:buClr>
                <a:schemeClr val="tx1"/>
              </a:buClr>
              <a:buSzPct val="100000"/>
              <a:buFont typeface="Wingdings" panose="05000000000000000000" pitchFamily="2" charset="2"/>
              <a:buChar char="Ø"/>
            </a:pPr>
            <a:r>
              <a:rPr lang="zh-CN" altLang="en-US" sz="2000" b="0" dirty="0">
                <a:latin typeface="+mn-ea"/>
              </a:rPr>
              <a:t>抢占式调度算法 （如下图所示）</a:t>
            </a:r>
          </a:p>
          <a:p>
            <a:pPr lvl="1" algn="just">
              <a:lnSpc>
                <a:spcPct val="110000"/>
              </a:lnSpc>
              <a:buClr>
                <a:schemeClr val="tx1"/>
              </a:buClr>
              <a:buSzPct val="100000"/>
              <a:buFont typeface="Wingdings" panose="05000000000000000000" pitchFamily="2" charset="2"/>
              <a:buNone/>
            </a:pPr>
            <a:r>
              <a:rPr lang="zh-CN" altLang="en-US" sz="2000" b="0" dirty="0">
                <a:latin typeface="+mn-ea"/>
              </a:rPr>
              <a:t>    按抢占发生的时间 </a:t>
            </a:r>
          </a:p>
          <a:p>
            <a:pPr lvl="2" algn="just">
              <a:lnSpc>
                <a:spcPct val="110000"/>
              </a:lnSpc>
              <a:buClr>
                <a:schemeClr val="tx1"/>
              </a:buClr>
              <a:buSzPct val="100000"/>
              <a:buFont typeface="Wingdings" panose="05000000000000000000" pitchFamily="2" charset="2"/>
              <a:buChar char=""/>
            </a:pPr>
            <a:r>
              <a:rPr lang="zh-CN" altLang="en-US" sz="1800" b="0" dirty="0">
                <a:latin typeface="+mn-ea"/>
              </a:rPr>
              <a:t>基于时钟中断抢占的优先权调度算法</a:t>
            </a:r>
          </a:p>
          <a:p>
            <a:pPr lvl="2" algn="just">
              <a:lnSpc>
                <a:spcPct val="110000"/>
              </a:lnSpc>
              <a:buClr>
                <a:schemeClr val="tx1"/>
              </a:buClr>
              <a:buSzPct val="100000"/>
              <a:buFont typeface="Wingdings" panose="05000000000000000000" pitchFamily="2" charset="2"/>
              <a:buChar char=""/>
            </a:pPr>
            <a:r>
              <a:rPr lang="zh-CN" altLang="en-US" sz="1800" b="0" dirty="0">
                <a:latin typeface="+mn-ea"/>
              </a:rPr>
              <a:t>立即抢占的优先权调度算法</a:t>
            </a:r>
          </a:p>
        </p:txBody>
      </p:sp>
      <p:sp>
        <p:nvSpPr>
          <p:cNvPr id="4" name="Text Box 2"/>
          <p:cNvSpPr txBox="1">
            <a:spLocks noChangeArrowheads="1"/>
          </p:cNvSpPr>
          <p:nvPr/>
        </p:nvSpPr>
        <p:spPr bwMode="auto">
          <a:xfrm>
            <a:off x="847725" y="169476"/>
            <a:ext cx="45883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ea typeface="+mn-ea"/>
                <a:cs typeface="Times New Roman" panose="02020603050405020304" pitchFamily="18" charset="0"/>
              </a:rPr>
              <a:t>实时调度算法的分类</a:t>
            </a:r>
            <a:endParaRPr lang="en-US" altLang="zh-CN" sz="28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6469136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5453" name="Group 77"/>
          <p:cNvGrpSpPr>
            <a:grpSpLocks/>
          </p:cNvGrpSpPr>
          <p:nvPr/>
        </p:nvGrpSpPr>
        <p:grpSpPr bwMode="auto">
          <a:xfrm>
            <a:off x="762000" y="1828801"/>
            <a:ext cx="3733800" cy="1773238"/>
            <a:chOff x="480" y="1152"/>
            <a:chExt cx="2352" cy="1117"/>
          </a:xfrm>
        </p:grpSpPr>
        <p:grpSp>
          <p:nvGrpSpPr>
            <p:cNvPr id="485395" name="Group 19"/>
            <p:cNvGrpSpPr>
              <a:grpSpLocks/>
            </p:cNvGrpSpPr>
            <p:nvPr/>
          </p:nvGrpSpPr>
          <p:grpSpPr bwMode="auto">
            <a:xfrm>
              <a:off x="1680" y="1488"/>
              <a:ext cx="1152" cy="384"/>
              <a:chOff x="1920" y="1488"/>
              <a:chExt cx="1152" cy="384"/>
            </a:xfrm>
          </p:grpSpPr>
          <p:sp>
            <p:nvSpPr>
              <p:cNvPr id="485379" name="Line 3"/>
              <p:cNvSpPr>
                <a:spLocks noChangeShapeType="1"/>
              </p:cNvSpPr>
              <p:nvPr/>
            </p:nvSpPr>
            <p:spPr bwMode="auto">
              <a:xfrm>
                <a:off x="1920" y="1488"/>
                <a:ext cx="96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380" name="Line 4"/>
              <p:cNvSpPr>
                <a:spLocks noChangeShapeType="1"/>
              </p:cNvSpPr>
              <p:nvPr/>
            </p:nvSpPr>
            <p:spPr bwMode="auto">
              <a:xfrm>
                <a:off x="1920" y="1488"/>
                <a:ext cx="0" cy="21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382" name="Line 6"/>
              <p:cNvSpPr>
                <a:spLocks noChangeShapeType="1"/>
              </p:cNvSpPr>
              <p:nvPr/>
            </p:nvSpPr>
            <p:spPr bwMode="auto">
              <a:xfrm>
                <a:off x="2400" y="1488"/>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383" name="Line 7"/>
              <p:cNvSpPr>
                <a:spLocks noChangeShapeType="1"/>
              </p:cNvSpPr>
              <p:nvPr/>
            </p:nvSpPr>
            <p:spPr bwMode="auto">
              <a:xfrm>
                <a:off x="1920" y="1701"/>
                <a:ext cx="96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384" name="Text Box 8"/>
              <p:cNvSpPr txBox="1">
                <a:spLocks noChangeArrowheads="1"/>
              </p:cNvSpPr>
              <p:nvPr/>
            </p:nvSpPr>
            <p:spPr bwMode="auto">
              <a:xfrm>
                <a:off x="1959" y="1531"/>
                <a:ext cx="53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a:t>进程</a:t>
                </a:r>
                <a:r>
                  <a:rPr lang="en-US" altLang="zh-CN" sz="1400"/>
                  <a:t>n</a:t>
                </a:r>
              </a:p>
            </p:txBody>
          </p:sp>
          <p:sp>
            <p:nvSpPr>
              <p:cNvPr id="485385" name="Text Box 9"/>
              <p:cNvSpPr txBox="1">
                <a:spLocks noChangeArrowheads="1"/>
              </p:cNvSpPr>
              <p:nvPr/>
            </p:nvSpPr>
            <p:spPr bwMode="auto">
              <a:xfrm>
                <a:off x="2419" y="1531"/>
                <a:ext cx="6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a:t>实时进程</a:t>
                </a:r>
              </a:p>
            </p:txBody>
          </p:sp>
        </p:grpSp>
        <p:grpSp>
          <p:nvGrpSpPr>
            <p:cNvPr id="485387" name="Group 11"/>
            <p:cNvGrpSpPr>
              <a:grpSpLocks/>
            </p:cNvGrpSpPr>
            <p:nvPr/>
          </p:nvGrpSpPr>
          <p:grpSpPr bwMode="auto">
            <a:xfrm>
              <a:off x="480" y="1488"/>
              <a:ext cx="1008" cy="432"/>
              <a:chOff x="1104" y="816"/>
              <a:chExt cx="1200" cy="432"/>
            </a:xfrm>
          </p:grpSpPr>
          <p:sp>
            <p:nvSpPr>
              <p:cNvPr id="485388" name="Line 12"/>
              <p:cNvSpPr>
                <a:spLocks noChangeShapeType="1"/>
              </p:cNvSpPr>
              <p:nvPr/>
            </p:nvSpPr>
            <p:spPr bwMode="auto">
              <a:xfrm>
                <a:off x="1104" y="816"/>
                <a:ext cx="1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389" name="Line 13"/>
              <p:cNvSpPr>
                <a:spLocks noChangeShapeType="1"/>
              </p:cNvSpPr>
              <p:nvPr/>
            </p:nvSpPr>
            <p:spPr bwMode="auto">
              <a:xfrm>
                <a:off x="1104" y="816"/>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390" name="Line 14"/>
              <p:cNvSpPr>
                <a:spLocks noChangeShapeType="1"/>
              </p:cNvSpPr>
              <p:nvPr/>
            </p:nvSpPr>
            <p:spPr bwMode="auto">
              <a:xfrm>
                <a:off x="2304" y="816"/>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391" name="Line 15"/>
              <p:cNvSpPr>
                <a:spLocks noChangeShapeType="1"/>
              </p:cNvSpPr>
              <p:nvPr/>
            </p:nvSpPr>
            <p:spPr bwMode="auto">
              <a:xfrm>
                <a:off x="1680" y="816"/>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392" name="Line 16"/>
              <p:cNvSpPr>
                <a:spLocks noChangeShapeType="1"/>
              </p:cNvSpPr>
              <p:nvPr/>
            </p:nvSpPr>
            <p:spPr bwMode="auto">
              <a:xfrm>
                <a:off x="1104" y="1056"/>
                <a:ext cx="1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393" name="Text Box 17"/>
              <p:cNvSpPr txBox="1">
                <a:spLocks noChangeArrowheads="1"/>
              </p:cNvSpPr>
              <p:nvPr/>
            </p:nvSpPr>
            <p:spPr bwMode="auto">
              <a:xfrm>
                <a:off x="1152" y="864"/>
                <a:ext cx="4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a:t>进程</a:t>
                </a:r>
                <a:r>
                  <a:rPr lang="en-US" altLang="zh-CN" sz="1400"/>
                  <a:t>1</a:t>
                </a:r>
              </a:p>
            </p:txBody>
          </p:sp>
          <p:sp>
            <p:nvSpPr>
              <p:cNvPr id="485394" name="Text Box 18"/>
              <p:cNvSpPr txBox="1">
                <a:spLocks noChangeArrowheads="1"/>
              </p:cNvSpPr>
              <p:nvPr/>
            </p:nvSpPr>
            <p:spPr bwMode="auto">
              <a:xfrm>
                <a:off x="1728" y="864"/>
                <a:ext cx="4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a:t>进程</a:t>
                </a:r>
                <a:r>
                  <a:rPr lang="en-US" altLang="zh-CN" sz="1400"/>
                  <a:t>2</a:t>
                </a:r>
              </a:p>
            </p:txBody>
          </p:sp>
        </p:grpSp>
        <p:sp>
          <p:nvSpPr>
            <p:cNvPr id="485396" name="Text Box 20"/>
            <p:cNvSpPr txBox="1">
              <a:spLocks noChangeArrowheads="1"/>
            </p:cNvSpPr>
            <p:nvPr/>
          </p:nvSpPr>
          <p:spPr bwMode="auto">
            <a:xfrm>
              <a:off x="480" y="1152"/>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实时进程要求调度</a:t>
              </a:r>
            </a:p>
          </p:txBody>
        </p:sp>
        <p:sp>
          <p:nvSpPr>
            <p:cNvPr id="485397" name="Line 21"/>
            <p:cNvSpPr>
              <a:spLocks noChangeShapeType="1"/>
            </p:cNvSpPr>
            <p:nvPr/>
          </p:nvSpPr>
          <p:spPr bwMode="auto">
            <a:xfrm>
              <a:off x="672" y="1296"/>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398" name="Text Box 22"/>
            <p:cNvSpPr txBox="1">
              <a:spLocks noChangeArrowheads="1"/>
            </p:cNvSpPr>
            <p:nvPr/>
          </p:nvSpPr>
          <p:spPr bwMode="auto">
            <a:xfrm>
              <a:off x="1680" y="1152"/>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调度实时进程运行</a:t>
              </a:r>
            </a:p>
          </p:txBody>
        </p:sp>
        <p:sp>
          <p:nvSpPr>
            <p:cNvPr id="485399" name="Line 23"/>
            <p:cNvSpPr>
              <a:spLocks noChangeShapeType="1"/>
            </p:cNvSpPr>
            <p:nvPr/>
          </p:nvSpPr>
          <p:spPr bwMode="auto">
            <a:xfrm>
              <a:off x="2160" y="1296"/>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00" name="Line 24"/>
            <p:cNvSpPr>
              <a:spLocks noChangeShapeType="1"/>
            </p:cNvSpPr>
            <p:nvPr/>
          </p:nvSpPr>
          <p:spPr bwMode="auto">
            <a:xfrm flipH="1">
              <a:off x="480" y="1920"/>
              <a:ext cx="76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01" name="Line 25"/>
            <p:cNvSpPr>
              <a:spLocks noChangeShapeType="1"/>
            </p:cNvSpPr>
            <p:nvPr/>
          </p:nvSpPr>
          <p:spPr bwMode="auto">
            <a:xfrm>
              <a:off x="1680" y="1920"/>
              <a:ext cx="48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02" name="Text Box 26"/>
            <p:cNvSpPr txBox="1">
              <a:spLocks noChangeArrowheads="1"/>
            </p:cNvSpPr>
            <p:nvPr/>
          </p:nvSpPr>
          <p:spPr bwMode="auto">
            <a:xfrm>
              <a:off x="1248" y="1824"/>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调度时间</a:t>
              </a:r>
            </a:p>
          </p:txBody>
        </p:sp>
        <p:sp>
          <p:nvSpPr>
            <p:cNvPr id="485403" name="Text Box 27"/>
            <p:cNvSpPr txBox="1">
              <a:spLocks noChangeArrowheads="1"/>
            </p:cNvSpPr>
            <p:nvPr/>
          </p:nvSpPr>
          <p:spPr bwMode="auto">
            <a:xfrm>
              <a:off x="864" y="2057"/>
              <a:ext cx="1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latin typeface="+mn-ea"/>
                  <a:ea typeface="+mn-ea"/>
                </a:rPr>
                <a:t>（</a:t>
              </a:r>
              <a:r>
                <a:rPr lang="en-US" altLang="zh-CN" sz="1600" b="1">
                  <a:latin typeface="+mn-ea"/>
                  <a:ea typeface="+mn-ea"/>
                </a:rPr>
                <a:t>a</a:t>
              </a:r>
              <a:r>
                <a:rPr lang="zh-CN" altLang="en-US" sz="1600" b="1">
                  <a:latin typeface="+mn-ea"/>
                  <a:ea typeface="+mn-ea"/>
                </a:rPr>
                <a:t>）非抢占轮转调度</a:t>
              </a:r>
            </a:p>
          </p:txBody>
        </p:sp>
      </p:grpSp>
      <p:grpSp>
        <p:nvGrpSpPr>
          <p:cNvPr id="485420" name="Group 44"/>
          <p:cNvGrpSpPr>
            <a:grpSpLocks/>
          </p:cNvGrpSpPr>
          <p:nvPr/>
        </p:nvGrpSpPr>
        <p:grpSpPr bwMode="auto">
          <a:xfrm>
            <a:off x="4572000" y="1828800"/>
            <a:ext cx="4267200" cy="1784350"/>
            <a:chOff x="2880" y="1152"/>
            <a:chExt cx="2688" cy="1124"/>
          </a:xfrm>
        </p:grpSpPr>
        <p:sp>
          <p:nvSpPr>
            <p:cNvPr id="485404" name="Text Box 28"/>
            <p:cNvSpPr txBox="1">
              <a:spLocks noChangeArrowheads="1"/>
            </p:cNvSpPr>
            <p:nvPr/>
          </p:nvSpPr>
          <p:spPr bwMode="auto">
            <a:xfrm>
              <a:off x="3312" y="1152"/>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实时进程要求调度</a:t>
              </a:r>
            </a:p>
          </p:txBody>
        </p:sp>
        <p:sp>
          <p:nvSpPr>
            <p:cNvPr id="485405" name="Text Box 29"/>
            <p:cNvSpPr txBox="1">
              <a:spLocks noChangeArrowheads="1"/>
            </p:cNvSpPr>
            <p:nvPr/>
          </p:nvSpPr>
          <p:spPr bwMode="auto">
            <a:xfrm>
              <a:off x="4368" y="1152"/>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时钟中断到来时调度</a:t>
              </a:r>
            </a:p>
          </p:txBody>
        </p:sp>
        <p:sp>
          <p:nvSpPr>
            <p:cNvPr id="485406" name="Text Box 30"/>
            <p:cNvSpPr txBox="1">
              <a:spLocks noChangeArrowheads="1"/>
            </p:cNvSpPr>
            <p:nvPr/>
          </p:nvSpPr>
          <p:spPr bwMode="auto">
            <a:xfrm>
              <a:off x="3936" y="1776"/>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调度时间</a:t>
              </a:r>
            </a:p>
          </p:txBody>
        </p:sp>
        <p:sp>
          <p:nvSpPr>
            <p:cNvPr id="485407" name="Line 31"/>
            <p:cNvSpPr>
              <a:spLocks noChangeShapeType="1"/>
            </p:cNvSpPr>
            <p:nvPr/>
          </p:nvSpPr>
          <p:spPr bwMode="auto">
            <a:xfrm>
              <a:off x="3168" y="1440"/>
              <a:ext cx="206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08" name="Line 32"/>
            <p:cNvSpPr>
              <a:spLocks noChangeShapeType="1"/>
            </p:cNvSpPr>
            <p:nvPr/>
          </p:nvSpPr>
          <p:spPr bwMode="auto">
            <a:xfrm>
              <a:off x="3168" y="1680"/>
              <a:ext cx="206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09" name="Line 33"/>
            <p:cNvSpPr>
              <a:spLocks noChangeShapeType="1"/>
            </p:cNvSpPr>
            <p:nvPr/>
          </p:nvSpPr>
          <p:spPr bwMode="auto">
            <a:xfrm>
              <a:off x="3168" y="144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10" name="Line 34"/>
            <p:cNvSpPr>
              <a:spLocks noChangeShapeType="1"/>
            </p:cNvSpPr>
            <p:nvPr/>
          </p:nvSpPr>
          <p:spPr bwMode="auto">
            <a:xfrm>
              <a:off x="4704" y="1440"/>
              <a:ext cx="0" cy="48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11" name="Text Box 35"/>
            <p:cNvSpPr txBox="1">
              <a:spLocks noChangeArrowheads="1"/>
            </p:cNvSpPr>
            <p:nvPr/>
          </p:nvSpPr>
          <p:spPr bwMode="auto">
            <a:xfrm>
              <a:off x="3504" y="1488"/>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当前进程</a:t>
              </a:r>
            </a:p>
          </p:txBody>
        </p:sp>
        <p:sp>
          <p:nvSpPr>
            <p:cNvPr id="485412" name="Text Box 36"/>
            <p:cNvSpPr txBox="1">
              <a:spLocks noChangeArrowheads="1"/>
            </p:cNvSpPr>
            <p:nvPr/>
          </p:nvSpPr>
          <p:spPr bwMode="auto">
            <a:xfrm>
              <a:off x="4752" y="1488"/>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实时进程</a:t>
              </a:r>
            </a:p>
          </p:txBody>
        </p:sp>
        <p:sp>
          <p:nvSpPr>
            <p:cNvPr id="485413" name="Line 37"/>
            <p:cNvSpPr>
              <a:spLocks noChangeShapeType="1"/>
            </p:cNvSpPr>
            <p:nvPr/>
          </p:nvSpPr>
          <p:spPr bwMode="auto">
            <a:xfrm>
              <a:off x="3696" y="1296"/>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14" name="Line 38"/>
            <p:cNvSpPr>
              <a:spLocks noChangeShapeType="1"/>
            </p:cNvSpPr>
            <p:nvPr/>
          </p:nvSpPr>
          <p:spPr bwMode="auto">
            <a:xfrm>
              <a:off x="4704" y="1296"/>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15" name="Line 39"/>
            <p:cNvSpPr>
              <a:spLocks noChangeShapeType="1"/>
            </p:cNvSpPr>
            <p:nvPr/>
          </p:nvSpPr>
          <p:spPr bwMode="auto">
            <a:xfrm>
              <a:off x="3696" y="1680"/>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16" name="Line 40"/>
            <p:cNvSpPr>
              <a:spLocks noChangeShapeType="1"/>
            </p:cNvSpPr>
            <p:nvPr/>
          </p:nvSpPr>
          <p:spPr bwMode="auto">
            <a:xfrm>
              <a:off x="4416" y="1872"/>
              <a:ext cx="28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17" name="Line 41"/>
            <p:cNvSpPr>
              <a:spLocks noChangeShapeType="1"/>
            </p:cNvSpPr>
            <p:nvPr/>
          </p:nvSpPr>
          <p:spPr bwMode="auto">
            <a:xfrm flipH="1">
              <a:off x="3696" y="1872"/>
              <a:ext cx="24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18" name="Text Box 42"/>
            <p:cNvSpPr txBox="1">
              <a:spLocks noChangeArrowheads="1"/>
            </p:cNvSpPr>
            <p:nvPr/>
          </p:nvSpPr>
          <p:spPr bwMode="auto">
            <a:xfrm>
              <a:off x="2880" y="2064"/>
              <a:ext cx="26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1">
                  <a:latin typeface="+mn-ea"/>
                  <a:ea typeface="+mn-ea"/>
                </a:rPr>
                <a:t>（</a:t>
              </a:r>
              <a:r>
                <a:rPr lang="en-US" altLang="zh-CN" sz="1600" b="1">
                  <a:latin typeface="+mn-ea"/>
                  <a:ea typeface="+mn-ea"/>
                </a:rPr>
                <a:t>c</a:t>
              </a:r>
              <a:r>
                <a:rPr lang="zh-CN" altLang="en-US" sz="1600" b="1">
                  <a:latin typeface="+mn-ea"/>
                  <a:ea typeface="+mn-ea"/>
                </a:rPr>
                <a:t>）基于时钟中断抢占的优先权抢占调度</a:t>
              </a:r>
            </a:p>
          </p:txBody>
        </p:sp>
      </p:grpSp>
      <p:grpSp>
        <p:nvGrpSpPr>
          <p:cNvPr id="485454" name="Group 78"/>
          <p:cNvGrpSpPr>
            <a:grpSpLocks/>
          </p:cNvGrpSpPr>
          <p:nvPr/>
        </p:nvGrpSpPr>
        <p:grpSpPr bwMode="auto">
          <a:xfrm>
            <a:off x="685800" y="4191000"/>
            <a:ext cx="3657600" cy="1860550"/>
            <a:chOff x="432" y="2640"/>
            <a:chExt cx="2304" cy="1172"/>
          </a:xfrm>
        </p:grpSpPr>
        <p:sp>
          <p:nvSpPr>
            <p:cNvPr id="485422" name="Text Box 46"/>
            <p:cNvSpPr txBox="1">
              <a:spLocks noChangeArrowheads="1"/>
            </p:cNvSpPr>
            <p:nvPr/>
          </p:nvSpPr>
          <p:spPr bwMode="auto">
            <a:xfrm>
              <a:off x="576" y="2640"/>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实时进程要求调度</a:t>
              </a:r>
            </a:p>
          </p:txBody>
        </p:sp>
        <p:sp>
          <p:nvSpPr>
            <p:cNvPr id="485423" name="Text Box 47"/>
            <p:cNvSpPr txBox="1">
              <a:spLocks noChangeArrowheads="1"/>
            </p:cNvSpPr>
            <p:nvPr/>
          </p:nvSpPr>
          <p:spPr bwMode="auto">
            <a:xfrm>
              <a:off x="1632" y="2640"/>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当前进程运行完成</a:t>
              </a:r>
            </a:p>
          </p:txBody>
        </p:sp>
        <p:sp>
          <p:nvSpPr>
            <p:cNvPr id="485424" name="Text Box 48"/>
            <p:cNvSpPr txBox="1">
              <a:spLocks noChangeArrowheads="1"/>
            </p:cNvSpPr>
            <p:nvPr/>
          </p:nvSpPr>
          <p:spPr bwMode="auto">
            <a:xfrm>
              <a:off x="1104" y="3264"/>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调度时间</a:t>
              </a:r>
            </a:p>
          </p:txBody>
        </p:sp>
        <p:sp>
          <p:nvSpPr>
            <p:cNvPr id="485425" name="Line 49"/>
            <p:cNvSpPr>
              <a:spLocks noChangeShapeType="1"/>
            </p:cNvSpPr>
            <p:nvPr/>
          </p:nvSpPr>
          <p:spPr bwMode="auto">
            <a:xfrm>
              <a:off x="432" y="2928"/>
              <a:ext cx="206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26" name="Line 50"/>
            <p:cNvSpPr>
              <a:spLocks noChangeShapeType="1"/>
            </p:cNvSpPr>
            <p:nvPr/>
          </p:nvSpPr>
          <p:spPr bwMode="auto">
            <a:xfrm>
              <a:off x="432" y="3168"/>
              <a:ext cx="206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27" name="Line 51"/>
            <p:cNvSpPr>
              <a:spLocks noChangeShapeType="1"/>
            </p:cNvSpPr>
            <p:nvPr/>
          </p:nvSpPr>
          <p:spPr bwMode="auto">
            <a:xfrm>
              <a:off x="432" y="2928"/>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28" name="Line 52"/>
            <p:cNvSpPr>
              <a:spLocks noChangeShapeType="1"/>
            </p:cNvSpPr>
            <p:nvPr/>
          </p:nvSpPr>
          <p:spPr bwMode="auto">
            <a:xfrm>
              <a:off x="2112" y="2928"/>
              <a:ext cx="0" cy="48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29" name="Text Box 53"/>
            <p:cNvSpPr txBox="1">
              <a:spLocks noChangeArrowheads="1"/>
            </p:cNvSpPr>
            <p:nvPr/>
          </p:nvSpPr>
          <p:spPr bwMode="auto">
            <a:xfrm>
              <a:off x="1200" y="2976"/>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当前进程</a:t>
              </a:r>
            </a:p>
          </p:txBody>
        </p:sp>
        <p:sp>
          <p:nvSpPr>
            <p:cNvPr id="485430" name="Text Box 54"/>
            <p:cNvSpPr txBox="1">
              <a:spLocks noChangeArrowheads="1"/>
            </p:cNvSpPr>
            <p:nvPr/>
          </p:nvSpPr>
          <p:spPr bwMode="auto">
            <a:xfrm>
              <a:off x="2160" y="2976"/>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实时进程</a:t>
              </a:r>
            </a:p>
          </p:txBody>
        </p:sp>
        <p:sp>
          <p:nvSpPr>
            <p:cNvPr id="485431" name="Line 55"/>
            <p:cNvSpPr>
              <a:spLocks noChangeShapeType="1"/>
            </p:cNvSpPr>
            <p:nvPr/>
          </p:nvSpPr>
          <p:spPr bwMode="auto">
            <a:xfrm>
              <a:off x="720" y="2784"/>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32" name="Line 56"/>
            <p:cNvSpPr>
              <a:spLocks noChangeShapeType="1"/>
            </p:cNvSpPr>
            <p:nvPr/>
          </p:nvSpPr>
          <p:spPr bwMode="auto">
            <a:xfrm>
              <a:off x="2112" y="2784"/>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33" name="Line 57"/>
            <p:cNvSpPr>
              <a:spLocks noChangeShapeType="1"/>
            </p:cNvSpPr>
            <p:nvPr/>
          </p:nvSpPr>
          <p:spPr bwMode="auto">
            <a:xfrm>
              <a:off x="720" y="3168"/>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34" name="Line 58"/>
            <p:cNvSpPr>
              <a:spLocks noChangeShapeType="1"/>
            </p:cNvSpPr>
            <p:nvPr/>
          </p:nvSpPr>
          <p:spPr bwMode="auto">
            <a:xfrm>
              <a:off x="1680" y="3360"/>
              <a:ext cx="4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35" name="Line 59"/>
            <p:cNvSpPr>
              <a:spLocks noChangeShapeType="1"/>
            </p:cNvSpPr>
            <p:nvPr/>
          </p:nvSpPr>
          <p:spPr bwMode="auto">
            <a:xfrm flipH="1">
              <a:off x="720" y="3360"/>
              <a:ext cx="38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36" name="Text Box 60"/>
            <p:cNvSpPr txBox="1">
              <a:spLocks noChangeArrowheads="1"/>
            </p:cNvSpPr>
            <p:nvPr/>
          </p:nvSpPr>
          <p:spPr bwMode="auto">
            <a:xfrm>
              <a:off x="528" y="3600"/>
              <a:ext cx="20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1">
                  <a:latin typeface="+mn-ea"/>
                  <a:ea typeface="+mn-ea"/>
                </a:rPr>
                <a:t>（</a:t>
              </a:r>
              <a:r>
                <a:rPr lang="en-US" altLang="zh-CN" sz="1600" b="1">
                  <a:latin typeface="+mn-ea"/>
                  <a:ea typeface="+mn-ea"/>
                </a:rPr>
                <a:t>b</a:t>
              </a:r>
              <a:r>
                <a:rPr lang="zh-CN" altLang="en-US" sz="1600" b="1">
                  <a:latin typeface="+mn-ea"/>
                  <a:ea typeface="+mn-ea"/>
                </a:rPr>
                <a:t>）非抢占优先权调度</a:t>
              </a:r>
            </a:p>
          </p:txBody>
        </p:sp>
      </p:grpSp>
      <p:grpSp>
        <p:nvGrpSpPr>
          <p:cNvPr id="485455" name="Group 79"/>
          <p:cNvGrpSpPr>
            <a:grpSpLocks/>
          </p:cNvGrpSpPr>
          <p:nvPr/>
        </p:nvGrpSpPr>
        <p:grpSpPr bwMode="auto">
          <a:xfrm>
            <a:off x="4724400" y="4044342"/>
            <a:ext cx="3733800" cy="2012950"/>
            <a:chOff x="2976" y="2496"/>
            <a:chExt cx="2352" cy="1268"/>
          </a:xfrm>
        </p:grpSpPr>
        <p:sp>
          <p:nvSpPr>
            <p:cNvPr id="485438" name="Text Box 62"/>
            <p:cNvSpPr txBox="1">
              <a:spLocks noChangeArrowheads="1"/>
            </p:cNvSpPr>
            <p:nvPr/>
          </p:nvSpPr>
          <p:spPr bwMode="auto">
            <a:xfrm>
              <a:off x="3120" y="2592"/>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实时进程要求调度</a:t>
              </a:r>
            </a:p>
          </p:txBody>
        </p:sp>
        <p:sp>
          <p:nvSpPr>
            <p:cNvPr id="485439" name="Text Box 63"/>
            <p:cNvSpPr txBox="1">
              <a:spLocks noChangeArrowheads="1"/>
            </p:cNvSpPr>
            <p:nvPr/>
          </p:nvSpPr>
          <p:spPr bwMode="auto">
            <a:xfrm>
              <a:off x="4128" y="2496"/>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实时进程抢占当前进程，并立即执行</a:t>
              </a:r>
            </a:p>
          </p:txBody>
        </p:sp>
        <p:sp>
          <p:nvSpPr>
            <p:cNvPr id="485440" name="Text Box 64"/>
            <p:cNvSpPr txBox="1">
              <a:spLocks noChangeArrowheads="1"/>
            </p:cNvSpPr>
            <p:nvPr/>
          </p:nvSpPr>
          <p:spPr bwMode="auto">
            <a:xfrm>
              <a:off x="3648" y="3216"/>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调度时间</a:t>
              </a:r>
            </a:p>
          </p:txBody>
        </p:sp>
        <p:sp>
          <p:nvSpPr>
            <p:cNvPr id="485441" name="Line 65"/>
            <p:cNvSpPr>
              <a:spLocks noChangeShapeType="1"/>
            </p:cNvSpPr>
            <p:nvPr/>
          </p:nvSpPr>
          <p:spPr bwMode="auto">
            <a:xfrm>
              <a:off x="2976" y="2880"/>
              <a:ext cx="206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42" name="Line 66"/>
            <p:cNvSpPr>
              <a:spLocks noChangeShapeType="1"/>
            </p:cNvSpPr>
            <p:nvPr/>
          </p:nvSpPr>
          <p:spPr bwMode="auto">
            <a:xfrm>
              <a:off x="2976" y="3120"/>
              <a:ext cx="206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43" name="Line 67"/>
            <p:cNvSpPr>
              <a:spLocks noChangeShapeType="1"/>
            </p:cNvSpPr>
            <p:nvPr/>
          </p:nvSpPr>
          <p:spPr bwMode="auto">
            <a:xfrm>
              <a:off x="2976"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44" name="Line 68"/>
            <p:cNvSpPr>
              <a:spLocks noChangeShapeType="1"/>
            </p:cNvSpPr>
            <p:nvPr/>
          </p:nvSpPr>
          <p:spPr bwMode="auto">
            <a:xfrm>
              <a:off x="4224" y="2880"/>
              <a:ext cx="0" cy="48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45" name="Text Box 69"/>
            <p:cNvSpPr txBox="1">
              <a:spLocks noChangeArrowheads="1"/>
            </p:cNvSpPr>
            <p:nvPr/>
          </p:nvSpPr>
          <p:spPr bwMode="auto">
            <a:xfrm>
              <a:off x="3312" y="2928"/>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当前进程</a:t>
              </a:r>
            </a:p>
          </p:txBody>
        </p:sp>
        <p:sp>
          <p:nvSpPr>
            <p:cNvPr id="485446" name="Text Box 70"/>
            <p:cNvSpPr txBox="1">
              <a:spLocks noChangeArrowheads="1"/>
            </p:cNvSpPr>
            <p:nvPr/>
          </p:nvSpPr>
          <p:spPr bwMode="auto">
            <a:xfrm>
              <a:off x="4560" y="2928"/>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实时进程</a:t>
              </a:r>
            </a:p>
          </p:txBody>
        </p:sp>
        <p:sp>
          <p:nvSpPr>
            <p:cNvPr id="485447" name="Line 71"/>
            <p:cNvSpPr>
              <a:spLocks noChangeShapeType="1"/>
            </p:cNvSpPr>
            <p:nvPr/>
          </p:nvSpPr>
          <p:spPr bwMode="auto">
            <a:xfrm>
              <a:off x="3504" y="2736"/>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48" name="Line 72"/>
            <p:cNvSpPr>
              <a:spLocks noChangeShapeType="1"/>
            </p:cNvSpPr>
            <p:nvPr/>
          </p:nvSpPr>
          <p:spPr bwMode="auto">
            <a:xfrm>
              <a:off x="4224" y="2736"/>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49" name="Line 73"/>
            <p:cNvSpPr>
              <a:spLocks noChangeShapeType="1"/>
            </p:cNvSpPr>
            <p:nvPr/>
          </p:nvSpPr>
          <p:spPr bwMode="auto">
            <a:xfrm>
              <a:off x="3504" y="3120"/>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50" name="Line 74"/>
            <p:cNvSpPr>
              <a:spLocks noChangeShapeType="1"/>
            </p:cNvSpPr>
            <p:nvPr/>
          </p:nvSpPr>
          <p:spPr bwMode="auto">
            <a:xfrm>
              <a:off x="4080" y="3312"/>
              <a:ext cx="1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51" name="Line 75"/>
            <p:cNvSpPr>
              <a:spLocks noChangeShapeType="1"/>
            </p:cNvSpPr>
            <p:nvPr/>
          </p:nvSpPr>
          <p:spPr bwMode="auto">
            <a:xfrm flipH="1">
              <a:off x="3504" y="3312"/>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5452" name="Text Box 76"/>
            <p:cNvSpPr txBox="1">
              <a:spLocks noChangeArrowheads="1"/>
            </p:cNvSpPr>
            <p:nvPr/>
          </p:nvSpPr>
          <p:spPr bwMode="auto">
            <a:xfrm>
              <a:off x="3024" y="3552"/>
              <a:ext cx="21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b="1">
                  <a:latin typeface="+mn-ea"/>
                  <a:ea typeface="+mn-ea"/>
                </a:rPr>
                <a:t>（</a:t>
              </a:r>
              <a:r>
                <a:rPr lang="en-US" altLang="zh-CN" sz="1600" b="1">
                  <a:latin typeface="+mn-ea"/>
                  <a:ea typeface="+mn-ea"/>
                </a:rPr>
                <a:t>d</a:t>
              </a:r>
              <a:r>
                <a:rPr lang="zh-CN" altLang="en-US" sz="1600" b="1">
                  <a:latin typeface="+mn-ea"/>
                  <a:ea typeface="+mn-ea"/>
                </a:rPr>
                <a:t>）立即抢占的优先权调度</a:t>
              </a:r>
            </a:p>
          </p:txBody>
        </p:sp>
      </p:grpSp>
      <p:sp>
        <p:nvSpPr>
          <p:cNvPr id="485456" name="Text Box 80"/>
          <p:cNvSpPr txBox="1">
            <a:spLocks noChangeArrowheads="1"/>
          </p:cNvSpPr>
          <p:nvPr/>
        </p:nvSpPr>
        <p:spPr bwMode="auto">
          <a:xfrm>
            <a:off x="685800" y="1002269"/>
            <a:ext cx="403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spcBef>
                <a:spcPct val="50000"/>
              </a:spcBef>
              <a:buFont typeface="Wingdings" panose="05000000000000000000" pitchFamily="2" charset="2"/>
              <a:buChar char="n"/>
            </a:pPr>
            <a:r>
              <a:rPr lang="zh-CN" altLang="en-US" sz="2400" b="1" dirty="0">
                <a:latin typeface="+mn-ea"/>
                <a:ea typeface="+mn-ea"/>
              </a:rPr>
              <a:t>实时进程调度</a:t>
            </a:r>
          </a:p>
        </p:txBody>
      </p:sp>
      <p:sp>
        <p:nvSpPr>
          <p:cNvPr id="76" name="Text Box 2"/>
          <p:cNvSpPr txBox="1">
            <a:spLocks noChangeArrowheads="1"/>
          </p:cNvSpPr>
          <p:nvPr/>
        </p:nvSpPr>
        <p:spPr bwMode="auto">
          <a:xfrm>
            <a:off x="847725" y="169476"/>
            <a:ext cx="45883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ea typeface="+mn-ea"/>
                <a:cs typeface="Times New Roman" panose="02020603050405020304" pitchFamily="18" charset="0"/>
              </a:rPr>
              <a:t>实时调度算法的分类</a:t>
            </a:r>
            <a:endParaRPr lang="en-US" altLang="zh-CN" sz="28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7855674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1524000" y="1232756"/>
            <a:ext cx="7638256" cy="612068"/>
          </a:xfrm>
        </p:spPr>
        <p:txBody>
          <a:bodyPr/>
          <a:lstStyle/>
          <a:p>
            <a:pPr marL="457200" indent="-457200" algn="l">
              <a:buFont typeface="Wingdings" panose="05000000000000000000" pitchFamily="2" charset="2"/>
              <a:buChar char="n"/>
            </a:pPr>
            <a:r>
              <a:rPr lang="zh-CN" altLang="en-US" sz="2400">
                <a:solidFill>
                  <a:srgbClr val="FF0000"/>
                </a:solidFill>
              </a:rPr>
              <a:t>与实时调度相关的几个概念</a:t>
            </a:r>
          </a:p>
        </p:txBody>
      </p:sp>
      <p:sp>
        <p:nvSpPr>
          <p:cNvPr id="486403" name="Rectangle 3"/>
          <p:cNvSpPr>
            <a:spLocks noGrp="1" noChangeArrowheads="1"/>
          </p:cNvSpPr>
          <p:nvPr>
            <p:ph type="body" idx="1"/>
          </p:nvPr>
        </p:nvSpPr>
        <p:spPr>
          <a:xfrm>
            <a:off x="1524000" y="1981200"/>
            <a:ext cx="7046913" cy="3621088"/>
          </a:xfrm>
        </p:spPr>
        <p:txBody>
          <a:bodyPr/>
          <a:lstStyle/>
          <a:p>
            <a:pPr>
              <a:lnSpc>
                <a:spcPct val="150000"/>
              </a:lnSpc>
              <a:buFont typeface="Wingdings" panose="05000000000000000000" pitchFamily="2" charset="2"/>
              <a:buChar char="Ø"/>
            </a:pPr>
            <a:r>
              <a:rPr lang="zh-CN" altLang="en-US" sz="2000" b="0">
                <a:solidFill>
                  <a:srgbClr val="0000FF"/>
                </a:solidFill>
                <a:ea typeface="宋体" panose="02010600030101010101" pitchFamily="2" charset="-122"/>
              </a:rPr>
              <a:t>就绪时间：</a:t>
            </a:r>
            <a:r>
              <a:rPr lang="zh-CN" altLang="en-US" sz="2000" b="0">
                <a:ea typeface="宋体" panose="02010600030101010101" pitchFamily="2" charset="-122"/>
              </a:rPr>
              <a:t>实时任务产生并可以开始处理的时间。</a:t>
            </a:r>
          </a:p>
          <a:p>
            <a:pPr>
              <a:lnSpc>
                <a:spcPct val="150000"/>
              </a:lnSpc>
              <a:buFont typeface="Wingdings" panose="05000000000000000000" pitchFamily="2" charset="2"/>
              <a:buChar char="Ø"/>
            </a:pPr>
            <a:r>
              <a:rPr lang="zh-CN" altLang="en-US" sz="2000" b="0">
                <a:solidFill>
                  <a:srgbClr val="0000FF"/>
                </a:solidFill>
                <a:ea typeface="宋体" panose="02010600030101010101" pitchFamily="2" charset="-122"/>
              </a:rPr>
              <a:t>开始截止时间：</a:t>
            </a:r>
            <a:r>
              <a:rPr lang="zh-CN" altLang="en-US" sz="2000" b="0">
                <a:ea typeface="宋体" panose="02010600030101010101" pitchFamily="2" charset="-122"/>
              </a:rPr>
              <a:t>实时任务最迟开始处理的时间。</a:t>
            </a:r>
          </a:p>
          <a:p>
            <a:pPr>
              <a:lnSpc>
                <a:spcPct val="150000"/>
              </a:lnSpc>
              <a:buFont typeface="Wingdings" panose="05000000000000000000" pitchFamily="2" charset="2"/>
              <a:buChar char="Ø"/>
            </a:pPr>
            <a:r>
              <a:rPr lang="zh-CN" altLang="en-US" sz="2000" b="0">
                <a:solidFill>
                  <a:srgbClr val="0000FF"/>
                </a:solidFill>
                <a:ea typeface="宋体" panose="02010600030101010101" pitchFamily="2" charset="-122"/>
              </a:rPr>
              <a:t>处理时间：</a:t>
            </a:r>
            <a:r>
              <a:rPr lang="zh-CN" altLang="en-US" sz="2000" b="0">
                <a:ea typeface="宋体" panose="02010600030101010101" pitchFamily="2" charset="-122"/>
              </a:rPr>
              <a:t>实时任务处理所需要的处理机的时间。</a:t>
            </a:r>
          </a:p>
          <a:p>
            <a:pPr>
              <a:lnSpc>
                <a:spcPct val="150000"/>
              </a:lnSpc>
              <a:buFont typeface="Wingdings" panose="05000000000000000000" pitchFamily="2" charset="2"/>
              <a:buChar char="Ø"/>
            </a:pPr>
            <a:r>
              <a:rPr lang="zh-CN" altLang="en-US" sz="2000" b="0">
                <a:solidFill>
                  <a:srgbClr val="0000FF"/>
                </a:solidFill>
                <a:ea typeface="宋体" panose="02010600030101010101" pitchFamily="2" charset="-122"/>
              </a:rPr>
              <a:t>完成截止时间：</a:t>
            </a:r>
            <a:r>
              <a:rPr lang="zh-CN" altLang="en-US" sz="2000" b="0">
                <a:ea typeface="宋体" panose="02010600030101010101" pitchFamily="2" charset="-122"/>
              </a:rPr>
              <a:t>实时任务最迟完成时间。</a:t>
            </a:r>
          </a:p>
          <a:p>
            <a:pPr>
              <a:lnSpc>
                <a:spcPct val="150000"/>
              </a:lnSpc>
              <a:buFont typeface="Wingdings" panose="05000000000000000000" pitchFamily="2" charset="2"/>
              <a:buChar char="Ø"/>
            </a:pPr>
            <a:r>
              <a:rPr lang="zh-CN" altLang="en-US" sz="2000" b="0">
                <a:solidFill>
                  <a:srgbClr val="0000FF"/>
                </a:solidFill>
                <a:ea typeface="宋体" panose="02010600030101010101" pitchFamily="2" charset="-122"/>
              </a:rPr>
              <a:t>发生周期：</a:t>
            </a:r>
            <a:r>
              <a:rPr lang="zh-CN" altLang="en-US" sz="2000" b="0">
                <a:ea typeface="宋体" panose="02010600030101010101" pitchFamily="2" charset="-122"/>
              </a:rPr>
              <a:t>周期性实时任务的发生间隔时间。</a:t>
            </a:r>
          </a:p>
          <a:p>
            <a:pPr>
              <a:lnSpc>
                <a:spcPct val="150000"/>
              </a:lnSpc>
              <a:buFont typeface="Wingdings" panose="05000000000000000000" pitchFamily="2" charset="2"/>
              <a:buChar char="Ø"/>
            </a:pPr>
            <a:r>
              <a:rPr lang="zh-CN" altLang="en-US" sz="2000" b="0">
                <a:solidFill>
                  <a:srgbClr val="0000FF"/>
                </a:solidFill>
                <a:ea typeface="宋体" panose="02010600030101010101" pitchFamily="2" charset="-122"/>
              </a:rPr>
              <a:t>优先级：</a:t>
            </a:r>
            <a:r>
              <a:rPr lang="zh-CN" altLang="en-US" sz="2000" b="0">
                <a:ea typeface="宋体" panose="02010600030101010101" pitchFamily="2" charset="-122"/>
              </a:rPr>
              <a:t>实时任务相对紧廹程序。</a:t>
            </a:r>
          </a:p>
        </p:txBody>
      </p:sp>
      <p:sp>
        <p:nvSpPr>
          <p:cNvPr id="5" name="Text Box 2"/>
          <p:cNvSpPr txBox="1">
            <a:spLocks noChangeArrowheads="1"/>
          </p:cNvSpPr>
          <p:nvPr/>
        </p:nvSpPr>
        <p:spPr bwMode="auto">
          <a:xfrm>
            <a:off x="847725" y="169476"/>
            <a:ext cx="45883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ea typeface="+mn-ea"/>
                <a:cs typeface="Times New Roman" panose="02020603050405020304" pitchFamily="18" charset="0"/>
              </a:rPr>
              <a:t>实时调度算法的分类</a:t>
            </a:r>
            <a:endParaRPr lang="en-US" altLang="zh-CN" sz="28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2404713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type="body" idx="1"/>
          </p:nvPr>
        </p:nvSpPr>
        <p:spPr>
          <a:xfrm>
            <a:off x="683568" y="1088740"/>
            <a:ext cx="7698163" cy="2315146"/>
          </a:xfrm>
        </p:spPr>
        <p:txBody>
          <a:bodyPr/>
          <a:lstStyle/>
          <a:p>
            <a:pPr algn="just">
              <a:lnSpc>
                <a:spcPct val="150000"/>
              </a:lnSpc>
              <a:spcBef>
                <a:spcPts val="0"/>
              </a:spcBef>
              <a:buFont typeface="Wingdings" panose="05000000000000000000" pitchFamily="2" charset="2"/>
              <a:buChar char="Ø"/>
            </a:pPr>
            <a:r>
              <a:rPr lang="zh-CN" altLang="en-US" sz="2400" b="1" dirty="0">
                <a:latin typeface="+mn-ea"/>
              </a:rPr>
              <a:t>最早截止时间优先算法（</a:t>
            </a:r>
            <a:r>
              <a:rPr lang="en-US" altLang="zh-CN" sz="2400" b="1" dirty="0">
                <a:latin typeface="+mn-ea"/>
              </a:rPr>
              <a:t>EDF</a:t>
            </a:r>
            <a:r>
              <a:rPr lang="zh-CN" altLang="en-US" sz="2400" b="1" dirty="0">
                <a:latin typeface="+mn-ea"/>
              </a:rPr>
              <a:t>算法）</a:t>
            </a:r>
          </a:p>
          <a:p>
            <a:pPr lvl="1" algn="just">
              <a:lnSpc>
                <a:spcPct val="150000"/>
              </a:lnSpc>
              <a:spcBef>
                <a:spcPts val="0"/>
              </a:spcBef>
              <a:buFont typeface="宋体" panose="02010600030101010101" pitchFamily="2" charset="-122"/>
              <a:buChar char="•"/>
            </a:pPr>
            <a:r>
              <a:rPr lang="zh-CN" altLang="en-US" sz="2000" b="0" dirty="0">
                <a:latin typeface="+mn-ea"/>
              </a:rPr>
              <a:t>该算法是根据任务的</a:t>
            </a:r>
            <a:r>
              <a:rPr lang="zh-CN" altLang="en-US" sz="2000" b="0" dirty="0">
                <a:solidFill>
                  <a:srgbClr val="FF0000"/>
                </a:solidFill>
                <a:latin typeface="+mn-ea"/>
              </a:rPr>
              <a:t>开始截止时间</a:t>
            </a:r>
            <a:r>
              <a:rPr lang="zh-CN" altLang="en-US" sz="2000" b="0" dirty="0">
                <a:latin typeface="+mn-ea"/>
              </a:rPr>
              <a:t>来确定任务的优先级。</a:t>
            </a:r>
            <a:r>
              <a:rPr lang="zh-CN" altLang="en-US" sz="2000" b="0" u="sng" dirty="0">
                <a:latin typeface="+mn-ea"/>
              </a:rPr>
              <a:t>开始截止时间越早，其优先级越高</a:t>
            </a:r>
            <a:r>
              <a:rPr lang="zh-CN" altLang="en-US" sz="2000" b="0" dirty="0">
                <a:latin typeface="+mn-ea"/>
              </a:rPr>
              <a:t>。就绪队列中任务按其截止时间排列，队首任务先分配处理机。</a:t>
            </a:r>
          </a:p>
          <a:p>
            <a:pPr lvl="1" algn="just">
              <a:lnSpc>
                <a:spcPct val="150000"/>
              </a:lnSpc>
              <a:spcBef>
                <a:spcPts val="0"/>
              </a:spcBef>
              <a:buFont typeface="宋体" panose="02010600030101010101" pitchFamily="2" charset="-122"/>
              <a:buChar char="•"/>
            </a:pPr>
            <a:r>
              <a:rPr lang="zh-CN" altLang="en-US" sz="2000" b="0" dirty="0">
                <a:latin typeface="+mn-ea"/>
              </a:rPr>
              <a:t>如</a:t>
            </a:r>
            <a:r>
              <a:rPr lang="zh-CN" altLang="en-US" sz="2000" b="0" dirty="0" smtClean="0">
                <a:latin typeface="+mn-ea"/>
              </a:rPr>
              <a:t>：</a:t>
            </a:r>
            <a:endParaRPr lang="zh-CN" altLang="en-US" sz="2000" b="0" dirty="0">
              <a:latin typeface="+mn-ea"/>
            </a:endParaRPr>
          </a:p>
        </p:txBody>
      </p:sp>
      <p:grpSp>
        <p:nvGrpSpPr>
          <p:cNvPr id="487500" name="Group 76"/>
          <p:cNvGrpSpPr>
            <a:grpSpLocks/>
          </p:cNvGrpSpPr>
          <p:nvPr/>
        </p:nvGrpSpPr>
        <p:grpSpPr bwMode="auto">
          <a:xfrm>
            <a:off x="1763688" y="3697628"/>
            <a:ext cx="5429250" cy="1825626"/>
            <a:chOff x="852" y="2064"/>
            <a:chExt cx="3420" cy="1150"/>
          </a:xfrm>
        </p:grpSpPr>
        <p:sp>
          <p:nvSpPr>
            <p:cNvPr id="487453" name="Rectangle 29"/>
            <p:cNvSpPr>
              <a:spLocks noChangeArrowheads="1"/>
            </p:cNvSpPr>
            <p:nvPr/>
          </p:nvSpPr>
          <p:spPr bwMode="auto">
            <a:xfrm>
              <a:off x="3792" y="2064"/>
              <a:ext cx="43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600"/>
                <a:t>2</a:t>
              </a:r>
            </a:p>
          </p:txBody>
        </p:sp>
        <p:sp>
          <p:nvSpPr>
            <p:cNvPr id="487454" name="Rectangle 30"/>
            <p:cNvSpPr>
              <a:spLocks noChangeArrowheads="1"/>
            </p:cNvSpPr>
            <p:nvPr/>
          </p:nvSpPr>
          <p:spPr bwMode="auto">
            <a:xfrm>
              <a:off x="3072" y="2064"/>
              <a:ext cx="7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1600"/>
                <a:t>   4</a:t>
              </a:r>
            </a:p>
          </p:txBody>
        </p:sp>
        <p:sp>
          <p:nvSpPr>
            <p:cNvPr id="487455" name="Rectangle 31"/>
            <p:cNvSpPr>
              <a:spLocks noChangeArrowheads="1"/>
            </p:cNvSpPr>
            <p:nvPr/>
          </p:nvSpPr>
          <p:spPr bwMode="auto">
            <a:xfrm>
              <a:off x="2364" y="2064"/>
              <a:ext cx="70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600"/>
                <a:t>3</a:t>
              </a:r>
            </a:p>
          </p:txBody>
        </p:sp>
        <p:sp>
          <p:nvSpPr>
            <p:cNvPr id="487456" name="Rectangle 32"/>
            <p:cNvSpPr>
              <a:spLocks noChangeArrowheads="1"/>
            </p:cNvSpPr>
            <p:nvPr/>
          </p:nvSpPr>
          <p:spPr bwMode="auto">
            <a:xfrm>
              <a:off x="1440" y="2064"/>
              <a:ext cx="9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600"/>
                <a:t>1</a:t>
              </a:r>
            </a:p>
          </p:txBody>
        </p:sp>
        <p:sp>
          <p:nvSpPr>
            <p:cNvPr id="487457" name="Line 33"/>
            <p:cNvSpPr>
              <a:spLocks noChangeShapeType="1"/>
            </p:cNvSpPr>
            <p:nvPr/>
          </p:nvSpPr>
          <p:spPr bwMode="auto">
            <a:xfrm>
              <a:off x="1440" y="2064"/>
              <a:ext cx="92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58" name="Line 34"/>
            <p:cNvSpPr>
              <a:spLocks noChangeShapeType="1"/>
            </p:cNvSpPr>
            <p:nvPr/>
          </p:nvSpPr>
          <p:spPr bwMode="auto">
            <a:xfrm>
              <a:off x="1440" y="2275"/>
              <a:ext cx="92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59" name="Line 35"/>
            <p:cNvSpPr>
              <a:spLocks noChangeShapeType="1"/>
            </p:cNvSpPr>
            <p:nvPr/>
          </p:nvSpPr>
          <p:spPr bwMode="auto">
            <a:xfrm>
              <a:off x="1440" y="2064"/>
              <a:ext cx="0" cy="2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63" name="Line 39"/>
            <p:cNvSpPr>
              <a:spLocks noChangeShapeType="1"/>
            </p:cNvSpPr>
            <p:nvPr/>
          </p:nvSpPr>
          <p:spPr bwMode="auto">
            <a:xfrm>
              <a:off x="4224" y="2064"/>
              <a:ext cx="0" cy="2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65" name="Line 41"/>
            <p:cNvSpPr>
              <a:spLocks noChangeShapeType="1"/>
            </p:cNvSpPr>
            <p:nvPr/>
          </p:nvSpPr>
          <p:spPr bwMode="auto">
            <a:xfrm>
              <a:off x="2364" y="2064"/>
              <a:ext cx="7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66" name="Line 42"/>
            <p:cNvSpPr>
              <a:spLocks noChangeShapeType="1"/>
            </p:cNvSpPr>
            <p:nvPr/>
          </p:nvSpPr>
          <p:spPr bwMode="auto">
            <a:xfrm>
              <a:off x="2364" y="2275"/>
              <a:ext cx="7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67" name="Line 43"/>
            <p:cNvSpPr>
              <a:spLocks noChangeShapeType="1"/>
            </p:cNvSpPr>
            <p:nvPr/>
          </p:nvSpPr>
          <p:spPr bwMode="auto">
            <a:xfrm>
              <a:off x="3072" y="2064"/>
              <a:ext cx="72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68" name="Line 44"/>
            <p:cNvSpPr>
              <a:spLocks noChangeShapeType="1"/>
            </p:cNvSpPr>
            <p:nvPr/>
          </p:nvSpPr>
          <p:spPr bwMode="auto">
            <a:xfrm>
              <a:off x="3072" y="2275"/>
              <a:ext cx="72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69" name="Line 45"/>
            <p:cNvSpPr>
              <a:spLocks noChangeShapeType="1"/>
            </p:cNvSpPr>
            <p:nvPr/>
          </p:nvSpPr>
          <p:spPr bwMode="auto">
            <a:xfrm>
              <a:off x="3792" y="2064"/>
              <a:ext cx="43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70" name="Line 46"/>
            <p:cNvSpPr>
              <a:spLocks noChangeShapeType="1"/>
            </p:cNvSpPr>
            <p:nvPr/>
          </p:nvSpPr>
          <p:spPr bwMode="auto">
            <a:xfrm>
              <a:off x="3792" y="2275"/>
              <a:ext cx="43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76" name="Rectangle 52"/>
            <p:cNvSpPr>
              <a:spLocks noChangeArrowheads="1"/>
            </p:cNvSpPr>
            <p:nvPr/>
          </p:nvSpPr>
          <p:spPr bwMode="auto">
            <a:xfrm>
              <a:off x="2511" y="2926"/>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1600"/>
                <a:t>4</a:t>
              </a:r>
            </a:p>
          </p:txBody>
        </p:sp>
        <p:sp>
          <p:nvSpPr>
            <p:cNvPr id="487477" name="Rectangle 53"/>
            <p:cNvSpPr>
              <a:spLocks noChangeArrowheads="1"/>
            </p:cNvSpPr>
            <p:nvPr/>
          </p:nvSpPr>
          <p:spPr bwMode="auto">
            <a:xfrm>
              <a:off x="2091" y="2926"/>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1600"/>
                <a:t>3</a:t>
              </a:r>
            </a:p>
          </p:txBody>
        </p:sp>
        <p:sp>
          <p:nvSpPr>
            <p:cNvPr id="487478" name="Rectangle 54"/>
            <p:cNvSpPr>
              <a:spLocks noChangeArrowheads="1"/>
            </p:cNvSpPr>
            <p:nvPr/>
          </p:nvSpPr>
          <p:spPr bwMode="auto">
            <a:xfrm>
              <a:off x="1812" y="2926"/>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1600"/>
                <a:t>2</a:t>
              </a:r>
            </a:p>
          </p:txBody>
        </p:sp>
        <p:sp>
          <p:nvSpPr>
            <p:cNvPr id="487479" name="Rectangle 55"/>
            <p:cNvSpPr>
              <a:spLocks noChangeArrowheads="1"/>
            </p:cNvSpPr>
            <p:nvPr/>
          </p:nvSpPr>
          <p:spPr bwMode="auto">
            <a:xfrm>
              <a:off x="1392" y="2926"/>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1600"/>
                <a:t>1</a:t>
              </a:r>
            </a:p>
          </p:txBody>
        </p:sp>
        <p:sp>
          <p:nvSpPr>
            <p:cNvPr id="487480" name="Line 56"/>
            <p:cNvSpPr>
              <a:spLocks noChangeShapeType="1"/>
            </p:cNvSpPr>
            <p:nvPr/>
          </p:nvSpPr>
          <p:spPr bwMode="auto">
            <a:xfrm>
              <a:off x="1392" y="2880"/>
              <a:ext cx="42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81" name="Line 57"/>
            <p:cNvSpPr>
              <a:spLocks noChangeShapeType="1"/>
            </p:cNvSpPr>
            <p:nvPr/>
          </p:nvSpPr>
          <p:spPr bwMode="auto">
            <a:xfrm>
              <a:off x="1392" y="3168"/>
              <a:ext cx="42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82" name="Line 58"/>
            <p:cNvSpPr>
              <a:spLocks noChangeShapeType="1"/>
            </p:cNvSpPr>
            <p:nvPr/>
          </p:nvSpPr>
          <p:spPr bwMode="auto">
            <a:xfrm>
              <a:off x="1392" y="2880"/>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83" name="Line 59"/>
            <p:cNvSpPr>
              <a:spLocks noChangeShapeType="1"/>
            </p:cNvSpPr>
            <p:nvPr/>
          </p:nvSpPr>
          <p:spPr bwMode="auto">
            <a:xfrm>
              <a:off x="2736" y="2880"/>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84" name="Line 60"/>
            <p:cNvSpPr>
              <a:spLocks noChangeShapeType="1"/>
            </p:cNvSpPr>
            <p:nvPr/>
          </p:nvSpPr>
          <p:spPr bwMode="auto">
            <a:xfrm>
              <a:off x="1812" y="2880"/>
              <a:ext cx="27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85" name="Line 61"/>
            <p:cNvSpPr>
              <a:spLocks noChangeShapeType="1"/>
            </p:cNvSpPr>
            <p:nvPr/>
          </p:nvSpPr>
          <p:spPr bwMode="auto">
            <a:xfrm>
              <a:off x="1812" y="3168"/>
              <a:ext cx="27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86" name="Line 62"/>
            <p:cNvSpPr>
              <a:spLocks noChangeShapeType="1"/>
            </p:cNvSpPr>
            <p:nvPr/>
          </p:nvSpPr>
          <p:spPr bwMode="auto">
            <a:xfrm>
              <a:off x="2091" y="2880"/>
              <a:ext cx="42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87" name="Line 63"/>
            <p:cNvSpPr>
              <a:spLocks noChangeShapeType="1"/>
            </p:cNvSpPr>
            <p:nvPr/>
          </p:nvSpPr>
          <p:spPr bwMode="auto">
            <a:xfrm>
              <a:off x="2091" y="3168"/>
              <a:ext cx="42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88" name="Line 64"/>
            <p:cNvSpPr>
              <a:spLocks noChangeShapeType="1"/>
            </p:cNvSpPr>
            <p:nvPr/>
          </p:nvSpPr>
          <p:spPr bwMode="auto">
            <a:xfrm>
              <a:off x="2511" y="2880"/>
              <a:ext cx="2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89" name="Line 65"/>
            <p:cNvSpPr>
              <a:spLocks noChangeShapeType="1"/>
            </p:cNvSpPr>
            <p:nvPr/>
          </p:nvSpPr>
          <p:spPr bwMode="auto">
            <a:xfrm>
              <a:off x="2511" y="3168"/>
              <a:ext cx="2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87499" name="Group 75"/>
            <p:cNvGrpSpPr>
              <a:grpSpLocks/>
            </p:cNvGrpSpPr>
            <p:nvPr/>
          </p:nvGrpSpPr>
          <p:grpSpPr bwMode="auto">
            <a:xfrm>
              <a:off x="852" y="2099"/>
              <a:ext cx="3420" cy="1019"/>
              <a:chOff x="852" y="2099"/>
              <a:chExt cx="3420" cy="1019"/>
            </a:xfrm>
          </p:grpSpPr>
          <p:sp>
            <p:nvSpPr>
              <p:cNvPr id="487432" name="Rectangle 8"/>
              <p:cNvSpPr>
                <a:spLocks noChangeArrowheads="1"/>
              </p:cNvSpPr>
              <p:nvPr/>
            </p:nvSpPr>
            <p:spPr bwMode="auto">
              <a:xfrm>
                <a:off x="3840" y="2448"/>
                <a:ext cx="43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600"/>
                  <a:t>2</a:t>
                </a:r>
              </a:p>
            </p:txBody>
          </p:sp>
          <p:sp>
            <p:nvSpPr>
              <p:cNvPr id="487431" name="Rectangle 7"/>
              <p:cNvSpPr>
                <a:spLocks noChangeArrowheads="1"/>
              </p:cNvSpPr>
              <p:nvPr/>
            </p:nvSpPr>
            <p:spPr bwMode="auto">
              <a:xfrm>
                <a:off x="3120" y="2448"/>
                <a:ext cx="7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600"/>
                  <a:t>4</a:t>
                </a:r>
              </a:p>
            </p:txBody>
          </p:sp>
          <p:sp>
            <p:nvSpPr>
              <p:cNvPr id="487430" name="Rectangle 6"/>
              <p:cNvSpPr>
                <a:spLocks noChangeArrowheads="1"/>
              </p:cNvSpPr>
              <p:nvPr/>
            </p:nvSpPr>
            <p:spPr bwMode="auto">
              <a:xfrm>
                <a:off x="2412" y="2448"/>
                <a:ext cx="70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600"/>
                  <a:t>3</a:t>
                </a:r>
              </a:p>
            </p:txBody>
          </p:sp>
          <p:sp>
            <p:nvSpPr>
              <p:cNvPr id="487429" name="Rectangle 5"/>
              <p:cNvSpPr>
                <a:spLocks noChangeArrowheads="1"/>
              </p:cNvSpPr>
              <p:nvPr/>
            </p:nvSpPr>
            <p:spPr bwMode="auto">
              <a:xfrm>
                <a:off x="1488" y="2448"/>
                <a:ext cx="9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600"/>
                  <a:t>1</a:t>
                </a:r>
              </a:p>
            </p:txBody>
          </p:sp>
          <p:sp>
            <p:nvSpPr>
              <p:cNvPr id="487433" name="Line 9"/>
              <p:cNvSpPr>
                <a:spLocks noChangeShapeType="1"/>
              </p:cNvSpPr>
              <p:nvPr/>
            </p:nvSpPr>
            <p:spPr bwMode="auto">
              <a:xfrm>
                <a:off x="1488" y="2448"/>
                <a:ext cx="278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34" name="Line 10"/>
              <p:cNvSpPr>
                <a:spLocks noChangeShapeType="1"/>
              </p:cNvSpPr>
              <p:nvPr/>
            </p:nvSpPr>
            <p:spPr bwMode="auto">
              <a:xfrm>
                <a:off x="1488" y="2659"/>
                <a:ext cx="278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35" name="Line 11"/>
              <p:cNvSpPr>
                <a:spLocks noChangeShapeType="1"/>
              </p:cNvSpPr>
              <p:nvPr/>
            </p:nvSpPr>
            <p:spPr bwMode="auto">
              <a:xfrm>
                <a:off x="1488" y="2448"/>
                <a:ext cx="0" cy="211"/>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36" name="Line 12"/>
              <p:cNvSpPr>
                <a:spLocks noChangeShapeType="1"/>
              </p:cNvSpPr>
              <p:nvPr/>
            </p:nvSpPr>
            <p:spPr bwMode="auto">
              <a:xfrm>
                <a:off x="2412" y="2448"/>
                <a:ext cx="0" cy="2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37" name="Line 13"/>
              <p:cNvSpPr>
                <a:spLocks noChangeShapeType="1"/>
              </p:cNvSpPr>
              <p:nvPr/>
            </p:nvSpPr>
            <p:spPr bwMode="auto">
              <a:xfrm>
                <a:off x="3120" y="2448"/>
                <a:ext cx="0" cy="2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38" name="Line 14"/>
              <p:cNvSpPr>
                <a:spLocks noChangeShapeType="1"/>
              </p:cNvSpPr>
              <p:nvPr/>
            </p:nvSpPr>
            <p:spPr bwMode="auto">
              <a:xfrm>
                <a:off x="3840" y="2448"/>
                <a:ext cx="0" cy="2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39" name="Line 15"/>
              <p:cNvSpPr>
                <a:spLocks noChangeShapeType="1"/>
              </p:cNvSpPr>
              <p:nvPr/>
            </p:nvSpPr>
            <p:spPr bwMode="auto">
              <a:xfrm>
                <a:off x="4272" y="2448"/>
                <a:ext cx="0" cy="211"/>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48" name="Line 24"/>
              <p:cNvSpPr>
                <a:spLocks noChangeShapeType="1"/>
              </p:cNvSpPr>
              <p:nvPr/>
            </p:nvSpPr>
            <p:spPr bwMode="auto">
              <a:xfrm flipV="1">
                <a:off x="1872" y="2256"/>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49" name="Line 25"/>
              <p:cNvSpPr>
                <a:spLocks noChangeShapeType="1"/>
              </p:cNvSpPr>
              <p:nvPr/>
            </p:nvSpPr>
            <p:spPr bwMode="auto">
              <a:xfrm flipV="1">
                <a:off x="2688" y="2256"/>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50" name="Line 26"/>
              <p:cNvSpPr>
                <a:spLocks noChangeShapeType="1"/>
              </p:cNvSpPr>
              <p:nvPr/>
            </p:nvSpPr>
            <p:spPr bwMode="auto">
              <a:xfrm flipV="1">
                <a:off x="3312" y="2256"/>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51" name="Line 27"/>
              <p:cNvSpPr>
                <a:spLocks noChangeShapeType="1"/>
              </p:cNvSpPr>
              <p:nvPr/>
            </p:nvSpPr>
            <p:spPr bwMode="auto">
              <a:xfrm flipV="1">
                <a:off x="3984" y="2256"/>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72" name="Text Box 48"/>
              <p:cNvSpPr txBox="1">
                <a:spLocks noChangeArrowheads="1"/>
              </p:cNvSpPr>
              <p:nvPr/>
            </p:nvSpPr>
            <p:spPr bwMode="auto">
              <a:xfrm>
                <a:off x="864" y="2099"/>
                <a:ext cx="8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a:t>开始截止时间</a:t>
                </a:r>
              </a:p>
            </p:txBody>
          </p:sp>
          <p:sp>
            <p:nvSpPr>
              <p:cNvPr id="487473" name="Text Box 49"/>
              <p:cNvSpPr txBox="1">
                <a:spLocks noChangeArrowheads="1"/>
              </p:cNvSpPr>
              <p:nvPr/>
            </p:nvSpPr>
            <p:spPr bwMode="auto">
              <a:xfrm>
                <a:off x="852" y="2484"/>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a:t>任务执行</a:t>
                </a:r>
              </a:p>
            </p:txBody>
          </p:sp>
          <p:sp>
            <p:nvSpPr>
              <p:cNvPr id="487474" name="Text Box 50"/>
              <p:cNvSpPr txBox="1">
                <a:spLocks noChangeArrowheads="1"/>
              </p:cNvSpPr>
              <p:nvPr/>
            </p:nvSpPr>
            <p:spPr bwMode="auto">
              <a:xfrm>
                <a:off x="864" y="2926"/>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a:t>任务到达</a:t>
                </a:r>
              </a:p>
            </p:txBody>
          </p:sp>
          <p:sp>
            <p:nvSpPr>
              <p:cNvPr id="487490" name="Line 66"/>
              <p:cNvSpPr>
                <a:spLocks noChangeShapeType="1"/>
              </p:cNvSpPr>
              <p:nvPr/>
            </p:nvSpPr>
            <p:spPr bwMode="auto">
              <a:xfrm flipV="1">
                <a:off x="1488" y="2654"/>
                <a:ext cx="0"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95" name="Line 71"/>
              <p:cNvSpPr>
                <a:spLocks noChangeShapeType="1"/>
              </p:cNvSpPr>
              <p:nvPr/>
            </p:nvSpPr>
            <p:spPr bwMode="auto">
              <a:xfrm flipV="1">
                <a:off x="1920" y="2654"/>
                <a:ext cx="0"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96" name="Line 72"/>
              <p:cNvSpPr>
                <a:spLocks noChangeShapeType="1"/>
              </p:cNvSpPr>
              <p:nvPr/>
            </p:nvSpPr>
            <p:spPr bwMode="auto">
              <a:xfrm flipV="1">
                <a:off x="2160" y="2654"/>
                <a:ext cx="0"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7497" name="Line 73"/>
              <p:cNvSpPr>
                <a:spLocks noChangeShapeType="1"/>
              </p:cNvSpPr>
              <p:nvPr/>
            </p:nvSpPr>
            <p:spPr bwMode="auto">
              <a:xfrm flipV="1">
                <a:off x="2640" y="2654"/>
                <a:ext cx="0"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57" name="Text Box 2"/>
          <p:cNvSpPr txBox="1">
            <a:spLocks noChangeArrowheads="1"/>
          </p:cNvSpPr>
          <p:nvPr/>
        </p:nvSpPr>
        <p:spPr bwMode="auto">
          <a:xfrm>
            <a:off x="847724" y="169476"/>
            <a:ext cx="50924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3</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ea typeface="+mn-ea"/>
                <a:cs typeface="Times New Roman" panose="02020603050405020304" pitchFamily="18" charset="0"/>
              </a:rPr>
              <a:t>常用的几种实时调度算法</a:t>
            </a:r>
            <a:endParaRPr lang="en-US" altLang="zh-CN" sz="28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3232595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683568" y="1052736"/>
            <a:ext cx="7698163" cy="43673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just">
              <a:lnSpc>
                <a:spcPct val="150000"/>
              </a:lnSpc>
              <a:spcBef>
                <a:spcPts val="0"/>
              </a:spcBef>
              <a:buFont typeface="Wingdings" panose="05000000000000000000" pitchFamily="2" charset="2"/>
              <a:buChar char="Ø"/>
            </a:pPr>
            <a:r>
              <a:rPr lang="zh-CN" altLang="en-US" sz="2400" b="1" kern="0" dirty="0">
                <a:latin typeface="+mn-ea"/>
              </a:rPr>
              <a:t>最低松弛度优先算法（</a:t>
            </a:r>
            <a:r>
              <a:rPr lang="en-US" altLang="zh-CN" sz="2400" b="1" kern="0" dirty="0">
                <a:latin typeface="+mn-ea"/>
              </a:rPr>
              <a:t>LLF</a:t>
            </a:r>
            <a:r>
              <a:rPr lang="zh-CN" altLang="en-US" sz="2400" b="1" kern="0" dirty="0">
                <a:latin typeface="+mn-ea"/>
              </a:rPr>
              <a:t>算法）</a:t>
            </a:r>
          </a:p>
          <a:p>
            <a:pPr lvl="1" algn="just">
              <a:lnSpc>
                <a:spcPct val="150000"/>
              </a:lnSpc>
              <a:spcBef>
                <a:spcPts val="0"/>
              </a:spcBef>
              <a:buFont typeface="宋体" panose="02010600030101010101" pitchFamily="2" charset="-122"/>
              <a:buChar char="•"/>
            </a:pPr>
            <a:r>
              <a:rPr lang="zh-CN" altLang="en-US" sz="2000" kern="0" dirty="0">
                <a:latin typeface="+mn-ea"/>
              </a:rPr>
              <a:t>该算法是根据任务紧急（或松弛）的程序，来确定任务的优先级。</a:t>
            </a:r>
          </a:p>
          <a:p>
            <a:pPr lvl="1" algn="just">
              <a:lnSpc>
                <a:spcPct val="150000"/>
              </a:lnSpc>
              <a:spcBef>
                <a:spcPts val="0"/>
              </a:spcBef>
              <a:buFont typeface="宋体" panose="02010600030101010101" pitchFamily="2" charset="-122"/>
              <a:buChar char="•"/>
            </a:pPr>
            <a:r>
              <a:rPr lang="zh-CN" altLang="en-US" sz="2000" kern="0" dirty="0">
                <a:latin typeface="+mn-ea"/>
              </a:rPr>
              <a:t>任务的紧急度越高，其优先级越高，并使之优先执行。</a:t>
            </a:r>
          </a:p>
          <a:p>
            <a:pPr lvl="1" algn="just">
              <a:lnSpc>
                <a:spcPct val="150000"/>
              </a:lnSpc>
              <a:spcBef>
                <a:spcPts val="0"/>
              </a:spcBef>
              <a:buFont typeface="宋体" panose="02010600030101010101" pitchFamily="2" charset="-122"/>
              <a:buChar char="•"/>
            </a:pPr>
            <a:r>
              <a:rPr lang="zh-CN" altLang="en-US" sz="2000" kern="0" dirty="0">
                <a:latin typeface="+mn-ea"/>
              </a:rPr>
              <a:t>该算法主要采用抢占调度方式，其调度</a:t>
            </a:r>
            <a:r>
              <a:rPr lang="zh-CN" altLang="en-US" sz="2000" b="1" u="sng" kern="0" dirty="0">
                <a:solidFill>
                  <a:srgbClr val="FF0000"/>
                </a:solidFill>
                <a:latin typeface="+mn-ea"/>
              </a:rPr>
              <a:t>也即具有完成截止时间的周期性实时任务的</a:t>
            </a:r>
            <a:r>
              <a:rPr lang="zh-CN" altLang="en-US" sz="2000" b="1" u="sng" kern="0" dirty="0" smtClean="0">
                <a:solidFill>
                  <a:srgbClr val="FF0000"/>
                </a:solidFill>
                <a:latin typeface="+mn-ea"/>
              </a:rPr>
              <a:t>调度。</a:t>
            </a:r>
            <a:endParaRPr lang="en-US" altLang="zh-CN" sz="2000" b="1" u="sng" kern="0" dirty="0" smtClean="0">
              <a:solidFill>
                <a:srgbClr val="FF0000"/>
              </a:solidFill>
              <a:latin typeface="+mn-ea"/>
            </a:endParaRPr>
          </a:p>
          <a:p>
            <a:pPr lvl="1" algn="just">
              <a:lnSpc>
                <a:spcPct val="150000"/>
              </a:lnSpc>
              <a:spcBef>
                <a:spcPts val="0"/>
              </a:spcBef>
              <a:buFont typeface="宋体" panose="02010600030101010101" pitchFamily="2" charset="-122"/>
              <a:buChar char="•"/>
            </a:pPr>
            <a:r>
              <a:rPr lang="zh-CN" altLang="en-US" sz="2000" kern="0" dirty="0">
                <a:solidFill>
                  <a:srgbClr val="0000FF"/>
                </a:solidFill>
                <a:latin typeface="+mn-ea"/>
              </a:rPr>
              <a:t>例：在一个实时系统中，有两个周期性实时任务</a:t>
            </a:r>
            <a:r>
              <a:rPr lang="en-US" altLang="zh-CN" sz="2000" kern="0" dirty="0">
                <a:solidFill>
                  <a:srgbClr val="0000FF"/>
                </a:solidFill>
                <a:latin typeface="+mn-ea"/>
              </a:rPr>
              <a:t>A</a:t>
            </a:r>
            <a:r>
              <a:rPr lang="zh-CN" altLang="en-US" sz="2000" kern="0" dirty="0">
                <a:solidFill>
                  <a:srgbClr val="0000FF"/>
                </a:solidFill>
                <a:latin typeface="+mn-ea"/>
              </a:rPr>
              <a:t>和</a:t>
            </a:r>
            <a:r>
              <a:rPr lang="en-US" altLang="zh-CN" sz="2000" kern="0" dirty="0">
                <a:solidFill>
                  <a:srgbClr val="0000FF"/>
                </a:solidFill>
                <a:latin typeface="+mn-ea"/>
              </a:rPr>
              <a:t>B</a:t>
            </a:r>
            <a:r>
              <a:rPr lang="zh-CN" altLang="en-US" sz="2000" kern="0" dirty="0">
                <a:solidFill>
                  <a:srgbClr val="0000FF"/>
                </a:solidFill>
                <a:latin typeface="+mn-ea"/>
              </a:rPr>
              <a:t>，任务</a:t>
            </a:r>
            <a:r>
              <a:rPr lang="en-US" altLang="zh-CN" sz="2000" kern="0" dirty="0">
                <a:solidFill>
                  <a:srgbClr val="0000FF"/>
                </a:solidFill>
                <a:latin typeface="+mn-ea"/>
              </a:rPr>
              <a:t>A</a:t>
            </a:r>
            <a:r>
              <a:rPr lang="zh-CN" altLang="en-US" sz="2000" kern="0" dirty="0">
                <a:solidFill>
                  <a:srgbClr val="0000FF"/>
                </a:solidFill>
                <a:latin typeface="+mn-ea"/>
              </a:rPr>
              <a:t>要求每</a:t>
            </a:r>
            <a:r>
              <a:rPr lang="en-US" altLang="zh-CN" sz="2000" kern="0" dirty="0">
                <a:solidFill>
                  <a:srgbClr val="0000FF"/>
                </a:solidFill>
                <a:latin typeface="+mn-ea"/>
              </a:rPr>
              <a:t>20ms</a:t>
            </a:r>
            <a:r>
              <a:rPr lang="zh-CN" altLang="en-US" sz="2000" kern="0" dirty="0">
                <a:solidFill>
                  <a:srgbClr val="0000FF"/>
                </a:solidFill>
                <a:latin typeface="+mn-ea"/>
              </a:rPr>
              <a:t>执行一次，执行时间为</a:t>
            </a:r>
            <a:r>
              <a:rPr lang="en-US" altLang="zh-CN" sz="2000" kern="0" dirty="0">
                <a:solidFill>
                  <a:srgbClr val="0000FF"/>
                </a:solidFill>
                <a:latin typeface="+mn-ea"/>
              </a:rPr>
              <a:t>10ms</a:t>
            </a:r>
            <a:r>
              <a:rPr lang="zh-CN" altLang="en-US" sz="2000" kern="0" dirty="0">
                <a:solidFill>
                  <a:srgbClr val="0000FF"/>
                </a:solidFill>
                <a:latin typeface="+mn-ea"/>
              </a:rPr>
              <a:t>；任务</a:t>
            </a:r>
            <a:r>
              <a:rPr lang="en-US" altLang="zh-CN" sz="2000" kern="0" dirty="0">
                <a:solidFill>
                  <a:srgbClr val="0000FF"/>
                </a:solidFill>
                <a:latin typeface="+mn-ea"/>
              </a:rPr>
              <a:t>B</a:t>
            </a:r>
            <a:r>
              <a:rPr lang="zh-CN" altLang="en-US" sz="2000" kern="0" dirty="0">
                <a:solidFill>
                  <a:srgbClr val="0000FF"/>
                </a:solidFill>
                <a:latin typeface="+mn-ea"/>
              </a:rPr>
              <a:t>只要求每</a:t>
            </a:r>
            <a:r>
              <a:rPr lang="en-US" altLang="zh-CN" sz="2000" kern="0" dirty="0">
                <a:solidFill>
                  <a:srgbClr val="0000FF"/>
                </a:solidFill>
                <a:latin typeface="+mn-ea"/>
              </a:rPr>
              <a:t>50ms</a:t>
            </a:r>
            <a:r>
              <a:rPr lang="zh-CN" altLang="en-US" sz="2000" kern="0" dirty="0">
                <a:solidFill>
                  <a:srgbClr val="0000FF"/>
                </a:solidFill>
                <a:latin typeface="+mn-ea"/>
              </a:rPr>
              <a:t>执行，执行时间为</a:t>
            </a:r>
            <a:r>
              <a:rPr lang="en-US" altLang="zh-CN" sz="2000" kern="0" dirty="0">
                <a:solidFill>
                  <a:srgbClr val="0000FF"/>
                </a:solidFill>
                <a:latin typeface="+mn-ea"/>
              </a:rPr>
              <a:t>25ms</a:t>
            </a:r>
            <a:r>
              <a:rPr lang="zh-CN" altLang="en-US" sz="2000" kern="0" dirty="0">
                <a:solidFill>
                  <a:srgbClr val="0000FF"/>
                </a:solidFill>
                <a:latin typeface="+mn-ea"/>
              </a:rPr>
              <a:t>。其最低松弛度优先算法调度如下</a:t>
            </a:r>
            <a:r>
              <a:rPr lang="zh-CN" altLang="en-US" sz="2000" kern="0" dirty="0" smtClean="0">
                <a:solidFill>
                  <a:srgbClr val="0000FF"/>
                </a:solidFill>
                <a:latin typeface="+mn-ea"/>
              </a:rPr>
              <a:t>：</a:t>
            </a:r>
            <a:endParaRPr lang="zh-CN" altLang="en-US" sz="2000" kern="0" dirty="0">
              <a:solidFill>
                <a:srgbClr val="0000FF"/>
              </a:solidFill>
              <a:latin typeface="+mn-ea"/>
            </a:endParaRPr>
          </a:p>
        </p:txBody>
      </p:sp>
      <p:sp>
        <p:nvSpPr>
          <p:cNvPr id="5" name="Text Box 2"/>
          <p:cNvSpPr txBox="1">
            <a:spLocks noChangeArrowheads="1"/>
          </p:cNvSpPr>
          <p:nvPr/>
        </p:nvSpPr>
        <p:spPr bwMode="auto">
          <a:xfrm>
            <a:off x="847724" y="169476"/>
            <a:ext cx="50924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3</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ea typeface="+mn-ea"/>
                <a:cs typeface="Times New Roman" panose="02020603050405020304" pitchFamily="18" charset="0"/>
              </a:rPr>
              <a:t>常用的几种实时调度算法</a:t>
            </a:r>
            <a:endParaRPr lang="en-US" altLang="zh-CN" sz="28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6640972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875" name="Rectangle 403"/>
          <p:cNvSpPr>
            <a:spLocks noChangeArrowheads="1"/>
          </p:cNvSpPr>
          <p:nvPr/>
        </p:nvSpPr>
        <p:spPr bwMode="auto">
          <a:xfrm>
            <a:off x="4269532" y="5422602"/>
            <a:ext cx="11811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876" name="Rectangle 404"/>
          <p:cNvSpPr>
            <a:spLocks noChangeArrowheads="1"/>
          </p:cNvSpPr>
          <p:nvPr/>
        </p:nvSpPr>
        <p:spPr bwMode="auto">
          <a:xfrm>
            <a:off x="3088432" y="5422602"/>
            <a:ext cx="11811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grpSp>
        <p:nvGrpSpPr>
          <p:cNvPr id="489703" name="Group 231"/>
          <p:cNvGrpSpPr>
            <a:grpSpLocks/>
          </p:cNvGrpSpPr>
          <p:nvPr/>
        </p:nvGrpSpPr>
        <p:grpSpPr bwMode="auto">
          <a:xfrm>
            <a:off x="1869232" y="850602"/>
            <a:ext cx="5486400" cy="2241550"/>
            <a:chOff x="1344" y="288"/>
            <a:chExt cx="3456" cy="1412"/>
          </a:xfrm>
        </p:grpSpPr>
        <p:grpSp>
          <p:nvGrpSpPr>
            <p:cNvPr id="489698" name="Group 226"/>
            <p:cNvGrpSpPr>
              <a:grpSpLocks/>
            </p:cNvGrpSpPr>
            <p:nvPr/>
          </p:nvGrpSpPr>
          <p:grpSpPr bwMode="auto">
            <a:xfrm>
              <a:off x="1344" y="288"/>
              <a:ext cx="3456" cy="1184"/>
              <a:chOff x="1344" y="288"/>
              <a:chExt cx="3456" cy="1184"/>
            </a:xfrm>
          </p:grpSpPr>
          <p:sp>
            <p:nvSpPr>
              <p:cNvPr id="489474" name="Line 2"/>
              <p:cNvSpPr>
                <a:spLocks noChangeShapeType="1"/>
              </p:cNvSpPr>
              <p:nvPr/>
            </p:nvSpPr>
            <p:spPr bwMode="auto">
              <a:xfrm>
                <a:off x="1488" y="864"/>
                <a:ext cx="331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07" name="Rectangle 35"/>
              <p:cNvSpPr>
                <a:spLocks noChangeArrowheads="1"/>
              </p:cNvSpPr>
              <p:nvPr/>
            </p:nvSpPr>
            <p:spPr bwMode="auto">
              <a:xfrm>
                <a:off x="3830" y="288"/>
                <a:ext cx="307"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A8</a:t>
                </a:r>
              </a:p>
            </p:txBody>
          </p:sp>
          <p:sp>
            <p:nvSpPr>
              <p:cNvPr id="489504" name="Rectangle 32"/>
              <p:cNvSpPr>
                <a:spLocks noChangeArrowheads="1"/>
              </p:cNvSpPr>
              <p:nvPr/>
            </p:nvSpPr>
            <p:spPr bwMode="auto">
              <a:xfrm>
                <a:off x="3523" y="288"/>
                <a:ext cx="307"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A7</a:t>
                </a:r>
              </a:p>
            </p:txBody>
          </p:sp>
          <p:sp>
            <p:nvSpPr>
              <p:cNvPr id="489501" name="Rectangle 29"/>
              <p:cNvSpPr>
                <a:spLocks noChangeArrowheads="1"/>
              </p:cNvSpPr>
              <p:nvPr/>
            </p:nvSpPr>
            <p:spPr bwMode="auto">
              <a:xfrm>
                <a:off x="3216" y="288"/>
                <a:ext cx="307"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A6</a:t>
                </a:r>
              </a:p>
            </p:txBody>
          </p:sp>
          <p:sp>
            <p:nvSpPr>
              <p:cNvPr id="489480" name="Rectangle 8"/>
              <p:cNvSpPr>
                <a:spLocks noChangeArrowheads="1"/>
              </p:cNvSpPr>
              <p:nvPr/>
            </p:nvSpPr>
            <p:spPr bwMode="auto">
              <a:xfrm>
                <a:off x="2909" y="288"/>
                <a:ext cx="307"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A5</a:t>
                </a:r>
              </a:p>
            </p:txBody>
          </p:sp>
          <p:sp>
            <p:nvSpPr>
              <p:cNvPr id="489479" name="Rectangle 7"/>
              <p:cNvSpPr>
                <a:spLocks noChangeArrowheads="1"/>
              </p:cNvSpPr>
              <p:nvPr/>
            </p:nvSpPr>
            <p:spPr bwMode="auto">
              <a:xfrm>
                <a:off x="2602" y="288"/>
                <a:ext cx="307"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A4</a:t>
                </a:r>
              </a:p>
            </p:txBody>
          </p:sp>
          <p:sp>
            <p:nvSpPr>
              <p:cNvPr id="489478" name="Rectangle 6"/>
              <p:cNvSpPr>
                <a:spLocks noChangeArrowheads="1"/>
              </p:cNvSpPr>
              <p:nvPr/>
            </p:nvSpPr>
            <p:spPr bwMode="auto">
              <a:xfrm>
                <a:off x="2294" y="288"/>
                <a:ext cx="30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A3</a:t>
                </a:r>
              </a:p>
            </p:txBody>
          </p:sp>
          <p:sp>
            <p:nvSpPr>
              <p:cNvPr id="489477" name="Rectangle 5"/>
              <p:cNvSpPr>
                <a:spLocks noChangeArrowheads="1"/>
              </p:cNvSpPr>
              <p:nvPr/>
            </p:nvSpPr>
            <p:spPr bwMode="auto">
              <a:xfrm>
                <a:off x="1987" y="288"/>
                <a:ext cx="307"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A2</a:t>
                </a:r>
              </a:p>
            </p:txBody>
          </p:sp>
          <p:sp>
            <p:nvSpPr>
              <p:cNvPr id="489476" name="Rectangle 4"/>
              <p:cNvSpPr>
                <a:spLocks noChangeArrowheads="1"/>
              </p:cNvSpPr>
              <p:nvPr/>
            </p:nvSpPr>
            <p:spPr bwMode="auto">
              <a:xfrm>
                <a:off x="1680" y="288"/>
                <a:ext cx="307"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A1</a:t>
                </a:r>
              </a:p>
            </p:txBody>
          </p:sp>
          <p:sp>
            <p:nvSpPr>
              <p:cNvPr id="489481" name="Line 9"/>
              <p:cNvSpPr>
                <a:spLocks noChangeShapeType="1"/>
              </p:cNvSpPr>
              <p:nvPr/>
            </p:nvSpPr>
            <p:spPr bwMode="auto">
              <a:xfrm>
                <a:off x="1680" y="288"/>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482" name="Line 10"/>
              <p:cNvSpPr>
                <a:spLocks noChangeShapeType="1"/>
              </p:cNvSpPr>
              <p:nvPr/>
            </p:nvSpPr>
            <p:spPr bwMode="auto">
              <a:xfrm>
                <a:off x="1680" y="464"/>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483" name="Line 11"/>
              <p:cNvSpPr>
                <a:spLocks noChangeShapeType="1"/>
              </p:cNvSpPr>
              <p:nvPr/>
            </p:nvSpPr>
            <p:spPr bwMode="auto">
              <a:xfrm>
                <a:off x="1680" y="288"/>
                <a:ext cx="0" cy="17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488" name="Line 16"/>
              <p:cNvSpPr>
                <a:spLocks noChangeShapeType="1"/>
              </p:cNvSpPr>
              <p:nvPr/>
            </p:nvSpPr>
            <p:spPr bwMode="auto">
              <a:xfrm>
                <a:off x="4137" y="288"/>
                <a:ext cx="0" cy="17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73" name="Line 101"/>
              <p:cNvSpPr>
                <a:spLocks noChangeShapeType="1"/>
              </p:cNvSpPr>
              <p:nvPr/>
            </p:nvSpPr>
            <p:spPr bwMode="auto">
              <a:xfrm>
                <a:off x="1987" y="288"/>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74" name="Line 102"/>
              <p:cNvSpPr>
                <a:spLocks noChangeShapeType="1"/>
              </p:cNvSpPr>
              <p:nvPr/>
            </p:nvSpPr>
            <p:spPr bwMode="auto">
              <a:xfrm>
                <a:off x="1987" y="464"/>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75" name="Line 103"/>
              <p:cNvSpPr>
                <a:spLocks noChangeShapeType="1"/>
              </p:cNvSpPr>
              <p:nvPr/>
            </p:nvSpPr>
            <p:spPr bwMode="auto">
              <a:xfrm>
                <a:off x="2294" y="288"/>
                <a:ext cx="3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76" name="Line 104"/>
              <p:cNvSpPr>
                <a:spLocks noChangeShapeType="1"/>
              </p:cNvSpPr>
              <p:nvPr/>
            </p:nvSpPr>
            <p:spPr bwMode="auto">
              <a:xfrm>
                <a:off x="2294" y="464"/>
                <a:ext cx="3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77" name="Line 105"/>
              <p:cNvSpPr>
                <a:spLocks noChangeShapeType="1"/>
              </p:cNvSpPr>
              <p:nvPr/>
            </p:nvSpPr>
            <p:spPr bwMode="auto">
              <a:xfrm>
                <a:off x="2602" y="288"/>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78" name="Line 106"/>
              <p:cNvSpPr>
                <a:spLocks noChangeShapeType="1"/>
              </p:cNvSpPr>
              <p:nvPr/>
            </p:nvSpPr>
            <p:spPr bwMode="auto">
              <a:xfrm>
                <a:off x="2602" y="464"/>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79" name="Line 107"/>
              <p:cNvSpPr>
                <a:spLocks noChangeShapeType="1"/>
              </p:cNvSpPr>
              <p:nvPr/>
            </p:nvSpPr>
            <p:spPr bwMode="auto">
              <a:xfrm>
                <a:off x="2909" y="288"/>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80" name="Line 108"/>
              <p:cNvSpPr>
                <a:spLocks noChangeShapeType="1"/>
              </p:cNvSpPr>
              <p:nvPr/>
            </p:nvSpPr>
            <p:spPr bwMode="auto">
              <a:xfrm>
                <a:off x="2909" y="464"/>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81" name="Line 109"/>
              <p:cNvSpPr>
                <a:spLocks noChangeShapeType="1"/>
              </p:cNvSpPr>
              <p:nvPr/>
            </p:nvSpPr>
            <p:spPr bwMode="auto">
              <a:xfrm>
                <a:off x="3216" y="288"/>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82" name="Line 110"/>
              <p:cNvSpPr>
                <a:spLocks noChangeShapeType="1"/>
              </p:cNvSpPr>
              <p:nvPr/>
            </p:nvSpPr>
            <p:spPr bwMode="auto">
              <a:xfrm>
                <a:off x="3216" y="464"/>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83" name="Line 111"/>
              <p:cNvSpPr>
                <a:spLocks noChangeShapeType="1"/>
              </p:cNvSpPr>
              <p:nvPr/>
            </p:nvSpPr>
            <p:spPr bwMode="auto">
              <a:xfrm>
                <a:off x="3523" y="288"/>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84" name="Line 112"/>
              <p:cNvSpPr>
                <a:spLocks noChangeShapeType="1"/>
              </p:cNvSpPr>
              <p:nvPr/>
            </p:nvSpPr>
            <p:spPr bwMode="auto">
              <a:xfrm>
                <a:off x="3523" y="464"/>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85" name="Line 113"/>
              <p:cNvSpPr>
                <a:spLocks noChangeShapeType="1"/>
              </p:cNvSpPr>
              <p:nvPr/>
            </p:nvSpPr>
            <p:spPr bwMode="auto">
              <a:xfrm>
                <a:off x="3830" y="288"/>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86" name="Line 114"/>
              <p:cNvSpPr>
                <a:spLocks noChangeShapeType="1"/>
              </p:cNvSpPr>
              <p:nvPr/>
            </p:nvSpPr>
            <p:spPr bwMode="auto">
              <a:xfrm>
                <a:off x="3830" y="464"/>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54" name="Rectangle 82"/>
              <p:cNvSpPr>
                <a:spLocks noChangeArrowheads="1"/>
              </p:cNvSpPr>
              <p:nvPr/>
            </p:nvSpPr>
            <p:spPr bwMode="auto">
              <a:xfrm>
                <a:off x="3974" y="480"/>
                <a:ext cx="30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555" name="Rectangle 83"/>
              <p:cNvSpPr>
                <a:spLocks noChangeArrowheads="1"/>
              </p:cNvSpPr>
              <p:nvPr/>
            </p:nvSpPr>
            <p:spPr bwMode="auto">
              <a:xfrm>
                <a:off x="3667" y="480"/>
                <a:ext cx="30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556" name="Rectangle 84"/>
              <p:cNvSpPr>
                <a:spLocks noChangeArrowheads="1"/>
              </p:cNvSpPr>
              <p:nvPr/>
            </p:nvSpPr>
            <p:spPr bwMode="auto">
              <a:xfrm>
                <a:off x="3360" y="480"/>
                <a:ext cx="30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557" name="Rectangle 85"/>
              <p:cNvSpPr>
                <a:spLocks noChangeArrowheads="1"/>
              </p:cNvSpPr>
              <p:nvPr/>
            </p:nvSpPr>
            <p:spPr bwMode="auto">
              <a:xfrm>
                <a:off x="3053" y="480"/>
                <a:ext cx="30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558" name="Rectangle 86"/>
              <p:cNvSpPr>
                <a:spLocks noChangeArrowheads="1"/>
              </p:cNvSpPr>
              <p:nvPr/>
            </p:nvSpPr>
            <p:spPr bwMode="auto">
              <a:xfrm>
                <a:off x="2746" y="480"/>
                <a:ext cx="30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559" name="Rectangle 87"/>
              <p:cNvSpPr>
                <a:spLocks noChangeArrowheads="1"/>
              </p:cNvSpPr>
              <p:nvPr/>
            </p:nvSpPr>
            <p:spPr bwMode="auto">
              <a:xfrm>
                <a:off x="2438" y="480"/>
                <a:ext cx="3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560" name="Rectangle 88"/>
              <p:cNvSpPr>
                <a:spLocks noChangeArrowheads="1"/>
              </p:cNvSpPr>
              <p:nvPr/>
            </p:nvSpPr>
            <p:spPr bwMode="auto">
              <a:xfrm>
                <a:off x="2131" y="480"/>
                <a:ext cx="30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561" name="Rectangle 89"/>
              <p:cNvSpPr>
                <a:spLocks noChangeArrowheads="1"/>
              </p:cNvSpPr>
              <p:nvPr/>
            </p:nvSpPr>
            <p:spPr bwMode="auto">
              <a:xfrm>
                <a:off x="1824" y="480"/>
                <a:ext cx="30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562" name="Line 90"/>
              <p:cNvSpPr>
                <a:spLocks noChangeShapeType="1"/>
              </p:cNvSpPr>
              <p:nvPr/>
            </p:nvSpPr>
            <p:spPr bwMode="auto">
              <a:xfrm>
                <a:off x="1824" y="480"/>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63" name="Line 91"/>
              <p:cNvSpPr>
                <a:spLocks noChangeShapeType="1"/>
              </p:cNvSpPr>
              <p:nvPr/>
            </p:nvSpPr>
            <p:spPr bwMode="auto">
              <a:xfrm>
                <a:off x="1824" y="864"/>
                <a:ext cx="245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64" name="Line 92"/>
              <p:cNvSpPr>
                <a:spLocks noChangeShapeType="1"/>
              </p:cNvSpPr>
              <p:nvPr/>
            </p:nvSpPr>
            <p:spPr bwMode="auto">
              <a:xfrm>
                <a:off x="1824" y="480"/>
                <a:ext cx="0" cy="384"/>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65" name="Line 93"/>
              <p:cNvSpPr>
                <a:spLocks noChangeShapeType="1"/>
              </p:cNvSpPr>
              <p:nvPr/>
            </p:nvSpPr>
            <p:spPr bwMode="auto">
              <a:xfrm>
                <a:off x="2131" y="480"/>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66" name="Line 94"/>
              <p:cNvSpPr>
                <a:spLocks noChangeShapeType="1"/>
              </p:cNvSpPr>
              <p:nvPr/>
            </p:nvSpPr>
            <p:spPr bwMode="auto">
              <a:xfrm>
                <a:off x="2438" y="480"/>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67" name="Line 95"/>
              <p:cNvSpPr>
                <a:spLocks noChangeShapeType="1"/>
              </p:cNvSpPr>
              <p:nvPr/>
            </p:nvSpPr>
            <p:spPr bwMode="auto">
              <a:xfrm>
                <a:off x="2746" y="480"/>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68" name="Line 96"/>
              <p:cNvSpPr>
                <a:spLocks noChangeShapeType="1"/>
              </p:cNvSpPr>
              <p:nvPr/>
            </p:nvSpPr>
            <p:spPr bwMode="auto">
              <a:xfrm>
                <a:off x="3053" y="480"/>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69" name="Line 97"/>
              <p:cNvSpPr>
                <a:spLocks noChangeShapeType="1"/>
              </p:cNvSpPr>
              <p:nvPr/>
            </p:nvSpPr>
            <p:spPr bwMode="auto">
              <a:xfrm>
                <a:off x="4281" y="480"/>
                <a:ext cx="0" cy="38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70" name="Line 98"/>
              <p:cNvSpPr>
                <a:spLocks noChangeShapeType="1"/>
              </p:cNvSpPr>
              <p:nvPr/>
            </p:nvSpPr>
            <p:spPr bwMode="auto">
              <a:xfrm>
                <a:off x="3360" y="480"/>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71" name="Line 99"/>
              <p:cNvSpPr>
                <a:spLocks noChangeShapeType="1"/>
              </p:cNvSpPr>
              <p:nvPr/>
            </p:nvSpPr>
            <p:spPr bwMode="auto">
              <a:xfrm>
                <a:off x="3667" y="480"/>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72" name="Line 100"/>
              <p:cNvSpPr>
                <a:spLocks noChangeShapeType="1"/>
              </p:cNvSpPr>
              <p:nvPr/>
            </p:nvSpPr>
            <p:spPr bwMode="auto">
              <a:xfrm>
                <a:off x="3974" y="480"/>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89" name="Line 117"/>
              <p:cNvSpPr>
                <a:spLocks noChangeShapeType="1"/>
              </p:cNvSpPr>
              <p:nvPr/>
            </p:nvSpPr>
            <p:spPr bwMode="auto">
              <a:xfrm>
                <a:off x="2131" y="480"/>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90" name="Line 118"/>
              <p:cNvSpPr>
                <a:spLocks noChangeShapeType="1"/>
              </p:cNvSpPr>
              <p:nvPr/>
            </p:nvSpPr>
            <p:spPr bwMode="auto">
              <a:xfrm>
                <a:off x="2438" y="480"/>
                <a:ext cx="3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91" name="Line 119"/>
              <p:cNvSpPr>
                <a:spLocks noChangeShapeType="1"/>
              </p:cNvSpPr>
              <p:nvPr/>
            </p:nvSpPr>
            <p:spPr bwMode="auto">
              <a:xfrm>
                <a:off x="2746" y="480"/>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92" name="Line 120"/>
              <p:cNvSpPr>
                <a:spLocks noChangeShapeType="1"/>
              </p:cNvSpPr>
              <p:nvPr/>
            </p:nvSpPr>
            <p:spPr bwMode="auto">
              <a:xfrm>
                <a:off x="3053" y="480"/>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93" name="Line 121"/>
              <p:cNvSpPr>
                <a:spLocks noChangeShapeType="1"/>
              </p:cNvSpPr>
              <p:nvPr/>
            </p:nvSpPr>
            <p:spPr bwMode="auto">
              <a:xfrm>
                <a:off x="3360" y="480"/>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94" name="Line 122"/>
              <p:cNvSpPr>
                <a:spLocks noChangeShapeType="1"/>
              </p:cNvSpPr>
              <p:nvPr/>
            </p:nvSpPr>
            <p:spPr bwMode="auto">
              <a:xfrm>
                <a:off x="3667" y="480"/>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595" name="Line 123"/>
              <p:cNvSpPr>
                <a:spLocks noChangeShapeType="1"/>
              </p:cNvSpPr>
              <p:nvPr/>
            </p:nvSpPr>
            <p:spPr bwMode="auto">
              <a:xfrm>
                <a:off x="3974" y="480"/>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29" name="Rectangle 157"/>
              <p:cNvSpPr>
                <a:spLocks noChangeArrowheads="1"/>
              </p:cNvSpPr>
              <p:nvPr/>
            </p:nvSpPr>
            <p:spPr bwMode="auto">
              <a:xfrm>
                <a:off x="3801" y="912"/>
                <a:ext cx="30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160</a:t>
                </a:r>
              </a:p>
            </p:txBody>
          </p:sp>
          <p:sp>
            <p:nvSpPr>
              <p:cNvPr id="489600" name="Rectangle 128"/>
              <p:cNvSpPr>
                <a:spLocks noChangeArrowheads="1"/>
              </p:cNvSpPr>
              <p:nvPr/>
            </p:nvSpPr>
            <p:spPr bwMode="auto">
              <a:xfrm>
                <a:off x="3494" y="912"/>
                <a:ext cx="30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140</a:t>
                </a:r>
              </a:p>
            </p:txBody>
          </p:sp>
          <p:sp>
            <p:nvSpPr>
              <p:cNvPr id="489601" name="Rectangle 129"/>
              <p:cNvSpPr>
                <a:spLocks noChangeArrowheads="1"/>
              </p:cNvSpPr>
              <p:nvPr/>
            </p:nvSpPr>
            <p:spPr bwMode="auto">
              <a:xfrm>
                <a:off x="3187" y="912"/>
                <a:ext cx="30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120</a:t>
                </a:r>
              </a:p>
            </p:txBody>
          </p:sp>
          <p:sp>
            <p:nvSpPr>
              <p:cNvPr id="489602" name="Rectangle 130"/>
              <p:cNvSpPr>
                <a:spLocks noChangeArrowheads="1"/>
              </p:cNvSpPr>
              <p:nvPr/>
            </p:nvSpPr>
            <p:spPr bwMode="auto">
              <a:xfrm>
                <a:off x="2880" y="912"/>
                <a:ext cx="30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100</a:t>
                </a:r>
              </a:p>
            </p:txBody>
          </p:sp>
          <p:sp>
            <p:nvSpPr>
              <p:cNvPr id="489603" name="Rectangle 131"/>
              <p:cNvSpPr>
                <a:spLocks noChangeArrowheads="1"/>
              </p:cNvSpPr>
              <p:nvPr/>
            </p:nvSpPr>
            <p:spPr bwMode="auto">
              <a:xfrm>
                <a:off x="2573" y="912"/>
                <a:ext cx="30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80</a:t>
                </a:r>
              </a:p>
            </p:txBody>
          </p:sp>
          <p:sp>
            <p:nvSpPr>
              <p:cNvPr id="489604" name="Rectangle 132"/>
              <p:cNvSpPr>
                <a:spLocks noChangeArrowheads="1"/>
              </p:cNvSpPr>
              <p:nvPr/>
            </p:nvSpPr>
            <p:spPr bwMode="auto">
              <a:xfrm>
                <a:off x="2266" y="912"/>
                <a:ext cx="30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60</a:t>
                </a:r>
              </a:p>
            </p:txBody>
          </p:sp>
          <p:sp>
            <p:nvSpPr>
              <p:cNvPr id="489605" name="Rectangle 133"/>
              <p:cNvSpPr>
                <a:spLocks noChangeArrowheads="1"/>
              </p:cNvSpPr>
              <p:nvPr/>
            </p:nvSpPr>
            <p:spPr bwMode="auto">
              <a:xfrm>
                <a:off x="1958" y="912"/>
                <a:ext cx="30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40</a:t>
                </a:r>
              </a:p>
            </p:txBody>
          </p:sp>
          <p:sp>
            <p:nvSpPr>
              <p:cNvPr id="489606" name="Rectangle 134"/>
              <p:cNvSpPr>
                <a:spLocks noChangeArrowheads="1"/>
              </p:cNvSpPr>
              <p:nvPr/>
            </p:nvSpPr>
            <p:spPr bwMode="auto">
              <a:xfrm>
                <a:off x="1651" y="912"/>
                <a:ext cx="30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20</a:t>
                </a:r>
              </a:p>
            </p:txBody>
          </p:sp>
          <p:sp>
            <p:nvSpPr>
              <p:cNvPr id="489607" name="Rectangle 135"/>
              <p:cNvSpPr>
                <a:spLocks noChangeArrowheads="1"/>
              </p:cNvSpPr>
              <p:nvPr/>
            </p:nvSpPr>
            <p:spPr bwMode="auto">
              <a:xfrm>
                <a:off x="1344" y="912"/>
                <a:ext cx="30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0</a:t>
                </a:r>
              </a:p>
            </p:txBody>
          </p:sp>
          <p:sp>
            <p:nvSpPr>
              <p:cNvPr id="489608" name="Line 136"/>
              <p:cNvSpPr>
                <a:spLocks noChangeShapeType="1"/>
              </p:cNvSpPr>
              <p:nvPr/>
            </p:nvSpPr>
            <p:spPr bwMode="auto">
              <a:xfrm>
                <a:off x="1344" y="912"/>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09" name="Line 137"/>
              <p:cNvSpPr>
                <a:spLocks noChangeShapeType="1"/>
              </p:cNvSpPr>
              <p:nvPr/>
            </p:nvSpPr>
            <p:spPr bwMode="auto">
              <a:xfrm>
                <a:off x="1344" y="1136"/>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10" name="Line 138"/>
              <p:cNvSpPr>
                <a:spLocks noChangeShapeType="1"/>
              </p:cNvSpPr>
              <p:nvPr/>
            </p:nvSpPr>
            <p:spPr bwMode="auto">
              <a:xfrm>
                <a:off x="1344" y="912"/>
                <a:ext cx="0" cy="22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11" name="Line 139"/>
              <p:cNvSpPr>
                <a:spLocks noChangeShapeType="1"/>
              </p:cNvSpPr>
              <p:nvPr/>
            </p:nvSpPr>
            <p:spPr bwMode="auto">
              <a:xfrm>
                <a:off x="4108" y="912"/>
                <a:ext cx="0" cy="22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12" name="Line 140"/>
              <p:cNvSpPr>
                <a:spLocks noChangeShapeType="1"/>
              </p:cNvSpPr>
              <p:nvPr/>
            </p:nvSpPr>
            <p:spPr bwMode="auto">
              <a:xfrm>
                <a:off x="1651" y="912"/>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13" name="Line 141"/>
              <p:cNvSpPr>
                <a:spLocks noChangeShapeType="1"/>
              </p:cNvSpPr>
              <p:nvPr/>
            </p:nvSpPr>
            <p:spPr bwMode="auto">
              <a:xfrm>
                <a:off x="1651" y="1136"/>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14" name="Line 142"/>
              <p:cNvSpPr>
                <a:spLocks noChangeShapeType="1"/>
              </p:cNvSpPr>
              <p:nvPr/>
            </p:nvSpPr>
            <p:spPr bwMode="auto">
              <a:xfrm>
                <a:off x="1958" y="912"/>
                <a:ext cx="3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15" name="Line 143"/>
              <p:cNvSpPr>
                <a:spLocks noChangeShapeType="1"/>
              </p:cNvSpPr>
              <p:nvPr/>
            </p:nvSpPr>
            <p:spPr bwMode="auto">
              <a:xfrm>
                <a:off x="1958" y="1136"/>
                <a:ext cx="3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16" name="Line 144"/>
              <p:cNvSpPr>
                <a:spLocks noChangeShapeType="1"/>
              </p:cNvSpPr>
              <p:nvPr/>
            </p:nvSpPr>
            <p:spPr bwMode="auto">
              <a:xfrm>
                <a:off x="2266" y="912"/>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17" name="Line 145"/>
              <p:cNvSpPr>
                <a:spLocks noChangeShapeType="1"/>
              </p:cNvSpPr>
              <p:nvPr/>
            </p:nvSpPr>
            <p:spPr bwMode="auto">
              <a:xfrm>
                <a:off x="2266" y="1136"/>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18" name="Line 146"/>
              <p:cNvSpPr>
                <a:spLocks noChangeShapeType="1"/>
              </p:cNvSpPr>
              <p:nvPr/>
            </p:nvSpPr>
            <p:spPr bwMode="auto">
              <a:xfrm>
                <a:off x="2573" y="912"/>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19" name="Line 147"/>
              <p:cNvSpPr>
                <a:spLocks noChangeShapeType="1"/>
              </p:cNvSpPr>
              <p:nvPr/>
            </p:nvSpPr>
            <p:spPr bwMode="auto">
              <a:xfrm>
                <a:off x="2573" y="1136"/>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20" name="Line 148"/>
              <p:cNvSpPr>
                <a:spLocks noChangeShapeType="1"/>
              </p:cNvSpPr>
              <p:nvPr/>
            </p:nvSpPr>
            <p:spPr bwMode="auto">
              <a:xfrm>
                <a:off x="2880" y="912"/>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21" name="Line 149"/>
              <p:cNvSpPr>
                <a:spLocks noChangeShapeType="1"/>
              </p:cNvSpPr>
              <p:nvPr/>
            </p:nvSpPr>
            <p:spPr bwMode="auto">
              <a:xfrm>
                <a:off x="2880" y="1136"/>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22" name="Line 150"/>
              <p:cNvSpPr>
                <a:spLocks noChangeShapeType="1"/>
              </p:cNvSpPr>
              <p:nvPr/>
            </p:nvSpPr>
            <p:spPr bwMode="auto">
              <a:xfrm>
                <a:off x="3187" y="912"/>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23" name="Line 151"/>
              <p:cNvSpPr>
                <a:spLocks noChangeShapeType="1"/>
              </p:cNvSpPr>
              <p:nvPr/>
            </p:nvSpPr>
            <p:spPr bwMode="auto">
              <a:xfrm>
                <a:off x="3187" y="1136"/>
                <a:ext cx="30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24" name="Line 152"/>
              <p:cNvSpPr>
                <a:spLocks noChangeShapeType="1"/>
              </p:cNvSpPr>
              <p:nvPr/>
            </p:nvSpPr>
            <p:spPr bwMode="auto">
              <a:xfrm>
                <a:off x="3494" y="912"/>
                <a:ext cx="61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25" name="Line 153"/>
              <p:cNvSpPr>
                <a:spLocks noChangeShapeType="1"/>
              </p:cNvSpPr>
              <p:nvPr/>
            </p:nvSpPr>
            <p:spPr bwMode="auto">
              <a:xfrm>
                <a:off x="3494" y="1136"/>
                <a:ext cx="61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37" name="Rectangle 165"/>
              <p:cNvSpPr>
                <a:spLocks noChangeArrowheads="1"/>
              </p:cNvSpPr>
              <p:nvPr/>
            </p:nvSpPr>
            <p:spPr bwMode="auto">
              <a:xfrm>
                <a:off x="3694" y="1296"/>
                <a:ext cx="77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1200">
                    <a:ea typeface="宋体" panose="02010600030101010101" pitchFamily="2" charset="-122"/>
                  </a:rPr>
                  <a:t>B3</a:t>
                </a:r>
              </a:p>
            </p:txBody>
          </p:sp>
          <p:sp>
            <p:nvSpPr>
              <p:cNvPr id="489638" name="Rectangle 166"/>
              <p:cNvSpPr>
                <a:spLocks noChangeArrowheads="1"/>
              </p:cNvSpPr>
              <p:nvPr/>
            </p:nvSpPr>
            <p:spPr bwMode="auto">
              <a:xfrm>
                <a:off x="2927" y="1296"/>
                <a:ext cx="767"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1200">
                    <a:ea typeface="宋体" panose="02010600030101010101" pitchFamily="2" charset="-122"/>
                  </a:rPr>
                  <a:t>B2</a:t>
                </a:r>
              </a:p>
            </p:txBody>
          </p:sp>
          <p:sp>
            <p:nvSpPr>
              <p:cNvPr id="489639" name="Rectangle 167"/>
              <p:cNvSpPr>
                <a:spLocks noChangeArrowheads="1"/>
              </p:cNvSpPr>
              <p:nvPr/>
            </p:nvSpPr>
            <p:spPr bwMode="auto">
              <a:xfrm>
                <a:off x="2160" y="1296"/>
                <a:ext cx="767"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1200">
                    <a:ea typeface="宋体" panose="02010600030101010101" pitchFamily="2" charset="-122"/>
                  </a:rPr>
                  <a:t>B1</a:t>
                </a:r>
              </a:p>
            </p:txBody>
          </p:sp>
          <p:sp>
            <p:nvSpPr>
              <p:cNvPr id="489640" name="Line 168"/>
              <p:cNvSpPr>
                <a:spLocks noChangeShapeType="1"/>
              </p:cNvSpPr>
              <p:nvPr/>
            </p:nvSpPr>
            <p:spPr bwMode="auto">
              <a:xfrm>
                <a:off x="2160" y="1296"/>
                <a:ext cx="76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41" name="Line 169"/>
              <p:cNvSpPr>
                <a:spLocks noChangeShapeType="1"/>
              </p:cNvSpPr>
              <p:nvPr/>
            </p:nvSpPr>
            <p:spPr bwMode="auto">
              <a:xfrm>
                <a:off x="2160" y="1472"/>
                <a:ext cx="76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42" name="Line 170"/>
              <p:cNvSpPr>
                <a:spLocks noChangeShapeType="1"/>
              </p:cNvSpPr>
              <p:nvPr/>
            </p:nvSpPr>
            <p:spPr bwMode="auto">
              <a:xfrm>
                <a:off x="2160" y="1296"/>
                <a:ext cx="0" cy="17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43" name="Line 171"/>
              <p:cNvSpPr>
                <a:spLocks noChangeShapeType="1"/>
              </p:cNvSpPr>
              <p:nvPr/>
            </p:nvSpPr>
            <p:spPr bwMode="auto">
              <a:xfrm>
                <a:off x="4464" y="1296"/>
                <a:ext cx="0" cy="17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44" name="Line 172"/>
              <p:cNvSpPr>
                <a:spLocks noChangeShapeType="1"/>
              </p:cNvSpPr>
              <p:nvPr/>
            </p:nvSpPr>
            <p:spPr bwMode="auto">
              <a:xfrm>
                <a:off x="2927" y="1296"/>
                <a:ext cx="76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45" name="Line 173"/>
              <p:cNvSpPr>
                <a:spLocks noChangeShapeType="1"/>
              </p:cNvSpPr>
              <p:nvPr/>
            </p:nvSpPr>
            <p:spPr bwMode="auto">
              <a:xfrm>
                <a:off x="2927" y="1472"/>
                <a:ext cx="76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46" name="Line 174"/>
              <p:cNvSpPr>
                <a:spLocks noChangeShapeType="1"/>
              </p:cNvSpPr>
              <p:nvPr/>
            </p:nvSpPr>
            <p:spPr bwMode="auto">
              <a:xfrm>
                <a:off x="3694" y="1296"/>
                <a:ext cx="77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47" name="Line 175"/>
              <p:cNvSpPr>
                <a:spLocks noChangeShapeType="1"/>
              </p:cNvSpPr>
              <p:nvPr/>
            </p:nvSpPr>
            <p:spPr bwMode="auto">
              <a:xfrm>
                <a:off x="3694" y="1472"/>
                <a:ext cx="77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65" name="Rectangle 193"/>
              <p:cNvSpPr>
                <a:spLocks noChangeArrowheads="1"/>
              </p:cNvSpPr>
              <p:nvPr/>
            </p:nvSpPr>
            <p:spPr bwMode="auto">
              <a:xfrm>
                <a:off x="3048" y="864"/>
                <a:ext cx="7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666" name="Rectangle 194"/>
              <p:cNvSpPr>
                <a:spLocks noChangeArrowheads="1"/>
              </p:cNvSpPr>
              <p:nvPr/>
            </p:nvSpPr>
            <p:spPr bwMode="auto">
              <a:xfrm>
                <a:off x="2304" y="864"/>
                <a:ext cx="7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667" name="Line 195"/>
              <p:cNvSpPr>
                <a:spLocks noChangeShapeType="1"/>
              </p:cNvSpPr>
              <p:nvPr/>
            </p:nvSpPr>
            <p:spPr bwMode="auto">
              <a:xfrm>
                <a:off x="2304" y="864"/>
                <a:ext cx="74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68" name="Line 196"/>
              <p:cNvSpPr>
                <a:spLocks noChangeShapeType="1"/>
              </p:cNvSpPr>
              <p:nvPr/>
            </p:nvSpPr>
            <p:spPr bwMode="auto">
              <a:xfrm>
                <a:off x="2304" y="1248"/>
                <a:ext cx="14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69" name="Line 197"/>
              <p:cNvSpPr>
                <a:spLocks noChangeShapeType="1"/>
              </p:cNvSpPr>
              <p:nvPr/>
            </p:nvSpPr>
            <p:spPr bwMode="auto">
              <a:xfrm>
                <a:off x="2304" y="864"/>
                <a:ext cx="0" cy="384"/>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70" name="Line 198"/>
              <p:cNvSpPr>
                <a:spLocks noChangeShapeType="1"/>
              </p:cNvSpPr>
              <p:nvPr/>
            </p:nvSpPr>
            <p:spPr bwMode="auto">
              <a:xfrm>
                <a:off x="3048" y="864"/>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74" name="Line 202"/>
              <p:cNvSpPr>
                <a:spLocks noChangeShapeType="1"/>
              </p:cNvSpPr>
              <p:nvPr/>
            </p:nvSpPr>
            <p:spPr bwMode="auto">
              <a:xfrm>
                <a:off x="3792" y="864"/>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678" name="Line 206"/>
              <p:cNvSpPr>
                <a:spLocks noChangeShapeType="1"/>
              </p:cNvSpPr>
              <p:nvPr/>
            </p:nvSpPr>
            <p:spPr bwMode="auto">
              <a:xfrm>
                <a:off x="3048" y="864"/>
                <a:ext cx="74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9701" name="Text Box 229"/>
            <p:cNvSpPr txBox="1">
              <a:spLocks noChangeArrowheads="1"/>
            </p:cNvSpPr>
            <p:nvPr/>
          </p:nvSpPr>
          <p:spPr bwMode="auto">
            <a:xfrm>
              <a:off x="2016" y="1488"/>
              <a:ext cx="21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a:t>A</a:t>
              </a:r>
              <a:r>
                <a:rPr lang="zh-CN" altLang="en-US" sz="1600"/>
                <a:t>和</a:t>
              </a:r>
              <a:r>
                <a:rPr lang="en-US" altLang="zh-CN" sz="1600"/>
                <a:t>B</a:t>
              </a:r>
              <a:r>
                <a:rPr lang="zh-CN" altLang="en-US" sz="1600"/>
                <a:t>任务每次必须完成的时间</a:t>
              </a:r>
            </a:p>
          </p:txBody>
        </p:sp>
      </p:grpSp>
      <p:sp>
        <p:nvSpPr>
          <p:cNvPr id="489702" name="Text Box 230"/>
          <p:cNvSpPr txBox="1">
            <a:spLocks noChangeArrowheads="1"/>
          </p:cNvSpPr>
          <p:nvPr/>
        </p:nvSpPr>
        <p:spPr bwMode="auto">
          <a:xfrm>
            <a:off x="1756241" y="3146418"/>
            <a:ext cx="7601508"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800" b="1">
                <a:solidFill>
                  <a:srgbClr val="FF0000"/>
                </a:solidFill>
              </a:rPr>
              <a:t>某时刻的松弛度计算：</a:t>
            </a:r>
          </a:p>
          <a:p>
            <a:pPr>
              <a:spcBef>
                <a:spcPct val="50000"/>
              </a:spcBef>
            </a:pPr>
            <a:r>
              <a:rPr lang="zh-CN" altLang="en-US" sz="1800" b="1">
                <a:solidFill>
                  <a:srgbClr val="FF0000"/>
                </a:solidFill>
              </a:rPr>
              <a:t>              松弛度</a:t>
            </a:r>
            <a:r>
              <a:rPr lang="en-US" altLang="zh-CN" sz="1800" b="1">
                <a:solidFill>
                  <a:srgbClr val="FF0000"/>
                </a:solidFill>
              </a:rPr>
              <a:t>=</a:t>
            </a:r>
            <a:r>
              <a:rPr lang="zh-CN" altLang="en-US" sz="1800" b="1">
                <a:solidFill>
                  <a:srgbClr val="FF0000"/>
                </a:solidFill>
              </a:rPr>
              <a:t>必须完成时间</a:t>
            </a:r>
            <a:r>
              <a:rPr lang="en-US" altLang="zh-CN" sz="1800" b="1">
                <a:solidFill>
                  <a:srgbClr val="FF0000"/>
                </a:solidFill>
              </a:rPr>
              <a:t>-</a:t>
            </a:r>
            <a:r>
              <a:rPr lang="zh-CN" altLang="en-US" sz="1800" b="1">
                <a:solidFill>
                  <a:srgbClr val="FF0000"/>
                </a:solidFill>
              </a:rPr>
              <a:t>其本身的运行时间</a:t>
            </a:r>
            <a:r>
              <a:rPr lang="en-US" altLang="zh-CN" sz="1800" b="1">
                <a:solidFill>
                  <a:srgbClr val="FF0000"/>
                </a:solidFill>
              </a:rPr>
              <a:t>-</a:t>
            </a:r>
            <a:r>
              <a:rPr lang="zh-CN" altLang="en-US" sz="1800" b="1">
                <a:solidFill>
                  <a:srgbClr val="FF0000"/>
                </a:solidFill>
              </a:rPr>
              <a:t>当前时间</a:t>
            </a:r>
          </a:p>
          <a:p>
            <a:pPr>
              <a:spcBef>
                <a:spcPct val="50000"/>
              </a:spcBef>
            </a:pPr>
            <a:r>
              <a:rPr lang="zh-CN" altLang="en-US" sz="1800" b="1" smtClean="0">
                <a:solidFill>
                  <a:srgbClr val="0000FF"/>
                </a:solidFill>
              </a:rPr>
              <a:t>优先</a:t>
            </a:r>
            <a:r>
              <a:rPr lang="zh-CN" altLang="en-US" sz="1800" b="1">
                <a:solidFill>
                  <a:srgbClr val="0000FF"/>
                </a:solidFill>
              </a:rPr>
              <a:t>调度松弛度小的任务</a:t>
            </a:r>
          </a:p>
        </p:txBody>
      </p:sp>
      <p:sp>
        <p:nvSpPr>
          <p:cNvPr id="489793" name="Line 321"/>
          <p:cNvSpPr>
            <a:spLocks noChangeShapeType="1"/>
          </p:cNvSpPr>
          <p:nvPr/>
        </p:nvSpPr>
        <p:spPr bwMode="auto">
          <a:xfrm>
            <a:off x="2097832" y="45082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794" name="Line 322"/>
          <p:cNvSpPr>
            <a:spLocks noChangeShapeType="1"/>
          </p:cNvSpPr>
          <p:nvPr/>
        </p:nvSpPr>
        <p:spPr bwMode="auto">
          <a:xfrm>
            <a:off x="2097832" y="47876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796" name="Line 324"/>
          <p:cNvSpPr>
            <a:spLocks noChangeShapeType="1"/>
          </p:cNvSpPr>
          <p:nvPr/>
        </p:nvSpPr>
        <p:spPr bwMode="auto">
          <a:xfrm>
            <a:off x="5998320" y="4508202"/>
            <a:ext cx="0" cy="279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797" name="Line 325"/>
          <p:cNvSpPr>
            <a:spLocks noChangeShapeType="1"/>
          </p:cNvSpPr>
          <p:nvPr/>
        </p:nvSpPr>
        <p:spPr bwMode="auto">
          <a:xfrm>
            <a:off x="2585195" y="4508202"/>
            <a:ext cx="4873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798" name="Line 326"/>
          <p:cNvSpPr>
            <a:spLocks noChangeShapeType="1"/>
          </p:cNvSpPr>
          <p:nvPr/>
        </p:nvSpPr>
        <p:spPr bwMode="auto">
          <a:xfrm>
            <a:off x="2585195" y="4787602"/>
            <a:ext cx="4873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799" name="Line 327"/>
          <p:cNvSpPr>
            <a:spLocks noChangeShapeType="1"/>
          </p:cNvSpPr>
          <p:nvPr/>
        </p:nvSpPr>
        <p:spPr bwMode="auto">
          <a:xfrm>
            <a:off x="3072557" y="4508202"/>
            <a:ext cx="4889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00" name="Line 328"/>
          <p:cNvSpPr>
            <a:spLocks noChangeShapeType="1"/>
          </p:cNvSpPr>
          <p:nvPr/>
        </p:nvSpPr>
        <p:spPr bwMode="auto">
          <a:xfrm>
            <a:off x="3072557" y="4787602"/>
            <a:ext cx="4889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01" name="Line 329"/>
          <p:cNvSpPr>
            <a:spLocks noChangeShapeType="1"/>
          </p:cNvSpPr>
          <p:nvPr/>
        </p:nvSpPr>
        <p:spPr bwMode="auto">
          <a:xfrm>
            <a:off x="3561507" y="45082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02" name="Line 330"/>
          <p:cNvSpPr>
            <a:spLocks noChangeShapeType="1"/>
          </p:cNvSpPr>
          <p:nvPr/>
        </p:nvSpPr>
        <p:spPr bwMode="auto">
          <a:xfrm>
            <a:off x="3561507" y="47876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03" name="Line 331"/>
          <p:cNvSpPr>
            <a:spLocks noChangeShapeType="1"/>
          </p:cNvSpPr>
          <p:nvPr/>
        </p:nvSpPr>
        <p:spPr bwMode="auto">
          <a:xfrm>
            <a:off x="4048870" y="4508202"/>
            <a:ext cx="4873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04" name="Line 332"/>
          <p:cNvSpPr>
            <a:spLocks noChangeShapeType="1"/>
          </p:cNvSpPr>
          <p:nvPr/>
        </p:nvSpPr>
        <p:spPr bwMode="auto">
          <a:xfrm>
            <a:off x="4048870" y="4787602"/>
            <a:ext cx="4873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05" name="Line 333"/>
          <p:cNvSpPr>
            <a:spLocks noChangeShapeType="1"/>
          </p:cNvSpPr>
          <p:nvPr/>
        </p:nvSpPr>
        <p:spPr bwMode="auto">
          <a:xfrm>
            <a:off x="4536232" y="45082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06" name="Line 334"/>
          <p:cNvSpPr>
            <a:spLocks noChangeShapeType="1"/>
          </p:cNvSpPr>
          <p:nvPr/>
        </p:nvSpPr>
        <p:spPr bwMode="auto">
          <a:xfrm>
            <a:off x="4536232" y="47876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07" name="Line 335"/>
          <p:cNvSpPr>
            <a:spLocks noChangeShapeType="1"/>
          </p:cNvSpPr>
          <p:nvPr/>
        </p:nvSpPr>
        <p:spPr bwMode="auto">
          <a:xfrm>
            <a:off x="5023595" y="4508202"/>
            <a:ext cx="4873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08" name="Line 336"/>
          <p:cNvSpPr>
            <a:spLocks noChangeShapeType="1"/>
          </p:cNvSpPr>
          <p:nvPr/>
        </p:nvSpPr>
        <p:spPr bwMode="auto">
          <a:xfrm>
            <a:off x="5023595" y="4787602"/>
            <a:ext cx="4873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09" name="Line 337"/>
          <p:cNvSpPr>
            <a:spLocks noChangeShapeType="1"/>
          </p:cNvSpPr>
          <p:nvPr/>
        </p:nvSpPr>
        <p:spPr bwMode="auto">
          <a:xfrm>
            <a:off x="5510957" y="45082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10" name="Line 338"/>
          <p:cNvSpPr>
            <a:spLocks noChangeShapeType="1"/>
          </p:cNvSpPr>
          <p:nvPr/>
        </p:nvSpPr>
        <p:spPr bwMode="auto">
          <a:xfrm>
            <a:off x="5510957" y="47876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11" name="Rectangle 339"/>
          <p:cNvSpPr>
            <a:spLocks noChangeArrowheads="1"/>
          </p:cNvSpPr>
          <p:nvPr/>
        </p:nvSpPr>
        <p:spPr bwMode="auto">
          <a:xfrm>
            <a:off x="5739557" y="4813002"/>
            <a:ext cx="4873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812" name="Rectangle 340"/>
          <p:cNvSpPr>
            <a:spLocks noChangeArrowheads="1"/>
          </p:cNvSpPr>
          <p:nvPr/>
        </p:nvSpPr>
        <p:spPr bwMode="auto">
          <a:xfrm>
            <a:off x="5252195" y="4813002"/>
            <a:ext cx="4873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813" name="Rectangle 341"/>
          <p:cNvSpPr>
            <a:spLocks noChangeArrowheads="1"/>
          </p:cNvSpPr>
          <p:nvPr/>
        </p:nvSpPr>
        <p:spPr bwMode="auto">
          <a:xfrm>
            <a:off x="4764832" y="4813002"/>
            <a:ext cx="4873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814" name="Rectangle 342"/>
          <p:cNvSpPr>
            <a:spLocks noChangeArrowheads="1"/>
          </p:cNvSpPr>
          <p:nvPr/>
        </p:nvSpPr>
        <p:spPr bwMode="auto">
          <a:xfrm>
            <a:off x="4277470" y="4813002"/>
            <a:ext cx="4873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815" name="Rectangle 343"/>
          <p:cNvSpPr>
            <a:spLocks noChangeArrowheads="1"/>
          </p:cNvSpPr>
          <p:nvPr/>
        </p:nvSpPr>
        <p:spPr bwMode="auto">
          <a:xfrm>
            <a:off x="3790107" y="4813002"/>
            <a:ext cx="4873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816" name="Rectangle 344"/>
          <p:cNvSpPr>
            <a:spLocks noChangeArrowheads="1"/>
          </p:cNvSpPr>
          <p:nvPr/>
        </p:nvSpPr>
        <p:spPr bwMode="auto">
          <a:xfrm>
            <a:off x="3301157" y="4813002"/>
            <a:ext cx="4889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817" name="Rectangle 345"/>
          <p:cNvSpPr>
            <a:spLocks noChangeArrowheads="1"/>
          </p:cNvSpPr>
          <p:nvPr/>
        </p:nvSpPr>
        <p:spPr bwMode="auto">
          <a:xfrm>
            <a:off x="2813795" y="4813002"/>
            <a:ext cx="4873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818" name="Rectangle 346"/>
          <p:cNvSpPr>
            <a:spLocks noChangeArrowheads="1"/>
          </p:cNvSpPr>
          <p:nvPr/>
        </p:nvSpPr>
        <p:spPr bwMode="auto">
          <a:xfrm>
            <a:off x="2326432" y="4813002"/>
            <a:ext cx="4873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endParaRPr lang="zh-CN" altLang="zh-CN" sz="1200">
              <a:ea typeface="宋体" panose="02010600030101010101" pitchFamily="2" charset="-122"/>
            </a:endParaRPr>
          </a:p>
        </p:txBody>
      </p:sp>
      <p:sp>
        <p:nvSpPr>
          <p:cNvPr id="489819" name="Line 347"/>
          <p:cNvSpPr>
            <a:spLocks noChangeShapeType="1"/>
          </p:cNvSpPr>
          <p:nvPr/>
        </p:nvSpPr>
        <p:spPr bwMode="auto">
          <a:xfrm>
            <a:off x="2402632" y="48130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20" name="Line 348"/>
          <p:cNvSpPr>
            <a:spLocks noChangeShapeType="1"/>
          </p:cNvSpPr>
          <p:nvPr/>
        </p:nvSpPr>
        <p:spPr bwMode="auto">
          <a:xfrm>
            <a:off x="2326432" y="5422602"/>
            <a:ext cx="39004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26" name="Line 354"/>
          <p:cNvSpPr>
            <a:spLocks noChangeShapeType="1"/>
          </p:cNvSpPr>
          <p:nvPr/>
        </p:nvSpPr>
        <p:spPr bwMode="auto">
          <a:xfrm>
            <a:off x="6226920" y="4813002"/>
            <a:ext cx="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30" name="Line 358"/>
          <p:cNvSpPr>
            <a:spLocks noChangeShapeType="1"/>
          </p:cNvSpPr>
          <p:nvPr/>
        </p:nvSpPr>
        <p:spPr bwMode="auto">
          <a:xfrm>
            <a:off x="2813795" y="4813002"/>
            <a:ext cx="4873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31" name="Line 359"/>
          <p:cNvSpPr>
            <a:spLocks noChangeShapeType="1"/>
          </p:cNvSpPr>
          <p:nvPr/>
        </p:nvSpPr>
        <p:spPr bwMode="auto">
          <a:xfrm>
            <a:off x="3301157" y="4813002"/>
            <a:ext cx="4889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32" name="Line 360"/>
          <p:cNvSpPr>
            <a:spLocks noChangeShapeType="1"/>
          </p:cNvSpPr>
          <p:nvPr/>
        </p:nvSpPr>
        <p:spPr bwMode="auto">
          <a:xfrm>
            <a:off x="3790107" y="48130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33" name="Line 361"/>
          <p:cNvSpPr>
            <a:spLocks noChangeShapeType="1"/>
          </p:cNvSpPr>
          <p:nvPr/>
        </p:nvSpPr>
        <p:spPr bwMode="auto">
          <a:xfrm>
            <a:off x="4277470" y="4813002"/>
            <a:ext cx="4873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34" name="Line 362"/>
          <p:cNvSpPr>
            <a:spLocks noChangeShapeType="1"/>
          </p:cNvSpPr>
          <p:nvPr/>
        </p:nvSpPr>
        <p:spPr bwMode="auto">
          <a:xfrm>
            <a:off x="4764832" y="48130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35" name="Line 363"/>
          <p:cNvSpPr>
            <a:spLocks noChangeShapeType="1"/>
          </p:cNvSpPr>
          <p:nvPr/>
        </p:nvSpPr>
        <p:spPr bwMode="auto">
          <a:xfrm>
            <a:off x="5252195" y="4813002"/>
            <a:ext cx="4873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36" name="Line 364"/>
          <p:cNvSpPr>
            <a:spLocks noChangeShapeType="1"/>
          </p:cNvSpPr>
          <p:nvPr/>
        </p:nvSpPr>
        <p:spPr bwMode="auto">
          <a:xfrm>
            <a:off x="5739557" y="48130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46" name="Line 374"/>
          <p:cNvSpPr>
            <a:spLocks noChangeShapeType="1"/>
          </p:cNvSpPr>
          <p:nvPr/>
        </p:nvSpPr>
        <p:spPr bwMode="auto">
          <a:xfrm>
            <a:off x="1564432" y="54988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47" name="Line 375"/>
          <p:cNvSpPr>
            <a:spLocks noChangeShapeType="1"/>
          </p:cNvSpPr>
          <p:nvPr/>
        </p:nvSpPr>
        <p:spPr bwMode="auto">
          <a:xfrm>
            <a:off x="1564432" y="58544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48" name="Line 376"/>
          <p:cNvSpPr>
            <a:spLocks noChangeShapeType="1"/>
          </p:cNvSpPr>
          <p:nvPr/>
        </p:nvSpPr>
        <p:spPr bwMode="auto">
          <a:xfrm>
            <a:off x="1564432" y="5498802"/>
            <a:ext cx="0" cy="355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49" name="Line 377"/>
          <p:cNvSpPr>
            <a:spLocks noChangeShapeType="1"/>
          </p:cNvSpPr>
          <p:nvPr/>
        </p:nvSpPr>
        <p:spPr bwMode="auto">
          <a:xfrm>
            <a:off x="5952282" y="5498802"/>
            <a:ext cx="0" cy="355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50" name="Line 378"/>
          <p:cNvSpPr>
            <a:spLocks noChangeShapeType="1"/>
          </p:cNvSpPr>
          <p:nvPr/>
        </p:nvSpPr>
        <p:spPr bwMode="auto">
          <a:xfrm>
            <a:off x="2051795" y="5498802"/>
            <a:ext cx="4873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51" name="Line 379"/>
          <p:cNvSpPr>
            <a:spLocks noChangeShapeType="1"/>
          </p:cNvSpPr>
          <p:nvPr/>
        </p:nvSpPr>
        <p:spPr bwMode="auto">
          <a:xfrm>
            <a:off x="2051795" y="5854402"/>
            <a:ext cx="4873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52" name="Line 380"/>
          <p:cNvSpPr>
            <a:spLocks noChangeShapeType="1"/>
          </p:cNvSpPr>
          <p:nvPr/>
        </p:nvSpPr>
        <p:spPr bwMode="auto">
          <a:xfrm>
            <a:off x="2539157" y="5498802"/>
            <a:ext cx="4889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53" name="Line 381"/>
          <p:cNvSpPr>
            <a:spLocks noChangeShapeType="1"/>
          </p:cNvSpPr>
          <p:nvPr/>
        </p:nvSpPr>
        <p:spPr bwMode="auto">
          <a:xfrm>
            <a:off x="2539157" y="5854402"/>
            <a:ext cx="4889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54" name="Line 382"/>
          <p:cNvSpPr>
            <a:spLocks noChangeShapeType="1"/>
          </p:cNvSpPr>
          <p:nvPr/>
        </p:nvSpPr>
        <p:spPr bwMode="auto">
          <a:xfrm>
            <a:off x="3028107" y="54988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55" name="Line 383"/>
          <p:cNvSpPr>
            <a:spLocks noChangeShapeType="1"/>
          </p:cNvSpPr>
          <p:nvPr/>
        </p:nvSpPr>
        <p:spPr bwMode="auto">
          <a:xfrm>
            <a:off x="3028107" y="58544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56" name="Line 384"/>
          <p:cNvSpPr>
            <a:spLocks noChangeShapeType="1"/>
          </p:cNvSpPr>
          <p:nvPr/>
        </p:nvSpPr>
        <p:spPr bwMode="auto">
          <a:xfrm>
            <a:off x="3515470" y="5498802"/>
            <a:ext cx="4873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57" name="Line 385"/>
          <p:cNvSpPr>
            <a:spLocks noChangeShapeType="1"/>
          </p:cNvSpPr>
          <p:nvPr/>
        </p:nvSpPr>
        <p:spPr bwMode="auto">
          <a:xfrm>
            <a:off x="3515470" y="5854402"/>
            <a:ext cx="4873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58" name="Line 386"/>
          <p:cNvSpPr>
            <a:spLocks noChangeShapeType="1"/>
          </p:cNvSpPr>
          <p:nvPr/>
        </p:nvSpPr>
        <p:spPr bwMode="auto">
          <a:xfrm>
            <a:off x="4002832" y="54988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59" name="Line 387"/>
          <p:cNvSpPr>
            <a:spLocks noChangeShapeType="1"/>
          </p:cNvSpPr>
          <p:nvPr/>
        </p:nvSpPr>
        <p:spPr bwMode="auto">
          <a:xfrm>
            <a:off x="4002832" y="5854402"/>
            <a:ext cx="4873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60" name="Line 388"/>
          <p:cNvSpPr>
            <a:spLocks noChangeShapeType="1"/>
          </p:cNvSpPr>
          <p:nvPr/>
        </p:nvSpPr>
        <p:spPr bwMode="auto">
          <a:xfrm>
            <a:off x="4490195" y="5498802"/>
            <a:ext cx="4873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61" name="Line 389"/>
          <p:cNvSpPr>
            <a:spLocks noChangeShapeType="1"/>
          </p:cNvSpPr>
          <p:nvPr/>
        </p:nvSpPr>
        <p:spPr bwMode="auto">
          <a:xfrm>
            <a:off x="4490195" y="5854402"/>
            <a:ext cx="4873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62" name="Line 390"/>
          <p:cNvSpPr>
            <a:spLocks noChangeShapeType="1"/>
          </p:cNvSpPr>
          <p:nvPr/>
        </p:nvSpPr>
        <p:spPr bwMode="auto">
          <a:xfrm>
            <a:off x="4977557" y="5498802"/>
            <a:ext cx="9747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63" name="Line 391"/>
          <p:cNvSpPr>
            <a:spLocks noChangeShapeType="1"/>
          </p:cNvSpPr>
          <p:nvPr/>
        </p:nvSpPr>
        <p:spPr bwMode="auto">
          <a:xfrm>
            <a:off x="4977557" y="5854402"/>
            <a:ext cx="9747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67" name="Line 395"/>
          <p:cNvSpPr>
            <a:spLocks noChangeShapeType="1"/>
          </p:cNvSpPr>
          <p:nvPr/>
        </p:nvSpPr>
        <p:spPr bwMode="auto">
          <a:xfrm>
            <a:off x="2859832" y="6108402"/>
            <a:ext cx="12176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68" name="Line 396"/>
          <p:cNvSpPr>
            <a:spLocks noChangeShapeType="1"/>
          </p:cNvSpPr>
          <p:nvPr/>
        </p:nvSpPr>
        <p:spPr bwMode="auto">
          <a:xfrm>
            <a:off x="2859832" y="6387802"/>
            <a:ext cx="12176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69" name="Line 397"/>
          <p:cNvSpPr>
            <a:spLocks noChangeShapeType="1"/>
          </p:cNvSpPr>
          <p:nvPr/>
        </p:nvSpPr>
        <p:spPr bwMode="auto">
          <a:xfrm>
            <a:off x="2859832" y="6108402"/>
            <a:ext cx="0" cy="279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70" name="Line 398"/>
          <p:cNvSpPr>
            <a:spLocks noChangeShapeType="1"/>
          </p:cNvSpPr>
          <p:nvPr/>
        </p:nvSpPr>
        <p:spPr bwMode="auto">
          <a:xfrm>
            <a:off x="6517432" y="6108402"/>
            <a:ext cx="0" cy="279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71" name="Line 399"/>
          <p:cNvSpPr>
            <a:spLocks noChangeShapeType="1"/>
          </p:cNvSpPr>
          <p:nvPr/>
        </p:nvSpPr>
        <p:spPr bwMode="auto">
          <a:xfrm>
            <a:off x="4077445" y="6108402"/>
            <a:ext cx="121761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72" name="Line 400"/>
          <p:cNvSpPr>
            <a:spLocks noChangeShapeType="1"/>
          </p:cNvSpPr>
          <p:nvPr/>
        </p:nvSpPr>
        <p:spPr bwMode="auto">
          <a:xfrm>
            <a:off x="4077445" y="6387802"/>
            <a:ext cx="121761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74" name="Line 402"/>
          <p:cNvSpPr>
            <a:spLocks noChangeShapeType="1"/>
          </p:cNvSpPr>
          <p:nvPr/>
        </p:nvSpPr>
        <p:spPr bwMode="auto">
          <a:xfrm>
            <a:off x="5295057" y="6387802"/>
            <a:ext cx="12223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77" name="Line 405"/>
          <p:cNvSpPr>
            <a:spLocks noChangeShapeType="1"/>
          </p:cNvSpPr>
          <p:nvPr/>
        </p:nvSpPr>
        <p:spPr bwMode="auto">
          <a:xfrm>
            <a:off x="3088432" y="5422602"/>
            <a:ext cx="11811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78" name="Line 406"/>
          <p:cNvSpPr>
            <a:spLocks noChangeShapeType="1"/>
          </p:cNvSpPr>
          <p:nvPr/>
        </p:nvSpPr>
        <p:spPr bwMode="auto">
          <a:xfrm>
            <a:off x="3088432" y="6032202"/>
            <a:ext cx="2362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82" name="Line 410"/>
          <p:cNvSpPr>
            <a:spLocks noChangeShapeType="1"/>
          </p:cNvSpPr>
          <p:nvPr/>
        </p:nvSpPr>
        <p:spPr bwMode="auto">
          <a:xfrm>
            <a:off x="4269532" y="5422602"/>
            <a:ext cx="11811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795" name="Line 323"/>
          <p:cNvSpPr>
            <a:spLocks noChangeShapeType="1"/>
          </p:cNvSpPr>
          <p:nvPr/>
        </p:nvSpPr>
        <p:spPr bwMode="auto">
          <a:xfrm>
            <a:off x="2097832" y="4508202"/>
            <a:ext cx="0" cy="279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917" name="Text Box 445"/>
          <p:cNvSpPr txBox="1">
            <a:spLocks noChangeArrowheads="1"/>
          </p:cNvSpPr>
          <p:nvPr/>
        </p:nvSpPr>
        <p:spPr bwMode="auto">
          <a:xfrm>
            <a:off x="1793032" y="5041602"/>
            <a:ext cx="472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600"/>
          </a:p>
        </p:txBody>
      </p:sp>
      <p:grpSp>
        <p:nvGrpSpPr>
          <p:cNvPr id="489926" name="Group 454"/>
          <p:cNvGrpSpPr>
            <a:grpSpLocks/>
          </p:cNvGrpSpPr>
          <p:nvPr/>
        </p:nvGrpSpPr>
        <p:grpSpPr bwMode="auto">
          <a:xfrm>
            <a:off x="2326432" y="4432002"/>
            <a:ext cx="5486400" cy="2165350"/>
            <a:chOff x="1632" y="2544"/>
            <a:chExt cx="3456" cy="1364"/>
          </a:xfrm>
        </p:grpSpPr>
        <p:grpSp>
          <p:nvGrpSpPr>
            <p:cNvPr id="489921" name="Group 449"/>
            <p:cNvGrpSpPr>
              <a:grpSpLocks/>
            </p:cNvGrpSpPr>
            <p:nvPr/>
          </p:nvGrpSpPr>
          <p:grpSpPr bwMode="auto">
            <a:xfrm>
              <a:off x="1632" y="2544"/>
              <a:ext cx="3456" cy="1364"/>
              <a:chOff x="1496" y="2640"/>
              <a:chExt cx="3456" cy="1364"/>
            </a:xfrm>
          </p:grpSpPr>
          <p:sp>
            <p:nvSpPr>
              <p:cNvPr id="489883" name="Text Box 411"/>
              <p:cNvSpPr txBox="1">
                <a:spLocks noChangeArrowheads="1"/>
              </p:cNvSpPr>
              <p:nvPr/>
            </p:nvSpPr>
            <p:spPr bwMode="auto">
              <a:xfrm>
                <a:off x="1872" y="3792"/>
                <a:ext cx="21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a:t>利用最低松弛度优先算法调度情况</a:t>
                </a:r>
              </a:p>
            </p:txBody>
          </p:sp>
          <p:grpSp>
            <p:nvGrpSpPr>
              <p:cNvPr id="489920" name="Group 448"/>
              <p:cNvGrpSpPr>
                <a:grpSpLocks/>
              </p:cNvGrpSpPr>
              <p:nvPr/>
            </p:nvGrpSpPr>
            <p:grpSpPr bwMode="auto">
              <a:xfrm>
                <a:off x="1496" y="2640"/>
                <a:ext cx="3456" cy="1184"/>
                <a:chOff x="1152" y="2592"/>
                <a:chExt cx="3456" cy="1184"/>
              </a:xfrm>
            </p:grpSpPr>
            <p:sp>
              <p:nvSpPr>
                <p:cNvPr id="489845" name="Rectangle 373"/>
                <p:cNvSpPr>
                  <a:spLocks noChangeArrowheads="1"/>
                </p:cNvSpPr>
                <p:nvPr/>
              </p:nvSpPr>
              <p:spPr bwMode="auto">
                <a:xfrm>
                  <a:off x="1152" y="3216"/>
                  <a:ext cx="30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0</a:t>
                  </a:r>
                </a:p>
              </p:txBody>
            </p:sp>
            <p:grpSp>
              <p:nvGrpSpPr>
                <p:cNvPr id="489919" name="Group 447"/>
                <p:cNvGrpSpPr>
                  <a:grpSpLocks/>
                </p:cNvGrpSpPr>
                <p:nvPr/>
              </p:nvGrpSpPr>
              <p:grpSpPr bwMode="auto">
                <a:xfrm>
                  <a:off x="1200" y="2592"/>
                  <a:ext cx="3408" cy="1184"/>
                  <a:chOff x="1200" y="2592"/>
                  <a:chExt cx="3408" cy="1184"/>
                </a:xfrm>
              </p:grpSpPr>
              <p:sp>
                <p:nvSpPr>
                  <p:cNvPr id="489784" name="Line 312"/>
                  <p:cNvSpPr>
                    <a:spLocks noChangeShapeType="1"/>
                  </p:cNvSpPr>
                  <p:nvPr/>
                </p:nvSpPr>
                <p:spPr bwMode="auto">
                  <a:xfrm>
                    <a:off x="1296" y="3168"/>
                    <a:ext cx="331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21" name="Line 349"/>
                  <p:cNvSpPr>
                    <a:spLocks noChangeShapeType="1"/>
                  </p:cNvSpPr>
                  <p:nvPr/>
                </p:nvSpPr>
                <p:spPr bwMode="auto">
                  <a:xfrm>
                    <a:off x="1296" y="2784"/>
                    <a:ext cx="0" cy="384"/>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22" name="Line 350"/>
                  <p:cNvSpPr>
                    <a:spLocks noChangeShapeType="1"/>
                  </p:cNvSpPr>
                  <p:nvPr/>
                </p:nvSpPr>
                <p:spPr bwMode="auto">
                  <a:xfrm>
                    <a:off x="1584" y="2784"/>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37" name="Rectangle 365"/>
                  <p:cNvSpPr>
                    <a:spLocks noChangeArrowheads="1"/>
                  </p:cNvSpPr>
                  <p:nvPr/>
                </p:nvSpPr>
                <p:spPr bwMode="auto">
                  <a:xfrm>
                    <a:off x="3609" y="3216"/>
                    <a:ext cx="30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80</a:t>
                    </a:r>
                  </a:p>
                </p:txBody>
              </p:sp>
              <p:sp>
                <p:nvSpPr>
                  <p:cNvPr id="489838" name="Rectangle 366"/>
                  <p:cNvSpPr>
                    <a:spLocks noChangeArrowheads="1"/>
                  </p:cNvSpPr>
                  <p:nvPr/>
                </p:nvSpPr>
                <p:spPr bwMode="auto">
                  <a:xfrm>
                    <a:off x="3302" y="3216"/>
                    <a:ext cx="30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70</a:t>
                    </a:r>
                  </a:p>
                </p:txBody>
              </p:sp>
              <p:sp>
                <p:nvSpPr>
                  <p:cNvPr id="489839" name="Rectangle 367"/>
                  <p:cNvSpPr>
                    <a:spLocks noChangeArrowheads="1"/>
                  </p:cNvSpPr>
                  <p:nvPr/>
                </p:nvSpPr>
                <p:spPr bwMode="auto">
                  <a:xfrm>
                    <a:off x="2995" y="3216"/>
                    <a:ext cx="30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60</a:t>
                    </a:r>
                  </a:p>
                </p:txBody>
              </p:sp>
              <p:sp>
                <p:nvSpPr>
                  <p:cNvPr id="489840" name="Rectangle 368"/>
                  <p:cNvSpPr>
                    <a:spLocks noChangeArrowheads="1"/>
                  </p:cNvSpPr>
                  <p:nvPr/>
                </p:nvSpPr>
                <p:spPr bwMode="auto">
                  <a:xfrm>
                    <a:off x="2688" y="3216"/>
                    <a:ext cx="30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50</a:t>
                    </a:r>
                  </a:p>
                </p:txBody>
              </p:sp>
              <p:sp>
                <p:nvSpPr>
                  <p:cNvPr id="489841" name="Rectangle 369"/>
                  <p:cNvSpPr>
                    <a:spLocks noChangeArrowheads="1"/>
                  </p:cNvSpPr>
                  <p:nvPr/>
                </p:nvSpPr>
                <p:spPr bwMode="auto">
                  <a:xfrm>
                    <a:off x="2381" y="3216"/>
                    <a:ext cx="30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40</a:t>
                    </a:r>
                  </a:p>
                </p:txBody>
              </p:sp>
              <p:sp>
                <p:nvSpPr>
                  <p:cNvPr id="489842" name="Rectangle 370"/>
                  <p:cNvSpPr>
                    <a:spLocks noChangeArrowheads="1"/>
                  </p:cNvSpPr>
                  <p:nvPr/>
                </p:nvSpPr>
                <p:spPr bwMode="auto">
                  <a:xfrm>
                    <a:off x="2074" y="3216"/>
                    <a:ext cx="30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30</a:t>
                    </a:r>
                  </a:p>
                </p:txBody>
              </p:sp>
              <p:sp>
                <p:nvSpPr>
                  <p:cNvPr id="489843" name="Rectangle 371"/>
                  <p:cNvSpPr>
                    <a:spLocks noChangeArrowheads="1"/>
                  </p:cNvSpPr>
                  <p:nvPr/>
                </p:nvSpPr>
                <p:spPr bwMode="auto">
                  <a:xfrm>
                    <a:off x="1766" y="3216"/>
                    <a:ext cx="30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20</a:t>
                    </a:r>
                  </a:p>
                </p:txBody>
              </p:sp>
              <p:sp>
                <p:nvSpPr>
                  <p:cNvPr id="489844" name="Rectangle 372"/>
                  <p:cNvSpPr>
                    <a:spLocks noChangeArrowheads="1"/>
                  </p:cNvSpPr>
                  <p:nvPr/>
                </p:nvSpPr>
                <p:spPr bwMode="auto">
                  <a:xfrm>
                    <a:off x="1459" y="3216"/>
                    <a:ext cx="30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10</a:t>
                    </a:r>
                  </a:p>
                </p:txBody>
              </p:sp>
              <p:sp>
                <p:nvSpPr>
                  <p:cNvPr id="489864" name="Rectangle 392"/>
                  <p:cNvSpPr>
                    <a:spLocks noChangeArrowheads="1"/>
                  </p:cNvSpPr>
                  <p:nvPr/>
                </p:nvSpPr>
                <p:spPr bwMode="auto">
                  <a:xfrm>
                    <a:off x="3024" y="3552"/>
                    <a:ext cx="52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1200">
                        <a:ea typeface="宋体" panose="02010600030101010101" pitchFamily="2" charset="-122"/>
                      </a:rPr>
                      <a:t>B2(15)</a:t>
                    </a:r>
                  </a:p>
                </p:txBody>
              </p:sp>
              <p:sp>
                <p:nvSpPr>
                  <p:cNvPr id="489866" name="Rectangle 394"/>
                  <p:cNvSpPr>
                    <a:spLocks noChangeArrowheads="1"/>
                  </p:cNvSpPr>
                  <p:nvPr/>
                </p:nvSpPr>
                <p:spPr bwMode="auto">
                  <a:xfrm>
                    <a:off x="1680" y="3600"/>
                    <a:ext cx="48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1200">
                        <a:ea typeface="宋体" panose="02010600030101010101" pitchFamily="2" charset="-122"/>
                      </a:rPr>
                      <a:t>B1(20)</a:t>
                    </a:r>
                  </a:p>
                </p:txBody>
              </p:sp>
              <p:sp>
                <p:nvSpPr>
                  <p:cNvPr id="489792" name="Rectangle 320"/>
                  <p:cNvSpPr>
                    <a:spLocks noChangeArrowheads="1"/>
                  </p:cNvSpPr>
                  <p:nvPr/>
                </p:nvSpPr>
                <p:spPr bwMode="auto">
                  <a:xfrm>
                    <a:off x="1200" y="2592"/>
                    <a:ext cx="48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A1(10)</a:t>
                    </a:r>
                  </a:p>
                </p:txBody>
              </p:sp>
              <p:sp>
                <p:nvSpPr>
                  <p:cNvPr id="489884" name="Line 412"/>
                  <p:cNvSpPr>
                    <a:spLocks noChangeShapeType="1"/>
                  </p:cNvSpPr>
                  <p:nvPr/>
                </p:nvSpPr>
                <p:spPr bwMode="auto">
                  <a:xfrm>
                    <a:off x="1296" y="2784"/>
                    <a:ext cx="2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89891" name="Group 419"/>
                  <p:cNvGrpSpPr>
                    <a:grpSpLocks/>
                  </p:cNvGrpSpPr>
                  <p:nvPr/>
                </p:nvGrpSpPr>
                <p:grpSpPr bwMode="auto">
                  <a:xfrm>
                    <a:off x="1584" y="3168"/>
                    <a:ext cx="672" cy="384"/>
                    <a:chOff x="1632" y="3168"/>
                    <a:chExt cx="624" cy="384"/>
                  </a:xfrm>
                </p:grpSpPr>
                <p:sp>
                  <p:nvSpPr>
                    <p:cNvPr id="489879" name="Line 407"/>
                    <p:cNvSpPr>
                      <a:spLocks noChangeShapeType="1"/>
                    </p:cNvSpPr>
                    <p:nvPr/>
                  </p:nvSpPr>
                  <p:spPr bwMode="auto">
                    <a:xfrm>
                      <a:off x="1632" y="3168"/>
                      <a:ext cx="0" cy="384"/>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80" name="Line 408"/>
                    <p:cNvSpPr>
                      <a:spLocks noChangeShapeType="1"/>
                    </p:cNvSpPr>
                    <p:nvPr/>
                  </p:nvSpPr>
                  <p:spPr bwMode="auto">
                    <a:xfrm>
                      <a:off x="2256" y="3168"/>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85" name="Line 413"/>
                    <p:cNvSpPr>
                      <a:spLocks noChangeShapeType="1"/>
                    </p:cNvSpPr>
                    <p:nvPr/>
                  </p:nvSpPr>
                  <p:spPr bwMode="auto">
                    <a:xfrm>
                      <a:off x="1632" y="3552"/>
                      <a:ext cx="6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89897" name="Group 425"/>
                  <p:cNvGrpSpPr>
                    <a:grpSpLocks/>
                  </p:cNvGrpSpPr>
                  <p:nvPr/>
                </p:nvGrpSpPr>
                <p:grpSpPr bwMode="auto">
                  <a:xfrm>
                    <a:off x="2160" y="2592"/>
                    <a:ext cx="480" cy="576"/>
                    <a:chOff x="2160" y="2592"/>
                    <a:chExt cx="480" cy="576"/>
                  </a:xfrm>
                </p:grpSpPr>
                <p:sp>
                  <p:nvSpPr>
                    <p:cNvPr id="489823" name="Line 351"/>
                    <p:cNvSpPr>
                      <a:spLocks noChangeShapeType="1"/>
                    </p:cNvSpPr>
                    <p:nvPr/>
                  </p:nvSpPr>
                  <p:spPr bwMode="auto">
                    <a:xfrm>
                      <a:off x="2246" y="2784"/>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24" name="Line 352"/>
                    <p:cNvSpPr>
                      <a:spLocks noChangeShapeType="1"/>
                    </p:cNvSpPr>
                    <p:nvPr/>
                  </p:nvSpPr>
                  <p:spPr bwMode="auto">
                    <a:xfrm>
                      <a:off x="2544" y="2784"/>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88" name="Rectangle 416"/>
                    <p:cNvSpPr>
                      <a:spLocks noChangeArrowheads="1"/>
                    </p:cNvSpPr>
                    <p:nvPr/>
                  </p:nvSpPr>
                  <p:spPr bwMode="auto">
                    <a:xfrm>
                      <a:off x="2160" y="2592"/>
                      <a:ext cx="48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A2(10)</a:t>
                      </a:r>
                    </a:p>
                  </p:txBody>
                </p:sp>
                <p:sp>
                  <p:nvSpPr>
                    <p:cNvPr id="489890" name="Line 418"/>
                    <p:cNvSpPr>
                      <a:spLocks noChangeShapeType="1"/>
                    </p:cNvSpPr>
                    <p:nvPr/>
                  </p:nvSpPr>
                  <p:spPr bwMode="auto">
                    <a:xfrm>
                      <a:off x="2256" y="2784"/>
                      <a:ext cx="2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89892" name="Group 420"/>
                  <p:cNvGrpSpPr>
                    <a:grpSpLocks/>
                  </p:cNvGrpSpPr>
                  <p:nvPr/>
                </p:nvGrpSpPr>
                <p:grpSpPr bwMode="auto">
                  <a:xfrm>
                    <a:off x="2544" y="3168"/>
                    <a:ext cx="144" cy="384"/>
                    <a:chOff x="1632" y="3168"/>
                    <a:chExt cx="624" cy="384"/>
                  </a:xfrm>
                </p:grpSpPr>
                <p:sp>
                  <p:nvSpPr>
                    <p:cNvPr id="489893" name="Line 421"/>
                    <p:cNvSpPr>
                      <a:spLocks noChangeShapeType="1"/>
                    </p:cNvSpPr>
                    <p:nvPr/>
                  </p:nvSpPr>
                  <p:spPr bwMode="auto">
                    <a:xfrm>
                      <a:off x="1632" y="3168"/>
                      <a:ext cx="0" cy="384"/>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94" name="Line 422"/>
                    <p:cNvSpPr>
                      <a:spLocks noChangeShapeType="1"/>
                    </p:cNvSpPr>
                    <p:nvPr/>
                  </p:nvSpPr>
                  <p:spPr bwMode="auto">
                    <a:xfrm>
                      <a:off x="2256" y="3168"/>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895" name="Line 423"/>
                    <p:cNvSpPr>
                      <a:spLocks noChangeShapeType="1"/>
                    </p:cNvSpPr>
                    <p:nvPr/>
                  </p:nvSpPr>
                  <p:spPr bwMode="auto">
                    <a:xfrm>
                      <a:off x="1632" y="3552"/>
                      <a:ext cx="6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9896" name="Rectangle 424"/>
                  <p:cNvSpPr>
                    <a:spLocks noChangeArrowheads="1"/>
                  </p:cNvSpPr>
                  <p:nvPr/>
                </p:nvSpPr>
                <p:spPr bwMode="auto">
                  <a:xfrm>
                    <a:off x="2400" y="3600"/>
                    <a:ext cx="48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1200">
                        <a:ea typeface="宋体" panose="02010600030101010101" pitchFamily="2" charset="-122"/>
                      </a:rPr>
                      <a:t>B1(5)</a:t>
                    </a:r>
                  </a:p>
                </p:txBody>
              </p:sp>
              <p:grpSp>
                <p:nvGrpSpPr>
                  <p:cNvPr id="489898" name="Group 426"/>
                  <p:cNvGrpSpPr>
                    <a:grpSpLocks/>
                  </p:cNvGrpSpPr>
                  <p:nvPr/>
                </p:nvGrpSpPr>
                <p:grpSpPr bwMode="auto">
                  <a:xfrm>
                    <a:off x="2592" y="2592"/>
                    <a:ext cx="480" cy="576"/>
                    <a:chOff x="2160" y="2592"/>
                    <a:chExt cx="480" cy="576"/>
                  </a:xfrm>
                </p:grpSpPr>
                <p:sp>
                  <p:nvSpPr>
                    <p:cNvPr id="489899" name="Line 427"/>
                    <p:cNvSpPr>
                      <a:spLocks noChangeShapeType="1"/>
                    </p:cNvSpPr>
                    <p:nvPr/>
                  </p:nvSpPr>
                  <p:spPr bwMode="auto">
                    <a:xfrm>
                      <a:off x="2246" y="2784"/>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900" name="Line 428"/>
                    <p:cNvSpPr>
                      <a:spLocks noChangeShapeType="1"/>
                    </p:cNvSpPr>
                    <p:nvPr/>
                  </p:nvSpPr>
                  <p:spPr bwMode="auto">
                    <a:xfrm>
                      <a:off x="2544" y="2784"/>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901" name="Rectangle 429"/>
                    <p:cNvSpPr>
                      <a:spLocks noChangeArrowheads="1"/>
                    </p:cNvSpPr>
                    <p:nvPr/>
                  </p:nvSpPr>
                  <p:spPr bwMode="auto">
                    <a:xfrm>
                      <a:off x="2160" y="2592"/>
                      <a:ext cx="48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A3(10)</a:t>
                      </a:r>
                    </a:p>
                  </p:txBody>
                </p:sp>
                <p:sp>
                  <p:nvSpPr>
                    <p:cNvPr id="489902" name="Line 430"/>
                    <p:cNvSpPr>
                      <a:spLocks noChangeShapeType="1"/>
                    </p:cNvSpPr>
                    <p:nvPr/>
                  </p:nvSpPr>
                  <p:spPr bwMode="auto">
                    <a:xfrm>
                      <a:off x="2256" y="2784"/>
                      <a:ext cx="2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9904" name="Line 432"/>
                  <p:cNvSpPr>
                    <a:spLocks noChangeShapeType="1"/>
                  </p:cNvSpPr>
                  <p:nvPr/>
                </p:nvSpPr>
                <p:spPr bwMode="auto">
                  <a:xfrm>
                    <a:off x="3792" y="3168"/>
                    <a:ext cx="0" cy="384"/>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906" name="Line 434"/>
                  <p:cNvSpPr>
                    <a:spLocks noChangeShapeType="1"/>
                  </p:cNvSpPr>
                  <p:nvPr/>
                </p:nvSpPr>
                <p:spPr bwMode="auto">
                  <a:xfrm>
                    <a:off x="3792" y="3552"/>
                    <a:ext cx="52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89907" name="Group 435"/>
                  <p:cNvGrpSpPr>
                    <a:grpSpLocks/>
                  </p:cNvGrpSpPr>
                  <p:nvPr/>
                </p:nvGrpSpPr>
                <p:grpSpPr bwMode="auto">
                  <a:xfrm>
                    <a:off x="3408" y="2592"/>
                    <a:ext cx="480" cy="576"/>
                    <a:chOff x="2160" y="2592"/>
                    <a:chExt cx="480" cy="576"/>
                  </a:xfrm>
                </p:grpSpPr>
                <p:sp>
                  <p:nvSpPr>
                    <p:cNvPr id="489908" name="Line 436"/>
                    <p:cNvSpPr>
                      <a:spLocks noChangeShapeType="1"/>
                    </p:cNvSpPr>
                    <p:nvPr/>
                  </p:nvSpPr>
                  <p:spPr bwMode="auto">
                    <a:xfrm>
                      <a:off x="2246" y="2784"/>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909" name="Line 437"/>
                    <p:cNvSpPr>
                      <a:spLocks noChangeShapeType="1"/>
                    </p:cNvSpPr>
                    <p:nvPr/>
                  </p:nvSpPr>
                  <p:spPr bwMode="auto">
                    <a:xfrm>
                      <a:off x="2544" y="2784"/>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910" name="Rectangle 438"/>
                    <p:cNvSpPr>
                      <a:spLocks noChangeArrowheads="1"/>
                    </p:cNvSpPr>
                    <p:nvPr/>
                  </p:nvSpPr>
                  <p:spPr bwMode="auto">
                    <a:xfrm>
                      <a:off x="2160" y="2592"/>
                      <a:ext cx="48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en-US" altLang="zh-CN" sz="1200">
                          <a:ea typeface="宋体" panose="02010600030101010101" pitchFamily="2" charset="-122"/>
                        </a:rPr>
                        <a:t>A4(10)</a:t>
                      </a:r>
                    </a:p>
                  </p:txBody>
                </p:sp>
                <p:sp>
                  <p:nvSpPr>
                    <p:cNvPr id="489911" name="Line 439"/>
                    <p:cNvSpPr>
                      <a:spLocks noChangeShapeType="1"/>
                    </p:cNvSpPr>
                    <p:nvPr/>
                  </p:nvSpPr>
                  <p:spPr bwMode="auto">
                    <a:xfrm>
                      <a:off x="2256" y="2784"/>
                      <a:ext cx="28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89912" name="Group 440"/>
                  <p:cNvGrpSpPr>
                    <a:grpSpLocks/>
                  </p:cNvGrpSpPr>
                  <p:nvPr/>
                </p:nvGrpSpPr>
                <p:grpSpPr bwMode="auto">
                  <a:xfrm>
                    <a:off x="2976" y="3168"/>
                    <a:ext cx="528" cy="384"/>
                    <a:chOff x="1632" y="3168"/>
                    <a:chExt cx="624" cy="384"/>
                  </a:xfrm>
                </p:grpSpPr>
                <p:sp>
                  <p:nvSpPr>
                    <p:cNvPr id="489913" name="Line 441"/>
                    <p:cNvSpPr>
                      <a:spLocks noChangeShapeType="1"/>
                    </p:cNvSpPr>
                    <p:nvPr/>
                  </p:nvSpPr>
                  <p:spPr bwMode="auto">
                    <a:xfrm>
                      <a:off x="1632" y="3168"/>
                      <a:ext cx="0" cy="384"/>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914" name="Line 442"/>
                    <p:cNvSpPr>
                      <a:spLocks noChangeShapeType="1"/>
                    </p:cNvSpPr>
                    <p:nvPr/>
                  </p:nvSpPr>
                  <p:spPr bwMode="auto">
                    <a:xfrm>
                      <a:off x="2256" y="3168"/>
                      <a:ext cx="0" cy="38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915" name="Line 443"/>
                    <p:cNvSpPr>
                      <a:spLocks noChangeShapeType="1"/>
                    </p:cNvSpPr>
                    <p:nvPr/>
                  </p:nvSpPr>
                  <p:spPr bwMode="auto">
                    <a:xfrm>
                      <a:off x="1632" y="3552"/>
                      <a:ext cx="6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9916" name="Rectangle 444"/>
                  <p:cNvSpPr>
                    <a:spLocks noChangeArrowheads="1"/>
                  </p:cNvSpPr>
                  <p:nvPr/>
                </p:nvSpPr>
                <p:spPr bwMode="auto">
                  <a:xfrm>
                    <a:off x="3888" y="3552"/>
                    <a:ext cx="52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u"/>
                      <a:defRPr kumimoji="1" sz="2400" b="1">
                        <a:solidFill>
                          <a:schemeClr val="tx1"/>
                        </a:solidFill>
                        <a:latin typeface="Tahoma" panose="020B0604030504040204" pitchFamily="34" charset="0"/>
                        <a:ea typeface="楷体_GB2312" pitchFamily="49" charset="-122"/>
                      </a:defRPr>
                    </a:lvl1pPr>
                    <a:lvl2pPr>
                      <a:spcBef>
                        <a:spcPct val="20000"/>
                      </a:spcBef>
                      <a:buClr>
                        <a:schemeClr val="accent1"/>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2pPr>
                    <a:lvl3pPr>
                      <a:spcBef>
                        <a:spcPct val="20000"/>
                      </a:spcBef>
                      <a:buClr>
                        <a:schemeClr val="tx2"/>
                      </a:buClr>
                      <a:buSzPct val="80000"/>
                      <a:buFont typeface="Wingdings" panose="05000000000000000000" pitchFamily="2" charset="2"/>
                      <a:buChar char="v"/>
                      <a:defRPr kumimoji="1" sz="2000" b="1">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1200">
                        <a:ea typeface="宋体" panose="02010600030101010101" pitchFamily="2" charset="-122"/>
                      </a:rPr>
                      <a:t>B2(10)</a:t>
                    </a:r>
                  </a:p>
                </p:txBody>
              </p:sp>
              <p:sp>
                <p:nvSpPr>
                  <p:cNvPr id="489918" name="Text Box 446"/>
                  <p:cNvSpPr txBox="1">
                    <a:spLocks noChangeArrowheads="1"/>
                  </p:cNvSpPr>
                  <p:nvPr/>
                </p:nvSpPr>
                <p:spPr bwMode="auto">
                  <a:xfrm>
                    <a:off x="1248" y="2976"/>
                    <a:ext cx="29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b="1"/>
                      <a:t>t1        t2                    t3      t4  t5       t6               t7      t8</a:t>
                    </a:r>
                  </a:p>
                </p:txBody>
              </p:sp>
            </p:grpSp>
          </p:grpSp>
        </p:grpSp>
        <p:sp>
          <p:nvSpPr>
            <p:cNvPr id="489923" name="Line 451"/>
            <p:cNvSpPr>
              <a:spLocks noChangeShapeType="1"/>
            </p:cNvSpPr>
            <p:nvPr/>
          </p:nvSpPr>
          <p:spPr bwMode="auto">
            <a:xfrm>
              <a:off x="2400" y="3072"/>
              <a:ext cx="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924" name="Line 452"/>
            <p:cNvSpPr>
              <a:spLocks noChangeShapeType="1"/>
            </p:cNvSpPr>
            <p:nvPr/>
          </p:nvSpPr>
          <p:spPr bwMode="auto">
            <a:xfrm>
              <a:off x="3312" y="3072"/>
              <a:ext cx="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9925" name="Line 453"/>
            <p:cNvSpPr>
              <a:spLocks noChangeShapeType="1"/>
            </p:cNvSpPr>
            <p:nvPr/>
          </p:nvSpPr>
          <p:spPr bwMode="auto">
            <a:xfrm>
              <a:off x="3648" y="3072"/>
              <a:ext cx="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矩形 1"/>
          <p:cNvSpPr/>
          <p:nvPr/>
        </p:nvSpPr>
        <p:spPr>
          <a:xfrm>
            <a:off x="1079612" y="116632"/>
            <a:ext cx="4673074" cy="559769"/>
          </a:xfrm>
          <a:prstGeom prst="rect">
            <a:avLst/>
          </a:prstGeom>
        </p:spPr>
        <p:txBody>
          <a:bodyPr wrap="none">
            <a:spAutoFit/>
          </a:bodyPr>
          <a:lstStyle/>
          <a:p>
            <a:pPr algn="just">
              <a:lnSpc>
                <a:spcPct val="150000"/>
              </a:lnSpc>
              <a:spcBef>
                <a:spcPts val="0"/>
              </a:spcBef>
            </a:pPr>
            <a:r>
              <a:rPr lang="zh-CN" altLang="en-US" sz="2400" b="1" kern="0" dirty="0">
                <a:latin typeface="+mn-ea"/>
              </a:rPr>
              <a:t>最低松弛度优先算法（</a:t>
            </a:r>
            <a:r>
              <a:rPr lang="en-US" altLang="zh-CN" sz="2400" b="1" kern="0" dirty="0">
                <a:latin typeface="+mn-ea"/>
              </a:rPr>
              <a:t>LLF</a:t>
            </a:r>
            <a:r>
              <a:rPr lang="zh-CN" altLang="en-US" sz="2400" b="1" kern="0" dirty="0">
                <a:latin typeface="+mn-ea"/>
              </a:rPr>
              <a:t>算法）</a:t>
            </a:r>
          </a:p>
        </p:txBody>
      </p:sp>
    </p:spTree>
    <p:extLst>
      <p:ext uri="{BB962C8B-B14F-4D97-AF65-F5344CB8AC3E}">
        <p14:creationId xmlns:p14="http://schemas.microsoft.com/office/powerpoint/2010/main" val="247843665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noChangeArrowheads="1"/>
          </p:cNvSpPr>
          <p:nvPr>
            <p:ph type="body" idx="1"/>
          </p:nvPr>
        </p:nvSpPr>
        <p:spPr>
          <a:xfrm>
            <a:off x="359532" y="872716"/>
            <a:ext cx="8496944" cy="4953000"/>
          </a:xfrm>
        </p:spPr>
        <p:txBody>
          <a:bodyPr/>
          <a:lstStyle/>
          <a:p>
            <a:pPr algn="just">
              <a:lnSpc>
                <a:spcPct val="150000"/>
              </a:lnSpc>
              <a:spcBef>
                <a:spcPts val="0"/>
              </a:spcBef>
              <a:buFont typeface="Wingdings" panose="05000000000000000000" pitchFamily="2" charset="2"/>
              <a:buChar char="Ø"/>
            </a:pPr>
            <a:r>
              <a:rPr lang="en-US" altLang="zh-CN" sz="2000" b="0" smtClean="0">
                <a:latin typeface="+mn-ea"/>
              </a:rPr>
              <a:t>UNIX</a:t>
            </a:r>
            <a:r>
              <a:rPr lang="zh-CN" altLang="en-US" sz="2000" b="0" smtClean="0">
                <a:latin typeface="+mn-ea"/>
              </a:rPr>
              <a:t>是单纯的分时系统</a:t>
            </a:r>
            <a:r>
              <a:rPr lang="zh-CN" altLang="en-US" sz="2000" b="0">
                <a:latin typeface="+mn-ea"/>
              </a:rPr>
              <a:t>，无作业调度，只设置有中级调度和低级调度。常采用的是多级反馈队列轮转调度。</a:t>
            </a:r>
          </a:p>
          <a:p>
            <a:pPr algn="just">
              <a:lnSpc>
                <a:spcPct val="150000"/>
              </a:lnSpc>
              <a:spcBef>
                <a:spcPts val="0"/>
              </a:spcBef>
              <a:buFont typeface="Wingdings" panose="05000000000000000000" pitchFamily="2" charset="2"/>
              <a:buChar char="Ø"/>
            </a:pPr>
            <a:r>
              <a:rPr lang="zh-CN" altLang="en-US" sz="2000">
                <a:latin typeface="+mn-ea"/>
              </a:rPr>
              <a:t>引起进程调度的原因</a:t>
            </a:r>
          </a:p>
          <a:p>
            <a:pPr lvl="1" algn="just">
              <a:lnSpc>
                <a:spcPct val="150000"/>
              </a:lnSpc>
              <a:spcBef>
                <a:spcPts val="0"/>
              </a:spcBef>
              <a:buFont typeface="Arial" panose="020B0604020202020204" pitchFamily="34" charset="0"/>
              <a:buChar char="•"/>
            </a:pPr>
            <a:r>
              <a:rPr lang="zh-CN" altLang="en-US" sz="1800" b="0">
                <a:latin typeface="+mn-ea"/>
              </a:rPr>
              <a:t>时钟中断处理程序对调度标志</a:t>
            </a:r>
            <a:r>
              <a:rPr lang="en-US" altLang="zh-CN" sz="1800" b="0">
                <a:latin typeface="+mn-ea"/>
              </a:rPr>
              <a:t>runrun</a:t>
            </a:r>
            <a:r>
              <a:rPr lang="zh-CN" altLang="en-US" sz="1800" b="0">
                <a:latin typeface="+mn-ea"/>
              </a:rPr>
              <a:t>的重新置位。</a:t>
            </a:r>
          </a:p>
          <a:p>
            <a:pPr lvl="1" algn="just">
              <a:lnSpc>
                <a:spcPct val="150000"/>
              </a:lnSpc>
              <a:spcBef>
                <a:spcPts val="0"/>
              </a:spcBef>
              <a:buFont typeface="Arial" panose="020B0604020202020204" pitchFamily="34" charset="0"/>
              <a:buChar char="•"/>
            </a:pPr>
            <a:r>
              <a:rPr lang="zh-CN" altLang="en-US" sz="1800" b="0">
                <a:latin typeface="+mn-ea"/>
              </a:rPr>
              <a:t>系统执行了</a:t>
            </a:r>
            <a:r>
              <a:rPr lang="en-US" altLang="zh-CN" sz="1800" b="0">
                <a:latin typeface="+mn-ea"/>
              </a:rPr>
              <a:t>wait</a:t>
            </a:r>
            <a:r>
              <a:rPr lang="zh-CN" altLang="en-US" sz="1800" b="0">
                <a:latin typeface="+mn-ea"/>
              </a:rPr>
              <a:t>、</a:t>
            </a:r>
            <a:r>
              <a:rPr lang="en-US" altLang="zh-CN" sz="1800" b="0">
                <a:latin typeface="+mn-ea"/>
              </a:rPr>
              <a:t>exit</a:t>
            </a:r>
            <a:r>
              <a:rPr lang="zh-CN" altLang="en-US" sz="1800" b="0">
                <a:latin typeface="+mn-ea"/>
              </a:rPr>
              <a:t>及</a:t>
            </a:r>
            <a:r>
              <a:rPr lang="en-US" altLang="zh-CN" sz="1800" b="0">
                <a:latin typeface="+mn-ea"/>
              </a:rPr>
              <a:t>sleep</a:t>
            </a:r>
            <a:r>
              <a:rPr lang="zh-CN" altLang="en-US" sz="1800" b="0">
                <a:latin typeface="+mn-ea"/>
              </a:rPr>
              <a:t>等系统调用后。</a:t>
            </a:r>
          </a:p>
          <a:p>
            <a:pPr lvl="1" algn="just">
              <a:lnSpc>
                <a:spcPct val="150000"/>
              </a:lnSpc>
              <a:spcBef>
                <a:spcPts val="0"/>
              </a:spcBef>
              <a:buFont typeface="Arial" panose="020B0604020202020204" pitchFamily="34" charset="0"/>
              <a:buChar char="•"/>
            </a:pPr>
            <a:r>
              <a:rPr lang="zh-CN" altLang="en-US" sz="1800" b="0">
                <a:latin typeface="+mn-ea"/>
              </a:rPr>
              <a:t>进程执行完系统</a:t>
            </a:r>
            <a:r>
              <a:rPr lang="zh-CN" altLang="en-US" sz="1800" b="0" smtClean="0">
                <a:latin typeface="+mn-ea"/>
              </a:rPr>
              <a:t>调用从</a:t>
            </a:r>
            <a:r>
              <a:rPr lang="zh-CN" altLang="en-US" sz="1800" b="0">
                <a:latin typeface="+mn-ea"/>
              </a:rPr>
              <a:t>核心态返回到用户态时，出现了更高优先级的进程。</a:t>
            </a:r>
          </a:p>
          <a:p>
            <a:pPr algn="just">
              <a:lnSpc>
                <a:spcPct val="150000"/>
              </a:lnSpc>
              <a:spcBef>
                <a:spcPts val="0"/>
              </a:spcBef>
              <a:buFont typeface="Wingdings" panose="05000000000000000000" pitchFamily="2" charset="2"/>
              <a:buChar char="Ø"/>
            </a:pPr>
            <a:r>
              <a:rPr lang="zh-CN" altLang="en-US" sz="2000">
                <a:latin typeface="+mn-ea"/>
              </a:rPr>
              <a:t>调度算法</a:t>
            </a:r>
          </a:p>
          <a:p>
            <a:pPr lvl="1" algn="just">
              <a:lnSpc>
                <a:spcPct val="150000"/>
              </a:lnSpc>
              <a:spcBef>
                <a:spcPts val="0"/>
              </a:spcBef>
              <a:buFont typeface="Arial" panose="020B0604020202020204" pitchFamily="34" charset="0"/>
              <a:buChar char="•"/>
            </a:pPr>
            <a:r>
              <a:rPr lang="zh-CN" altLang="en-US" sz="1800" b="0">
                <a:latin typeface="+mn-ea"/>
              </a:rPr>
              <a:t>动态优先数轮转调度算法</a:t>
            </a:r>
          </a:p>
          <a:p>
            <a:pPr algn="just">
              <a:lnSpc>
                <a:spcPct val="150000"/>
              </a:lnSpc>
              <a:spcBef>
                <a:spcPts val="0"/>
              </a:spcBef>
              <a:buFont typeface="Wingdings" panose="05000000000000000000" pitchFamily="2" charset="2"/>
              <a:buChar char="Ø"/>
            </a:pPr>
            <a:r>
              <a:rPr lang="zh-CN" altLang="en-US" sz="2000">
                <a:latin typeface="+mn-ea"/>
              </a:rPr>
              <a:t>进程优先级的分类</a:t>
            </a:r>
          </a:p>
          <a:p>
            <a:pPr lvl="1" algn="just">
              <a:lnSpc>
                <a:spcPct val="150000"/>
              </a:lnSpc>
              <a:spcBef>
                <a:spcPts val="0"/>
              </a:spcBef>
              <a:buFont typeface="Arial" panose="020B0604020202020204" pitchFamily="34" charset="0"/>
              <a:buChar char="•"/>
            </a:pPr>
            <a:r>
              <a:rPr lang="zh-CN" altLang="en-US" sz="1800" b="0">
                <a:latin typeface="+mn-ea"/>
              </a:rPr>
              <a:t>核心优先级（分为可中断和不可中断）</a:t>
            </a:r>
          </a:p>
          <a:p>
            <a:pPr lvl="1" algn="just">
              <a:lnSpc>
                <a:spcPct val="150000"/>
              </a:lnSpc>
              <a:spcBef>
                <a:spcPts val="0"/>
              </a:spcBef>
              <a:buFont typeface="Arial" panose="020B0604020202020204" pitchFamily="34" charset="0"/>
              <a:buChar char="•"/>
            </a:pPr>
            <a:r>
              <a:rPr lang="zh-CN" altLang="en-US" sz="1800" b="0">
                <a:latin typeface="+mn-ea"/>
              </a:rPr>
              <a:t>用户优先级（分成</a:t>
            </a:r>
            <a:r>
              <a:rPr lang="en-US" altLang="zh-CN" sz="1800" b="0">
                <a:latin typeface="+mn-ea"/>
              </a:rPr>
              <a:t>n+1</a:t>
            </a:r>
            <a:r>
              <a:rPr lang="zh-CN" altLang="en-US" sz="1800" b="0">
                <a:latin typeface="+mn-ea"/>
              </a:rPr>
              <a:t>级，</a:t>
            </a:r>
            <a:r>
              <a:rPr lang="en-US" altLang="zh-CN" sz="1800" b="0">
                <a:latin typeface="+mn-ea"/>
              </a:rPr>
              <a:t>0</a:t>
            </a:r>
            <a:r>
              <a:rPr lang="zh-CN" altLang="en-US" sz="1800" b="0">
                <a:latin typeface="+mn-ea"/>
              </a:rPr>
              <a:t>级最高）</a:t>
            </a:r>
          </a:p>
          <a:p>
            <a:pPr algn="just">
              <a:lnSpc>
                <a:spcPct val="150000"/>
              </a:lnSpc>
              <a:spcBef>
                <a:spcPts val="0"/>
              </a:spcBef>
              <a:buFont typeface="Wingdings" panose="05000000000000000000" pitchFamily="2" charset="2"/>
              <a:buChar char="Ø"/>
            </a:pPr>
            <a:r>
              <a:rPr lang="zh-CN" altLang="en-US" sz="2000">
                <a:latin typeface="+mn-ea"/>
              </a:rPr>
              <a:t>进程优先级的计算</a:t>
            </a:r>
          </a:p>
          <a:p>
            <a:pPr algn="just">
              <a:lnSpc>
                <a:spcPct val="150000"/>
              </a:lnSpc>
              <a:spcBef>
                <a:spcPts val="0"/>
              </a:spcBef>
              <a:buFont typeface="Wingdings" panose="05000000000000000000" pitchFamily="2" charset="2"/>
              <a:buChar char="Ø"/>
            </a:pPr>
            <a:endParaRPr lang="zh-CN" altLang="en-US" sz="1800" b="0">
              <a:latin typeface="+mn-ea"/>
            </a:endParaRPr>
          </a:p>
          <a:p>
            <a:pPr algn="just">
              <a:lnSpc>
                <a:spcPct val="150000"/>
              </a:lnSpc>
              <a:spcBef>
                <a:spcPts val="0"/>
              </a:spcBef>
              <a:buFont typeface="Wingdings" panose="05000000000000000000" pitchFamily="2" charset="2"/>
              <a:buChar char="Ø"/>
            </a:pPr>
            <a:endParaRPr lang="en-US" altLang="zh-CN" sz="1800" b="0">
              <a:latin typeface="+mn-ea"/>
            </a:endParaRPr>
          </a:p>
        </p:txBody>
      </p:sp>
      <p:sp>
        <p:nvSpPr>
          <p:cNvPr id="7" name="Text Box 2"/>
          <p:cNvSpPr txBox="1">
            <a:spLocks noChangeArrowheads="1"/>
          </p:cNvSpPr>
          <p:nvPr/>
        </p:nvSpPr>
        <p:spPr bwMode="auto">
          <a:xfrm>
            <a:off x="1115616" y="143925"/>
            <a:ext cx="72739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3200" b="1" dirty="0" smtClean="0">
                <a:latin typeface="Times New Roman" panose="02020603050405020304" pitchFamily="18" charset="0"/>
                <a:ea typeface="+mn-ea"/>
                <a:cs typeface="Times New Roman" panose="02020603050405020304" pitchFamily="18" charset="0"/>
              </a:rPr>
              <a:t>UNIX</a:t>
            </a:r>
            <a:r>
              <a:rPr lang="zh-CN" altLang="en-US" sz="3200" b="1" dirty="0">
                <a:latin typeface="Times New Roman" panose="02020603050405020304" pitchFamily="18" charset="0"/>
                <a:ea typeface="+mn-ea"/>
                <a:cs typeface="Times New Roman" panose="02020603050405020304" pitchFamily="18" charset="0"/>
              </a:rPr>
              <a:t>中进程的调度</a:t>
            </a:r>
            <a:endParaRPr lang="en-US" altLang="zh-CN" sz="3200" b="1" dirty="0">
              <a:latin typeface="Times New Roman" panose="02020603050405020304" pitchFamily="18" charset="0"/>
              <a:ea typeface="+mn-ea"/>
              <a:cs typeface="Times New Roman" panose="02020603050405020304" pitchFamily="18" charset="0"/>
            </a:endParaRPr>
          </a:p>
        </p:txBody>
      </p:sp>
      <p:graphicFrame>
        <p:nvGraphicFramePr>
          <p:cNvPr id="2" name="对象 1"/>
          <p:cNvGraphicFramePr>
            <a:graphicFrameLocks noChangeAspect="1"/>
          </p:cNvGraphicFramePr>
          <p:nvPr>
            <p:extLst/>
          </p:nvPr>
        </p:nvGraphicFramePr>
        <p:xfrm>
          <a:off x="2447764" y="6057292"/>
          <a:ext cx="3937717" cy="538650"/>
        </p:xfrm>
        <a:graphic>
          <a:graphicData uri="http://schemas.openxmlformats.org/presentationml/2006/ole">
            <mc:AlternateContent xmlns:mc="http://schemas.openxmlformats.org/markup-compatibility/2006">
              <mc:Choice xmlns:v="urn:schemas-microsoft-com:vml" Requires="v">
                <p:oleObj spid="_x0000_s5128" name="Equation" r:id="rId3" imgW="2692080" imgH="368280" progId="Equation.DSMT4">
                  <p:embed/>
                </p:oleObj>
              </mc:Choice>
              <mc:Fallback>
                <p:oleObj name="Equation" r:id="rId3" imgW="2692080" imgH="368280" progId="Equation.DSMT4">
                  <p:embed/>
                  <p:pic>
                    <p:nvPicPr>
                      <p:cNvPr id="0" name=""/>
                      <p:cNvPicPr/>
                      <p:nvPr/>
                    </p:nvPicPr>
                    <p:blipFill>
                      <a:blip r:embed="rId4"/>
                      <a:stretch>
                        <a:fillRect/>
                      </a:stretch>
                    </p:blipFill>
                    <p:spPr>
                      <a:xfrm>
                        <a:off x="2447764" y="6057292"/>
                        <a:ext cx="3937717" cy="538650"/>
                      </a:xfrm>
                      <a:prstGeom prst="rect">
                        <a:avLst/>
                      </a:prstGeom>
                    </p:spPr>
                  </p:pic>
                </p:oleObj>
              </mc:Fallback>
            </mc:AlternateContent>
          </a:graphicData>
        </a:graphic>
      </p:graphicFrame>
    </p:spTree>
    <p:extLst>
      <p:ext uri="{BB962C8B-B14F-4D97-AF65-F5344CB8AC3E}">
        <p14:creationId xmlns:p14="http://schemas.microsoft.com/office/powerpoint/2010/main" val="2101157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2.1.1 </a:t>
            </a:r>
            <a:r>
              <a:rPr lang="zh-CN" altLang="en-US" sz="2800" b="1" dirty="0"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
        <p:nvSpPr>
          <p:cNvPr id="3" name="Rectangle 3"/>
          <p:cNvSpPr txBox="1">
            <a:spLocks noChangeArrowheads="1"/>
          </p:cNvSpPr>
          <p:nvPr/>
        </p:nvSpPr>
        <p:spPr>
          <a:xfrm>
            <a:off x="645517" y="1736812"/>
            <a:ext cx="8497888" cy="447675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90000"/>
              </a:lnSpc>
              <a:spcBef>
                <a:spcPts val="1800"/>
              </a:spcBef>
              <a:buFont typeface="Wingdings" panose="05000000000000000000" pitchFamily="2" charset="2"/>
              <a:buChar char="Ø"/>
              <a:defRPr/>
            </a:pPr>
            <a:r>
              <a:rPr lang="en-US" altLang="zh-CN" sz="2400" kern="0" dirty="0" smtClean="0"/>
              <a:t> </a:t>
            </a:r>
            <a:r>
              <a:rPr lang="zh-CN" altLang="en-US" sz="2400" kern="0" dirty="0" smtClean="0"/>
              <a:t>共享性带来的问题：如何调度或分配资源？</a:t>
            </a:r>
          </a:p>
          <a:p>
            <a:pPr lvl="1" eaLnBrk="1" hangingPunct="1">
              <a:lnSpc>
                <a:spcPct val="90000"/>
              </a:lnSpc>
              <a:defRPr/>
            </a:pPr>
            <a:r>
              <a:rPr lang="zh-CN" altLang="en-US" sz="2000" kern="0" dirty="0" smtClean="0"/>
              <a:t>最大限度的保证系统运行效率：谁首先获得资源？</a:t>
            </a:r>
          </a:p>
          <a:p>
            <a:pPr lvl="1" eaLnBrk="1" hangingPunct="1">
              <a:lnSpc>
                <a:spcPct val="90000"/>
              </a:lnSpc>
              <a:defRPr/>
            </a:pPr>
            <a:r>
              <a:rPr lang="zh-CN" altLang="en-US" sz="2000" kern="0" dirty="0" smtClean="0"/>
              <a:t>最大限度的保证系统运行安全：死锁情况的预防</a:t>
            </a:r>
          </a:p>
          <a:p>
            <a:pPr eaLnBrk="1" hangingPunct="1">
              <a:lnSpc>
                <a:spcPct val="90000"/>
              </a:lnSpc>
              <a:spcBef>
                <a:spcPts val="1800"/>
              </a:spcBef>
              <a:buFont typeface="Wingdings" panose="05000000000000000000" pitchFamily="2" charset="2"/>
              <a:buChar char="Ø"/>
              <a:defRPr/>
            </a:pPr>
            <a:r>
              <a:rPr lang="zh-CN" altLang="en-US" sz="2400" kern="0" dirty="0" smtClean="0"/>
              <a:t> 间断性和不确定性带来的问题：如何保证互斥？</a:t>
            </a:r>
          </a:p>
          <a:p>
            <a:pPr lvl="1" eaLnBrk="1" hangingPunct="1">
              <a:lnSpc>
                <a:spcPct val="90000"/>
              </a:lnSpc>
              <a:defRPr/>
            </a:pPr>
            <a:r>
              <a:rPr lang="zh-CN" altLang="en-US" sz="2000" kern="0" dirty="0" smtClean="0"/>
              <a:t>互斥问题示例：见下页图</a:t>
            </a:r>
          </a:p>
          <a:p>
            <a:pPr lvl="1" eaLnBrk="1" hangingPunct="1">
              <a:lnSpc>
                <a:spcPct val="90000"/>
              </a:lnSpc>
              <a:defRPr/>
            </a:pPr>
            <a:r>
              <a:rPr lang="zh-CN" altLang="en-US" sz="2000" kern="0" dirty="0" smtClean="0"/>
              <a:t>经典</a:t>
            </a:r>
            <a:r>
              <a:rPr lang="en-US" altLang="zh-CN" sz="2000" kern="0" dirty="0" smtClean="0"/>
              <a:t>IPC</a:t>
            </a:r>
            <a:r>
              <a:rPr lang="zh-CN" altLang="en-US" sz="2000" kern="0" dirty="0" smtClean="0"/>
              <a:t>问题：进程管理的重点</a:t>
            </a:r>
          </a:p>
          <a:p>
            <a:pPr eaLnBrk="1" hangingPunct="1">
              <a:lnSpc>
                <a:spcPct val="90000"/>
              </a:lnSpc>
              <a:spcBef>
                <a:spcPts val="1800"/>
              </a:spcBef>
              <a:buFont typeface="Wingdings" panose="05000000000000000000" pitchFamily="2" charset="2"/>
              <a:buChar char="Ø"/>
              <a:defRPr/>
            </a:pPr>
            <a:r>
              <a:rPr lang="zh-CN" altLang="en-US" sz="2400" kern="0" dirty="0" smtClean="0"/>
              <a:t> 间断性和独立性带来的问题：如何调度和保护？</a:t>
            </a:r>
          </a:p>
          <a:p>
            <a:pPr lvl="1" eaLnBrk="1" hangingPunct="1">
              <a:lnSpc>
                <a:spcPct val="90000"/>
              </a:lnSpc>
              <a:defRPr/>
            </a:pPr>
            <a:r>
              <a:rPr lang="zh-CN" altLang="en-US" sz="2000" kern="0" dirty="0" smtClean="0"/>
              <a:t>每个程序运行时都感觉不到间断：上下文切换</a:t>
            </a:r>
          </a:p>
          <a:p>
            <a:pPr eaLnBrk="1" hangingPunct="1">
              <a:lnSpc>
                <a:spcPct val="90000"/>
              </a:lnSpc>
              <a:spcBef>
                <a:spcPts val="1800"/>
              </a:spcBef>
              <a:buFont typeface="Wingdings" panose="05000000000000000000" pitchFamily="2" charset="2"/>
              <a:buChar char="Ø"/>
              <a:defRPr/>
            </a:pPr>
            <a:r>
              <a:rPr lang="zh-CN" altLang="en-US" sz="2400" kern="0" dirty="0" smtClean="0"/>
              <a:t> 复杂应用带来的问题：如何进行通信？</a:t>
            </a:r>
          </a:p>
          <a:p>
            <a:pPr lvl="1" eaLnBrk="1" hangingPunct="1">
              <a:lnSpc>
                <a:spcPct val="90000"/>
              </a:lnSpc>
              <a:defRPr/>
            </a:pPr>
            <a:r>
              <a:rPr lang="zh-CN" altLang="en-US" sz="2000" kern="0" dirty="0" smtClean="0"/>
              <a:t>多个程序间可动态交换信息：进程通信机制</a:t>
            </a:r>
          </a:p>
        </p:txBody>
      </p:sp>
      <p:sp>
        <p:nvSpPr>
          <p:cNvPr id="5" name="Rectangle 2"/>
          <p:cNvSpPr txBox="1">
            <a:spLocks noChangeArrowheads="1"/>
          </p:cNvSpPr>
          <p:nvPr/>
        </p:nvSpPr>
        <p:spPr>
          <a:xfrm>
            <a:off x="645517" y="1016732"/>
            <a:ext cx="5220258" cy="54006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marL="457200" indent="-457200" algn="l" eaLnBrk="1" hangingPunct="1">
              <a:buSzPct val="80000"/>
              <a:buFont typeface="Wingdings" panose="05000000000000000000" pitchFamily="2" charset="2"/>
              <a:buChar char="n"/>
            </a:pPr>
            <a:r>
              <a:rPr lang="zh-CN" altLang="en-US" sz="2800" b="1" kern="0" dirty="0"/>
              <a:t>并发所带来的设计难题</a:t>
            </a:r>
          </a:p>
        </p:txBody>
      </p:sp>
    </p:spTree>
    <p:extLst>
      <p:ext uri="{BB962C8B-B14F-4D97-AF65-F5344CB8AC3E}">
        <p14:creationId xmlns:p14="http://schemas.microsoft.com/office/powerpoint/2010/main" val="212312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115617" y="188640"/>
            <a:ext cx="1800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800" b="1" smtClean="0">
                <a:latin typeface="Times New Roman" panose="02020603050405020304" pitchFamily="18" charset="0"/>
                <a:cs typeface="Times New Roman" panose="02020603050405020304" pitchFamily="18" charset="0"/>
              </a:rPr>
              <a:t>作业</a:t>
            </a:r>
            <a:endParaRPr lang="en-US" altLang="zh-CN" sz="2800" b="1" dirty="0">
              <a:latin typeface="Times New Roman" panose="02020603050405020304" pitchFamily="18" charset="0"/>
              <a:ea typeface="+mn-ea"/>
              <a:cs typeface="Times New Roman" panose="02020603050405020304" pitchFamily="18" charset="0"/>
            </a:endParaRPr>
          </a:p>
        </p:txBody>
      </p:sp>
      <p:sp>
        <p:nvSpPr>
          <p:cNvPr id="3" name="矩形 2"/>
          <p:cNvSpPr/>
          <p:nvPr/>
        </p:nvSpPr>
        <p:spPr>
          <a:xfrm>
            <a:off x="755576" y="1376772"/>
            <a:ext cx="7710765" cy="523220"/>
          </a:xfrm>
          <a:prstGeom prst="rect">
            <a:avLst/>
          </a:prstGeom>
        </p:spPr>
        <p:txBody>
          <a:bodyPr wrap="none">
            <a:spAutoFit/>
          </a:bodyPr>
          <a:lstStyle/>
          <a:p>
            <a:r>
              <a:rPr lang="en-US" altLang="zh-CN" sz="2800" dirty="0">
                <a:latin typeface="+mn-ea"/>
                <a:ea typeface="+mn-ea"/>
              </a:rPr>
              <a:t>Linux</a:t>
            </a:r>
            <a:r>
              <a:rPr lang="en-US" altLang="zh-CN" sz="2800" dirty="0" smtClean="0">
                <a:latin typeface="+mn-ea"/>
                <a:ea typeface="+mn-ea"/>
              </a:rPr>
              <a:t>, Windows</a:t>
            </a:r>
            <a:r>
              <a:rPr lang="zh-CN" altLang="en-US" sz="2800" dirty="0">
                <a:latin typeface="+mn-ea"/>
                <a:ea typeface="+mn-ea"/>
              </a:rPr>
              <a:t>和</a:t>
            </a:r>
            <a:r>
              <a:rPr lang="en-US" altLang="zh-CN" sz="2800" dirty="0">
                <a:latin typeface="+mn-ea"/>
                <a:ea typeface="+mn-ea"/>
              </a:rPr>
              <a:t>UNIX</a:t>
            </a:r>
            <a:r>
              <a:rPr lang="zh-CN" altLang="en-US" sz="2800" dirty="0">
                <a:latin typeface="+mn-ea"/>
                <a:ea typeface="+mn-ea"/>
              </a:rPr>
              <a:t>的</a:t>
            </a:r>
            <a:r>
              <a:rPr lang="zh-CN" altLang="en-US" sz="2800" dirty="0" smtClean="0">
                <a:latin typeface="+mn-ea"/>
                <a:ea typeface="+mn-ea"/>
              </a:rPr>
              <a:t>进程调度比较与分析</a:t>
            </a:r>
            <a:r>
              <a:rPr lang="en-US" altLang="zh-CN" sz="2800" dirty="0" smtClean="0">
                <a:latin typeface="+mn-ea"/>
                <a:ea typeface="+mn-ea"/>
              </a:rPr>
              <a:t>?</a:t>
            </a:r>
            <a:endParaRPr lang="zh-CN" altLang="en-US" sz="2800" dirty="0">
              <a:latin typeface="+mn-ea"/>
              <a:ea typeface="+mn-ea"/>
            </a:endParaRPr>
          </a:p>
        </p:txBody>
      </p:sp>
    </p:spTree>
    <p:extLst>
      <p:ext uri="{BB962C8B-B14F-4D97-AF65-F5344CB8AC3E}">
        <p14:creationId xmlns:p14="http://schemas.microsoft.com/office/powerpoint/2010/main" val="329141493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54"/>
            <a:ext cx="9144001" cy="6860642"/>
          </a:xfrm>
          <a:prstGeom prst="rect">
            <a:avLst/>
          </a:prstGeom>
        </p:spPr>
      </p:pic>
      <p:pic>
        <p:nvPicPr>
          <p:cNvPr id="15" name="图片 14"/>
          <p:cNvPicPr>
            <a:picLocks noChangeAspect="1"/>
          </p:cNvPicPr>
          <p:nvPr/>
        </p:nvPicPr>
        <p:blipFill>
          <a:blip r:embed="rId4"/>
          <a:stretch>
            <a:fillRect/>
          </a:stretch>
        </p:blipFill>
        <p:spPr>
          <a:xfrm>
            <a:off x="7452320" y="284491"/>
            <a:ext cx="1269513" cy="1266498"/>
          </a:xfrm>
          <a:prstGeom prst="rect">
            <a:avLst/>
          </a:prstGeom>
        </p:spPr>
      </p:pic>
      <p:sp>
        <p:nvSpPr>
          <p:cNvPr id="6" name="TextBox 11"/>
          <p:cNvSpPr txBox="1">
            <a:spLocks noChangeArrowheads="1"/>
          </p:cNvSpPr>
          <p:nvPr/>
        </p:nvSpPr>
        <p:spPr bwMode="auto">
          <a:xfrm>
            <a:off x="3095836" y="2490081"/>
            <a:ext cx="5400600" cy="1878371"/>
          </a:xfrm>
          <a:prstGeom prst="rect">
            <a:avLst/>
          </a:prstGeom>
          <a:extLst/>
        </p:spPr>
        <p:txBody>
          <a:bodyPr>
            <a:noAutofit/>
          </a:bodyPr>
          <a:lstStyle>
            <a:lvl1pPr>
              <a:spcBef>
                <a:spcPct val="0"/>
              </a:spcBef>
              <a:buNone/>
              <a:defRPr kumimoji="0" sz="8800" b="1" cap="all" baseline="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2" charset="-122"/>
                <a:ea typeface="黑体" pitchFamily="2" charset="-122"/>
                <a:cs typeface="+mj-cs"/>
              </a:defRPr>
            </a:lvl1pPr>
          </a:lstStyle>
          <a:p>
            <a:pPr algn="just" fontAlgn="auto">
              <a:lnSpc>
                <a:spcPct val="170000"/>
              </a:lnSpc>
              <a:spcAft>
                <a:spcPts val="0"/>
              </a:spcAft>
              <a:defRPr/>
            </a:pPr>
            <a:r>
              <a:rPr lang="en-US" altLang="zh-CN" sz="3200" i="1">
                <a:solidFill>
                  <a:srgbClr val="0066CC"/>
                </a:solidFill>
                <a:latin typeface="+mn-lt"/>
              </a:rPr>
              <a:t>Thanks for your time! Questions &amp; Answers</a:t>
            </a:r>
            <a:endParaRPr lang="zh-CN" altLang="en-US" sz="3200" i="1" dirty="0">
              <a:solidFill>
                <a:srgbClr val="0066CC"/>
              </a:solidFill>
              <a:latin typeface="+mn-lt"/>
            </a:endParaRPr>
          </a:p>
        </p:txBody>
      </p:sp>
    </p:spTree>
    <p:extLst>
      <p:ext uri="{BB962C8B-B14F-4D97-AF65-F5344CB8AC3E}">
        <p14:creationId xmlns:p14="http://schemas.microsoft.com/office/powerpoint/2010/main" val="113922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2.1.1 </a:t>
            </a:r>
            <a:r>
              <a:rPr lang="zh-CN" altLang="en-US" sz="2800" b="1" dirty="0"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
        <p:nvSpPr>
          <p:cNvPr id="3" name="Rectangle 2"/>
          <p:cNvSpPr txBox="1">
            <a:spLocks noChangeArrowheads="1"/>
          </p:cNvSpPr>
          <p:nvPr/>
        </p:nvSpPr>
        <p:spPr>
          <a:xfrm>
            <a:off x="645517" y="944724"/>
            <a:ext cx="5220258" cy="54006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marL="457200" indent="-457200" algn="l" eaLnBrk="1" hangingPunct="1">
              <a:buSzPct val="80000"/>
              <a:buFont typeface="Wingdings" panose="05000000000000000000" pitchFamily="2" charset="2"/>
              <a:buChar char="n"/>
            </a:pPr>
            <a:r>
              <a:rPr lang="zh-CN" altLang="en-US" sz="2800" b="1" kern="0" dirty="0"/>
              <a:t>并发所带来的设计难题</a:t>
            </a:r>
          </a:p>
        </p:txBody>
      </p:sp>
      <p:sp>
        <p:nvSpPr>
          <p:cNvPr id="5" name="Rectangle 25"/>
          <p:cNvSpPr txBox="1">
            <a:spLocks noChangeArrowheads="1"/>
          </p:cNvSpPr>
          <p:nvPr/>
        </p:nvSpPr>
        <p:spPr>
          <a:xfrm>
            <a:off x="1475656" y="3501008"/>
            <a:ext cx="7130058" cy="26209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buFont typeface="Wingdings" panose="05000000000000000000" pitchFamily="2" charset="2"/>
              <a:buChar char="Ø"/>
              <a:defRPr/>
            </a:pPr>
            <a:r>
              <a:rPr lang="en-US" altLang="zh-CN" sz="2000" kern="0" dirty="0" smtClean="0"/>
              <a:t> Get</a:t>
            </a:r>
            <a:r>
              <a:rPr lang="zh-CN" altLang="en-US" sz="2000" kern="0" dirty="0" smtClean="0"/>
              <a:t>、</a:t>
            </a:r>
            <a:r>
              <a:rPr lang="en-US" altLang="zh-CN" sz="2000" kern="0" dirty="0" smtClean="0"/>
              <a:t>Copy</a:t>
            </a:r>
            <a:r>
              <a:rPr lang="zh-CN" altLang="en-US" sz="2000" kern="0" dirty="0" smtClean="0"/>
              <a:t>、</a:t>
            </a:r>
            <a:r>
              <a:rPr lang="en-US" altLang="zh-CN" sz="2000" kern="0" dirty="0" smtClean="0"/>
              <a:t>Put</a:t>
            </a:r>
            <a:r>
              <a:rPr lang="zh-CN" altLang="en-US" sz="2000" kern="0" dirty="0" smtClean="0"/>
              <a:t>为三个并发的程序</a:t>
            </a:r>
          </a:p>
          <a:p>
            <a:pPr eaLnBrk="1" hangingPunct="1">
              <a:buFont typeface="Wingdings" panose="05000000000000000000" pitchFamily="2" charset="2"/>
              <a:buChar char="Ø"/>
              <a:defRPr/>
            </a:pPr>
            <a:r>
              <a:rPr lang="zh-CN" altLang="en-US" sz="2000" kern="0" dirty="0" smtClean="0"/>
              <a:t> </a:t>
            </a:r>
            <a:r>
              <a:rPr lang="en-US" altLang="zh-CN" sz="2000" kern="0" dirty="0" smtClean="0"/>
              <a:t>F</a:t>
            </a:r>
            <a:r>
              <a:rPr lang="zh-CN" altLang="en-US" sz="2000" kern="0" dirty="0" smtClean="0"/>
              <a:t>、</a:t>
            </a:r>
            <a:r>
              <a:rPr lang="en-US" altLang="zh-CN" sz="2000" kern="0" dirty="0" smtClean="0"/>
              <a:t>G</a:t>
            </a:r>
            <a:r>
              <a:rPr lang="zh-CN" altLang="en-US" sz="2000" kern="0" dirty="0" smtClean="0"/>
              <a:t>为保存多条数据的缓冲区，</a:t>
            </a:r>
            <a:r>
              <a:rPr lang="en-US" altLang="zh-CN" sz="2000" kern="0" dirty="0" smtClean="0"/>
              <a:t>S</a:t>
            </a:r>
            <a:r>
              <a:rPr lang="zh-CN" altLang="en-US" sz="2000" kern="0" dirty="0" smtClean="0"/>
              <a:t>、</a:t>
            </a:r>
            <a:r>
              <a:rPr lang="en-US" altLang="zh-CN" sz="2000" kern="0" dirty="0" smtClean="0"/>
              <a:t>T</a:t>
            </a:r>
            <a:r>
              <a:rPr lang="zh-CN" altLang="en-US" sz="2000" kern="0" dirty="0" smtClean="0"/>
              <a:t>为临时缓冲区</a:t>
            </a:r>
          </a:p>
          <a:p>
            <a:pPr eaLnBrk="1" hangingPunct="1">
              <a:buFont typeface="Wingdings" panose="05000000000000000000" pitchFamily="2" charset="2"/>
              <a:buChar char="Ø"/>
              <a:defRPr/>
            </a:pPr>
            <a:r>
              <a:rPr lang="zh-CN" altLang="en-US" sz="2000" kern="0" dirty="0" smtClean="0"/>
              <a:t> 三个程序顺序执行，可将</a:t>
            </a:r>
            <a:r>
              <a:rPr lang="en-US" altLang="zh-CN" sz="2000" kern="0" dirty="0" smtClean="0"/>
              <a:t>F</a:t>
            </a:r>
            <a:r>
              <a:rPr lang="zh-CN" altLang="en-US" sz="2000" kern="0" dirty="0" smtClean="0"/>
              <a:t>的值经过</a:t>
            </a:r>
            <a:r>
              <a:rPr lang="en-US" altLang="zh-CN" sz="2000" kern="0" dirty="0" smtClean="0"/>
              <a:t>S</a:t>
            </a:r>
            <a:r>
              <a:rPr lang="zh-CN" altLang="en-US" sz="2000" kern="0" dirty="0" smtClean="0"/>
              <a:t>、</a:t>
            </a:r>
            <a:r>
              <a:rPr lang="en-US" altLang="zh-CN" sz="2000" kern="0" dirty="0" smtClean="0"/>
              <a:t>T</a:t>
            </a:r>
            <a:r>
              <a:rPr lang="zh-CN" altLang="en-US" sz="2000" kern="0" dirty="0" smtClean="0"/>
              <a:t>保存到</a:t>
            </a:r>
            <a:r>
              <a:rPr lang="en-US" altLang="zh-CN" sz="2000" kern="0" dirty="0" smtClean="0"/>
              <a:t>G</a:t>
            </a:r>
            <a:r>
              <a:rPr lang="zh-CN" altLang="en-US" sz="2000" kern="0" dirty="0" smtClean="0"/>
              <a:t>中</a:t>
            </a:r>
          </a:p>
          <a:p>
            <a:pPr eaLnBrk="1" hangingPunct="1">
              <a:buFont typeface="Wingdings" panose="05000000000000000000" pitchFamily="2" charset="2"/>
              <a:buChar char="Ø"/>
              <a:defRPr/>
            </a:pPr>
            <a:r>
              <a:rPr lang="zh-CN" altLang="en-US" sz="2000" kern="0" dirty="0" smtClean="0"/>
              <a:t> 正常情况下，不存在任何问题</a:t>
            </a:r>
          </a:p>
          <a:p>
            <a:pPr eaLnBrk="1" hangingPunct="1">
              <a:buFont typeface="Wingdings" panose="05000000000000000000" pitchFamily="2" charset="2"/>
              <a:buChar char="Ø"/>
              <a:defRPr/>
            </a:pPr>
            <a:r>
              <a:rPr lang="zh-CN" altLang="en-US" sz="2000" kern="0" dirty="0" smtClean="0"/>
              <a:t> 但是程序运行顺序发生变化时，结果可能出错</a:t>
            </a:r>
          </a:p>
        </p:txBody>
      </p:sp>
      <p:pic>
        <p:nvPicPr>
          <p:cNvPr id="6" name="Picture 24" descr="并发程序中的时序问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681" y="1560426"/>
            <a:ext cx="4373559"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03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2.1.1 </a:t>
            </a:r>
            <a:r>
              <a:rPr lang="zh-CN" altLang="en-US" sz="2800" b="1" dirty="0"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
        <p:nvSpPr>
          <p:cNvPr id="3" name="Rectangle 2"/>
          <p:cNvSpPr txBox="1">
            <a:spLocks noChangeArrowheads="1"/>
          </p:cNvSpPr>
          <p:nvPr/>
        </p:nvSpPr>
        <p:spPr>
          <a:xfrm>
            <a:off x="645517" y="944724"/>
            <a:ext cx="5220258" cy="54006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marL="457200" indent="-457200" algn="l" eaLnBrk="1" hangingPunct="1">
              <a:buSzPct val="80000"/>
              <a:buFont typeface="Wingdings" panose="05000000000000000000" pitchFamily="2" charset="2"/>
              <a:buChar char="n"/>
            </a:pPr>
            <a:r>
              <a:rPr lang="zh-CN" altLang="en-US" sz="2800" b="1" kern="0" dirty="0"/>
              <a:t>并发所带来的设计难题</a:t>
            </a:r>
          </a:p>
        </p:txBody>
      </p:sp>
      <p:pic>
        <p:nvPicPr>
          <p:cNvPr id="4" name="Picture 24" descr="并发程序中的时序问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681" y="1560426"/>
            <a:ext cx="4373559"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Group 218"/>
          <p:cNvGraphicFramePr>
            <a:graphicFrameLocks/>
          </p:cNvGraphicFramePr>
          <p:nvPr>
            <p:extLst>
              <p:ext uri="{D42A27DB-BD31-4B8C-83A1-F6EECF244321}">
                <p14:modId xmlns:p14="http://schemas.microsoft.com/office/powerpoint/2010/main" val="1270952845"/>
              </p:ext>
            </p:extLst>
          </p:nvPr>
        </p:nvGraphicFramePr>
        <p:xfrm>
          <a:off x="645518" y="3392996"/>
          <a:ext cx="7418869" cy="3072384"/>
        </p:xfrm>
        <a:graphic>
          <a:graphicData uri="http://schemas.openxmlformats.org/drawingml/2006/table">
            <a:tbl>
              <a:tblPr>
                <a:tableStyleId>{2D5ABB26-0587-4C30-8999-92F81FD0307C}</a:tableStyleId>
              </a:tblPr>
              <a:tblGrid>
                <a:gridCol w="482226"/>
                <a:gridCol w="1176004"/>
                <a:gridCol w="1152128"/>
                <a:gridCol w="1116124"/>
                <a:gridCol w="1116124"/>
                <a:gridCol w="1080120"/>
                <a:gridCol w="1296143"/>
              </a:tblGrid>
              <a:tr h="353994">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1" u="none" strike="noStrike" cap="none" normalizeH="0" baseline="0" dirty="0" smtClean="0">
                          <a:ln>
                            <a:noFill/>
                          </a:ln>
                          <a:solidFill>
                            <a:schemeClr val="tx1"/>
                          </a:solidFill>
                          <a:effectLst/>
                        </a:rPr>
                        <a:t>F</a:t>
                      </a:r>
                      <a:endParaRPr kumimoji="0"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1" u="none" strike="noStrike" cap="none" normalizeH="0" baseline="0" smtClean="0">
                          <a:ln>
                            <a:noFill/>
                          </a:ln>
                          <a:solidFill>
                            <a:schemeClr val="tx1"/>
                          </a:solidFill>
                          <a:effectLst/>
                        </a:rPr>
                        <a:t>S</a:t>
                      </a:r>
                      <a:endPar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1" u="none" strike="noStrike" cap="none" normalizeH="0" baseline="0" smtClean="0">
                          <a:ln>
                            <a:noFill/>
                          </a:ln>
                          <a:solidFill>
                            <a:schemeClr val="tx1"/>
                          </a:solidFill>
                          <a:effectLst/>
                        </a:rPr>
                        <a:t>T</a:t>
                      </a:r>
                      <a:endPar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1" u="none" strike="noStrike" cap="none" normalizeH="0" baseline="0" smtClean="0">
                          <a:ln>
                            <a:noFill/>
                          </a:ln>
                          <a:solidFill>
                            <a:schemeClr val="tx1"/>
                          </a:solidFill>
                          <a:effectLst/>
                        </a:rPr>
                        <a:t>G</a:t>
                      </a:r>
                      <a:endPar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53994">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defRPr/>
                      </a:pP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defRPr/>
                      </a:pPr>
                      <a:r>
                        <a:rPr kumimoji="0" lang="zh-CN" altLang="en-US" sz="1600" b="1" u="none" strike="noStrike" cap="none" normalizeH="0" baseline="0" dirty="0" smtClean="0">
                          <a:ln>
                            <a:noFill/>
                          </a:ln>
                          <a:solidFill>
                            <a:schemeClr val="tx1"/>
                          </a:solidFill>
                          <a:effectLst/>
                        </a:rPr>
                        <a:t>初始状态</a:t>
                      </a: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1" u="none" strike="noStrike" cap="none" normalizeH="0" baseline="0" smtClean="0">
                          <a:ln>
                            <a:noFill/>
                          </a:ln>
                          <a:solidFill>
                            <a:schemeClr val="tx1"/>
                          </a:solidFill>
                          <a:effectLst/>
                        </a:rPr>
                        <a:t>3</a:t>
                      </a:r>
                      <a:r>
                        <a:rPr kumimoji="0" lang="zh-CN" altLang="en-US" sz="1600" b="1" u="none" strike="noStrike" cap="none" normalizeH="0" baseline="0" smtClean="0">
                          <a:ln>
                            <a:noFill/>
                          </a:ln>
                          <a:solidFill>
                            <a:schemeClr val="tx1"/>
                          </a:solidFill>
                          <a:effectLst/>
                        </a:rPr>
                        <a:t>，</a:t>
                      </a:r>
                      <a:r>
                        <a:rPr kumimoji="0" lang="en-US" altLang="zh-CN" sz="1600" b="1" u="none" strike="noStrike" cap="none" normalizeH="0" baseline="0" smtClean="0">
                          <a:ln>
                            <a:noFill/>
                          </a:ln>
                          <a:solidFill>
                            <a:schemeClr val="tx1"/>
                          </a:solidFill>
                          <a:effectLst/>
                        </a:rPr>
                        <a:t>4</a:t>
                      </a:r>
                      <a:r>
                        <a:rPr kumimoji="0" lang="zh-CN" altLang="en-US" sz="1600" b="1" u="none" strike="noStrike" cap="none" normalizeH="0" baseline="0" smtClean="0">
                          <a:ln>
                            <a:noFill/>
                          </a:ln>
                          <a:solidFill>
                            <a:schemeClr val="tx1"/>
                          </a:solidFill>
                          <a:effectLst/>
                        </a:rPr>
                        <a:t>，</a:t>
                      </a:r>
                      <a:r>
                        <a:rPr kumimoji="0" lang="en-US" altLang="zh-CN" sz="1600" b="1" u="none" strike="noStrike" cap="none" normalizeH="0" baseline="0" smtClean="0">
                          <a:ln>
                            <a:noFill/>
                          </a:ln>
                          <a:solidFill>
                            <a:schemeClr val="tx1"/>
                          </a:solidFill>
                          <a:effectLst/>
                        </a:rPr>
                        <a:t>5</a:t>
                      </a:r>
                      <a:endPar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1" u="none" strike="noStrike" cap="none" normalizeH="0" baseline="0" smtClean="0">
                          <a:ln>
                            <a:noFill/>
                          </a:ln>
                          <a:solidFill>
                            <a:schemeClr val="tx1"/>
                          </a:solidFill>
                          <a:effectLst/>
                        </a:rPr>
                        <a:t>2</a:t>
                      </a:r>
                      <a:endPar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1" u="none" strike="noStrike" cap="none" normalizeH="0" baseline="0" smtClean="0">
                          <a:ln>
                            <a:noFill/>
                          </a:ln>
                          <a:solidFill>
                            <a:schemeClr val="tx1"/>
                          </a:solidFill>
                          <a:effectLst/>
                        </a:rPr>
                        <a:t>2</a:t>
                      </a:r>
                      <a:endPar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1" u="none" strike="noStrike" cap="none" normalizeH="0" baseline="0" smtClean="0">
                          <a:ln>
                            <a:noFill/>
                          </a:ln>
                          <a:solidFill>
                            <a:schemeClr val="tx1"/>
                          </a:solidFill>
                          <a:effectLst/>
                        </a:rPr>
                        <a:t>1</a:t>
                      </a:r>
                      <a:r>
                        <a:rPr kumimoji="0" lang="zh-CN" altLang="en-US" sz="1600" b="1" u="none" strike="noStrike" cap="none" normalizeH="0" baseline="0" smtClean="0">
                          <a:ln>
                            <a:noFill/>
                          </a:ln>
                          <a:solidFill>
                            <a:schemeClr val="tx1"/>
                          </a:solidFill>
                          <a:effectLst/>
                        </a:rPr>
                        <a:t>，</a:t>
                      </a:r>
                      <a:r>
                        <a:rPr kumimoji="0" lang="en-US" altLang="zh-CN" sz="1600" b="1" u="none" strike="noStrike" cap="none" normalizeH="0" baseline="0" smtClean="0">
                          <a:ln>
                            <a:noFill/>
                          </a:ln>
                          <a:solidFill>
                            <a:schemeClr val="tx1"/>
                          </a:solidFill>
                          <a:effectLst/>
                        </a:rPr>
                        <a:t>2</a:t>
                      </a:r>
                      <a:endParaRPr kumimoji="0"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defRPr/>
                      </a:pPr>
                      <a:r>
                        <a:rPr kumimoji="0" lang="zh-CN" altLang="en-US" sz="1600" b="1" u="none" strike="noStrike" cap="none" normalizeH="0" baseline="0" dirty="0" smtClean="0">
                          <a:ln>
                            <a:noFill/>
                          </a:ln>
                          <a:solidFill>
                            <a:schemeClr val="tx1"/>
                          </a:solidFill>
                          <a:effectLst/>
                        </a:rPr>
                        <a:t>分析</a:t>
                      </a:r>
                      <a:endPar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53994">
                <a:tc rowSpan="6">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程</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序</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运</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行</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顺</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序</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chemeClr val="tx1"/>
                          </a:solidFill>
                          <a:effectLst/>
                        </a:rPr>
                        <a:t>G</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C</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P</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4</a:t>
                      </a:r>
                      <a:r>
                        <a:rPr kumimoji="0" lang="zh-CN" altLang="en-US" sz="1600" b="0" u="none" strike="noStrike" cap="none" normalizeH="0" baseline="0" dirty="0" smtClean="0">
                          <a:ln>
                            <a:noFill/>
                          </a:ln>
                          <a:solidFill>
                            <a:srgbClr val="FF0000"/>
                          </a:solidFill>
                          <a:effectLst/>
                        </a:rPr>
                        <a:t>，</a:t>
                      </a:r>
                      <a:r>
                        <a:rPr kumimoji="0" lang="en-US" altLang="zh-CN" sz="1600" b="0" u="none" strike="noStrike" cap="none" normalizeH="0" baseline="0" dirty="0" smtClean="0">
                          <a:ln>
                            <a:noFill/>
                          </a:ln>
                          <a:solidFill>
                            <a:srgbClr val="FF0000"/>
                          </a:solidFill>
                          <a:effectLst/>
                        </a:rPr>
                        <a:t>5</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smtClean="0">
                          <a:ln>
                            <a:noFill/>
                          </a:ln>
                          <a:solidFill>
                            <a:srgbClr val="FF0000"/>
                          </a:solidFill>
                          <a:effectLst/>
                        </a:rPr>
                        <a:t>3</a:t>
                      </a:r>
                      <a:endParaRPr kumimoji="0" lang="en-US" altLang="zh-CN" sz="16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smtClean="0">
                          <a:ln>
                            <a:noFill/>
                          </a:ln>
                          <a:solidFill>
                            <a:srgbClr val="FF0000"/>
                          </a:solidFill>
                          <a:effectLst/>
                        </a:rPr>
                        <a:t>3</a:t>
                      </a:r>
                      <a:endParaRPr kumimoji="0" lang="en-US" altLang="zh-CN" sz="16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smtClean="0">
                          <a:ln>
                            <a:noFill/>
                          </a:ln>
                          <a:solidFill>
                            <a:srgbClr val="FF0000"/>
                          </a:solidFill>
                          <a:effectLst/>
                        </a:rPr>
                        <a:t>1</a:t>
                      </a:r>
                      <a:r>
                        <a:rPr kumimoji="0" lang="zh-CN" altLang="en-US" sz="1600" b="0" u="none" strike="noStrike" cap="none" normalizeH="0" baseline="0" smtClean="0">
                          <a:ln>
                            <a:noFill/>
                          </a:ln>
                          <a:solidFill>
                            <a:srgbClr val="FF0000"/>
                          </a:solidFill>
                          <a:effectLst/>
                        </a:rPr>
                        <a:t>，</a:t>
                      </a:r>
                      <a:r>
                        <a:rPr kumimoji="0" lang="en-US" altLang="zh-CN" sz="1600" b="0" u="none" strike="noStrike" cap="none" normalizeH="0" baseline="0" smtClean="0">
                          <a:ln>
                            <a:noFill/>
                          </a:ln>
                          <a:solidFill>
                            <a:srgbClr val="FF0000"/>
                          </a:solidFill>
                          <a:effectLst/>
                        </a:rPr>
                        <a:t>2</a:t>
                      </a:r>
                      <a:r>
                        <a:rPr kumimoji="0" lang="zh-CN" altLang="en-US" sz="1600" b="0" u="none" strike="noStrike" cap="none" normalizeH="0" baseline="0" smtClean="0">
                          <a:ln>
                            <a:noFill/>
                          </a:ln>
                          <a:solidFill>
                            <a:srgbClr val="FF0000"/>
                          </a:solidFill>
                          <a:effectLst/>
                        </a:rPr>
                        <a:t>，</a:t>
                      </a:r>
                      <a:r>
                        <a:rPr kumimoji="0" lang="en-US" altLang="zh-CN" sz="1600" b="0" u="none" strike="noStrike" cap="none" normalizeH="0" baseline="0" smtClean="0">
                          <a:ln>
                            <a:noFill/>
                          </a:ln>
                          <a:solidFill>
                            <a:srgbClr val="FF0000"/>
                          </a:solidFill>
                          <a:effectLst/>
                        </a:rPr>
                        <a:t>3</a:t>
                      </a:r>
                      <a:endParaRPr kumimoji="0" lang="en-US" altLang="zh-CN" sz="16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u="none" strike="noStrike" cap="none" normalizeH="0" baseline="0" smtClean="0">
                          <a:ln>
                            <a:noFill/>
                          </a:ln>
                          <a:solidFill>
                            <a:schemeClr val="tx1"/>
                          </a:solidFill>
                          <a:effectLst/>
                        </a:rPr>
                        <a:t>正确</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210">
                <a:tc vMerge="1">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chemeClr val="tx1"/>
                          </a:solidFill>
                          <a:effectLst/>
                        </a:rPr>
                        <a:t>G</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P</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C</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4</a:t>
                      </a:r>
                      <a:r>
                        <a:rPr kumimoji="0" lang="zh-CN" altLang="en-US" sz="1600" b="0" u="none" strike="noStrike" cap="none" normalizeH="0" baseline="0" dirty="0" smtClean="0">
                          <a:ln>
                            <a:noFill/>
                          </a:ln>
                          <a:solidFill>
                            <a:srgbClr val="FF0000"/>
                          </a:solidFill>
                          <a:effectLst/>
                        </a:rPr>
                        <a:t>，</a:t>
                      </a:r>
                      <a:r>
                        <a:rPr kumimoji="0" lang="en-US" altLang="zh-CN" sz="1600" b="0" u="none" strike="noStrike" cap="none" normalizeH="0" baseline="0" dirty="0" smtClean="0">
                          <a:ln>
                            <a:noFill/>
                          </a:ln>
                          <a:solidFill>
                            <a:srgbClr val="FF0000"/>
                          </a:solidFill>
                          <a:effectLst/>
                        </a:rPr>
                        <a:t>5</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3</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smtClean="0">
                          <a:ln>
                            <a:noFill/>
                          </a:ln>
                          <a:solidFill>
                            <a:srgbClr val="FF0000"/>
                          </a:solidFill>
                          <a:effectLst/>
                        </a:rPr>
                        <a:t>3</a:t>
                      </a:r>
                      <a:endParaRPr kumimoji="0" lang="en-US" altLang="zh-CN" sz="16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smtClean="0">
                          <a:ln>
                            <a:noFill/>
                          </a:ln>
                          <a:solidFill>
                            <a:srgbClr val="FF0000"/>
                          </a:solidFill>
                          <a:effectLst/>
                        </a:rPr>
                        <a:t>1</a:t>
                      </a:r>
                      <a:r>
                        <a:rPr kumimoji="0" lang="zh-CN" altLang="en-US" sz="1600" b="0" u="none" strike="noStrike" cap="none" normalizeH="0" baseline="0" smtClean="0">
                          <a:ln>
                            <a:noFill/>
                          </a:ln>
                          <a:solidFill>
                            <a:srgbClr val="FF0000"/>
                          </a:solidFill>
                          <a:effectLst/>
                        </a:rPr>
                        <a:t>，</a:t>
                      </a:r>
                      <a:r>
                        <a:rPr kumimoji="0" lang="en-US" altLang="zh-CN" sz="1600" b="0" u="none" strike="noStrike" cap="none" normalizeH="0" baseline="0" smtClean="0">
                          <a:ln>
                            <a:noFill/>
                          </a:ln>
                          <a:solidFill>
                            <a:srgbClr val="FF0000"/>
                          </a:solidFill>
                          <a:effectLst/>
                        </a:rPr>
                        <a:t>2</a:t>
                      </a:r>
                      <a:r>
                        <a:rPr kumimoji="0" lang="zh-CN" altLang="en-US" sz="1600" b="0" u="none" strike="noStrike" cap="none" normalizeH="0" baseline="0" smtClean="0">
                          <a:ln>
                            <a:noFill/>
                          </a:ln>
                          <a:solidFill>
                            <a:srgbClr val="FF0000"/>
                          </a:solidFill>
                          <a:effectLst/>
                        </a:rPr>
                        <a:t>，</a:t>
                      </a:r>
                      <a:r>
                        <a:rPr kumimoji="0" lang="en-US" altLang="zh-CN" sz="1600" b="0" u="none" strike="noStrike" cap="none" normalizeH="0" baseline="0" smtClean="0">
                          <a:ln>
                            <a:noFill/>
                          </a:ln>
                          <a:solidFill>
                            <a:srgbClr val="FF0000"/>
                          </a:solidFill>
                          <a:effectLst/>
                        </a:rPr>
                        <a:t>2</a:t>
                      </a:r>
                      <a:endParaRPr kumimoji="0" lang="en-US" altLang="zh-CN" sz="16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u="none" strike="noStrike" cap="none" normalizeH="0" baseline="0" dirty="0" smtClean="0">
                          <a:ln>
                            <a:noFill/>
                          </a:ln>
                          <a:solidFill>
                            <a:schemeClr val="tx1"/>
                          </a:solidFill>
                          <a:effectLst/>
                        </a:rPr>
                        <a:t>错误</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3994">
                <a:tc vMerge="1">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chemeClr val="tx1"/>
                          </a:solidFill>
                          <a:effectLst/>
                        </a:rPr>
                        <a:t>C</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P</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G</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4</a:t>
                      </a:r>
                      <a:r>
                        <a:rPr kumimoji="0" lang="zh-CN" altLang="en-US" sz="1600" b="0" u="none" strike="noStrike" cap="none" normalizeH="0" baseline="0" dirty="0" smtClean="0">
                          <a:ln>
                            <a:noFill/>
                          </a:ln>
                          <a:solidFill>
                            <a:srgbClr val="FF0000"/>
                          </a:solidFill>
                          <a:effectLst/>
                        </a:rPr>
                        <a:t>，</a:t>
                      </a:r>
                      <a:r>
                        <a:rPr kumimoji="0" lang="en-US" altLang="zh-CN" sz="1600" b="0" u="none" strike="noStrike" cap="none" normalizeH="0" baseline="0" dirty="0" smtClean="0">
                          <a:ln>
                            <a:noFill/>
                          </a:ln>
                          <a:solidFill>
                            <a:srgbClr val="FF0000"/>
                          </a:solidFill>
                          <a:effectLst/>
                        </a:rPr>
                        <a:t>5</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3</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2</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smtClean="0">
                          <a:ln>
                            <a:noFill/>
                          </a:ln>
                          <a:solidFill>
                            <a:srgbClr val="FF0000"/>
                          </a:solidFill>
                          <a:effectLst/>
                        </a:rPr>
                        <a:t>1</a:t>
                      </a:r>
                      <a:r>
                        <a:rPr kumimoji="0" lang="zh-CN" altLang="en-US" sz="1600" b="0" u="none" strike="noStrike" cap="none" normalizeH="0" baseline="0" smtClean="0">
                          <a:ln>
                            <a:noFill/>
                          </a:ln>
                          <a:solidFill>
                            <a:srgbClr val="FF0000"/>
                          </a:solidFill>
                          <a:effectLst/>
                        </a:rPr>
                        <a:t>，</a:t>
                      </a:r>
                      <a:r>
                        <a:rPr kumimoji="0" lang="en-US" altLang="zh-CN" sz="1600" b="0" u="none" strike="noStrike" cap="none" normalizeH="0" baseline="0" smtClean="0">
                          <a:ln>
                            <a:noFill/>
                          </a:ln>
                          <a:solidFill>
                            <a:srgbClr val="FF0000"/>
                          </a:solidFill>
                          <a:effectLst/>
                        </a:rPr>
                        <a:t>2</a:t>
                      </a:r>
                      <a:r>
                        <a:rPr kumimoji="0" lang="zh-CN" altLang="en-US" sz="1600" b="0" u="none" strike="noStrike" cap="none" normalizeH="0" baseline="0" smtClean="0">
                          <a:ln>
                            <a:noFill/>
                          </a:ln>
                          <a:solidFill>
                            <a:srgbClr val="FF0000"/>
                          </a:solidFill>
                          <a:effectLst/>
                        </a:rPr>
                        <a:t>，</a:t>
                      </a:r>
                      <a:r>
                        <a:rPr kumimoji="0" lang="en-US" altLang="zh-CN" sz="1600" b="0" u="none" strike="noStrike" cap="none" normalizeH="0" baseline="0" smtClean="0">
                          <a:ln>
                            <a:noFill/>
                          </a:ln>
                          <a:solidFill>
                            <a:srgbClr val="FF0000"/>
                          </a:solidFill>
                          <a:effectLst/>
                        </a:rPr>
                        <a:t>2</a:t>
                      </a:r>
                      <a:endParaRPr kumimoji="0" lang="en-US" altLang="zh-CN" sz="1600" b="0" i="0" u="none" strike="noStrike" cap="none" normalizeH="0" baseline="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u="none" strike="noStrike" cap="none" normalizeH="0" baseline="0" dirty="0" smtClean="0">
                          <a:ln>
                            <a:noFill/>
                          </a:ln>
                          <a:solidFill>
                            <a:schemeClr val="tx1"/>
                          </a:solidFill>
                          <a:effectLst/>
                        </a:rPr>
                        <a:t>错误</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3994">
                <a:tc vMerge="1">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chemeClr val="tx1"/>
                          </a:solidFill>
                          <a:effectLst/>
                        </a:rPr>
                        <a:t>C</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G</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P</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4</a:t>
                      </a:r>
                      <a:r>
                        <a:rPr kumimoji="0" lang="zh-CN" altLang="en-US" sz="1600" b="0" u="none" strike="noStrike" cap="none" normalizeH="0" baseline="0" dirty="0" smtClean="0">
                          <a:ln>
                            <a:noFill/>
                          </a:ln>
                          <a:solidFill>
                            <a:srgbClr val="FF0000"/>
                          </a:solidFill>
                          <a:effectLst/>
                        </a:rPr>
                        <a:t>，</a:t>
                      </a:r>
                      <a:r>
                        <a:rPr kumimoji="0" lang="en-US" altLang="zh-CN" sz="1600" b="0" u="none" strike="noStrike" cap="none" normalizeH="0" baseline="0" dirty="0" smtClean="0">
                          <a:ln>
                            <a:noFill/>
                          </a:ln>
                          <a:solidFill>
                            <a:srgbClr val="FF0000"/>
                          </a:solidFill>
                          <a:effectLst/>
                        </a:rPr>
                        <a:t>5</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3</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2</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rgbClr val="FF0000"/>
                          </a:solidFill>
                          <a:effectLst/>
                        </a:rPr>
                        <a:t>1</a:t>
                      </a:r>
                      <a:r>
                        <a:rPr kumimoji="0" lang="zh-CN" altLang="en-US" sz="1600" b="0" u="none" strike="noStrike" cap="none" normalizeH="0" baseline="0" dirty="0" smtClean="0">
                          <a:ln>
                            <a:noFill/>
                          </a:ln>
                          <a:solidFill>
                            <a:srgbClr val="FF0000"/>
                          </a:solidFill>
                          <a:effectLst/>
                        </a:rPr>
                        <a:t>，</a:t>
                      </a:r>
                      <a:r>
                        <a:rPr kumimoji="0" lang="en-US" altLang="zh-CN" sz="1600" b="0" u="none" strike="noStrike" cap="none" normalizeH="0" baseline="0" dirty="0" smtClean="0">
                          <a:ln>
                            <a:noFill/>
                          </a:ln>
                          <a:solidFill>
                            <a:srgbClr val="FF0000"/>
                          </a:solidFill>
                          <a:effectLst/>
                        </a:rPr>
                        <a:t>2</a:t>
                      </a:r>
                      <a:r>
                        <a:rPr kumimoji="0" lang="zh-CN" altLang="en-US" sz="1600" b="0" u="none" strike="noStrike" cap="none" normalizeH="0" baseline="0" dirty="0" smtClean="0">
                          <a:ln>
                            <a:noFill/>
                          </a:ln>
                          <a:solidFill>
                            <a:srgbClr val="FF0000"/>
                          </a:solidFill>
                          <a:effectLst/>
                        </a:rPr>
                        <a:t>，</a:t>
                      </a:r>
                      <a:r>
                        <a:rPr kumimoji="0" lang="en-US" altLang="zh-CN" sz="1600" b="0" u="none" strike="noStrike" cap="none" normalizeH="0" baseline="0" dirty="0" smtClean="0">
                          <a:ln>
                            <a:noFill/>
                          </a:ln>
                          <a:solidFill>
                            <a:srgbClr val="FF0000"/>
                          </a:solidFill>
                          <a:effectLst/>
                        </a:rPr>
                        <a:t>2</a:t>
                      </a:r>
                      <a:endParaRPr kumimoji="0" lang="en-US" altLang="zh-CN" sz="16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zh-CN" altLang="en-US" sz="1600" b="0" u="none" strike="noStrike" cap="none" normalizeH="0" baseline="0" smtClean="0">
                          <a:ln>
                            <a:noFill/>
                          </a:ln>
                          <a:solidFill>
                            <a:schemeClr val="tx1"/>
                          </a:solidFill>
                          <a:effectLst/>
                        </a:rPr>
                        <a:t>错误</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3994">
                <a:tc vMerge="1">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chemeClr val="tx1"/>
                          </a:solidFill>
                          <a:effectLst/>
                        </a:rPr>
                        <a:t>P</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C</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G</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3994">
                <a:tc vMerge="1">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r>
                        <a:rPr kumimoji="0" lang="en-US" altLang="zh-CN" sz="1600" b="0" u="none" strike="noStrike" cap="none" normalizeH="0" baseline="0" dirty="0" smtClean="0">
                          <a:ln>
                            <a:noFill/>
                          </a:ln>
                          <a:solidFill>
                            <a:schemeClr val="tx1"/>
                          </a:solidFill>
                          <a:effectLst/>
                        </a:rPr>
                        <a:t>P</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G</a:t>
                      </a:r>
                      <a:r>
                        <a:rPr kumimoji="0" lang="zh-CN" altLang="en-US" sz="1600" b="0" u="none" strike="noStrike" cap="none" normalizeH="0" baseline="0" dirty="0" smtClean="0">
                          <a:ln>
                            <a:noFill/>
                          </a:ln>
                          <a:solidFill>
                            <a:schemeClr val="tx1"/>
                          </a:solidFill>
                          <a:effectLst/>
                        </a:rPr>
                        <a:t>、</a:t>
                      </a:r>
                      <a:r>
                        <a:rPr kumimoji="0" lang="en-US" altLang="zh-CN" sz="1600" b="0" u="none" strike="noStrike" cap="none" normalizeH="0" baseline="0" dirty="0" smtClean="0">
                          <a:ln>
                            <a:noFill/>
                          </a:ln>
                          <a:solidFill>
                            <a:schemeClr val="tx1"/>
                          </a:solidFill>
                          <a:effectLst/>
                        </a:rPr>
                        <a:t>C</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lnSpc>
                          <a:spcPct val="120000"/>
                        </a:lnSpc>
                        <a:spcBef>
                          <a:spcPct val="20000"/>
                        </a:spcBef>
                        <a:buClr>
                          <a:schemeClr val="bg1"/>
                        </a:buClr>
                        <a:buSzPct val="120000"/>
                        <a:buFont typeface="Wingdings" panose="05000000000000000000" pitchFamily="2" charset="2"/>
                        <a:defRPr sz="2400" b="1">
                          <a:solidFill>
                            <a:schemeClr val="bg1"/>
                          </a:solidFill>
                          <a:latin typeface="宋体" panose="02010600030101010101" pitchFamily="2" charset="-122"/>
                          <a:ea typeface="宋体" panose="02010600030101010101" pitchFamily="2" charset="-122"/>
                        </a:defRPr>
                      </a:lvl1pPr>
                      <a:lvl2pPr marL="742950" indent="-285750" eaLnBrk="0" hangingPunct="0">
                        <a:lnSpc>
                          <a:spcPct val="120000"/>
                        </a:lnSpc>
                        <a:spcBef>
                          <a:spcPct val="20000"/>
                        </a:spcBef>
                        <a:buClr>
                          <a:schemeClr val="bg1"/>
                        </a:buClr>
                        <a:buFont typeface="Wingdings" panose="05000000000000000000" pitchFamily="2" charset="2"/>
                        <a:defRPr sz="2000" b="1">
                          <a:solidFill>
                            <a:srgbClr val="993300"/>
                          </a:solidFill>
                          <a:latin typeface="宋体" panose="02010600030101010101" pitchFamily="2" charset="-122"/>
                          <a:ea typeface="宋体" panose="02010600030101010101" pitchFamily="2" charset="-122"/>
                        </a:defRPr>
                      </a:lvl2pPr>
                      <a:lvl3pPr marL="1143000" indent="-228600" eaLnBrk="0" hangingPunct="0">
                        <a:lnSpc>
                          <a:spcPct val="120000"/>
                        </a:lnSpc>
                        <a:spcBef>
                          <a:spcPct val="20000"/>
                        </a:spcBef>
                        <a:buClr>
                          <a:schemeClr val="bg1"/>
                        </a:buClr>
                        <a:buSzPct val="120000"/>
                        <a:defRPr b="1">
                          <a:solidFill>
                            <a:srgbClr val="993300"/>
                          </a:solidFill>
                          <a:latin typeface="宋体" panose="02010600030101010101" pitchFamily="2" charset="-122"/>
                          <a:ea typeface="宋体" panose="02010600030101010101" pitchFamily="2" charset="-122"/>
                        </a:defRPr>
                      </a:lvl3pPr>
                      <a:lvl4pPr marL="1600200" indent="-228600" eaLnBrk="0" hangingPunct="0">
                        <a:lnSpc>
                          <a:spcPct val="120000"/>
                        </a:lnSpc>
                        <a:spcBef>
                          <a:spcPct val="20000"/>
                        </a:spcBef>
                        <a:buClr>
                          <a:schemeClr val="bg1"/>
                        </a:buClr>
                        <a:buFont typeface="Wingdings" panose="05000000000000000000" pitchFamily="2" charset="2"/>
                        <a:defRPr sz="1600" b="1">
                          <a:solidFill>
                            <a:schemeClr val="bg1"/>
                          </a:solidFill>
                          <a:latin typeface="宋体" panose="02010600030101010101" pitchFamily="2" charset="-122"/>
                          <a:ea typeface="宋体" panose="02010600030101010101" pitchFamily="2" charset="-122"/>
                        </a:defRPr>
                      </a:lvl4pPr>
                      <a:lvl5pPr marL="2057400" indent="-228600" eaLnBrk="0" hangingPunct="0">
                        <a:lnSpc>
                          <a:spcPct val="120000"/>
                        </a:lnSpc>
                        <a:spcBef>
                          <a:spcPct val="20000"/>
                        </a:spcBef>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5pPr>
                      <a:lvl6pPr marL="25146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6pPr>
                      <a:lvl7pPr marL="29718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7pPr>
                      <a:lvl8pPr marL="34290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8pPr>
                      <a:lvl9pPr marL="3886200" indent="-228600" eaLnBrk="0" fontAlgn="base" hangingPunct="0">
                        <a:lnSpc>
                          <a:spcPct val="120000"/>
                        </a:lnSpc>
                        <a:spcBef>
                          <a:spcPct val="20000"/>
                        </a:spcBef>
                        <a:spcAft>
                          <a:spcPct val="0"/>
                        </a:spcAft>
                        <a:buClr>
                          <a:schemeClr val="bg1"/>
                        </a:buClr>
                        <a:buSzPct val="80000"/>
                        <a:buFont typeface="Wingdings" panose="05000000000000000000" pitchFamily="2" charset="2"/>
                        <a:defRPr sz="1600" b="1">
                          <a:solidFill>
                            <a:srgbClr val="993300"/>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bg1"/>
                        </a:buClr>
                        <a:buSzPct val="120000"/>
                        <a:buFont typeface="Wingdings" panose="05000000000000000000" pitchFamily="2" charset="2"/>
                        <a:buNone/>
                        <a:tabLst/>
                      </a:pPr>
                      <a:endParaRPr kumimoji="0" lang="zh-CN"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5980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8"/>
          <p:cNvSpPr>
            <a:spLocks noChangeArrowheads="1"/>
          </p:cNvSpPr>
          <p:nvPr/>
        </p:nvSpPr>
        <p:spPr bwMode="auto">
          <a:xfrm>
            <a:off x="533400" y="90872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olidFill>
                  <a:srgbClr val="FF0000"/>
                </a:solidFill>
              </a:rPr>
              <a:t>并发：一个</a:t>
            </a:r>
            <a:r>
              <a:rPr lang="en-US" altLang="zh-CN" sz="2400" dirty="0">
                <a:solidFill>
                  <a:srgbClr val="FF0000"/>
                </a:solidFill>
              </a:rPr>
              <a:t>CPU</a:t>
            </a:r>
            <a:r>
              <a:rPr lang="zh-CN" altLang="en-US" sz="2400" dirty="0">
                <a:solidFill>
                  <a:srgbClr val="FF0000"/>
                </a:solidFill>
              </a:rPr>
              <a:t>上交替的“同时”执行多个程序 </a:t>
            </a:r>
          </a:p>
        </p:txBody>
      </p:sp>
      <p:grpSp>
        <p:nvGrpSpPr>
          <p:cNvPr id="14340" name="Group 49"/>
          <p:cNvGrpSpPr>
            <a:grpSpLocks/>
          </p:cNvGrpSpPr>
          <p:nvPr/>
        </p:nvGrpSpPr>
        <p:grpSpPr bwMode="auto">
          <a:xfrm>
            <a:off x="990600" y="1518320"/>
            <a:ext cx="6705600" cy="603250"/>
            <a:chOff x="624" y="2256"/>
            <a:chExt cx="4224" cy="380"/>
          </a:xfrm>
        </p:grpSpPr>
        <p:sp>
          <p:nvSpPr>
            <p:cNvPr id="14367" name="Rectangle 41"/>
            <p:cNvSpPr>
              <a:spLocks noChangeArrowheads="1"/>
            </p:cNvSpPr>
            <p:nvPr/>
          </p:nvSpPr>
          <p:spPr bwMode="auto">
            <a:xfrm>
              <a:off x="624" y="2256"/>
              <a:ext cx="422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t>并发是指同时出发，交替执行</a:t>
              </a:r>
              <a:r>
                <a:rPr lang="en-US" altLang="zh-CN" sz="2400" dirty="0"/>
                <a:t>(</a:t>
              </a:r>
              <a:r>
                <a:rPr lang="zh-CN" altLang="en-US" sz="2400" dirty="0"/>
                <a:t>和并行不同</a:t>
              </a:r>
              <a:r>
                <a:rPr lang="en-US" altLang="zh-CN" sz="2400" dirty="0"/>
                <a:t>)</a:t>
              </a:r>
            </a:p>
          </p:txBody>
        </p:sp>
        <p:pic>
          <p:nvPicPr>
            <p:cNvPr id="14368" name="Picture 4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242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6964" name="Group 52"/>
          <p:cNvGrpSpPr>
            <a:grpSpLocks/>
          </p:cNvGrpSpPr>
          <p:nvPr/>
        </p:nvGrpSpPr>
        <p:grpSpPr bwMode="auto">
          <a:xfrm>
            <a:off x="1108075" y="2356520"/>
            <a:ext cx="4835525" cy="1143000"/>
            <a:chOff x="670" y="1392"/>
            <a:chExt cx="3046" cy="720"/>
          </a:xfrm>
        </p:grpSpPr>
        <p:sp>
          <p:nvSpPr>
            <p:cNvPr id="14361" name="Rectangle 53"/>
            <p:cNvSpPr>
              <a:spLocks noChangeArrowheads="1"/>
            </p:cNvSpPr>
            <p:nvPr/>
          </p:nvSpPr>
          <p:spPr bwMode="auto">
            <a:xfrm>
              <a:off x="720" y="1392"/>
              <a:ext cx="660" cy="384"/>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t>程序</a:t>
              </a:r>
              <a:r>
                <a:rPr lang="en-US" altLang="zh-CN" sz="2000" dirty="0" smtClean="0"/>
                <a:t>1</a:t>
              </a:r>
              <a:endParaRPr lang="en-US" altLang="zh-CN" sz="2000" dirty="0"/>
            </a:p>
          </p:txBody>
        </p:sp>
        <p:sp>
          <p:nvSpPr>
            <p:cNvPr id="14362" name="Rectangle 54"/>
            <p:cNvSpPr>
              <a:spLocks noChangeArrowheads="1"/>
            </p:cNvSpPr>
            <p:nvPr/>
          </p:nvSpPr>
          <p:spPr bwMode="auto">
            <a:xfrm>
              <a:off x="1380" y="1392"/>
              <a:ext cx="971" cy="384"/>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t>程序</a:t>
              </a:r>
              <a:r>
                <a:rPr lang="en-US" altLang="zh-CN" sz="2000" dirty="0" smtClean="0"/>
                <a:t>2</a:t>
              </a:r>
              <a:endParaRPr lang="en-US" altLang="zh-CN" sz="2000" dirty="0"/>
            </a:p>
          </p:txBody>
        </p:sp>
        <p:sp>
          <p:nvSpPr>
            <p:cNvPr id="14363" name="Rectangle 55"/>
            <p:cNvSpPr>
              <a:spLocks noChangeArrowheads="1"/>
            </p:cNvSpPr>
            <p:nvPr/>
          </p:nvSpPr>
          <p:spPr bwMode="auto">
            <a:xfrm>
              <a:off x="2304" y="1392"/>
              <a:ext cx="893" cy="384"/>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t>程序</a:t>
              </a:r>
              <a:r>
                <a:rPr lang="en-US" altLang="zh-CN" sz="2000" dirty="0" smtClean="0"/>
                <a:t>1</a:t>
              </a:r>
              <a:endParaRPr lang="en-US" altLang="zh-CN" sz="2000" dirty="0"/>
            </a:p>
          </p:txBody>
        </p:sp>
        <p:sp>
          <p:nvSpPr>
            <p:cNvPr id="14364" name="Rectangle 56"/>
            <p:cNvSpPr>
              <a:spLocks noChangeArrowheads="1"/>
            </p:cNvSpPr>
            <p:nvPr/>
          </p:nvSpPr>
          <p:spPr bwMode="auto">
            <a:xfrm>
              <a:off x="3204" y="1392"/>
              <a:ext cx="512" cy="384"/>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t>程序</a:t>
              </a:r>
              <a:r>
                <a:rPr lang="en-US" altLang="zh-CN" sz="2000" dirty="0" smtClean="0"/>
                <a:t>2</a:t>
              </a:r>
              <a:endParaRPr lang="en-US" altLang="zh-CN" sz="2000" dirty="0"/>
            </a:p>
          </p:txBody>
        </p:sp>
        <p:sp>
          <p:nvSpPr>
            <p:cNvPr id="14365" name="Text Box 57"/>
            <p:cNvSpPr txBox="1">
              <a:spLocks noChangeArrowheads="1"/>
            </p:cNvSpPr>
            <p:nvPr/>
          </p:nvSpPr>
          <p:spPr bwMode="auto">
            <a:xfrm>
              <a:off x="670" y="1824"/>
              <a:ext cx="553"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a:t>时间 </a:t>
              </a:r>
            </a:p>
          </p:txBody>
        </p:sp>
        <p:sp>
          <p:nvSpPr>
            <p:cNvPr id="14366" name="Line 58"/>
            <p:cNvSpPr>
              <a:spLocks noChangeShapeType="1"/>
            </p:cNvSpPr>
            <p:nvPr/>
          </p:nvSpPr>
          <p:spPr bwMode="auto">
            <a:xfrm>
              <a:off x="1209" y="1968"/>
              <a:ext cx="133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971" name="Group 59"/>
          <p:cNvGrpSpPr>
            <a:grpSpLocks/>
          </p:cNvGrpSpPr>
          <p:nvPr/>
        </p:nvGrpSpPr>
        <p:grpSpPr bwMode="auto">
          <a:xfrm>
            <a:off x="1447800" y="3636045"/>
            <a:ext cx="6176963" cy="2470150"/>
            <a:chOff x="912" y="2246"/>
            <a:chExt cx="3891" cy="1556"/>
          </a:xfrm>
        </p:grpSpPr>
        <p:sp>
          <p:nvSpPr>
            <p:cNvPr id="14355" name="Rectangle 60"/>
            <p:cNvSpPr>
              <a:spLocks noChangeArrowheads="1"/>
            </p:cNvSpPr>
            <p:nvPr/>
          </p:nvSpPr>
          <p:spPr bwMode="auto">
            <a:xfrm>
              <a:off x="912" y="2555"/>
              <a:ext cx="1443"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4356" name="Text Box 61"/>
            <p:cNvSpPr txBox="1">
              <a:spLocks noChangeArrowheads="1"/>
            </p:cNvSpPr>
            <p:nvPr/>
          </p:nvSpPr>
          <p:spPr bwMode="auto">
            <a:xfrm>
              <a:off x="912" y="2582"/>
              <a:ext cx="14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ahoma" panose="020B0604030504040204" pitchFamily="34" charset="0"/>
                </a:rPr>
                <a:t>  mov ax, [100]</a:t>
              </a:r>
            </a:p>
            <a:p>
              <a:pPr eaLnBrk="1" hangingPunct="1">
                <a:spcBef>
                  <a:spcPct val="50000"/>
                </a:spcBef>
                <a:buClrTx/>
                <a:buSzTx/>
                <a:buFontTx/>
                <a:buNone/>
              </a:pPr>
              <a:r>
                <a:rPr lang="en-US" altLang="zh-CN" sz="2000">
                  <a:latin typeface="Tahoma" panose="020B0604030504040204" pitchFamily="34" charset="0"/>
                </a:rPr>
                <a:t>  mov bx, [104]</a:t>
              </a:r>
            </a:p>
            <a:p>
              <a:pPr eaLnBrk="1" hangingPunct="1">
                <a:spcBef>
                  <a:spcPct val="50000"/>
                </a:spcBef>
                <a:buClrTx/>
                <a:buSzTx/>
                <a:buFontTx/>
                <a:buNone/>
              </a:pPr>
              <a:r>
                <a:rPr lang="en-US" altLang="zh-CN" sz="2000">
                  <a:latin typeface="Tahoma" panose="020B0604030504040204" pitchFamily="34" charset="0"/>
                </a:rPr>
                <a:t>  add ax, bx</a:t>
              </a:r>
            </a:p>
            <a:p>
              <a:pPr eaLnBrk="1" hangingPunct="1">
                <a:spcBef>
                  <a:spcPct val="50000"/>
                </a:spcBef>
                <a:buClrTx/>
                <a:buSzTx/>
                <a:buFontTx/>
                <a:buNone/>
              </a:pPr>
              <a:r>
                <a:rPr lang="en-US" altLang="zh-CN" sz="2000">
                  <a:latin typeface="Tahoma" panose="020B0604030504040204" pitchFamily="34" charset="0"/>
                </a:rPr>
                <a:t>  ……</a:t>
              </a:r>
              <a:r>
                <a:rPr lang="en-US" altLang="zh-CN" sz="2000" b="0">
                  <a:latin typeface="Tahoma" panose="020B0604030504040204" pitchFamily="34" charset="0"/>
                </a:rPr>
                <a:t> </a:t>
              </a:r>
              <a:endParaRPr lang="en-US" altLang="zh-CN" sz="2000">
                <a:latin typeface="Tahoma" panose="020B0604030504040204" pitchFamily="34" charset="0"/>
              </a:endParaRPr>
            </a:p>
          </p:txBody>
        </p:sp>
        <p:sp>
          <p:nvSpPr>
            <p:cNvPr id="14357" name="Rectangle 62"/>
            <p:cNvSpPr>
              <a:spLocks noChangeArrowheads="1"/>
            </p:cNvSpPr>
            <p:nvPr/>
          </p:nvSpPr>
          <p:spPr bwMode="auto">
            <a:xfrm>
              <a:off x="1297" y="2246"/>
              <a:ext cx="5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t>程序</a:t>
              </a:r>
              <a:r>
                <a:rPr lang="en-US" altLang="zh-CN" sz="2000"/>
                <a:t>1</a:t>
              </a:r>
            </a:p>
          </p:txBody>
        </p:sp>
        <p:sp>
          <p:nvSpPr>
            <p:cNvPr id="14358" name="Rectangle 63"/>
            <p:cNvSpPr>
              <a:spLocks noChangeArrowheads="1"/>
            </p:cNvSpPr>
            <p:nvPr/>
          </p:nvSpPr>
          <p:spPr bwMode="auto">
            <a:xfrm>
              <a:off x="3360" y="2565"/>
              <a:ext cx="1443"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4359" name="Text Box 64"/>
            <p:cNvSpPr txBox="1">
              <a:spLocks noChangeArrowheads="1"/>
            </p:cNvSpPr>
            <p:nvPr/>
          </p:nvSpPr>
          <p:spPr bwMode="auto">
            <a:xfrm>
              <a:off x="3360" y="2592"/>
              <a:ext cx="14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ahoma" panose="020B0604030504040204" pitchFamily="34" charset="0"/>
                </a:rPr>
                <a:t>  mov ax, 10</a:t>
              </a:r>
            </a:p>
            <a:p>
              <a:pPr eaLnBrk="1" hangingPunct="1">
                <a:spcBef>
                  <a:spcPct val="50000"/>
                </a:spcBef>
                <a:buClrTx/>
                <a:buSzTx/>
                <a:buFontTx/>
                <a:buNone/>
              </a:pPr>
              <a:r>
                <a:rPr lang="en-US" altLang="zh-CN" sz="2000">
                  <a:latin typeface="Tahoma" panose="020B0604030504040204" pitchFamily="34" charset="0"/>
                </a:rPr>
                <a:t>  mov bx, 10</a:t>
              </a:r>
            </a:p>
            <a:p>
              <a:pPr eaLnBrk="1" hangingPunct="1">
                <a:spcBef>
                  <a:spcPct val="50000"/>
                </a:spcBef>
                <a:buClrTx/>
                <a:buSzTx/>
                <a:buFontTx/>
                <a:buNone/>
              </a:pPr>
              <a:r>
                <a:rPr lang="en-US" altLang="zh-CN" sz="2000">
                  <a:latin typeface="Tahoma" panose="020B0604030504040204" pitchFamily="34" charset="0"/>
                </a:rPr>
                <a:t>  add ax, bx</a:t>
              </a:r>
            </a:p>
            <a:p>
              <a:pPr eaLnBrk="1" hangingPunct="1">
                <a:spcBef>
                  <a:spcPct val="50000"/>
                </a:spcBef>
                <a:buClrTx/>
                <a:buSzTx/>
                <a:buFontTx/>
                <a:buNone/>
              </a:pPr>
              <a:r>
                <a:rPr lang="en-US" altLang="zh-CN" sz="2000">
                  <a:latin typeface="Tahoma" panose="020B0604030504040204" pitchFamily="34" charset="0"/>
                </a:rPr>
                <a:t>  ……</a:t>
              </a:r>
              <a:r>
                <a:rPr lang="en-US" altLang="zh-CN" sz="2000" b="0">
                  <a:latin typeface="Tahoma" panose="020B0604030504040204" pitchFamily="34" charset="0"/>
                </a:rPr>
                <a:t> </a:t>
              </a:r>
              <a:endParaRPr lang="en-US" altLang="zh-CN" sz="2000">
                <a:latin typeface="Tahoma" panose="020B0604030504040204" pitchFamily="34" charset="0"/>
              </a:endParaRPr>
            </a:p>
          </p:txBody>
        </p:sp>
        <p:sp>
          <p:nvSpPr>
            <p:cNvPr id="14360" name="Rectangle 65"/>
            <p:cNvSpPr>
              <a:spLocks noChangeArrowheads="1"/>
            </p:cNvSpPr>
            <p:nvPr/>
          </p:nvSpPr>
          <p:spPr bwMode="auto">
            <a:xfrm>
              <a:off x="3745" y="2256"/>
              <a:ext cx="5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t>程序</a:t>
              </a:r>
              <a:r>
                <a:rPr lang="en-US" altLang="zh-CN" sz="2000"/>
                <a:t>2</a:t>
              </a:r>
            </a:p>
          </p:txBody>
        </p:sp>
      </p:grpSp>
      <p:grpSp>
        <p:nvGrpSpPr>
          <p:cNvPr id="166978" name="Group 66"/>
          <p:cNvGrpSpPr>
            <a:grpSpLocks/>
          </p:cNvGrpSpPr>
          <p:nvPr/>
        </p:nvGrpSpPr>
        <p:grpSpPr bwMode="auto">
          <a:xfrm>
            <a:off x="609600" y="5023520"/>
            <a:ext cx="998538" cy="466725"/>
            <a:chOff x="139" y="1338"/>
            <a:chExt cx="629" cy="294"/>
          </a:xfrm>
        </p:grpSpPr>
        <p:sp>
          <p:nvSpPr>
            <p:cNvPr id="14353" name="Rectangle 67"/>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PC</a:t>
              </a:r>
            </a:p>
          </p:txBody>
        </p:sp>
        <p:sp>
          <p:nvSpPr>
            <p:cNvPr id="14354" name="AutoShape 68"/>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166981" name="Group 69"/>
          <p:cNvGrpSpPr>
            <a:grpSpLocks/>
          </p:cNvGrpSpPr>
          <p:nvPr/>
        </p:nvGrpSpPr>
        <p:grpSpPr bwMode="auto">
          <a:xfrm>
            <a:off x="4495800" y="5023520"/>
            <a:ext cx="998538" cy="466725"/>
            <a:chOff x="139" y="1338"/>
            <a:chExt cx="629" cy="294"/>
          </a:xfrm>
        </p:grpSpPr>
        <p:sp>
          <p:nvSpPr>
            <p:cNvPr id="14351" name="Rectangle 70"/>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PC</a:t>
              </a:r>
            </a:p>
          </p:txBody>
        </p:sp>
        <p:sp>
          <p:nvSpPr>
            <p:cNvPr id="14352" name="AutoShape 71"/>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166984" name="Group 72"/>
          <p:cNvGrpSpPr>
            <a:grpSpLocks/>
          </p:cNvGrpSpPr>
          <p:nvPr/>
        </p:nvGrpSpPr>
        <p:grpSpPr bwMode="auto">
          <a:xfrm>
            <a:off x="3886200" y="3347120"/>
            <a:ext cx="1295400" cy="533400"/>
            <a:chOff x="2496" y="2064"/>
            <a:chExt cx="816" cy="336"/>
          </a:xfrm>
        </p:grpSpPr>
        <p:sp>
          <p:nvSpPr>
            <p:cNvPr id="14349" name="AutoShape 73"/>
            <p:cNvSpPr>
              <a:spLocks noChangeArrowheads="1"/>
            </p:cNvSpPr>
            <p:nvPr/>
          </p:nvSpPr>
          <p:spPr bwMode="auto">
            <a:xfrm>
              <a:off x="2496" y="2352"/>
              <a:ext cx="816" cy="48"/>
            </a:xfrm>
            <a:prstGeom prst="rightArrow">
              <a:avLst>
                <a:gd name="adj1" fmla="val 50000"/>
                <a:gd name="adj2" fmla="val 4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4350" name="Text Box 74"/>
            <p:cNvSpPr txBox="1">
              <a:spLocks noChangeArrowheads="1"/>
            </p:cNvSpPr>
            <p:nvPr/>
          </p:nvSpPr>
          <p:spPr bwMode="auto">
            <a:xfrm>
              <a:off x="2622" y="206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切换</a:t>
              </a:r>
            </a:p>
          </p:txBody>
        </p:sp>
      </p:grpSp>
      <p:sp>
        <p:nvSpPr>
          <p:cNvPr id="30"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并发</a:t>
            </a:r>
            <a:endParaRPr lang="en-US" altLang="zh-CN" sz="2800" b="1" kern="0" dirty="0" smtClean="0"/>
          </a:p>
        </p:txBody>
      </p:sp>
    </p:spTree>
    <p:extLst>
      <p:ext uri="{BB962C8B-B14F-4D97-AF65-F5344CB8AC3E}">
        <p14:creationId xmlns:p14="http://schemas.microsoft.com/office/powerpoint/2010/main" val="3989085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6964"/>
                                        </p:tgtEl>
                                        <p:attrNameLst>
                                          <p:attrName>style.visibility</p:attrName>
                                        </p:attrNameLst>
                                      </p:cBhvr>
                                      <p:to>
                                        <p:strVal val="visible"/>
                                      </p:to>
                                    </p:set>
                                    <p:animEffect transition="in" filter="dissolve">
                                      <p:cBhvr>
                                        <p:cTn id="7" dur="500"/>
                                        <p:tgtEl>
                                          <p:spTgt spid="166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6971"/>
                                        </p:tgtEl>
                                        <p:attrNameLst>
                                          <p:attrName>style.visibility</p:attrName>
                                        </p:attrNameLst>
                                      </p:cBhvr>
                                      <p:to>
                                        <p:strVal val="visible"/>
                                      </p:to>
                                    </p:set>
                                    <p:animEffect transition="in" filter="dissolve">
                                      <p:cBhvr>
                                        <p:cTn id="12" dur="500"/>
                                        <p:tgtEl>
                                          <p:spTgt spid="1669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166978"/>
                                        </p:tgtEl>
                                        <p:attrNameLst>
                                          <p:attrName>style.visibility</p:attrName>
                                        </p:attrNameLst>
                                      </p:cBhvr>
                                      <p:to>
                                        <p:strVal val="visible"/>
                                      </p:to>
                                    </p:set>
                                    <p:anim calcmode="lin" valueType="num">
                                      <p:cBhvr>
                                        <p:cTn id="17" dur="500" fill="hold"/>
                                        <p:tgtEl>
                                          <p:spTgt spid="166978"/>
                                        </p:tgtEl>
                                        <p:attrNameLst>
                                          <p:attrName>ppt_w</p:attrName>
                                        </p:attrNameLst>
                                      </p:cBhvr>
                                      <p:tavLst>
                                        <p:tav tm="0">
                                          <p:val>
                                            <p:fltVal val="0"/>
                                          </p:val>
                                        </p:tav>
                                        <p:tav tm="100000">
                                          <p:val>
                                            <p:strVal val="#ppt_w"/>
                                          </p:val>
                                        </p:tav>
                                      </p:tavLst>
                                    </p:anim>
                                    <p:anim calcmode="lin" valueType="num">
                                      <p:cBhvr>
                                        <p:cTn id="18" dur="500" fill="hold"/>
                                        <p:tgtEl>
                                          <p:spTgt spid="166978"/>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166984"/>
                                        </p:tgtEl>
                                        <p:attrNameLst>
                                          <p:attrName>style.visibility</p:attrName>
                                        </p:attrNameLst>
                                      </p:cBhvr>
                                      <p:to>
                                        <p:strVal val="visible"/>
                                      </p:to>
                                    </p:set>
                                    <p:anim calcmode="lin" valueType="num">
                                      <p:cBhvr>
                                        <p:cTn id="23" dur="500" fill="hold"/>
                                        <p:tgtEl>
                                          <p:spTgt spid="166984"/>
                                        </p:tgtEl>
                                        <p:attrNameLst>
                                          <p:attrName>ppt_w</p:attrName>
                                        </p:attrNameLst>
                                      </p:cBhvr>
                                      <p:tavLst>
                                        <p:tav tm="0">
                                          <p:val>
                                            <p:fltVal val="0"/>
                                          </p:val>
                                        </p:tav>
                                        <p:tav tm="100000">
                                          <p:val>
                                            <p:strVal val="#ppt_w"/>
                                          </p:val>
                                        </p:tav>
                                      </p:tavLst>
                                    </p:anim>
                                    <p:anim calcmode="lin" valueType="num">
                                      <p:cBhvr>
                                        <p:cTn id="24" dur="500" fill="hold"/>
                                        <p:tgtEl>
                                          <p:spTgt spid="166984"/>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nodeType="clickEffect">
                                  <p:stCondLst>
                                    <p:cond delay="0"/>
                                  </p:stCondLst>
                                  <p:childTnLst>
                                    <p:set>
                                      <p:cBhvr>
                                        <p:cTn id="28" dur="1" fill="hold">
                                          <p:stCondLst>
                                            <p:cond delay="0"/>
                                          </p:stCondLst>
                                        </p:cTn>
                                        <p:tgtEl>
                                          <p:spTgt spid="166978"/>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166981"/>
                                        </p:tgtEl>
                                        <p:attrNameLst>
                                          <p:attrName>style.visibility</p:attrName>
                                        </p:attrNameLst>
                                      </p:cBhvr>
                                      <p:to>
                                        <p:strVal val="visible"/>
                                      </p:to>
                                    </p:set>
                                    <p:anim calcmode="lin" valueType="num">
                                      <p:cBhvr>
                                        <p:cTn id="33" dur="500" fill="hold"/>
                                        <p:tgtEl>
                                          <p:spTgt spid="166981"/>
                                        </p:tgtEl>
                                        <p:attrNameLst>
                                          <p:attrName>ppt_w</p:attrName>
                                        </p:attrNameLst>
                                      </p:cBhvr>
                                      <p:tavLst>
                                        <p:tav tm="0">
                                          <p:val>
                                            <p:fltVal val="0"/>
                                          </p:val>
                                        </p:tav>
                                        <p:tav tm="100000">
                                          <p:val>
                                            <p:strVal val="#ppt_w"/>
                                          </p:val>
                                        </p:tav>
                                      </p:tavLst>
                                    </p:anim>
                                    <p:anim calcmode="lin" valueType="num">
                                      <p:cBhvr>
                                        <p:cTn id="34" dur="500" fill="hold"/>
                                        <p:tgtEl>
                                          <p:spTgt spid="1669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body" idx="1"/>
          </p:nvPr>
        </p:nvSpPr>
        <p:spPr>
          <a:xfrm>
            <a:off x="457200" y="872716"/>
            <a:ext cx="7921625" cy="865187"/>
          </a:xfrm>
          <a:noFill/>
        </p:spPr>
        <p:txBody>
          <a:bodyPr/>
          <a:lstStyle/>
          <a:p>
            <a:pPr eaLnBrk="1" hangingPunct="1">
              <a:lnSpc>
                <a:spcPct val="130000"/>
              </a:lnSpc>
              <a:buFont typeface="Wingdings" panose="05000000000000000000" pitchFamily="2" charset="2"/>
              <a:buChar char="n"/>
            </a:pPr>
            <a:r>
              <a:rPr lang="zh-CN" altLang="en-US" sz="2400" b="1" dirty="0" smtClean="0">
                <a:solidFill>
                  <a:srgbClr val="FF0000"/>
                </a:solidFill>
              </a:rPr>
              <a:t>需要切换执行现场</a:t>
            </a:r>
            <a:r>
              <a:rPr lang="en-US" altLang="zh-CN" sz="2400" b="1" dirty="0" smtClean="0">
                <a:solidFill>
                  <a:srgbClr val="FF0000"/>
                </a:solidFill>
              </a:rPr>
              <a:t>!</a:t>
            </a:r>
          </a:p>
        </p:txBody>
      </p:sp>
      <p:grpSp>
        <p:nvGrpSpPr>
          <p:cNvPr id="148527" name="Group 47"/>
          <p:cNvGrpSpPr>
            <a:grpSpLocks/>
          </p:cNvGrpSpPr>
          <p:nvPr/>
        </p:nvGrpSpPr>
        <p:grpSpPr bwMode="auto">
          <a:xfrm>
            <a:off x="909638" y="1585503"/>
            <a:ext cx="5719762" cy="2454275"/>
            <a:chOff x="573" y="1440"/>
            <a:chExt cx="3603" cy="1546"/>
          </a:xfrm>
        </p:grpSpPr>
        <p:grpSp>
          <p:nvGrpSpPr>
            <p:cNvPr id="15417" name="Group 46"/>
            <p:cNvGrpSpPr>
              <a:grpSpLocks/>
            </p:cNvGrpSpPr>
            <p:nvPr/>
          </p:nvGrpSpPr>
          <p:grpSpPr bwMode="auto">
            <a:xfrm>
              <a:off x="573" y="1440"/>
              <a:ext cx="1443" cy="1546"/>
              <a:chOff x="573" y="1440"/>
              <a:chExt cx="1443" cy="1546"/>
            </a:xfrm>
          </p:grpSpPr>
          <p:sp>
            <p:nvSpPr>
              <p:cNvPr id="15422" name="Rectangle 15"/>
              <p:cNvSpPr>
                <a:spLocks noChangeArrowheads="1"/>
              </p:cNvSpPr>
              <p:nvPr/>
            </p:nvSpPr>
            <p:spPr bwMode="auto">
              <a:xfrm>
                <a:off x="573" y="1749"/>
                <a:ext cx="1443"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5423" name="Text Box 16"/>
              <p:cNvSpPr txBox="1">
                <a:spLocks noChangeArrowheads="1"/>
              </p:cNvSpPr>
              <p:nvPr/>
            </p:nvSpPr>
            <p:spPr bwMode="auto">
              <a:xfrm>
                <a:off x="573" y="1776"/>
                <a:ext cx="14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ahoma" panose="020B0604030504040204" pitchFamily="34" charset="0"/>
                  </a:rPr>
                  <a:t>  mov ax, [100]</a:t>
                </a:r>
              </a:p>
              <a:p>
                <a:pPr eaLnBrk="1" hangingPunct="1">
                  <a:spcBef>
                    <a:spcPct val="50000"/>
                  </a:spcBef>
                  <a:buClrTx/>
                  <a:buSzTx/>
                  <a:buFontTx/>
                  <a:buNone/>
                </a:pPr>
                <a:r>
                  <a:rPr lang="en-US" altLang="zh-CN" sz="2000">
                    <a:latin typeface="Tahoma" panose="020B0604030504040204" pitchFamily="34" charset="0"/>
                  </a:rPr>
                  <a:t>  mov bx, [104]</a:t>
                </a:r>
              </a:p>
              <a:p>
                <a:pPr eaLnBrk="1" hangingPunct="1">
                  <a:spcBef>
                    <a:spcPct val="50000"/>
                  </a:spcBef>
                  <a:buClrTx/>
                  <a:buSzTx/>
                  <a:buFontTx/>
                  <a:buNone/>
                </a:pPr>
                <a:r>
                  <a:rPr lang="en-US" altLang="zh-CN" sz="2000">
                    <a:latin typeface="Tahoma" panose="020B0604030504040204" pitchFamily="34" charset="0"/>
                  </a:rPr>
                  <a:t>  add ax, bx</a:t>
                </a:r>
              </a:p>
              <a:p>
                <a:pPr eaLnBrk="1" hangingPunct="1">
                  <a:spcBef>
                    <a:spcPct val="50000"/>
                  </a:spcBef>
                  <a:buClrTx/>
                  <a:buSzTx/>
                  <a:buFontTx/>
                  <a:buNone/>
                </a:pPr>
                <a:r>
                  <a:rPr lang="en-US" altLang="zh-CN" sz="2000">
                    <a:latin typeface="Tahoma" panose="020B0604030504040204" pitchFamily="34" charset="0"/>
                  </a:rPr>
                  <a:t>  ……</a:t>
                </a:r>
                <a:r>
                  <a:rPr lang="en-US" altLang="zh-CN" sz="2000" b="0">
                    <a:latin typeface="Tahoma" panose="020B0604030504040204" pitchFamily="34" charset="0"/>
                  </a:rPr>
                  <a:t> </a:t>
                </a:r>
                <a:endParaRPr lang="en-US" altLang="zh-CN" sz="2000">
                  <a:latin typeface="Tahoma" panose="020B0604030504040204" pitchFamily="34" charset="0"/>
                </a:endParaRPr>
              </a:p>
            </p:txBody>
          </p:sp>
          <p:sp>
            <p:nvSpPr>
              <p:cNvPr id="15424" name="Rectangle 17"/>
              <p:cNvSpPr>
                <a:spLocks noChangeArrowheads="1"/>
              </p:cNvSpPr>
              <p:nvPr/>
            </p:nvSpPr>
            <p:spPr bwMode="auto">
              <a:xfrm>
                <a:off x="958" y="1440"/>
                <a:ext cx="5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a:t>程序</a:t>
                </a:r>
                <a:r>
                  <a:rPr lang="en-US" altLang="zh-CN" sz="2000" dirty="0"/>
                  <a:t>1</a:t>
                </a:r>
              </a:p>
            </p:txBody>
          </p:sp>
        </p:grpSp>
        <p:grpSp>
          <p:nvGrpSpPr>
            <p:cNvPr id="15418" name="Group 45"/>
            <p:cNvGrpSpPr>
              <a:grpSpLocks/>
            </p:cNvGrpSpPr>
            <p:nvPr/>
          </p:nvGrpSpPr>
          <p:grpSpPr bwMode="auto">
            <a:xfrm>
              <a:off x="2733" y="1440"/>
              <a:ext cx="1443" cy="1546"/>
              <a:chOff x="2928" y="1210"/>
              <a:chExt cx="1443" cy="1546"/>
            </a:xfrm>
          </p:grpSpPr>
          <p:sp>
            <p:nvSpPr>
              <p:cNvPr id="15419" name="Rectangle 18"/>
              <p:cNvSpPr>
                <a:spLocks noChangeArrowheads="1"/>
              </p:cNvSpPr>
              <p:nvPr/>
            </p:nvSpPr>
            <p:spPr bwMode="auto">
              <a:xfrm>
                <a:off x="2928" y="1519"/>
                <a:ext cx="1443"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5420" name="Text Box 19"/>
              <p:cNvSpPr txBox="1">
                <a:spLocks noChangeArrowheads="1"/>
              </p:cNvSpPr>
              <p:nvPr/>
            </p:nvSpPr>
            <p:spPr bwMode="auto">
              <a:xfrm>
                <a:off x="2928" y="1546"/>
                <a:ext cx="14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ahoma" panose="020B0604030504040204" pitchFamily="34" charset="0"/>
                  </a:rPr>
                  <a:t>  mov ax, 10</a:t>
                </a:r>
              </a:p>
              <a:p>
                <a:pPr eaLnBrk="1" hangingPunct="1">
                  <a:spcBef>
                    <a:spcPct val="50000"/>
                  </a:spcBef>
                  <a:buClrTx/>
                  <a:buSzTx/>
                  <a:buFontTx/>
                  <a:buNone/>
                </a:pPr>
                <a:r>
                  <a:rPr lang="en-US" altLang="zh-CN" sz="2000">
                    <a:latin typeface="Tahoma" panose="020B0604030504040204" pitchFamily="34" charset="0"/>
                  </a:rPr>
                  <a:t>  mov bx, 10</a:t>
                </a:r>
              </a:p>
              <a:p>
                <a:pPr eaLnBrk="1" hangingPunct="1">
                  <a:spcBef>
                    <a:spcPct val="50000"/>
                  </a:spcBef>
                  <a:buClrTx/>
                  <a:buSzTx/>
                  <a:buFontTx/>
                  <a:buNone/>
                </a:pPr>
                <a:r>
                  <a:rPr lang="en-US" altLang="zh-CN" sz="2000">
                    <a:latin typeface="Tahoma" panose="020B0604030504040204" pitchFamily="34" charset="0"/>
                  </a:rPr>
                  <a:t>  add ax, bx</a:t>
                </a:r>
              </a:p>
              <a:p>
                <a:pPr eaLnBrk="1" hangingPunct="1">
                  <a:spcBef>
                    <a:spcPct val="50000"/>
                  </a:spcBef>
                  <a:buClrTx/>
                  <a:buSzTx/>
                  <a:buFontTx/>
                  <a:buNone/>
                </a:pPr>
                <a:r>
                  <a:rPr lang="en-US" altLang="zh-CN" sz="2000">
                    <a:latin typeface="Tahoma" panose="020B0604030504040204" pitchFamily="34" charset="0"/>
                  </a:rPr>
                  <a:t>  ……</a:t>
                </a:r>
                <a:r>
                  <a:rPr lang="en-US" altLang="zh-CN" sz="2000" b="0">
                    <a:latin typeface="Tahoma" panose="020B0604030504040204" pitchFamily="34" charset="0"/>
                  </a:rPr>
                  <a:t> </a:t>
                </a:r>
                <a:endParaRPr lang="en-US" altLang="zh-CN" sz="2000">
                  <a:latin typeface="Tahoma" panose="020B0604030504040204" pitchFamily="34" charset="0"/>
                </a:endParaRPr>
              </a:p>
            </p:txBody>
          </p:sp>
          <p:sp>
            <p:nvSpPr>
              <p:cNvPr id="15421" name="Rectangle 20"/>
              <p:cNvSpPr>
                <a:spLocks noChangeArrowheads="1"/>
              </p:cNvSpPr>
              <p:nvPr/>
            </p:nvSpPr>
            <p:spPr bwMode="auto">
              <a:xfrm>
                <a:off x="3313" y="1210"/>
                <a:ext cx="5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t>程序</a:t>
                </a:r>
                <a:r>
                  <a:rPr lang="en-US" altLang="zh-CN" sz="2000"/>
                  <a:t>2</a:t>
                </a:r>
              </a:p>
            </p:txBody>
          </p:sp>
        </p:grpSp>
      </p:grpSp>
      <p:grpSp>
        <p:nvGrpSpPr>
          <p:cNvPr id="148501" name="Group 21"/>
          <p:cNvGrpSpPr>
            <a:grpSpLocks/>
          </p:cNvGrpSpPr>
          <p:nvPr/>
        </p:nvGrpSpPr>
        <p:grpSpPr bwMode="auto">
          <a:xfrm>
            <a:off x="152400" y="3023778"/>
            <a:ext cx="998538" cy="466725"/>
            <a:chOff x="139" y="1338"/>
            <a:chExt cx="629" cy="294"/>
          </a:xfrm>
        </p:grpSpPr>
        <p:sp>
          <p:nvSpPr>
            <p:cNvPr id="15415" name="Rectangle 22"/>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PC</a:t>
              </a:r>
            </a:p>
          </p:txBody>
        </p:sp>
        <p:sp>
          <p:nvSpPr>
            <p:cNvPr id="15416" name="AutoShape 23"/>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148504" name="Group 24"/>
          <p:cNvGrpSpPr>
            <a:grpSpLocks/>
          </p:cNvGrpSpPr>
          <p:nvPr/>
        </p:nvGrpSpPr>
        <p:grpSpPr bwMode="auto">
          <a:xfrm>
            <a:off x="3500438" y="3023778"/>
            <a:ext cx="998537" cy="466725"/>
            <a:chOff x="139" y="1338"/>
            <a:chExt cx="629" cy="294"/>
          </a:xfrm>
        </p:grpSpPr>
        <p:sp>
          <p:nvSpPr>
            <p:cNvPr id="15413" name="Rectangle 25"/>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PC</a:t>
              </a:r>
            </a:p>
          </p:txBody>
        </p:sp>
        <p:sp>
          <p:nvSpPr>
            <p:cNvPr id="15414" name="AutoShape 26"/>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148507" name="Group 27"/>
          <p:cNvGrpSpPr>
            <a:grpSpLocks/>
          </p:cNvGrpSpPr>
          <p:nvPr/>
        </p:nvGrpSpPr>
        <p:grpSpPr bwMode="auto">
          <a:xfrm>
            <a:off x="3124200" y="1661703"/>
            <a:ext cx="1295400" cy="533400"/>
            <a:chOff x="2496" y="2064"/>
            <a:chExt cx="816" cy="336"/>
          </a:xfrm>
        </p:grpSpPr>
        <p:sp>
          <p:nvSpPr>
            <p:cNvPr id="15411" name="AutoShape 28"/>
            <p:cNvSpPr>
              <a:spLocks noChangeArrowheads="1"/>
            </p:cNvSpPr>
            <p:nvPr/>
          </p:nvSpPr>
          <p:spPr bwMode="auto">
            <a:xfrm>
              <a:off x="2496" y="2352"/>
              <a:ext cx="816" cy="48"/>
            </a:xfrm>
            <a:prstGeom prst="rightArrow">
              <a:avLst>
                <a:gd name="adj1" fmla="val 50000"/>
                <a:gd name="adj2" fmla="val 4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5412" name="Text Box 29"/>
            <p:cNvSpPr txBox="1">
              <a:spLocks noChangeArrowheads="1"/>
            </p:cNvSpPr>
            <p:nvPr/>
          </p:nvSpPr>
          <p:spPr bwMode="auto">
            <a:xfrm>
              <a:off x="2622" y="206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切换</a:t>
              </a:r>
            </a:p>
          </p:txBody>
        </p:sp>
      </p:grpSp>
      <p:sp>
        <p:nvSpPr>
          <p:cNvPr id="15368" name="Oval 31"/>
          <p:cNvSpPr>
            <a:spLocks noChangeArrowheads="1"/>
          </p:cNvSpPr>
          <p:nvPr/>
        </p:nvSpPr>
        <p:spPr bwMode="auto">
          <a:xfrm>
            <a:off x="7834313" y="3338103"/>
            <a:ext cx="866775" cy="906463"/>
          </a:xfrm>
          <a:prstGeom prst="ellipse">
            <a:avLst/>
          </a:prstGeom>
          <a:solidFill>
            <a:srgbClr val="00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latin typeface="Century Gothic" panose="020B0502020202020204" pitchFamily="34" charset="0"/>
              </a:rPr>
              <a:t>程序</a:t>
            </a:r>
            <a:r>
              <a:rPr lang="en-US" altLang="zh-CN" sz="2000" dirty="0" smtClean="0">
                <a:latin typeface="Century Gothic" panose="020B0502020202020204" pitchFamily="34" charset="0"/>
              </a:rPr>
              <a:t>2</a:t>
            </a:r>
            <a:endParaRPr lang="en-US" altLang="zh-CN" sz="2000" dirty="0">
              <a:latin typeface="Century Gothic" panose="020B0502020202020204" pitchFamily="34" charset="0"/>
            </a:endParaRPr>
          </a:p>
        </p:txBody>
      </p:sp>
      <p:sp>
        <p:nvSpPr>
          <p:cNvPr id="15369" name="Oval 32"/>
          <p:cNvSpPr>
            <a:spLocks noChangeArrowheads="1"/>
          </p:cNvSpPr>
          <p:nvPr/>
        </p:nvSpPr>
        <p:spPr bwMode="auto">
          <a:xfrm>
            <a:off x="6858000" y="3338103"/>
            <a:ext cx="866775" cy="906463"/>
          </a:xfrm>
          <a:prstGeom prst="ellipse">
            <a:avLst/>
          </a:prstGeom>
          <a:solidFill>
            <a:srgbClr val="FF66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latin typeface="Century Gothic" panose="020B0502020202020204" pitchFamily="34" charset="0"/>
              </a:rPr>
              <a:t>程序</a:t>
            </a:r>
            <a:r>
              <a:rPr lang="en-US" altLang="zh-CN" sz="2000" dirty="0" smtClean="0">
                <a:latin typeface="Century Gothic" panose="020B0502020202020204" pitchFamily="34" charset="0"/>
              </a:rPr>
              <a:t>1</a:t>
            </a:r>
            <a:endParaRPr lang="en-US" altLang="zh-CN" sz="2000" dirty="0">
              <a:latin typeface="Century Gothic" panose="020B0502020202020204" pitchFamily="34" charset="0"/>
            </a:endParaRPr>
          </a:p>
        </p:txBody>
      </p:sp>
      <p:sp>
        <p:nvSpPr>
          <p:cNvPr id="15370" name="Rectangle 33"/>
          <p:cNvSpPr>
            <a:spLocks noChangeArrowheads="1"/>
          </p:cNvSpPr>
          <p:nvPr/>
        </p:nvSpPr>
        <p:spPr bwMode="auto">
          <a:xfrm rot="10800000">
            <a:off x="7315200" y="5719353"/>
            <a:ext cx="1828800" cy="59055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latin typeface="Century Gothic" panose="020B0502020202020204" pitchFamily="34" charset="0"/>
              </a:rPr>
              <a:t>内存</a:t>
            </a:r>
          </a:p>
        </p:txBody>
      </p:sp>
      <p:sp>
        <p:nvSpPr>
          <p:cNvPr id="15371" name="Line 34"/>
          <p:cNvSpPr>
            <a:spLocks noChangeShapeType="1"/>
          </p:cNvSpPr>
          <p:nvPr/>
        </p:nvSpPr>
        <p:spPr bwMode="auto">
          <a:xfrm>
            <a:off x="7315200" y="4252503"/>
            <a:ext cx="60960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2" name="Line 36"/>
          <p:cNvSpPr>
            <a:spLocks noChangeShapeType="1"/>
          </p:cNvSpPr>
          <p:nvPr/>
        </p:nvSpPr>
        <p:spPr bwMode="auto">
          <a:xfrm>
            <a:off x="8229600" y="4252503"/>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3" name="Oval 37"/>
          <p:cNvSpPr>
            <a:spLocks noChangeArrowheads="1"/>
          </p:cNvSpPr>
          <p:nvPr/>
        </p:nvSpPr>
        <p:spPr bwMode="auto">
          <a:xfrm>
            <a:off x="7772400" y="4481103"/>
            <a:ext cx="866775" cy="906463"/>
          </a:xfrm>
          <a:prstGeom prst="ellipse">
            <a:avLst/>
          </a:prstGeom>
          <a:solidFill>
            <a:srgbClr val="DDDDDD"/>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Century Gothic" panose="020B0502020202020204" pitchFamily="34" charset="0"/>
              </a:rPr>
              <a:t>CPU</a:t>
            </a:r>
          </a:p>
        </p:txBody>
      </p:sp>
      <p:sp>
        <p:nvSpPr>
          <p:cNvPr id="15374" name="Rectangle 38"/>
          <p:cNvSpPr>
            <a:spLocks noChangeArrowheads="1"/>
          </p:cNvSpPr>
          <p:nvPr/>
        </p:nvSpPr>
        <p:spPr bwMode="auto">
          <a:xfrm>
            <a:off x="6477000" y="4785903"/>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t>物理</a:t>
            </a:r>
            <a:r>
              <a:rPr lang="en-US" altLang="zh-CN" sz="2000"/>
              <a:t>CPU</a:t>
            </a:r>
          </a:p>
        </p:txBody>
      </p:sp>
      <p:sp>
        <p:nvSpPr>
          <p:cNvPr id="15375" name="Line 39"/>
          <p:cNvSpPr>
            <a:spLocks noChangeShapeType="1"/>
          </p:cNvSpPr>
          <p:nvPr/>
        </p:nvSpPr>
        <p:spPr bwMode="auto">
          <a:xfrm flipH="1">
            <a:off x="8229600" y="5395503"/>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23" name="Oval 43"/>
          <p:cNvSpPr>
            <a:spLocks noChangeArrowheads="1"/>
          </p:cNvSpPr>
          <p:nvPr/>
        </p:nvSpPr>
        <p:spPr bwMode="auto">
          <a:xfrm>
            <a:off x="6857999" y="3346039"/>
            <a:ext cx="866775" cy="906463"/>
          </a:xfrm>
          <a:prstGeom prst="ellipse">
            <a:avLst/>
          </a:prstGeom>
          <a:solidFill>
            <a:srgbClr val="FF66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latin typeface="Century Gothic" panose="020B0502020202020204" pitchFamily="34" charset="0"/>
              </a:rPr>
              <a:t>程序</a:t>
            </a:r>
            <a:r>
              <a:rPr lang="en-US" altLang="zh-CN" sz="2000" dirty="0" smtClean="0">
                <a:latin typeface="Century Gothic" panose="020B0502020202020204" pitchFamily="34" charset="0"/>
              </a:rPr>
              <a:t>1</a:t>
            </a:r>
            <a:endParaRPr lang="en-US" altLang="zh-CN" sz="2000" dirty="0">
              <a:latin typeface="Century Gothic" panose="020B0502020202020204" pitchFamily="34" charset="0"/>
            </a:endParaRPr>
          </a:p>
        </p:txBody>
      </p:sp>
      <p:sp>
        <p:nvSpPr>
          <p:cNvPr id="148524" name="Oval 44"/>
          <p:cNvSpPr>
            <a:spLocks noChangeArrowheads="1"/>
          </p:cNvSpPr>
          <p:nvPr/>
        </p:nvSpPr>
        <p:spPr bwMode="auto">
          <a:xfrm>
            <a:off x="7839076" y="3346038"/>
            <a:ext cx="866775" cy="906463"/>
          </a:xfrm>
          <a:prstGeom prst="ellipse">
            <a:avLst/>
          </a:prstGeom>
          <a:solidFill>
            <a:srgbClr val="00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latin typeface="Century Gothic" panose="020B0502020202020204" pitchFamily="34" charset="0"/>
              </a:rPr>
              <a:t>程序</a:t>
            </a:r>
            <a:r>
              <a:rPr lang="en-US" altLang="zh-CN" sz="2000" dirty="0" smtClean="0">
                <a:latin typeface="Century Gothic" panose="020B0502020202020204" pitchFamily="34" charset="0"/>
              </a:rPr>
              <a:t>2</a:t>
            </a:r>
            <a:endParaRPr lang="en-US" altLang="zh-CN" sz="2000" dirty="0">
              <a:latin typeface="Century Gothic" panose="020B0502020202020204" pitchFamily="34" charset="0"/>
            </a:endParaRPr>
          </a:p>
        </p:txBody>
      </p:sp>
      <p:grpSp>
        <p:nvGrpSpPr>
          <p:cNvPr id="148560" name="Group 80"/>
          <p:cNvGrpSpPr>
            <a:grpSpLocks/>
          </p:cNvGrpSpPr>
          <p:nvPr/>
        </p:nvGrpSpPr>
        <p:grpSpPr bwMode="auto">
          <a:xfrm>
            <a:off x="4792663" y="4176303"/>
            <a:ext cx="1989137" cy="2133600"/>
            <a:chOff x="4312" y="747"/>
            <a:chExt cx="1253" cy="1258"/>
          </a:xfrm>
        </p:grpSpPr>
        <p:sp>
          <p:nvSpPr>
            <p:cNvPr id="15399" name="Rectangle 54"/>
            <p:cNvSpPr>
              <a:spLocks noChangeArrowheads="1"/>
            </p:cNvSpPr>
            <p:nvPr/>
          </p:nvSpPr>
          <p:spPr bwMode="auto">
            <a:xfrm>
              <a:off x="4320" y="768"/>
              <a:ext cx="1059"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5400" name="Rectangle 56"/>
            <p:cNvSpPr>
              <a:spLocks noChangeArrowheads="1"/>
            </p:cNvSpPr>
            <p:nvPr/>
          </p:nvSpPr>
          <p:spPr bwMode="auto">
            <a:xfrm>
              <a:off x="4312" y="747"/>
              <a:ext cx="61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t>程序</a:t>
              </a:r>
              <a:r>
                <a:rPr lang="en-US" altLang="zh-CN" sz="2400" dirty="0" smtClean="0"/>
                <a:t>2</a:t>
              </a:r>
              <a:endParaRPr lang="en-US" altLang="zh-CN" sz="2400" dirty="0"/>
            </a:p>
          </p:txBody>
        </p:sp>
        <p:grpSp>
          <p:nvGrpSpPr>
            <p:cNvPr id="15401" name="Group 57"/>
            <p:cNvGrpSpPr>
              <a:grpSpLocks/>
            </p:cNvGrpSpPr>
            <p:nvPr/>
          </p:nvGrpSpPr>
          <p:grpSpPr bwMode="auto">
            <a:xfrm>
              <a:off x="4461" y="1035"/>
              <a:ext cx="1104" cy="285"/>
              <a:chOff x="4128" y="1863"/>
              <a:chExt cx="1104" cy="285"/>
            </a:xfrm>
          </p:grpSpPr>
          <p:sp>
            <p:nvSpPr>
              <p:cNvPr id="15409" name="Text Box 58"/>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15410" name="Text Box 59"/>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ax</a:t>
                </a:r>
              </a:p>
            </p:txBody>
          </p:sp>
        </p:grpSp>
        <p:sp>
          <p:nvSpPr>
            <p:cNvPr id="15402" name="Text Box 60"/>
            <p:cNvSpPr txBox="1">
              <a:spLocks noChangeArrowheads="1"/>
            </p:cNvSpPr>
            <p:nvPr/>
          </p:nvSpPr>
          <p:spPr bwMode="auto">
            <a:xfrm>
              <a:off x="4509" y="1035"/>
              <a:ext cx="34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10</a:t>
              </a:r>
            </a:p>
          </p:txBody>
        </p:sp>
        <p:grpSp>
          <p:nvGrpSpPr>
            <p:cNvPr id="15403" name="Group 61"/>
            <p:cNvGrpSpPr>
              <a:grpSpLocks/>
            </p:cNvGrpSpPr>
            <p:nvPr/>
          </p:nvGrpSpPr>
          <p:grpSpPr bwMode="auto">
            <a:xfrm>
              <a:off x="4461" y="1371"/>
              <a:ext cx="1104" cy="285"/>
              <a:chOff x="4128" y="1863"/>
              <a:chExt cx="1104" cy="285"/>
            </a:xfrm>
          </p:grpSpPr>
          <p:sp>
            <p:nvSpPr>
              <p:cNvPr id="15407" name="Text Box 62"/>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10</a:t>
                </a:r>
              </a:p>
            </p:txBody>
          </p:sp>
          <p:sp>
            <p:nvSpPr>
              <p:cNvPr id="15408" name="Text Box 63"/>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bx</a:t>
                </a:r>
              </a:p>
            </p:txBody>
          </p:sp>
        </p:grpSp>
        <p:grpSp>
          <p:nvGrpSpPr>
            <p:cNvPr id="15404" name="Group 64"/>
            <p:cNvGrpSpPr>
              <a:grpSpLocks/>
            </p:cNvGrpSpPr>
            <p:nvPr/>
          </p:nvGrpSpPr>
          <p:grpSpPr bwMode="auto">
            <a:xfrm>
              <a:off x="4461" y="1699"/>
              <a:ext cx="1104" cy="284"/>
              <a:chOff x="4128" y="1863"/>
              <a:chExt cx="1104" cy="284"/>
            </a:xfrm>
          </p:grpSpPr>
          <p:sp>
            <p:nvSpPr>
              <p:cNvPr id="15405" name="Text Box 65"/>
              <p:cNvSpPr txBox="1">
                <a:spLocks noChangeArrowheads="1"/>
              </p:cNvSpPr>
              <p:nvPr/>
            </p:nvSpPr>
            <p:spPr bwMode="auto">
              <a:xfrm>
                <a:off x="4128" y="1872"/>
                <a:ext cx="480" cy="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15406" name="Text Box 66"/>
              <p:cNvSpPr txBox="1">
                <a:spLocks noChangeArrowheads="1"/>
              </p:cNvSpPr>
              <p:nvPr/>
            </p:nvSpPr>
            <p:spPr bwMode="auto">
              <a:xfrm>
                <a:off x="4656" y="1863"/>
                <a:ext cx="5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PC</a:t>
                </a:r>
              </a:p>
            </p:txBody>
          </p:sp>
        </p:grpSp>
      </p:grpSp>
      <p:sp>
        <p:nvSpPr>
          <p:cNvPr id="148561" name="Oval 81"/>
          <p:cNvSpPr>
            <a:spLocks noChangeArrowheads="1"/>
          </p:cNvSpPr>
          <p:nvPr/>
        </p:nvSpPr>
        <p:spPr bwMode="auto">
          <a:xfrm>
            <a:off x="6868760" y="3346040"/>
            <a:ext cx="866775" cy="906463"/>
          </a:xfrm>
          <a:prstGeom prst="ellipse">
            <a:avLst/>
          </a:prstGeom>
          <a:solidFill>
            <a:srgbClr val="FF66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dirty="0">
                <a:latin typeface="Century Gothic" panose="020B0502020202020204" pitchFamily="34" charset="0"/>
              </a:rPr>
              <a:t>程序</a:t>
            </a:r>
            <a:r>
              <a:rPr lang="en-US" altLang="zh-CN" sz="2000" dirty="0" smtClean="0">
                <a:latin typeface="Century Gothic" panose="020B0502020202020204" pitchFamily="34" charset="0"/>
              </a:rPr>
              <a:t>1</a:t>
            </a:r>
            <a:endParaRPr lang="en-US" altLang="zh-CN" sz="2000" dirty="0">
              <a:latin typeface="Century Gothic" panose="020B0502020202020204" pitchFamily="34" charset="0"/>
            </a:endParaRPr>
          </a:p>
        </p:txBody>
      </p:sp>
      <p:grpSp>
        <p:nvGrpSpPr>
          <p:cNvPr id="148562" name="Group 82"/>
          <p:cNvGrpSpPr>
            <a:grpSpLocks/>
          </p:cNvGrpSpPr>
          <p:nvPr/>
        </p:nvGrpSpPr>
        <p:grpSpPr bwMode="auto">
          <a:xfrm>
            <a:off x="152400" y="3557178"/>
            <a:ext cx="998538" cy="466725"/>
            <a:chOff x="139" y="1338"/>
            <a:chExt cx="629" cy="294"/>
          </a:xfrm>
        </p:grpSpPr>
        <p:sp>
          <p:nvSpPr>
            <p:cNvPr id="15397" name="Rectangle 83"/>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PC</a:t>
              </a:r>
            </a:p>
          </p:txBody>
        </p:sp>
        <p:sp>
          <p:nvSpPr>
            <p:cNvPr id="15398" name="AutoShape 84"/>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148569" name="Group 89"/>
          <p:cNvGrpSpPr>
            <a:grpSpLocks/>
          </p:cNvGrpSpPr>
          <p:nvPr/>
        </p:nvGrpSpPr>
        <p:grpSpPr bwMode="auto">
          <a:xfrm>
            <a:off x="3124200" y="3490503"/>
            <a:ext cx="1295400" cy="533400"/>
            <a:chOff x="1968" y="2496"/>
            <a:chExt cx="816" cy="336"/>
          </a:xfrm>
        </p:grpSpPr>
        <p:sp>
          <p:nvSpPr>
            <p:cNvPr id="15395" name="AutoShape 87"/>
            <p:cNvSpPr>
              <a:spLocks noChangeArrowheads="1"/>
            </p:cNvSpPr>
            <p:nvPr/>
          </p:nvSpPr>
          <p:spPr bwMode="auto">
            <a:xfrm rot="10800000">
              <a:off x="1968" y="2784"/>
              <a:ext cx="816" cy="48"/>
            </a:xfrm>
            <a:prstGeom prst="rightArrow">
              <a:avLst>
                <a:gd name="adj1" fmla="val 50000"/>
                <a:gd name="adj2" fmla="val 4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5396" name="Text Box 88"/>
            <p:cNvSpPr txBox="1">
              <a:spLocks noChangeArrowheads="1"/>
            </p:cNvSpPr>
            <p:nvPr/>
          </p:nvSpPr>
          <p:spPr bwMode="auto">
            <a:xfrm>
              <a:off x="2094" y="2496"/>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切换</a:t>
              </a:r>
            </a:p>
          </p:txBody>
        </p:sp>
      </p:grpSp>
      <p:grpSp>
        <p:nvGrpSpPr>
          <p:cNvPr id="148570" name="Group 90"/>
          <p:cNvGrpSpPr>
            <a:grpSpLocks/>
          </p:cNvGrpSpPr>
          <p:nvPr/>
        </p:nvGrpSpPr>
        <p:grpSpPr bwMode="auto">
          <a:xfrm>
            <a:off x="1897063" y="4176303"/>
            <a:ext cx="1989137" cy="2133600"/>
            <a:chOff x="4312" y="747"/>
            <a:chExt cx="1253" cy="1258"/>
          </a:xfrm>
        </p:grpSpPr>
        <p:sp>
          <p:nvSpPr>
            <p:cNvPr id="15383" name="Rectangle 91"/>
            <p:cNvSpPr>
              <a:spLocks noChangeArrowheads="1"/>
            </p:cNvSpPr>
            <p:nvPr/>
          </p:nvSpPr>
          <p:spPr bwMode="auto">
            <a:xfrm>
              <a:off x="4320" y="768"/>
              <a:ext cx="1059"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5384" name="Rectangle 92"/>
            <p:cNvSpPr>
              <a:spLocks noChangeArrowheads="1"/>
            </p:cNvSpPr>
            <p:nvPr/>
          </p:nvSpPr>
          <p:spPr bwMode="auto">
            <a:xfrm>
              <a:off x="4312" y="747"/>
              <a:ext cx="61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t>程序</a:t>
              </a:r>
              <a:r>
                <a:rPr lang="en-US" altLang="zh-CN" sz="2400" dirty="0" smtClean="0"/>
                <a:t>1</a:t>
              </a:r>
              <a:endParaRPr lang="en-US" altLang="zh-CN" sz="2400" dirty="0"/>
            </a:p>
          </p:txBody>
        </p:sp>
        <p:grpSp>
          <p:nvGrpSpPr>
            <p:cNvPr id="15385" name="Group 93"/>
            <p:cNvGrpSpPr>
              <a:grpSpLocks/>
            </p:cNvGrpSpPr>
            <p:nvPr/>
          </p:nvGrpSpPr>
          <p:grpSpPr bwMode="auto">
            <a:xfrm>
              <a:off x="4461" y="1035"/>
              <a:ext cx="1104" cy="285"/>
              <a:chOff x="4128" y="1863"/>
              <a:chExt cx="1104" cy="285"/>
            </a:xfrm>
          </p:grpSpPr>
          <p:sp>
            <p:nvSpPr>
              <p:cNvPr id="15393" name="Text Box 94"/>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15394" name="Text Box 95"/>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ax</a:t>
                </a:r>
              </a:p>
            </p:txBody>
          </p:sp>
        </p:grpSp>
        <p:sp>
          <p:nvSpPr>
            <p:cNvPr id="15386" name="Text Box 96"/>
            <p:cNvSpPr txBox="1">
              <a:spLocks noChangeArrowheads="1"/>
            </p:cNvSpPr>
            <p:nvPr/>
          </p:nvSpPr>
          <p:spPr bwMode="auto">
            <a:xfrm>
              <a:off x="4509" y="1035"/>
              <a:ext cx="34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 1</a:t>
              </a:r>
            </a:p>
          </p:txBody>
        </p:sp>
        <p:grpSp>
          <p:nvGrpSpPr>
            <p:cNvPr id="15387" name="Group 97"/>
            <p:cNvGrpSpPr>
              <a:grpSpLocks/>
            </p:cNvGrpSpPr>
            <p:nvPr/>
          </p:nvGrpSpPr>
          <p:grpSpPr bwMode="auto">
            <a:xfrm>
              <a:off x="4461" y="1371"/>
              <a:ext cx="1104" cy="285"/>
              <a:chOff x="4128" y="1863"/>
              <a:chExt cx="1104" cy="285"/>
            </a:xfrm>
          </p:grpSpPr>
          <p:sp>
            <p:nvSpPr>
              <p:cNvPr id="15391" name="Text Box 98"/>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1</a:t>
                </a:r>
              </a:p>
            </p:txBody>
          </p:sp>
          <p:sp>
            <p:nvSpPr>
              <p:cNvPr id="15392" name="Text Box 99"/>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bx</a:t>
                </a:r>
              </a:p>
            </p:txBody>
          </p:sp>
        </p:grpSp>
        <p:grpSp>
          <p:nvGrpSpPr>
            <p:cNvPr id="15388" name="Group 100"/>
            <p:cNvGrpSpPr>
              <a:grpSpLocks/>
            </p:cNvGrpSpPr>
            <p:nvPr/>
          </p:nvGrpSpPr>
          <p:grpSpPr bwMode="auto">
            <a:xfrm>
              <a:off x="4461" y="1699"/>
              <a:ext cx="1104" cy="284"/>
              <a:chOff x="4128" y="1863"/>
              <a:chExt cx="1104" cy="284"/>
            </a:xfrm>
          </p:grpSpPr>
          <p:sp>
            <p:nvSpPr>
              <p:cNvPr id="15389" name="Text Box 101"/>
              <p:cNvSpPr txBox="1">
                <a:spLocks noChangeArrowheads="1"/>
              </p:cNvSpPr>
              <p:nvPr/>
            </p:nvSpPr>
            <p:spPr bwMode="auto">
              <a:xfrm>
                <a:off x="4128" y="1872"/>
                <a:ext cx="480" cy="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15390" name="Text Box 102"/>
              <p:cNvSpPr txBox="1">
                <a:spLocks noChangeArrowheads="1"/>
              </p:cNvSpPr>
              <p:nvPr/>
            </p:nvSpPr>
            <p:spPr bwMode="auto">
              <a:xfrm>
                <a:off x="4656" y="1863"/>
                <a:ext cx="5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PC</a:t>
                </a:r>
              </a:p>
            </p:txBody>
          </p:sp>
        </p:grpSp>
      </p:grpSp>
      <p:sp>
        <p:nvSpPr>
          <p:cNvPr id="66"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并发</a:t>
            </a:r>
            <a:endParaRPr lang="en-US" altLang="zh-CN" sz="2800" b="1" kern="0" dirty="0" smtClean="0"/>
          </a:p>
        </p:txBody>
      </p:sp>
    </p:spTree>
    <p:extLst>
      <p:ext uri="{BB962C8B-B14F-4D97-AF65-F5344CB8AC3E}">
        <p14:creationId xmlns:p14="http://schemas.microsoft.com/office/powerpoint/2010/main" val="1407175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8527"/>
                                        </p:tgtEl>
                                        <p:attrNameLst>
                                          <p:attrName>style.visibility</p:attrName>
                                        </p:attrNameLst>
                                      </p:cBhvr>
                                      <p:to>
                                        <p:strVal val="visible"/>
                                      </p:to>
                                    </p:set>
                                    <p:animEffect transition="in" filter="dissolve">
                                      <p:cBhvr>
                                        <p:cTn id="7" dur="500"/>
                                        <p:tgtEl>
                                          <p:spTgt spid="1485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8560"/>
                                        </p:tgtEl>
                                        <p:attrNameLst>
                                          <p:attrName>style.visibility</p:attrName>
                                        </p:attrNameLst>
                                      </p:cBhvr>
                                      <p:to>
                                        <p:strVal val="visible"/>
                                      </p:to>
                                    </p:set>
                                    <p:animEffect transition="in" filter="dissolve">
                                      <p:cBhvr>
                                        <p:cTn id="12" dur="500"/>
                                        <p:tgtEl>
                                          <p:spTgt spid="1485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accel="50000" decel="50000" fill="hold" grpId="0" nodeType="clickEffect">
                                  <p:stCondLst>
                                    <p:cond delay="0"/>
                                  </p:stCondLst>
                                  <p:childTnLst>
                                    <p:animMotion origin="layout" path="M -2.5E-6 3.33333E-6 L 0.10261 0.16736 " pathEditMode="relative" rAng="0" ptsTypes="AA">
                                      <p:cBhvr>
                                        <p:cTn id="16" dur="2000" fill="hold"/>
                                        <p:tgtEl>
                                          <p:spTgt spid="148523"/>
                                        </p:tgtEl>
                                        <p:attrNameLst>
                                          <p:attrName>ppt_x</p:attrName>
                                          <p:attrName>ppt_y</p:attrName>
                                        </p:attrNameLst>
                                      </p:cBhvr>
                                      <p:rCtr x="5122" y="8356"/>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148501"/>
                                        </p:tgtEl>
                                        <p:attrNameLst>
                                          <p:attrName>style.visibility</p:attrName>
                                        </p:attrNameLst>
                                      </p:cBhvr>
                                      <p:to>
                                        <p:strVal val="visible"/>
                                      </p:to>
                                    </p:set>
                                    <p:anim calcmode="lin" valueType="num">
                                      <p:cBhvr>
                                        <p:cTn id="21" dur="500" fill="hold"/>
                                        <p:tgtEl>
                                          <p:spTgt spid="148501"/>
                                        </p:tgtEl>
                                        <p:attrNameLst>
                                          <p:attrName>ppt_w</p:attrName>
                                        </p:attrNameLst>
                                      </p:cBhvr>
                                      <p:tavLst>
                                        <p:tav tm="0">
                                          <p:val>
                                            <p:fltVal val="0"/>
                                          </p:val>
                                        </p:tav>
                                        <p:tav tm="100000">
                                          <p:val>
                                            <p:strVal val="#ppt_w"/>
                                          </p:val>
                                        </p:tav>
                                      </p:tavLst>
                                    </p:anim>
                                    <p:anim calcmode="lin" valueType="num">
                                      <p:cBhvr>
                                        <p:cTn id="22" dur="500" fill="hold"/>
                                        <p:tgtEl>
                                          <p:spTgt spid="148501"/>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148507"/>
                                        </p:tgtEl>
                                        <p:attrNameLst>
                                          <p:attrName>style.visibility</p:attrName>
                                        </p:attrNameLst>
                                      </p:cBhvr>
                                      <p:to>
                                        <p:strVal val="visible"/>
                                      </p:to>
                                    </p:set>
                                    <p:anim calcmode="lin" valueType="num">
                                      <p:cBhvr>
                                        <p:cTn id="27" dur="500" fill="hold"/>
                                        <p:tgtEl>
                                          <p:spTgt spid="148507"/>
                                        </p:tgtEl>
                                        <p:attrNameLst>
                                          <p:attrName>ppt_w</p:attrName>
                                        </p:attrNameLst>
                                      </p:cBhvr>
                                      <p:tavLst>
                                        <p:tav tm="0">
                                          <p:val>
                                            <p:fltVal val="0"/>
                                          </p:val>
                                        </p:tav>
                                        <p:tav tm="100000">
                                          <p:val>
                                            <p:strVal val="#ppt_w"/>
                                          </p:val>
                                        </p:tav>
                                      </p:tavLst>
                                    </p:anim>
                                    <p:anim calcmode="lin" valueType="num">
                                      <p:cBhvr>
                                        <p:cTn id="28" dur="500" fill="hold"/>
                                        <p:tgtEl>
                                          <p:spTgt spid="148507"/>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148570"/>
                                        </p:tgtEl>
                                        <p:attrNameLst>
                                          <p:attrName>style.visibility</p:attrName>
                                        </p:attrNameLst>
                                      </p:cBhvr>
                                      <p:to>
                                        <p:strVal val="visible"/>
                                      </p:to>
                                    </p:set>
                                    <p:animEffect transition="in" filter="dissolve">
                                      <p:cBhvr>
                                        <p:cTn id="33" dur="500"/>
                                        <p:tgtEl>
                                          <p:spTgt spid="14857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xit" presetSubtype="0" fill="hold" nodeType="clickEffect">
                                  <p:stCondLst>
                                    <p:cond delay="0"/>
                                  </p:stCondLst>
                                  <p:childTnLst>
                                    <p:set>
                                      <p:cBhvr>
                                        <p:cTn id="37" dur="1" fill="hold">
                                          <p:stCondLst>
                                            <p:cond delay="0"/>
                                          </p:stCondLst>
                                        </p:cTn>
                                        <p:tgtEl>
                                          <p:spTgt spid="148501"/>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0" presetClass="path" presetSubtype="0" accel="50000" decel="50000" fill="hold" grpId="0" nodeType="clickEffect">
                                  <p:stCondLst>
                                    <p:cond delay="0"/>
                                  </p:stCondLst>
                                  <p:childTnLst>
                                    <p:animMotion origin="layout" path="M -8.33333E-7 3.33333E-6 L -0.0026 0.16736 " pathEditMode="relative" rAng="0" ptsTypes="AA">
                                      <p:cBhvr>
                                        <p:cTn id="41" dur="2000" fill="hold"/>
                                        <p:tgtEl>
                                          <p:spTgt spid="148524"/>
                                        </p:tgtEl>
                                        <p:attrNameLst>
                                          <p:attrName>ppt_x</p:attrName>
                                          <p:attrName>ppt_y</p:attrName>
                                        </p:attrNameLst>
                                      </p:cBhvr>
                                      <p:rCtr x="-139" y="8356"/>
                                    </p:animMotion>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10" fill="hold" nodeType="clickEffect">
                                  <p:stCondLst>
                                    <p:cond delay="0"/>
                                  </p:stCondLst>
                                  <p:childTnLst>
                                    <p:set>
                                      <p:cBhvr>
                                        <p:cTn id="45" dur="1" fill="hold">
                                          <p:stCondLst>
                                            <p:cond delay="0"/>
                                          </p:stCondLst>
                                        </p:cTn>
                                        <p:tgtEl>
                                          <p:spTgt spid="148504"/>
                                        </p:tgtEl>
                                        <p:attrNameLst>
                                          <p:attrName>style.visibility</p:attrName>
                                        </p:attrNameLst>
                                      </p:cBhvr>
                                      <p:to>
                                        <p:strVal val="visible"/>
                                      </p:to>
                                    </p:set>
                                    <p:anim calcmode="lin" valueType="num">
                                      <p:cBhvr>
                                        <p:cTn id="46" dur="500" fill="hold"/>
                                        <p:tgtEl>
                                          <p:spTgt spid="148504"/>
                                        </p:tgtEl>
                                        <p:attrNameLst>
                                          <p:attrName>ppt_w</p:attrName>
                                        </p:attrNameLst>
                                      </p:cBhvr>
                                      <p:tavLst>
                                        <p:tav tm="0">
                                          <p:val>
                                            <p:fltVal val="0"/>
                                          </p:val>
                                        </p:tav>
                                        <p:tav tm="100000">
                                          <p:val>
                                            <p:strVal val="#ppt_w"/>
                                          </p:val>
                                        </p:tav>
                                      </p:tavLst>
                                    </p:anim>
                                    <p:anim calcmode="lin" valueType="num">
                                      <p:cBhvr>
                                        <p:cTn id="47" dur="500" fill="hold"/>
                                        <p:tgtEl>
                                          <p:spTgt spid="148504"/>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0" fill="hold" nodeType="clickEffect">
                                  <p:stCondLst>
                                    <p:cond delay="0"/>
                                  </p:stCondLst>
                                  <p:childTnLst>
                                    <p:set>
                                      <p:cBhvr>
                                        <p:cTn id="51" dur="1" fill="hold">
                                          <p:stCondLst>
                                            <p:cond delay="0"/>
                                          </p:stCondLst>
                                        </p:cTn>
                                        <p:tgtEl>
                                          <p:spTgt spid="148569"/>
                                        </p:tgtEl>
                                        <p:attrNameLst>
                                          <p:attrName>style.visibility</p:attrName>
                                        </p:attrNameLst>
                                      </p:cBhvr>
                                      <p:to>
                                        <p:strVal val="visible"/>
                                      </p:to>
                                    </p:set>
                                    <p:anim calcmode="lin" valueType="num">
                                      <p:cBhvr>
                                        <p:cTn id="52" dur="500" fill="hold"/>
                                        <p:tgtEl>
                                          <p:spTgt spid="148569"/>
                                        </p:tgtEl>
                                        <p:attrNameLst>
                                          <p:attrName>ppt_w</p:attrName>
                                        </p:attrNameLst>
                                      </p:cBhvr>
                                      <p:tavLst>
                                        <p:tav tm="0">
                                          <p:val>
                                            <p:fltVal val="0"/>
                                          </p:val>
                                        </p:tav>
                                        <p:tav tm="100000">
                                          <p:val>
                                            <p:strVal val="#ppt_w"/>
                                          </p:val>
                                        </p:tav>
                                      </p:tavLst>
                                    </p:anim>
                                    <p:anim calcmode="lin" valueType="num">
                                      <p:cBhvr>
                                        <p:cTn id="53" dur="500" fill="hold"/>
                                        <p:tgtEl>
                                          <p:spTgt spid="148569"/>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nodeType="clickEffect">
                                  <p:stCondLst>
                                    <p:cond delay="0"/>
                                  </p:stCondLst>
                                  <p:childTnLst>
                                    <p:set>
                                      <p:cBhvr>
                                        <p:cTn id="57" dur="1" fill="hold">
                                          <p:stCondLst>
                                            <p:cond delay="0"/>
                                          </p:stCondLst>
                                        </p:cTn>
                                        <p:tgtEl>
                                          <p:spTgt spid="148504"/>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0" presetClass="path" presetSubtype="0" accel="50000" decel="50000" fill="hold" grpId="0" nodeType="clickEffect">
                                  <p:stCondLst>
                                    <p:cond delay="0"/>
                                  </p:stCondLst>
                                  <p:childTnLst>
                                    <p:animMotion origin="layout" path="M -2.5E-6 3.33333E-6 L 0.10261 0.16736 " pathEditMode="relative" rAng="0" ptsTypes="AA">
                                      <p:cBhvr>
                                        <p:cTn id="61" dur="2000" fill="hold"/>
                                        <p:tgtEl>
                                          <p:spTgt spid="148561"/>
                                        </p:tgtEl>
                                        <p:attrNameLst>
                                          <p:attrName>ppt_x</p:attrName>
                                          <p:attrName>ppt_y</p:attrName>
                                        </p:attrNameLst>
                                      </p:cBhvr>
                                      <p:rCtr x="5122" y="8356"/>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7" presetClass="entr" presetSubtype="10" fill="hold" nodeType="clickEffect">
                                  <p:stCondLst>
                                    <p:cond delay="0"/>
                                  </p:stCondLst>
                                  <p:childTnLst>
                                    <p:set>
                                      <p:cBhvr>
                                        <p:cTn id="65" dur="1" fill="hold">
                                          <p:stCondLst>
                                            <p:cond delay="0"/>
                                          </p:stCondLst>
                                        </p:cTn>
                                        <p:tgtEl>
                                          <p:spTgt spid="148562"/>
                                        </p:tgtEl>
                                        <p:attrNameLst>
                                          <p:attrName>style.visibility</p:attrName>
                                        </p:attrNameLst>
                                      </p:cBhvr>
                                      <p:to>
                                        <p:strVal val="visible"/>
                                      </p:to>
                                    </p:set>
                                    <p:anim calcmode="lin" valueType="num">
                                      <p:cBhvr>
                                        <p:cTn id="66" dur="500" fill="hold"/>
                                        <p:tgtEl>
                                          <p:spTgt spid="148562"/>
                                        </p:tgtEl>
                                        <p:attrNameLst>
                                          <p:attrName>ppt_w</p:attrName>
                                        </p:attrNameLst>
                                      </p:cBhvr>
                                      <p:tavLst>
                                        <p:tav tm="0">
                                          <p:val>
                                            <p:fltVal val="0"/>
                                          </p:val>
                                        </p:tav>
                                        <p:tav tm="100000">
                                          <p:val>
                                            <p:strVal val="#ppt_w"/>
                                          </p:val>
                                        </p:tav>
                                      </p:tavLst>
                                    </p:anim>
                                    <p:anim calcmode="lin" valueType="num">
                                      <p:cBhvr>
                                        <p:cTn id="67" dur="500" fill="hold"/>
                                        <p:tgtEl>
                                          <p:spTgt spid="1485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3" grpId="0" animBg="1"/>
      <p:bldP spid="148524" grpId="0" animBg="1"/>
      <p:bldP spid="14856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971600" y="1844824"/>
            <a:ext cx="7920880" cy="36724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50000"/>
              </a:lnSpc>
              <a:spcBef>
                <a:spcPts val="0"/>
              </a:spcBef>
              <a:buSzPct val="100000"/>
              <a:buFont typeface="Wingdings" pitchFamily="2" charset="2"/>
              <a:buChar char="n"/>
              <a:defRPr/>
            </a:pPr>
            <a:r>
              <a:rPr lang="en-US" altLang="zh-CN" sz="3200" b="1" kern="0" smtClean="0">
                <a:latin typeface="Times New Roman" panose="02020603050405020304" pitchFamily="18" charset="0"/>
                <a:ea typeface="+mn-ea"/>
                <a:cs typeface="Times New Roman" panose="02020603050405020304" pitchFamily="18" charset="0"/>
              </a:rPr>
              <a:t>2.1 </a:t>
            </a:r>
            <a:r>
              <a:rPr lang="zh-CN" altLang="en-US" sz="3200" b="1" kern="0" smtClean="0">
                <a:latin typeface="Times New Roman" panose="02020603050405020304" pitchFamily="18" charset="0"/>
                <a:ea typeface="+mn-ea"/>
                <a:cs typeface="Times New Roman" panose="02020603050405020304" pitchFamily="18" charset="0"/>
              </a:rPr>
              <a:t>进程介绍</a:t>
            </a:r>
            <a:endParaRPr lang="en-US" altLang="zh-CN" sz="32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3200" b="1" kern="0" smtClean="0">
                <a:latin typeface="Times New Roman" panose="02020603050405020304" pitchFamily="18" charset="0"/>
                <a:ea typeface="+mn-ea"/>
                <a:cs typeface="Times New Roman" panose="02020603050405020304" pitchFamily="18" charset="0"/>
              </a:rPr>
              <a:t>2.2 </a:t>
            </a:r>
            <a:r>
              <a:rPr lang="zh-CN" altLang="en-US" sz="3200" b="1" kern="0" smtClean="0">
                <a:latin typeface="Times New Roman" panose="02020603050405020304" pitchFamily="18" charset="0"/>
                <a:ea typeface="+mn-ea"/>
                <a:cs typeface="Times New Roman" panose="02020603050405020304" pitchFamily="18" charset="0"/>
              </a:rPr>
              <a:t>进程间通信</a:t>
            </a:r>
            <a:endParaRPr lang="en-US" altLang="zh-CN" sz="32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3200" b="1" kern="0" smtClean="0">
                <a:latin typeface="Times New Roman" panose="02020603050405020304" pitchFamily="18" charset="0"/>
                <a:ea typeface="+mn-ea"/>
                <a:cs typeface="Times New Roman" panose="02020603050405020304" pitchFamily="18" charset="0"/>
              </a:rPr>
              <a:t>2.3 </a:t>
            </a:r>
            <a:r>
              <a:rPr lang="zh-CN" altLang="en-US" sz="3200" b="1" kern="0" smtClean="0">
                <a:latin typeface="Times New Roman" panose="02020603050405020304" pitchFamily="18" charset="0"/>
                <a:ea typeface="+mn-ea"/>
                <a:cs typeface="Times New Roman" panose="02020603050405020304" pitchFamily="18" charset="0"/>
              </a:rPr>
              <a:t>经典</a:t>
            </a:r>
            <a:r>
              <a:rPr lang="en-US" altLang="zh-CN" sz="3200" b="1" kern="0" smtClean="0">
                <a:latin typeface="Times New Roman" panose="02020603050405020304" pitchFamily="18" charset="0"/>
                <a:ea typeface="+mn-ea"/>
                <a:cs typeface="Times New Roman" panose="02020603050405020304" pitchFamily="18" charset="0"/>
              </a:rPr>
              <a:t>IPC</a:t>
            </a:r>
            <a:r>
              <a:rPr lang="zh-CN" altLang="en-US" sz="3200" b="1" kern="0" smtClean="0">
                <a:latin typeface="Times New Roman" panose="02020603050405020304" pitchFamily="18" charset="0"/>
                <a:ea typeface="+mn-ea"/>
                <a:cs typeface="Times New Roman" panose="02020603050405020304" pitchFamily="18" charset="0"/>
              </a:rPr>
              <a:t>问题</a:t>
            </a:r>
            <a:endParaRPr lang="en-US" altLang="zh-CN" sz="32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kumimoji="0" lang="en-US" altLang="zh-CN" sz="3200" b="1" kern="0" smtClean="0">
                <a:latin typeface="Times New Roman" panose="02020603050405020304" pitchFamily="18" charset="0"/>
                <a:ea typeface="+mn-ea"/>
                <a:cs typeface="Times New Roman" panose="02020603050405020304" pitchFamily="18" charset="0"/>
              </a:rPr>
              <a:t>2.4 </a:t>
            </a:r>
            <a:r>
              <a:rPr lang="zh-CN" altLang="en-US" sz="3200" b="1" kern="0" smtClean="0">
                <a:latin typeface="Times New Roman" panose="02020603050405020304" pitchFamily="18" charset="0"/>
                <a:ea typeface="+mn-ea"/>
                <a:cs typeface="Times New Roman" panose="02020603050405020304" pitchFamily="18" charset="0"/>
              </a:rPr>
              <a:t>进程调度</a:t>
            </a:r>
            <a:endParaRPr lang="en-US" altLang="zh-CN" sz="3200" b="1" kern="0" dirty="0" smtClean="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black">
          <a:xfrm>
            <a:off x="1223627" y="80628"/>
            <a:ext cx="4320481" cy="609600"/>
          </a:xfrm>
          <a:prstGeom prst="rect">
            <a:avLst/>
          </a:prstGeom>
        </p:spPr>
        <p:txBody>
          <a:bodyPr/>
          <a:lstStyle/>
          <a:p>
            <a:pPr>
              <a:defRPr/>
            </a:pPr>
            <a:r>
              <a:rPr lang="zh-CN" altLang="en-US" sz="3600" b="1" kern="0" smtClean="0">
                <a:latin typeface="Times New Roman" panose="02020603050405020304" pitchFamily="18" charset="0"/>
                <a:ea typeface="+mn-ea"/>
                <a:cs typeface="Times New Roman" panose="02020603050405020304" pitchFamily="18" charset="0"/>
              </a:rPr>
              <a:t>第</a:t>
            </a:r>
            <a:r>
              <a:rPr lang="en-US" altLang="zh-CN" sz="3600" b="1" kern="0" smtClean="0">
                <a:latin typeface="Times New Roman" panose="02020603050405020304" pitchFamily="18" charset="0"/>
                <a:ea typeface="+mn-ea"/>
                <a:cs typeface="Times New Roman" panose="02020603050405020304" pitchFamily="18" charset="0"/>
              </a:rPr>
              <a:t>2</a:t>
            </a:r>
            <a:r>
              <a:rPr lang="zh-CN" altLang="en-US" sz="3600" b="1" kern="0" smtClean="0">
                <a:latin typeface="Times New Roman" panose="02020603050405020304" pitchFamily="18" charset="0"/>
                <a:ea typeface="+mn-ea"/>
                <a:cs typeface="Times New Roman" panose="02020603050405020304" pitchFamily="18" charset="0"/>
              </a:rPr>
              <a:t>章  进程</a:t>
            </a:r>
            <a:endParaRPr lang="en-US" altLang="zh-CN" sz="3600" b="1" kern="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21089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85" name="Rectangle 29"/>
          <p:cNvSpPr>
            <a:spLocks noGrp="1" noChangeArrowheads="1"/>
          </p:cNvSpPr>
          <p:nvPr>
            <p:ph type="body" idx="1"/>
          </p:nvPr>
        </p:nvSpPr>
        <p:spPr>
          <a:xfrm>
            <a:off x="606425" y="1016732"/>
            <a:ext cx="7772400" cy="555139"/>
          </a:xfrm>
          <a:noFill/>
        </p:spPr>
        <p:txBody>
          <a:bodyPr/>
          <a:lstStyle/>
          <a:p>
            <a:pPr eaLnBrk="1" hangingPunct="1">
              <a:lnSpc>
                <a:spcPct val="130000"/>
              </a:lnSpc>
              <a:buFont typeface="Wingdings" panose="05000000000000000000" pitchFamily="2" charset="2"/>
              <a:buChar char="n"/>
            </a:pPr>
            <a:r>
              <a:rPr lang="zh-CN" altLang="en-US" sz="2400" dirty="0" smtClean="0">
                <a:solidFill>
                  <a:srgbClr val="FF0000"/>
                </a:solidFill>
              </a:rPr>
              <a:t>程序的概念不够用了</a:t>
            </a:r>
            <a:r>
              <a:rPr lang="en-US" altLang="zh-CN" sz="2400" dirty="0" smtClean="0">
                <a:solidFill>
                  <a:srgbClr val="FF0000"/>
                </a:solidFill>
              </a:rPr>
              <a:t>!</a:t>
            </a:r>
          </a:p>
        </p:txBody>
      </p:sp>
      <p:grpSp>
        <p:nvGrpSpPr>
          <p:cNvPr id="70718" name="Group 62"/>
          <p:cNvGrpSpPr>
            <a:grpSpLocks/>
          </p:cNvGrpSpPr>
          <p:nvPr/>
        </p:nvGrpSpPr>
        <p:grpSpPr bwMode="auto">
          <a:xfrm>
            <a:off x="682625" y="838200"/>
            <a:ext cx="8389938" cy="2133600"/>
            <a:chOff x="528" y="624"/>
            <a:chExt cx="5285" cy="1344"/>
          </a:xfrm>
        </p:grpSpPr>
        <p:sp>
          <p:nvSpPr>
            <p:cNvPr id="16402" name="Rectangle 30"/>
            <p:cNvSpPr>
              <a:spLocks noChangeArrowheads="1"/>
            </p:cNvSpPr>
            <p:nvPr/>
          </p:nvSpPr>
          <p:spPr bwMode="auto">
            <a:xfrm>
              <a:off x="528" y="1099"/>
              <a:ext cx="3744"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000" dirty="0"/>
                <a:t>放在磁盘上的程序怎么可能知道现场呢</a:t>
              </a:r>
              <a:r>
                <a:rPr lang="en-US" altLang="zh-CN" sz="2000" dirty="0"/>
                <a:t>?</a:t>
              </a:r>
            </a:p>
          </p:txBody>
        </p:sp>
        <p:pic>
          <p:nvPicPr>
            <p:cNvPr id="16403" name="Picture 31"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 y="119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04" name="Group 32"/>
            <p:cNvGrpSpPr>
              <a:grpSpLocks/>
            </p:cNvGrpSpPr>
            <p:nvPr/>
          </p:nvGrpSpPr>
          <p:grpSpPr bwMode="auto">
            <a:xfrm>
              <a:off x="4560" y="624"/>
              <a:ext cx="1253" cy="1344"/>
              <a:chOff x="4312" y="747"/>
              <a:chExt cx="1253" cy="1258"/>
            </a:xfrm>
          </p:grpSpPr>
          <p:sp>
            <p:nvSpPr>
              <p:cNvPr id="16405" name="Rectangle 33"/>
              <p:cNvSpPr>
                <a:spLocks noChangeArrowheads="1"/>
              </p:cNvSpPr>
              <p:nvPr/>
            </p:nvSpPr>
            <p:spPr bwMode="auto">
              <a:xfrm>
                <a:off x="4320" y="768"/>
                <a:ext cx="1059"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6406" name="Rectangle 34"/>
              <p:cNvSpPr>
                <a:spLocks noChangeArrowheads="1"/>
              </p:cNvSpPr>
              <p:nvPr/>
            </p:nvSpPr>
            <p:spPr bwMode="auto">
              <a:xfrm>
                <a:off x="4312" y="747"/>
                <a:ext cx="61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t>程序</a:t>
                </a:r>
                <a:r>
                  <a:rPr lang="en-US" altLang="zh-CN" sz="2400" dirty="0" smtClean="0"/>
                  <a:t>2</a:t>
                </a:r>
                <a:endParaRPr lang="en-US" altLang="zh-CN" sz="2400" dirty="0"/>
              </a:p>
            </p:txBody>
          </p:sp>
          <p:grpSp>
            <p:nvGrpSpPr>
              <p:cNvPr id="16407" name="Group 35"/>
              <p:cNvGrpSpPr>
                <a:grpSpLocks/>
              </p:cNvGrpSpPr>
              <p:nvPr/>
            </p:nvGrpSpPr>
            <p:grpSpPr bwMode="auto">
              <a:xfrm>
                <a:off x="4461" y="1035"/>
                <a:ext cx="1104" cy="285"/>
                <a:chOff x="4128" y="1863"/>
                <a:chExt cx="1104" cy="285"/>
              </a:xfrm>
            </p:grpSpPr>
            <p:sp>
              <p:nvSpPr>
                <p:cNvPr id="16415" name="Text Box 36"/>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16416" name="Text Box 37"/>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ax</a:t>
                  </a:r>
                </a:p>
              </p:txBody>
            </p:sp>
          </p:grpSp>
          <p:sp>
            <p:nvSpPr>
              <p:cNvPr id="16408" name="Text Box 38"/>
              <p:cNvSpPr txBox="1">
                <a:spLocks noChangeArrowheads="1"/>
              </p:cNvSpPr>
              <p:nvPr/>
            </p:nvSpPr>
            <p:spPr bwMode="auto">
              <a:xfrm>
                <a:off x="4509" y="1035"/>
                <a:ext cx="34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10</a:t>
                </a:r>
              </a:p>
            </p:txBody>
          </p:sp>
          <p:grpSp>
            <p:nvGrpSpPr>
              <p:cNvPr id="16409" name="Group 39"/>
              <p:cNvGrpSpPr>
                <a:grpSpLocks/>
              </p:cNvGrpSpPr>
              <p:nvPr/>
            </p:nvGrpSpPr>
            <p:grpSpPr bwMode="auto">
              <a:xfrm>
                <a:off x="4461" y="1371"/>
                <a:ext cx="1104" cy="285"/>
                <a:chOff x="4128" y="1863"/>
                <a:chExt cx="1104" cy="285"/>
              </a:xfrm>
            </p:grpSpPr>
            <p:sp>
              <p:nvSpPr>
                <p:cNvPr id="16413" name="Text Box 40"/>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10</a:t>
                  </a:r>
                </a:p>
              </p:txBody>
            </p:sp>
            <p:sp>
              <p:nvSpPr>
                <p:cNvPr id="16414" name="Text Box 41"/>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bx</a:t>
                  </a:r>
                </a:p>
              </p:txBody>
            </p:sp>
          </p:grpSp>
          <p:grpSp>
            <p:nvGrpSpPr>
              <p:cNvPr id="16410" name="Group 42"/>
              <p:cNvGrpSpPr>
                <a:grpSpLocks/>
              </p:cNvGrpSpPr>
              <p:nvPr/>
            </p:nvGrpSpPr>
            <p:grpSpPr bwMode="auto">
              <a:xfrm>
                <a:off x="4461" y="1699"/>
                <a:ext cx="1104" cy="284"/>
                <a:chOff x="4128" y="1863"/>
                <a:chExt cx="1104" cy="284"/>
              </a:xfrm>
            </p:grpSpPr>
            <p:sp>
              <p:nvSpPr>
                <p:cNvPr id="16411" name="Text Box 43"/>
                <p:cNvSpPr txBox="1">
                  <a:spLocks noChangeArrowheads="1"/>
                </p:cNvSpPr>
                <p:nvPr/>
              </p:nvSpPr>
              <p:spPr bwMode="auto">
                <a:xfrm>
                  <a:off x="4128" y="1872"/>
                  <a:ext cx="480" cy="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16412" name="Text Box 44"/>
                <p:cNvSpPr txBox="1">
                  <a:spLocks noChangeArrowheads="1"/>
                </p:cNvSpPr>
                <p:nvPr/>
              </p:nvSpPr>
              <p:spPr bwMode="auto">
                <a:xfrm>
                  <a:off x="4656" y="1863"/>
                  <a:ext cx="5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PC</a:t>
                  </a:r>
                </a:p>
              </p:txBody>
            </p:sp>
          </p:grpSp>
        </p:grpSp>
      </p:grpSp>
      <p:grpSp>
        <p:nvGrpSpPr>
          <p:cNvPr id="70719" name="Group 63"/>
          <p:cNvGrpSpPr>
            <a:grpSpLocks/>
          </p:cNvGrpSpPr>
          <p:nvPr/>
        </p:nvGrpSpPr>
        <p:grpSpPr bwMode="auto">
          <a:xfrm>
            <a:off x="682625" y="2168921"/>
            <a:ext cx="6256338" cy="471488"/>
            <a:chOff x="523" y="1808"/>
            <a:chExt cx="3941" cy="297"/>
          </a:xfrm>
        </p:grpSpPr>
        <p:sp>
          <p:nvSpPr>
            <p:cNvPr id="16400" name="Rectangle 47"/>
            <p:cNvSpPr>
              <a:spLocks noChangeArrowheads="1"/>
            </p:cNvSpPr>
            <p:nvPr/>
          </p:nvSpPr>
          <p:spPr bwMode="auto">
            <a:xfrm>
              <a:off x="523" y="1808"/>
              <a:ext cx="3941"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000" dirty="0"/>
                <a:t>磁盘上的程序怎么可能知道传递的参数呢</a:t>
              </a:r>
              <a:r>
                <a:rPr lang="en-US" altLang="zh-CN" sz="2000" dirty="0"/>
                <a:t>?</a:t>
              </a:r>
            </a:p>
          </p:txBody>
        </p:sp>
        <p:pic>
          <p:nvPicPr>
            <p:cNvPr id="16401" name="Picture 4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 y="1914"/>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0720" name="Group 64"/>
          <p:cNvGrpSpPr>
            <a:grpSpLocks/>
          </p:cNvGrpSpPr>
          <p:nvPr/>
        </p:nvGrpSpPr>
        <p:grpSpPr bwMode="auto">
          <a:xfrm>
            <a:off x="682625" y="2780928"/>
            <a:ext cx="6256338" cy="471488"/>
            <a:chOff x="523" y="1876"/>
            <a:chExt cx="3941" cy="297"/>
          </a:xfrm>
        </p:grpSpPr>
        <p:sp>
          <p:nvSpPr>
            <p:cNvPr id="16398" name="Rectangle 65"/>
            <p:cNvSpPr>
              <a:spLocks noChangeArrowheads="1"/>
            </p:cNvSpPr>
            <p:nvPr/>
          </p:nvSpPr>
          <p:spPr bwMode="auto">
            <a:xfrm>
              <a:off x="523" y="1876"/>
              <a:ext cx="3941"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000" dirty="0"/>
                <a:t>磁盘上的程序怎么可能知道</a:t>
              </a:r>
              <a:r>
                <a:rPr lang="en-US" altLang="zh-CN" sz="2000" dirty="0"/>
                <a:t>……?</a:t>
              </a:r>
            </a:p>
          </p:txBody>
        </p:sp>
        <p:pic>
          <p:nvPicPr>
            <p:cNvPr id="16399" name="Picture 6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 y="1967"/>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0723" name="Rectangle 67"/>
          <p:cNvSpPr>
            <a:spLocks noChangeArrowheads="1"/>
          </p:cNvSpPr>
          <p:nvPr/>
        </p:nvSpPr>
        <p:spPr bwMode="auto">
          <a:xfrm>
            <a:off x="606425" y="4221088"/>
            <a:ext cx="76200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t>需要一个能描述执行过程中的程序的概念。</a:t>
            </a:r>
            <a:r>
              <a:rPr lang="zh-CN" altLang="en-US" sz="2400" dirty="0">
                <a:solidFill>
                  <a:srgbClr val="FF0000"/>
                </a:solidFill>
              </a:rPr>
              <a:t>进程应运而生！ </a:t>
            </a:r>
          </a:p>
        </p:txBody>
      </p:sp>
      <p:grpSp>
        <p:nvGrpSpPr>
          <p:cNvPr id="70726" name="Group 70"/>
          <p:cNvGrpSpPr>
            <a:grpSpLocks/>
          </p:cNvGrpSpPr>
          <p:nvPr/>
        </p:nvGrpSpPr>
        <p:grpSpPr bwMode="auto">
          <a:xfrm>
            <a:off x="4694239" y="3024189"/>
            <a:ext cx="3248026" cy="1049338"/>
            <a:chOff x="2989" y="2193"/>
            <a:chExt cx="2046" cy="661"/>
          </a:xfrm>
        </p:grpSpPr>
        <p:sp>
          <p:nvSpPr>
            <p:cNvPr id="16396" name="AutoShape 68"/>
            <p:cNvSpPr>
              <a:spLocks/>
            </p:cNvSpPr>
            <p:nvPr/>
          </p:nvSpPr>
          <p:spPr bwMode="auto">
            <a:xfrm rot="16200000">
              <a:off x="3962" y="1407"/>
              <a:ext cx="288" cy="1859"/>
            </a:xfrm>
            <a:prstGeom prst="leftBrace">
              <a:avLst>
                <a:gd name="adj1" fmla="val 29167"/>
                <a:gd name="adj2" fmla="val 46329"/>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6397" name="Rectangle 69"/>
            <p:cNvSpPr>
              <a:spLocks noChangeArrowheads="1"/>
            </p:cNvSpPr>
            <p:nvPr/>
          </p:nvSpPr>
          <p:spPr bwMode="auto">
            <a:xfrm>
              <a:off x="2989" y="2566"/>
              <a:ext cx="20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FF0000"/>
                  </a:solidFill>
                </a:rPr>
                <a:t>在执行过程中才能知道</a:t>
              </a:r>
            </a:p>
          </p:txBody>
        </p:sp>
      </p:grpSp>
      <p:sp>
        <p:nvSpPr>
          <p:cNvPr id="16394" name="Text Box 73"/>
          <p:cNvSpPr txBox="1">
            <a:spLocks noChangeArrowheads="1"/>
          </p:cNvSpPr>
          <p:nvPr/>
        </p:nvSpPr>
        <p:spPr bwMode="auto">
          <a:xfrm>
            <a:off x="1123951" y="5229200"/>
            <a:ext cx="6934200" cy="8223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chemeClr val="accent2"/>
                </a:solidFill>
              </a:rPr>
              <a:t>当一个非常重要的事物没法用现有的</a:t>
            </a:r>
          </a:p>
          <a:p>
            <a:pPr algn="ctr" eaLnBrk="1" hangingPunct="1">
              <a:spcBef>
                <a:spcPct val="0"/>
              </a:spcBef>
              <a:buClrTx/>
              <a:buSzTx/>
              <a:buFontTx/>
              <a:buNone/>
            </a:pPr>
            <a:r>
              <a:rPr lang="zh-CN" altLang="en-US" sz="2400" dirty="0">
                <a:solidFill>
                  <a:schemeClr val="accent2"/>
                </a:solidFill>
              </a:rPr>
              <a:t>概念清晰表述时，就会产生新的概念</a:t>
            </a:r>
          </a:p>
        </p:txBody>
      </p:sp>
      <p:sp>
        <p:nvSpPr>
          <p:cNvPr id="31"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为什么引入进程</a:t>
            </a:r>
            <a:r>
              <a:rPr lang="en-US" altLang="zh-CN" sz="2800" b="1" dirty="0"/>
              <a:t>?</a:t>
            </a:r>
            <a:endParaRPr lang="en-US" altLang="zh-CN" sz="2800" b="1" kern="0" dirty="0" smtClean="0"/>
          </a:p>
        </p:txBody>
      </p:sp>
    </p:spTree>
    <p:extLst>
      <p:ext uri="{BB962C8B-B14F-4D97-AF65-F5344CB8AC3E}">
        <p14:creationId xmlns:p14="http://schemas.microsoft.com/office/powerpoint/2010/main" val="965588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685">
                                            <p:txEl>
                                              <p:pRg st="0" end="0"/>
                                            </p:txEl>
                                          </p:spTgt>
                                        </p:tgtEl>
                                        <p:attrNameLst>
                                          <p:attrName>style.visibility</p:attrName>
                                        </p:attrNameLst>
                                      </p:cBhvr>
                                      <p:to>
                                        <p:strVal val="visible"/>
                                      </p:to>
                                    </p:set>
                                    <p:animEffect transition="in" filter="dissolve">
                                      <p:cBhvr>
                                        <p:cTn id="7" dur="500"/>
                                        <p:tgtEl>
                                          <p:spTgt spid="706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0718"/>
                                        </p:tgtEl>
                                        <p:attrNameLst>
                                          <p:attrName>style.visibility</p:attrName>
                                        </p:attrNameLst>
                                      </p:cBhvr>
                                      <p:to>
                                        <p:strVal val="visible"/>
                                      </p:to>
                                    </p:set>
                                    <p:animEffect transition="in" filter="dissolve">
                                      <p:cBhvr>
                                        <p:cTn id="12" dur="500"/>
                                        <p:tgtEl>
                                          <p:spTgt spid="707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0719"/>
                                        </p:tgtEl>
                                        <p:attrNameLst>
                                          <p:attrName>style.visibility</p:attrName>
                                        </p:attrNameLst>
                                      </p:cBhvr>
                                      <p:to>
                                        <p:strVal val="visible"/>
                                      </p:to>
                                    </p:set>
                                    <p:animEffect transition="in" filter="dissolve">
                                      <p:cBhvr>
                                        <p:cTn id="17" dur="500"/>
                                        <p:tgtEl>
                                          <p:spTgt spid="707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0720"/>
                                        </p:tgtEl>
                                        <p:attrNameLst>
                                          <p:attrName>style.visibility</p:attrName>
                                        </p:attrNameLst>
                                      </p:cBhvr>
                                      <p:to>
                                        <p:strVal val="visible"/>
                                      </p:to>
                                    </p:set>
                                    <p:animEffect transition="in" filter="dissolve">
                                      <p:cBhvr>
                                        <p:cTn id="22" dur="500"/>
                                        <p:tgtEl>
                                          <p:spTgt spid="707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0726"/>
                                        </p:tgtEl>
                                        <p:attrNameLst>
                                          <p:attrName>style.visibility</p:attrName>
                                        </p:attrNameLst>
                                      </p:cBhvr>
                                      <p:to>
                                        <p:strVal val="visible"/>
                                      </p:to>
                                    </p:set>
                                    <p:animEffect transition="in" filter="dissolve">
                                      <p:cBhvr>
                                        <p:cTn id="27" dur="500"/>
                                        <p:tgtEl>
                                          <p:spTgt spid="707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0723">
                                            <p:txEl>
                                              <p:pRg st="0" end="0"/>
                                            </p:txEl>
                                          </p:spTgt>
                                        </p:tgtEl>
                                        <p:attrNameLst>
                                          <p:attrName>style.visibility</p:attrName>
                                        </p:attrNameLst>
                                      </p:cBhvr>
                                      <p:to>
                                        <p:strVal val="visible"/>
                                      </p:to>
                                    </p:set>
                                    <p:animEffect transition="in" filter="dissolve">
                                      <p:cBhvr>
                                        <p:cTn id="32" dur="500"/>
                                        <p:tgtEl>
                                          <p:spTgt spid="707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85" grpId="0" build="p"/>
      <p:bldP spid="707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 Box 3"/>
          <p:cNvSpPr txBox="1">
            <a:spLocks noChangeArrowheads="1"/>
          </p:cNvSpPr>
          <p:nvPr/>
        </p:nvSpPr>
        <p:spPr bwMode="auto">
          <a:xfrm>
            <a:off x="781489" y="980728"/>
            <a:ext cx="7597335"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lgn="just">
              <a:lnSpc>
                <a:spcPct val="150000"/>
              </a:lnSpc>
              <a:spcBef>
                <a:spcPct val="50000"/>
              </a:spcBef>
              <a:buSzPct val="80000"/>
              <a:buFont typeface="Wingdings" panose="05000000000000000000" pitchFamily="2" charset="2"/>
              <a:buChar char="n"/>
            </a:pPr>
            <a:r>
              <a:rPr lang="zh-CN" altLang="en-US" sz="2800" b="1" dirty="0" smtClean="0">
                <a:latin typeface="Times New Roman" panose="02020603050405020304" pitchFamily="18" charset="0"/>
                <a:cs typeface="Times New Roman" panose="02020603050405020304" pitchFamily="18" charset="0"/>
              </a:rPr>
              <a:t>何谓进程（</a:t>
            </a:r>
            <a:r>
              <a:rPr lang="en-US" altLang="zh-CN" sz="2800" b="1" dirty="0" smtClean="0">
                <a:latin typeface="Times New Roman" panose="02020603050405020304" pitchFamily="18" charset="0"/>
                <a:cs typeface="Times New Roman" panose="02020603050405020304" pitchFamily="18" charset="0"/>
              </a:rPr>
              <a:t>Process</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342900" indent="-342900" algn="just">
              <a:lnSpc>
                <a:spcPct val="150000"/>
              </a:lnSpc>
              <a:spcBef>
                <a:spcPct val="50000"/>
              </a:spcBef>
              <a:buFont typeface="Wingdings" panose="05000000000000000000" pitchFamily="2" charset="2"/>
              <a:buChar char="Ø"/>
            </a:pPr>
            <a:r>
              <a:rPr lang="zh-CN" altLang="en-US" sz="2400" kern="0" dirty="0"/>
              <a:t>进程的概念是</a:t>
            </a:r>
            <a:r>
              <a:rPr lang="en-US" altLang="zh-CN" sz="2400" kern="0" dirty="0"/>
              <a:t>60</a:t>
            </a:r>
            <a:r>
              <a:rPr lang="zh-CN" altLang="en-US" sz="2400" kern="0" dirty="0"/>
              <a:t>年代初首先由麻省理工学院的</a:t>
            </a:r>
            <a:r>
              <a:rPr lang="en-US" altLang="zh-CN" sz="2400" kern="0" dirty="0"/>
              <a:t>MULTICS</a:t>
            </a:r>
            <a:r>
              <a:rPr lang="zh-CN" altLang="en-US" sz="2400" kern="0" dirty="0"/>
              <a:t>系统和</a:t>
            </a:r>
            <a:r>
              <a:rPr lang="en-US" altLang="zh-CN" sz="2400" kern="0" dirty="0"/>
              <a:t>IBM</a:t>
            </a:r>
            <a:r>
              <a:rPr lang="zh-CN" altLang="en-US" sz="2400" kern="0" dirty="0"/>
              <a:t>公司的</a:t>
            </a:r>
            <a:r>
              <a:rPr lang="en-US" altLang="zh-CN" sz="2400" kern="0" dirty="0"/>
              <a:t>CTSS/360</a:t>
            </a:r>
            <a:r>
              <a:rPr lang="zh-CN" altLang="en-US" sz="2400" kern="0" dirty="0"/>
              <a:t>系统引入的</a:t>
            </a:r>
            <a:r>
              <a:rPr lang="zh-CN" altLang="en-US" sz="2400" kern="0" dirty="0" smtClean="0"/>
              <a:t>。</a:t>
            </a:r>
            <a:endParaRPr lang="en-US" altLang="zh-CN" sz="2400" dirty="0" smtClean="0">
              <a:latin typeface="Times New Roman" panose="02020603050405020304" pitchFamily="18" charset="0"/>
              <a:cs typeface="Times New Roman" panose="02020603050405020304" pitchFamily="18" charset="0"/>
            </a:endParaRPr>
          </a:p>
          <a:p>
            <a:pPr marL="342900" indent="-342900" algn="just">
              <a:lnSpc>
                <a:spcPct val="150000"/>
              </a:lnSpc>
              <a:spcBef>
                <a:spcPct val="50000"/>
              </a:spcBef>
              <a:buFont typeface="Wingdings" panose="05000000000000000000" pitchFamily="2" charset="2"/>
              <a:buChar char="Ø"/>
            </a:pPr>
            <a:r>
              <a:rPr lang="zh-CN" altLang="en-US" sz="2400" b="1" dirty="0" smtClean="0">
                <a:latin typeface="Times New Roman" panose="02020603050405020304" pitchFamily="18" charset="0"/>
                <a:cs typeface="Times New Roman" panose="02020603050405020304" pitchFamily="18" charset="0"/>
              </a:rPr>
              <a:t>描述性定义：</a:t>
            </a:r>
            <a:r>
              <a:rPr lang="zh-CN" altLang="en-US" sz="2400" dirty="0" smtClean="0">
                <a:latin typeface="Times New Roman" panose="02020603050405020304" pitchFamily="18" charset="0"/>
                <a:cs typeface="Times New Roman" panose="02020603050405020304" pitchFamily="18" charset="0"/>
              </a:rPr>
              <a:t>计算机上所有可运行的软件，通常包括操作系统、被组织成若干顺序进程，这种运行的过程简称进程（</a:t>
            </a:r>
            <a:r>
              <a:rPr lang="en-US" altLang="zh-CN" sz="2400" dirty="0" smtClean="0">
                <a:latin typeface="Times New Roman" panose="02020603050405020304" pitchFamily="18" charset="0"/>
                <a:cs typeface="Times New Roman" panose="02020603050405020304" pitchFamily="18" charset="0"/>
              </a:rPr>
              <a:t>processes</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342900" indent="-342900" algn="just">
              <a:lnSpc>
                <a:spcPct val="150000"/>
              </a:lnSpc>
              <a:spcBef>
                <a:spcPct val="50000"/>
              </a:spcBef>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一</a:t>
            </a:r>
            <a:r>
              <a:rPr lang="zh-CN" altLang="en-US" sz="2400" dirty="0" smtClean="0">
                <a:latin typeface="Times New Roman" panose="02020603050405020304" pitchFamily="18" charset="0"/>
                <a:cs typeface="Times New Roman" panose="02020603050405020304" pitchFamily="18" charset="0"/>
              </a:rPr>
              <a:t>个进程就是一个正在执行的程序，包括程序计数器、寄存器和变量的当前值。</a:t>
            </a:r>
            <a:endParaRPr lang="en-US" altLang="zh-CN" sz="2400" dirty="0">
              <a:latin typeface="Times New Roman" panose="02020603050405020304" pitchFamily="18" charset="0"/>
              <a:cs typeface="Times New Roman" panose="02020603050405020304" pitchFamily="18" charset="0"/>
            </a:endParaRPr>
          </a:p>
        </p:txBody>
      </p:sp>
      <p:sp>
        <p:nvSpPr>
          <p:cNvPr id="6"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2.1.1 </a:t>
            </a:r>
            <a:r>
              <a:rPr lang="zh-CN" altLang="en-US" sz="2800" b="1"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832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a:graphicFrameLocks noChangeAspect="1"/>
          </p:cNvGraphicFramePr>
          <p:nvPr>
            <p:extLst>
              <p:ext uri="{D42A27DB-BD31-4B8C-83A1-F6EECF244321}">
                <p14:modId xmlns:p14="http://schemas.microsoft.com/office/powerpoint/2010/main" val="3691234293"/>
              </p:ext>
            </p:extLst>
          </p:nvPr>
        </p:nvGraphicFramePr>
        <p:xfrm>
          <a:off x="2856396" y="1100528"/>
          <a:ext cx="3002201" cy="4151840"/>
        </p:xfrm>
        <a:graphic>
          <a:graphicData uri="http://schemas.openxmlformats.org/presentationml/2006/ole">
            <mc:AlternateContent xmlns:mc="http://schemas.openxmlformats.org/markup-compatibility/2006">
              <mc:Choice xmlns:v="urn:schemas-microsoft-com:vml" Requires="v">
                <p:oleObj spid="_x0000_s2461" name="Visio" r:id="rId3" imgW="2177034" imgH="3009392" progId="Visio.Drawing.6">
                  <p:embed/>
                </p:oleObj>
              </mc:Choice>
              <mc:Fallback>
                <p:oleObj name="Visio" r:id="rId3" imgW="2177034" imgH="300939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6396" y="1100528"/>
                        <a:ext cx="3002201" cy="4151840"/>
                      </a:xfrm>
                      <a:prstGeom prst="rect">
                        <a:avLst/>
                      </a:prstGeom>
                      <a:noFill/>
                      <a:ln>
                        <a:noFill/>
                      </a:ln>
                      <a:effec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497842622"/>
              </p:ext>
            </p:extLst>
          </p:nvPr>
        </p:nvGraphicFramePr>
        <p:xfrm>
          <a:off x="2280134" y="2050926"/>
          <a:ext cx="4578847" cy="2286139"/>
        </p:xfrm>
        <a:graphic>
          <a:graphicData uri="http://schemas.openxmlformats.org/presentationml/2006/ole">
            <mc:AlternateContent xmlns:mc="http://schemas.openxmlformats.org/markup-compatibility/2006">
              <mc:Choice xmlns:v="urn:schemas-microsoft-com:vml" Requires="v">
                <p:oleObj spid="_x0000_s2462" name="Visio" r:id="rId5" imgW="3319653" imgH="1658112" progId="Visio.Drawing.6">
                  <p:embed/>
                </p:oleObj>
              </mc:Choice>
              <mc:Fallback>
                <p:oleObj name="Visio" r:id="rId5" imgW="3319653" imgH="1658112"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0134" y="2050926"/>
                        <a:ext cx="4578847" cy="2286139"/>
                      </a:xfrm>
                      <a:prstGeom prst="rect">
                        <a:avLst/>
                      </a:prstGeom>
                      <a:noFill/>
                      <a:ln>
                        <a:noFill/>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632519790"/>
              </p:ext>
            </p:extLst>
          </p:nvPr>
        </p:nvGraphicFramePr>
        <p:xfrm>
          <a:off x="2351571" y="2122912"/>
          <a:ext cx="4644542" cy="2732855"/>
        </p:xfrm>
        <a:graphic>
          <a:graphicData uri="http://schemas.openxmlformats.org/presentationml/2006/ole">
            <mc:AlternateContent xmlns:mc="http://schemas.openxmlformats.org/markup-compatibility/2006">
              <mc:Choice xmlns:v="urn:schemas-microsoft-com:vml" Requires="v">
                <p:oleObj spid="_x0000_s2463" name="Visio" r:id="rId7" imgW="4073652" imgH="2397354" progId="Visio.Drawing.11">
                  <p:embed/>
                </p:oleObj>
              </mc:Choice>
              <mc:Fallback>
                <p:oleObj name="Visio" r:id="rId7" imgW="4073652" imgH="2397354"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1571" y="2122912"/>
                        <a:ext cx="4644542" cy="2732855"/>
                      </a:xfrm>
                      <a:prstGeom prst="rect">
                        <a:avLst/>
                      </a:prstGeom>
                      <a:noFill/>
                      <a:ln>
                        <a:noFill/>
                      </a:ln>
                      <a:effectLst/>
                    </p:spPr>
                  </p:pic>
                </p:oleObj>
              </mc:Fallback>
            </mc:AlternateContent>
          </a:graphicData>
        </a:graphic>
      </p:graphicFrame>
      <p:sp>
        <p:nvSpPr>
          <p:cNvPr id="8" name="Text Box 6"/>
          <p:cNvSpPr txBox="1">
            <a:spLocks noChangeArrowheads="1"/>
          </p:cNvSpPr>
          <p:nvPr/>
        </p:nvSpPr>
        <p:spPr bwMode="auto">
          <a:xfrm>
            <a:off x="1978025" y="5482322"/>
            <a:ext cx="4787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操作系统维护一个程序计数器，在进程间切换</a:t>
            </a:r>
          </a:p>
        </p:txBody>
      </p:sp>
      <p:sp>
        <p:nvSpPr>
          <p:cNvPr id="9" name="Text Box 7"/>
          <p:cNvSpPr txBox="1">
            <a:spLocks noChangeArrowheads="1"/>
          </p:cNvSpPr>
          <p:nvPr/>
        </p:nvSpPr>
        <p:spPr bwMode="auto">
          <a:xfrm>
            <a:off x="1835150" y="5482322"/>
            <a:ext cx="5135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宋体" panose="02010600030101010101" pitchFamily="2" charset="-122"/>
              </a:rPr>
              <a:t>对每一个进程而言，都有独立的计数器和</a:t>
            </a:r>
            <a:r>
              <a:rPr lang="en-US" altLang="zh-CN" b="1">
                <a:latin typeface="宋体" panose="02010600030101010101" pitchFamily="2" charset="-122"/>
              </a:rPr>
              <a:t>CPU</a:t>
            </a:r>
            <a:r>
              <a:rPr lang="zh-CN" altLang="en-US" b="1">
                <a:latin typeface="宋体" panose="02010600030101010101" pitchFamily="2" charset="-122"/>
              </a:rPr>
              <a:t>时间</a:t>
            </a:r>
          </a:p>
        </p:txBody>
      </p:sp>
      <p:sp>
        <p:nvSpPr>
          <p:cNvPr id="10" name="Text Box 8"/>
          <p:cNvSpPr txBox="1">
            <a:spLocks noChangeArrowheads="1"/>
          </p:cNvSpPr>
          <p:nvPr/>
        </p:nvSpPr>
        <p:spPr bwMode="auto">
          <a:xfrm>
            <a:off x="1978025" y="5482322"/>
            <a:ext cx="50180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操作系统实现分时，任意时刻只有一个进程运行</a:t>
            </a:r>
          </a:p>
        </p:txBody>
      </p:sp>
      <p:sp>
        <p:nvSpPr>
          <p:cNvPr id="15"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2.1.1 </a:t>
            </a:r>
            <a:r>
              <a:rPr lang="zh-CN" altLang="en-US" sz="2800" b="1"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edge">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5"/>
                                        </p:tgtEl>
                                        <p:attrNameLst>
                                          <p:attrName>style.visibility</p:attrName>
                                        </p:attrNameLst>
                                      </p:cBhvr>
                                      <p:to>
                                        <p:strVal val="hidden"/>
                                      </p:to>
                                    </p:set>
                                  </p:childTnLst>
                                </p:cTn>
                              </p:par>
                            </p:childTnLst>
                          </p:cTn>
                        </p:par>
                        <p:par>
                          <p:cTn id="16" fill="hold">
                            <p:stCondLst>
                              <p:cond delay="0"/>
                            </p:stCondLst>
                            <p:childTnLst>
                              <p:par>
                                <p:cTn id="17" presetID="1" presetClass="exit" presetSubtype="0" fill="hold" grpId="1" nodeType="after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par>
                          <p:cTn id="19" fill="hold">
                            <p:stCondLst>
                              <p:cond delay="0"/>
                            </p:stCondLst>
                            <p:childTnLst>
                              <p:par>
                                <p:cTn id="20" presetID="5" presetClass="entr" presetSubtype="1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par>
                          <p:cTn id="23" fill="hold">
                            <p:stCondLst>
                              <p:cond delay="500"/>
                            </p:stCondLst>
                            <p:childTnLst>
                              <p:par>
                                <p:cTn id="24" presetID="2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edge">
                                      <p:cBhvr>
                                        <p:cTn id="26" dur="2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par>
                          <p:cTn id="31" fill="hold">
                            <p:stCondLst>
                              <p:cond delay="0"/>
                            </p:stCondLst>
                            <p:childTnLst>
                              <p:par>
                                <p:cTn id="32" presetID="1" presetClass="exit" presetSubtype="0" fill="hold" grpId="1" nodeType="afterEffect">
                                  <p:stCondLst>
                                    <p:cond delay="0"/>
                                  </p:stCondLst>
                                  <p:childTnLst>
                                    <p:set>
                                      <p:cBhvr>
                                        <p:cTn id="33" dur="1" fill="hold">
                                          <p:stCondLst>
                                            <p:cond delay="0"/>
                                          </p:stCondLst>
                                        </p:cTn>
                                        <p:tgtEl>
                                          <p:spTgt spid="9"/>
                                        </p:tgtEl>
                                        <p:attrNameLst>
                                          <p:attrName>style.visibility</p:attrName>
                                        </p:attrNameLst>
                                      </p:cBhvr>
                                      <p:to>
                                        <p:strVal val="hidden"/>
                                      </p:to>
                                    </p:set>
                                  </p:childTnLst>
                                </p:cTn>
                              </p:par>
                            </p:childTnLst>
                          </p:cTn>
                        </p:par>
                        <p:par>
                          <p:cTn id="34" fill="hold">
                            <p:stCondLst>
                              <p:cond delay="0"/>
                            </p:stCondLst>
                            <p:childTnLst>
                              <p:par>
                                <p:cTn id="35" presetID="5" presetClass="entr" presetSubtype="1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heckerboard(across)">
                                      <p:cBhvr>
                                        <p:cTn id="37" dur="500"/>
                                        <p:tgtEl>
                                          <p:spTgt spid="7"/>
                                        </p:tgtEl>
                                      </p:cBhvr>
                                    </p:animEffect>
                                  </p:childTnLst>
                                </p:cTn>
                              </p:par>
                            </p:childTnLst>
                          </p:cTn>
                        </p:par>
                        <p:par>
                          <p:cTn id="38" fill="hold">
                            <p:stCondLst>
                              <p:cond delay="500"/>
                            </p:stCondLst>
                            <p:childTnLst>
                              <p:par>
                                <p:cTn id="39" presetID="2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edge">
                                      <p:cBhvr>
                                        <p:cTn id="4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a:graphicFrameLocks noChangeAspect="1"/>
          </p:cNvGraphicFramePr>
          <p:nvPr>
            <p:extLst>
              <p:ext uri="{D42A27DB-BD31-4B8C-83A1-F6EECF244321}">
                <p14:modId xmlns:p14="http://schemas.microsoft.com/office/powerpoint/2010/main" val="3248249295"/>
              </p:ext>
            </p:extLst>
          </p:nvPr>
        </p:nvGraphicFramePr>
        <p:xfrm>
          <a:off x="4067944" y="1545057"/>
          <a:ext cx="540457" cy="1332802"/>
        </p:xfrm>
        <a:graphic>
          <a:graphicData uri="http://schemas.openxmlformats.org/presentationml/2006/ole">
            <mc:AlternateContent xmlns:mc="http://schemas.openxmlformats.org/markup-compatibility/2006">
              <mc:Choice xmlns:v="urn:schemas-microsoft-com:vml" Requires="v">
                <p:oleObj spid="_x0000_s1164" name="Visio" r:id="rId3" imgW="385953" imgH="950163" progId="Visio.Drawing.11">
                  <p:embed/>
                </p:oleObj>
              </mc:Choice>
              <mc:Fallback>
                <p:oleObj name="Visio" r:id="rId3" imgW="385953" imgH="95016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1545057"/>
                        <a:ext cx="540457" cy="1332802"/>
                      </a:xfrm>
                      <a:prstGeom prst="rect">
                        <a:avLst/>
                      </a:prstGeom>
                      <a:noFill/>
                      <a:ln>
                        <a:noFill/>
                      </a:ln>
                      <a:effectLst/>
                    </p:spPr>
                  </p:pic>
                </p:oleObj>
              </mc:Fallback>
            </mc:AlternateContent>
          </a:graphicData>
        </a:graphic>
      </p:graphicFrame>
      <p:sp>
        <p:nvSpPr>
          <p:cNvPr id="6" name="Rectangle 4"/>
          <p:cNvSpPr>
            <a:spLocks noChangeArrowheads="1"/>
          </p:cNvSpPr>
          <p:nvPr/>
        </p:nvSpPr>
        <p:spPr bwMode="auto">
          <a:xfrm>
            <a:off x="1943534" y="3093312"/>
            <a:ext cx="1152525" cy="288925"/>
          </a:xfrm>
          <a:prstGeom prst="rect">
            <a:avLst/>
          </a:prstGeom>
          <a:solidFill>
            <a:srgbClr val="0066CC"/>
          </a:solidFill>
          <a:ln w="9525">
            <a:solidFill>
              <a:srgbClr val="000000"/>
            </a:solidFill>
            <a:miter lim="800000"/>
            <a:headEnd/>
            <a:tailEnd/>
          </a:ln>
          <a:effectLst/>
        </p:spPr>
        <p:txBody>
          <a:bodyPr wrap="none" anchor="ctr"/>
          <a:lstStyle/>
          <a:p>
            <a:pPr algn="ctr"/>
            <a:r>
              <a:rPr lang="zh-CN" altLang="en-US" sz="1400" b="1">
                <a:solidFill>
                  <a:schemeClr val="bg1"/>
                </a:solidFill>
              </a:rPr>
              <a:t>阅读菜谱</a:t>
            </a:r>
          </a:p>
        </p:txBody>
      </p:sp>
      <p:sp>
        <p:nvSpPr>
          <p:cNvPr id="7" name="Rectangle 5"/>
          <p:cNvSpPr>
            <a:spLocks noChangeArrowheads="1"/>
          </p:cNvSpPr>
          <p:nvPr/>
        </p:nvSpPr>
        <p:spPr bwMode="auto">
          <a:xfrm>
            <a:off x="1943534" y="3741012"/>
            <a:ext cx="1152525" cy="288925"/>
          </a:xfrm>
          <a:prstGeom prst="rect">
            <a:avLst/>
          </a:prstGeom>
          <a:solidFill>
            <a:srgbClr val="0066CC"/>
          </a:solidFill>
          <a:ln w="9525">
            <a:solidFill>
              <a:srgbClr val="000000"/>
            </a:solidFill>
            <a:miter lim="800000"/>
            <a:headEnd/>
            <a:tailEnd/>
          </a:ln>
          <a:effectLst/>
        </p:spPr>
        <p:txBody>
          <a:bodyPr wrap="none" anchor="ctr"/>
          <a:lstStyle/>
          <a:p>
            <a:pPr algn="ctr"/>
            <a:r>
              <a:rPr lang="zh-CN" altLang="en-US" sz="1400" b="1">
                <a:solidFill>
                  <a:schemeClr val="bg1"/>
                </a:solidFill>
              </a:rPr>
              <a:t>准备原料</a:t>
            </a:r>
          </a:p>
        </p:txBody>
      </p:sp>
      <p:sp>
        <p:nvSpPr>
          <p:cNvPr id="8" name="Rectangle 6"/>
          <p:cNvSpPr>
            <a:spLocks noChangeArrowheads="1"/>
          </p:cNvSpPr>
          <p:nvPr/>
        </p:nvSpPr>
        <p:spPr bwMode="auto">
          <a:xfrm>
            <a:off x="1943534" y="4388712"/>
            <a:ext cx="1152525" cy="288925"/>
          </a:xfrm>
          <a:prstGeom prst="rect">
            <a:avLst/>
          </a:prstGeom>
          <a:solidFill>
            <a:srgbClr val="0066CC"/>
          </a:solidFill>
          <a:ln w="9525">
            <a:solidFill>
              <a:srgbClr val="000000"/>
            </a:solidFill>
            <a:miter lim="800000"/>
            <a:headEnd/>
            <a:tailEnd/>
          </a:ln>
          <a:effectLst/>
        </p:spPr>
        <p:txBody>
          <a:bodyPr wrap="none" anchor="ctr"/>
          <a:lstStyle/>
          <a:p>
            <a:pPr algn="ctr"/>
            <a:r>
              <a:rPr lang="zh-CN" altLang="en-US" sz="1400" b="1">
                <a:solidFill>
                  <a:schemeClr val="bg1"/>
                </a:solidFill>
              </a:rPr>
              <a:t>烹制菜肴</a:t>
            </a:r>
          </a:p>
        </p:txBody>
      </p:sp>
      <p:sp>
        <p:nvSpPr>
          <p:cNvPr id="9" name="Oval 7"/>
          <p:cNvSpPr>
            <a:spLocks noChangeArrowheads="1"/>
          </p:cNvSpPr>
          <p:nvPr/>
        </p:nvSpPr>
        <p:spPr bwMode="auto">
          <a:xfrm>
            <a:off x="2087996" y="5109437"/>
            <a:ext cx="792163" cy="504825"/>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solidFill>
                  <a:srgbClr val="0569CD"/>
                </a:solidFill>
              </a:rPr>
              <a:t>饭菜</a:t>
            </a:r>
          </a:p>
        </p:txBody>
      </p:sp>
      <p:sp>
        <p:nvSpPr>
          <p:cNvPr id="10" name="Rectangle 8"/>
          <p:cNvSpPr>
            <a:spLocks noChangeArrowheads="1"/>
          </p:cNvSpPr>
          <p:nvPr/>
        </p:nvSpPr>
        <p:spPr bwMode="auto">
          <a:xfrm>
            <a:off x="5543984" y="3093312"/>
            <a:ext cx="1296987" cy="288925"/>
          </a:xfrm>
          <a:prstGeom prst="rect">
            <a:avLst/>
          </a:prstGeom>
          <a:solidFill>
            <a:srgbClr val="0066CC"/>
          </a:solidFill>
          <a:ln w="9525">
            <a:solidFill>
              <a:srgbClr val="000000"/>
            </a:solidFill>
            <a:miter lim="800000"/>
            <a:headEnd/>
            <a:tailEnd/>
          </a:ln>
          <a:effectLst/>
        </p:spPr>
        <p:txBody>
          <a:bodyPr wrap="none" anchor="ctr"/>
          <a:lstStyle/>
          <a:p>
            <a:pPr algn="ctr"/>
            <a:r>
              <a:rPr lang="zh-CN" altLang="en-US" sz="1400" b="1" dirty="0">
                <a:solidFill>
                  <a:schemeClr val="bg1"/>
                </a:solidFill>
              </a:rPr>
              <a:t>阅读洗衣机手册</a:t>
            </a:r>
          </a:p>
        </p:txBody>
      </p:sp>
      <p:sp>
        <p:nvSpPr>
          <p:cNvPr id="11" name="Rectangle 9"/>
          <p:cNvSpPr>
            <a:spLocks noChangeArrowheads="1"/>
          </p:cNvSpPr>
          <p:nvPr/>
        </p:nvSpPr>
        <p:spPr bwMode="auto">
          <a:xfrm>
            <a:off x="5401109" y="3812450"/>
            <a:ext cx="1511300" cy="288925"/>
          </a:xfrm>
          <a:prstGeom prst="rect">
            <a:avLst/>
          </a:prstGeom>
          <a:solidFill>
            <a:srgbClr val="0066CC"/>
          </a:solidFill>
          <a:ln w="9525">
            <a:solidFill>
              <a:srgbClr val="000000"/>
            </a:solidFill>
            <a:miter lim="800000"/>
            <a:headEnd/>
            <a:tailEnd/>
          </a:ln>
          <a:effectLst/>
        </p:spPr>
        <p:txBody>
          <a:bodyPr wrap="none" anchor="ctr"/>
          <a:lstStyle/>
          <a:p>
            <a:pPr algn="ctr"/>
            <a:r>
              <a:rPr lang="zh-CN" altLang="en-US" sz="1400" b="1">
                <a:solidFill>
                  <a:schemeClr val="bg1"/>
                </a:solidFill>
              </a:rPr>
              <a:t>准备衣服、洗衣粉</a:t>
            </a:r>
          </a:p>
        </p:txBody>
      </p:sp>
      <p:sp>
        <p:nvSpPr>
          <p:cNvPr id="12" name="Rectangle 10"/>
          <p:cNvSpPr>
            <a:spLocks noChangeArrowheads="1"/>
          </p:cNvSpPr>
          <p:nvPr/>
        </p:nvSpPr>
        <p:spPr bwMode="auto">
          <a:xfrm>
            <a:off x="5401109" y="4533175"/>
            <a:ext cx="1512887" cy="288925"/>
          </a:xfrm>
          <a:prstGeom prst="rect">
            <a:avLst/>
          </a:prstGeom>
          <a:solidFill>
            <a:srgbClr val="0066CC"/>
          </a:solidFill>
          <a:ln w="9525">
            <a:solidFill>
              <a:srgbClr val="000000"/>
            </a:solidFill>
            <a:miter lim="800000"/>
            <a:headEnd/>
            <a:tailEnd/>
          </a:ln>
          <a:effectLst/>
        </p:spPr>
        <p:txBody>
          <a:bodyPr wrap="none" anchor="ctr"/>
          <a:lstStyle/>
          <a:p>
            <a:pPr algn="ctr"/>
            <a:r>
              <a:rPr lang="zh-CN" altLang="en-US" sz="1400" b="1">
                <a:solidFill>
                  <a:schemeClr val="bg1"/>
                </a:solidFill>
              </a:rPr>
              <a:t>设定参数，洗衣服</a:t>
            </a:r>
          </a:p>
        </p:txBody>
      </p:sp>
      <p:sp>
        <p:nvSpPr>
          <p:cNvPr id="13" name="Oval 11"/>
          <p:cNvSpPr>
            <a:spLocks noChangeArrowheads="1"/>
          </p:cNvSpPr>
          <p:nvPr/>
        </p:nvSpPr>
        <p:spPr bwMode="auto">
          <a:xfrm>
            <a:off x="5688446" y="5252312"/>
            <a:ext cx="792163" cy="504825"/>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solidFill>
                  <a:srgbClr val="0569CD"/>
                </a:solidFill>
              </a:rPr>
              <a:t>干净衣服</a:t>
            </a:r>
          </a:p>
        </p:txBody>
      </p:sp>
      <p:sp>
        <p:nvSpPr>
          <p:cNvPr id="14" name="Line 12"/>
          <p:cNvSpPr>
            <a:spLocks noChangeShapeType="1"/>
          </p:cNvSpPr>
          <p:nvPr/>
        </p:nvSpPr>
        <p:spPr bwMode="auto">
          <a:xfrm>
            <a:off x="2519796" y="3453675"/>
            <a:ext cx="0" cy="28733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a:off x="2519796" y="4101375"/>
            <a:ext cx="0" cy="28733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a:off x="2519796" y="4749075"/>
            <a:ext cx="0" cy="28733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p:cNvSpPr>
            <a:spLocks noChangeShapeType="1"/>
          </p:cNvSpPr>
          <p:nvPr/>
        </p:nvSpPr>
        <p:spPr bwMode="auto">
          <a:xfrm>
            <a:off x="6120246" y="3453675"/>
            <a:ext cx="0" cy="28733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p:cNvSpPr>
            <a:spLocks noChangeShapeType="1"/>
          </p:cNvSpPr>
          <p:nvPr/>
        </p:nvSpPr>
        <p:spPr bwMode="auto">
          <a:xfrm>
            <a:off x="6120246" y="4174400"/>
            <a:ext cx="0" cy="28733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p:cNvSpPr>
            <a:spLocks noChangeShapeType="1"/>
          </p:cNvSpPr>
          <p:nvPr/>
        </p:nvSpPr>
        <p:spPr bwMode="auto">
          <a:xfrm>
            <a:off x="6120246" y="4893537"/>
            <a:ext cx="0" cy="28733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p:cNvSpPr>
            <a:spLocks noChangeShapeType="1"/>
          </p:cNvSpPr>
          <p:nvPr/>
        </p:nvSpPr>
        <p:spPr bwMode="auto">
          <a:xfrm flipH="1">
            <a:off x="2519796" y="2372587"/>
            <a:ext cx="1584325" cy="5762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9"/>
          <p:cNvSpPr>
            <a:spLocks noChangeShapeType="1"/>
          </p:cNvSpPr>
          <p:nvPr/>
        </p:nvSpPr>
        <p:spPr bwMode="auto">
          <a:xfrm>
            <a:off x="4535921" y="2372587"/>
            <a:ext cx="1584325" cy="5762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Rectangle 20"/>
          <p:cNvSpPr>
            <a:spLocks noChangeArrowheads="1"/>
          </p:cNvSpPr>
          <p:nvPr/>
        </p:nvSpPr>
        <p:spPr bwMode="auto">
          <a:xfrm>
            <a:off x="1656196" y="3021875"/>
            <a:ext cx="1728788" cy="2663825"/>
          </a:xfrm>
          <a:prstGeom prst="rect">
            <a:avLst/>
          </a:prstGeom>
          <a:noFill/>
          <a:ln w="25400">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21"/>
          <p:cNvSpPr>
            <a:spLocks noChangeArrowheads="1"/>
          </p:cNvSpPr>
          <p:nvPr/>
        </p:nvSpPr>
        <p:spPr bwMode="auto">
          <a:xfrm>
            <a:off x="5328084" y="3021875"/>
            <a:ext cx="1728787" cy="2808287"/>
          </a:xfrm>
          <a:prstGeom prst="rect">
            <a:avLst/>
          </a:prstGeom>
          <a:noFill/>
          <a:ln w="25400">
            <a:solidFill>
              <a:srgbClr val="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AutoShape 22"/>
          <p:cNvSpPr>
            <a:spLocks noChangeArrowheads="1"/>
          </p:cNvSpPr>
          <p:nvPr/>
        </p:nvSpPr>
        <p:spPr bwMode="auto">
          <a:xfrm>
            <a:off x="791009" y="2948850"/>
            <a:ext cx="720725" cy="287337"/>
          </a:xfrm>
          <a:prstGeom prst="wedgeRectCallout">
            <a:avLst>
              <a:gd name="adj1" fmla="val 102204"/>
              <a:gd name="adj2" fmla="val 25139"/>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FF0000"/>
                </a:solidFill>
              </a:rPr>
              <a:t>程序</a:t>
            </a:r>
          </a:p>
        </p:txBody>
      </p:sp>
      <p:sp>
        <p:nvSpPr>
          <p:cNvPr id="25" name="AutoShape 23"/>
          <p:cNvSpPr>
            <a:spLocks noChangeArrowheads="1"/>
          </p:cNvSpPr>
          <p:nvPr/>
        </p:nvSpPr>
        <p:spPr bwMode="auto">
          <a:xfrm>
            <a:off x="719571" y="3741012"/>
            <a:ext cx="720725" cy="287338"/>
          </a:xfrm>
          <a:prstGeom prst="wedgeRectCallout">
            <a:avLst>
              <a:gd name="adj1" fmla="val 113875"/>
              <a:gd name="adj2" fmla="val 4694"/>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FF0000"/>
                </a:solidFill>
              </a:rPr>
              <a:t>输入</a:t>
            </a:r>
          </a:p>
        </p:txBody>
      </p:sp>
      <p:sp>
        <p:nvSpPr>
          <p:cNvPr id="26" name="AutoShape 24"/>
          <p:cNvSpPr>
            <a:spLocks noChangeArrowheads="1"/>
          </p:cNvSpPr>
          <p:nvPr/>
        </p:nvSpPr>
        <p:spPr bwMode="auto">
          <a:xfrm>
            <a:off x="791009" y="4317275"/>
            <a:ext cx="720725" cy="287337"/>
          </a:xfrm>
          <a:prstGeom prst="wedgeRectCallout">
            <a:avLst>
              <a:gd name="adj1" fmla="val 105287"/>
              <a:gd name="adj2" fmla="val 16296"/>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FF0000"/>
                </a:solidFill>
              </a:rPr>
              <a:t>运行</a:t>
            </a:r>
          </a:p>
        </p:txBody>
      </p:sp>
      <p:sp>
        <p:nvSpPr>
          <p:cNvPr id="27" name="AutoShape 25"/>
          <p:cNvSpPr>
            <a:spLocks noChangeArrowheads="1"/>
          </p:cNvSpPr>
          <p:nvPr/>
        </p:nvSpPr>
        <p:spPr bwMode="auto">
          <a:xfrm>
            <a:off x="719571" y="5180875"/>
            <a:ext cx="720725" cy="287337"/>
          </a:xfrm>
          <a:prstGeom prst="wedgeRectCallout">
            <a:avLst>
              <a:gd name="adj1" fmla="val 131940"/>
              <a:gd name="adj2" fmla="val 11324"/>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FF0000"/>
                </a:solidFill>
              </a:rPr>
              <a:t>输出</a:t>
            </a:r>
          </a:p>
        </p:txBody>
      </p:sp>
      <p:sp>
        <p:nvSpPr>
          <p:cNvPr id="28" name="AutoShape 26"/>
          <p:cNvSpPr>
            <a:spLocks noChangeArrowheads="1"/>
          </p:cNvSpPr>
          <p:nvPr/>
        </p:nvSpPr>
        <p:spPr bwMode="auto">
          <a:xfrm>
            <a:off x="7415646" y="3093312"/>
            <a:ext cx="720725" cy="287338"/>
          </a:xfrm>
          <a:prstGeom prst="wedgeRectCallout">
            <a:avLst>
              <a:gd name="adj1" fmla="val -123347"/>
              <a:gd name="adj2" fmla="val -829"/>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FF0000"/>
                </a:solidFill>
              </a:rPr>
              <a:t>程序</a:t>
            </a:r>
          </a:p>
        </p:txBody>
      </p:sp>
      <p:sp>
        <p:nvSpPr>
          <p:cNvPr id="29" name="AutoShape 27"/>
          <p:cNvSpPr>
            <a:spLocks noChangeArrowheads="1"/>
          </p:cNvSpPr>
          <p:nvPr/>
        </p:nvSpPr>
        <p:spPr bwMode="auto">
          <a:xfrm>
            <a:off x="7344209" y="3885475"/>
            <a:ext cx="720725" cy="287337"/>
          </a:xfrm>
          <a:prstGeom prst="wedgeRectCallout">
            <a:avLst>
              <a:gd name="adj1" fmla="val -105287"/>
              <a:gd name="adj2" fmla="val -21269"/>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FF0000"/>
                </a:solidFill>
              </a:rPr>
              <a:t>输入</a:t>
            </a:r>
          </a:p>
        </p:txBody>
      </p:sp>
      <p:sp>
        <p:nvSpPr>
          <p:cNvPr id="30" name="AutoShape 28"/>
          <p:cNvSpPr>
            <a:spLocks noChangeArrowheads="1"/>
          </p:cNvSpPr>
          <p:nvPr/>
        </p:nvSpPr>
        <p:spPr bwMode="auto">
          <a:xfrm>
            <a:off x="7415646" y="4461737"/>
            <a:ext cx="720725" cy="287338"/>
          </a:xfrm>
          <a:prstGeom prst="wedgeRectCallout">
            <a:avLst>
              <a:gd name="adj1" fmla="val -110134"/>
              <a:gd name="adj2" fmla="val 29560"/>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FF0000"/>
                </a:solidFill>
              </a:rPr>
              <a:t>运行</a:t>
            </a:r>
          </a:p>
        </p:txBody>
      </p:sp>
      <p:sp>
        <p:nvSpPr>
          <p:cNvPr id="31" name="AutoShape 29"/>
          <p:cNvSpPr>
            <a:spLocks noChangeArrowheads="1"/>
          </p:cNvSpPr>
          <p:nvPr/>
        </p:nvSpPr>
        <p:spPr bwMode="auto">
          <a:xfrm>
            <a:off x="7344209" y="5325337"/>
            <a:ext cx="720725" cy="287338"/>
          </a:xfrm>
          <a:prstGeom prst="wedgeRectCallout">
            <a:avLst>
              <a:gd name="adj1" fmla="val -165417"/>
              <a:gd name="adj2" fmla="val 11324"/>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FF0000"/>
                </a:solidFill>
              </a:rPr>
              <a:t>输出</a:t>
            </a:r>
          </a:p>
        </p:txBody>
      </p:sp>
      <p:sp>
        <p:nvSpPr>
          <p:cNvPr id="32" name="AutoShape 30"/>
          <p:cNvSpPr>
            <a:spLocks noChangeArrowheads="1"/>
          </p:cNvSpPr>
          <p:nvPr/>
        </p:nvSpPr>
        <p:spPr bwMode="auto">
          <a:xfrm>
            <a:off x="3815196" y="4172812"/>
            <a:ext cx="1152525" cy="503238"/>
          </a:xfrm>
          <a:prstGeom prst="leftRightArrow">
            <a:avLst>
              <a:gd name="adj1" fmla="val 50000"/>
              <a:gd name="adj2" fmla="val 45804"/>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chemeClr val="bg1"/>
                </a:solidFill>
              </a:rPr>
              <a:t>分时切换</a:t>
            </a:r>
          </a:p>
        </p:txBody>
      </p:sp>
      <p:sp>
        <p:nvSpPr>
          <p:cNvPr id="33" name="Text Box 31"/>
          <p:cNvSpPr txBox="1">
            <a:spLocks noChangeArrowheads="1"/>
          </p:cNvSpPr>
          <p:nvPr/>
        </p:nvSpPr>
        <p:spPr bwMode="auto">
          <a:xfrm>
            <a:off x="5688446" y="5973037"/>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2"/>
                </a:solidFill>
              </a:rPr>
              <a:t>洗衣进程</a:t>
            </a:r>
          </a:p>
        </p:txBody>
      </p:sp>
      <p:sp>
        <p:nvSpPr>
          <p:cNvPr id="34" name="Text Box 32"/>
          <p:cNvSpPr txBox="1">
            <a:spLocks noChangeArrowheads="1"/>
          </p:cNvSpPr>
          <p:nvPr/>
        </p:nvSpPr>
        <p:spPr bwMode="auto">
          <a:xfrm>
            <a:off x="1872096" y="5973037"/>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2"/>
                </a:solidFill>
              </a:rPr>
              <a:t>做饭进程</a:t>
            </a:r>
          </a:p>
        </p:txBody>
      </p:sp>
      <p:sp>
        <p:nvSpPr>
          <p:cNvPr id="36" name="Text Box 2"/>
          <p:cNvSpPr txBox="1">
            <a:spLocks noChangeArrowheads="1"/>
          </p:cNvSpPr>
          <p:nvPr/>
        </p:nvSpPr>
        <p:spPr bwMode="auto">
          <a:xfrm>
            <a:off x="611560" y="1052736"/>
            <a:ext cx="72739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spcBef>
                <a:spcPct val="50000"/>
              </a:spcBef>
              <a:buSzPct val="80000"/>
              <a:buFont typeface="Wingdings" panose="05000000000000000000" pitchFamily="2" charset="2"/>
              <a:buChar char="n"/>
            </a:pPr>
            <a:r>
              <a:rPr lang="zh-CN" altLang="en-US" sz="2800" b="1" dirty="0" smtClean="0">
                <a:latin typeface="Times New Roman" panose="02020603050405020304" pitchFamily="18" charset="0"/>
                <a:ea typeface="+mn-ea"/>
                <a:cs typeface="Times New Roman" panose="02020603050405020304" pitchFamily="18" charset="0"/>
              </a:rPr>
              <a:t>进程与程序有何差别？</a:t>
            </a:r>
            <a:endParaRPr lang="en-US" altLang="zh-CN" sz="2800" b="1" dirty="0">
              <a:latin typeface="Times New Roman" panose="02020603050405020304" pitchFamily="18" charset="0"/>
              <a:ea typeface="+mn-ea"/>
              <a:cs typeface="Times New Roman" panose="02020603050405020304" pitchFamily="18" charset="0"/>
            </a:endParaRPr>
          </a:p>
        </p:txBody>
      </p:sp>
      <p:sp>
        <p:nvSpPr>
          <p:cNvPr id="37"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2.1.1 </a:t>
            </a:r>
            <a:r>
              <a:rPr lang="zh-CN" altLang="en-US" sz="2800" b="1"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38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trips(downLeft)">
                                      <p:cBhvr>
                                        <p:cTn id="12" dur="500"/>
                                        <p:tgtEl>
                                          <p:spTgt spid="2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par>
                          <p:cTn id="17" fill="hold">
                            <p:stCondLst>
                              <p:cond delay="1000"/>
                            </p:stCondLst>
                            <p:childTnLst>
                              <p:par>
                                <p:cTn id="18" presetID="18" presetClass="entr" presetSubtype="12"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strips(downLeft)">
                                      <p:cBhvr>
                                        <p:cTn id="20" dur="500"/>
                                        <p:tgtEl>
                                          <p:spTgt spid="14"/>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par>
                          <p:cTn id="25" fill="hold">
                            <p:stCondLst>
                              <p:cond delay="2000"/>
                            </p:stCondLst>
                            <p:childTnLst>
                              <p:par>
                                <p:cTn id="26" presetID="18" presetClass="entr" presetSubtype="12"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trips(downLeft)">
                                      <p:cBhvr>
                                        <p:cTn id="28" dur="500"/>
                                        <p:tgtEl>
                                          <p:spTgt spid="15"/>
                                        </p:tgtEl>
                                      </p:cBhvr>
                                    </p:animEffect>
                                  </p:childTnLst>
                                </p:cTn>
                              </p:par>
                            </p:childTnLst>
                          </p:cTn>
                        </p:par>
                        <p:par>
                          <p:cTn id="29" fill="hold">
                            <p:stCondLst>
                              <p:cond delay="2500"/>
                            </p:stCondLst>
                            <p:childTnLst>
                              <p:par>
                                <p:cTn id="30" presetID="9"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par>
                          <p:cTn id="33" fill="hold">
                            <p:stCondLst>
                              <p:cond delay="3000"/>
                            </p:stCondLst>
                            <p:childTnLst>
                              <p:par>
                                <p:cTn id="34" presetID="18" presetClass="entr" presetSubtype="12"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strips(downLeft)">
                                      <p:cBhvr>
                                        <p:cTn id="36" dur="500"/>
                                        <p:tgtEl>
                                          <p:spTgt spid="16"/>
                                        </p:tgtEl>
                                      </p:cBhvr>
                                    </p:animEffect>
                                  </p:childTnLst>
                                </p:cTn>
                              </p:par>
                            </p:childTnLst>
                          </p:cTn>
                        </p:par>
                        <p:par>
                          <p:cTn id="37" fill="hold">
                            <p:stCondLst>
                              <p:cond delay="3500"/>
                            </p:stCondLst>
                            <p:childTnLst>
                              <p:par>
                                <p:cTn id="38" presetID="9"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strips(downRight)">
                                      <p:cBhvr>
                                        <p:cTn id="45" dur="500"/>
                                        <p:tgtEl>
                                          <p:spTgt spid="21"/>
                                        </p:tgtEl>
                                      </p:cBhvr>
                                    </p:animEffect>
                                  </p:childTnLst>
                                </p:cTn>
                              </p:par>
                            </p:childTnLst>
                          </p:cTn>
                        </p:par>
                        <p:par>
                          <p:cTn id="46" fill="hold">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dissolve">
                                      <p:cBhvr>
                                        <p:cTn id="49" dur="500"/>
                                        <p:tgtEl>
                                          <p:spTgt spid="10"/>
                                        </p:tgtEl>
                                      </p:cBhvr>
                                    </p:animEffect>
                                  </p:childTnLst>
                                </p:cTn>
                              </p:par>
                            </p:childTnLst>
                          </p:cTn>
                        </p:par>
                        <p:par>
                          <p:cTn id="50" fill="hold">
                            <p:stCondLst>
                              <p:cond delay="1000"/>
                            </p:stCondLst>
                            <p:childTnLst>
                              <p:par>
                                <p:cTn id="51" presetID="18" presetClass="entr" presetSubtype="12"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strips(downLeft)">
                                      <p:cBhvr>
                                        <p:cTn id="53" dur="500"/>
                                        <p:tgtEl>
                                          <p:spTgt spid="17"/>
                                        </p:tgtEl>
                                      </p:cBhvr>
                                    </p:animEffect>
                                  </p:childTnLst>
                                </p:cTn>
                              </p:par>
                            </p:childTnLst>
                          </p:cTn>
                        </p:par>
                        <p:par>
                          <p:cTn id="54" fill="hold">
                            <p:stCondLst>
                              <p:cond delay="1500"/>
                            </p:stCondLst>
                            <p:childTnLst>
                              <p:par>
                                <p:cTn id="55" presetID="9" presetClass="entr" presetSubtype="0"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dissolve">
                                      <p:cBhvr>
                                        <p:cTn id="57" dur="500"/>
                                        <p:tgtEl>
                                          <p:spTgt spid="11"/>
                                        </p:tgtEl>
                                      </p:cBhvr>
                                    </p:animEffect>
                                  </p:childTnLst>
                                </p:cTn>
                              </p:par>
                            </p:childTnLst>
                          </p:cTn>
                        </p:par>
                        <p:par>
                          <p:cTn id="58" fill="hold">
                            <p:stCondLst>
                              <p:cond delay="2000"/>
                            </p:stCondLst>
                            <p:childTnLst>
                              <p:par>
                                <p:cTn id="59" presetID="18" presetClass="entr" presetSubtype="12"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strips(downLeft)">
                                      <p:cBhvr>
                                        <p:cTn id="61" dur="500"/>
                                        <p:tgtEl>
                                          <p:spTgt spid="18"/>
                                        </p:tgtEl>
                                      </p:cBhvr>
                                    </p:animEffect>
                                  </p:childTnLst>
                                </p:cTn>
                              </p:par>
                            </p:childTnLst>
                          </p:cTn>
                        </p:par>
                        <p:par>
                          <p:cTn id="62" fill="hold">
                            <p:stCondLst>
                              <p:cond delay="2500"/>
                            </p:stCondLst>
                            <p:childTnLst>
                              <p:par>
                                <p:cTn id="63" presetID="9" presetClass="entr" presetSubtype="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dissolve">
                                      <p:cBhvr>
                                        <p:cTn id="65" dur="500"/>
                                        <p:tgtEl>
                                          <p:spTgt spid="12"/>
                                        </p:tgtEl>
                                      </p:cBhvr>
                                    </p:animEffect>
                                  </p:childTnLst>
                                </p:cTn>
                              </p:par>
                            </p:childTnLst>
                          </p:cTn>
                        </p:par>
                        <p:par>
                          <p:cTn id="66" fill="hold">
                            <p:stCondLst>
                              <p:cond delay="3000"/>
                            </p:stCondLst>
                            <p:childTnLst>
                              <p:par>
                                <p:cTn id="67" presetID="18" presetClass="entr" presetSubtype="12"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strips(downLeft)">
                                      <p:cBhvr>
                                        <p:cTn id="69" dur="500"/>
                                        <p:tgtEl>
                                          <p:spTgt spid="19"/>
                                        </p:tgtEl>
                                      </p:cBhvr>
                                    </p:animEffect>
                                  </p:childTnLst>
                                </p:cTn>
                              </p:par>
                            </p:childTnLst>
                          </p:cTn>
                        </p:par>
                        <p:par>
                          <p:cTn id="70" fill="hold">
                            <p:stCondLst>
                              <p:cond delay="3500"/>
                            </p:stCondLst>
                            <p:childTnLst>
                              <p:par>
                                <p:cTn id="71" presetID="9" presetClass="entr" presetSubtype="0"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6"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strips(downRight)">
                                      <p:cBhvr>
                                        <p:cTn id="78" dur="500"/>
                                        <p:tgtEl>
                                          <p:spTgt spid="22"/>
                                        </p:tgtEl>
                                      </p:cBhvr>
                                    </p:animEffect>
                                  </p:childTnLst>
                                </p:cTn>
                              </p:par>
                            </p:childTnLst>
                          </p:cTn>
                        </p:par>
                        <p:par>
                          <p:cTn id="79" fill="hold">
                            <p:stCondLst>
                              <p:cond delay="500"/>
                            </p:stCondLst>
                            <p:childTnLst>
                              <p:par>
                                <p:cTn id="80" presetID="4" presetClass="entr" presetSubtype="16" fill="hold" grpId="0" nodeType="after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box(in)">
                                      <p:cBhvr>
                                        <p:cTn id="82" dur="500"/>
                                        <p:tgtEl>
                                          <p:spTgt spid="34"/>
                                        </p:tgtEl>
                                      </p:cBhvr>
                                    </p:animEffect>
                                  </p:childTnLst>
                                </p:cTn>
                              </p:par>
                            </p:childTnLst>
                          </p:cTn>
                        </p:par>
                        <p:par>
                          <p:cTn id="83" fill="hold">
                            <p:stCondLst>
                              <p:cond delay="1000"/>
                            </p:stCondLst>
                            <p:childTnLst>
                              <p:par>
                                <p:cTn id="84" presetID="18" presetClass="entr" presetSubtype="12"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strips(downLeft)">
                                      <p:cBhvr>
                                        <p:cTn id="86" dur="500"/>
                                        <p:tgtEl>
                                          <p:spTgt spid="23"/>
                                        </p:tgtEl>
                                      </p:cBhvr>
                                    </p:animEffect>
                                  </p:childTnLst>
                                </p:cTn>
                              </p:par>
                            </p:childTnLst>
                          </p:cTn>
                        </p:par>
                        <p:par>
                          <p:cTn id="87" fill="hold">
                            <p:stCondLst>
                              <p:cond delay="1500"/>
                            </p:stCondLst>
                            <p:childTnLst>
                              <p:par>
                                <p:cTn id="88" presetID="4" presetClass="entr" presetSubtype="16"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box(in)">
                                      <p:cBhvr>
                                        <p:cTn id="90" dur="500"/>
                                        <p:tgtEl>
                                          <p:spTgt spid="33"/>
                                        </p:tgtEl>
                                      </p:cBhvr>
                                    </p:animEffect>
                                  </p:childTnLst>
                                </p:cTn>
                              </p:par>
                            </p:childTnLst>
                          </p:cTn>
                        </p:par>
                      </p:childTnLst>
                    </p:cTn>
                  </p:par>
                  <p:par>
                    <p:cTn id="91" fill="hold">
                      <p:stCondLst>
                        <p:cond delay="indefinite"/>
                      </p:stCondLst>
                      <p:childTnLst>
                        <p:par>
                          <p:cTn id="92" fill="hold">
                            <p:stCondLst>
                              <p:cond delay="0"/>
                            </p:stCondLst>
                            <p:childTnLst>
                              <p:par>
                                <p:cTn id="93" presetID="8" presetClass="entr" presetSubtype="16"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diamond(in)">
                                      <p:cBhvr>
                                        <p:cTn id="95" dur="1000"/>
                                        <p:tgtEl>
                                          <p:spTgt spid="24"/>
                                        </p:tgtEl>
                                      </p:cBhvr>
                                    </p:animEffect>
                                  </p:childTnLst>
                                </p:cTn>
                              </p:par>
                            </p:childTnLst>
                          </p:cTn>
                        </p:par>
                        <p:par>
                          <p:cTn id="96" fill="hold">
                            <p:stCondLst>
                              <p:cond delay="1000"/>
                            </p:stCondLst>
                            <p:childTnLst>
                              <p:par>
                                <p:cTn id="97" presetID="8" presetClass="entr" presetSubtype="16" fill="hold" grpId="0" nodeType="after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diamond(in)">
                                      <p:cBhvr>
                                        <p:cTn id="99" dur="1000"/>
                                        <p:tgtEl>
                                          <p:spTgt spid="25"/>
                                        </p:tgtEl>
                                      </p:cBhvr>
                                    </p:animEffect>
                                  </p:childTnLst>
                                </p:cTn>
                              </p:par>
                            </p:childTnLst>
                          </p:cTn>
                        </p:par>
                        <p:par>
                          <p:cTn id="100" fill="hold">
                            <p:stCondLst>
                              <p:cond delay="2000"/>
                            </p:stCondLst>
                            <p:childTnLst>
                              <p:par>
                                <p:cTn id="101" presetID="8" presetClass="entr" presetSubtype="16"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diamond(in)">
                                      <p:cBhvr>
                                        <p:cTn id="103" dur="1000"/>
                                        <p:tgtEl>
                                          <p:spTgt spid="26"/>
                                        </p:tgtEl>
                                      </p:cBhvr>
                                    </p:animEffect>
                                  </p:childTnLst>
                                </p:cTn>
                              </p:par>
                            </p:childTnLst>
                          </p:cTn>
                        </p:par>
                        <p:par>
                          <p:cTn id="104" fill="hold">
                            <p:stCondLst>
                              <p:cond delay="3000"/>
                            </p:stCondLst>
                            <p:childTnLst>
                              <p:par>
                                <p:cTn id="105" presetID="8" presetClass="entr" presetSubtype="16"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diamond(in)">
                                      <p:cBhvr>
                                        <p:cTn id="107" dur="10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8" presetClass="entr" presetSubtype="16" fill="hold" grpId="0" nodeType="click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diamond(in)">
                                      <p:cBhvr>
                                        <p:cTn id="112" dur="1000"/>
                                        <p:tgtEl>
                                          <p:spTgt spid="28"/>
                                        </p:tgtEl>
                                      </p:cBhvr>
                                    </p:animEffect>
                                  </p:childTnLst>
                                </p:cTn>
                              </p:par>
                            </p:childTnLst>
                          </p:cTn>
                        </p:par>
                        <p:par>
                          <p:cTn id="113" fill="hold">
                            <p:stCondLst>
                              <p:cond delay="1000"/>
                            </p:stCondLst>
                            <p:childTnLst>
                              <p:par>
                                <p:cTn id="114" presetID="8" presetClass="entr" presetSubtype="16" fill="hold" grpId="0" nodeType="after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diamond(in)">
                                      <p:cBhvr>
                                        <p:cTn id="116" dur="1000"/>
                                        <p:tgtEl>
                                          <p:spTgt spid="29"/>
                                        </p:tgtEl>
                                      </p:cBhvr>
                                    </p:animEffect>
                                  </p:childTnLst>
                                </p:cTn>
                              </p:par>
                            </p:childTnLst>
                          </p:cTn>
                        </p:par>
                        <p:par>
                          <p:cTn id="117" fill="hold">
                            <p:stCondLst>
                              <p:cond delay="2000"/>
                            </p:stCondLst>
                            <p:childTnLst>
                              <p:par>
                                <p:cTn id="118" presetID="8" presetClass="entr" presetSubtype="16" fill="hold" grpId="0" nodeType="after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diamond(in)">
                                      <p:cBhvr>
                                        <p:cTn id="120" dur="1000"/>
                                        <p:tgtEl>
                                          <p:spTgt spid="30"/>
                                        </p:tgtEl>
                                      </p:cBhvr>
                                    </p:animEffect>
                                  </p:childTnLst>
                                </p:cTn>
                              </p:par>
                            </p:childTnLst>
                          </p:cTn>
                        </p:par>
                        <p:par>
                          <p:cTn id="121" fill="hold">
                            <p:stCondLst>
                              <p:cond delay="3000"/>
                            </p:stCondLst>
                            <p:childTnLst>
                              <p:par>
                                <p:cTn id="122" presetID="8" presetClass="entr" presetSubtype="16"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amond(in)">
                                      <p:cBhvr>
                                        <p:cTn id="124" dur="1000"/>
                                        <p:tgtEl>
                                          <p:spTgt spid="31"/>
                                        </p:tgtEl>
                                      </p:cBhvr>
                                    </p:animEffect>
                                  </p:childTnLst>
                                </p:cTn>
                              </p:par>
                            </p:childTnLst>
                          </p:cTn>
                        </p:par>
                      </p:childTnLst>
                    </p:cTn>
                  </p:par>
                  <p:par>
                    <p:cTn id="125" fill="hold">
                      <p:stCondLst>
                        <p:cond delay="indefinite"/>
                      </p:stCondLst>
                      <p:childTnLst>
                        <p:par>
                          <p:cTn id="126" fill="hold">
                            <p:stCondLst>
                              <p:cond delay="0"/>
                            </p:stCondLst>
                            <p:childTnLst>
                              <p:par>
                                <p:cTn id="127" presetID="18" presetClass="entr" presetSubtype="12" fill="hold" grpId="0" nodeType="clickEffect">
                                  <p:stCondLst>
                                    <p:cond delay="0"/>
                                  </p:stCondLst>
                                  <p:childTnLst>
                                    <p:set>
                                      <p:cBhvr>
                                        <p:cTn id="128" dur="1" fill="hold">
                                          <p:stCondLst>
                                            <p:cond delay="0"/>
                                          </p:stCondLst>
                                        </p:cTn>
                                        <p:tgtEl>
                                          <p:spTgt spid="32"/>
                                        </p:tgtEl>
                                        <p:attrNameLst>
                                          <p:attrName>style.visibility</p:attrName>
                                        </p:attrNameLst>
                                      </p:cBhvr>
                                      <p:to>
                                        <p:strVal val="visible"/>
                                      </p:to>
                                    </p:set>
                                    <p:animEffect transition="in" filter="strips(downLeft)">
                                      <p:cBhvr>
                                        <p:cTn id="12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2.1.1 </a:t>
            </a:r>
            <a:r>
              <a:rPr lang="zh-CN" altLang="en-US" sz="2800" b="1"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
        <p:nvSpPr>
          <p:cNvPr id="35" name="Text Box 3"/>
          <p:cNvSpPr txBox="1">
            <a:spLocks noChangeArrowheads="1"/>
          </p:cNvSpPr>
          <p:nvPr/>
        </p:nvSpPr>
        <p:spPr bwMode="auto">
          <a:xfrm>
            <a:off x="611560" y="1628800"/>
            <a:ext cx="759733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程序是指令的有序集合，其本身没有任何运行的含义，是一个静态的概念。而进程是程序在处理机上的一次执行过程，它是一个动态的概念。</a:t>
            </a:r>
            <a:endParaRPr lang="en-US" altLang="zh-CN"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pPr>
            <a:r>
              <a:rPr lang="zh-CN" altLang="en-US" sz="2400" dirty="0" smtClean="0">
                <a:latin typeface="Times New Roman" panose="02020603050405020304" pitchFamily="18" charset="0"/>
                <a:cs typeface="Times New Roman" panose="02020603050405020304" pitchFamily="18" charset="0"/>
              </a:rPr>
              <a:t>     </a:t>
            </a:r>
            <a:r>
              <a:rPr lang="zh-CN" altLang="en-US" sz="2400" u="sng" dirty="0" smtClean="0">
                <a:solidFill>
                  <a:srgbClr val="FF0000"/>
                </a:solidFill>
                <a:latin typeface="Times New Roman" panose="02020603050405020304" pitchFamily="18" charset="0"/>
                <a:cs typeface="Times New Roman" panose="02020603050405020304" pitchFamily="18" charset="0"/>
              </a:rPr>
              <a:t>程序是静态的，进程是动态的。</a:t>
            </a:r>
            <a:endParaRPr lang="en-US" altLang="zh-CN" sz="2400" u="sng" dirty="0">
              <a:solidFill>
                <a:srgbClr val="FF0000"/>
              </a:solidFill>
              <a:latin typeface="Times New Roman" panose="02020603050405020304" pitchFamily="18" charset="0"/>
              <a:cs typeface="Times New Roman" panose="02020603050405020304" pitchFamily="18" charset="0"/>
            </a:endParaRPr>
          </a:p>
        </p:txBody>
      </p:sp>
      <p:sp>
        <p:nvSpPr>
          <p:cNvPr id="38" name="Text Box 3"/>
          <p:cNvSpPr txBox="1">
            <a:spLocks noChangeArrowheads="1"/>
          </p:cNvSpPr>
          <p:nvPr/>
        </p:nvSpPr>
        <p:spPr bwMode="auto">
          <a:xfrm>
            <a:off x="611560" y="3937124"/>
            <a:ext cx="759733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程序可以作为一种软件资料长期存在，而进程是有一定生命期的。</a:t>
            </a:r>
            <a:endParaRPr lang="en-US" altLang="zh-CN"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pPr>
            <a:r>
              <a:rPr lang="zh-CN" altLang="en-US" sz="2400" dirty="0" smtClean="0">
                <a:latin typeface="Times New Roman" panose="02020603050405020304" pitchFamily="18" charset="0"/>
                <a:cs typeface="Times New Roman" panose="02020603050405020304" pitchFamily="18" charset="0"/>
              </a:rPr>
              <a:t>     </a:t>
            </a:r>
            <a:r>
              <a:rPr lang="zh-CN" altLang="en-US" sz="2400" u="sng" dirty="0" smtClean="0">
                <a:solidFill>
                  <a:srgbClr val="FF0000"/>
                </a:solidFill>
                <a:latin typeface="Times New Roman" panose="02020603050405020304" pitchFamily="18" charset="0"/>
                <a:cs typeface="Times New Roman" panose="02020603050405020304" pitchFamily="18" charset="0"/>
              </a:rPr>
              <a:t>程序是永久的，进程是暂时的。</a:t>
            </a:r>
            <a:endParaRPr lang="en-US" altLang="zh-CN" sz="2400" u="sng" dirty="0">
              <a:solidFill>
                <a:srgbClr val="FF0000"/>
              </a:solidFill>
              <a:latin typeface="Times New Roman" panose="02020603050405020304" pitchFamily="18" charset="0"/>
              <a:cs typeface="Times New Roman" panose="02020603050405020304" pitchFamily="18" charset="0"/>
            </a:endParaRPr>
          </a:p>
        </p:txBody>
      </p:sp>
      <p:sp>
        <p:nvSpPr>
          <p:cNvPr id="39" name="Text Box 2"/>
          <p:cNvSpPr txBox="1">
            <a:spLocks noChangeArrowheads="1"/>
          </p:cNvSpPr>
          <p:nvPr/>
        </p:nvSpPr>
        <p:spPr bwMode="auto">
          <a:xfrm>
            <a:off x="611560" y="1052736"/>
            <a:ext cx="72739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spcBef>
                <a:spcPct val="50000"/>
              </a:spcBef>
              <a:buSzPct val="80000"/>
              <a:buFont typeface="Wingdings" panose="05000000000000000000" pitchFamily="2" charset="2"/>
              <a:buChar char="n"/>
            </a:pPr>
            <a:r>
              <a:rPr lang="zh-CN" altLang="en-US" sz="2800" b="1" dirty="0" smtClean="0">
                <a:latin typeface="Times New Roman" panose="02020603050405020304" pitchFamily="18" charset="0"/>
                <a:ea typeface="+mn-ea"/>
                <a:cs typeface="Times New Roman" panose="02020603050405020304" pitchFamily="18" charset="0"/>
              </a:rPr>
              <a:t>进程与程序有何差别？</a:t>
            </a:r>
            <a:endParaRPr lang="en-US" altLang="zh-CN" sz="28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47007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2.1.1 </a:t>
            </a:r>
            <a:r>
              <a:rPr lang="zh-CN" altLang="en-US" sz="2800" b="1"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
        <p:nvSpPr>
          <p:cNvPr id="35" name="Text Box 3"/>
          <p:cNvSpPr txBox="1">
            <a:spLocks noChangeArrowheads="1"/>
          </p:cNvSpPr>
          <p:nvPr/>
        </p:nvSpPr>
        <p:spPr bwMode="auto">
          <a:xfrm>
            <a:off x="611560" y="1704868"/>
            <a:ext cx="759733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lnSpc>
                <a:spcPct val="150000"/>
              </a:lnSpc>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进程更能真实地描述并发，而程序不能；</a:t>
            </a:r>
            <a:endParaRPr lang="en-US" altLang="zh-CN" sz="2400" u="sng"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50000"/>
              </a:lnSpc>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进程是有程序和数据、进程控制块三部分组成的；</a:t>
            </a:r>
            <a:endParaRPr lang="en-US" altLang="zh-CN" sz="2400" dirty="0" smtClean="0">
              <a:latin typeface="Times New Roman" panose="02020603050405020304" pitchFamily="18" charset="0"/>
              <a:cs typeface="Times New Roman" panose="02020603050405020304" pitchFamily="18" charset="0"/>
            </a:endParaRPr>
          </a:p>
          <a:p>
            <a:pPr marL="342900" indent="-342900" algn="just">
              <a:lnSpc>
                <a:spcPct val="150000"/>
              </a:lnSpc>
              <a:spcBef>
                <a:spcPct val="50000"/>
              </a:spcBef>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进程具有创建其他进程的功能，而程序没有；</a:t>
            </a:r>
            <a:endParaRPr lang="en-US" altLang="zh-CN" sz="2400" dirty="0" smtClean="0">
              <a:latin typeface="Times New Roman" panose="02020603050405020304" pitchFamily="18" charset="0"/>
              <a:cs typeface="Times New Roman" panose="02020603050405020304" pitchFamily="18" charset="0"/>
            </a:endParaRPr>
          </a:p>
          <a:p>
            <a:pPr marL="342900" indent="-342900" algn="just">
              <a:lnSpc>
                <a:spcPct val="150000"/>
              </a:lnSpc>
              <a:spcBef>
                <a:spcPct val="50000"/>
              </a:spcBef>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同</a:t>
            </a:r>
            <a:r>
              <a:rPr lang="zh-CN" altLang="en-US" sz="2400" dirty="0" smtClean="0">
                <a:latin typeface="Times New Roman" panose="02020603050405020304" pitchFamily="18" charset="0"/>
                <a:cs typeface="Times New Roman" panose="02020603050405020304" pitchFamily="18" charset="0"/>
              </a:rPr>
              <a:t>一程序同时运行于若干数据集合上，它将属于若干个不同的进程。也就是说同一程序可以对应多个进程。</a:t>
            </a:r>
            <a:endParaRPr lang="en-US" altLang="zh-CN" sz="2400" dirty="0" smtClean="0">
              <a:latin typeface="Times New Roman" panose="02020603050405020304" pitchFamily="18" charset="0"/>
              <a:cs typeface="Times New Roman" panose="02020603050405020304" pitchFamily="18" charset="0"/>
            </a:endParaRPr>
          </a:p>
        </p:txBody>
      </p:sp>
      <p:sp>
        <p:nvSpPr>
          <p:cNvPr id="6" name="Text Box 2"/>
          <p:cNvSpPr txBox="1">
            <a:spLocks noChangeArrowheads="1"/>
          </p:cNvSpPr>
          <p:nvPr/>
        </p:nvSpPr>
        <p:spPr bwMode="auto">
          <a:xfrm>
            <a:off x="611560" y="1052736"/>
            <a:ext cx="72739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spcBef>
                <a:spcPct val="50000"/>
              </a:spcBef>
              <a:buSzPct val="80000"/>
              <a:buFont typeface="Wingdings" panose="05000000000000000000" pitchFamily="2" charset="2"/>
              <a:buChar char="n"/>
            </a:pPr>
            <a:r>
              <a:rPr lang="zh-CN" altLang="en-US" sz="2800" b="1" dirty="0" smtClean="0">
                <a:latin typeface="Times New Roman" panose="02020603050405020304" pitchFamily="18" charset="0"/>
                <a:ea typeface="+mn-ea"/>
                <a:cs typeface="Times New Roman" panose="02020603050405020304" pitchFamily="18" charset="0"/>
              </a:rPr>
              <a:t>进程与程序有何差别？</a:t>
            </a:r>
            <a:endParaRPr lang="en-US" altLang="zh-CN" sz="28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75704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67544" y="1340768"/>
            <a:ext cx="8244916" cy="4114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just">
              <a:buSzPct val="80000"/>
              <a:buFont typeface="Wingdings" panose="05000000000000000000" pitchFamily="2" charset="2"/>
              <a:buChar char="n"/>
            </a:pPr>
            <a:r>
              <a:rPr lang="zh-CN" altLang="en-US" sz="2800" b="1" kern="0" smtClean="0"/>
              <a:t>进程的核心思想</a:t>
            </a:r>
          </a:p>
          <a:p>
            <a:pPr algn="just">
              <a:spcBef>
                <a:spcPct val="50000"/>
              </a:spcBef>
              <a:buSzPct val="80000"/>
              <a:buFont typeface="Wingdings" panose="05000000000000000000" pitchFamily="2" charset="2"/>
              <a:buChar char="Ø"/>
            </a:pPr>
            <a:r>
              <a:rPr lang="zh-CN" altLang="en-US" sz="2800">
                <a:latin typeface="+mn-ea"/>
              </a:rPr>
              <a:t>进程是某种类型的一个活动，它有程序、输入、输出和状态。</a:t>
            </a:r>
          </a:p>
          <a:p>
            <a:pPr algn="just">
              <a:spcBef>
                <a:spcPct val="50000"/>
              </a:spcBef>
              <a:buSzPct val="80000"/>
              <a:buFont typeface="Wingdings" panose="05000000000000000000" pitchFamily="2" charset="2"/>
              <a:buChar char="Ø"/>
            </a:pPr>
            <a:r>
              <a:rPr lang="zh-CN" altLang="en-US" sz="2800">
                <a:latin typeface="+mn-ea"/>
              </a:rPr>
              <a:t>在分时操作系统中，</a:t>
            </a:r>
            <a:r>
              <a:rPr lang="zh-CN" altLang="en-US" sz="2800" smtClean="0">
                <a:latin typeface="+mn-ea"/>
              </a:rPr>
              <a:t>单个</a:t>
            </a:r>
            <a:r>
              <a:rPr lang="zh-CN" altLang="en-US" sz="2800">
                <a:latin typeface="+mn-ea"/>
              </a:rPr>
              <a:t>处理器</a:t>
            </a:r>
            <a:r>
              <a:rPr lang="zh-CN" altLang="en-US" sz="2800" smtClean="0">
                <a:latin typeface="+mn-ea"/>
              </a:rPr>
              <a:t>被</a:t>
            </a:r>
            <a:r>
              <a:rPr lang="zh-CN" altLang="en-US" sz="2800">
                <a:latin typeface="+mn-ea"/>
              </a:rPr>
              <a:t>若干进程共享，它使用某种调度算法决定何时停止一个进程</a:t>
            </a:r>
            <a:r>
              <a:rPr lang="zh-CN" altLang="en-US" sz="2800" smtClean="0">
                <a:latin typeface="+mn-ea"/>
              </a:rPr>
              <a:t>的</a:t>
            </a:r>
            <a:r>
              <a:rPr lang="zh-CN" altLang="en-US" sz="2800">
                <a:latin typeface="+mn-ea"/>
              </a:rPr>
              <a:t>工作</a:t>
            </a:r>
            <a:r>
              <a:rPr lang="zh-CN" altLang="en-US" sz="2800" smtClean="0">
                <a:latin typeface="+mn-ea"/>
              </a:rPr>
              <a:t>，并转而为</a:t>
            </a:r>
            <a:r>
              <a:rPr lang="zh-CN" altLang="en-US" sz="2800">
                <a:latin typeface="+mn-ea"/>
              </a:rPr>
              <a:t>另一个</a:t>
            </a:r>
            <a:r>
              <a:rPr lang="zh-CN" altLang="en-US" sz="2800" smtClean="0">
                <a:latin typeface="+mn-ea"/>
              </a:rPr>
              <a:t>进程</a:t>
            </a:r>
            <a:r>
              <a:rPr lang="zh-CN" altLang="en-US" sz="2800">
                <a:latin typeface="+mn-ea"/>
              </a:rPr>
              <a:t>提供服务。</a:t>
            </a:r>
          </a:p>
          <a:p>
            <a:pPr algn="just"/>
            <a:endParaRPr lang="zh-CN" altLang="en-US" sz="2800" kern="0" smtClean="0"/>
          </a:p>
          <a:p>
            <a:pPr algn="just"/>
            <a:endParaRPr lang="en-US" altLang="zh-CN" sz="2800" kern="0"/>
          </a:p>
        </p:txBody>
      </p:sp>
      <p:sp>
        <p:nvSpPr>
          <p:cNvPr id="5"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2.1.1 </a:t>
            </a:r>
            <a:r>
              <a:rPr lang="zh-CN" altLang="en-US" sz="2800" b="1"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16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3"/>
          <p:cNvSpPr txBox="1">
            <a:spLocks noChangeArrowheads="1"/>
          </p:cNvSpPr>
          <p:nvPr/>
        </p:nvSpPr>
        <p:spPr>
          <a:xfrm>
            <a:off x="539552" y="1124744"/>
            <a:ext cx="8246368" cy="536459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buSzPct val="80000"/>
              <a:buFont typeface="Wingdings" panose="05000000000000000000" pitchFamily="2" charset="2"/>
              <a:buChar char="n"/>
            </a:pPr>
            <a:r>
              <a:rPr lang="zh-CN" altLang="en-US" sz="2800" b="1" kern="0" dirty="0"/>
              <a:t>进程创建的四个主要</a:t>
            </a:r>
            <a:r>
              <a:rPr lang="zh-CN" altLang="en-US" sz="2800" b="1" kern="0" dirty="0" smtClean="0"/>
              <a:t>原因</a:t>
            </a:r>
            <a:r>
              <a:rPr lang="zh-CN" altLang="en-US" sz="1600" b="1" kern="0" dirty="0" smtClean="0"/>
              <a:t>（</a:t>
            </a:r>
            <a:r>
              <a:rPr lang="en-US" altLang="zh-CN" sz="1600" b="1" kern="0" dirty="0" smtClean="0"/>
              <a:t>page 41</a:t>
            </a:r>
            <a:r>
              <a:rPr lang="zh-CN" altLang="en-US" sz="1600" b="1" kern="0" dirty="0" smtClean="0"/>
              <a:t>）</a:t>
            </a:r>
            <a:endParaRPr lang="zh-CN" altLang="en-US" sz="1600" b="1" kern="0" dirty="0"/>
          </a:p>
          <a:p>
            <a:pPr lvl="1">
              <a:buSzPct val="80000"/>
              <a:buFont typeface="Wingdings" panose="05000000000000000000" pitchFamily="2" charset="2"/>
              <a:buChar char="Ø"/>
            </a:pPr>
            <a:r>
              <a:rPr lang="zh-CN" altLang="en-US" sz="2400" kern="0" dirty="0"/>
              <a:t>系统初始化</a:t>
            </a:r>
          </a:p>
          <a:p>
            <a:pPr lvl="1">
              <a:buSzPct val="80000"/>
              <a:buFont typeface="Wingdings" panose="05000000000000000000" pitchFamily="2" charset="2"/>
              <a:buChar char="Ø"/>
            </a:pPr>
            <a:r>
              <a:rPr lang="zh-CN" altLang="en-US" sz="2400" kern="0" dirty="0"/>
              <a:t>正在运行的一个进程执行了创建进程的系统</a:t>
            </a:r>
            <a:r>
              <a:rPr lang="zh-CN" altLang="en-US" sz="2400" kern="0" dirty="0" smtClean="0"/>
              <a:t>调用</a:t>
            </a:r>
            <a:endParaRPr lang="en-US" altLang="zh-CN" sz="2400" kern="0" dirty="0" smtClean="0"/>
          </a:p>
          <a:p>
            <a:pPr lvl="1">
              <a:buSzPct val="80000"/>
              <a:buFont typeface="Wingdings" panose="05000000000000000000" pitchFamily="2" charset="2"/>
              <a:buChar char="Ø"/>
            </a:pPr>
            <a:r>
              <a:rPr lang="zh-CN" altLang="en-US" sz="2400" kern="0" dirty="0"/>
              <a:t>用户请求创建一个进程</a:t>
            </a:r>
          </a:p>
          <a:p>
            <a:pPr lvl="1">
              <a:buSzPct val="80000"/>
              <a:buFont typeface="Wingdings" panose="05000000000000000000" pitchFamily="2" charset="2"/>
              <a:buChar char="Ø"/>
            </a:pPr>
            <a:r>
              <a:rPr lang="zh-CN" altLang="en-US" sz="2400" kern="0" dirty="0"/>
              <a:t>批处理作业的</a:t>
            </a:r>
            <a:r>
              <a:rPr lang="zh-CN" altLang="en-US" sz="2400" kern="0" dirty="0" smtClean="0"/>
              <a:t>初始化</a:t>
            </a:r>
          </a:p>
          <a:p>
            <a:pPr lvl="1">
              <a:buSzPct val="80000"/>
            </a:pPr>
            <a:endParaRPr lang="zh-CN" altLang="en-US" sz="2400" kern="0" dirty="0" smtClean="0"/>
          </a:p>
          <a:p>
            <a:pPr>
              <a:buSzPct val="80000"/>
              <a:buFont typeface="Wingdings" panose="05000000000000000000" pitchFamily="2" charset="2"/>
              <a:buChar char="n"/>
            </a:pPr>
            <a:r>
              <a:rPr lang="zh-CN" altLang="en-US" sz="2800" b="1" kern="0" dirty="0" smtClean="0"/>
              <a:t>举例</a:t>
            </a:r>
            <a:endParaRPr lang="zh-CN" altLang="en-US" sz="1600" b="1" kern="0" dirty="0" smtClean="0"/>
          </a:p>
          <a:p>
            <a:pPr lvl="1">
              <a:buFont typeface="Wingdings" panose="05000000000000000000" pitchFamily="2" charset="2"/>
              <a:buChar char="Ø"/>
            </a:pPr>
            <a:r>
              <a:rPr lang="en-US" altLang="zh-CN" sz="2400" dirty="0" err="1" smtClean="0"/>
              <a:t>UNIX：fork、execve</a:t>
            </a:r>
            <a:r>
              <a:rPr lang="en-US" altLang="zh-CN" sz="2400" dirty="0" smtClean="0"/>
              <a:t>；</a:t>
            </a:r>
          </a:p>
          <a:p>
            <a:pPr lvl="1">
              <a:buFont typeface="Wingdings" panose="05000000000000000000" pitchFamily="2" charset="2"/>
              <a:buChar char="Ø"/>
            </a:pPr>
            <a:r>
              <a:rPr lang="en-US" altLang="zh-CN" sz="2400" dirty="0" err="1" smtClean="0"/>
              <a:t>Windows：CreateProcess</a:t>
            </a:r>
            <a:r>
              <a:rPr lang="en-US" altLang="zh-CN" sz="2400" dirty="0"/>
              <a:t>；</a:t>
            </a:r>
          </a:p>
          <a:p>
            <a:pPr lvl="1">
              <a:buFont typeface="Wingdings" panose="05000000000000000000" pitchFamily="2" charset="2"/>
              <a:buChar char="Ø"/>
            </a:pPr>
            <a:r>
              <a:rPr lang="zh-CN" altLang="en-US" sz="2400" dirty="0"/>
              <a:t>新进程都是由一个已存在的进程执行一个用于进程创建的系统调用而创建的</a:t>
            </a:r>
            <a:r>
              <a:rPr lang="zh-CN" altLang="en-US" sz="2400" dirty="0" smtClean="0"/>
              <a:t>；</a:t>
            </a:r>
            <a:endParaRPr lang="en-US" altLang="zh-CN" sz="2400" dirty="0"/>
          </a:p>
          <a:p>
            <a:pPr lvl="1">
              <a:buSzPct val="80000"/>
              <a:buFont typeface="Wingdings" panose="05000000000000000000" pitchFamily="2" charset="2"/>
              <a:buChar char="Ø"/>
            </a:pPr>
            <a:endParaRPr lang="zh-CN" altLang="en-US" sz="2400" kern="0" dirty="0"/>
          </a:p>
        </p:txBody>
      </p:sp>
      <p:sp>
        <p:nvSpPr>
          <p:cNvPr id="6"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2.1.2 </a:t>
            </a:r>
            <a:r>
              <a:rPr lang="zh-CN" altLang="en-US" sz="2800" b="1" smtClean="0">
                <a:latin typeface="Times New Roman" panose="02020603050405020304" pitchFamily="18" charset="0"/>
                <a:cs typeface="Times New Roman" panose="02020603050405020304" pitchFamily="18" charset="0"/>
              </a:rPr>
              <a:t>进程的创建与终止</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38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Effect transition="in" filter="fade">
                                      <p:cBhvr>
                                        <p:cTn id="7" dur="1000"/>
                                        <p:tgtEl>
                                          <p:spTgt spid="79">
                                            <p:txEl>
                                              <p:pRg st="0" end="0"/>
                                            </p:txEl>
                                          </p:spTgt>
                                        </p:tgtEl>
                                      </p:cBhvr>
                                    </p:animEffect>
                                    <p:anim calcmode="lin" valueType="num">
                                      <p:cBhvr>
                                        <p:cTn id="8" dur="1000" fill="hold"/>
                                        <p:tgtEl>
                                          <p:spTgt spid="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9">
                                            <p:txEl>
                                              <p:pRg st="1" end="1"/>
                                            </p:txEl>
                                          </p:spTgt>
                                        </p:tgtEl>
                                        <p:attrNameLst>
                                          <p:attrName>style.visibility</p:attrName>
                                        </p:attrNameLst>
                                      </p:cBhvr>
                                      <p:to>
                                        <p:strVal val="visible"/>
                                      </p:to>
                                    </p:set>
                                    <p:animEffect transition="in" filter="fade">
                                      <p:cBhvr>
                                        <p:cTn id="12" dur="1000"/>
                                        <p:tgtEl>
                                          <p:spTgt spid="79">
                                            <p:txEl>
                                              <p:pRg st="1" end="1"/>
                                            </p:txEl>
                                          </p:spTgt>
                                        </p:tgtEl>
                                      </p:cBhvr>
                                    </p:animEffect>
                                    <p:anim calcmode="lin" valueType="num">
                                      <p:cBhvr>
                                        <p:cTn id="13" dur="1000" fill="hold"/>
                                        <p:tgtEl>
                                          <p:spTgt spid="7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9">
                                            <p:txEl>
                                              <p:pRg st="2" end="2"/>
                                            </p:txEl>
                                          </p:spTgt>
                                        </p:tgtEl>
                                        <p:attrNameLst>
                                          <p:attrName>style.visibility</p:attrName>
                                        </p:attrNameLst>
                                      </p:cBhvr>
                                      <p:to>
                                        <p:strVal val="visible"/>
                                      </p:to>
                                    </p:set>
                                    <p:animEffect transition="in" filter="fade">
                                      <p:cBhvr>
                                        <p:cTn id="17" dur="1000"/>
                                        <p:tgtEl>
                                          <p:spTgt spid="79">
                                            <p:txEl>
                                              <p:pRg st="2" end="2"/>
                                            </p:txEl>
                                          </p:spTgt>
                                        </p:tgtEl>
                                      </p:cBhvr>
                                    </p:animEffect>
                                    <p:anim calcmode="lin" valueType="num">
                                      <p:cBhvr>
                                        <p:cTn id="18" dur="1000" fill="hold"/>
                                        <p:tgtEl>
                                          <p:spTgt spid="7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9">
                                            <p:txEl>
                                              <p:pRg st="3" end="3"/>
                                            </p:txEl>
                                          </p:spTgt>
                                        </p:tgtEl>
                                        <p:attrNameLst>
                                          <p:attrName>style.visibility</p:attrName>
                                        </p:attrNameLst>
                                      </p:cBhvr>
                                      <p:to>
                                        <p:strVal val="visible"/>
                                      </p:to>
                                    </p:set>
                                    <p:animEffect transition="in" filter="fade">
                                      <p:cBhvr>
                                        <p:cTn id="22" dur="1000"/>
                                        <p:tgtEl>
                                          <p:spTgt spid="79">
                                            <p:txEl>
                                              <p:pRg st="3" end="3"/>
                                            </p:txEl>
                                          </p:spTgt>
                                        </p:tgtEl>
                                      </p:cBhvr>
                                    </p:animEffect>
                                    <p:anim calcmode="lin" valueType="num">
                                      <p:cBhvr>
                                        <p:cTn id="23" dur="1000" fill="hold"/>
                                        <p:tgtEl>
                                          <p:spTgt spid="7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9">
                                            <p:txEl>
                                              <p:pRg st="4" end="4"/>
                                            </p:txEl>
                                          </p:spTgt>
                                        </p:tgtEl>
                                        <p:attrNameLst>
                                          <p:attrName>style.visibility</p:attrName>
                                        </p:attrNameLst>
                                      </p:cBhvr>
                                      <p:to>
                                        <p:strVal val="visible"/>
                                      </p:to>
                                    </p:set>
                                    <p:animEffect transition="in" filter="fade">
                                      <p:cBhvr>
                                        <p:cTn id="27" dur="1000"/>
                                        <p:tgtEl>
                                          <p:spTgt spid="79">
                                            <p:txEl>
                                              <p:pRg st="4" end="4"/>
                                            </p:txEl>
                                          </p:spTgt>
                                        </p:tgtEl>
                                      </p:cBhvr>
                                    </p:animEffect>
                                    <p:anim calcmode="lin" valueType="num">
                                      <p:cBhvr>
                                        <p:cTn id="28" dur="1000" fill="hold"/>
                                        <p:tgtEl>
                                          <p:spTgt spid="7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9">
                                            <p:txEl>
                                              <p:pRg st="6" end="6"/>
                                            </p:txEl>
                                          </p:spTgt>
                                        </p:tgtEl>
                                        <p:attrNameLst>
                                          <p:attrName>style.visibility</p:attrName>
                                        </p:attrNameLst>
                                      </p:cBhvr>
                                      <p:to>
                                        <p:strVal val="visible"/>
                                      </p:to>
                                    </p:set>
                                    <p:animEffect transition="in" filter="fade">
                                      <p:cBhvr>
                                        <p:cTn id="34" dur="1000"/>
                                        <p:tgtEl>
                                          <p:spTgt spid="79">
                                            <p:txEl>
                                              <p:pRg st="6" end="6"/>
                                            </p:txEl>
                                          </p:spTgt>
                                        </p:tgtEl>
                                      </p:cBhvr>
                                    </p:animEffect>
                                    <p:anim calcmode="lin" valueType="num">
                                      <p:cBhvr>
                                        <p:cTn id="35" dur="1000" fill="hold"/>
                                        <p:tgtEl>
                                          <p:spTgt spid="7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7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9">
                                            <p:txEl>
                                              <p:pRg st="7" end="7"/>
                                            </p:txEl>
                                          </p:spTgt>
                                        </p:tgtEl>
                                        <p:attrNameLst>
                                          <p:attrName>style.visibility</p:attrName>
                                        </p:attrNameLst>
                                      </p:cBhvr>
                                      <p:to>
                                        <p:strVal val="visible"/>
                                      </p:to>
                                    </p:set>
                                    <p:animEffect transition="in" filter="fade">
                                      <p:cBhvr>
                                        <p:cTn id="39" dur="1000"/>
                                        <p:tgtEl>
                                          <p:spTgt spid="79">
                                            <p:txEl>
                                              <p:pRg st="7" end="7"/>
                                            </p:txEl>
                                          </p:spTgt>
                                        </p:tgtEl>
                                      </p:cBhvr>
                                    </p:animEffect>
                                    <p:anim calcmode="lin" valueType="num">
                                      <p:cBhvr>
                                        <p:cTn id="40" dur="1000" fill="hold"/>
                                        <p:tgtEl>
                                          <p:spTgt spid="7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7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9">
                                            <p:txEl>
                                              <p:pRg st="8" end="8"/>
                                            </p:txEl>
                                          </p:spTgt>
                                        </p:tgtEl>
                                        <p:attrNameLst>
                                          <p:attrName>style.visibility</p:attrName>
                                        </p:attrNameLst>
                                      </p:cBhvr>
                                      <p:to>
                                        <p:strVal val="visible"/>
                                      </p:to>
                                    </p:set>
                                    <p:animEffect transition="in" filter="fade">
                                      <p:cBhvr>
                                        <p:cTn id="44" dur="1000"/>
                                        <p:tgtEl>
                                          <p:spTgt spid="79">
                                            <p:txEl>
                                              <p:pRg st="8" end="8"/>
                                            </p:txEl>
                                          </p:spTgt>
                                        </p:tgtEl>
                                      </p:cBhvr>
                                    </p:animEffect>
                                    <p:anim calcmode="lin" valueType="num">
                                      <p:cBhvr>
                                        <p:cTn id="45" dur="1000" fill="hold"/>
                                        <p:tgtEl>
                                          <p:spTgt spid="7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7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9">
                                            <p:txEl>
                                              <p:pRg st="9" end="9"/>
                                            </p:txEl>
                                          </p:spTgt>
                                        </p:tgtEl>
                                        <p:attrNameLst>
                                          <p:attrName>style.visibility</p:attrName>
                                        </p:attrNameLst>
                                      </p:cBhvr>
                                      <p:to>
                                        <p:strVal val="visible"/>
                                      </p:to>
                                    </p:set>
                                    <p:animEffect transition="in" filter="fade">
                                      <p:cBhvr>
                                        <p:cTn id="49" dur="1000"/>
                                        <p:tgtEl>
                                          <p:spTgt spid="79">
                                            <p:txEl>
                                              <p:pRg st="9" end="9"/>
                                            </p:txEl>
                                          </p:spTgt>
                                        </p:tgtEl>
                                      </p:cBhvr>
                                    </p:animEffect>
                                    <p:anim calcmode="lin" valueType="num">
                                      <p:cBhvr>
                                        <p:cTn id="50" dur="1000" fill="hold"/>
                                        <p:tgtEl>
                                          <p:spTgt spid="7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7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3"/>
          <p:cNvSpPr txBox="1">
            <a:spLocks noChangeArrowheads="1"/>
          </p:cNvSpPr>
          <p:nvPr/>
        </p:nvSpPr>
        <p:spPr>
          <a:xfrm>
            <a:off x="539552" y="1124744"/>
            <a:ext cx="8246368" cy="34923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buSzPct val="80000"/>
              <a:buFont typeface="Wingdings" panose="05000000000000000000" pitchFamily="2" charset="2"/>
              <a:buChar char="n"/>
            </a:pPr>
            <a:r>
              <a:rPr lang="zh-CN" altLang="en-US" sz="2800" b="1" kern="0" dirty="0" smtClean="0"/>
              <a:t>进程终止的四个主要原因</a:t>
            </a:r>
            <a:r>
              <a:rPr lang="zh-CN" altLang="en-US" sz="1600" b="1" kern="0" dirty="0" smtClean="0"/>
              <a:t>（</a:t>
            </a:r>
            <a:r>
              <a:rPr lang="en-US" altLang="zh-CN" sz="1600" b="1" kern="0" dirty="0" smtClean="0"/>
              <a:t>page 42</a:t>
            </a:r>
            <a:r>
              <a:rPr lang="zh-CN" altLang="en-US" sz="1600" b="1" kern="0" dirty="0" smtClean="0"/>
              <a:t>）</a:t>
            </a:r>
          </a:p>
          <a:p>
            <a:pPr lvl="1">
              <a:buSzPct val="80000"/>
              <a:buFont typeface="Wingdings" panose="05000000000000000000" pitchFamily="2" charset="2"/>
              <a:buChar char="Ø"/>
            </a:pPr>
            <a:r>
              <a:rPr lang="zh-CN" altLang="en-US" sz="2400" kern="0" dirty="0" smtClean="0"/>
              <a:t>正常退出（自愿）</a:t>
            </a:r>
            <a:endParaRPr lang="en-US" altLang="zh-CN" sz="2400" kern="0" dirty="0" smtClean="0"/>
          </a:p>
          <a:p>
            <a:pPr lvl="2">
              <a:buSzPct val="80000"/>
              <a:buFont typeface="Arial" panose="020B0604020202020204" pitchFamily="34" charset="0"/>
              <a:buChar char="•"/>
            </a:pPr>
            <a:r>
              <a:rPr lang="en-US" altLang="zh-CN" sz="2000" u="sng" dirty="0" err="1"/>
              <a:t>Exit（UNIX</a:t>
            </a:r>
            <a:r>
              <a:rPr lang="en-US" altLang="zh-CN" sz="2000" u="sng" dirty="0"/>
              <a:t>）、</a:t>
            </a:r>
            <a:r>
              <a:rPr lang="en-US" altLang="zh-CN" sz="2000" u="sng" dirty="0" err="1"/>
              <a:t>ExitProcess（Windows</a:t>
            </a:r>
            <a:r>
              <a:rPr lang="en-US" altLang="zh-CN" sz="2000" u="sng" dirty="0" smtClean="0"/>
              <a:t>）</a:t>
            </a:r>
            <a:endParaRPr lang="zh-CN" altLang="en-US" sz="2000" u="sng" kern="0" dirty="0" smtClean="0"/>
          </a:p>
          <a:p>
            <a:pPr lvl="1">
              <a:buSzPct val="80000"/>
              <a:buFont typeface="Wingdings" panose="05000000000000000000" pitchFamily="2" charset="2"/>
              <a:buChar char="Ø"/>
            </a:pPr>
            <a:r>
              <a:rPr lang="zh-CN" altLang="en-US" sz="2400" kern="0" dirty="0" smtClean="0"/>
              <a:t>出错退出（自愿）</a:t>
            </a:r>
          </a:p>
          <a:p>
            <a:pPr lvl="1">
              <a:buSzPct val="80000"/>
              <a:buFont typeface="Wingdings" panose="05000000000000000000" pitchFamily="2" charset="2"/>
              <a:buChar char="Ø"/>
            </a:pPr>
            <a:r>
              <a:rPr lang="zh-CN" altLang="en-US" sz="2400" kern="0" dirty="0" smtClean="0"/>
              <a:t>严重错误（非自愿）</a:t>
            </a:r>
          </a:p>
          <a:p>
            <a:pPr lvl="1">
              <a:buSzPct val="80000"/>
              <a:buFont typeface="Wingdings" panose="05000000000000000000" pitchFamily="2" charset="2"/>
              <a:buChar char="Ø"/>
            </a:pPr>
            <a:r>
              <a:rPr lang="zh-CN" altLang="en-US" sz="2400" kern="0" dirty="0" smtClean="0"/>
              <a:t>被其他进程杀死（非自愿）</a:t>
            </a:r>
            <a:endParaRPr lang="en-US" altLang="zh-CN" sz="2400" kern="0" dirty="0" smtClean="0"/>
          </a:p>
          <a:p>
            <a:pPr lvl="2">
              <a:buSzPct val="80000"/>
              <a:buFont typeface="Arial" panose="020B0604020202020204" pitchFamily="34" charset="0"/>
              <a:buChar char="•"/>
            </a:pPr>
            <a:r>
              <a:rPr lang="en-US" altLang="zh-CN" sz="2000" u="sng" dirty="0"/>
              <a:t>Kill （UNIX） 、</a:t>
            </a:r>
            <a:r>
              <a:rPr lang="en-US" altLang="zh-CN" sz="2000" u="sng" dirty="0" err="1"/>
              <a:t>TerminateProcess</a:t>
            </a:r>
            <a:r>
              <a:rPr lang="en-US" altLang="zh-CN" sz="2000" u="sng" dirty="0"/>
              <a:t> （Windows</a:t>
            </a:r>
            <a:r>
              <a:rPr lang="en-US" altLang="zh-CN" sz="2000" u="sng" dirty="0" smtClean="0"/>
              <a:t>）</a:t>
            </a:r>
            <a:endParaRPr lang="en-US" altLang="zh-CN" sz="2000" u="sng" kern="0" dirty="0" smtClean="0"/>
          </a:p>
          <a:p>
            <a:pPr lvl="1">
              <a:buSzPct val="80000"/>
              <a:buFont typeface="Wingdings" panose="05000000000000000000" pitchFamily="2" charset="2"/>
              <a:buChar char="Ø"/>
            </a:pPr>
            <a:endParaRPr lang="zh-CN" altLang="en-US" sz="2400" kern="0" dirty="0"/>
          </a:p>
        </p:txBody>
      </p:sp>
      <p:sp>
        <p:nvSpPr>
          <p:cNvPr id="6"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2.1.2 </a:t>
            </a:r>
            <a:r>
              <a:rPr lang="zh-CN" altLang="en-US" sz="2800" b="1" smtClean="0">
                <a:latin typeface="Times New Roman" panose="02020603050405020304" pitchFamily="18" charset="0"/>
                <a:cs typeface="Times New Roman" panose="02020603050405020304" pitchFamily="18" charset="0"/>
              </a:rPr>
              <a:t>进程的创建与终止</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94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Effect transition="in" filter="fade">
                                      <p:cBhvr>
                                        <p:cTn id="7" dur="1000"/>
                                        <p:tgtEl>
                                          <p:spTgt spid="79">
                                            <p:txEl>
                                              <p:pRg st="0" end="0"/>
                                            </p:txEl>
                                          </p:spTgt>
                                        </p:tgtEl>
                                      </p:cBhvr>
                                    </p:animEffect>
                                    <p:anim calcmode="lin" valueType="num">
                                      <p:cBhvr>
                                        <p:cTn id="8" dur="1000" fill="hold"/>
                                        <p:tgtEl>
                                          <p:spTgt spid="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9">
                                            <p:txEl>
                                              <p:pRg st="1" end="1"/>
                                            </p:txEl>
                                          </p:spTgt>
                                        </p:tgtEl>
                                        <p:attrNameLst>
                                          <p:attrName>style.visibility</p:attrName>
                                        </p:attrNameLst>
                                      </p:cBhvr>
                                      <p:to>
                                        <p:strVal val="visible"/>
                                      </p:to>
                                    </p:set>
                                    <p:animEffect transition="in" filter="fade">
                                      <p:cBhvr>
                                        <p:cTn id="12" dur="1000"/>
                                        <p:tgtEl>
                                          <p:spTgt spid="79">
                                            <p:txEl>
                                              <p:pRg st="1" end="1"/>
                                            </p:txEl>
                                          </p:spTgt>
                                        </p:tgtEl>
                                      </p:cBhvr>
                                    </p:animEffect>
                                    <p:anim calcmode="lin" valueType="num">
                                      <p:cBhvr>
                                        <p:cTn id="13" dur="1000" fill="hold"/>
                                        <p:tgtEl>
                                          <p:spTgt spid="7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9">
                                            <p:txEl>
                                              <p:pRg st="2" end="2"/>
                                            </p:txEl>
                                          </p:spTgt>
                                        </p:tgtEl>
                                        <p:attrNameLst>
                                          <p:attrName>style.visibility</p:attrName>
                                        </p:attrNameLst>
                                      </p:cBhvr>
                                      <p:to>
                                        <p:strVal val="visible"/>
                                      </p:to>
                                    </p:set>
                                    <p:animEffect transition="in" filter="fade">
                                      <p:cBhvr>
                                        <p:cTn id="17" dur="1000"/>
                                        <p:tgtEl>
                                          <p:spTgt spid="79">
                                            <p:txEl>
                                              <p:pRg st="2" end="2"/>
                                            </p:txEl>
                                          </p:spTgt>
                                        </p:tgtEl>
                                      </p:cBhvr>
                                    </p:animEffect>
                                    <p:anim calcmode="lin" valueType="num">
                                      <p:cBhvr>
                                        <p:cTn id="18" dur="1000" fill="hold"/>
                                        <p:tgtEl>
                                          <p:spTgt spid="7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9">
                                            <p:txEl>
                                              <p:pRg st="3" end="3"/>
                                            </p:txEl>
                                          </p:spTgt>
                                        </p:tgtEl>
                                        <p:attrNameLst>
                                          <p:attrName>style.visibility</p:attrName>
                                        </p:attrNameLst>
                                      </p:cBhvr>
                                      <p:to>
                                        <p:strVal val="visible"/>
                                      </p:to>
                                    </p:set>
                                    <p:animEffect transition="in" filter="fade">
                                      <p:cBhvr>
                                        <p:cTn id="22" dur="1000"/>
                                        <p:tgtEl>
                                          <p:spTgt spid="79">
                                            <p:txEl>
                                              <p:pRg st="3" end="3"/>
                                            </p:txEl>
                                          </p:spTgt>
                                        </p:tgtEl>
                                      </p:cBhvr>
                                    </p:animEffect>
                                    <p:anim calcmode="lin" valueType="num">
                                      <p:cBhvr>
                                        <p:cTn id="23" dur="1000" fill="hold"/>
                                        <p:tgtEl>
                                          <p:spTgt spid="7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9">
                                            <p:txEl>
                                              <p:pRg st="4" end="4"/>
                                            </p:txEl>
                                          </p:spTgt>
                                        </p:tgtEl>
                                        <p:attrNameLst>
                                          <p:attrName>style.visibility</p:attrName>
                                        </p:attrNameLst>
                                      </p:cBhvr>
                                      <p:to>
                                        <p:strVal val="visible"/>
                                      </p:to>
                                    </p:set>
                                    <p:animEffect transition="in" filter="fade">
                                      <p:cBhvr>
                                        <p:cTn id="27" dur="1000"/>
                                        <p:tgtEl>
                                          <p:spTgt spid="79">
                                            <p:txEl>
                                              <p:pRg st="4" end="4"/>
                                            </p:txEl>
                                          </p:spTgt>
                                        </p:tgtEl>
                                      </p:cBhvr>
                                    </p:animEffect>
                                    <p:anim calcmode="lin" valueType="num">
                                      <p:cBhvr>
                                        <p:cTn id="28" dur="1000" fill="hold"/>
                                        <p:tgtEl>
                                          <p:spTgt spid="7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9">
                                            <p:txEl>
                                              <p:pRg st="5" end="5"/>
                                            </p:txEl>
                                          </p:spTgt>
                                        </p:tgtEl>
                                        <p:attrNameLst>
                                          <p:attrName>style.visibility</p:attrName>
                                        </p:attrNameLst>
                                      </p:cBhvr>
                                      <p:to>
                                        <p:strVal val="visible"/>
                                      </p:to>
                                    </p:set>
                                    <p:animEffect transition="in" filter="fade">
                                      <p:cBhvr>
                                        <p:cTn id="32" dur="1000"/>
                                        <p:tgtEl>
                                          <p:spTgt spid="79">
                                            <p:txEl>
                                              <p:pRg st="5" end="5"/>
                                            </p:txEl>
                                          </p:spTgt>
                                        </p:tgtEl>
                                      </p:cBhvr>
                                    </p:animEffect>
                                    <p:anim calcmode="lin" valueType="num">
                                      <p:cBhvr>
                                        <p:cTn id="33" dur="1000" fill="hold"/>
                                        <p:tgtEl>
                                          <p:spTgt spid="7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79">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9">
                                            <p:txEl>
                                              <p:pRg st="6" end="6"/>
                                            </p:txEl>
                                          </p:spTgt>
                                        </p:tgtEl>
                                        <p:attrNameLst>
                                          <p:attrName>style.visibility</p:attrName>
                                        </p:attrNameLst>
                                      </p:cBhvr>
                                      <p:to>
                                        <p:strVal val="visible"/>
                                      </p:to>
                                    </p:set>
                                    <p:animEffect transition="in" filter="fade">
                                      <p:cBhvr>
                                        <p:cTn id="37" dur="1000"/>
                                        <p:tgtEl>
                                          <p:spTgt spid="79">
                                            <p:txEl>
                                              <p:pRg st="6" end="6"/>
                                            </p:txEl>
                                          </p:spTgt>
                                        </p:tgtEl>
                                      </p:cBhvr>
                                    </p:animEffect>
                                    <p:anim calcmode="lin" valueType="num">
                                      <p:cBhvr>
                                        <p:cTn id="38" dur="1000" fill="hold"/>
                                        <p:tgtEl>
                                          <p:spTgt spid="79">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7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9" name="Rectangle 3"/>
          <p:cNvSpPr>
            <a:spLocks noGrp="1" noChangeArrowheads="1"/>
          </p:cNvSpPr>
          <p:nvPr>
            <p:ph type="body" idx="1"/>
          </p:nvPr>
        </p:nvSpPr>
        <p:spPr>
          <a:xfrm>
            <a:off x="627061" y="1292238"/>
            <a:ext cx="8229600" cy="4525962"/>
          </a:xfrm>
        </p:spPr>
        <p:txBody>
          <a:bodyPr/>
          <a:lstStyle/>
          <a:p>
            <a:pPr>
              <a:buSzPct val="80000"/>
              <a:buFont typeface="Wingdings" panose="05000000000000000000" pitchFamily="2" charset="2"/>
              <a:buChar char="n"/>
            </a:pPr>
            <a:r>
              <a:rPr lang="zh-CN" altLang="en-US" sz="2800" b="1" dirty="0"/>
              <a:t>进程的三种状态</a:t>
            </a:r>
          </a:p>
          <a:p>
            <a:pPr lvl="1">
              <a:buSzPct val="80000"/>
              <a:buFont typeface="Wingdings" panose="05000000000000000000" pitchFamily="2" charset="2"/>
              <a:buChar char="Ø"/>
            </a:pPr>
            <a:r>
              <a:rPr lang="zh-CN" altLang="en-US" dirty="0"/>
              <a:t>运行态：正在占用</a:t>
            </a:r>
            <a:r>
              <a:rPr lang="en-US" altLang="zh-CN" dirty="0"/>
              <a:t>CPU</a:t>
            </a:r>
            <a:r>
              <a:rPr lang="zh-CN" altLang="en-US" dirty="0"/>
              <a:t>运行程序</a:t>
            </a:r>
          </a:p>
          <a:p>
            <a:pPr lvl="1">
              <a:buSzPct val="80000"/>
              <a:buFont typeface="Wingdings" panose="05000000000000000000" pitchFamily="2" charset="2"/>
              <a:buChar char="Ø"/>
            </a:pPr>
            <a:r>
              <a:rPr lang="zh-CN" altLang="en-US" dirty="0"/>
              <a:t>阻塞态：等待外部事件发生，无法占用</a:t>
            </a:r>
            <a:r>
              <a:rPr lang="en-US" altLang="zh-CN" dirty="0"/>
              <a:t>CPU</a:t>
            </a:r>
          </a:p>
          <a:p>
            <a:pPr lvl="1">
              <a:buSzPct val="80000"/>
              <a:buFont typeface="Wingdings" panose="05000000000000000000" pitchFamily="2" charset="2"/>
              <a:buChar char="Ø"/>
            </a:pPr>
            <a:r>
              <a:rPr lang="zh-CN" altLang="en-US" dirty="0"/>
              <a:t>就绪态：可运行，但其他进程正在占用</a:t>
            </a:r>
            <a:r>
              <a:rPr lang="en-US" altLang="zh-CN" dirty="0"/>
              <a:t>CPU</a:t>
            </a:r>
            <a:r>
              <a:rPr lang="zh-CN" altLang="en-US" dirty="0"/>
              <a:t>，所有被暂时挂起</a:t>
            </a:r>
          </a:p>
        </p:txBody>
      </p:sp>
      <p:sp>
        <p:nvSpPr>
          <p:cNvPr id="582660" name="Rectangle 4"/>
          <p:cNvSpPr>
            <a:spLocks noChangeArrowheads="1"/>
          </p:cNvSpPr>
          <p:nvPr/>
        </p:nvSpPr>
        <p:spPr bwMode="auto">
          <a:xfrm>
            <a:off x="7524750" y="333375"/>
            <a:ext cx="10064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400" b="1">
                <a:solidFill>
                  <a:schemeClr val="bg1"/>
                </a:solidFill>
                <a:latin typeface="Arial" panose="020B0604020202020204" pitchFamily="34" charset="0"/>
                <a:cs typeface="Times New Roman" panose="02020603050405020304" pitchFamily="18" charset="0"/>
              </a:rPr>
              <a:t>进程状态</a:t>
            </a:r>
          </a:p>
        </p:txBody>
      </p:sp>
      <p:sp>
        <p:nvSpPr>
          <p:cNvPr id="8"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2.1.5 </a:t>
            </a:r>
            <a:r>
              <a:rPr lang="zh-CN" altLang="en-US" sz="2800" b="1" smtClean="0">
                <a:latin typeface="Times New Roman" panose="02020603050405020304" pitchFamily="18" charset="0"/>
                <a:cs typeface="Times New Roman" panose="02020603050405020304" pitchFamily="18" charset="0"/>
              </a:rPr>
              <a:t>进程的状态</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907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82659">
                                            <p:txEl>
                                              <p:pRg st="0" end="0"/>
                                            </p:txEl>
                                          </p:spTgt>
                                        </p:tgtEl>
                                        <p:attrNameLst>
                                          <p:attrName>style.visibility</p:attrName>
                                        </p:attrNameLst>
                                      </p:cBhvr>
                                      <p:to>
                                        <p:strVal val="visible"/>
                                      </p:to>
                                    </p:set>
                                    <p:anim calcmode="lin" valueType="num">
                                      <p:cBhvr additive="base">
                                        <p:cTn id="7" dur="500" fill="hold"/>
                                        <p:tgtEl>
                                          <p:spTgt spid="582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265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82659">
                                            <p:txEl>
                                              <p:pRg st="1" end="1"/>
                                            </p:txEl>
                                          </p:spTgt>
                                        </p:tgtEl>
                                        <p:attrNameLst>
                                          <p:attrName>style.visibility</p:attrName>
                                        </p:attrNameLst>
                                      </p:cBhvr>
                                      <p:to>
                                        <p:strVal val="visible"/>
                                      </p:to>
                                    </p:set>
                                    <p:anim calcmode="lin" valueType="num">
                                      <p:cBhvr additive="base">
                                        <p:cTn id="12" dur="500" fill="hold"/>
                                        <p:tgtEl>
                                          <p:spTgt spid="58265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265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82659">
                                            <p:txEl>
                                              <p:pRg st="2" end="2"/>
                                            </p:txEl>
                                          </p:spTgt>
                                        </p:tgtEl>
                                        <p:attrNameLst>
                                          <p:attrName>style.visibility</p:attrName>
                                        </p:attrNameLst>
                                      </p:cBhvr>
                                      <p:to>
                                        <p:strVal val="visible"/>
                                      </p:to>
                                    </p:set>
                                    <p:anim calcmode="lin" valueType="num">
                                      <p:cBhvr additive="base">
                                        <p:cTn id="17" dur="500" fill="hold"/>
                                        <p:tgtEl>
                                          <p:spTgt spid="5826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2659">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82659">
                                            <p:txEl>
                                              <p:pRg st="3" end="3"/>
                                            </p:txEl>
                                          </p:spTgt>
                                        </p:tgtEl>
                                        <p:attrNameLst>
                                          <p:attrName>style.visibility</p:attrName>
                                        </p:attrNameLst>
                                      </p:cBhvr>
                                      <p:to>
                                        <p:strVal val="visible"/>
                                      </p:to>
                                    </p:set>
                                    <p:anim calcmode="lin" valueType="num">
                                      <p:cBhvr additive="base">
                                        <p:cTn id="22" dur="500" fill="hold"/>
                                        <p:tgtEl>
                                          <p:spTgt spid="58265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826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971600" y="1844824"/>
            <a:ext cx="7920880" cy="36724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50000"/>
              </a:lnSpc>
              <a:spcBef>
                <a:spcPts val="0"/>
              </a:spcBef>
              <a:buSzPct val="100000"/>
              <a:buFont typeface="Wingdings" pitchFamily="2" charset="2"/>
              <a:buChar char="n"/>
              <a:defRPr/>
            </a:pPr>
            <a:r>
              <a:rPr lang="en-US" altLang="zh-CN" sz="3200" b="1" kern="0" smtClean="0">
                <a:solidFill>
                  <a:srgbClr val="FF0000"/>
                </a:solidFill>
                <a:latin typeface="Times New Roman" panose="02020603050405020304" pitchFamily="18" charset="0"/>
                <a:ea typeface="+mn-ea"/>
                <a:cs typeface="Times New Roman" panose="02020603050405020304" pitchFamily="18" charset="0"/>
              </a:rPr>
              <a:t>2.1 </a:t>
            </a:r>
            <a:r>
              <a:rPr lang="zh-CN" altLang="en-US" sz="3200" b="1" kern="0" smtClean="0">
                <a:solidFill>
                  <a:srgbClr val="FF0000"/>
                </a:solidFill>
                <a:latin typeface="Times New Roman" panose="02020603050405020304" pitchFamily="18" charset="0"/>
                <a:ea typeface="+mn-ea"/>
                <a:cs typeface="Times New Roman" panose="02020603050405020304" pitchFamily="18" charset="0"/>
              </a:rPr>
              <a:t>进程介绍</a:t>
            </a:r>
            <a:endParaRPr lang="en-US" altLang="zh-CN" sz="3200" b="1" kern="0" dirty="0" smtClean="0">
              <a:solidFill>
                <a:srgbClr val="FF0000"/>
              </a:solidFill>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3200" b="1" kern="0" smtClean="0">
                <a:latin typeface="Times New Roman" panose="02020603050405020304" pitchFamily="18" charset="0"/>
                <a:ea typeface="+mn-ea"/>
                <a:cs typeface="Times New Roman" panose="02020603050405020304" pitchFamily="18" charset="0"/>
              </a:rPr>
              <a:t>2.2 </a:t>
            </a:r>
            <a:r>
              <a:rPr lang="zh-CN" altLang="en-US" sz="3200" b="1" kern="0" smtClean="0">
                <a:latin typeface="Times New Roman" panose="02020603050405020304" pitchFamily="18" charset="0"/>
                <a:ea typeface="+mn-ea"/>
                <a:cs typeface="Times New Roman" panose="02020603050405020304" pitchFamily="18" charset="0"/>
              </a:rPr>
              <a:t>进程间通信</a:t>
            </a:r>
            <a:endParaRPr lang="en-US" altLang="zh-CN" sz="32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3200" b="1" kern="0" smtClean="0">
                <a:latin typeface="Times New Roman" panose="02020603050405020304" pitchFamily="18" charset="0"/>
                <a:ea typeface="+mn-ea"/>
                <a:cs typeface="Times New Roman" panose="02020603050405020304" pitchFamily="18" charset="0"/>
              </a:rPr>
              <a:t>2.3 </a:t>
            </a:r>
            <a:r>
              <a:rPr lang="zh-CN" altLang="en-US" sz="3200" b="1" kern="0" smtClean="0">
                <a:latin typeface="Times New Roman" panose="02020603050405020304" pitchFamily="18" charset="0"/>
                <a:ea typeface="+mn-ea"/>
                <a:cs typeface="Times New Roman" panose="02020603050405020304" pitchFamily="18" charset="0"/>
              </a:rPr>
              <a:t>经典</a:t>
            </a:r>
            <a:r>
              <a:rPr lang="en-US" altLang="zh-CN" sz="3200" b="1" kern="0" smtClean="0">
                <a:latin typeface="Times New Roman" panose="02020603050405020304" pitchFamily="18" charset="0"/>
                <a:ea typeface="+mn-ea"/>
                <a:cs typeface="Times New Roman" panose="02020603050405020304" pitchFamily="18" charset="0"/>
              </a:rPr>
              <a:t>IPC</a:t>
            </a:r>
            <a:r>
              <a:rPr lang="zh-CN" altLang="en-US" sz="3200" b="1" kern="0" smtClean="0">
                <a:latin typeface="Times New Roman" panose="02020603050405020304" pitchFamily="18" charset="0"/>
                <a:ea typeface="+mn-ea"/>
                <a:cs typeface="Times New Roman" panose="02020603050405020304" pitchFamily="18" charset="0"/>
              </a:rPr>
              <a:t>问题</a:t>
            </a:r>
            <a:endParaRPr lang="en-US" altLang="zh-CN" sz="32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kumimoji="0" lang="en-US" altLang="zh-CN" sz="3200" b="1" kern="0" smtClean="0">
                <a:latin typeface="Times New Roman" panose="02020603050405020304" pitchFamily="18" charset="0"/>
                <a:ea typeface="+mn-ea"/>
                <a:cs typeface="Times New Roman" panose="02020603050405020304" pitchFamily="18" charset="0"/>
              </a:rPr>
              <a:t>2.4 </a:t>
            </a:r>
            <a:r>
              <a:rPr lang="zh-CN" altLang="en-US" sz="3200" b="1" kern="0" smtClean="0">
                <a:latin typeface="Times New Roman" panose="02020603050405020304" pitchFamily="18" charset="0"/>
                <a:ea typeface="+mn-ea"/>
                <a:cs typeface="Times New Roman" panose="02020603050405020304" pitchFamily="18" charset="0"/>
              </a:rPr>
              <a:t>进程调度</a:t>
            </a:r>
            <a:endParaRPr lang="en-US" altLang="zh-CN" sz="3200" b="1" kern="0" dirty="0" smtClean="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black">
          <a:xfrm>
            <a:off x="1223627" y="80628"/>
            <a:ext cx="4320481" cy="609600"/>
          </a:xfrm>
          <a:prstGeom prst="rect">
            <a:avLst/>
          </a:prstGeom>
        </p:spPr>
        <p:txBody>
          <a:bodyPr/>
          <a:lstStyle/>
          <a:p>
            <a:pPr>
              <a:defRPr/>
            </a:pPr>
            <a:r>
              <a:rPr lang="zh-CN" altLang="en-US" sz="3600" b="1" kern="0" smtClean="0">
                <a:latin typeface="Times New Roman" panose="02020603050405020304" pitchFamily="18" charset="0"/>
                <a:ea typeface="+mn-ea"/>
                <a:cs typeface="Times New Roman" panose="02020603050405020304" pitchFamily="18" charset="0"/>
              </a:rPr>
              <a:t>第</a:t>
            </a:r>
            <a:r>
              <a:rPr lang="en-US" altLang="zh-CN" sz="3600" b="1" kern="0" smtClean="0">
                <a:latin typeface="Times New Roman" panose="02020603050405020304" pitchFamily="18" charset="0"/>
                <a:ea typeface="+mn-ea"/>
                <a:cs typeface="Times New Roman" panose="02020603050405020304" pitchFamily="18" charset="0"/>
              </a:rPr>
              <a:t>2</a:t>
            </a:r>
            <a:r>
              <a:rPr lang="zh-CN" altLang="en-US" sz="3600" b="1" kern="0" smtClean="0">
                <a:latin typeface="Times New Roman" panose="02020603050405020304" pitchFamily="18" charset="0"/>
                <a:ea typeface="+mn-ea"/>
                <a:cs typeface="Times New Roman" panose="02020603050405020304" pitchFamily="18" charset="0"/>
              </a:rPr>
              <a:t>章  进程</a:t>
            </a:r>
            <a:endParaRPr lang="en-US" altLang="zh-CN" sz="3600" b="1" kern="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56544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type="body" idx="1"/>
          </p:nvPr>
        </p:nvSpPr>
        <p:spPr>
          <a:xfrm>
            <a:off x="719572" y="1292238"/>
            <a:ext cx="8229600" cy="4525962"/>
          </a:xfrm>
        </p:spPr>
        <p:txBody>
          <a:bodyPr/>
          <a:lstStyle/>
          <a:p>
            <a:pPr>
              <a:lnSpc>
                <a:spcPct val="90000"/>
              </a:lnSpc>
              <a:spcBef>
                <a:spcPts val="1200"/>
              </a:spcBef>
              <a:buSzPct val="80000"/>
              <a:buFont typeface="Wingdings" panose="05000000000000000000" pitchFamily="2" charset="2"/>
              <a:buChar char="n"/>
            </a:pPr>
            <a:r>
              <a:rPr lang="zh-CN" altLang="en-US" sz="2800" b="1"/>
              <a:t>运行态变为就绪态</a:t>
            </a:r>
          </a:p>
          <a:p>
            <a:pPr lvl="1">
              <a:lnSpc>
                <a:spcPct val="90000"/>
              </a:lnSpc>
              <a:spcBef>
                <a:spcPts val="1200"/>
              </a:spcBef>
              <a:buSzPct val="80000"/>
              <a:buFont typeface="Wingdings" panose="05000000000000000000" pitchFamily="2" charset="2"/>
              <a:buNone/>
            </a:pPr>
            <a:r>
              <a:rPr lang="zh-CN" altLang="en-US"/>
              <a:t>强制终止某进程的运行（系统原因）</a:t>
            </a:r>
          </a:p>
          <a:p>
            <a:pPr>
              <a:lnSpc>
                <a:spcPct val="90000"/>
              </a:lnSpc>
              <a:spcBef>
                <a:spcPts val="1200"/>
              </a:spcBef>
              <a:buSzPct val="80000"/>
              <a:buFont typeface="Wingdings" panose="05000000000000000000" pitchFamily="2" charset="2"/>
              <a:buChar char="n"/>
            </a:pPr>
            <a:r>
              <a:rPr lang="zh-CN" altLang="en-US" sz="2800" b="1"/>
              <a:t>运行态变为阻塞态</a:t>
            </a:r>
          </a:p>
          <a:p>
            <a:pPr lvl="1">
              <a:lnSpc>
                <a:spcPct val="90000"/>
              </a:lnSpc>
              <a:spcBef>
                <a:spcPts val="1200"/>
              </a:spcBef>
              <a:buSzPct val="80000"/>
              <a:buFont typeface="Wingdings" panose="05000000000000000000" pitchFamily="2" charset="2"/>
              <a:buNone/>
            </a:pPr>
            <a:r>
              <a:rPr lang="zh-CN" altLang="en-US"/>
              <a:t>运行进程等待外部事件发生（自身原因）</a:t>
            </a:r>
          </a:p>
          <a:p>
            <a:pPr>
              <a:lnSpc>
                <a:spcPct val="90000"/>
              </a:lnSpc>
              <a:spcBef>
                <a:spcPts val="1200"/>
              </a:spcBef>
              <a:buSzPct val="80000"/>
              <a:buFont typeface="Wingdings" panose="05000000000000000000" pitchFamily="2" charset="2"/>
              <a:buChar char="n"/>
            </a:pPr>
            <a:r>
              <a:rPr lang="zh-CN" altLang="en-US" sz="2800" b="1"/>
              <a:t>阻塞态变为就绪态</a:t>
            </a:r>
          </a:p>
          <a:p>
            <a:pPr lvl="1">
              <a:lnSpc>
                <a:spcPct val="90000"/>
              </a:lnSpc>
              <a:spcBef>
                <a:spcPts val="1200"/>
              </a:spcBef>
              <a:buSzPct val="80000"/>
              <a:buFont typeface="Wingdings" panose="05000000000000000000" pitchFamily="2" charset="2"/>
              <a:buNone/>
            </a:pPr>
            <a:r>
              <a:rPr lang="zh-CN" altLang="en-US"/>
              <a:t>外部事件已经发生，可准备运行</a:t>
            </a:r>
          </a:p>
          <a:p>
            <a:pPr>
              <a:lnSpc>
                <a:spcPct val="90000"/>
              </a:lnSpc>
              <a:spcBef>
                <a:spcPts val="1200"/>
              </a:spcBef>
              <a:buSzPct val="80000"/>
              <a:buFont typeface="Wingdings" panose="05000000000000000000" pitchFamily="2" charset="2"/>
              <a:buChar char="n"/>
            </a:pPr>
            <a:r>
              <a:rPr lang="zh-CN" altLang="en-US" sz="2800" b="1"/>
              <a:t>就绪态变为运行态</a:t>
            </a:r>
          </a:p>
          <a:p>
            <a:pPr lvl="1">
              <a:lnSpc>
                <a:spcPct val="90000"/>
              </a:lnSpc>
              <a:spcBef>
                <a:spcPts val="1200"/>
              </a:spcBef>
              <a:buSzPct val="80000"/>
              <a:buFont typeface="Wingdings" panose="05000000000000000000" pitchFamily="2" charset="2"/>
              <a:buNone/>
            </a:pPr>
            <a:r>
              <a:rPr lang="zh-CN" altLang="en-US"/>
              <a:t>停止其他进程运行后，运行该进程占用</a:t>
            </a:r>
            <a:r>
              <a:rPr lang="en-US" altLang="zh-CN"/>
              <a:t>CPU</a:t>
            </a:r>
          </a:p>
        </p:txBody>
      </p:sp>
      <p:sp>
        <p:nvSpPr>
          <p:cNvPr id="583684" name="Rectangle 4"/>
          <p:cNvSpPr>
            <a:spLocks noChangeArrowheads="1"/>
          </p:cNvSpPr>
          <p:nvPr/>
        </p:nvSpPr>
        <p:spPr bwMode="auto">
          <a:xfrm>
            <a:off x="7524750" y="333375"/>
            <a:ext cx="10064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400" b="1">
                <a:solidFill>
                  <a:schemeClr val="bg1"/>
                </a:solidFill>
                <a:latin typeface="Arial" panose="020B0604020202020204" pitchFamily="34" charset="0"/>
                <a:cs typeface="Times New Roman" panose="02020603050405020304" pitchFamily="18" charset="0"/>
              </a:rPr>
              <a:t>进程状态</a:t>
            </a:r>
          </a:p>
        </p:txBody>
      </p:sp>
      <p:sp>
        <p:nvSpPr>
          <p:cNvPr id="8"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2.1.5 </a:t>
            </a:r>
            <a:r>
              <a:rPr lang="zh-CN" altLang="en-US" sz="2800" b="1" smtClean="0">
                <a:latin typeface="Times New Roman" panose="02020603050405020304" pitchFamily="18" charset="0"/>
                <a:cs typeface="Times New Roman" panose="02020603050405020304" pitchFamily="18" charset="0"/>
              </a:rPr>
              <a:t>进程的状态</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912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83683">
                                            <p:txEl>
                                              <p:pRg st="0" end="0"/>
                                            </p:txEl>
                                          </p:spTgt>
                                        </p:tgtEl>
                                        <p:attrNameLst>
                                          <p:attrName>style.visibility</p:attrName>
                                        </p:attrNameLst>
                                      </p:cBhvr>
                                      <p:to>
                                        <p:strVal val="visible"/>
                                      </p:to>
                                    </p:set>
                                    <p:anim calcmode="lin" valueType="num">
                                      <p:cBhvr additive="base">
                                        <p:cTn id="7" dur="500" fill="hold"/>
                                        <p:tgtEl>
                                          <p:spTgt spid="583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68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83683">
                                            <p:txEl>
                                              <p:pRg st="1" end="1"/>
                                            </p:txEl>
                                          </p:spTgt>
                                        </p:tgtEl>
                                        <p:attrNameLst>
                                          <p:attrName>style.visibility</p:attrName>
                                        </p:attrNameLst>
                                      </p:cBhvr>
                                      <p:to>
                                        <p:strVal val="visible"/>
                                      </p:to>
                                    </p:set>
                                    <p:anim calcmode="lin" valueType="num">
                                      <p:cBhvr additive="base">
                                        <p:cTn id="12" dur="500" fill="hold"/>
                                        <p:tgtEl>
                                          <p:spTgt spid="58368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3683">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83683">
                                            <p:txEl>
                                              <p:pRg st="2" end="2"/>
                                            </p:txEl>
                                          </p:spTgt>
                                        </p:tgtEl>
                                        <p:attrNameLst>
                                          <p:attrName>style.visibility</p:attrName>
                                        </p:attrNameLst>
                                      </p:cBhvr>
                                      <p:to>
                                        <p:strVal val="visible"/>
                                      </p:to>
                                    </p:set>
                                    <p:anim calcmode="lin" valueType="num">
                                      <p:cBhvr additive="base">
                                        <p:cTn id="17" dur="500" fill="hold"/>
                                        <p:tgtEl>
                                          <p:spTgt spid="58368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3683">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83683">
                                            <p:txEl>
                                              <p:pRg st="3" end="3"/>
                                            </p:txEl>
                                          </p:spTgt>
                                        </p:tgtEl>
                                        <p:attrNameLst>
                                          <p:attrName>style.visibility</p:attrName>
                                        </p:attrNameLst>
                                      </p:cBhvr>
                                      <p:to>
                                        <p:strVal val="visible"/>
                                      </p:to>
                                    </p:set>
                                    <p:anim calcmode="lin" valueType="num">
                                      <p:cBhvr additive="base">
                                        <p:cTn id="22" dur="500" fill="hold"/>
                                        <p:tgtEl>
                                          <p:spTgt spid="58368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83683">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83683">
                                            <p:txEl>
                                              <p:pRg st="4" end="4"/>
                                            </p:txEl>
                                          </p:spTgt>
                                        </p:tgtEl>
                                        <p:attrNameLst>
                                          <p:attrName>style.visibility</p:attrName>
                                        </p:attrNameLst>
                                      </p:cBhvr>
                                      <p:to>
                                        <p:strVal val="visible"/>
                                      </p:to>
                                    </p:set>
                                    <p:anim calcmode="lin" valueType="num">
                                      <p:cBhvr additive="base">
                                        <p:cTn id="27" dur="500" fill="hold"/>
                                        <p:tgtEl>
                                          <p:spTgt spid="58368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83683">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83683">
                                            <p:txEl>
                                              <p:pRg st="5" end="5"/>
                                            </p:txEl>
                                          </p:spTgt>
                                        </p:tgtEl>
                                        <p:attrNameLst>
                                          <p:attrName>style.visibility</p:attrName>
                                        </p:attrNameLst>
                                      </p:cBhvr>
                                      <p:to>
                                        <p:strVal val="visible"/>
                                      </p:to>
                                    </p:set>
                                    <p:anim calcmode="lin" valueType="num">
                                      <p:cBhvr additive="base">
                                        <p:cTn id="32" dur="500" fill="hold"/>
                                        <p:tgtEl>
                                          <p:spTgt spid="58368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83683">
                                            <p:txEl>
                                              <p:pRg st="5" end="5"/>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83683">
                                            <p:txEl>
                                              <p:pRg st="6" end="6"/>
                                            </p:txEl>
                                          </p:spTgt>
                                        </p:tgtEl>
                                        <p:attrNameLst>
                                          <p:attrName>style.visibility</p:attrName>
                                        </p:attrNameLst>
                                      </p:cBhvr>
                                      <p:to>
                                        <p:strVal val="visible"/>
                                      </p:to>
                                    </p:set>
                                    <p:anim calcmode="lin" valueType="num">
                                      <p:cBhvr additive="base">
                                        <p:cTn id="37" dur="500" fill="hold"/>
                                        <p:tgtEl>
                                          <p:spTgt spid="58368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3683">
                                            <p:txEl>
                                              <p:pRg st="6" end="6"/>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83683">
                                            <p:txEl>
                                              <p:pRg st="7" end="7"/>
                                            </p:txEl>
                                          </p:spTgt>
                                        </p:tgtEl>
                                        <p:attrNameLst>
                                          <p:attrName>style.visibility</p:attrName>
                                        </p:attrNameLst>
                                      </p:cBhvr>
                                      <p:to>
                                        <p:strVal val="visible"/>
                                      </p:to>
                                    </p:set>
                                    <p:anim calcmode="lin" valueType="num">
                                      <p:cBhvr additive="base">
                                        <p:cTn id="42" dur="500" fill="hold"/>
                                        <p:tgtEl>
                                          <p:spTgt spid="58368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836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7" name="Oval 3"/>
          <p:cNvSpPr>
            <a:spLocks noChangeArrowheads="1"/>
          </p:cNvSpPr>
          <p:nvPr/>
        </p:nvSpPr>
        <p:spPr bwMode="auto">
          <a:xfrm>
            <a:off x="3167992" y="2132856"/>
            <a:ext cx="1871663" cy="574675"/>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运行态</a:t>
            </a:r>
          </a:p>
        </p:txBody>
      </p:sp>
      <p:sp>
        <p:nvSpPr>
          <p:cNvPr id="584708" name="Oval 4"/>
          <p:cNvSpPr>
            <a:spLocks noChangeArrowheads="1"/>
          </p:cNvSpPr>
          <p:nvPr/>
        </p:nvSpPr>
        <p:spPr bwMode="auto">
          <a:xfrm>
            <a:off x="1583667" y="4220419"/>
            <a:ext cx="1871663" cy="574675"/>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阻塞态</a:t>
            </a:r>
          </a:p>
        </p:txBody>
      </p:sp>
      <p:sp>
        <p:nvSpPr>
          <p:cNvPr id="584709" name="Oval 5"/>
          <p:cNvSpPr>
            <a:spLocks noChangeArrowheads="1"/>
          </p:cNvSpPr>
          <p:nvPr/>
        </p:nvSpPr>
        <p:spPr bwMode="auto">
          <a:xfrm>
            <a:off x="5112680" y="4220419"/>
            <a:ext cx="1871662" cy="574675"/>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就绪态</a:t>
            </a:r>
          </a:p>
        </p:txBody>
      </p:sp>
      <p:sp>
        <p:nvSpPr>
          <p:cNvPr id="584710" name="Line 6"/>
          <p:cNvSpPr>
            <a:spLocks noChangeShapeType="1"/>
          </p:cNvSpPr>
          <p:nvPr/>
        </p:nvSpPr>
        <p:spPr bwMode="auto">
          <a:xfrm flipH="1">
            <a:off x="2448855" y="2707531"/>
            <a:ext cx="1008062" cy="1441450"/>
          </a:xfrm>
          <a:prstGeom prst="line">
            <a:avLst/>
          </a:prstGeom>
          <a:noFill/>
          <a:ln w="952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711" name="Line 7"/>
          <p:cNvSpPr>
            <a:spLocks noChangeShapeType="1"/>
          </p:cNvSpPr>
          <p:nvPr/>
        </p:nvSpPr>
        <p:spPr bwMode="auto">
          <a:xfrm>
            <a:off x="4968217" y="2564656"/>
            <a:ext cx="1223963" cy="1511300"/>
          </a:xfrm>
          <a:prstGeom prst="line">
            <a:avLst/>
          </a:prstGeom>
          <a:noFill/>
          <a:ln w="952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712" name="Line 8"/>
          <p:cNvSpPr>
            <a:spLocks noChangeShapeType="1"/>
          </p:cNvSpPr>
          <p:nvPr/>
        </p:nvSpPr>
        <p:spPr bwMode="auto">
          <a:xfrm flipV="1">
            <a:off x="3528355" y="4507756"/>
            <a:ext cx="1439862" cy="0"/>
          </a:xfrm>
          <a:prstGeom prst="line">
            <a:avLst/>
          </a:prstGeom>
          <a:noFill/>
          <a:ln w="952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713" name="Line 9"/>
          <p:cNvSpPr>
            <a:spLocks noChangeShapeType="1"/>
          </p:cNvSpPr>
          <p:nvPr/>
        </p:nvSpPr>
        <p:spPr bwMode="auto">
          <a:xfrm flipH="1" flipV="1">
            <a:off x="4752317" y="2780556"/>
            <a:ext cx="936625" cy="1368425"/>
          </a:xfrm>
          <a:prstGeom prst="line">
            <a:avLst/>
          </a:prstGeom>
          <a:noFill/>
          <a:ln w="952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714" name="AutoShape 10"/>
          <p:cNvSpPr>
            <a:spLocks noChangeArrowheads="1"/>
          </p:cNvSpPr>
          <p:nvPr/>
        </p:nvSpPr>
        <p:spPr bwMode="auto">
          <a:xfrm>
            <a:off x="3167992" y="5157044"/>
            <a:ext cx="1584325" cy="792162"/>
          </a:xfrm>
          <a:prstGeom prst="cloudCallout">
            <a:avLst>
              <a:gd name="adj1" fmla="val 13926"/>
              <a:gd name="adj2" fmla="val -116532"/>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b="1">
                <a:solidFill>
                  <a:srgbClr val="9C4E00"/>
                </a:solidFill>
              </a:rPr>
              <a:t>进程就绪，可以运行</a:t>
            </a:r>
          </a:p>
        </p:txBody>
      </p:sp>
      <p:sp>
        <p:nvSpPr>
          <p:cNvPr id="584715" name="AutoShape 11"/>
          <p:cNvSpPr>
            <a:spLocks noChangeArrowheads="1"/>
          </p:cNvSpPr>
          <p:nvPr/>
        </p:nvSpPr>
        <p:spPr bwMode="auto">
          <a:xfrm>
            <a:off x="793093" y="2491631"/>
            <a:ext cx="1800225" cy="936625"/>
          </a:xfrm>
          <a:prstGeom prst="wedgeEllipseCallout">
            <a:avLst>
              <a:gd name="adj1" fmla="val 62491"/>
              <a:gd name="adj2" fmla="val 4491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400" b="1" dirty="0">
                <a:solidFill>
                  <a:srgbClr val="9C4E00"/>
                </a:solidFill>
              </a:rPr>
              <a:t>状态转换：</a:t>
            </a:r>
          </a:p>
          <a:p>
            <a:r>
              <a:rPr lang="zh-CN" altLang="en-US" sz="1400" b="1" dirty="0">
                <a:solidFill>
                  <a:srgbClr val="9C4E00"/>
                </a:solidFill>
              </a:rPr>
              <a:t>进程等待外部事件，阻塞</a:t>
            </a:r>
          </a:p>
          <a:p>
            <a:pPr algn="ctr"/>
            <a:endParaRPr lang="en-US" altLang="zh-CN" dirty="0"/>
          </a:p>
        </p:txBody>
      </p:sp>
      <p:sp>
        <p:nvSpPr>
          <p:cNvPr id="584716" name="AutoShape 12"/>
          <p:cNvSpPr>
            <a:spLocks noChangeArrowheads="1"/>
          </p:cNvSpPr>
          <p:nvPr/>
        </p:nvSpPr>
        <p:spPr bwMode="auto">
          <a:xfrm>
            <a:off x="6192180" y="2491631"/>
            <a:ext cx="1655762" cy="936625"/>
          </a:xfrm>
          <a:prstGeom prst="wedgeRoundRectCallout">
            <a:avLst>
              <a:gd name="adj1" fmla="val -95731"/>
              <a:gd name="adj2" fmla="val 48306"/>
              <a:gd name="adj3" fmla="val 166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400" b="1">
                <a:solidFill>
                  <a:srgbClr val="9C4E00"/>
                </a:solidFill>
              </a:rPr>
              <a:t>OS</a:t>
            </a:r>
            <a:r>
              <a:rPr lang="zh-CN" altLang="en-US" sz="1400" b="1">
                <a:solidFill>
                  <a:srgbClr val="9C4E00"/>
                </a:solidFill>
              </a:rPr>
              <a:t>决定由哪个进程占用</a:t>
            </a:r>
            <a:r>
              <a:rPr lang="en-US" altLang="zh-CN" sz="1400" b="1">
                <a:solidFill>
                  <a:srgbClr val="9C4E00"/>
                </a:solidFill>
              </a:rPr>
              <a:t>CPU</a:t>
            </a:r>
            <a:r>
              <a:rPr lang="zh-CN" altLang="en-US" sz="1400" b="1">
                <a:solidFill>
                  <a:srgbClr val="9C4E00"/>
                </a:solidFill>
              </a:rPr>
              <a:t>，进程调度</a:t>
            </a:r>
          </a:p>
        </p:txBody>
      </p:sp>
      <p:sp>
        <p:nvSpPr>
          <p:cNvPr id="584717" name="Rectangle 13"/>
          <p:cNvSpPr>
            <a:spLocks noChangeArrowheads="1"/>
          </p:cNvSpPr>
          <p:nvPr/>
        </p:nvSpPr>
        <p:spPr bwMode="auto">
          <a:xfrm>
            <a:off x="7524750" y="333375"/>
            <a:ext cx="10064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400" b="1">
                <a:solidFill>
                  <a:schemeClr val="bg1"/>
                </a:solidFill>
                <a:latin typeface="Arial" panose="020B0604020202020204" pitchFamily="34" charset="0"/>
                <a:cs typeface="Times New Roman" panose="02020603050405020304" pitchFamily="18" charset="0"/>
              </a:rPr>
              <a:t>进程状态</a:t>
            </a:r>
          </a:p>
        </p:txBody>
      </p:sp>
      <p:sp>
        <p:nvSpPr>
          <p:cNvPr id="17"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2.1.5 </a:t>
            </a:r>
            <a:r>
              <a:rPr lang="zh-CN" altLang="en-US" sz="2800" b="1" dirty="0" smtClean="0">
                <a:latin typeface="Times New Roman" panose="02020603050405020304" pitchFamily="18" charset="0"/>
                <a:cs typeface="Times New Roman" panose="02020603050405020304" pitchFamily="18" charset="0"/>
              </a:rPr>
              <a:t>进程的状态</a:t>
            </a:r>
            <a:endParaRPr lang="en-US" altLang="zh-CN" sz="2800" b="1"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630829" y="1012700"/>
            <a:ext cx="3892412" cy="523220"/>
          </a:xfrm>
          <a:prstGeom prst="rect">
            <a:avLst/>
          </a:prstGeom>
          <a:noFill/>
        </p:spPr>
        <p:txBody>
          <a:bodyPr wrap="none" rtlCol="0">
            <a:spAutoFit/>
          </a:bodyPr>
          <a:lstStyle/>
          <a:p>
            <a:pPr marL="457200" indent="-457200">
              <a:buSzPct val="80000"/>
              <a:buFont typeface="Wingdings" panose="05000000000000000000" pitchFamily="2" charset="2"/>
              <a:buChar char="n"/>
            </a:pPr>
            <a:r>
              <a:rPr lang="zh-CN" altLang="en-US" sz="2800" b="1" smtClean="0"/>
              <a:t>进程状态转换示意图</a:t>
            </a:r>
            <a:endParaRPr lang="zh-CN" altLang="en-US" sz="2800" b="1"/>
          </a:p>
        </p:txBody>
      </p:sp>
    </p:spTree>
    <p:extLst>
      <p:ext uri="{BB962C8B-B14F-4D97-AF65-F5344CB8AC3E}">
        <p14:creationId xmlns:p14="http://schemas.microsoft.com/office/powerpoint/2010/main" val="251744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4707"/>
                                        </p:tgtEl>
                                        <p:attrNameLst>
                                          <p:attrName>style.visibility</p:attrName>
                                        </p:attrNameLst>
                                      </p:cBhvr>
                                      <p:to>
                                        <p:strVal val="visible"/>
                                      </p:to>
                                    </p:set>
                                    <p:animEffect transition="in" filter="box(out)">
                                      <p:cBhvr>
                                        <p:cTn id="7" dur="500"/>
                                        <p:tgtEl>
                                          <p:spTgt spid="584707"/>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584708"/>
                                        </p:tgtEl>
                                        <p:attrNameLst>
                                          <p:attrName>style.visibility</p:attrName>
                                        </p:attrNameLst>
                                      </p:cBhvr>
                                      <p:to>
                                        <p:strVal val="visible"/>
                                      </p:to>
                                    </p:set>
                                    <p:animEffect transition="in" filter="box(out)">
                                      <p:cBhvr>
                                        <p:cTn id="11" dur="500"/>
                                        <p:tgtEl>
                                          <p:spTgt spid="584708"/>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584709"/>
                                        </p:tgtEl>
                                        <p:attrNameLst>
                                          <p:attrName>style.visibility</p:attrName>
                                        </p:attrNameLst>
                                      </p:cBhvr>
                                      <p:to>
                                        <p:strVal val="visible"/>
                                      </p:to>
                                    </p:set>
                                    <p:animEffect transition="in" filter="box(out)">
                                      <p:cBhvr>
                                        <p:cTn id="15" dur="500"/>
                                        <p:tgtEl>
                                          <p:spTgt spid="58470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584710"/>
                                        </p:tgtEl>
                                        <p:attrNameLst>
                                          <p:attrName>style.visibility</p:attrName>
                                        </p:attrNameLst>
                                      </p:cBhvr>
                                      <p:to>
                                        <p:strVal val="visible"/>
                                      </p:to>
                                    </p:set>
                                    <p:animEffect transition="in" filter="strips(downLeft)">
                                      <p:cBhvr>
                                        <p:cTn id="20" dur="500"/>
                                        <p:tgtEl>
                                          <p:spTgt spid="584710"/>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584715"/>
                                        </p:tgtEl>
                                        <p:attrNameLst>
                                          <p:attrName>style.visibility</p:attrName>
                                        </p:attrNameLst>
                                      </p:cBhvr>
                                      <p:to>
                                        <p:strVal val="visible"/>
                                      </p:to>
                                    </p:set>
                                    <p:animEffect transition="in" filter="dissolve">
                                      <p:cBhvr>
                                        <p:cTn id="24" dur="500"/>
                                        <p:tgtEl>
                                          <p:spTgt spid="58471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grpId="0" nodeType="clickEffect">
                                  <p:stCondLst>
                                    <p:cond delay="0"/>
                                  </p:stCondLst>
                                  <p:childTnLst>
                                    <p:set>
                                      <p:cBhvr>
                                        <p:cTn id="28" dur="1" fill="hold">
                                          <p:stCondLst>
                                            <p:cond delay="0"/>
                                          </p:stCondLst>
                                        </p:cTn>
                                        <p:tgtEl>
                                          <p:spTgt spid="584712"/>
                                        </p:tgtEl>
                                        <p:attrNameLst>
                                          <p:attrName>style.visibility</p:attrName>
                                        </p:attrNameLst>
                                      </p:cBhvr>
                                      <p:to>
                                        <p:strVal val="visible"/>
                                      </p:to>
                                    </p:set>
                                    <p:animEffect transition="in" filter="strips(upRight)">
                                      <p:cBhvr>
                                        <p:cTn id="29" dur="500"/>
                                        <p:tgtEl>
                                          <p:spTgt spid="584712"/>
                                        </p:tgtEl>
                                      </p:cBhvr>
                                    </p:animEffect>
                                  </p:childTnLst>
                                </p:cTn>
                              </p:par>
                            </p:childTnLst>
                          </p:cTn>
                        </p:par>
                        <p:par>
                          <p:cTn id="30" fill="hold" nodeType="afterGroup">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584714"/>
                                        </p:tgtEl>
                                        <p:attrNameLst>
                                          <p:attrName>style.visibility</p:attrName>
                                        </p:attrNameLst>
                                      </p:cBhvr>
                                      <p:to>
                                        <p:strVal val="visible"/>
                                      </p:to>
                                    </p:set>
                                    <p:animEffect transition="in" filter="dissolve">
                                      <p:cBhvr>
                                        <p:cTn id="33" dur="500"/>
                                        <p:tgtEl>
                                          <p:spTgt spid="5847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9" fill="hold" grpId="0" nodeType="clickEffect">
                                  <p:stCondLst>
                                    <p:cond delay="0"/>
                                  </p:stCondLst>
                                  <p:childTnLst>
                                    <p:set>
                                      <p:cBhvr>
                                        <p:cTn id="37" dur="1" fill="hold">
                                          <p:stCondLst>
                                            <p:cond delay="0"/>
                                          </p:stCondLst>
                                        </p:cTn>
                                        <p:tgtEl>
                                          <p:spTgt spid="584713"/>
                                        </p:tgtEl>
                                        <p:attrNameLst>
                                          <p:attrName>style.visibility</p:attrName>
                                        </p:attrNameLst>
                                      </p:cBhvr>
                                      <p:to>
                                        <p:strVal val="visible"/>
                                      </p:to>
                                    </p:set>
                                    <p:animEffect transition="in" filter="strips(upLeft)">
                                      <p:cBhvr>
                                        <p:cTn id="38" dur="500"/>
                                        <p:tgtEl>
                                          <p:spTgt spid="584713"/>
                                        </p:tgtEl>
                                      </p:cBhvr>
                                    </p:animEffect>
                                  </p:childTnLst>
                                </p:cTn>
                              </p:par>
                            </p:childTnLst>
                          </p:cTn>
                        </p:par>
                        <p:par>
                          <p:cTn id="39" fill="hold" nodeType="afterGroup">
                            <p:stCondLst>
                              <p:cond delay="500"/>
                            </p:stCondLst>
                            <p:childTnLst>
                              <p:par>
                                <p:cTn id="40" presetID="18" presetClass="entr" presetSubtype="6" fill="hold" grpId="0" nodeType="afterEffect">
                                  <p:stCondLst>
                                    <p:cond delay="0"/>
                                  </p:stCondLst>
                                  <p:childTnLst>
                                    <p:set>
                                      <p:cBhvr>
                                        <p:cTn id="41" dur="1" fill="hold">
                                          <p:stCondLst>
                                            <p:cond delay="0"/>
                                          </p:stCondLst>
                                        </p:cTn>
                                        <p:tgtEl>
                                          <p:spTgt spid="584711"/>
                                        </p:tgtEl>
                                        <p:attrNameLst>
                                          <p:attrName>style.visibility</p:attrName>
                                        </p:attrNameLst>
                                      </p:cBhvr>
                                      <p:to>
                                        <p:strVal val="visible"/>
                                      </p:to>
                                    </p:set>
                                    <p:animEffect transition="in" filter="strips(downRight)">
                                      <p:cBhvr>
                                        <p:cTn id="42" dur="500"/>
                                        <p:tgtEl>
                                          <p:spTgt spid="584711"/>
                                        </p:tgtEl>
                                      </p:cBhvr>
                                    </p:animEffect>
                                  </p:childTnLst>
                                </p:cTn>
                              </p:par>
                            </p:childTnLst>
                          </p:cTn>
                        </p:par>
                        <p:par>
                          <p:cTn id="43" fill="hold" nodeType="afterGroup">
                            <p:stCondLst>
                              <p:cond delay="1000"/>
                            </p:stCondLst>
                            <p:childTnLst>
                              <p:par>
                                <p:cTn id="44" presetID="9" presetClass="entr" presetSubtype="0" fill="hold" grpId="0" nodeType="afterEffect">
                                  <p:stCondLst>
                                    <p:cond delay="0"/>
                                  </p:stCondLst>
                                  <p:childTnLst>
                                    <p:set>
                                      <p:cBhvr>
                                        <p:cTn id="45" dur="1" fill="hold">
                                          <p:stCondLst>
                                            <p:cond delay="0"/>
                                          </p:stCondLst>
                                        </p:cTn>
                                        <p:tgtEl>
                                          <p:spTgt spid="584716"/>
                                        </p:tgtEl>
                                        <p:attrNameLst>
                                          <p:attrName>style.visibility</p:attrName>
                                        </p:attrNameLst>
                                      </p:cBhvr>
                                      <p:to>
                                        <p:strVal val="visible"/>
                                      </p:to>
                                    </p:set>
                                    <p:animEffect transition="in" filter="dissolve">
                                      <p:cBhvr>
                                        <p:cTn id="46" dur="500"/>
                                        <p:tgtEl>
                                          <p:spTgt spid="584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7" grpId="0" animBg="1"/>
      <p:bldP spid="584708" grpId="0" animBg="1"/>
      <p:bldP spid="584709" grpId="0" animBg="1"/>
      <p:bldP spid="584710" grpId="0" animBg="1"/>
      <p:bldP spid="584711" grpId="0" animBg="1"/>
      <p:bldP spid="584712" grpId="0" animBg="1"/>
      <p:bldP spid="584713" grpId="0" animBg="1"/>
      <p:bldP spid="584714" grpId="0" animBg="1"/>
      <p:bldP spid="584715" grpId="0" animBg="1"/>
      <p:bldP spid="5847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2.1.5 </a:t>
            </a:r>
            <a:r>
              <a:rPr lang="zh-CN" altLang="en-US" sz="2800" b="1" dirty="0" smtClean="0">
                <a:latin typeface="Times New Roman" panose="02020603050405020304" pitchFamily="18" charset="0"/>
                <a:cs typeface="Times New Roman" panose="02020603050405020304" pitchFamily="18" charset="0"/>
              </a:rPr>
              <a:t>进程的状态</a:t>
            </a:r>
            <a:endParaRPr lang="en-US" altLang="zh-CN" sz="2800" b="1"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bwMode="auto">
          <a:xfrm>
            <a:off x="1007604" y="3825044"/>
            <a:ext cx="7200801" cy="24122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just" eaLnBrk="1" hangingPunct="1">
              <a:lnSpc>
                <a:spcPct val="90000"/>
              </a:lnSpc>
              <a:buFont typeface="Wingdings" panose="05000000000000000000" pitchFamily="2" charset="2"/>
              <a:buChar char="n"/>
              <a:defRPr/>
            </a:pPr>
            <a:r>
              <a:rPr lang="zh-CN" altLang="en-US" sz="2400" kern="0" dirty="0" smtClean="0"/>
              <a:t>问题</a:t>
            </a:r>
            <a:r>
              <a:rPr lang="en-US" altLang="zh-CN" sz="2400" kern="0" dirty="0" smtClean="0"/>
              <a:t>1</a:t>
            </a:r>
            <a:r>
              <a:rPr lang="zh-CN" altLang="en-US" sz="2400" kern="0" dirty="0" smtClean="0"/>
              <a:t>：为什么不能从阻塞态变为运行态呢？</a:t>
            </a:r>
          </a:p>
          <a:p>
            <a:pPr algn="just" eaLnBrk="1" hangingPunct="1">
              <a:lnSpc>
                <a:spcPct val="90000"/>
              </a:lnSpc>
              <a:buFont typeface="Wingdings" panose="05000000000000000000" pitchFamily="2" charset="2"/>
              <a:buChar char="n"/>
              <a:defRPr/>
            </a:pPr>
            <a:r>
              <a:rPr lang="zh-CN" altLang="en-US" sz="2400" kern="0" dirty="0" smtClean="0"/>
              <a:t>问题</a:t>
            </a:r>
            <a:r>
              <a:rPr lang="en-US" altLang="zh-CN" sz="2400" kern="0" dirty="0" smtClean="0"/>
              <a:t>2</a:t>
            </a:r>
            <a:r>
              <a:rPr lang="zh-CN" altLang="en-US" sz="2400" kern="0" dirty="0" smtClean="0"/>
              <a:t>：为什么不能从就绪态变为阻塞态呢？</a:t>
            </a:r>
          </a:p>
          <a:p>
            <a:pPr algn="just" eaLnBrk="1" hangingPunct="1">
              <a:lnSpc>
                <a:spcPct val="90000"/>
              </a:lnSpc>
              <a:defRPr/>
            </a:pPr>
            <a:endParaRPr lang="zh-CN" altLang="en-US" sz="2400" kern="0" dirty="0" smtClean="0"/>
          </a:p>
          <a:p>
            <a:pPr algn="just" eaLnBrk="1" hangingPunct="1">
              <a:lnSpc>
                <a:spcPct val="90000"/>
              </a:lnSpc>
              <a:buFont typeface="Wingdings" panose="05000000000000000000" pitchFamily="2" charset="2"/>
              <a:buChar char="Ø"/>
              <a:defRPr/>
            </a:pPr>
            <a:r>
              <a:rPr lang="zh-CN" altLang="en-US" sz="2000" kern="0" dirty="0" smtClean="0">
                <a:solidFill>
                  <a:srgbClr val="FF0000"/>
                </a:solidFill>
              </a:rPr>
              <a:t>答案：</a:t>
            </a:r>
          </a:p>
          <a:p>
            <a:pPr lvl="1" algn="just" eaLnBrk="1" hangingPunct="1">
              <a:lnSpc>
                <a:spcPct val="90000"/>
              </a:lnSpc>
              <a:defRPr/>
            </a:pPr>
            <a:r>
              <a:rPr lang="zh-CN" altLang="en-US" sz="2000" kern="0" dirty="0" smtClean="0">
                <a:solidFill>
                  <a:srgbClr val="FF0000"/>
                </a:solidFill>
              </a:rPr>
              <a:t>三种状态的变换体现了</a:t>
            </a:r>
            <a:r>
              <a:rPr lang="en-US" altLang="zh-CN" sz="2000" kern="0" dirty="0" smtClean="0">
                <a:solidFill>
                  <a:srgbClr val="FF0000"/>
                </a:solidFill>
              </a:rPr>
              <a:t>OS</a:t>
            </a:r>
            <a:r>
              <a:rPr lang="zh-CN" altLang="en-US" sz="2000" kern="0" dirty="0" smtClean="0">
                <a:solidFill>
                  <a:srgbClr val="FF0000"/>
                </a:solidFill>
              </a:rPr>
              <a:t>的资源管理作用</a:t>
            </a:r>
          </a:p>
          <a:p>
            <a:pPr lvl="1" algn="just" eaLnBrk="1" hangingPunct="1">
              <a:lnSpc>
                <a:spcPct val="90000"/>
              </a:lnSpc>
              <a:defRPr/>
            </a:pPr>
            <a:r>
              <a:rPr lang="zh-CN" altLang="en-US" sz="2000" kern="0" dirty="0" smtClean="0">
                <a:solidFill>
                  <a:srgbClr val="FF0000"/>
                </a:solidFill>
              </a:rPr>
              <a:t>进程的核心思想在于运行</a:t>
            </a:r>
            <a:r>
              <a:rPr lang="en-US" altLang="zh-CN" sz="2000" kern="0" dirty="0" smtClean="0">
                <a:solidFill>
                  <a:srgbClr val="FF0000"/>
                </a:solidFill>
              </a:rPr>
              <a:t>——CPU</a:t>
            </a:r>
            <a:r>
              <a:rPr lang="zh-CN" altLang="en-US" sz="2000" kern="0" dirty="0" smtClean="0">
                <a:solidFill>
                  <a:srgbClr val="FF0000"/>
                </a:solidFill>
              </a:rPr>
              <a:t>资源的分配，进程调度</a:t>
            </a:r>
            <a:r>
              <a:rPr lang="en-US" altLang="zh-CN" sz="2000" kern="0" dirty="0" smtClean="0">
                <a:solidFill>
                  <a:srgbClr val="FF0000"/>
                </a:solidFill>
              </a:rPr>
              <a:t>——</a:t>
            </a:r>
            <a:r>
              <a:rPr lang="zh-CN" altLang="en-US" sz="2000" kern="0" dirty="0" smtClean="0">
                <a:solidFill>
                  <a:srgbClr val="FF0000"/>
                </a:solidFill>
              </a:rPr>
              <a:t>公平和效率</a:t>
            </a:r>
          </a:p>
        </p:txBody>
      </p:sp>
      <p:pic>
        <p:nvPicPr>
          <p:cNvPr id="16" name="图片 15"/>
          <p:cNvPicPr>
            <a:picLocks noChangeAspect="1"/>
          </p:cNvPicPr>
          <p:nvPr/>
        </p:nvPicPr>
        <p:blipFill>
          <a:blip r:embed="rId2"/>
          <a:stretch>
            <a:fillRect/>
          </a:stretch>
        </p:blipFill>
        <p:spPr>
          <a:xfrm>
            <a:off x="1979712" y="1052736"/>
            <a:ext cx="4898865" cy="2664296"/>
          </a:xfrm>
          <a:prstGeom prst="rect">
            <a:avLst/>
          </a:prstGeom>
        </p:spPr>
      </p:pic>
    </p:spTree>
    <p:extLst>
      <p:ext uri="{BB962C8B-B14F-4D97-AF65-F5344CB8AC3E}">
        <p14:creationId xmlns:p14="http://schemas.microsoft.com/office/powerpoint/2010/main" val="373810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 calcmode="lin" valueType="num">
                                      <p:cBhvr additive="base">
                                        <p:cTn id="1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 calcmode="lin" valueType="num">
                                      <p:cBhvr additive="base">
                                        <p:cTn id="2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5" name="Rectangle 3"/>
          <p:cNvSpPr>
            <a:spLocks noGrp="1" noChangeArrowheads="1"/>
          </p:cNvSpPr>
          <p:nvPr>
            <p:ph type="body" sz="half" idx="1"/>
          </p:nvPr>
        </p:nvSpPr>
        <p:spPr>
          <a:xfrm>
            <a:off x="863588" y="1124744"/>
            <a:ext cx="8497888" cy="4476750"/>
          </a:xfrm>
        </p:spPr>
        <p:txBody>
          <a:bodyPr/>
          <a:lstStyle/>
          <a:p>
            <a:pPr>
              <a:buSzPct val="80000"/>
              <a:buFont typeface="Wingdings" panose="05000000000000000000" pitchFamily="2" charset="2"/>
              <a:buChar char="n"/>
            </a:pPr>
            <a:r>
              <a:rPr lang="en-US" altLang="zh-CN" sz="2800" dirty="0"/>
              <a:t> </a:t>
            </a:r>
            <a:r>
              <a:rPr lang="zh-CN" altLang="en-US" sz="2800" dirty="0"/>
              <a:t>单个进程的管理</a:t>
            </a:r>
          </a:p>
          <a:p>
            <a:pPr lvl="1">
              <a:buFont typeface="Wingdings" panose="05000000000000000000" pitchFamily="2" charset="2"/>
              <a:buChar char="Ø"/>
            </a:pPr>
            <a:r>
              <a:rPr lang="zh-CN" altLang="en-US" sz="2400" dirty="0"/>
              <a:t>进程的创建、删除：静态与动态概念的差别</a:t>
            </a:r>
            <a:r>
              <a:rPr lang="zh-CN" altLang="en-US" sz="2400" dirty="0" smtClean="0"/>
              <a:t>。</a:t>
            </a:r>
            <a:endParaRPr lang="en-US" altLang="zh-CN" sz="2400" dirty="0" smtClean="0"/>
          </a:p>
          <a:p>
            <a:pPr lvl="1"/>
            <a:endParaRPr lang="zh-CN" altLang="en-US" sz="2400" dirty="0"/>
          </a:p>
          <a:p>
            <a:pPr>
              <a:buSzPct val="80000"/>
              <a:buFont typeface="Wingdings" panose="05000000000000000000" pitchFamily="2" charset="2"/>
              <a:buChar char="n"/>
            </a:pPr>
            <a:r>
              <a:rPr lang="zh-CN" altLang="en-US" sz="2800" dirty="0"/>
              <a:t> 多个进程的管理</a:t>
            </a:r>
          </a:p>
          <a:p>
            <a:pPr lvl="1">
              <a:buFont typeface="Wingdings" panose="05000000000000000000" pitchFamily="2" charset="2"/>
              <a:buChar char="Ø"/>
            </a:pPr>
            <a:r>
              <a:rPr lang="zh-CN" altLang="en-US" sz="2400" dirty="0"/>
              <a:t>树状进程集合：父进程和子进程</a:t>
            </a:r>
          </a:p>
          <a:p>
            <a:pPr lvl="1">
              <a:buFont typeface="Wingdings" panose="05000000000000000000" pitchFamily="2" charset="2"/>
              <a:buChar char="Ø"/>
            </a:pPr>
            <a:r>
              <a:rPr lang="zh-CN" altLang="en-US" sz="2400" dirty="0"/>
              <a:t>进程的调度：保持</a:t>
            </a:r>
            <a:r>
              <a:rPr lang="en-US" altLang="zh-CN" sz="2400" dirty="0"/>
              <a:t>CPU</a:t>
            </a:r>
            <a:r>
              <a:rPr lang="zh-CN" altLang="en-US" sz="2400" dirty="0"/>
              <a:t>效率的</a:t>
            </a:r>
            <a:r>
              <a:rPr lang="zh-CN" altLang="en-US" sz="2400" dirty="0" smtClean="0"/>
              <a:t>关键</a:t>
            </a:r>
            <a:endParaRPr lang="en-US" altLang="zh-CN" sz="2400" dirty="0" smtClean="0"/>
          </a:p>
          <a:p>
            <a:pPr lvl="1"/>
            <a:endParaRPr lang="zh-CN" altLang="en-US" sz="2400" dirty="0"/>
          </a:p>
          <a:p>
            <a:pPr>
              <a:buSzPct val="80000"/>
              <a:buFont typeface="Wingdings" panose="05000000000000000000" pitchFamily="2" charset="2"/>
              <a:buChar char="n"/>
            </a:pPr>
            <a:r>
              <a:rPr lang="zh-CN" altLang="en-US" sz="2800" dirty="0"/>
              <a:t> 进程之间的通信</a:t>
            </a:r>
          </a:p>
          <a:p>
            <a:pPr lvl="1">
              <a:buFont typeface="Wingdings" panose="05000000000000000000" pitchFamily="2" charset="2"/>
              <a:buChar char="Ø"/>
            </a:pPr>
            <a:r>
              <a:rPr lang="zh-CN" altLang="en-US" sz="2400" dirty="0"/>
              <a:t>最简单：两个进程之间如何传递信息？</a:t>
            </a:r>
          </a:p>
          <a:p>
            <a:pPr lvl="1">
              <a:buFont typeface="Wingdings" panose="05000000000000000000" pitchFamily="2" charset="2"/>
              <a:buChar char="Ø"/>
            </a:pPr>
            <a:r>
              <a:rPr lang="zh-CN" altLang="en-US" sz="2400" dirty="0"/>
              <a:t>中级：如何保持进程之间的互斥？</a:t>
            </a:r>
          </a:p>
          <a:p>
            <a:pPr lvl="1">
              <a:buFont typeface="Wingdings" panose="05000000000000000000" pitchFamily="2" charset="2"/>
              <a:buChar char="Ø"/>
            </a:pPr>
            <a:r>
              <a:rPr lang="zh-CN" altLang="en-US" sz="2400" dirty="0"/>
              <a:t>高级：如何维系进程之间的依赖关系？</a:t>
            </a:r>
          </a:p>
        </p:txBody>
      </p:sp>
      <p:sp>
        <p:nvSpPr>
          <p:cNvPr id="586756" name="Rectangle 4"/>
          <p:cNvSpPr>
            <a:spLocks noChangeArrowheads="1"/>
          </p:cNvSpPr>
          <p:nvPr/>
        </p:nvSpPr>
        <p:spPr bwMode="auto">
          <a:xfrm>
            <a:off x="7524750" y="333375"/>
            <a:ext cx="10064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400" b="1">
                <a:solidFill>
                  <a:schemeClr val="bg1"/>
                </a:solidFill>
                <a:latin typeface="Arial" panose="020B0604020202020204" pitchFamily="34" charset="0"/>
                <a:cs typeface="Times New Roman" panose="02020603050405020304" pitchFamily="18" charset="0"/>
              </a:rPr>
              <a:t>进程管理</a:t>
            </a:r>
          </a:p>
        </p:txBody>
      </p:sp>
      <p:sp>
        <p:nvSpPr>
          <p:cNvPr id="7"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2.1.5 </a:t>
            </a:r>
            <a:r>
              <a:rPr lang="zh-CN" altLang="en-US" sz="2800" b="1" smtClean="0">
                <a:latin typeface="Times New Roman" panose="02020603050405020304" pitchFamily="18" charset="0"/>
                <a:cs typeface="Times New Roman" panose="02020603050405020304" pitchFamily="18" charset="0"/>
              </a:rPr>
              <a:t>进程的实现</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09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86755">
                                            <p:txEl>
                                              <p:pRg st="0" end="0"/>
                                            </p:txEl>
                                          </p:spTgt>
                                        </p:tgtEl>
                                        <p:attrNameLst>
                                          <p:attrName>style.visibility</p:attrName>
                                        </p:attrNameLst>
                                      </p:cBhvr>
                                      <p:to>
                                        <p:strVal val="visible"/>
                                      </p:to>
                                    </p:set>
                                    <p:anim calcmode="lin" valueType="num">
                                      <p:cBhvr additive="base">
                                        <p:cTn id="7" dur="500" fill="hold"/>
                                        <p:tgtEl>
                                          <p:spTgt spid="586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675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86755">
                                            <p:txEl>
                                              <p:pRg st="1" end="1"/>
                                            </p:txEl>
                                          </p:spTgt>
                                        </p:tgtEl>
                                        <p:attrNameLst>
                                          <p:attrName>style.visibility</p:attrName>
                                        </p:attrNameLst>
                                      </p:cBhvr>
                                      <p:to>
                                        <p:strVal val="visible"/>
                                      </p:to>
                                    </p:set>
                                    <p:anim calcmode="lin" valueType="num">
                                      <p:cBhvr additive="base">
                                        <p:cTn id="12" dur="500" fill="hold"/>
                                        <p:tgtEl>
                                          <p:spTgt spid="58675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6755">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86755">
                                            <p:txEl>
                                              <p:pRg st="3" end="3"/>
                                            </p:txEl>
                                          </p:spTgt>
                                        </p:tgtEl>
                                        <p:attrNameLst>
                                          <p:attrName>style.visibility</p:attrName>
                                        </p:attrNameLst>
                                      </p:cBhvr>
                                      <p:to>
                                        <p:strVal val="visible"/>
                                      </p:to>
                                    </p:set>
                                    <p:anim calcmode="lin" valueType="num">
                                      <p:cBhvr additive="base">
                                        <p:cTn id="17" dur="500" fill="hold"/>
                                        <p:tgtEl>
                                          <p:spTgt spid="58675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6755">
                                            <p:txEl>
                                              <p:pRg st="3" end="3"/>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86755">
                                            <p:txEl>
                                              <p:pRg st="4" end="4"/>
                                            </p:txEl>
                                          </p:spTgt>
                                        </p:tgtEl>
                                        <p:attrNameLst>
                                          <p:attrName>style.visibility</p:attrName>
                                        </p:attrNameLst>
                                      </p:cBhvr>
                                      <p:to>
                                        <p:strVal val="visible"/>
                                      </p:to>
                                    </p:set>
                                    <p:anim calcmode="lin" valueType="num">
                                      <p:cBhvr additive="base">
                                        <p:cTn id="22" dur="500" fill="hold"/>
                                        <p:tgtEl>
                                          <p:spTgt spid="586755">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86755">
                                            <p:txEl>
                                              <p:pRg st="4" end="4"/>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86755">
                                            <p:txEl>
                                              <p:pRg st="5" end="5"/>
                                            </p:txEl>
                                          </p:spTgt>
                                        </p:tgtEl>
                                        <p:attrNameLst>
                                          <p:attrName>style.visibility</p:attrName>
                                        </p:attrNameLst>
                                      </p:cBhvr>
                                      <p:to>
                                        <p:strVal val="visible"/>
                                      </p:to>
                                    </p:set>
                                    <p:anim calcmode="lin" valueType="num">
                                      <p:cBhvr additive="base">
                                        <p:cTn id="27" dur="500" fill="hold"/>
                                        <p:tgtEl>
                                          <p:spTgt spid="5867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86755">
                                            <p:txEl>
                                              <p:pRg st="5" end="5"/>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86755">
                                            <p:txEl>
                                              <p:pRg st="7" end="7"/>
                                            </p:txEl>
                                          </p:spTgt>
                                        </p:tgtEl>
                                        <p:attrNameLst>
                                          <p:attrName>style.visibility</p:attrName>
                                        </p:attrNameLst>
                                      </p:cBhvr>
                                      <p:to>
                                        <p:strVal val="visible"/>
                                      </p:to>
                                    </p:set>
                                    <p:anim calcmode="lin" valueType="num">
                                      <p:cBhvr additive="base">
                                        <p:cTn id="32" dur="500" fill="hold"/>
                                        <p:tgtEl>
                                          <p:spTgt spid="586755">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86755">
                                            <p:txEl>
                                              <p:pRg st="7" end="7"/>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86755">
                                            <p:txEl>
                                              <p:pRg st="8" end="8"/>
                                            </p:txEl>
                                          </p:spTgt>
                                        </p:tgtEl>
                                        <p:attrNameLst>
                                          <p:attrName>style.visibility</p:attrName>
                                        </p:attrNameLst>
                                      </p:cBhvr>
                                      <p:to>
                                        <p:strVal val="visible"/>
                                      </p:to>
                                    </p:set>
                                    <p:anim calcmode="lin" valueType="num">
                                      <p:cBhvr additive="base">
                                        <p:cTn id="37" dur="500" fill="hold"/>
                                        <p:tgtEl>
                                          <p:spTgt spid="58675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6755">
                                            <p:txEl>
                                              <p:pRg st="8" end="8"/>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86755">
                                            <p:txEl>
                                              <p:pRg st="9" end="9"/>
                                            </p:txEl>
                                          </p:spTgt>
                                        </p:tgtEl>
                                        <p:attrNameLst>
                                          <p:attrName>style.visibility</p:attrName>
                                        </p:attrNameLst>
                                      </p:cBhvr>
                                      <p:to>
                                        <p:strVal val="visible"/>
                                      </p:to>
                                    </p:set>
                                    <p:anim calcmode="lin" valueType="num">
                                      <p:cBhvr additive="base">
                                        <p:cTn id="42" dur="500" fill="hold"/>
                                        <p:tgtEl>
                                          <p:spTgt spid="586755">
                                            <p:txEl>
                                              <p:pRg st="9" end="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86755">
                                            <p:txEl>
                                              <p:pRg st="9" end="9"/>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86755">
                                            <p:txEl>
                                              <p:pRg st="10" end="10"/>
                                            </p:txEl>
                                          </p:spTgt>
                                        </p:tgtEl>
                                        <p:attrNameLst>
                                          <p:attrName>style.visibility</p:attrName>
                                        </p:attrNameLst>
                                      </p:cBhvr>
                                      <p:to>
                                        <p:strVal val="visible"/>
                                      </p:to>
                                    </p:set>
                                    <p:anim calcmode="lin" valueType="num">
                                      <p:cBhvr additive="base">
                                        <p:cTn id="47" dur="500" fill="hold"/>
                                        <p:tgtEl>
                                          <p:spTgt spid="58675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8675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791580" y="190500"/>
            <a:ext cx="5796000" cy="863600"/>
          </a:xfrm>
        </p:spPr>
        <p:txBody>
          <a:bodyPr/>
          <a:lstStyle/>
          <a:p>
            <a:pPr algn="l"/>
            <a:r>
              <a:rPr lang="zh-CN" altLang="en-US" sz="2800" b="1" smtClean="0"/>
              <a:t>（</a:t>
            </a:r>
            <a:r>
              <a:rPr lang="en-US" altLang="zh-CN" sz="2800" b="1" smtClean="0"/>
              <a:t>1</a:t>
            </a:r>
            <a:r>
              <a:rPr lang="zh-CN" altLang="en-US" sz="2800" b="1" smtClean="0"/>
              <a:t>）单个</a:t>
            </a:r>
            <a:r>
              <a:rPr lang="zh-CN" altLang="en-US" sz="2800" b="1"/>
              <a:t>进程的管理</a:t>
            </a:r>
          </a:p>
        </p:txBody>
      </p:sp>
      <p:sp>
        <p:nvSpPr>
          <p:cNvPr id="587779" name="Rectangle 3"/>
          <p:cNvSpPr>
            <a:spLocks noGrp="1" noChangeArrowheads="1"/>
          </p:cNvSpPr>
          <p:nvPr>
            <p:ph type="body" sz="half" idx="1"/>
          </p:nvPr>
        </p:nvSpPr>
        <p:spPr>
          <a:xfrm>
            <a:off x="662959" y="1340768"/>
            <a:ext cx="8497888" cy="4476750"/>
          </a:xfrm>
        </p:spPr>
        <p:txBody>
          <a:bodyPr/>
          <a:lstStyle/>
          <a:p>
            <a:pPr>
              <a:buSzPct val="80000"/>
              <a:buFont typeface="Wingdings" panose="05000000000000000000" pitchFamily="2" charset="2"/>
              <a:buChar char="n"/>
            </a:pPr>
            <a:r>
              <a:rPr lang="en-US" altLang="zh-CN" sz="2800" dirty="0"/>
              <a:t> </a:t>
            </a:r>
            <a:r>
              <a:rPr lang="zh-CN" altLang="en-US" sz="2800" b="1" dirty="0"/>
              <a:t>管理的内容</a:t>
            </a:r>
          </a:p>
          <a:p>
            <a:pPr lvl="1">
              <a:buFont typeface="Wingdings" panose="05000000000000000000" pitchFamily="2" charset="2"/>
              <a:buChar char="Ø"/>
            </a:pPr>
            <a:r>
              <a:rPr lang="zh-CN" altLang="en-US" sz="2400" dirty="0"/>
              <a:t>创建数据结构、填充各种必要信息。</a:t>
            </a:r>
          </a:p>
          <a:p>
            <a:pPr lvl="1">
              <a:buFont typeface="Wingdings" panose="05000000000000000000" pitchFamily="2" charset="2"/>
              <a:buChar char="Ø"/>
            </a:pPr>
            <a:r>
              <a:rPr lang="zh-CN" altLang="en-US" sz="2400" dirty="0"/>
              <a:t>维护进程的状态变化。</a:t>
            </a:r>
          </a:p>
          <a:p>
            <a:pPr lvl="1">
              <a:buFont typeface="Wingdings" panose="05000000000000000000" pitchFamily="2" charset="2"/>
              <a:buChar char="Ø"/>
            </a:pPr>
            <a:r>
              <a:rPr lang="zh-CN" altLang="en-US" sz="2400" dirty="0"/>
              <a:t>保持进程运行期间的数据完整和程序有效。</a:t>
            </a:r>
          </a:p>
          <a:p>
            <a:pPr lvl="1">
              <a:buFont typeface="Wingdings" panose="05000000000000000000" pitchFamily="2" charset="2"/>
              <a:buChar char="Ø"/>
            </a:pPr>
            <a:r>
              <a:rPr lang="zh-CN" altLang="en-US" sz="2400" dirty="0"/>
              <a:t>退出进程，清空历史信息、释放各种资源</a:t>
            </a:r>
            <a:r>
              <a:rPr lang="zh-CN" altLang="en-US" sz="2400" dirty="0" smtClean="0"/>
              <a:t>。</a:t>
            </a:r>
            <a:endParaRPr lang="en-US" altLang="zh-CN" sz="2400" dirty="0" smtClean="0"/>
          </a:p>
          <a:p>
            <a:pPr lvl="1"/>
            <a:endParaRPr lang="zh-CN" altLang="en-US" sz="2400" dirty="0"/>
          </a:p>
          <a:p>
            <a:pPr>
              <a:buSzPct val="80000"/>
              <a:buFont typeface="Wingdings" panose="05000000000000000000" pitchFamily="2" charset="2"/>
              <a:buChar char="n"/>
            </a:pPr>
            <a:r>
              <a:rPr lang="zh-CN" altLang="en-US" sz="2800" b="1" dirty="0"/>
              <a:t>实现的方式</a:t>
            </a:r>
          </a:p>
          <a:p>
            <a:pPr marL="457200" lvl="1" indent="0">
              <a:buNone/>
            </a:pPr>
            <a:r>
              <a:rPr lang="en-US" altLang="zh-CN" sz="2400" dirty="0" smtClean="0"/>
              <a:t>Page 44</a:t>
            </a:r>
          </a:p>
          <a:p>
            <a:pPr marL="457200" lvl="1" indent="0">
              <a:buNone/>
            </a:pPr>
            <a:r>
              <a:rPr lang="zh-CN" altLang="en-US" sz="2400" dirty="0" smtClean="0"/>
              <a:t>（</a:t>
            </a:r>
            <a:r>
              <a:rPr lang="en-US" altLang="zh-CN" sz="2400" dirty="0" smtClean="0"/>
              <a:t>5——10</a:t>
            </a:r>
            <a:r>
              <a:rPr lang="zh-CN" altLang="en-US" sz="2400" dirty="0" smtClean="0"/>
              <a:t>分钟）</a:t>
            </a:r>
            <a:endParaRPr lang="zh-CN" altLang="en-US" sz="2400" dirty="0"/>
          </a:p>
        </p:txBody>
      </p:sp>
      <p:sp>
        <p:nvSpPr>
          <p:cNvPr id="587780" name="Rectangle 4"/>
          <p:cNvSpPr>
            <a:spLocks noChangeArrowheads="1"/>
          </p:cNvSpPr>
          <p:nvPr/>
        </p:nvSpPr>
        <p:spPr bwMode="auto">
          <a:xfrm>
            <a:off x="7524750" y="333375"/>
            <a:ext cx="10064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400" b="1">
                <a:solidFill>
                  <a:schemeClr val="bg1"/>
                </a:solidFill>
                <a:latin typeface="Arial" panose="020B0604020202020204" pitchFamily="34" charset="0"/>
                <a:cs typeface="Times New Roman" panose="02020603050405020304" pitchFamily="18" charset="0"/>
              </a:rPr>
              <a:t>进程管理</a:t>
            </a:r>
          </a:p>
        </p:txBody>
      </p:sp>
    </p:spTree>
    <p:extLst>
      <p:ext uri="{BB962C8B-B14F-4D97-AF65-F5344CB8AC3E}">
        <p14:creationId xmlns:p14="http://schemas.microsoft.com/office/powerpoint/2010/main" val="1928881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anim calcmode="lin" valueType="num">
                                      <p:cBhvr additive="base">
                                        <p:cTn id="7" dur="500" fill="hold"/>
                                        <p:tgtEl>
                                          <p:spTgt spid="587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777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87779">
                                            <p:txEl>
                                              <p:pRg st="1" end="1"/>
                                            </p:txEl>
                                          </p:spTgt>
                                        </p:tgtEl>
                                        <p:attrNameLst>
                                          <p:attrName>style.visibility</p:attrName>
                                        </p:attrNameLst>
                                      </p:cBhvr>
                                      <p:to>
                                        <p:strVal val="visible"/>
                                      </p:to>
                                    </p:set>
                                    <p:anim calcmode="lin" valueType="num">
                                      <p:cBhvr additive="base">
                                        <p:cTn id="12" dur="500" fill="hold"/>
                                        <p:tgtEl>
                                          <p:spTgt spid="58777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777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87779">
                                            <p:txEl>
                                              <p:pRg st="2" end="2"/>
                                            </p:txEl>
                                          </p:spTgt>
                                        </p:tgtEl>
                                        <p:attrNameLst>
                                          <p:attrName>style.visibility</p:attrName>
                                        </p:attrNameLst>
                                      </p:cBhvr>
                                      <p:to>
                                        <p:strVal val="visible"/>
                                      </p:to>
                                    </p:set>
                                    <p:anim calcmode="lin" valueType="num">
                                      <p:cBhvr additive="base">
                                        <p:cTn id="17" dur="500" fill="hold"/>
                                        <p:tgtEl>
                                          <p:spTgt spid="5877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7779">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87779">
                                            <p:txEl>
                                              <p:pRg st="3" end="3"/>
                                            </p:txEl>
                                          </p:spTgt>
                                        </p:tgtEl>
                                        <p:attrNameLst>
                                          <p:attrName>style.visibility</p:attrName>
                                        </p:attrNameLst>
                                      </p:cBhvr>
                                      <p:to>
                                        <p:strVal val="visible"/>
                                      </p:to>
                                    </p:set>
                                    <p:anim calcmode="lin" valueType="num">
                                      <p:cBhvr additive="base">
                                        <p:cTn id="22" dur="500" fill="hold"/>
                                        <p:tgtEl>
                                          <p:spTgt spid="58777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87779">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87779">
                                            <p:txEl>
                                              <p:pRg st="4" end="4"/>
                                            </p:txEl>
                                          </p:spTgt>
                                        </p:tgtEl>
                                        <p:attrNameLst>
                                          <p:attrName>style.visibility</p:attrName>
                                        </p:attrNameLst>
                                      </p:cBhvr>
                                      <p:to>
                                        <p:strVal val="visible"/>
                                      </p:to>
                                    </p:set>
                                    <p:anim calcmode="lin" valueType="num">
                                      <p:cBhvr additive="base">
                                        <p:cTn id="27" dur="500" fill="hold"/>
                                        <p:tgtEl>
                                          <p:spTgt spid="58777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87779">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87779">
                                            <p:txEl>
                                              <p:pRg st="6" end="6"/>
                                            </p:txEl>
                                          </p:spTgt>
                                        </p:tgtEl>
                                        <p:attrNameLst>
                                          <p:attrName>style.visibility</p:attrName>
                                        </p:attrNameLst>
                                      </p:cBhvr>
                                      <p:to>
                                        <p:strVal val="visible"/>
                                      </p:to>
                                    </p:set>
                                    <p:anim calcmode="lin" valueType="num">
                                      <p:cBhvr additive="base">
                                        <p:cTn id="32" dur="500" fill="hold"/>
                                        <p:tgtEl>
                                          <p:spTgt spid="587779">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87779">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587779">
                                            <p:txEl>
                                              <p:pRg st="7" end="7"/>
                                            </p:txEl>
                                          </p:spTgt>
                                        </p:tgtEl>
                                        <p:attrNameLst>
                                          <p:attrName>style.visibility</p:attrName>
                                        </p:attrNameLst>
                                      </p:cBhvr>
                                      <p:to>
                                        <p:strVal val="visible"/>
                                      </p:to>
                                    </p:set>
                                    <p:anim calcmode="lin" valueType="num">
                                      <p:cBhvr additive="base">
                                        <p:cTn id="36" dur="500" fill="hold"/>
                                        <p:tgtEl>
                                          <p:spTgt spid="587779">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87779">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587779">
                                            <p:txEl>
                                              <p:pRg st="8" end="8"/>
                                            </p:txEl>
                                          </p:spTgt>
                                        </p:tgtEl>
                                        <p:attrNameLst>
                                          <p:attrName>style.visibility</p:attrName>
                                        </p:attrNameLst>
                                      </p:cBhvr>
                                      <p:to>
                                        <p:strVal val="visible"/>
                                      </p:to>
                                    </p:set>
                                    <p:anim calcmode="lin" valueType="num">
                                      <p:cBhvr additive="base">
                                        <p:cTn id="40" dur="500" fill="hold"/>
                                        <p:tgtEl>
                                          <p:spTgt spid="587779">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877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3" name="Rectangle 3"/>
          <p:cNvSpPr>
            <a:spLocks noGrp="1" noChangeArrowheads="1"/>
          </p:cNvSpPr>
          <p:nvPr>
            <p:ph type="body" sz="half" idx="1"/>
          </p:nvPr>
        </p:nvSpPr>
        <p:spPr>
          <a:xfrm>
            <a:off x="791580" y="1410833"/>
            <a:ext cx="8497888" cy="4476750"/>
          </a:xfrm>
        </p:spPr>
        <p:txBody>
          <a:bodyPr/>
          <a:lstStyle/>
          <a:p>
            <a:pPr>
              <a:buSzPct val="80000"/>
              <a:buFont typeface="Wingdings" panose="05000000000000000000" pitchFamily="2" charset="2"/>
              <a:buChar char="n"/>
            </a:pPr>
            <a:r>
              <a:rPr lang="en-US" altLang="zh-CN" sz="2800" dirty="0"/>
              <a:t> </a:t>
            </a:r>
            <a:r>
              <a:rPr lang="zh-CN" altLang="en-US" sz="2800" b="1" dirty="0"/>
              <a:t>管理的内容</a:t>
            </a:r>
          </a:p>
          <a:p>
            <a:pPr lvl="1">
              <a:spcAft>
                <a:spcPts val="600"/>
              </a:spcAft>
              <a:buFont typeface="Wingdings" panose="05000000000000000000" pitchFamily="2" charset="2"/>
              <a:buChar char="Ø"/>
            </a:pPr>
            <a:r>
              <a:rPr lang="zh-CN" altLang="en-US" sz="2400" dirty="0"/>
              <a:t>父进程与子进程的概念</a:t>
            </a:r>
            <a:r>
              <a:rPr lang="en-US" altLang="zh-CN" sz="2400" dirty="0"/>
              <a:t>——</a:t>
            </a:r>
            <a:r>
              <a:rPr lang="zh-CN" altLang="en-US" sz="2400" dirty="0"/>
              <a:t>树状结构（</a:t>
            </a:r>
            <a:r>
              <a:rPr lang="en-US" altLang="zh-CN" sz="2400" dirty="0"/>
              <a:t>UNIX</a:t>
            </a:r>
            <a:r>
              <a:rPr lang="zh-CN" altLang="en-US" sz="2400" dirty="0" smtClean="0"/>
              <a:t>）。</a:t>
            </a:r>
            <a:endParaRPr lang="en-US" altLang="zh-CN" sz="2400" dirty="0" smtClean="0"/>
          </a:p>
          <a:p>
            <a:pPr lvl="1">
              <a:spcAft>
                <a:spcPts val="600"/>
              </a:spcAft>
              <a:buFont typeface="Wingdings" panose="05000000000000000000" pitchFamily="2" charset="2"/>
              <a:buChar char="Ø"/>
            </a:pPr>
            <a:r>
              <a:rPr lang="zh-CN" altLang="en-US" sz="2400" dirty="0"/>
              <a:t>所有进程地位相同，句柄（</a:t>
            </a:r>
            <a:r>
              <a:rPr lang="en-US" altLang="zh-CN" sz="2400" dirty="0"/>
              <a:t>WINDOWS</a:t>
            </a:r>
            <a:r>
              <a:rPr lang="zh-CN" altLang="en-US" sz="2400" dirty="0" smtClean="0"/>
              <a:t>）</a:t>
            </a:r>
            <a:endParaRPr lang="zh-CN" altLang="en-US" sz="2400" dirty="0"/>
          </a:p>
          <a:p>
            <a:pPr lvl="1">
              <a:spcAft>
                <a:spcPts val="600"/>
              </a:spcAft>
              <a:buFont typeface="Wingdings" panose="05000000000000000000" pitchFamily="2" charset="2"/>
              <a:buChar char="Ø"/>
            </a:pPr>
            <a:r>
              <a:rPr lang="zh-CN" altLang="en-US" sz="2400" dirty="0"/>
              <a:t>进程与线程的概念</a:t>
            </a:r>
            <a:r>
              <a:rPr lang="en-US" altLang="zh-CN" sz="2400" dirty="0"/>
              <a:t>——</a:t>
            </a:r>
            <a:r>
              <a:rPr lang="zh-CN" altLang="en-US" sz="2400" dirty="0"/>
              <a:t>用户态与核心态的差别。</a:t>
            </a:r>
          </a:p>
          <a:p>
            <a:pPr lvl="1">
              <a:spcAft>
                <a:spcPts val="600"/>
              </a:spcAft>
              <a:buFont typeface="Wingdings" panose="05000000000000000000" pitchFamily="2" charset="2"/>
              <a:buChar char="Ø"/>
            </a:pPr>
            <a:r>
              <a:rPr lang="en-US" altLang="zh-CN" sz="2400" dirty="0"/>
              <a:t>CPU</a:t>
            </a:r>
            <a:r>
              <a:rPr lang="zh-CN" altLang="en-US" sz="2400" dirty="0"/>
              <a:t>资源的分配：</a:t>
            </a:r>
          </a:p>
          <a:p>
            <a:pPr lvl="2">
              <a:spcAft>
                <a:spcPts val="600"/>
              </a:spcAft>
            </a:pPr>
            <a:r>
              <a:rPr lang="zh-CN" altLang="en-US" dirty="0"/>
              <a:t>进程调度</a:t>
            </a:r>
          </a:p>
          <a:p>
            <a:pPr lvl="1">
              <a:spcAft>
                <a:spcPts val="600"/>
              </a:spcAft>
              <a:buFont typeface="Wingdings" panose="05000000000000000000" pitchFamily="2" charset="2"/>
              <a:buChar char="Ø"/>
            </a:pPr>
            <a:r>
              <a:rPr lang="zh-CN" altLang="en-US" sz="2400" dirty="0"/>
              <a:t>数据的共享与传递</a:t>
            </a:r>
          </a:p>
          <a:p>
            <a:pPr lvl="2">
              <a:spcAft>
                <a:spcPts val="600"/>
              </a:spcAft>
            </a:pPr>
            <a:r>
              <a:rPr lang="zh-CN" altLang="en-US" dirty="0"/>
              <a:t>进程通信</a:t>
            </a:r>
          </a:p>
          <a:p>
            <a:pPr lvl="1"/>
            <a:endParaRPr lang="en-US" altLang="zh-CN" sz="2400" dirty="0"/>
          </a:p>
        </p:txBody>
      </p:sp>
      <p:sp>
        <p:nvSpPr>
          <p:cNvPr id="588804" name="Rectangle 4"/>
          <p:cNvSpPr>
            <a:spLocks noChangeArrowheads="1"/>
          </p:cNvSpPr>
          <p:nvPr/>
        </p:nvSpPr>
        <p:spPr bwMode="auto">
          <a:xfrm>
            <a:off x="7524750" y="333375"/>
            <a:ext cx="100647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400" b="1">
                <a:solidFill>
                  <a:schemeClr val="bg1"/>
                </a:solidFill>
                <a:latin typeface="Arial" panose="020B0604020202020204" pitchFamily="34" charset="0"/>
                <a:cs typeface="Times New Roman" panose="02020603050405020304" pitchFamily="18" charset="0"/>
              </a:rPr>
              <a:t>进程管理</a:t>
            </a:r>
          </a:p>
        </p:txBody>
      </p:sp>
      <p:sp>
        <p:nvSpPr>
          <p:cNvPr id="9" name="Rectangle 2"/>
          <p:cNvSpPr>
            <a:spLocks noGrp="1" noChangeArrowheads="1"/>
          </p:cNvSpPr>
          <p:nvPr>
            <p:ph type="title"/>
          </p:nvPr>
        </p:nvSpPr>
        <p:spPr>
          <a:xfrm>
            <a:off x="791580" y="190500"/>
            <a:ext cx="5796000" cy="863600"/>
          </a:xfrm>
        </p:spPr>
        <p:txBody>
          <a:bodyPr/>
          <a:lstStyle/>
          <a:p>
            <a:pPr algn="l"/>
            <a:r>
              <a:rPr lang="zh-CN" altLang="en-US" sz="2800" b="1" dirty="0" smtClean="0"/>
              <a:t>（</a:t>
            </a:r>
            <a:r>
              <a:rPr lang="en-US" altLang="zh-CN" sz="2800" b="1" dirty="0" smtClean="0"/>
              <a:t>2</a:t>
            </a:r>
            <a:r>
              <a:rPr lang="zh-CN" altLang="en-US" sz="2800" b="1" dirty="0" smtClean="0"/>
              <a:t>）多个</a:t>
            </a:r>
            <a:r>
              <a:rPr lang="zh-CN" altLang="en-US" sz="2800" b="1" dirty="0"/>
              <a:t>进程的管理</a:t>
            </a:r>
          </a:p>
        </p:txBody>
      </p:sp>
    </p:spTree>
    <p:extLst>
      <p:ext uri="{BB962C8B-B14F-4D97-AF65-F5344CB8AC3E}">
        <p14:creationId xmlns:p14="http://schemas.microsoft.com/office/powerpoint/2010/main" val="1400351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anim calcmode="lin" valueType="num">
                                      <p:cBhvr additive="base">
                                        <p:cTn id="7" dur="500" fill="hold"/>
                                        <p:tgtEl>
                                          <p:spTgt spid="588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88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88803">
                                            <p:txEl>
                                              <p:pRg st="1" end="1"/>
                                            </p:txEl>
                                          </p:spTgt>
                                        </p:tgtEl>
                                        <p:attrNameLst>
                                          <p:attrName>style.visibility</p:attrName>
                                        </p:attrNameLst>
                                      </p:cBhvr>
                                      <p:to>
                                        <p:strVal val="visible"/>
                                      </p:to>
                                    </p:set>
                                    <p:anim calcmode="lin" valueType="num">
                                      <p:cBhvr additive="base">
                                        <p:cTn id="11" dur="500" fill="hold"/>
                                        <p:tgtEl>
                                          <p:spTgt spid="5888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888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88803">
                                            <p:txEl>
                                              <p:pRg st="2" end="2"/>
                                            </p:txEl>
                                          </p:spTgt>
                                        </p:tgtEl>
                                        <p:attrNameLst>
                                          <p:attrName>style.visibility</p:attrName>
                                        </p:attrNameLst>
                                      </p:cBhvr>
                                      <p:to>
                                        <p:strVal val="visible"/>
                                      </p:to>
                                    </p:set>
                                    <p:anim calcmode="lin" valueType="num">
                                      <p:cBhvr additive="base">
                                        <p:cTn id="15" dur="500" fill="hold"/>
                                        <p:tgtEl>
                                          <p:spTgt spid="5888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88803">
                                            <p:txEl>
                                              <p:pRg st="2" end="2"/>
                                            </p:txEl>
                                          </p:spTgt>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588803">
                                            <p:txEl>
                                              <p:pRg st="3" end="3"/>
                                            </p:txEl>
                                          </p:spTgt>
                                        </p:tgtEl>
                                        <p:attrNameLst>
                                          <p:attrName>style.visibility</p:attrName>
                                        </p:attrNameLst>
                                      </p:cBhvr>
                                      <p:to>
                                        <p:strVal val="visible"/>
                                      </p:to>
                                    </p:set>
                                    <p:anim calcmode="lin" valueType="num">
                                      <p:cBhvr additive="base">
                                        <p:cTn id="20" dur="500" fill="hold"/>
                                        <p:tgtEl>
                                          <p:spTgt spid="58880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88803">
                                            <p:txEl>
                                              <p:pRg st="3" end="3"/>
                                            </p:txEl>
                                          </p:spTgt>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588803">
                                            <p:txEl>
                                              <p:pRg st="4" end="4"/>
                                            </p:txEl>
                                          </p:spTgt>
                                        </p:tgtEl>
                                        <p:attrNameLst>
                                          <p:attrName>style.visibility</p:attrName>
                                        </p:attrNameLst>
                                      </p:cBhvr>
                                      <p:to>
                                        <p:strVal val="visible"/>
                                      </p:to>
                                    </p:set>
                                    <p:anim calcmode="lin" valueType="num">
                                      <p:cBhvr additive="base">
                                        <p:cTn id="25" dur="500" fill="hold"/>
                                        <p:tgtEl>
                                          <p:spTgt spid="5888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8803">
                                            <p:txEl>
                                              <p:pRg st="4" end="4"/>
                                            </p:txEl>
                                          </p:spTgt>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588803">
                                            <p:txEl>
                                              <p:pRg st="5" end="5"/>
                                            </p:txEl>
                                          </p:spTgt>
                                        </p:tgtEl>
                                        <p:attrNameLst>
                                          <p:attrName>style.visibility</p:attrName>
                                        </p:attrNameLst>
                                      </p:cBhvr>
                                      <p:to>
                                        <p:strVal val="visible"/>
                                      </p:to>
                                    </p:set>
                                    <p:anim calcmode="lin" valueType="num">
                                      <p:cBhvr additive="base">
                                        <p:cTn id="30" dur="500" fill="hold"/>
                                        <p:tgtEl>
                                          <p:spTgt spid="58880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88803">
                                            <p:txEl>
                                              <p:pRg st="5" end="5"/>
                                            </p:txEl>
                                          </p:spTgt>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2000"/>
                            </p:stCondLst>
                            <p:childTnLst>
                              <p:par>
                                <p:cTn id="33" presetID="2" presetClass="entr" presetSubtype="4" fill="hold" grpId="0" nodeType="afterEffect">
                                  <p:stCondLst>
                                    <p:cond delay="0"/>
                                  </p:stCondLst>
                                  <p:childTnLst>
                                    <p:set>
                                      <p:cBhvr>
                                        <p:cTn id="34" dur="1" fill="hold">
                                          <p:stCondLst>
                                            <p:cond delay="0"/>
                                          </p:stCondLst>
                                        </p:cTn>
                                        <p:tgtEl>
                                          <p:spTgt spid="588803">
                                            <p:txEl>
                                              <p:pRg st="6" end="6"/>
                                            </p:txEl>
                                          </p:spTgt>
                                        </p:tgtEl>
                                        <p:attrNameLst>
                                          <p:attrName>style.visibility</p:attrName>
                                        </p:attrNameLst>
                                      </p:cBhvr>
                                      <p:to>
                                        <p:strVal val="visible"/>
                                      </p:to>
                                    </p:set>
                                    <p:anim calcmode="lin" valueType="num">
                                      <p:cBhvr additive="base">
                                        <p:cTn id="35" dur="500" fill="hold"/>
                                        <p:tgtEl>
                                          <p:spTgt spid="58880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88803">
                                            <p:txEl>
                                              <p:pRg st="6" end="6"/>
                                            </p:txEl>
                                          </p:spTgt>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588803">
                                            <p:txEl>
                                              <p:pRg st="7" end="7"/>
                                            </p:txEl>
                                          </p:spTgt>
                                        </p:tgtEl>
                                        <p:attrNameLst>
                                          <p:attrName>style.visibility</p:attrName>
                                        </p:attrNameLst>
                                      </p:cBhvr>
                                      <p:to>
                                        <p:strVal val="visible"/>
                                      </p:to>
                                    </p:set>
                                    <p:anim calcmode="lin" valueType="num">
                                      <p:cBhvr additive="base">
                                        <p:cTn id="40" dur="500" fill="hold"/>
                                        <p:tgtEl>
                                          <p:spTgt spid="58880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888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2.1.7 </a:t>
            </a:r>
            <a:r>
              <a:rPr lang="zh-CN" altLang="en-US" sz="2800" b="1" dirty="0">
                <a:latin typeface="Times New Roman" panose="02020603050405020304" pitchFamily="18" charset="0"/>
                <a:cs typeface="Times New Roman" panose="02020603050405020304" pitchFamily="18" charset="0"/>
              </a:rPr>
              <a:t>线程</a:t>
            </a:r>
            <a:endParaRPr lang="en-US" altLang="zh-CN" sz="2800" b="1" dirty="0">
              <a:latin typeface="Times New Roman" panose="02020603050405020304" pitchFamily="18" charset="0"/>
              <a:cs typeface="Times New Roman" panose="02020603050405020304" pitchFamily="18" charset="0"/>
            </a:endParaRPr>
          </a:p>
        </p:txBody>
      </p:sp>
      <p:sp>
        <p:nvSpPr>
          <p:cNvPr id="7" name="Rectangle 3"/>
          <p:cNvSpPr>
            <a:spLocks noGrp="1" noChangeArrowheads="1"/>
          </p:cNvSpPr>
          <p:nvPr>
            <p:ph type="body" idx="1"/>
          </p:nvPr>
        </p:nvSpPr>
        <p:spPr>
          <a:xfrm>
            <a:off x="575556" y="1304764"/>
            <a:ext cx="7956884" cy="4679950"/>
          </a:xfrm>
          <a:noFill/>
          <a:extLst>
            <a:ext uri="{909E8E84-426E-40DD-AFC4-6F175D3DCCD1}">
              <a14:hiddenFill xmlns:a14="http://schemas.microsoft.com/office/drawing/2010/main">
                <a:solidFill>
                  <a:srgbClr val="FFFFFF"/>
                </a:solidFill>
              </a14:hiddenFill>
            </a:ext>
          </a:extLst>
        </p:spPr>
        <p:txBody>
          <a:bodyPr/>
          <a:lstStyle/>
          <a:p>
            <a:pPr algn="just">
              <a:lnSpc>
                <a:spcPct val="150000"/>
              </a:lnSpc>
              <a:buSzPct val="80000"/>
              <a:buFont typeface="Wingdings" panose="05000000000000000000" pitchFamily="2" charset="2"/>
              <a:buChar char="n"/>
            </a:pPr>
            <a:r>
              <a:rPr lang="zh-CN" altLang="en-US" sz="2400" b="1" dirty="0" smtClean="0">
                <a:effectLst/>
                <a:latin typeface="仿宋_GB2312" pitchFamily="49" charset="-122"/>
                <a:ea typeface="仿宋_GB2312" pitchFamily="49" charset="-122"/>
              </a:rPr>
              <a:t>进程是操作系统中进行</a:t>
            </a:r>
            <a:r>
              <a:rPr lang="zh-CN" altLang="en-US" sz="2400" b="1" dirty="0" smtClean="0">
                <a:solidFill>
                  <a:srgbClr val="FF0000"/>
                </a:solidFill>
                <a:effectLst/>
                <a:latin typeface="仿宋_GB2312" pitchFamily="49" charset="-122"/>
                <a:ea typeface="仿宋_GB2312" pitchFamily="49" charset="-122"/>
              </a:rPr>
              <a:t>保护和资源分配</a:t>
            </a:r>
            <a:r>
              <a:rPr lang="zh-CN" altLang="en-US" sz="2400" b="1" dirty="0" smtClean="0">
                <a:effectLst/>
                <a:latin typeface="仿宋_GB2312" pitchFamily="49" charset="-122"/>
                <a:ea typeface="仿宋_GB2312" pitchFamily="49" charset="-122"/>
              </a:rPr>
              <a:t>的基本单位。它具有：</a:t>
            </a:r>
          </a:p>
          <a:p>
            <a:pPr marL="457200" lvl="3" indent="0" algn="just">
              <a:lnSpc>
                <a:spcPct val="150000"/>
              </a:lnSpc>
            </a:pPr>
            <a:r>
              <a:rPr lang="zh-CN" altLang="en-US" sz="1800" dirty="0" smtClean="0">
                <a:latin typeface="仿宋_GB2312" pitchFamily="49" charset="-122"/>
                <a:ea typeface="仿宋_GB2312" pitchFamily="49" charset="-122"/>
              </a:rPr>
              <a:t>一个虚拟地址空间，用来容纳进程的映像；</a:t>
            </a:r>
          </a:p>
          <a:p>
            <a:pPr marL="457200" lvl="3" indent="0" algn="just">
              <a:lnSpc>
                <a:spcPct val="150000"/>
              </a:lnSpc>
            </a:pPr>
            <a:r>
              <a:rPr lang="zh-CN" altLang="en-US" sz="1800" dirty="0" smtClean="0">
                <a:latin typeface="仿宋_GB2312" pitchFamily="49" charset="-122"/>
                <a:ea typeface="仿宋_GB2312" pitchFamily="49" charset="-122"/>
              </a:rPr>
              <a:t>对处理器、其他(通信的)进程、文件和</a:t>
            </a:r>
            <a:r>
              <a:rPr lang="en-US" altLang="zh-CN" sz="1800" dirty="0" smtClean="0">
                <a:latin typeface="仿宋_GB2312" pitchFamily="49" charset="-122"/>
                <a:ea typeface="仿宋_GB2312" pitchFamily="49" charset="-122"/>
              </a:rPr>
              <a:t>I/O</a:t>
            </a:r>
            <a:r>
              <a:rPr lang="zh-CN" altLang="en-US" sz="1800" dirty="0" smtClean="0">
                <a:latin typeface="仿宋_GB2312" pitchFamily="49" charset="-122"/>
                <a:ea typeface="仿宋_GB2312" pitchFamily="49" charset="-122"/>
              </a:rPr>
              <a:t>资源等的存取保护机制。</a:t>
            </a:r>
            <a:endParaRPr lang="zh-CN" altLang="en-US" sz="1800" b="0" dirty="0" smtClean="0">
              <a:latin typeface="仿宋_GB2312" pitchFamily="49" charset="-122"/>
              <a:ea typeface="仿宋_GB2312" pitchFamily="49" charset="-122"/>
            </a:endParaRPr>
          </a:p>
          <a:p>
            <a:pPr algn="just">
              <a:lnSpc>
                <a:spcPct val="150000"/>
              </a:lnSpc>
              <a:buSzPct val="80000"/>
              <a:buFont typeface="Wingdings" panose="05000000000000000000" pitchFamily="2" charset="2"/>
              <a:buChar char="n"/>
            </a:pPr>
            <a:r>
              <a:rPr lang="zh-CN" altLang="en-US" sz="2400" b="1" dirty="0" smtClean="0">
                <a:effectLst/>
                <a:latin typeface="仿宋_GB2312" pitchFamily="49" charset="-122"/>
                <a:ea typeface="仿宋_GB2312" pitchFamily="49" charset="-122"/>
              </a:rPr>
              <a:t>线程是操作系统进程中能够</a:t>
            </a:r>
            <a:r>
              <a:rPr lang="zh-CN" altLang="en-US" sz="2400" b="1" dirty="0" smtClean="0">
                <a:solidFill>
                  <a:srgbClr val="FF0000"/>
                </a:solidFill>
                <a:effectLst/>
                <a:latin typeface="仿宋_GB2312" pitchFamily="49" charset="-122"/>
                <a:ea typeface="仿宋_GB2312" pitchFamily="49" charset="-122"/>
              </a:rPr>
              <a:t>独立执行</a:t>
            </a:r>
            <a:r>
              <a:rPr lang="zh-CN" altLang="en-US" sz="2400" b="1" dirty="0" smtClean="0">
                <a:effectLst/>
                <a:latin typeface="仿宋_GB2312" pitchFamily="49" charset="-122"/>
                <a:ea typeface="仿宋_GB2312" pitchFamily="49" charset="-122"/>
              </a:rPr>
              <a:t>的实体（控制流），是处理器调度和分派的基本单位。</a:t>
            </a:r>
          </a:p>
          <a:p>
            <a:pPr marL="457200" lvl="3" indent="0" algn="just">
              <a:lnSpc>
                <a:spcPct val="150000"/>
              </a:lnSpc>
            </a:pPr>
            <a:r>
              <a:rPr lang="zh-CN" altLang="en-US" dirty="0" smtClean="0">
                <a:latin typeface="仿宋_GB2312" pitchFamily="49" charset="-122"/>
                <a:ea typeface="仿宋_GB2312" pitchFamily="49" charset="-122"/>
              </a:rPr>
              <a:t>线程是进程的组成部分，每个进程内允许包含多个并发执行的实体（控制流），这就是多线程。</a:t>
            </a:r>
          </a:p>
        </p:txBody>
      </p:sp>
    </p:spTree>
    <p:extLst>
      <p:ext uri="{BB962C8B-B14F-4D97-AF65-F5344CB8AC3E}">
        <p14:creationId xmlns:p14="http://schemas.microsoft.com/office/powerpoint/2010/main" val="31808320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2.1.7 </a:t>
            </a:r>
            <a:r>
              <a:rPr lang="zh-CN" altLang="en-US" sz="2800" b="1" dirty="0">
                <a:latin typeface="Times New Roman" panose="02020603050405020304" pitchFamily="18" charset="0"/>
                <a:cs typeface="Times New Roman" panose="02020603050405020304" pitchFamily="18" charset="0"/>
              </a:rPr>
              <a:t>线程</a:t>
            </a:r>
            <a:endParaRPr lang="en-US" altLang="zh-CN" sz="2800" b="1" dirty="0">
              <a:latin typeface="Times New Roman" panose="02020603050405020304" pitchFamily="18" charset="0"/>
              <a:cs typeface="Times New Roman" panose="02020603050405020304" pitchFamily="18" charset="0"/>
            </a:endParaRPr>
          </a:p>
        </p:txBody>
      </p:sp>
      <p:sp>
        <p:nvSpPr>
          <p:cNvPr id="7" name="Rectangle 2"/>
          <p:cNvSpPr>
            <a:spLocks noGrp="1" noChangeArrowheads="1"/>
          </p:cNvSpPr>
          <p:nvPr>
            <p:ph type="title" idx="4294967295"/>
          </p:nvPr>
        </p:nvSpPr>
        <p:spPr>
          <a:xfrm>
            <a:off x="323850" y="944724"/>
            <a:ext cx="3888110" cy="468722"/>
          </a:xfrm>
          <a:prstGeom prst="rect">
            <a:avLst/>
          </a:prstGeom>
        </p:spPr>
        <p:txBody>
          <a:bodyPr/>
          <a:lstStyle/>
          <a:p>
            <a:pPr marL="457200" indent="-457200" eaLnBrk="1" hangingPunct="1">
              <a:buSzPct val="80000"/>
              <a:buFont typeface="Wingdings" panose="05000000000000000000" pitchFamily="2" charset="2"/>
              <a:buChar char="n"/>
            </a:pPr>
            <a:r>
              <a:rPr lang="zh-CN" altLang="en-US" sz="2800" b="1" dirty="0" smtClean="0"/>
              <a:t>进程与线程的差别</a:t>
            </a:r>
            <a:r>
              <a:rPr lang="en-US" altLang="zh-CN" sz="2800" b="1" dirty="0" smtClean="0"/>
              <a:t>-1</a:t>
            </a:r>
          </a:p>
        </p:txBody>
      </p:sp>
      <p:sp>
        <p:nvSpPr>
          <p:cNvPr id="8" name="Rectangle 3"/>
          <p:cNvSpPr>
            <a:spLocks noGrp="1" noChangeArrowheads="1"/>
          </p:cNvSpPr>
          <p:nvPr>
            <p:ph type="body" idx="4294967295"/>
          </p:nvPr>
        </p:nvSpPr>
        <p:spPr>
          <a:xfrm>
            <a:off x="323850" y="1520788"/>
            <a:ext cx="8496300" cy="486053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30000"/>
              </a:lnSpc>
              <a:buSzPct val="80000"/>
              <a:buFont typeface="Wingdings" panose="05000000000000000000" pitchFamily="2" charset="2"/>
              <a:buChar char="Ø"/>
            </a:pPr>
            <a:r>
              <a:rPr lang="zh-CN" altLang="en-US" sz="2000" b="1" dirty="0" smtClean="0">
                <a:effectLst/>
              </a:rPr>
              <a:t>进程与线程的属性差别</a:t>
            </a:r>
          </a:p>
          <a:p>
            <a:pPr lvl="1" algn="just" eaLnBrk="1" hangingPunct="1">
              <a:lnSpc>
                <a:spcPct val="130000"/>
              </a:lnSpc>
              <a:buFont typeface="Arial" panose="020B0604020202020204" pitchFamily="34" charset="0"/>
              <a:buChar char="•"/>
            </a:pPr>
            <a:r>
              <a:rPr lang="zh-CN" altLang="en-US" sz="2000" dirty="0" smtClean="0"/>
              <a:t>进程：有独立、完整的数据结构，调度、运行过程中系统开销较大</a:t>
            </a:r>
          </a:p>
          <a:p>
            <a:pPr lvl="1" algn="just" eaLnBrk="1" hangingPunct="1">
              <a:lnSpc>
                <a:spcPct val="130000"/>
              </a:lnSpc>
              <a:buFont typeface="Arial" panose="020B0604020202020204" pitchFamily="34" charset="0"/>
              <a:buChar char="•"/>
            </a:pPr>
            <a:r>
              <a:rPr lang="zh-CN" altLang="en-US" sz="2000" dirty="0" smtClean="0"/>
              <a:t>线程：从属于某个进程，与进程共享地址空间，只需保存状态、堆栈、寄存器</a:t>
            </a:r>
          </a:p>
          <a:p>
            <a:pPr lvl="1" algn="just" eaLnBrk="1" hangingPunct="1">
              <a:lnSpc>
                <a:spcPct val="130000"/>
              </a:lnSpc>
              <a:buFont typeface="Arial" panose="020B0604020202020204" pitchFamily="34" charset="0"/>
              <a:buChar char="•"/>
            </a:pPr>
            <a:r>
              <a:rPr lang="zh-CN" altLang="en-US" sz="2000" dirty="0" smtClean="0"/>
              <a:t>进程和线程本质差别：多个进程的地址空间相互独立，多个线程却可以公用地址空间</a:t>
            </a:r>
          </a:p>
          <a:p>
            <a:pPr algn="just" eaLnBrk="1" hangingPunct="1">
              <a:lnSpc>
                <a:spcPct val="130000"/>
              </a:lnSpc>
              <a:buSzPct val="80000"/>
              <a:buFont typeface="Wingdings" panose="05000000000000000000" pitchFamily="2" charset="2"/>
              <a:buChar char="Ø"/>
            </a:pPr>
            <a:r>
              <a:rPr lang="zh-CN" altLang="en-US" sz="2000" b="1" dirty="0" smtClean="0">
                <a:effectLst/>
              </a:rPr>
              <a:t>引入线程概念的优点以及实现过程考虑</a:t>
            </a:r>
          </a:p>
          <a:p>
            <a:pPr lvl="1" algn="just" eaLnBrk="1" hangingPunct="1">
              <a:lnSpc>
                <a:spcPct val="130000"/>
              </a:lnSpc>
              <a:buFont typeface="Arial" panose="020B0604020202020204" pitchFamily="34" charset="0"/>
              <a:buChar char="•"/>
            </a:pPr>
            <a:r>
              <a:rPr lang="zh-CN" altLang="en-US" sz="2000" dirty="0" smtClean="0"/>
              <a:t>进程模型与线程模型：进程模型是单一、顺序的编程模式；线程模型则是多道、并行</a:t>
            </a:r>
          </a:p>
          <a:p>
            <a:pPr lvl="1" algn="just" eaLnBrk="1" hangingPunct="1">
              <a:lnSpc>
                <a:spcPct val="130000"/>
              </a:lnSpc>
              <a:buFont typeface="Arial" panose="020B0604020202020204" pitchFamily="34" charset="0"/>
              <a:buChar char="•"/>
            </a:pPr>
            <a:r>
              <a:rPr lang="zh-CN" altLang="en-US" sz="2000" dirty="0" smtClean="0"/>
              <a:t>线程模型的实现：早期</a:t>
            </a:r>
            <a:r>
              <a:rPr lang="en-US" altLang="zh-CN" sz="2000" dirty="0" smtClean="0"/>
              <a:t>OS</a:t>
            </a:r>
            <a:r>
              <a:rPr lang="zh-CN" altLang="en-US" sz="2000" dirty="0" smtClean="0"/>
              <a:t>实现了</a:t>
            </a:r>
            <a:r>
              <a:rPr lang="zh-CN" altLang="en-US" sz="2000" dirty="0" smtClean="0">
                <a:latin typeface="Arial" panose="020B0604020202020204" pitchFamily="34" charset="0"/>
              </a:rPr>
              <a:t>“</a:t>
            </a:r>
            <a:r>
              <a:rPr lang="zh-CN" altLang="en-US" sz="2000" dirty="0" smtClean="0"/>
              <a:t>内核进程＋用户线程</a:t>
            </a:r>
            <a:r>
              <a:rPr lang="zh-CN" altLang="en-US" sz="2000" dirty="0" smtClean="0">
                <a:latin typeface="Arial" panose="020B0604020202020204" pitchFamily="34" charset="0"/>
              </a:rPr>
              <a:t>”</a:t>
            </a:r>
            <a:r>
              <a:rPr lang="zh-CN" altLang="en-US" sz="2000" dirty="0" smtClean="0"/>
              <a:t>，现代</a:t>
            </a:r>
            <a:r>
              <a:rPr lang="en-US" altLang="zh-CN" sz="2000" dirty="0" smtClean="0"/>
              <a:t>OS</a:t>
            </a:r>
            <a:r>
              <a:rPr lang="zh-CN" altLang="en-US" sz="2000" dirty="0" smtClean="0"/>
              <a:t>实现</a:t>
            </a:r>
            <a:r>
              <a:rPr lang="zh-CN" altLang="en-US" sz="2000" dirty="0" smtClean="0">
                <a:latin typeface="Arial" panose="020B0604020202020204" pitchFamily="34" charset="0"/>
              </a:rPr>
              <a:t>“</a:t>
            </a:r>
            <a:r>
              <a:rPr lang="zh-CN" altLang="en-US" sz="2000" dirty="0" smtClean="0"/>
              <a:t>内核线程机制</a:t>
            </a:r>
            <a:r>
              <a:rPr lang="zh-CN" altLang="en-US" sz="2000" dirty="0" smtClean="0">
                <a:latin typeface="Arial" panose="020B0604020202020204" pitchFamily="34" charset="0"/>
              </a:rPr>
              <a:t>”</a:t>
            </a:r>
            <a:endParaRPr lang="zh-CN" altLang="en-US" sz="2000" dirty="0" smtClean="0"/>
          </a:p>
        </p:txBody>
      </p:sp>
    </p:spTree>
    <p:extLst>
      <p:ext uri="{BB962C8B-B14F-4D97-AF65-F5344CB8AC3E}">
        <p14:creationId xmlns:p14="http://schemas.microsoft.com/office/powerpoint/2010/main" val="112387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 calcmode="lin" valueType="num">
                                      <p:cBhvr additive="base">
                                        <p:cTn id="16"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additive="base">
                                        <p:cTn id="2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 calcmode="lin" valueType="num">
                                      <p:cBhvr additive="base">
                                        <p:cTn id="26"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 calcmode="lin" valueType="num">
                                      <p:cBhvr additive="base">
                                        <p:cTn id="36"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 calcmode="lin" valueType="num">
                                      <p:cBhvr additive="base">
                                        <p:cTn id="4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2.1.7 </a:t>
            </a:r>
            <a:r>
              <a:rPr lang="zh-CN" altLang="en-US" sz="2800" b="1" dirty="0">
                <a:latin typeface="Times New Roman" panose="02020603050405020304" pitchFamily="18" charset="0"/>
                <a:cs typeface="Times New Roman" panose="02020603050405020304" pitchFamily="18" charset="0"/>
              </a:rPr>
              <a:t>线程</a:t>
            </a:r>
            <a:endParaRPr lang="en-US" altLang="zh-CN" sz="2800" b="1" dirty="0">
              <a:latin typeface="Times New Roman" panose="02020603050405020304" pitchFamily="18" charset="0"/>
              <a:cs typeface="Times New Roman" panose="02020603050405020304" pitchFamily="18" charset="0"/>
            </a:endParaRPr>
          </a:p>
        </p:txBody>
      </p:sp>
      <p:sp>
        <p:nvSpPr>
          <p:cNvPr id="6" name="Rectangle 3"/>
          <p:cNvSpPr>
            <a:spLocks noGrp="1" noChangeArrowheads="1"/>
          </p:cNvSpPr>
          <p:nvPr>
            <p:ph type="body" idx="4294967295"/>
          </p:nvPr>
        </p:nvSpPr>
        <p:spPr>
          <a:xfrm>
            <a:off x="477239" y="1614413"/>
            <a:ext cx="791128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10000"/>
              </a:lnSpc>
              <a:buFont typeface="Wingdings" panose="05000000000000000000" pitchFamily="2" charset="2"/>
              <a:buChar char="Ø"/>
            </a:pPr>
            <a:r>
              <a:rPr lang="zh-CN" altLang="en-US" sz="2000" b="1" dirty="0" smtClean="0">
                <a:effectLst/>
              </a:rPr>
              <a:t>单线程改变为多线程时需要考虑哪些问题？</a:t>
            </a:r>
          </a:p>
          <a:p>
            <a:pPr lvl="1" algn="just" eaLnBrk="1" hangingPunct="1">
              <a:lnSpc>
                <a:spcPct val="110000"/>
              </a:lnSpc>
              <a:buFontTx/>
              <a:buChar char="•"/>
            </a:pPr>
            <a:r>
              <a:rPr lang="zh-CN" altLang="en-US" sz="2000" dirty="0" smtClean="0"/>
              <a:t>全局变量：多线程模型对全局变量的访问存在互斥同步问题，需认真解决</a:t>
            </a:r>
          </a:p>
          <a:p>
            <a:pPr lvl="1" algn="just" eaLnBrk="1" hangingPunct="1">
              <a:lnSpc>
                <a:spcPct val="110000"/>
              </a:lnSpc>
              <a:buFontTx/>
              <a:buChar char="•"/>
            </a:pPr>
            <a:r>
              <a:rPr lang="zh-CN" altLang="en-US" sz="2000" dirty="0" smtClean="0"/>
              <a:t>库函数调用：并行调用库函数时可能发生错误，需要仔细分析库函数特性</a:t>
            </a:r>
          </a:p>
          <a:p>
            <a:pPr lvl="1" algn="just" eaLnBrk="1" hangingPunct="1">
              <a:lnSpc>
                <a:spcPct val="110000"/>
              </a:lnSpc>
              <a:buFontTx/>
              <a:buChar char="•"/>
            </a:pPr>
            <a:r>
              <a:rPr lang="zh-CN" altLang="en-US" sz="2000" dirty="0" smtClean="0"/>
              <a:t>信号传递：</a:t>
            </a:r>
            <a:r>
              <a:rPr lang="en-US" altLang="zh-CN" sz="2000" dirty="0" smtClean="0"/>
              <a:t>OS</a:t>
            </a:r>
            <a:r>
              <a:rPr lang="zh-CN" altLang="en-US" sz="2000" dirty="0" smtClean="0"/>
              <a:t>内核如何将信号直接传递给某个线程？</a:t>
            </a:r>
          </a:p>
          <a:p>
            <a:pPr lvl="1" algn="just" eaLnBrk="1" hangingPunct="1">
              <a:lnSpc>
                <a:spcPct val="110000"/>
              </a:lnSpc>
              <a:buFontTx/>
              <a:buChar char="•"/>
            </a:pPr>
            <a:r>
              <a:rPr lang="zh-CN" altLang="en-US" sz="2000" dirty="0" smtClean="0"/>
              <a:t>堆栈管理：每个线程都有自己的堆栈，多线程模型需要调整堆栈管理策略</a:t>
            </a:r>
          </a:p>
          <a:p>
            <a:pPr lvl="1" algn="just" eaLnBrk="1" hangingPunct="1">
              <a:lnSpc>
                <a:spcPct val="110000"/>
              </a:lnSpc>
              <a:buFontTx/>
              <a:buChar char="•"/>
            </a:pPr>
            <a:r>
              <a:rPr lang="zh-CN" altLang="en-US" sz="2000" dirty="0" smtClean="0"/>
              <a:t>实现过程考虑：</a:t>
            </a:r>
            <a:r>
              <a:rPr lang="en-US" altLang="zh-CN" sz="2000" dirty="0" smtClean="0"/>
              <a:t>OS</a:t>
            </a:r>
            <a:r>
              <a:rPr lang="zh-CN" altLang="en-US" sz="2000" dirty="0" smtClean="0"/>
              <a:t>支持</a:t>
            </a:r>
            <a:r>
              <a:rPr lang="zh-CN" altLang="en-US" sz="2000" dirty="0" smtClean="0">
                <a:latin typeface="Arial" panose="020B0604020202020204" pitchFamily="34" charset="0"/>
              </a:rPr>
              <a:t>“</a:t>
            </a:r>
            <a:r>
              <a:rPr lang="zh-CN" altLang="en-US" sz="2000" dirty="0" smtClean="0"/>
              <a:t>内核管理线程</a:t>
            </a:r>
            <a:r>
              <a:rPr lang="zh-CN" altLang="en-US" sz="2000" dirty="0" smtClean="0">
                <a:latin typeface="Arial" panose="020B0604020202020204" pitchFamily="34" charset="0"/>
              </a:rPr>
              <a:t>”</a:t>
            </a:r>
            <a:r>
              <a:rPr lang="zh-CN" altLang="en-US" sz="2000" dirty="0" smtClean="0"/>
              <a:t>的方式，提倡更高并行程度的程序设计理念</a:t>
            </a:r>
          </a:p>
        </p:txBody>
      </p:sp>
      <p:sp>
        <p:nvSpPr>
          <p:cNvPr id="7" name="Rectangle 2"/>
          <p:cNvSpPr>
            <a:spLocks noGrp="1" noChangeArrowheads="1"/>
          </p:cNvSpPr>
          <p:nvPr>
            <p:ph type="title" idx="4294967295"/>
          </p:nvPr>
        </p:nvSpPr>
        <p:spPr>
          <a:xfrm>
            <a:off x="323850" y="944724"/>
            <a:ext cx="3888110" cy="468722"/>
          </a:xfrm>
          <a:prstGeom prst="rect">
            <a:avLst/>
          </a:prstGeom>
        </p:spPr>
        <p:txBody>
          <a:bodyPr/>
          <a:lstStyle/>
          <a:p>
            <a:pPr marL="457200" indent="-457200" eaLnBrk="1" hangingPunct="1">
              <a:buSzPct val="80000"/>
              <a:buFont typeface="Wingdings" panose="05000000000000000000" pitchFamily="2" charset="2"/>
              <a:buChar char="n"/>
            </a:pPr>
            <a:r>
              <a:rPr lang="zh-CN" altLang="en-US" sz="2800" b="1" dirty="0" smtClean="0"/>
              <a:t>进程与线程的差别</a:t>
            </a:r>
            <a:r>
              <a:rPr lang="en-US" altLang="zh-CN" sz="2800" b="1" dirty="0" smtClean="0"/>
              <a:t>-1</a:t>
            </a:r>
          </a:p>
        </p:txBody>
      </p:sp>
    </p:spTree>
    <p:extLst>
      <p:ext uri="{BB962C8B-B14F-4D97-AF65-F5344CB8AC3E}">
        <p14:creationId xmlns:p14="http://schemas.microsoft.com/office/powerpoint/2010/main" val="16142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9"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971600" y="1844824"/>
            <a:ext cx="7920880" cy="36724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50000"/>
              </a:lnSpc>
              <a:spcBef>
                <a:spcPts val="0"/>
              </a:spcBef>
              <a:buSzPct val="100000"/>
              <a:buFont typeface="Wingdings" pitchFamily="2" charset="2"/>
              <a:buChar char="n"/>
              <a:defRPr/>
            </a:pPr>
            <a:r>
              <a:rPr lang="en-US" altLang="zh-CN" sz="2800" b="1" kern="0" smtClean="0">
                <a:latin typeface="Times New Roman" panose="02020603050405020304" pitchFamily="18" charset="0"/>
                <a:ea typeface="+mn-ea"/>
                <a:cs typeface="Times New Roman" panose="02020603050405020304" pitchFamily="18" charset="0"/>
              </a:rPr>
              <a:t>2.1 </a:t>
            </a:r>
            <a:r>
              <a:rPr lang="zh-CN" altLang="en-US" sz="2800" b="1" kern="0" smtClean="0">
                <a:latin typeface="Times New Roman" panose="02020603050405020304" pitchFamily="18" charset="0"/>
                <a:ea typeface="+mn-ea"/>
                <a:cs typeface="Times New Roman" panose="02020603050405020304" pitchFamily="18" charset="0"/>
              </a:rPr>
              <a:t>进程介绍</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smtClean="0">
                <a:solidFill>
                  <a:srgbClr val="FF0000"/>
                </a:solidFill>
                <a:latin typeface="Times New Roman" panose="02020603050405020304" pitchFamily="18" charset="0"/>
                <a:ea typeface="+mn-ea"/>
                <a:cs typeface="Times New Roman" panose="02020603050405020304" pitchFamily="18" charset="0"/>
              </a:rPr>
              <a:t>2.2 </a:t>
            </a:r>
            <a:r>
              <a:rPr lang="zh-CN" altLang="en-US" sz="2800" b="1" kern="0" smtClean="0">
                <a:solidFill>
                  <a:srgbClr val="FF0000"/>
                </a:solidFill>
                <a:latin typeface="Times New Roman" panose="02020603050405020304" pitchFamily="18" charset="0"/>
                <a:ea typeface="+mn-ea"/>
                <a:cs typeface="Times New Roman" panose="02020603050405020304" pitchFamily="18" charset="0"/>
              </a:rPr>
              <a:t>进程间通信</a:t>
            </a:r>
            <a:endParaRPr lang="en-US" altLang="zh-CN" sz="2800" b="1" kern="0" dirty="0" smtClean="0">
              <a:solidFill>
                <a:srgbClr val="FF0000"/>
              </a:solidFill>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smtClean="0">
                <a:latin typeface="Times New Roman" panose="02020603050405020304" pitchFamily="18" charset="0"/>
                <a:ea typeface="+mn-ea"/>
                <a:cs typeface="Times New Roman" panose="02020603050405020304" pitchFamily="18" charset="0"/>
              </a:rPr>
              <a:t>2.3 </a:t>
            </a:r>
            <a:r>
              <a:rPr lang="zh-CN" altLang="en-US" sz="2800" b="1" kern="0" smtClean="0">
                <a:latin typeface="Times New Roman" panose="02020603050405020304" pitchFamily="18" charset="0"/>
                <a:ea typeface="+mn-ea"/>
                <a:cs typeface="Times New Roman" panose="02020603050405020304" pitchFamily="18" charset="0"/>
              </a:rPr>
              <a:t>经典</a:t>
            </a:r>
            <a:r>
              <a:rPr lang="en-US" altLang="zh-CN" sz="2800" b="1" kern="0" smtClean="0">
                <a:latin typeface="Times New Roman" panose="02020603050405020304" pitchFamily="18" charset="0"/>
                <a:ea typeface="+mn-ea"/>
                <a:cs typeface="Times New Roman" panose="02020603050405020304" pitchFamily="18" charset="0"/>
              </a:rPr>
              <a:t>IPC</a:t>
            </a:r>
            <a:r>
              <a:rPr lang="zh-CN" altLang="en-US" sz="2800" b="1" kern="0" smtClean="0">
                <a:latin typeface="Times New Roman" panose="02020603050405020304" pitchFamily="18" charset="0"/>
                <a:ea typeface="+mn-ea"/>
                <a:cs typeface="Times New Roman" panose="02020603050405020304" pitchFamily="18" charset="0"/>
              </a:rPr>
              <a:t>问题</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kumimoji="0" lang="en-US" altLang="zh-CN" sz="2800" b="1" kern="0" smtClean="0">
                <a:latin typeface="Times New Roman" panose="02020603050405020304" pitchFamily="18" charset="0"/>
                <a:ea typeface="+mn-ea"/>
                <a:cs typeface="Times New Roman" panose="02020603050405020304" pitchFamily="18" charset="0"/>
              </a:rPr>
              <a:t>2.4 </a:t>
            </a:r>
            <a:r>
              <a:rPr lang="zh-CN" altLang="en-US" sz="2800" b="1" kern="0" smtClean="0">
                <a:latin typeface="Times New Roman" panose="02020603050405020304" pitchFamily="18" charset="0"/>
                <a:ea typeface="+mn-ea"/>
                <a:cs typeface="Times New Roman" panose="02020603050405020304" pitchFamily="18" charset="0"/>
              </a:rPr>
              <a:t>进程调度</a:t>
            </a:r>
            <a:endParaRPr lang="en-US" altLang="zh-CN" sz="2800" b="1" kern="0" dirty="0" smtClean="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black">
          <a:xfrm>
            <a:off x="1223627" y="80628"/>
            <a:ext cx="4320481" cy="609600"/>
          </a:xfrm>
          <a:prstGeom prst="rect">
            <a:avLst/>
          </a:prstGeom>
        </p:spPr>
        <p:txBody>
          <a:bodyPr/>
          <a:lstStyle/>
          <a:p>
            <a:pPr>
              <a:defRPr/>
            </a:pPr>
            <a:r>
              <a:rPr lang="zh-CN" altLang="en-US" sz="3600" b="1" kern="0" smtClean="0">
                <a:latin typeface="Times New Roman" panose="02020603050405020304" pitchFamily="18" charset="0"/>
                <a:ea typeface="+mn-ea"/>
                <a:cs typeface="Times New Roman" panose="02020603050405020304" pitchFamily="18" charset="0"/>
              </a:rPr>
              <a:t>第</a:t>
            </a:r>
            <a:r>
              <a:rPr lang="en-US" altLang="zh-CN" sz="3600" b="1" kern="0" smtClean="0">
                <a:latin typeface="Times New Roman" panose="02020603050405020304" pitchFamily="18" charset="0"/>
                <a:ea typeface="+mn-ea"/>
                <a:cs typeface="Times New Roman" panose="02020603050405020304" pitchFamily="18" charset="0"/>
              </a:rPr>
              <a:t>2</a:t>
            </a:r>
            <a:r>
              <a:rPr lang="zh-CN" altLang="en-US" sz="3600" b="1" kern="0" smtClean="0">
                <a:latin typeface="Times New Roman" panose="02020603050405020304" pitchFamily="18" charset="0"/>
                <a:ea typeface="+mn-ea"/>
                <a:cs typeface="Times New Roman" panose="02020603050405020304" pitchFamily="18" charset="0"/>
              </a:rPr>
              <a:t>章  进程</a:t>
            </a:r>
            <a:endParaRPr lang="en-US" altLang="zh-CN" sz="3600" b="1" kern="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66699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2.1.1 </a:t>
            </a:r>
            <a:r>
              <a:rPr lang="zh-CN" altLang="en-US" sz="2800" b="1" dirty="0"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
        <p:nvSpPr>
          <p:cNvPr id="79" name="Rectangle 3"/>
          <p:cNvSpPr txBox="1">
            <a:spLocks noChangeArrowheads="1"/>
          </p:cNvSpPr>
          <p:nvPr/>
        </p:nvSpPr>
        <p:spPr>
          <a:xfrm>
            <a:off x="539552" y="1124744"/>
            <a:ext cx="8246368" cy="447675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buSzPct val="80000"/>
              <a:buFont typeface="Wingdings" panose="05000000000000000000" pitchFamily="2" charset="2"/>
              <a:buChar char="n"/>
            </a:pPr>
            <a:r>
              <a:rPr lang="en-US" altLang="zh-CN" sz="2800" kern="0" dirty="0" smtClean="0"/>
              <a:t> </a:t>
            </a:r>
            <a:r>
              <a:rPr lang="zh-CN" altLang="en-US" sz="2800" b="1" kern="0" dirty="0" smtClean="0"/>
              <a:t>历史发展</a:t>
            </a:r>
          </a:p>
          <a:p>
            <a:pPr lvl="1">
              <a:buFont typeface="Wingdings" panose="05000000000000000000" pitchFamily="2" charset="2"/>
              <a:buChar char="Ø"/>
            </a:pPr>
            <a:r>
              <a:rPr lang="zh-CN" altLang="en-US" sz="2400" kern="0" dirty="0" smtClean="0"/>
              <a:t>进程概念从无到有，从简单到复杂</a:t>
            </a:r>
            <a:endParaRPr lang="en-US" altLang="zh-CN" sz="2400" kern="0" dirty="0" smtClean="0"/>
          </a:p>
          <a:p>
            <a:pPr lvl="1">
              <a:buFont typeface="Wingdings" panose="05000000000000000000" pitchFamily="2" charset="2"/>
              <a:buChar char="Ø"/>
            </a:pPr>
            <a:r>
              <a:rPr lang="zh-CN" altLang="en-US" sz="2400" kern="0" dirty="0" smtClean="0"/>
              <a:t>“进程”产生的根本原因：</a:t>
            </a:r>
            <a:r>
              <a:rPr lang="en-US" altLang="zh-CN" sz="2400" kern="0" dirty="0" smtClean="0"/>
              <a:t>OS</a:t>
            </a:r>
            <a:r>
              <a:rPr lang="zh-CN" altLang="en-US" sz="2400" kern="0" dirty="0" smtClean="0"/>
              <a:t>更好的管理</a:t>
            </a:r>
            <a:r>
              <a:rPr lang="en-US" altLang="zh-CN" sz="2400" kern="0" dirty="0" smtClean="0"/>
              <a:t>CPU</a:t>
            </a:r>
            <a:r>
              <a:rPr lang="zh-CN" altLang="en-US" sz="2400" kern="0" dirty="0" smtClean="0"/>
              <a:t>资源</a:t>
            </a:r>
          </a:p>
          <a:p>
            <a:pPr lvl="1">
              <a:buFont typeface="Wingdings" panose="05000000000000000000" pitchFamily="2" charset="2"/>
              <a:buChar char="Ø"/>
            </a:pPr>
            <a:r>
              <a:rPr lang="zh-CN" altLang="en-US" sz="2400" kern="0" dirty="0" smtClean="0"/>
              <a:t>进程管理从静态到动态、从单一到多样</a:t>
            </a:r>
            <a:endParaRPr lang="en-US" altLang="zh-CN" sz="2400" kern="0" dirty="0" smtClean="0"/>
          </a:p>
          <a:p>
            <a:pPr lvl="1"/>
            <a:endParaRPr lang="zh-CN" altLang="en-US" sz="2400" kern="0" dirty="0" smtClean="0"/>
          </a:p>
          <a:p>
            <a:pPr>
              <a:buSzPct val="80000"/>
              <a:buFont typeface="Wingdings" panose="05000000000000000000" pitchFamily="2" charset="2"/>
              <a:buChar char="n"/>
            </a:pPr>
            <a:r>
              <a:rPr lang="zh-CN" altLang="en-US" sz="2800" b="1" kern="0" dirty="0" smtClean="0"/>
              <a:t>具体发展概述</a:t>
            </a:r>
          </a:p>
          <a:p>
            <a:pPr lvl="1">
              <a:buFont typeface="Wingdings" panose="05000000000000000000" pitchFamily="2" charset="2"/>
              <a:buChar char="Ø"/>
            </a:pPr>
            <a:r>
              <a:rPr lang="zh-CN" altLang="en-US" sz="2400" kern="0" dirty="0" smtClean="0"/>
              <a:t>第一代计算机：真空管和插板（没有进程概念）</a:t>
            </a:r>
          </a:p>
          <a:p>
            <a:pPr lvl="1">
              <a:buFont typeface="Wingdings" panose="05000000000000000000" pitchFamily="2" charset="2"/>
              <a:buChar char="Ø"/>
            </a:pPr>
            <a:r>
              <a:rPr lang="zh-CN" altLang="en-US" sz="2400" kern="0" dirty="0" smtClean="0"/>
              <a:t>第二代计算机：晶体管和批处理系统（静态单一进程）</a:t>
            </a:r>
          </a:p>
          <a:p>
            <a:pPr lvl="1">
              <a:buFont typeface="Wingdings" panose="05000000000000000000" pitchFamily="2" charset="2"/>
              <a:buChar char="Ø"/>
            </a:pPr>
            <a:r>
              <a:rPr lang="zh-CN" altLang="en-US" sz="2400" kern="0" dirty="0" smtClean="0"/>
              <a:t>第三代计算机：集成电路和多道程序（静态多道进程）</a:t>
            </a:r>
          </a:p>
          <a:p>
            <a:pPr lvl="1">
              <a:buFont typeface="Wingdings" panose="05000000000000000000" pitchFamily="2" charset="2"/>
              <a:buChar char="Ø"/>
            </a:pPr>
            <a:r>
              <a:rPr lang="zh-CN" altLang="en-US" sz="2400" kern="0" dirty="0" smtClean="0"/>
              <a:t>近代发展：分时、分布式、网络</a:t>
            </a:r>
            <a:r>
              <a:rPr lang="en-US" altLang="zh-CN" sz="2400" kern="0" dirty="0" smtClean="0"/>
              <a:t>OS</a:t>
            </a:r>
            <a:r>
              <a:rPr lang="zh-CN" altLang="en-US" sz="2400" kern="0" dirty="0" smtClean="0"/>
              <a:t>（动态多道进程）</a:t>
            </a:r>
            <a:endParaRPr lang="zh-CN" altLang="en-US" sz="2400" kern="0" dirty="0"/>
          </a:p>
        </p:txBody>
      </p:sp>
    </p:spTree>
    <p:extLst>
      <p:ext uri="{BB962C8B-B14F-4D97-AF65-F5344CB8AC3E}">
        <p14:creationId xmlns:p14="http://schemas.microsoft.com/office/powerpoint/2010/main" val="368911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 calcmode="lin" valueType="num">
                                      <p:cBhvr additive="base">
                                        <p:cTn id="7"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9">
                                            <p:txEl>
                                              <p:pRg st="1" end="1"/>
                                            </p:txEl>
                                          </p:spTgt>
                                        </p:tgtEl>
                                        <p:attrNameLst>
                                          <p:attrName>style.visibility</p:attrName>
                                        </p:attrNameLst>
                                      </p:cBhvr>
                                      <p:to>
                                        <p:strVal val="visible"/>
                                      </p:to>
                                    </p:set>
                                    <p:anim calcmode="lin" valueType="num">
                                      <p:cBhvr additive="base">
                                        <p:cTn id="12" dur="500" fill="hold"/>
                                        <p:tgtEl>
                                          <p:spTgt spid="7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9">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9">
                                            <p:txEl>
                                              <p:pRg st="2" end="2"/>
                                            </p:txEl>
                                          </p:spTgt>
                                        </p:tgtEl>
                                        <p:attrNameLst>
                                          <p:attrName>style.visibility</p:attrName>
                                        </p:attrNameLst>
                                      </p:cBhvr>
                                      <p:to>
                                        <p:strVal val="visible"/>
                                      </p:to>
                                    </p:set>
                                    <p:anim calcmode="lin" valueType="num">
                                      <p:cBhvr additive="base">
                                        <p:cTn id="16" dur="500" fill="hold"/>
                                        <p:tgtEl>
                                          <p:spTgt spid="79">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9">
                                            <p:txEl>
                                              <p:pRg st="2" end="2"/>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79">
                                            <p:txEl>
                                              <p:pRg st="3" end="3"/>
                                            </p:txEl>
                                          </p:spTgt>
                                        </p:tgtEl>
                                        <p:attrNameLst>
                                          <p:attrName>style.visibility</p:attrName>
                                        </p:attrNameLst>
                                      </p:cBhvr>
                                      <p:to>
                                        <p:strVal val="visible"/>
                                      </p:to>
                                    </p:set>
                                    <p:anim calcmode="lin" valueType="num">
                                      <p:cBhvr additive="base">
                                        <p:cTn id="21" dur="500" fill="hold"/>
                                        <p:tgtEl>
                                          <p:spTgt spid="7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9">
                                            <p:txEl>
                                              <p:pRg st="5" end="5"/>
                                            </p:txEl>
                                          </p:spTgt>
                                        </p:tgtEl>
                                        <p:attrNameLst>
                                          <p:attrName>style.visibility</p:attrName>
                                        </p:attrNameLst>
                                      </p:cBhvr>
                                      <p:to>
                                        <p:strVal val="visible"/>
                                      </p:to>
                                    </p:set>
                                    <p:anim calcmode="lin" valueType="num">
                                      <p:cBhvr additive="base">
                                        <p:cTn id="27" dur="500" fill="hold"/>
                                        <p:tgtEl>
                                          <p:spTgt spid="7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9">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79">
                                            <p:txEl>
                                              <p:pRg st="6" end="6"/>
                                            </p:txEl>
                                          </p:spTgt>
                                        </p:tgtEl>
                                        <p:attrNameLst>
                                          <p:attrName>style.visibility</p:attrName>
                                        </p:attrNameLst>
                                      </p:cBhvr>
                                      <p:to>
                                        <p:strVal val="visible"/>
                                      </p:to>
                                    </p:set>
                                    <p:anim calcmode="lin" valueType="num">
                                      <p:cBhvr additive="base">
                                        <p:cTn id="32" dur="500" fill="hold"/>
                                        <p:tgtEl>
                                          <p:spTgt spid="79">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9">
                                            <p:txEl>
                                              <p:pRg st="6" end="6"/>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000"/>
                            </p:stCondLst>
                            <p:childTnLst>
                              <p:par>
                                <p:cTn id="35" presetID="2" presetClass="entr" presetSubtype="4" fill="hold" grpId="0" nodeType="afterEffect">
                                  <p:stCondLst>
                                    <p:cond delay="0"/>
                                  </p:stCondLst>
                                  <p:childTnLst>
                                    <p:set>
                                      <p:cBhvr>
                                        <p:cTn id="36" dur="1" fill="hold">
                                          <p:stCondLst>
                                            <p:cond delay="0"/>
                                          </p:stCondLst>
                                        </p:cTn>
                                        <p:tgtEl>
                                          <p:spTgt spid="79">
                                            <p:txEl>
                                              <p:pRg st="7" end="7"/>
                                            </p:txEl>
                                          </p:spTgt>
                                        </p:tgtEl>
                                        <p:attrNameLst>
                                          <p:attrName>style.visibility</p:attrName>
                                        </p:attrNameLst>
                                      </p:cBhvr>
                                      <p:to>
                                        <p:strVal val="visible"/>
                                      </p:to>
                                    </p:set>
                                    <p:anim calcmode="lin" valueType="num">
                                      <p:cBhvr additive="base">
                                        <p:cTn id="37" dur="500" fill="hold"/>
                                        <p:tgtEl>
                                          <p:spTgt spid="7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9">
                                            <p:txEl>
                                              <p:pRg st="7" end="7"/>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2" presetClass="entr" presetSubtype="4" fill="hold" grpId="0" nodeType="afterEffect">
                                  <p:stCondLst>
                                    <p:cond delay="0"/>
                                  </p:stCondLst>
                                  <p:childTnLst>
                                    <p:set>
                                      <p:cBhvr>
                                        <p:cTn id="41" dur="1" fill="hold">
                                          <p:stCondLst>
                                            <p:cond delay="0"/>
                                          </p:stCondLst>
                                        </p:cTn>
                                        <p:tgtEl>
                                          <p:spTgt spid="79">
                                            <p:txEl>
                                              <p:pRg st="8" end="8"/>
                                            </p:txEl>
                                          </p:spTgt>
                                        </p:tgtEl>
                                        <p:attrNameLst>
                                          <p:attrName>style.visibility</p:attrName>
                                        </p:attrNameLst>
                                      </p:cBhvr>
                                      <p:to>
                                        <p:strVal val="visible"/>
                                      </p:to>
                                    </p:set>
                                    <p:anim calcmode="lin" valueType="num">
                                      <p:cBhvr additive="base">
                                        <p:cTn id="42" dur="500" fill="hold"/>
                                        <p:tgtEl>
                                          <p:spTgt spid="79">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9">
                                            <p:txEl>
                                              <p:pRg st="8" end="8"/>
                                            </p:txEl>
                                          </p:spTgt>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2" presetClass="entr" presetSubtype="4" fill="hold" grpId="0" nodeType="afterEffect">
                                  <p:stCondLst>
                                    <p:cond delay="0"/>
                                  </p:stCondLst>
                                  <p:childTnLst>
                                    <p:set>
                                      <p:cBhvr>
                                        <p:cTn id="46" dur="1" fill="hold">
                                          <p:stCondLst>
                                            <p:cond delay="0"/>
                                          </p:stCondLst>
                                        </p:cTn>
                                        <p:tgtEl>
                                          <p:spTgt spid="79">
                                            <p:txEl>
                                              <p:pRg st="9" end="9"/>
                                            </p:txEl>
                                          </p:spTgt>
                                        </p:tgtEl>
                                        <p:attrNameLst>
                                          <p:attrName>style.visibility</p:attrName>
                                        </p:attrNameLst>
                                      </p:cBhvr>
                                      <p:to>
                                        <p:strVal val="visible"/>
                                      </p:to>
                                    </p:set>
                                    <p:anim calcmode="lin" valueType="num">
                                      <p:cBhvr additive="base">
                                        <p:cTn id="47" dur="500" fill="hold"/>
                                        <p:tgtEl>
                                          <p:spTgt spid="7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008769" y="224644"/>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anose="02020603050405020304" pitchFamily="18" charset="0"/>
                <a:cs typeface="Times New Roman" panose="02020603050405020304" pitchFamily="18" charset="0"/>
              </a:rPr>
              <a:t>2.2  </a:t>
            </a:r>
            <a:r>
              <a:rPr lang="zh-CN" altLang="en-US" sz="2800" b="1" dirty="0" smtClean="0">
                <a:latin typeface="Times New Roman" panose="02020603050405020304" pitchFamily="18" charset="0"/>
                <a:cs typeface="Times New Roman" panose="02020603050405020304" pitchFamily="18" charset="0"/>
              </a:rPr>
              <a:t>进程间通信</a:t>
            </a:r>
            <a:endParaRPr lang="en-US" altLang="zh-CN" sz="2800" b="1" dirty="0">
              <a:latin typeface="Times New Roman" panose="02020603050405020304" pitchFamily="18" charset="0"/>
              <a:cs typeface="Times New Roman" panose="02020603050405020304" pitchFamily="18" charset="0"/>
            </a:endParaRPr>
          </a:p>
        </p:txBody>
      </p:sp>
      <p:sp>
        <p:nvSpPr>
          <p:cNvPr id="164867" name="Text Box 3"/>
          <p:cNvSpPr txBox="1">
            <a:spLocks noChangeArrowheads="1"/>
          </p:cNvSpPr>
          <p:nvPr/>
        </p:nvSpPr>
        <p:spPr bwMode="auto">
          <a:xfrm>
            <a:off x="651561" y="1124744"/>
            <a:ext cx="7920744"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SzPct val="80000"/>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进程间的关系</a:t>
            </a:r>
          </a:p>
          <a:p>
            <a:pPr lvl="1" algn="just">
              <a:spcBef>
                <a:spcPct val="50000"/>
              </a:spcBef>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完全无关（异步）：不同进程间无任何关联</a:t>
            </a:r>
          </a:p>
          <a:p>
            <a:pPr lvl="1" algn="just">
              <a:spcBef>
                <a:spcPct val="50000"/>
              </a:spcBef>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使用共享数据（互斥）：应有效保护各个进程的正确运行</a:t>
            </a:r>
          </a:p>
          <a:p>
            <a:pPr lvl="1" algn="just">
              <a:spcBef>
                <a:spcPct val="50000"/>
              </a:spcBef>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存在先后顺序（同步）：应保证进程运行顺序的</a:t>
            </a:r>
            <a:r>
              <a:rPr lang="zh-CN" altLang="en-US" sz="2000" b="1" dirty="0" smtClean="0">
                <a:latin typeface="Times New Roman" panose="02020603050405020304" pitchFamily="18" charset="0"/>
                <a:cs typeface="Times New Roman" panose="02020603050405020304" pitchFamily="18" charset="0"/>
              </a:rPr>
              <a:t>正确</a:t>
            </a:r>
            <a:endParaRPr lang="en-US" altLang="zh-CN" sz="2000" b="1" dirty="0" smtClean="0">
              <a:latin typeface="Times New Roman" panose="02020603050405020304" pitchFamily="18" charset="0"/>
              <a:cs typeface="Times New Roman" panose="02020603050405020304" pitchFamily="18" charset="0"/>
            </a:endParaRPr>
          </a:p>
          <a:p>
            <a:pPr lvl="1" algn="just">
              <a:spcBef>
                <a:spcPct val="50000"/>
              </a:spcBef>
              <a:buFont typeface="Wingdings" panose="05000000000000000000" pitchFamily="2" charset="2"/>
              <a:buChar char="Ø"/>
            </a:pPr>
            <a:endParaRPr lang="en-US" altLang="zh-CN" sz="2000" b="1" dirty="0" smtClean="0">
              <a:latin typeface="Times New Roman" panose="02020603050405020304" pitchFamily="18" charset="0"/>
              <a:cs typeface="Times New Roman" panose="02020603050405020304" pitchFamily="18" charset="0"/>
            </a:endParaRPr>
          </a:p>
          <a:p>
            <a:pPr algn="just">
              <a:spcBef>
                <a:spcPct val="50000"/>
              </a:spcBef>
              <a:buSzPct val="80000"/>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进程间通信需要考虑三方面的内容：</a:t>
            </a:r>
            <a:endParaRPr lang="en-US" altLang="zh-CN" sz="2400" b="1" dirty="0" smtClean="0">
              <a:latin typeface="Times New Roman" panose="02020603050405020304" pitchFamily="18" charset="0"/>
              <a:cs typeface="Times New Roman" panose="02020603050405020304" pitchFamily="18" charset="0"/>
            </a:endParaRPr>
          </a:p>
          <a:p>
            <a:pPr marL="971550" lvl="1" indent="-514350" algn="just">
              <a:spcBef>
                <a:spcPct val="5000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一个进程如何向另一个进程传送信息</a:t>
            </a:r>
            <a:r>
              <a:rPr lang="en-US" altLang="zh-CN"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lvl="1" algn="just">
              <a:spcBef>
                <a:spcPct val="5000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必须要保证两个或多个进程在涉及临界区活动时不会彼此影响</a:t>
            </a:r>
            <a:r>
              <a:rPr lang="en-US" altLang="zh-CN"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lvl="1" algn="just">
              <a:spcBef>
                <a:spcPct val="50000"/>
              </a:spcBef>
              <a:buFont typeface="Wingdings" panose="05000000000000000000" pitchFamily="2" charset="2"/>
              <a:buChar char="Ø"/>
            </a:pPr>
            <a:r>
              <a:rPr lang="zh-CN" altLang="en-US" sz="2000" dirty="0" smtClean="0">
                <a:latin typeface="Times New Roman" panose="02020603050405020304" pitchFamily="18" charset="0"/>
                <a:cs typeface="Times New Roman" panose="02020603050405020304" pitchFamily="18" charset="0"/>
              </a:rPr>
              <a:t>当存在依赖关系时确定适当的次序。</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0457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1104900" y="224644"/>
            <a:ext cx="256705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2.2.1 </a:t>
            </a:r>
            <a:r>
              <a:rPr lang="zh-CN" altLang="en-US" sz="2800" b="1" dirty="0" smtClean="0">
                <a:latin typeface="Times New Roman" panose="02020603050405020304" pitchFamily="18" charset="0"/>
                <a:cs typeface="Times New Roman" panose="02020603050405020304" pitchFamily="18" charset="0"/>
              </a:rPr>
              <a:t>竞争条件</a:t>
            </a:r>
            <a:endParaRPr lang="en-US" altLang="zh-CN" sz="2800" b="1" dirty="0">
              <a:latin typeface="Times New Roman" panose="02020603050405020304" pitchFamily="18" charset="0"/>
              <a:cs typeface="Times New Roman" panose="02020603050405020304" pitchFamily="18" charset="0"/>
            </a:endParaRPr>
          </a:p>
        </p:txBody>
      </p:sp>
      <p:sp>
        <p:nvSpPr>
          <p:cNvPr id="3" name="矩形 2"/>
          <p:cNvSpPr/>
          <p:nvPr/>
        </p:nvSpPr>
        <p:spPr>
          <a:xfrm>
            <a:off x="6156176" y="299534"/>
            <a:ext cx="2826415" cy="369332"/>
          </a:xfrm>
          <a:prstGeom prst="rect">
            <a:avLst/>
          </a:prstGeom>
        </p:spPr>
        <p:txBody>
          <a:bodyPr wrap="none">
            <a:spAutoFit/>
          </a:bodyPr>
          <a:lstStyle/>
          <a:p>
            <a:r>
              <a:rPr lang="en-US" altLang="zh-CN" dirty="0"/>
              <a:t>Spooler</a:t>
            </a:r>
            <a:r>
              <a:rPr lang="zh-CN" altLang="en-US" dirty="0"/>
              <a:t>目录问题（互斥）</a:t>
            </a:r>
          </a:p>
        </p:txBody>
      </p:sp>
      <p:sp>
        <p:nvSpPr>
          <p:cNvPr id="4" name="矩形 3"/>
          <p:cNvSpPr/>
          <p:nvPr/>
        </p:nvSpPr>
        <p:spPr>
          <a:xfrm>
            <a:off x="503548" y="1232756"/>
            <a:ext cx="8028892" cy="2954655"/>
          </a:xfrm>
          <a:prstGeom prst="rect">
            <a:avLst/>
          </a:prstGeom>
        </p:spPr>
        <p:txBody>
          <a:bodyPr wrap="square">
            <a:spAutoFit/>
          </a:bodyPr>
          <a:lstStyle/>
          <a:p>
            <a:pPr marL="342900" indent="-342900" algn="just" eaLnBrk="1" hangingPunct="1">
              <a:lnSpc>
                <a:spcPct val="150000"/>
              </a:lnSpc>
              <a:buFont typeface="Wingdings" panose="05000000000000000000" pitchFamily="2" charset="2"/>
              <a:buChar char="n"/>
              <a:defRPr/>
            </a:pPr>
            <a:r>
              <a:rPr lang="zh-CN" altLang="en-US" sz="2800" dirty="0"/>
              <a:t>概念的</a:t>
            </a:r>
            <a:r>
              <a:rPr lang="zh-CN" altLang="en-US" sz="2800" dirty="0" smtClean="0"/>
              <a:t>引入（竞争条件）</a:t>
            </a:r>
            <a:endParaRPr lang="zh-CN" altLang="en-US" sz="2800" dirty="0"/>
          </a:p>
          <a:p>
            <a:pPr marL="800100" lvl="1" indent="-342900" algn="just" eaLnBrk="1" hangingPunct="1">
              <a:lnSpc>
                <a:spcPct val="150000"/>
              </a:lnSpc>
              <a:buFont typeface="Wingdings" panose="05000000000000000000" pitchFamily="2" charset="2"/>
              <a:buChar char="Ø"/>
              <a:defRPr/>
            </a:pPr>
            <a:r>
              <a:rPr lang="zh-CN" altLang="en-US" sz="2400" dirty="0"/>
              <a:t>两个或者多个进程读写共享数据，而运行结果取决于进程运行时的精确时序，则这种情况称之为竞争条件</a:t>
            </a:r>
          </a:p>
          <a:p>
            <a:pPr marL="800100" lvl="1" indent="-342900" algn="just" eaLnBrk="1" hangingPunct="1">
              <a:lnSpc>
                <a:spcPct val="150000"/>
              </a:lnSpc>
              <a:buFont typeface="Wingdings" panose="05000000000000000000" pitchFamily="2" charset="2"/>
              <a:buChar char="Ø"/>
              <a:defRPr/>
            </a:pPr>
            <a:r>
              <a:rPr lang="zh-CN" altLang="en-US" sz="2400" dirty="0"/>
              <a:t>当竞争条件存在时，进程处理结果可能失效甚至发生错误</a:t>
            </a:r>
          </a:p>
        </p:txBody>
      </p:sp>
    </p:spTree>
    <p:extLst>
      <p:ext uri="{BB962C8B-B14F-4D97-AF65-F5344CB8AC3E}">
        <p14:creationId xmlns:p14="http://schemas.microsoft.com/office/powerpoint/2010/main" val="4678213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1104900" y="224644"/>
            <a:ext cx="256705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2.2.1 </a:t>
            </a:r>
            <a:r>
              <a:rPr lang="zh-CN" altLang="en-US" sz="2800" b="1" dirty="0" smtClean="0">
                <a:latin typeface="Times New Roman" panose="02020603050405020304" pitchFamily="18" charset="0"/>
                <a:cs typeface="Times New Roman" panose="02020603050405020304" pitchFamily="18" charset="0"/>
              </a:rPr>
              <a:t>竞争条件</a:t>
            </a:r>
            <a:endParaRPr lang="en-US" altLang="zh-CN" sz="2800" b="1" dirty="0">
              <a:latin typeface="Times New Roman" panose="02020603050405020304" pitchFamily="18" charset="0"/>
              <a:cs typeface="Times New Roman" panose="02020603050405020304" pitchFamily="18" charset="0"/>
            </a:endParaRPr>
          </a:p>
        </p:txBody>
      </p:sp>
      <p:grpSp>
        <p:nvGrpSpPr>
          <p:cNvPr id="165891" name="Group 3"/>
          <p:cNvGrpSpPr>
            <a:grpSpLocks/>
          </p:cNvGrpSpPr>
          <p:nvPr/>
        </p:nvGrpSpPr>
        <p:grpSpPr bwMode="auto">
          <a:xfrm>
            <a:off x="1855850" y="1484784"/>
            <a:ext cx="3255963" cy="4560887"/>
            <a:chOff x="1282" y="845"/>
            <a:chExt cx="2051" cy="2873"/>
          </a:xfrm>
        </p:grpSpPr>
        <p:sp>
          <p:nvSpPr>
            <p:cNvPr id="165892" name="Rectangle 4"/>
            <p:cNvSpPr>
              <a:spLocks noChangeArrowheads="1"/>
            </p:cNvSpPr>
            <p:nvPr/>
          </p:nvSpPr>
          <p:spPr bwMode="auto">
            <a:xfrm>
              <a:off x="1483" y="845"/>
              <a:ext cx="922" cy="2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893" name="Line 5"/>
            <p:cNvSpPr>
              <a:spLocks noChangeShapeType="1"/>
            </p:cNvSpPr>
            <p:nvPr/>
          </p:nvSpPr>
          <p:spPr bwMode="auto">
            <a:xfrm>
              <a:off x="1483" y="1255"/>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4" name="Line 6"/>
            <p:cNvSpPr>
              <a:spLocks noChangeShapeType="1"/>
            </p:cNvSpPr>
            <p:nvPr/>
          </p:nvSpPr>
          <p:spPr bwMode="auto">
            <a:xfrm>
              <a:off x="1483" y="1501"/>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5" name="Line 7"/>
            <p:cNvSpPr>
              <a:spLocks noChangeShapeType="1"/>
            </p:cNvSpPr>
            <p:nvPr/>
          </p:nvSpPr>
          <p:spPr bwMode="auto">
            <a:xfrm>
              <a:off x="1483" y="1746"/>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6" name="Line 8"/>
            <p:cNvSpPr>
              <a:spLocks noChangeShapeType="1"/>
            </p:cNvSpPr>
            <p:nvPr/>
          </p:nvSpPr>
          <p:spPr bwMode="auto">
            <a:xfrm>
              <a:off x="1483" y="1992"/>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7" name="Line 9"/>
            <p:cNvSpPr>
              <a:spLocks noChangeShapeType="1"/>
            </p:cNvSpPr>
            <p:nvPr/>
          </p:nvSpPr>
          <p:spPr bwMode="auto">
            <a:xfrm>
              <a:off x="1483" y="2238"/>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8" name="Line 10"/>
            <p:cNvSpPr>
              <a:spLocks noChangeShapeType="1"/>
            </p:cNvSpPr>
            <p:nvPr/>
          </p:nvSpPr>
          <p:spPr bwMode="auto">
            <a:xfrm>
              <a:off x="1483" y="2484"/>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9" name="Line 11"/>
            <p:cNvSpPr>
              <a:spLocks noChangeShapeType="1"/>
            </p:cNvSpPr>
            <p:nvPr/>
          </p:nvSpPr>
          <p:spPr bwMode="auto">
            <a:xfrm>
              <a:off x="1483" y="2730"/>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900" name="Line 12"/>
            <p:cNvSpPr>
              <a:spLocks noChangeShapeType="1"/>
            </p:cNvSpPr>
            <p:nvPr/>
          </p:nvSpPr>
          <p:spPr bwMode="auto">
            <a:xfrm>
              <a:off x="1483" y="2976"/>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901" name="Text Box 13"/>
            <p:cNvSpPr txBox="1">
              <a:spLocks noChangeArrowheads="1"/>
            </p:cNvSpPr>
            <p:nvPr/>
          </p:nvSpPr>
          <p:spPr bwMode="auto">
            <a:xfrm>
              <a:off x="1805" y="926"/>
              <a:ext cx="34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t>
              </a:r>
            </a:p>
          </p:txBody>
        </p:sp>
        <p:sp>
          <p:nvSpPr>
            <p:cNvPr id="165902" name="Text Box 14"/>
            <p:cNvSpPr txBox="1">
              <a:spLocks noChangeArrowheads="1"/>
            </p:cNvSpPr>
            <p:nvPr/>
          </p:nvSpPr>
          <p:spPr bwMode="auto">
            <a:xfrm>
              <a:off x="1800" y="3016"/>
              <a:ext cx="349"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t>
              </a:r>
            </a:p>
          </p:txBody>
        </p:sp>
        <p:sp>
          <p:nvSpPr>
            <p:cNvPr id="165903" name="Text Box 15"/>
            <p:cNvSpPr txBox="1">
              <a:spLocks noChangeArrowheads="1"/>
            </p:cNvSpPr>
            <p:nvPr/>
          </p:nvSpPr>
          <p:spPr bwMode="auto">
            <a:xfrm>
              <a:off x="1483" y="1501"/>
              <a:ext cx="9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abc.doc</a:t>
              </a:r>
              <a:endParaRPr lang="en-US" altLang="zh-CN" sz="2400" b="1" dirty="0">
                <a:latin typeface="Times New Roman" panose="02020603050405020304" pitchFamily="18" charset="0"/>
                <a:cs typeface="Times New Roman" panose="02020603050405020304" pitchFamily="18" charset="0"/>
              </a:endParaRPr>
            </a:p>
          </p:txBody>
        </p:sp>
        <p:sp>
          <p:nvSpPr>
            <p:cNvPr id="165904" name="Text Box 16"/>
            <p:cNvSpPr txBox="1">
              <a:spLocks noChangeArrowheads="1"/>
            </p:cNvSpPr>
            <p:nvPr/>
          </p:nvSpPr>
          <p:spPr bwMode="auto">
            <a:xfrm>
              <a:off x="1483" y="1706"/>
              <a:ext cx="9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xyz.doc</a:t>
              </a:r>
              <a:endParaRPr lang="en-US" altLang="zh-CN" sz="2400" b="1" dirty="0">
                <a:latin typeface="Times New Roman" panose="02020603050405020304" pitchFamily="18" charset="0"/>
                <a:cs typeface="Times New Roman" panose="02020603050405020304" pitchFamily="18" charset="0"/>
              </a:endParaRPr>
            </a:p>
          </p:txBody>
        </p:sp>
        <p:sp>
          <p:nvSpPr>
            <p:cNvPr id="165905" name="Text Box 17"/>
            <p:cNvSpPr txBox="1">
              <a:spLocks noChangeArrowheads="1"/>
            </p:cNvSpPr>
            <p:nvPr/>
          </p:nvSpPr>
          <p:spPr bwMode="auto">
            <a:xfrm>
              <a:off x="1483" y="1963"/>
              <a:ext cx="9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123.doc</a:t>
              </a:r>
              <a:endParaRPr lang="en-US" altLang="zh-CN" sz="2400" b="1" dirty="0">
                <a:latin typeface="Times New Roman" panose="02020603050405020304" pitchFamily="18" charset="0"/>
                <a:cs typeface="Times New Roman" panose="02020603050405020304" pitchFamily="18" charset="0"/>
              </a:endParaRPr>
            </a:p>
          </p:txBody>
        </p:sp>
        <p:sp>
          <p:nvSpPr>
            <p:cNvPr id="165906" name="Text Box 18"/>
            <p:cNvSpPr txBox="1">
              <a:spLocks noChangeArrowheads="1"/>
            </p:cNvSpPr>
            <p:nvPr/>
          </p:nvSpPr>
          <p:spPr bwMode="auto">
            <a:xfrm>
              <a:off x="1282" y="1501"/>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4</a:t>
              </a:r>
            </a:p>
          </p:txBody>
        </p:sp>
        <p:sp>
          <p:nvSpPr>
            <p:cNvPr id="165907" name="Text Box 19"/>
            <p:cNvSpPr txBox="1">
              <a:spLocks noChangeArrowheads="1"/>
            </p:cNvSpPr>
            <p:nvPr/>
          </p:nvSpPr>
          <p:spPr bwMode="auto">
            <a:xfrm>
              <a:off x="1282" y="173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5</a:t>
              </a:r>
            </a:p>
          </p:txBody>
        </p:sp>
        <p:sp>
          <p:nvSpPr>
            <p:cNvPr id="165908" name="Text Box 20"/>
            <p:cNvSpPr txBox="1">
              <a:spLocks noChangeArrowheads="1"/>
            </p:cNvSpPr>
            <p:nvPr/>
          </p:nvSpPr>
          <p:spPr bwMode="auto">
            <a:xfrm>
              <a:off x="1282" y="197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6</a:t>
              </a:r>
            </a:p>
          </p:txBody>
        </p:sp>
        <p:sp>
          <p:nvSpPr>
            <p:cNvPr id="165909" name="Text Box 21"/>
            <p:cNvSpPr txBox="1">
              <a:spLocks noChangeArrowheads="1"/>
            </p:cNvSpPr>
            <p:nvPr/>
          </p:nvSpPr>
          <p:spPr bwMode="auto">
            <a:xfrm>
              <a:off x="1282" y="222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7</a:t>
              </a:r>
            </a:p>
          </p:txBody>
        </p:sp>
        <p:sp>
          <p:nvSpPr>
            <p:cNvPr id="165916" name="Rectangle 28"/>
            <p:cNvSpPr>
              <a:spLocks noChangeArrowheads="1"/>
            </p:cNvSpPr>
            <p:nvPr/>
          </p:nvSpPr>
          <p:spPr bwMode="auto">
            <a:xfrm>
              <a:off x="2562" y="1469"/>
              <a:ext cx="726" cy="3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917" name="Text Box 29"/>
            <p:cNvSpPr txBox="1">
              <a:spLocks noChangeArrowheads="1"/>
            </p:cNvSpPr>
            <p:nvPr/>
          </p:nvSpPr>
          <p:spPr bwMode="auto">
            <a:xfrm>
              <a:off x="2607" y="1498"/>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Out=4</a:t>
              </a:r>
            </a:p>
          </p:txBody>
        </p:sp>
        <p:sp>
          <p:nvSpPr>
            <p:cNvPr id="165918" name="Rectangle 30"/>
            <p:cNvSpPr>
              <a:spLocks noChangeArrowheads="1"/>
            </p:cNvSpPr>
            <p:nvPr/>
          </p:nvSpPr>
          <p:spPr bwMode="auto">
            <a:xfrm>
              <a:off x="2565" y="2156"/>
              <a:ext cx="723" cy="3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919" name="Text Box 31"/>
            <p:cNvSpPr txBox="1">
              <a:spLocks noChangeArrowheads="1"/>
            </p:cNvSpPr>
            <p:nvPr/>
          </p:nvSpPr>
          <p:spPr bwMode="auto">
            <a:xfrm>
              <a:off x="2686" y="2197"/>
              <a:ext cx="6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In=7</a:t>
              </a:r>
            </a:p>
          </p:txBody>
        </p:sp>
        <p:sp>
          <p:nvSpPr>
            <p:cNvPr id="165920" name="Text Box 32"/>
            <p:cNvSpPr txBox="1">
              <a:spLocks noChangeArrowheads="1"/>
            </p:cNvSpPr>
            <p:nvPr/>
          </p:nvSpPr>
          <p:spPr bwMode="auto">
            <a:xfrm>
              <a:off x="1519" y="3430"/>
              <a:ext cx="9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Spooler</a:t>
              </a:r>
              <a:endParaRPr lang="en-US" altLang="zh-CN" sz="2400">
                <a:latin typeface="Times New Roman" panose="02020603050405020304" pitchFamily="18" charset="0"/>
                <a:cs typeface="Times New Roman" panose="02020603050405020304" pitchFamily="18" charset="0"/>
              </a:endParaRPr>
            </a:p>
          </p:txBody>
        </p:sp>
      </p:grpSp>
      <p:sp>
        <p:nvSpPr>
          <p:cNvPr id="35" name="Text Box 33"/>
          <p:cNvSpPr txBox="1">
            <a:spLocks noChangeArrowheads="1"/>
          </p:cNvSpPr>
          <p:nvPr/>
        </p:nvSpPr>
        <p:spPr bwMode="auto">
          <a:xfrm>
            <a:off x="5120126" y="996157"/>
            <a:ext cx="389589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读到</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的值为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将它存在一个局部变量</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Next-free-slot</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中</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时钟中断发生，进程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a:t>
            </a:r>
            <a:r>
              <a:rPr lang="zh-CN" altLang="en-US" sz="2000" b="1" dirty="0">
                <a:solidFill>
                  <a:schemeClr val="bg1">
                    <a:lumMod val="75000"/>
                  </a:schemeClr>
                </a:solidFill>
                <a:latin typeface="Times New Roman" panose="02020603050405020304" pitchFamily="18" charset="0"/>
                <a:cs typeface="Times New Roman" panose="02020603050405020304" pitchFamily="18" charset="0"/>
              </a:rPr>
              <a:t>中止</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，切换到进程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运行</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也读</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en-US" altLang="zh-CN" sz="2000" b="1" dirty="0">
                <a:solidFill>
                  <a:schemeClr val="bg1">
                    <a:lumMod val="75000"/>
                  </a:schemeClr>
                </a:solidFill>
                <a:latin typeface="Times New Roman" panose="02020603050405020304" pitchFamily="18" charset="0"/>
                <a:cs typeface="Times New Roman" panose="02020603050405020304" pitchFamily="18" charset="0"/>
              </a:rPr>
              <a:t>,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同样得到</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en-US" altLang="zh-CN" sz="2000" b="1" dirty="0">
                <a:solidFill>
                  <a:schemeClr val="bg1">
                    <a:lumMod val="75000"/>
                  </a:schemeClr>
                </a:solidFill>
                <a:latin typeface="Times New Roman" panose="02020603050405020304" pitchFamily="18" charset="0"/>
                <a:cs typeface="Times New Roman" panose="02020603050405020304" pitchFamily="18" charset="0"/>
              </a:rPr>
              <a:t>,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将要打印的文件名存入</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号槽，并将</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的值更新为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8,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会认为它的工作结束；</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接着从上次中止的地方再次运行，检查变量</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next-free-slot</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，发现其值为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，于是将打印文件名存入</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号槽，并将</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的值更新为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8</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永远不会打印。</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36" name="Oval 22"/>
          <p:cNvSpPr>
            <a:spLocks noChangeArrowheads="1"/>
          </p:cNvSpPr>
          <p:nvPr/>
        </p:nvSpPr>
        <p:spPr bwMode="auto">
          <a:xfrm>
            <a:off x="71500" y="2915121"/>
            <a:ext cx="1401763" cy="652462"/>
          </a:xfrm>
          <a:prstGeom prst="ellipse">
            <a:avLst/>
          </a:prstGeom>
          <a:solidFill>
            <a:schemeClr val="bg1">
              <a:lumMod val="95000"/>
            </a:schemeClr>
          </a:solidFill>
          <a:ln w="9525">
            <a:solidFill>
              <a:schemeClr val="tx1"/>
            </a:solidFill>
            <a:round/>
            <a:headEnd/>
            <a:tailEnd/>
          </a:ln>
          <a:effectLs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7" name="Line 26"/>
          <p:cNvSpPr>
            <a:spLocks noChangeShapeType="1"/>
          </p:cNvSpPr>
          <p:nvPr/>
        </p:nvSpPr>
        <p:spPr bwMode="auto">
          <a:xfrm>
            <a:off x="1473263" y="3372321"/>
            <a:ext cx="382588" cy="388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8" name="Text Box 23"/>
          <p:cNvSpPr txBox="1">
            <a:spLocks noChangeArrowheads="1"/>
          </p:cNvSpPr>
          <p:nvPr/>
        </p:nvSpPr>
        <p:spPr bwMode="auto">
          <a:xfrm>
            <a:off x="200088" y="3110384"/>
            <a:ext cx="1209675" cy="338137"/>
          </a:xfrm>
          <a:prstGeom prst="rect">
            <a:avLst/>
          </a:prstGeom>
          <a:noFill/>
          <a:ln>
            <a:noFill/>
          </a:ln>
          <a:effectLst/>
          <a:extLst/>
        </p:spPr>
        <p:txBody>
          <a:bodyPr>
            <a:spAutoFit/>
          </a:bodyPr>
          <a:lstStyle/>
          <a:p>
            <a:pPr>
              <a:spcBef>
                <a:spcPct val="50000"/>
              </a:spcBef>
            </a:pPr>
            <a:r>
              <a:rPr lang="en-US" altLang="zh-CN" sz="1600" b="1" dirty="0">
                <a:solidFill>
                  <a:schemeClr val="bg1">
                    <a:lumMod val="50000"/>
                  </a:schemeClr>
                </a:solidFill>
                <a:latin typeface="Times New Roman" panose="02020603050405020304" pitchFamily="18" charset="0"/>
                <a:cs typeface="Times New Roman" panose="02020603050405020304" pitchFamily="18" charset="0"/>
              </a:rPr>
              <a:t>Process A</a:t>
            </a:r>
          </a:p>
        </p:txBody>
      </p:sp>
      <p:sp>
        <p:nvSpPr>
          <p:cNvPr id="39" name="Oval 24"/>
          <p:cNvSpPr>
            <a:spLocks noChangeArrowheads="1"/>
          </p:cNvSpPr>
          <p:nvPr/>
        </p:nvSpPr>
        <p:spPr bwMode="auto">
          <a:xfrm>
            <a:off x="71500" y="4021609"/>
            <a:ext cx="1401763" cy="650875"/>
          </a:xfrm>
          <a:prstGeom prst="ellipse">
            <a:avLst/>
          </a:prstGeom>
          <a:solidFill>
            <a:schemeClr val="bg1">
              <a:lumMod val="95000"/>
            </a:schemeClr>
          </a:solidFill>
          <a:ln w="9525">
            <a:solidFill>
              <a:schemeClr val="tx1"/>
            </a:solidFill>
            <a:round/>
            <a:headEnd/>
            <a:tailEnd/>
          </a:ln>
          <a:effectLs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0" name="Text Box 25"/>
          <p:cNvSpPr txBox="1">
            <a:spLocks noChangeArrowheads="1"/>
          </p:cNvSpPr>
          <p:nvPr/>
        </p:nvSpPr>
        <p:spPr bwMode="auto">
          <a:xfrm>
            <a:off x="200088" y="4216871"/>
            <a:ext cx="1209675" cy="336550"/>
          </a:xfrm>
          <a:prstGeom prst="rect">
            <a:avLst/>
          </a:prstGeom>
          <a:noFill/>
          <a:ln>
            <a:noFill/>
          </a:ln>
          <a:effectLst/>
          <a:extLst/>
        </p:spPr>
        <p:txBody>
          <a:bodyPr>
            <a:spAutoFit/>
          </a:bodyPr>
          <a:lstStyle/>
          <a:p>
            <a:pPr>
              <a:spcBef>
                <a:spcPct val="50000"/>
              </a:spcBef>
            </a:pPr>
            <a:r>
              <a:rPr lang="en-US" altLang="zh-CN" sz="1600" b="1" dirty="0">
                <a:solidFill>
                  <a:schemeClr val="bg1">
                    <a:lumMod val="50000"/>
                  </a:schemeClr>
                </a:solidFill>
                <a:latin typeface="Times New Roman" panose="02020603050405020304" pitchFamily="18" charset="0"/>
                <a:cs typeface="Times New Roman" panose="02020603050405020304" pitchFamily="18" charset="0"/>
              </a:rPr>
              <a:t>Process B</a:t>
            </a:r>
          </a:p>
        </p:txBody>
      </p:sp>
      <p:sp>
        <p:nvSpPr>
          <p:cNvPr id="41" name="Line 27"/>
          <p:cNvSpPr>
            <a:spLocks noChangeShapeType="1"/>
          </p:cNvSpPr>
          <p:nvPr/>
        </p:nvSpPr>
        <p:spPr bwMode="auto">
          <a:xfrm flipV="1">
            <a:off x="1536763" y="3891434"/>
            <a:ext cx="319088" cy="4556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 name="文本框 1"/>
          <p:cNvSpPr txBox="1"/>
          <p:nvPr/>
        </p:nvSpPr>
        <p:spPr>
          <a:xfrm>
            <a:off x="167543" y="996157"/>
            <a:ext cx="1209675" cy="338554"/>
          </a:xfrm>
          <a:prstGeom prst="rect">
            <a:avLst/>
          </a:prstGeom>
          <a:noFill/>
        </p:spPr>
        <p:txBody>
          <a:bodyPr wrap="square" rtlCol="0">
            <a:spAutoFit/>
          </a:bodyPr>
          <a:lstStyle/>
          <a:p>
            <a:r>
              <a:rPr lang="en-US" altLang="zh-CN" sz="1600">
                <a:latin typeface="Times New Roman" panose="02020603050405020304" pitchFamily="18" charset="0"/>
                <a:cs typeface="Times New Roman" panose="02020603050405020304" pitchFamily="18" charset="0"/>
              </a:rPr>
              <a:t>see page 48</a:t>
            </a:r>
            <a:endParaRPr lang="zh-CN" altLang="en-US" sz="1600">
              <a:latin typeface="Times New Roman" panose="02020603050405020304" pitchFamily="18" charset="0"/>
              <a:cs typeface="Times New Roman" panose="02020603050405020304" pitchFamily="18" charset="0"/>
            </a:endParaRPr>
          </a:p>
        </p:txBody>
      </p:sp>
      <p:sp>
        <p:nvSpPr>
          <p:cNvPr id="3" name="矩形 2"/>
          <p:cNvSpPr/>
          <p:nvPr/>
        </p:nvSpPr>
        <p:spPr>
          <a:xfrm>
            <a:off x="6156176" y="299534"/>
            <a:ext cx="2826415" cy="369332"/>
          </a:xfrm>
          <a:prstGeom prst="rect">
            <a:avLst/>
          </a:prstGeom>
        </p:spPr>
        <p:txBody>
          <a:bodyPr wrap="none">
            <a:spAutoFit/>
          </a:bodyPr>
          <a:lstStyle/>
          <a:p>
            <a:r>
              <a:rPr lang="en-US" altLang="zh-CN" dirty="0"/>
              <a:t>Spooler</a:t>
            </a:r>
            <a:r>
              <a:rPr lang="zh-CN" altLang="en-US" dirty="0"/>
              <a:t>目录问题（互斥）</a:t>
            </a:r>
          </a:p>
        </p:txBody>
      </p:sp>
    </p:spTree>
    <p:extLst>
      <p:ext uri="{BB962C8B-B14F-4D97-AF65-F5344CB8AC3E}">
        <p14:creationId xmlns:p14="http://schemas.microsoft.com/office/powerpoint/2010/main" val="25561700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891" name="Group 3"/>
          <p:cNvGrpSpPr>
            <a:grpSpLocks/>
          </p:cNvGrpSpPr>
          <p:nvPr/>
        </p:nvGrpSpPr>
        <p:grpSpPr bwMode="auto">
          <a:xfrm>
            <a:off x="71500" y="1484784"/>
            <a:ext cx="5040313" cy="4560887"/>
            <a:chOff x="158" y="845"/>
            <a:chExt cx="3175" cy="2873"/>
          </a:xfrm>
        </p:grpSpPr>
        <p:sp>
          <p:nvSpPr>
            <p:cNvPr id="165892" name="Rectangle 4"/>
            <p:cNvSpPr>
              <a:spLocks noChangeArrowheads="1"/>
            </p:cNvSpPr>
            <p:nvPr/>
          </p:nvSpPr>
          <p:spPr bwMode="auto">
            <a:xfrm>
              <a:off x="1483" y="845"/>
              <a:ext cx="922" cy="2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893" name="Line 5"/>
            <p:cNvSpPr>
              <a:spLocks noChangeShapeType="1"/>
            </p:cNvSpPr>
            <p:nvPr/>
          </p:nvSpPr>
          <p:spPr bwMode="auto">
            <a:xfrm>
              <a:off x="1483" y="1255"/>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4" name="Line 6"/>
            <p:cNvSpPr>
              <a:spLocks noChangeShapeType="1"/>
            </p:cNvSpPr>
            <p:nvPr/>
          </p:nvSpPr>
          <p:spPr bwMode="auto">
            <a:xfrm>
              <a:off x="1483" y="1501"/>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5" name="Line 7"/>
            <p:cNvSpPr>
              <a:spLocks noChangeShapeType="1"/>
            </p:cNvSpPr>
            <p:nvPr/>
          </p:nvSpPr>
          <p:spPr bwMode="auto">
            <a:xfrm>
              <a:off x="1483" y="1746"/>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6" name="Line 8"/>
            <p:cNvSpPr>
              <a:spLocks noChangeShapeType="1"/>
            </p:cNvSpPr>
            <p:nvPr/>
          </p:nvSpPr>
          <p:spPr bwMode="auto">
            <a:xfrm>
              <a:off x="1483" y="1992"/>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7" name="Line 9"/>
            <p:cNvSpPr>
              <a:spLocks noChangeShapeType="1"/>
            </p:cNvSpPr>
            <p:nvPr/>
          </p:nvSpPr>
          <p:spPr bwMode="auto">
            <a:xfrm>
              <a:off x="1483" y="2238"/>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8" name="Line 10"/>
            <p:cNvSpPr>
              <a:spLocks noChangeShapeType="1"/>
            </p:cNvSpPr>
            <p:nvPr/>
          </p:nvSpPr>
          <p:spPr bwMode="auto">
            <a:xfrm>
              <a:off x="1483" y="2484"/>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9" name="Line 11"/>
            <p:cNvSpPr>
              <a:spLocks noChangeShapeType="1"/>
            </p:cNvSpPr>
            <p:nvPr/>
          </p:nvSpPr>
          <p:spPr bwMode="auto">
            <a:xfrm>
              <a:off x="1483" y="2730"/>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900" name="Line 12"/>
            <p:cNvSpPr>
              <a:spLocks noChangeShapeType="1"/>
            </p:cNvSpPr>
            <p:nvPr/>
          </p:nvSpPr>
          <p:spPr bwMode="auto">
            <a:xfrm>
              <a:off x="1483" y="2976"/>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901" name="Text Box 13"/>
            <p:cNvSpPr txBox="1">
              <a:spLocks noChangeArrowheads="1"/>
            </p:cNvSpPr>
            <p:nvPr/>
          </p:nvSpPr>
          <p:spPr bwMode="auto">
            <a:xfrm>
              <a:off x="1805" y="926"/>
              <a:ext cx="34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t>
              </a:r>
            </a:p>
          </p:txBody>
        </p:sp>
        <p:sp>
          <p:nvSpPr>
            <p:cNvPr id="165902" name="Text Box 14"/>
            <p:cNvSpPr txBox="1">
              <a:spLocks noChangeArrowheads="1"/>
            </p:cNvSpPr>
            <p:nvPr/>
          </p:nvSpPr>
          <p:spPr bwMode="auto">
            <a:xfrm>
              <a:off x="1800" y="3016"/>
              <a:ext cx="349"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t>
              </a:r>
            </a:p>
          </p:txBody>
        </p:sp>
        <p:sp>
          <p:nvSpPr>
            <p:cNvPr id="165903" name="Text Box 15"/>
            <p:cNvSpPr txBox="1">
              <a:spLocks noChangeArrowheads="1"/>
            </p:cNvSpPr>
            <p:nvPr/>
          </p:nvSpPr>
          <p:spPr bwMode="auto">
            <a:xfrm>
              <a:off x="1483" y="1501"/>
              <a:ext cx="9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abc.doc</a:t>
              </a:r>
              <a:endParaRPr lang="en-US" altLang="zh-CN" sz="2400" b="1" dirty="0">
                <a:latin typeface="Times New Roman" panose="02020603050405020304" pitchFamily="18" charset="0"/>
                <a:cs typeface="Times New Roman" panose="02020603050405020304" pitchFamily="18" charset="0"/>
              </a:endParaRPr>
            </a:p>
          </p:txBody>
        </p:sp>
        <p:sp>
          <p:nvSpPr>
            <p:cNvPr id="165904" name="Text Box 16"/>
            <p:cNvSpPr txBox="1">
              <a:spLocks noChangeArrowheads="1"/>
            </p:cNvSpPr>
            <p:nvPr/>
          </p:nvSpPr>
          <p:spPr bwMode="auto">
            <a:xfrm>
              <a:off x="1483" y="1706"/>
              <a:ext cx="9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xyz.doc</a:t>
              </a:r>
              <a:endParaRPr lang="en-US" altLang="zh-CN" sz="2400" b="1" dirty="0">
                <a:latin typeface="Times New Roman" panose="02020603050405020304" pitchFamily="18" charset="0"/>
                <a:cs typeface="Times New Roman" panose="02020603050405020304" pitchFamily="18" charset="0"/>
              </a:endParaRPr>
            </a:p>
          </p:txBody>
        </p:sp>
        <p:sp>
          <p:nvSpPr>
            <p:cNvPr id="165905" name="Text Box 17"/>
            <p:cNvSpPr txBox="1">
              <a:spLocks noChangeArrowheads="1"/>
            </p:cNvSpPr>
            <p:nvPr/>
          </p:nvSpPr>
          <p:spPr bwMode="auto">
            <a:xfrm>
              <a:off x="1483" y="1963"/>
              <a:ext cx="9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123.doc</a:t>
              </a:r>
              <a:endParaRPr lang="en-US" altLang="zh-CN" sz="2400" b="1" dirty="0">
                <a:latin typeface="Times New Roman" panose="02020603050405020304" pitchFamily="18" charset="0"/>
                <a:cs typeface="Times New Roman" panose="02020603050405020304" pitchFamily="18" charset="0"/>
              </a:endParaRPr>
            </a:p>
          </p:txBody>
        </p:sp>
        <p:sp>
          <p:nvSpPr>
            <p:cNvPr id="165906" name="Text Box 18"/>
            <p:cNvSpPr txBox="1">
              <a:spLocks noChangeArrowheads="1"/>
            </p:cNvSpPr>
            <p:nvPr/>
          </p:nvSpPr>
          <p:spPr bwMode="auto">
            <a:xfrm>
              <a:off x="1282" y="1501"/>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4</a:t>
              </a:r>
            </a:p>
          </p:txBody>
        </p:sp>
        <p:sp>
          <p:nvSpPr>
            <p:cNvPr id="165907" name="Text Box 19"/>
            <p:cNvSpPr txBox="1">
              <a:spLocks noChangeArrowheads="1"/>
            </p:cNvSpPr>
            <p:nvPr/>
          </p:nvSpPr>
          <p:spPr bwMode="auto">
            <a:xfrm>
              <a:off x="1282" y="173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5</a:t>
              </a:r>
            </a:p>
          </p:txBody>
        </p:sp>
        <p:sp>
          <p:nvSpPr>
            <p:cNvPr id="165908" name="Text Box 20"/>
            <p:cNvSpPr txBox="1">
              <a:spLocks noChangeArrowheads="1"/>
            </p:cNvSpPr>
            <p:nvPr/>
          </p:nvSpPr>
          <p:spPr bwMode="auto">
            <a:xfrm>
              <a:off x="1282" y="197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6</a:t>
              </a:r>
            </a:p>
          </p:txBody>
        </p:sp>
        <p:sp>
          <p:nvSpPr>
            <p:cNvPr id="165909" name="Text Box 21"/>
            <p:cNvSpPr txBox="1">
              <a:spLocks noChangeArrowheads="1"/>
            </p:cNvSpPr>
            <p:nvPr/>
          </p:nvSpPr>
          <p:spPr bwMode="auto">
            <a:xfrm>
              <a:off x="1282" y="222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7</a:t>
              </a:r>
            </a:p>
          </p:txBody>
        </p:sp>
        <p:sp>
          <p:nvSpPr>
            <p:cNvPr id="165910" name="Oval 22"/>
            <p:cNvSpPr>
              <a:spLocks noChangeArrowheads="1"/>
            </p:cNvSpPr>
            <p:nvPr/>
          </p:nvSpPr>
          <p:spPr bwMode="auto">
            <a:xfrm>
              <a:off x="158" y="1746"/>
              <a:ext cx="883" cy="41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911" name="Text Box 23"/>
            <p:cNvSpPr txBox="1">
              <a:spLocks noChangeArrowheads="1"/>
            </p:cNvSpPr>
            <p:nvPr/>
          </p:nvSpPr>
          <p:spPr bwMode="auto">
            <a:xfrm>
              <a:off x="239" y="1869"/>
              <a:ext cx="76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dirty="0">
                  <a:latin typeface="Times New Roman" panose="02020603050405020304" pitchFamily="18" charset="0"/>
                  <a:cs typeface="Times New Roman" panose="02020603050405020304" pitchFamily="18" charset="0"/>
                </a:rPr>
                <a:t>Process A</a:t>
              </a:r>
            </a:p>
          </p:txBody>
        </p:sp>
        <p:sp>
          <p:nvSpPr>
            <p:cNvPr id="165914" name="Line 26"/>
            <p:cNvSpPr>
              <a:spLocks noChangeShapeType="1"/>
            </p:cNvSpPr>
            <p:nvPr/>
          </p:nvSpPr>
          <p:spPr bwMode="auto">
            <a:xfrm>
              <a:off x="1041" y="2034"/>
              <a:ext cx="241" cy="2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916" name="Rectangle 28"/>
            <p:cNvSpPr>
              <a:spLocks noChangeArrowheads="1"/>
            </p:cNvSpPr>
            <p:nvPr/>
          </p:nvSpPr>
          <p:spPr bwMode="auto">
            <a:xfrm>
              <a:off x="2562" y="1469"/>
              <a:ext cx="726" cy="3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917" name="Text Box 29"/>
            <p:cNvSpPr txBox="1">
              <a:spLocks noChangeArrowheads="1"/>
            </p:cNvSpPr>
            <p:nvPr/>
          </p:nvSpPr>
          <p:spPr bwMode="auto">
            <a:xfrm>
              <a:off x="2607" y="1498"/>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Out=4</a:t>
              </a:r>
            </a:p>
          </p:txBody>
        </p:sp>
        <p:sp>
          <p:nvSpPr>
            <p:cNvPr id="165918" name="Rectangle 30"/>
            <p:cNvSpPr>
              <a:spLocks noChangeArrowheads="1"/>
            </p:cNvSpPr>
            <p:nvPr/>
          </p:nvSpPr>
          <p:spPr bwMode="auto">
            <a:xfrm>
              <a:off x="2565" y="2156"/>
              <a:ext cx="723" cy="3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919" name="Text Box 31"/>
            <p:cNvSpPr txBox="1">
              <a:spLocks noChangeArrowheads="1"/>
            </p:cNvSpPr>
            <p:nvPr/>
          </p:nvSpPr>
          <p:spPr bwMode="auto">
            <a:xfrm>
              <a:off x="2686" y="2197"/>
              <a:ext cx="6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In=7</a:t>
              </a:r>
            </a:p>
          </p:txBody>
        </p:sp>
        <p:sp>
          <p:nvSpPr>
            <p:cNvPr id="165920" name="Text Box 32"/>
            <p:cNvSpPr txBox="1">
              <a:spLocks noChangeArrowheads="1"/>
            </p:cNvSpPr>
            <p:nvPr/>
          </p:nvSpPr>
          <p:spPr bwMode="auto">
            <a:xfrm>
              <a:off x="1519" y="3430"/>
              <a:ext cx="9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Spooler</a:t>
              </a:r>
              <a:endParaRPr lang="en-US" altLang="zh-CN" sz="2400">
                <a:latin typeface="Times New Roman" panose="02020603050405020304" pitchFamily="18" charset="0"/>
                <a:cs typeface="Times New Roman" panose="02020603050405020304" pitchFamily="18" charset="0"/>
              </a:endParaRPr>
            </a:p>
          </p:txBody>
        </p:sp>
      </p:grpSp>
      <p:sp>
        <p:nvSpPr>
          <p:cNvPr id="35" name="Oval 24"/>
          <p:cNvSpPr>
            <a:spLocks noChangeArrowheads="1"/>
          </p:cNvSpPr>
          <p:nvPr/>
        </p:nvSpPr>
        <p:spPr bwMode="auto">
          <a:xfrm>
            <a:off x="71500" y="4021609"/>
            <a:ext cx="1401763" cy="650875"/>
          </a:xfrm>
          <a:prstGeom prst="ellipse">
            <a:avLst/>
          </a:prstGeom>
          <a:solidFill>
            <a:schemeClr val="bg1">
              <a:lumMod val="95000"/>
            </a:schemeClr>
          </a:solidFill>
          <a:ln w="9525">
            <a:solidFill>
              <a:schemeClr val="tx1"/>
            </a:solidFill>
            <a:round/>
            <a:headEnd/>
            <a:tailEnd/>
          </a:ln>
          <a:effectLs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 name="Text Box 25"/>
          <p:cNvSpPr txBox="1">
            <a:spLocks noChangeArrowheads="1"/>
          </p:cNvSpPr>
          <p:nvPr/>
        </p:nvSpPr>
        <p:spPr bwMode="auto">
          <a:xfrm>
            <a:off x="200088" y="4216871"/>
            <a:ext cx="1209675" cy="336550"/>
          </a:xfrm>
          <a:prstGeom prst="rect">
            <a:avLst/>
          </a:prstGeom>
          <a:noFill/>
          <a:ln>
            <a:noFill/>
          </a:ln>
          <a:effectLst/>
          <a:extLst/>
        </p:spPr>
        <p:txBody>
          <a:bodyPr>
            <a:spAutoFit/>
          </a:bodyPr>
          <a:lstStyle/>
          <a:p>
            <a:pPr>
              <a:spcBef>
                <a:spcPct val="50000"/>
              </a:spcBef>
            </a:pPr>
            <a:r>
              <a:rPr lang="en-US" altLang="zh-CN" sz="1600" b="1" dirty="0">
                <a:solidFill>
                  <a:schemeClr val="bg1">
                    <a:lumMod val="50000"/>
                  </a:schemeClr>
                </a:solidFill>
                <a:latin typeface="Times New Roman" panose="02020603050405020304" pitchFamily="18" charset="0"/>
                <a:cs typeface="Times New Roman" panose="02020603050405020304" pitchFamily="18" charset="0"/>
              </a:rPr>
              <a:t>Process B</a:t>
            </a:r>
          </a:p>
        </p:txBody>
      </p:sp>
      <p:sp>
        <p:nvSpPr>
          <p:cNvPr id="37" name="Line 27"/>
          <p:cNvSpPr>
            <a:spLocks noChangeShapeType="1"/>
          </p:cNvSpPr>
          <p:nvPr/>
        </p:nvSpPr>
        <p:spPr bwMode="auto">
          <a:xfrm flipV="1">
            <a:off x="1536763" y="3891434"/>
            <a:ext cx="319088" cy="4556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8" name="矩形 37"/>
          <p:cNvSpPr/>
          <p:nvPr/>
        </p:nvSpPr>
        <p:spPr>
          <a:xfrm>
            <a:off x="6156176" y="299534"/>
            <a:ext cx="2826415" cy="369332"/>
          </a:xfrm>
          <a:prstGeom prst="rect">
            <a:avLst/>
          </a:prstGeom>
        </p:spPr>
        <p:txBody>
          <a:bodyPr wrap="none">
            <a:spAutoFit/>
          </a:bodyPr>
          <a:lstStyle/>
          <a:p>
            <a:r>
              <a:rPr lang="en-US" altLang="zh-CN" dirty="0"/>
              <a:t>Spooler</a:t>
            </a:r>
            <a:r>
              <a:rPr lang="zh-CN" altLang="en-US" dirty="0"/>
              <a:t>目录问题（互斥）</a:t>
            </a:r>
          </a:p>
        </p:txBody>
      </p:sp>
      <p:sp>
        <p:nvSpPr>
          <p:cNvPr id="39" name="Text Box 2"/>
          <p:cNvSpPr txBox="1">
            <a:spLocks noChangeArrowheads="1"/>
          </p:cNvSpPr>
          <p:nvPr/>
        </p:nvSpPr>
        <p:spPr bwMode="auto">
          <a:xfrm>
            <a:off x="1104900" y="224644"/>
            <a:ext cx="256705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2.2.1 </a:t>
            </a:r>
            <a:r>
              <a:rPr lang="zh-CN" altLang="en-US" sz="2800" b="1" dirty="0" smtClean="0">
                <a:latin typeface="Times New Roman" panose="02020603050405020304" pitchFamily="18" charset="0"/>
                <a:cs typeface="Times New Roman" panose="02020603050405020304" pitchFamily="18" charset="0"/>
              </a:rPr>
              <a:t>竞争条件</a:t>
            </a:r>
            <a:endParaRPr lang="en-US" altLang="zh-CN" sz="2800" b="1" dirty="0">
              <a:latin typeface="Times New Roman" panose="02020603050405020304" pitchFamily="18" charset="0"/>
              <a:cs typeface="Times New Roman" panose="02020603050405020304" pitchFamily="18" charset="0"/>
            </a:endParaRPr>
          </a:p>
        </p:txBody>
      </p:sp>
      <p:sp>
        <p:nvSpPr>
          <p:cNvPr id="40" name="Text Box 33"/>
          <p:cNvSpPr txBox="1">
            <a:spLocks noChangeArrowheads="1"/>
          </p:cNvSpPr>
          <p:nvPr/>
        </p:nvSpPr>
        <p:spPr bwMode="auto">
          <a:xfrm>
            <a:off x="5120126" y="996157"/>
            <a:ext cx="389589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Font typeface="+mj-ea"/>
              <a:buAutoNum type="circleNumDbPlain"/>
            </a:pP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A</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读到</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的值为</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7, </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将它存在一个局部变量</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Next-free-slot</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中</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时钟中断发生，进程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a:t>
            </a:r>
            <a:r>
              <a:rPr lang="zh-CN" altLang="en-US" sz="2000" b="1" dirty="0">
                <a:solidFill>
                  <a:schemeClr val="bg1">
                    <a:lumMod val="75000"/>
                  </a:schemeClr>
                </a:solidFill>
                <a:latin typeface="Times New Roman" panose="02020603050405020304" pitchFamily="18" charset="0"/>
                <a:cs typeface="Times New Roman" panose="02020603050405020304" pitchFamily="18" charset="0"/>
              </a:rPr>
              <a:t>中止</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，切换到进程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运行</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也读</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en-US" altLang="zh-CN" sz="2000" b="1" dirty="0">
                <a:solidFill>
                  <a:schemeClr val="bg1">
                    <a:lumMod val="75000"/>
                  </a:schemeClr>
                </a:solidFill>
                <a:latin typeface="Times New Roman" panose="02020603050405020304" pitchFamily="18" charset="0"/>
                <a:cs typeface="Times New Roman" panose="02020603050405020304" pitchFamily="18" charset="0"/>
              </a:rPr>
              <a:t>,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同样得到</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en-US" altLang="zh-CN" sz="2000" b="1" dirty="0">
                <a:solidFill>
                  <a:schemeClr val="bg1">
                    <a:lumMod val="75000"/>
                  </a:schemeClr>
                </a:solidFill>
                <a:latin typeface="Times New Roman" panose="02020603050405020304" pitchFamily="18" charset="0"/>
                <a:cs typeface="Times New Roman" panose="02020603050405020304" pitchFamily="18" charset="0"/>
              </a:rPr>
              <a:t>,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将要打印的文件名存入</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号槽，并将</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的值更新为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8,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会认为它的工作结束；</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接着从上次中止的地方再次运行，检查变量</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next-free-slot</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，发现其值为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，于是将打印文件名存入</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号槽，并将</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的值更新为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8</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永远不会打印。</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384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891" name="Group 3"/>
          <p:cNvGrpSpPr>
            <a:grpSpLocks/>
          </p:cNvGrpSpPr>
          <p:nvPr/>
        </p:nvGrpSpPr>
        <p:grpSpPr bwMode="auto">
          <a:xfrm>
            <a:off x="71500" y="1484784"/>
            <a:ext cx="5040313" cy="4560887"/>
            <a:chOff x="158" y="845"/>
            <a:chExt cx="3175" cy="2873"/>
          </a:xfrm>
        </p:grpSpPr>
        <p:sp>
          <p:nvSpPr>
            <p:cNvPr id="165892" name="Rectangle 4"/>
            <p:cNvSpPr>
              <a:spLocks noChangeArrowheads="1"/>
            </p:cNvSpPr>
            <p:nvPr/>
          </p:nvSpPr>
          <p:spPr bwMode="auto">
            <a:xfrm>
              <a:off x="1483" y="845"/>
              <a:ext cx="922" cy="2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893" name="Line 5"/>
            <p:cNvSpPr>
              <a:spLocks noChangeShapeType="1"/>
            </p:cNvSpPr>
            <p:nvPr/>
          </p:nvSpPr>
          <p:spPr bwMode="auto">
            <a:xfrm>
              <a:off x="1483" y="1255"/>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4" name="Line 6"/>
            <p:cNvSpPr>
              <a:spLocks noChangeShapeType="1"/>
            </p:cNvSpPr>
            <p:nvPr/>
          </p:nvSpPr>
          <p:spPr bwMode="auto">
            <a:xfrm>
              <a:off x="1483" y="1501"/>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5" name="Line 7"/>
            <p:cNvSpPr>
              <a:spLocks noChangeShapeType="1"/>
            </p:cNvSpPr>
            <p:nvPr/>
          </p:nvSpPr>
          <p:spPr bwMode="auto">
            <a:xfrm>
              <a:off x="1483" y="1746"/>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6" name="Line 8"/>
            <p:cNvSpPr>
              <a:spLocks noChangeShapeType="1"/>
            </p:cNvSpPr>
            <p:nvPr/>
          </p:nvSpPr>
          <p:spPr bwMode="auto">
            <a:xfrm>
              <a:off x="1483" y="1992"/>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7" name="Line 9"/>
            <p:cNvSpPr>
              <a:spLocks noChangeShapeType="1"/>
            </p:cNvSpPr>
            <p:nvPr/>
          </p:nvSpPr>
          <p:spPr bwMode="auto">
            <a:xfrm>
              <a:off x="1483" y="2238"/>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8" name="Line 10"/>
            <p:cNvSpPr>
              <a:spLocks noChangeShapeType="1"/>
            </p:cNvSpPr>
            <p:nvPr/>
          </p:nvSpPr>
          <p:spPr bwMode="auto">
            <a:xfrm>
              <a:off x="1483" y="2484"/>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9" name="Line 11"/>
            <p:cNvSpPr>
              <a:spLocks noChangeShapeType="1"/>
            </p:cNvSpPr>
            <p:nvPr/>
          </p:nvSpPr>
          <p:spPr bwMode="auto">
            <a:xfrm>
              <a:off x="1483" y="2730"/>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900" name="Line 12"/>
            <p:cNvSpPr>
              <a:spLocks noChangeShapeType="1"/>
            </p:cNvSpPr>
            <p:nvPr/>
          </p:nvSpPr>
          <p:spPr bwMode="auto">
            <a:xfrm>
              <a:off x="1483" y="2976"/>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901" name="Text Box 13"/>
            <p:cNvSpPr txBox="1">
              <a:spLocks noChangeArrowheads="1"/>
            </p:cNvSpPr>
            <p:nvPr/>
          </p:nvSpPr>
          <p:spPr bwMode="auto">
            <a:xfrm>
              <a:off x="1805" y="926"/>
              <a:ext cx="34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t>
              </a:r>
            </a:p>
          </p:txBody>
        </p:sp>
        <p:sp>
          <p:nvSpPr>
            <p:cNvPr id="165902" name="Text Box 14"/>
            <p:cNvSpPr txBox="1">
              <a:spLocks noChangeArrowheads="1"/>
            </p:cNvSpPr>
            <p:nvPr/>
          </p:nvSpPr>
          <p:spPr bwMode="auto">
            <a:xfrm>
              <a:off x="1800" y="3016"/>
              <a:ext cx="349"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t>
              </a:r>
            </a:p>
          </p:txBody>
        </p:sp>
        <p:sp>
          <p:nvSpPr>
            <p:cNvPr id="165903" name="Text Box 15"/>
            <p:cNvSpPr txBox="1">
              <a:spLocks noChangeArrowheads="1"/>
            </p:cNvSpPr>
            <p:nvPr/>
          </p:nvSpPr>
          <p:spPr bwMode="auto">
            <a:xfrm>
              <a:off x="1483" y="1501"/>
              <a:ext cx="9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abc.doc</a:t>
              </a:r>
              <a:endParaRPr lang="en-US" altLang="zh-CN" sz="2400" b="1" dirty="0">
                <a:latin typeface="Times New Roman" panose="02020603050405020304" pitchFamily="18" charset="0"/>
                <a:cs typeface="Times New Roman" panose="02020603050405020304" pitchFamily="18" charset="0"/>
              </a:endParaRPr>
            </a:p>
          </p:txBody>
        </p:sp>
        <p:sp>
          <p:nvSpPr>
            <p:cNvPr id="165904" name="Text Box 16"/>
            <p:cNvSpPr txBox="1">
              <a:spLocks noChangeArrowheads="1"/>
            </p:cNvSpPr>
            <p:nvPr/>
          </p:nvSpPr>
          <p:spPr bwMode="auto">
            <a:xfrm>
              <a:off x="1483" y="1706"/>
              <a:ext cx="9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xyz.doc</a:t>
              </a:r>
              <a:endParaRPr lang="en-US" altLang="zh-CN" sz="2400" b="1" dirty="0">
                <a:latin typeface="Times New Roman" panose="02020603050405020304" pitchFamily="18" charset="0"/>
                <a:cs typeface="Times New Roman" panose="02020603050405020304" pitchFamily="18" charset="0"/>
              </a:endParaRPr>
            </a:p>
          </p:txBody>
        </p:sp>
        <p:sp>
          <p:nvSpPr>
            <p:cNvPr id="165905" name="Text Box 17"/>
            <p:cNvSpPr txBox="1">
              <a:spLocks noChangeArrowheads="1"/>
            </p:cNvSpPr>
            <p:nvPr/>
          </p:nvSpPr>
          <p:spPr bwMode="auto">
            <a:xfrm>
              <a:off x="1483" y="1963"/>
              <a:ext cx="9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123.doc</a:t>
              </a:r>
              <a:endParaRPr lang="en-US" altLang="zh-CN" sz="2400" b="1" dirty="0">
                <a:latin typeface="Times New Roman" panose="02020603050405020304" pitchFamily="18" charset="0"/>
                <a:cs typeface="Times New Roman" panose="02020603050405020304" pitchFamily="18" charset="0"/>
              </a:endParaRPr>
            </a:p>
          </p:txBody>
        </p:sp>
        <p:sp>
          <p:nvSpPr>
            <p:cNvPr id="165906" name="Text Box 18"/>
            <p:cNvSpPr txBox="1">
              <a:spLocks noChangeArrowheads="1"/>
            </p:cNvSpPr>
            <p:nvPr/>
          </p:nvSpPr>
          <p:spPr bwMode="auto">
            <a:xfrm>
              <a:off x="1282" y="1501"/>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4</a:t>
              </a:r>
            </a:p>
          </p:txBody>
        </p:sp>
        <p:sp>
          <p:nvSpPr>
            <p:cNvPr id="165907" name="Text Box 19"/>
            <p:cNvSpPr txBox="1">
              <a:spLocks noChangeArrowheads="1"/>
            </p:cNvSpPr>
            <p:nvPr/>
          </p:nvSpPr>
          <p:spPr bwMode="auto">
            <a:xfrm>
              <a:off x="1282" y="173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5</a:t>
              </a:r>
            </a:p>
          </p:txBody>
        </p:sp>
        <p:sp>
          <p:nvSpPr>
            <p:cNvPr id="165908" name="Text Box 20"/>
            <p:cNvSpPr txBox="1">
              <a:spLocks noChangeArrowheads="1"/>
            </p:cNvSpPr>
            <p:nvPr/>
          </p:nvSpPr>
          <p:spPr bwMode="auto">
            <a:xfrm>
              <a:off x="1282" y="197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6</a:t>
              </a:r>
            </a:p>
          </p:txBody>
        </p:sp>
        <p:sp>
          <p:nvSpPr>
            <p:cNvPr id="165909" name="Text Box 21"/>
            <p:cNvSpPr txBox="1">
              <a:spLocks noChangeArrowheads="1"/>
            </p:cNvSpPr>
            <p:nvPr/>
          </p:nvSpPr>
          <p:spPr bwMode="auto">
            <a:xfrm>
              <a:off x="1282" y="222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7</a:t>
              </a:r>
            </a:p>
          </p:txBody>
        </p:sp>
        <p:sp>
          <p:nvSpPr>
            <p:cNvPr id="165912" name="Oval 24"/>
            <p:cNvSpPr>
              <a:spLocks noChangeArrowheads="1"/>
            </p:cNvSpPr>
            <p:nvPr/>
          </p:nvSpPr>
          <p:spPr bwMode="auto">
            <a:xfrm>
              <a:off x="158" y="2443"/>
              <a:ext cx="883" cy="4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913" name="Text Box 25"/>
            <p:cNvSpPr txBox="1">
              <a:spLocks noChangeArrowheads="1"/>
            </p:cNvSpPr>
            <p:nvPr/>
          </p:nvSpPr>
          <p:spPr bwMode="auto">
            <a:xfrm>
              <a:off x="239" y="2566"/>
              <a:ext cx="7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Process B</a:t>
              </a:r>
            </a:p>
          </p:txBody>
        </p:sp>
        <p:sp>
          <p:nvSpPr>
            <p:cNvPr id="165915" name="Line 27"/>
            <p:cNvSpPr>
              <a:spLocks noChangeShapeType="1"/>
            </p:cNvSpPr>
            <p:nvPr/>
          </p:nvSpPr>
          <p:spPr bwMode="auto">
            <a:xfrm flipV="1">
              <a:off x="1081" y="2361"/>
              <a:ext cx="201" cy="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916" name="Rectangle 28"/>
            <p:cNvSpPr>
              <a:spLocks noChangeArrowheads="1"/>
            </p:cNvSpPr>
            <p:nvPr/>
          </p:nvSpPr>
          <p:spPr bwMode="auto">
            <a:xfrm>
              <a:off x="2562" y="1469"/>
              <a:ext cx="726" cy="3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917" name="Text Box 29"/>
            <p:cNvSpPr txBox="1">
              <a:spLocks noChangeArrowheads="1"/>
            </p:cNvSpPr>
            <p:nvPr/>
          </p:nvSpPr>
          <p:spPr bwMode="auto">
            <a:xfrm>
              <a:off x="2607" y="1498"/>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Out=4</a:t>
              </a:r>
            </a:p>
          </p:txBody>
        </p:sp>
        <p:sp>
          <p:nvSpPr>
            <p:cNvPr id="165918" name="Rectangle 30"/>
            <p:cNvSpPr>
              <a:spLocks noChangeArrowheads="1"/>
            </p:cNvSpPr>
            <p:nvPr/>
          </p:nvSpPr>
          <p:spPr bwMode="auto">
            <a:xfrm>
              <a:off x="2565" y="2156"/>
              <a:ext cx="723" cy="3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919" name="Text Box 31"/>
            <p:cNvSpPr txBox="1">
              <a:spLocks noChangeArrowheads="1"/>
            </p:cNvSpPr>
            <p:nvPr/>
          </p:nvSpPr>
          <p:spPr bwMode="auto">
            <a:xfrm>
              <a:off x="2686" y="2197"/>
              <a:ext cx="6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In=7</a:t>
              </a:r>
            </a:p>
          </p:txBody>
        </p:sp>
        <p:sp>
          <p:nvSpPr>
            <p:cNvPr id="165920" name="Text Box 32"/>
            <p:cNvSpPr txBox="1">
              <a:spLocks noChangeArrowheads="1"/>
            </p:cNvSpPr>
            <p:nvPr/>
          </p:nvSpPr>
          <p:spPr bwMode="auto">
            <a:xfrm>
              <a:off x="1519" y="3430"/>
              <a:ext cx="9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Spooler</a:t>
              </a:r>
              <a:endParaRPr lang="en-US" altLang="zh-CN" sz="2400">
                <a:latin typeface="Times New Roman" panose="02020603050405020304" pitchFamily="18" charset="0"/>
                <a:cs typeface="Times New Roman" panose="02020603050405020304" pitchFamily="18" charset="0"/>
              </a:endParaRPr>
            </a:p>
          </p:txBody>
        </p:sp>
      </p:grpSp>
      <p:sp>
        <p:nvSpPr>
          <p:cNvPr id="35" name="Oval 22"/>
          <p:cNvSpPr>
            <a:spLocks noChangeArrowheads="1"/>
          </p:cNvSpPr>
          <p:nvPr/>
        </p:nvSpPr>
        <p:spPr bwMode="auto">
          <a:xfrm>
            <a:off x="71500" y="2915121"/>
            <a:ext cx="1401763" cy="652462"/>
          </a:xfrm>
          <a:prstGeom prst="ellipse">
            <a:avLst/>
          </a:prstGeom>
          <a:solidFill>
            <a:schemeClr val="bg1">
              <a:lumMod val="95000"/>
            </a:schemeClr>
          </a:solidFill>
          <a:ln w="9525">
            <a:solidFill>
              <a:schemeClr val="tx1"/>
            </a:solidFill>
            <a:round/>
            <a:headEnd/>
            <a:tailEnd/>
          </a:ln>
          <a:effectLs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 name="Line 26"/>
          <p:cNvSpPr>
            <a:spLocks noChangeShapeType="1"/>
          </p:cNvSpPr>
          <p:nvPr/>
        </p:nvSpPr>
        <p:spPr bwMode="auto">
          <a:xfrm>
            <a:off x="1473263" y="3372321"/>
            <a:ext cx="382588" cy="388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7" name="Text Box 23"/>
          <p:cNvSpPr txBox="1">
            <a:spLocks noChangeArrowheads="1"/>
          </p:cNvSpPr>
          <p:nvPr/>
        </p:nvSpPr>
        <p:spPr bwMode="auto">
          <a:xfrm>
            <a:off x="200088" y="3110384"/>
            <a:ext cx="1209675" cy="338137"/>
          </a:xfrm>
          <a:prstGeom prst="rect">
            <a:avLst/>
          </a:prstGeom>
          <a:noFill/>
          <a:ln>
            <a:noFill/>
          </a:ln>
          <a:effectLst/>
          <a:extLst/>
        </p:spPr>
        <p:txBody>
          <a:bodyPr>
            <a:spAutoFit/>
          </a:bodyPr>
          <a:lstStyle/>
          <a:p>
            <a:pPr>
              <a:spcBef>
                <a:spcPct val="50000"/>
              </a:spcBef>
            </a:pPr>
            <a:r>
              <a:rPr lang="en-US" altLang="zh-CN" sz="1600" b="1" dirty="0">
                <a:solidFill>
                  <a:schemeClr val="bg1">
                    <a:lumMod val="50000"/>
                  </a:schemeClr>
                </a:solidFill>
                <a:latin typeface="Times New Roman" panose="02020603050405020304" pitchFamily="18" charset="0"/>
                <a:cs typeface="Times New Roman" panose="02020603050405020304" pitchFamily="18" charset="0"/>
              </a:rPr>
              <a:t>Process A</a:t>
            </a:r>
          </a:p>
        </p:txBody>
      </p:sp>
      <p:sp>
        <p:nvSpPr>
          <p:cNvPr id="38" name="矩形 37"/>
          <p:cNvSpPr/>
          <p:nvPr/>
        </p:nvSpPr>
        <p:spPr>
          <a:xfrm>
            <a:off x="6156176" y="299534"/>
            <a:ext cx="2826415" cy="369332"/>
          </a:xfrm>
          <a:prstGeom prst="rect">
            <a:avLst/>
          </a:prstGeom>
        </p:spPr>
        <p:txBody>
          <a:bodyPr wrap="none">
            <a:spAutoFit/>
          </a:bodyPr>
          <a:lstStyle/>
          <a:p>
            <a:r>
              <a:rPr lang="en-US" altLang="zh-CN" dirty="0"/>
              <a:t>Spooler</a:t>
            </a:r>
            <a:r>
              <a:rPr lang="zh-CN" altLang="en-US" dirty="0"/>
              <a:t>目录问题（互斥）</a:t>
            </a:r>
          </a:p>
        </p:txBody>
      </p:sp>
      <p:sp>
        <p:nvSpPr>
          <p:cNvPr id="39" name="Text Box 2"/>
          <p:cNvSpPr txBox="1">
            <a:spLocks noChangeArrowheads="1"/>
          </p:cNvSpPr>
          <p:nvPr/>
        </p:nvSpPr>
        <p:spPr bwMode="auto">
          <a:xfrm>
            <a:off x="1104900" y="224644"/>
            <a:ext cx="256705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2.2.1 </a:t>
            </a:r>
            <a:r>
              <a:rPr lang="zh-CN" altLang="en-US" sz="2800" b="1" dirty="0" smtClean="0">
                <a:latin typeface="Times New Roman" panose="02020603050405020304" pitchFamily="18" charset="0"/>
                <a:cs typeface="Times New Roman" panose="02020603050405020304" pitchFamily="18" charset="0"/>
              </a:rPr>
              <a:t>竞争条件</a:t>
            </a:r>
            <a:endParaRPr lang="en-US" altLang="zh-CN" sz="2800" b="1" dirty="0">
              <a:latin typeface="Times New Roman" panose="02020603050405020304" pitchFamily="18" charset="0"/>
              <a:cs typeface="Times New Roman" panose="02020603050405020304" pitchFamily="18" charset="0"/>
            </a:endParaRPr>
          </a:p>
        </p:txBody>
      </p:sp>
      <p:sp>
        <p:nvSpPr>
          <p:cNvPr id="40" name="Text Box 33"/>
          <p:cNvSpPr txBox="1">
            <a:spLocks noChangeArrowheads="1"/>
          </p:cNvSpPr>
          <p:nvPr/>
        </p:nvSpPr>
        <p:spPr bwMode="auto">
          <a:xfrm>
            <a:off x="5120126" y="996157"/>
            <a:ext cx="389589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读到</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的值为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将它存在一个局部变量</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Next-free-slot</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中</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时钟中断发生，进程</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A</a:t>
            </a:r>
            <a:r>
              <a:rPr lang="zh-CN" altLang="en-US" sz="2000" b="1" dirty="0">
                <a:solidFill>
                  <a:schemeClr val="tx1">
                    <a:lumMod val="95000"/>
                    <a:lumOff val="5000"/>
                  </a:schemeClr>
                </a:solidFill>
                <a:latin typeface="Times New Roman" panose="02020603050405020304" pitchFamily="18" charset="0"/>
                <a:cs typeface="Times New Roman" panose="02020603050405020304" pitchFamily="18" charset="0"/>
              </a:rPr>
              <a:t>中止</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，切换到进程</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运行</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也读</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en-US" altLang="zh-CN" sz="2000" b="1" dirty="0">
                <a:solidFill>
                  <a:schemeClr val="bg1">
                    <a:lumMod val="75000"/>
                  </a:schemeClr>
                </a:solidFill>
                <a:latin typeface="Times New Roman" panose="02020603050405020304" pitchFamily="18" charset="0"/>
                <a:cs typeface="Times New Roman" panose="02020603050405020304" pitchFamily="18" charset="0"/>
              </a:rPr>
              <a:t>,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同样得到</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en-US" altLang="zh-CN" sz="2000" b="1" dirty="0">
                <a:solidFill>
                  <a:schemeClr val="bg1">
                    <a:lumMod val="75000"/>
                  </a:schemeClr>
                </a:solidFill>
                <a:latin typeface="Times New Roman" panose="02020603050405020304" pitchFamily="18" charset="0"/>
                <a:cs typeface="Times New Roman" panose="02020603050405020304" pitchFamily="18" charset="0"/>
              </a:rPr>
              <a:t>,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将要打印的文件名存入</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号槽，并将</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的值更新为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8,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会认为它的工作结束；</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接着从上次中止的地方再次运行，检查变量</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next-free-slot</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，发现其值为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，于是将打印文件名存入</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号槽，并将</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的值更新为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8</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永远不会打印。</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722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891" name="Group 3"/>
          <p:cNvGrpSpPr>
            <a:grpSpLocks/>
          </p:cNvGrpSpPr>
          <p:nvPr/>
        </p:nvGrpSpPr>
        <p:grpSpPr bwMode="auto">
          <a:xfrm>
            <a:off x="71500" y="1484784"/>
            <a:ext cx="5040313" cy="4560887"/>
            <a:chOff x="158" y="845"/>
            <a:chExt cx="3175" cy="2873"/>
          </a:xfrm>
        </p:grpSpPr>
        <p:sp>
          <p:nvSpPr>
            <p:cNvPr id="165892" name="Rectangle 4"/>
            <p:cNvSpPr>
              <a:spLocks noChangeArrowheads="1"/>
            </p:cNvSpPr>
            <p:nvPr/>
          </p:nvSpPr>
          <p:spPr bwMode="auto">
            <a:xfrm>
              <a:off x="1483" y="845"/>
              <a:ext cx="922" cy="2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893" name="Line 5"/>
            <p:cNvSpPr>
              <a:spLocks noChangeShapeType="1"/>
            </p:cNvSpPr>
            <p:nvPr/>
          </p:nvSpPr>
          <p:spPr bwMode="auto">
            <a:xfrm>
              <a:off x="1483" y="1255"/>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4" name="Line 6"/>
            <p:cNvSpPr>
              <a:spLocks noChangeShapeType="1"/>
            </p:cNvSpPr>
            <p:nvPr/>
          </p:nvSpPr>
          <p:spPr bwMode="auto">
            <a:xfrm>
              <a:off x="1483" y="1501"/>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5" name="Line 7"/>
            <p:cNvSpPr>
              <a:spLocks noChangeShapeType="1"/>
            </p:cNvSpPr>
            <p:nvPr/>
          </p:nvSpPr>
          <p:spPr bwMode="auto">
            <a:xfrm>
              <a:off x="1483" y="1746"/>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6" name="Line 8"/>
            <p:cNvSpPr>
              <a:spLocks noChangeShapeType="1"/>
            </p:cNvSpPr>
            <p:nvPr/>
          </p:nvSpPr>
          <p:spPr bwMode="auto">
            <a:xfrm>
              <a:off x="1483" y="1992"/>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7" name="Line 9"/>
            <p:cNvSpPr>
              <a:spLocks noChangeShapeType="1"/>
            </p:cNvSpPr>
            <p:nvPr/>
          </p:nvSpPr>
          <p:spPr bwMode="auto">
            <a:xfrm>
              <a:off x="1483" y="2238"/>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8" name="Line 10"/>
            <p:cNvSpPr>
              <a:spLocks noChangeShapeType="1"/>
            </p:cNvSpPr>
            <p:nvPr/>
          </p:nvSpPr>
          <p:spPr bwMode="auto">
            <a:xfrm>
              <a:off x="1483" y="2484"/>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9" name="Line 11"/>
            <p:cNvSpPr>
              <a:spLocks noChangeShapeType="1"/>
            </p:cNvSpPr>
            <p:nvPr/>
          </p:nvSpPr>
          <p:spPr bwMode="auto">
            <a:xfrm>
              <a:off x="1483" y="2730"/>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900" name="Line 12"/>
            <p:cNvSpPr>
              <a:spLocks noChangeShapeType="1"/>
            </p:cNvSpPr>
            <p:nvPr/>
          </p:nvSpPr>
          <p:spPr bwMode="auto">
            <a:xfrm>
              <a:off x="1483" y="2976"/>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901" name="Text Box 13"/>
            <p:cNvSpPr txBox="1">
              <a:spLocks noChangeArrowheads="1"/>
            </p:cNvSpPr>
            <p:nvPr/>
          </p:nvSpPr>
          <p:spPr bwMode="auto">
            <a:xfrm>
              <a:off x="1805" y="926"/>
              <a:ext cx="34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t>
              </a:r>
            </a:p>
          </p:txBody>
        </p:sp>
        <p:sp>
          <p:nvSpPr>
            <p:cNvPr id="165902" name="Text Box 14"/>
            <p:cNvSpPr txBox="1">
              <a:spLocks noChangeArrowheads="1"/>
            </p:cNvSpPr>
            <p:nvPr/>
          </p:nvSpPr>
          <p:spPr bwMode="auto">
            <a:xfrm>
              <a:off x="1800" y="3016"/>
              <a:ext cx="349"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t>
              </a:r>
            </a:p>
          </p:txBody>
        </p:sp>
        <p:sp>
          <p:nvSpPr>
            <p:cNvPr id="165903" name="Text Box 15"/>
            <p:cNvSpPr txBox="1">
              <a:spLocks noChangeArrowheads="1"/>
            </p:cNvSpPr>
            <p:nvPr/>
          </p:nvSpPr>
          <p:spPr bwMode="auto">
            <a:xfrm>
              <a:off x="1483" y="1501"/>
              <a:ext cx="9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abc.doc</a:t>
              </a:r>
              <a:endParaRPr lang="en-US" altLang="zh-CN" sz="2400" b="1" dirty="0">
                <a:latin typeface="Times New Roman" panose="02020603050405020304" pitchFamily="18" charset="0"/>
                <a:cs typeface="Times New Roman" panose="02020603050405020304" pitchFamily="18" charset="0"/>
              </a:endParaRPr>
            </a:p>
          </p:txBody>
        </p:sp>
        <p:sp>
          <p:nvSpPr>
            <p:cNvPr id="165904" name="Text Box 16"/>
            <p:cNvSpPr txBox="1">
              <a:spLocks noChangeArrowheads="1"/>
            </p:cNvSpPr>
            <p:nvPr/>
          </p:nvSpPr>
          <p:spPr bwMode="auto">
            <a:xfrm>
              <a:off x="1483" y="1706"/>
              <a:ext cx="9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xyz.doc</a:t>
              </a:r>
              <a:endParaRPr lang="en-US" altLang="zh-CN" sz="2400" b="1" dirty="0">
                <a:latin typeface="Times New Roman" panose="02020603050405020304" pitchFamily="18" charset="0"/>
                <a:cs typeface="Times New Roman" panose="02020603050405020304" pitchFamily="18" charset="0"/>
              </a:endParaRPr>
            </a:p>
          </p:txBody>
        </p:sp>
        <p:sp>
          <p:nvSpPr>
            <p:cNvPr id="165905" name="Text Box 17"/>
            <p:cNvSpPr txBox="1">
              <a:spLocks noChangeArrowheads="1"/>
            </p:cNvSpPr>
            <p:nvPr/>
          </p:nvSpPr>
          <p:spPr bwMode="auto">
            <a:xfrm>
              <a:off x="1483" y="1963"/>
              <a:ext cx="9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123.doc</a:t>
              </a:r>
              <a:endParaRPr lang="en-US" altLang="zh-CN" sz="2400" b="1" dirty="0">
                <a:latin typeface="Times New Roman" panose="02020603050405020304" pitchFamily="18" charset="0"/>
                <a:cs typeface="Times New Roman" panose="02020603050405020304" pitchFamily="18" charset="0"/>
              </a:endParaRPr>
            </a:p>
          </p:txBody>
        </p:sp>
        <p:sp>
          <p:nvSpPr>
            <p:cNvPr id="165906" name="Text Box 18"/>
            <p:cNvSpPr txBox="1">
              <a:spLocks noChangeArrowheads="1"/>
            </p:cNvSpPr>
            <p:nvPr/>
          </p:nvSpPr>
          <p:spPr bwMode="auto">
            <a:xfrm>
              <a:off x="1282" y="1501"/>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4</a:t>
              </a:r>
            </a:p>
          </p:txBody>
        </p:sp>
        <p:sp>
          <p:nvSpPr>
            <p:cNvPr id="165907" name="Text Box 19"/>
            <p:cNvSpPr txBox="1">
              <a:spLocks noChangeArrowheads="1"/>
            </p:cNvSpPr>
            <p:nvPr/>
          </p:nvSpPr>
          <p:spPr bwMode="auto">
            <a:xfrm>
              <a:off x="1282" y="173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5</a:t>
              </a:r>
            </a:p>
          </p:txBody>
        </p:sp>
        <p:sp>
          <p:nvSpPr>
            <p:cNvPr id="165908" name="Text Box 20"/>
            <p:cNvSpPr txBox="1">
              <a:spLocks noChangeArrowheads="1"/>
            </p:cNvSpPr>
            <p:nvPr/>
          </p:nvSpPr>
          <p:spPr bwMode="auto">
            <a:xfrm>
              <a:off x="1282" y="197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6</a:t>
              </a:r>
            </a:p>
          </p:txBody>
        </p:sp>
        <p:sp>
          <p:nvSpPr>
            <p:cNvPr id="165909" name="Text Box 21"/>
            <p:cNvSpPr txBox="1">
              <a:spLocks noChangeArrowheads="1"/>
            </p:cNvSpPr>
            <p:nvPr/>
          </p:nvSpPr>
          <p:spPr bwMode="auto">
            <a:xfrm>
              <a:off x="1282" y="222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7</a:t>
              </a:r>
            </a:p>
          </p:txBody>
        </p:sp>
        <p:sp>
          <p:nvSpPr>
            <p:cNvPr id="165912" name="Oval 24"/>
            <p:cNvSpPr>
              <a:spLocks noChangeArrowheads="1"/>
            </p:cNvSpPr>
            <p:nvPr/>
          </p:nvSpPr>
          <p:spPr bwMode="auto">
            <a:xfrm>
              <a:off x="158" y="2443"/>
              <a:ext cx="883" cy="4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913" name="Text Box 25"/>
            <p:cNvSpPr txBox="1">
              <a:spLocks noChangeArrowheads="1"/>
            </p:cNvSpPr>
            <p:nvPr/>
          </p:nvSpPr>
          <p:spPr bwMode="auto">
            <a:xfrm>
              <a:off x="239" y="2566"/>
              <a:ext cx="7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Process B</a:t>
              </a:r>
            </a:p>
          </p:txBody>
        </p:sp>
        <p:sp>
          <p:nvSpPr>
            <p:cNvPr id="165915" name="Line 27"/>
            <p:cNvSpPr>
              <a:spLocks noChangeShapeType="1"/>
            </p:cNvSpPr>
            <p:nvPr/>
          </p:nvSpPr>
          <p:spPr bwMode="auto">
            <a:xfrm flipV="1">
              <a:off x="1081" y="2361"/>
              <a:ext cx="201" cy="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916" name="Rectangle 28"/>
            <p:cNvSpPr>
              <a:spLocks noChangeArrowheads="1"/>
            </p:cNvSpPr>
            <p:nvPr/>
          </p:nvSpPr>
          <p:spPr bwMode="auto">
            <a:xfrm>
              <a:off x="2562" y="1469"/>
              <a:ext cx="726" cy="3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917" name="Text Box 29"/>
            <p:cNvSpPr txBox="1">
              <a:spLocks noChangeArrowheads="1"/>
            </p:cNvSpPr>
            <p:nvPr/>
          </p:nvSpPr>
          <p:spPr bwMode="auto">
            <a:xfrm>
              <a:off x="2607" y="1498"/>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Out=4</a:t>
              </a:r>
            </a:p>
          </p:txBody>
        </p:sp>
        <p:sp>
          <p:nvSpPr>
            <p:cNvPr id="165918" name="Rectangle 30"/>
            <p:cNvSpPr>
              <a:spLocks noChangeArrowheads="1"/>
            </p:cNvSpPr>
            <p:nvPr/>
          </p:nvSpPr>
          <p:spPr bwMode="auto">
            <a:xfrm>
              <a:off x="2565" y="2156"/>
              <a:ext cx="723" cy="3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919" name="Text Box 31"/>
            <p:cNvSpPr txBox="1">
              <a:spLocks noChangeArrowheads="1"/>
            </p:cNvSpPr>
            <p:nvPr/>
          </p:nvSpPr>
          <p:spPr bwMode="auto">
            <a:xfrm>
              <a:off x="2686" y="2197"/>
              <a:ext cx="6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anose="02020603050405020304" pitchFamily="18" charset="0"/>
                  <a:cs typeface="Times New Roman" panose="02020603050405020304" pitchFamily="18" charset="0"/>
                </a:rPr>
                <a:t>In=7</a:t>
              </a:r>
            </a:p>
          </p:txBody>
        </p:sp>
        <p:sp>
          <p:nvSpPr>
            <p:cNvPr id="165920" name="Text Box 32"/>
            <p:cNvSpPr txBox="1">
              <a:spLocks noChangeArrowheads="1"/>
            </p:cNvSpPr>
            <p:nvPr/>
          </p:nvSpPr>
          <p:spPr bwMode="auto">
            <a:xfrm>
              <a:off x="1519" y="3430"/>
              <a:ext cx="9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Spooler</a:t>
              </a:r>
              <a:endParaRPr lang="en-US" altLang="zh-CN" sz="2400">
                <a:latin typeface="Times New Roman" panose="02020603050405020304" pitchFamily="18" charset="0"/>
                <a:cs typeface="Times New Roman" panose="02020603050405020304" pitchFamily="18" charset="0"/>
              </a:endParaRPr>
            </a:p>
          </p:txBody>
        </p:sp>
      </p:grpSp>
      <p:sp>
        <p:nvSpPr>
          <p:cNvPr id="35" name="Text Box 17"/>
          <p:cNvSpPr txBox="1">
            <a:spLocks noChangeArrowheads="1"/>
          </p:cNvSpPr>
          <p:nvPr/>
        </p:nvSpPr>
        <p:spPr bwMode="auto">
          <a:xfrm>
            <a:off x="2192858" y="3655876"/>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solidFill>
                  <a:srgbClr val="FF0000"/>
                </a:solidFill>
                <a:latin typeface="Times New Roman" panose="02020603050405020304" pitchFamily="18" charset="0"/>
                <a:cs typeface="Times New Roman" panose="02020603050405020304" pitchFamily="18" charset="0"/>
              </a:rPr>
              <a:t>new.doc</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p:sp>
        <p:nvSpPr>
          <p:cNvPr id="36" name="Oval 22"/>
          <p:cNvSpPr>
            <a:spLocks noChangeArrowheads="1"/>
          </p:cNvSpPr>
          <p:nvPr/>
        </p:nvSpPr>
        <p:spPr bwMode="auto">
          <a:xfrm>
            <a:off x="71500" y="2915121"/>
            <a:ext cx="1401763" cy="652462"/>
          </a:xfrm>
          <a:prstGeom prst="ellipse">
            <a:avLst/>
          </a:prstGeom>
          <a:solidFill>
            <a:schemeClr val="bg1">
              <a:lumMod val="95000"/>
            </a:schemeClr>
          </a:solidFill>
          <a:ln w="9525">
            <a:solidFill>
              <a:schemeClr val="tx1"/>
            </a:solidFill>
            <a:round/>
            <a:headEnd/>
            <a:tailEnd/>
          </a:ln>
          <a:effectLs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7" name="Line 26"/>
          <p:cNvSpPr>
            <a:spLocks noChangeShapeType="1"/>
          </p:cNvSpPr>
          <p:nvPr/>
        </p:nvSpPr>
        <p:spPr bwMode="auto">
          <a:xfrm>
            <a:off x="1473263" y="3372321"/>
            <a:ext cx="382588" cy="388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8" name="Text Box 23"/>
          <p:cNvSpPr txBox="1">
            <a:spLocks noChangeArrowheads="1"/>
          </p:cNvSpPr>
          <p:nvPr/>
        </p:nvSpPr>
        <p:spPr bwMode="auto">
          <a:xfrm>
            <a:off x="200088" y="3110384"/>
            <a:ext cx="1209675" cy="338137"/>
          </a:xfrm>
          <a:prstGeom prst="rect">
            <a:avLst/>
          </a:prstGeom>
          <a:noFill/>
          <a:ln>
            <a:noFill/>
          </a:ln>
          <a:effectLst/>
          <a:extLst/>
        </p:spPr>
        <p:txBody>
          <a:bodyPr>
            <a:spAutoFit/>
          </a:bodyPr>
          <a:lstStyle/>
          <a:p>
            <a:pPr>
              <a:spcBef>
                <a:spcPct val="50000"/>
              </a:spcBef>
            </a:pPr>
            <a:r>
              <a:rPr lang="en-US" altLang="zh-CN" sz="1600" b="1" dirty="0">
                <a:solidFill>
                  <a:schemeClr val="bg1">
                    <a:lumMod val="50000"/>
                  </a:schemeClr>
                </a:solidFill>
                <a:latin typeface="Times New Roman" panose="02020603050405020304" pitchFamily="18" charset="0"/>
                <a:cs typeface="Times New Roman" panose="02020603050405020304" pitchFamily="18" charset="0"/>
              </a:rPr>
              <a:t>Process A</a:t>
            </a:r>
          </a:p>
        </p:txBody>
      </p:sp>
      <p:sp>
        <p:nvSpPr>
          <p:cNvPr id="39" name="Rectangle 30"/>
          <p:cNvSpPr>
            <a:spLocks noChangeArrowheads="1"/>
          </p:cNvSpPr>
          <p:nvPr/>
        </p:nvSpPr>
        <p:spPr bwMode="auto">
          <a:xfrm>
            <a:off x="3892613" y="4041068"/>
            <a:ext cx="1147763" cy="519112"/>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0" name="Text Box 31"/>
          <p:cNvSpPr txBox="1">
            <a:spLocks noChangeArrowheads="1"/>
          </p:cNvSpPr>
          <p:nvPr/>
        </p:nvSpPr>
        <p:spPr bwMode="auto">
          <a:xfrm>
            <a:off x="4084700" y="4106155"/>
            <a:ext cx="9556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smtClean="0">
                <a:latin typeface="Times New Roman" panose="02020603050405020304" pitchFamily="18" charset="0"/>
                <a:cs typeface="Times New Roman" panose="02020603050405020304" pitchFamily="18" charset="0"/>
              </a:rPr>
              <a:t>In=8</a:t>
            </a:r>
            <a:endParaRPr lang="en-US" altLang="zh-CN" sz="2400" b="1" dirty="0">
              <a:latin typeface="Times New Roman" panose="02020603050405020304" pitchFamily="18" charset="0"/>
              <a:cs typeface="Times New Roman" panose="02020603050405020304" pitchFamily="18" charset="0"/>
            </a:endParaRPr>
          </a:p>
        </p:txBody>
      </p:sp>
      <p:cxnSp>
        <p:nvCxnSpPr>
          <p:cNvPr id="3" name="曲线连接符 2"/>
          <p:cNvCxnSpPr>
            <a:stCxn id="165918" idx="3"/>
            <a:endCxn id="39" idx="3"/>
          </p:cNvCxnSpPr>
          <p:nvPr/>
        </p:nvCxnSpPr>
        <p:spPr>
          <a:xfrm>
            <a:off x="5040376" y="3825552"/>
            <a:ext cx="12700" cy="475072"/>
          </a:xfrm>
          <a:prstGeom prst="curvedConnector3">
            <a:avLst>
              <a:gd name="adj1" fmla="val 180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156176" y="299534"/>
            <a:ext cx="2826415" cy="369332"/>
          </a:xfrm>
          <a:prstGeom prst="rect">
            <a:avLst/>
          </a:prstGeom>
        </p:spPr>
        <p:txBody>
          <a:bodyPr wrap="none">
            <a:spAutoFit/>
          </a:bodyPr>
          <a:lstStyle/>
          <a:p>
            <a:r>
              <a:rPr lang="en-US" altLang="zh-CN" dirty="0"/>
              <a:t>Spooler</a:t>
            </a:r>
            <a:r>
              <a:rPr lang="zh-CN" altLang="en-US" dirty="0"/>
              <a:t>目录问题（互斥）</a:t>
            </a:r>
          </a:p>
        </p:txBody>
      </p:sp>
      <p:sp>
        <p:nvSpPr>
          <p:cNvPr id="42" name="Text Box 2"/>
          <p:cNvSpPr txBox="1">
            <a:spLocks noChangeArrowheads="1"/>
          </p:cNvSpPr>
          <p:nvPr/>
        </p:nvSpPr>
        <p:spPr bwMode="auto">
          <a:xfrm>
            <a:off x="1104900" y="224644"/>
            <a:ext cx="256705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2.2.1 </a:t>
            </a:r>
            <a:r>
              <a:rPr lang="zh-CN" altLang="en-US" sz="2800" b="1" dirty="0" smtClean="0">
                <a:latin typeface="Times New Roman" panose="02020603050405020304" pitchFamily="18" charset="0"/>
                <a:cs typeface="Times New Roman" panose="02020603050405020304" pitchFamily="18" charset="0"/>
              </a:rPr>
              <a:t>竞争条件</a:t>
            </a:r>
            <a:endParaRPr lang="en-US" altLang="zh-CN" sz="2800" b="1" dirty="0">
              <a:latin typeface="Times New Roman" panose="02020603050405020304" pitchFamily="18" charset="0"/>
              <a:cs typeface="Times New Roman" panose="02020603050405020304" pitchFamily="18" charset="0"/>
            </a:endParaRPr>
          </a:p>
        </p:txBody>
      </p:sp>
      <p:sp>
        <p:nvSpPr>
          <p:cNvPr id="43" name="Text Box 33"/>
          <p:cNvSpPr txBox="1">
            <a:spLocks noChangeArrowheads="1"/>
          </p:cNvSpPr>
          <p:nvPr/>
        </p:nvSpPr>
        <p:spPr bwMode="auto">
          <a:xfrm>
            <a:off x="5120126" y="996157"/>
            <a:ext cx="389589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读到</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的值为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将它存在一个局部变量</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Next-free-slot</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中</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时钟中断发生，进程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a:t>
            </a:r>
            <a:r>
              <a:rPr lang="zh-CN" altLang="en-US" sz="2000" b="1" dirty="0">
                <a:solidFill>
                  <a:schemeClr val="bg1">
                    <a:lumMod val="75000"/>
                  </a:schemeClr>
                </a:solidFill>
                <a:latin typeface="Times New Roman" panose="02020603050405020304" pitchFamily="18" charset="0"/>
                <a:cs typeface="Times New Roman" panose="02020603050405020304" pitchFamily="18" charset="0"/>
              </a:rPr>
              <a:t>中止</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，切换到进程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运行</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也读</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In</a:t>
            </a:r>
            <a:r>
              <a:rPr lang="en-US" altLang="zh-CN"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同样得到</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7</a:t>
            </a:r>
            <a:r>
              <a:rPr lang="en-US" altLang="zh-CN"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将要打印的文件名存入</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号槽，并将</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的值更新为</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8, </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会认为它的工作结束；</a:t>
            </a:r>
            <a:endParaRPr lang="en-US" altLang="zh-CN"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接着从上次中止的地方再次运行，检查变量</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next-free-slot</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，发现其值为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，于是将打印文件名存入</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号槽，并将</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的值更新为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8</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永远不会打印。</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6846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891" name="Group 3"/>
          <p:cNvGrpSpPr>
            <a:grpSpLocks/>
          </p:cNvGrpSpPr>
          <p:nvPr/>
        </p:nvGrpSpPr>
        <p:grpSpPr bwMode="auto">
          <a:xfrm>
            <a:off x="1855850" y="1484784"/>
            <a:ext cx="3255963" cy="4560887"/>
            <a:chOff x="1282" y="845"/>
            <a:chExt cx="2051" cy="2873"/>
          </a:xfrm>
        </p:grpSpPr>
        <p:sp>
          <p:nvSpPr>
            <p:cNvPr id="165892" name="Rectangle 4"/>
            <p:cNvSpPr>
              <a:spLocks noChangeArrowheads="1"/>
            </p:cNvSpPr>
            <p:nvPr/>
          </p:nvSpPr>
          <p:spPr bwMode="auto">
            <a:xfrm>
              <a:off x="1483" y="845"/>
              <a:ext cx="922" cy="2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893" name="Line 5"/>
            <p:cNvSpPr>
              <a:spLocks noChangeShapeType="1"/>
            </p:cNvSpPr>
            <p:nvPr/>
          </p:nvSpPr>
          <p:spPr bwMode="auto">
            <a:xfrm>
              <a:off x="1483" y="1255"/>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4" name="Line 6"/>
            <p:cNvSpPr>
              <a:spLocks noChangeShapeType="1"/>
            </p:cNvSpPr>
            <p:nvPr/>
          </p:nvSpPr>
          <p:spPr bwMode="auto">
            <a:xfrm>
              <a:off x="1483" y="1501"/>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5" name="Line 7"/>
            <p:cNvSpPr>
              <a:spLocks noChangeShapeType="1"/>
            </p:cNvSpPr>
            <p:nvPr/>
          </p:nvSpPr>
          <p:spPr bwMode="auto">
            <a:xfrm>
              <a:off x="1483" y="1746"/>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6" name="Line 8"/>
            <p:cNvSpPr>
              <a:spLocks noChangeShapeType="1"/>
            </p:cNvSpPr>
            <p:nvPr/>
          </p:nvSpPr>
          <p:spPr bwMode="auto">
            <a:xfrm>
              <a:off x="1483" y="1992"/>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7" name="Line 9"/>
            <p:cNvSpPr>
              <a:spLocks noChangeShapeType="1"/>
            </p:cNvSpPr>
            <p:nvPr/>
          </p:nvSpPr>
          <p:spPr bwMode="auto">
            <a:xfrm>
              <a:off x="1483" y="2238"/>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8" name="Line 10"/>
            <p:cNvSpPr>
              <a:spLocks noChangeShapeType="1"/>
            </p:cNvSpPr>
            <p:nvPr/>
          </p:nvSpPr>
          <p:spPr bwMode="auto">
            <a:xfrm>
              <a:off x="1483" y="2484"/>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9" name="Line 11"/>
            <p:cNvSpPr>
              <a:spLocks noChangeShapeType="1"/>
            </p:cNvSpPr>
            <p:nvPr/>
          </p:nvSpPr>
          <p:spPr bwMode="auto">
            <a:xfrm>
              <a:off x="1483" y="2730"/>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900" name="Line 12"/>
            <p:cNvSpPr>
              <a:spLocks noChangeShapeType="1"/>
            </p:cNvSpPr>
            <p:nvPr/>
          </p:nvSpPr>
          <p:spPr bwMode="auto">
            <a:xfrm>
              <a:off x="1483" y="2976"/>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901" name="Text Box 13"/>
            <p:cNvSpPr txBox="1">
              <a:spLocks noChangeArrowheads="1"/>
            </p:cNvSpPr>
            <p:nvPr/>
          </p:nvSpPr>
          <p:spPr bwMode="auto">
            <a:xfrm>
              <a:off x="1805" y="926"/>
              <a:ext cx="34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t>
              </a:r>
            </a:p>
          </p:txBody>
        </p:sp>
        <p:sp>
          <p:nvSpPr>
            <p:cNvPr id="165902" name="Text Box 14"/>
            <p:cNvSpPr txBox="1">
              <a:spLocks noChangeArrowheads="1"/>
            </p:cNvSpPr>
            <p:nvPr/>
          </p:nvSpPr>
          <p:spPr bwMode="auto">
            <a:xfrm>
              <a:off x="1800" y="3016"/>
              <a:ext cx="349"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t>
              </a:r>
            </a:p>
          </p:txBody>
        </p:sp>
        <p:sp>
          <p:nvSpPr>
            <p:cNvPr id="165903" name="Text Box 15"/>
            <p:cNvSpPr txBox="1">
              <a:spLocks noChangeArrowheads="1"/>
            </p:cNvSpPr>
            <p:nvPr/>
          </p:nvSpPr>
          <p:spPr bwMode="auto">
            <a:xfrm>
              <a:off x="1483" y="1501"/>
              <a:ext cx="9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abc.doc</a:t>
              </a:r>
              <a:endParaRPr lang="en-US" altLang="zh-CN" sz="2400" b="1" dirty="0">
                <a:latin typeface="Times New Roman" panose="02020603050405020304" pitchFamily="18" charset="0"/>
                <a:cs typeface="Times New Roman" panose="02020603050405020304" pitchFamily="18" charset="0"/>
              </a:endParaRPr>
            </a:p>
          </p:txBody>
        </p:sp>
        <p:sp>
          <p:nvSpPr>
            <p:cNvPr id="165904" name="Text Box 16"/>
            <p:cNvSpPr txBox="1">
              <a:spLocks noChangeArrowheads="1"/>
            </p:cNvSpPr>
            <p:nvPr/>
          </p:nvSpPr>
          <p:spPr bwMode="auto">
            <a:xfrm>
              <a:off x="1483" y="1706"/>
              <a:ext cx="9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xyz.doc</a:t>
              </a:r>
              <a:endParaRPr lang="en-US" altLang="zh-CN" sz="2400" b="1" dirty="0">
                <a:latin typeface="Times New Roman" panose="02020603050405020304" pitchFamily="18" charset="0"/>
                <a:cs typeface="Times New Roman" panose="02020603050405020304" pitchFamily="18" charset="0"/>
              </a:endParaRPr>
            </a:p>
          </p:txBody>
        </p:sp>
        <p:sp>
          <p:nvSpPr>
            <p:cNvPr id="165905" name="Text Box 17"/>
            <p:cNvSpPr txBox="1">
              <a:spLocks noChangeArrowheads="1"/>
            </p:cNvSpPr>
            <p:nvPr/>
          </p:nvSpPr>
          <p:spPr bwMode="auto">
            <a:xfrm>
              <a:off x="1483" y="1963"/>
              <a:ext cx="9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123.doc</a:t>
              </a:r>
              <a:endParaRPr lang="en-US" altLang="zh-CN" sz="2400" b="1" dirty="0">
                <a:latin typeface="Times New Roman" panose="02020603050405020304" pitchFamily="18" charset="0"/>
                <a:cs typeface="Times New Roman" panose="02020603050405020304" pitchFamily="18" charset="0"/>
              </a:endParaRPr>
            </a:p>
          </p:txBody>
        </p:sp>
        <p:sp>
          <p:nvSpPr>
            <p:cNvPr id="165906" name="Text Box 18"/>
            <p:cNvSpPr txBox="1">
              <a:spLocks noChangeArrowheads="1"/>
            </p:cNvSpPr>
            <p:nvPr/>
          </p:nvSpPr>
          <p:spPr bwMode="auto">
            <a:xfrm>
              <a:off x="1282" y="1501"/>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4</a:t>
              </a:r>
            </a:p>
          </p:txBody>
        </p:sp>
        <p:sp>
          <p:nvSpPr>
            <p:cNvPr id="165907" name="Text Box 19"/>
            <p:cNvSpPr txBox="1">
              <a:spLocks noChangeArrowheads="1"/>
            </p:cNvSpPr>
            <p:nvPr/>
          </p:nvSpPr>
          <p:spPr bwMode="auto">
            <a:xfrm>
              <a:off x="1282" y="173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5</a:t>
              </a:r>
            </a:p>
          </p:txBody>
        </p:sp>
        <p:sp>
          <p:nvSpPr>
            <p:cNvPr id="165908" name="Text Box 20"/>
            <p:cNvSpPr txBox="1">
              <a:spLocks noChangeArrowheads="1"/>
            </p:cNvSpPr>
            <p:nvPr/>
          </p:nvSpPr>
          <p:spPr bwMode="auto">
            <a:xfrm>
              <a:off x="1282" y="197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6</a:t>
              </a:r>
            </a:p>
          </p:txBody>
        </p:sp>
        <p:sp>
          <p:nvSpPr>
            <p:cNvPr id="165909" name="Text Box 21"/>
            <p:cNvSpPr txBox="1">
              <a:spLocks noChangeArrowheads="1"/>
            </p:cNvSpPr>
            <p:nvPr/>
          </p:nvSpPr>
          <p:spPr bwMode="auto">
            <a:xfrm>
              <a:off x="1282" y="222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7</a:t>
              </a:r>
            </a:p>
          </p:txBody>
        </p:sp>
        <p:sp>
          <p:nvSpPr>
            <p:cNvPr id="165916" name="Rectangle 28"/>
            <p:cNvSpPr>
              <a:spLocks noChangeArrowheads="1"/>
            </p:cNvSpPr>
            <p:nvPr/>
          </p:nvSpPr>
          <p:spPr bwMode="auto">
            <a:xfrm>
              <a:off x="2562" y="1469"/>
              <a:ext cx="726" cy="3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917" name="Text Box 29"/>
            <p:cNvSpPr txBox="1">
              <a:spLocks noChangeArrowheads="1"/>
            </p:cNvSpPr>
            <p:nvPr/>
          </p:nvSpPr>
          <p:spPr bwMode="auto">
            <a:xfrm>
              <a:off x="2607" y="1498"/>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Out=4</a:t>
              </a:r>
            </a:p>
          </p:txBody>
        </p:sp>
        <p:sp>
          <p:nvSpPr>
            <p:cNvPr id="165920" name="Text Box 32"/>
            <p:cNvSpPr txBox="1">
              <a:spLocks noChangeArrowheads="1"/>
            </p:cNvSpPr>
            <p:nvPr/>
          </p:nvSpPr>
          <p:spPr bwMode="auto">
            <a:xfrm>
              <a:off x="1519" y="3430"/>
              <a:ext cx="9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Spooler</a:t>
              </a:r>
              <a:endParaRPr lang="en-US" altLang="zh-CN" sz="2400">
                <a:latin typeface="Times New Roman" panose="02020603050405020304" pitchFamily="18" charset="0"/>
                <a:cs typeface="Times New Roman" panose="02020603050405020304" pitchFamily="18" charset="0"/>
              </a:endParaRPr>
            </a:p>
          </p:txBody>
        </p:sp>
      </p:grpSp>
      <p:sp>
        <p:nvSpPr>
          <p:cNvPr id="35" name="Text Box 17"/>
          <p:cNvSpPr txBox="1">
            <a:spLocks noChangeArrowheads="1"/>
          </p:cNvSpPr>
          <p:nvPr/>
        </p:nvSpPr>
        <p:spPr bwMode="auto">
          <a:xfrm>
            <a:off x="2192858" y="3655876"/>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solidFill>
                  <a:srgbClr val="0000FF"/>
                </a:solidFill>
                <a:latin typeface="Times New Roman" panose="02020603050405020304" pitchFamily="18" charset="0"/>
                <a:cs typeface="Times New Roman" panose="02020603050405020304" pitchFamily="18" charset="0"/>
              </a:rPr>
              <a:t>cover.pdf</a:t>
            </a:r>
            <a:endParaRPr lang="en-US" altLang="zh-CN" sz="2400" b="1" dirty="0">
              <a:solidFill>
                <a:srgbClr val="0000FF"/>
              </a:solidFill>
              <a:latin typeface="Times New Roman" panose="02020603050405020304" pitchFamily="18" charset="0"/>
              <a:cs typeface="Times New Roman" panose="02020603050405020304" pitchFamily="18" charset="0"/>
            </a:endParaRPr>
          </a:p>
        </p:txBody>
      </p:sp>
      <p:sp>
        <p:nvSpPr>
          <p:cNvPr id="32" name="Oval 22"/>
          <p:cNvSpPr>
            <a:spLocks noChangeArrowheads="1"/>
          </p:cNvSpPr>
          <p:nvPr/>
        </p:nvSpPr>
        <p:spPr bwMode="auto">
          <a:xfrm>
            <a:off x="71500" y="2915121"/>
            <a:ext cx="1401763" cy="652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3" name="Line 26"/>
          <p:cNvSpPr>
            <a:spLocks noChangeShapeType="1"/>
          </p:cNvSpPr>
          <p:nvPr/>
        </p:nvSpPr>
        <p:spPr bwMode="auto">
          <a:xfrm>
            <a:off x="1473263" y="3372321"/>
            <a:ext cx="382588" cy="388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 name="Text Box 23"/>
          <p:cNvSpPr txBox="1">
            <a:spLocks noChangeArrowheads="1"/>
          </p:cNvSpPr>
          <p:nvPr/>
        </p:nvSpPr>
        <p:spPr bwMode="auto">
          <a:xfrm>
            <a:off x="200088" y="3110384"/>
            <a:ext cx="120967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dirty="0">
                <a:latin typeface="Times New Roman" panose="02020603050405020304" pitchFamily="18" charset="0"/>
                <a:cs typeface="Times New Roman" panose="02020603050405020304" pitchFamily="18" charset="0"/>
              </a:rPr>
              <a:t>Process A</a:t>
            </a:r>
          </a:p>
        </p:txBody>
      </p:sp>
      <p:sp>
        <p:nvSpPr>
          <p:cNvPr id="40" name="Oval 24"/>
          <p:cNvSpPr>
            <a:spLocks noChangeArrowheads="1"/>
          </p:cNvSpPr>
          <p:nvPr/>
        </p:nvSpPr>
        <p:spPr bwMode="auto">
          <a:xfrm>
            <a:off x="71500" y="4021609"/>
            <a:ext cx="1401763" cy="650875"/>
          </a:xfrm>
          <a:prstGeom prst="ellipse">
            <a:avLst/>
          </a:prstGeom>
          <a:solidFill>
            <a:schemeClr val="bg1">
              <a:lumMod val="95000"/>
            </a:schemeClr>
          </a:solidFill>
          <a:ln w="9525">
            <a:solidFill>
              <a:schemeClr val="tx1"/>
            </a:solidFill>
            <a:round/>
            <a:headEnd/>
            <a:tailEnd/>
          </a:ln>
          <a:effectLs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 name="Text Box 25"/>
          <p:cNvSpPr txBox="1">
            <a:spLocks noChangeArrowheads="1"/>
          </p:cNvSpPr>
          <p:nvPr/>
        </p:nvSpPr>
        <p:spPr bwMode="auto">
          <a:xfrm>
            <a:off x="200088" y="4216871"/>
            <a:ext cx="1209675" cy="336550"/>
          </a:xfrm>
          <a:prstGeom prst="rect">
            <a:avLst/>
          </a:prstGeom>
          <a:noFill/>
          <a:ln>
            <a:noFill/>
          </a:ln>
          <a:effectLst/>
          <a:extLst/>
        </p:spPr>
        <p:txBody>
          <a:bodyPr>
            <a:spAutoFit/>
          </a:bodyPr>
          <a:lstStyle/>
          <a:p>
            <a:pPr>
              <a:spcBef>
                <a:spcPct val="50000"/>
              </a:spcBef>
            </a:pPr>
            <a:r>
              <a:rPr lang="en-US" altLang="zh-CN" sz="1600" b="1" dirty="0">
                <a:solidFill>
                  <a:schemeClr val="bg1">
                    <a:lumMod val="50000"/>
                  </a:schemeClr>
                </a:solidFill>
                <a:latin typeface="Times New Roman" panose="02020603050405020304" pitchFamily="18" charset="0"/>
                <a:cs typeface="Times New Roman" panose="02020603050405020304" pitchFamily="18" charset="0"/>
              </a:rPr>
              <a:t>Process B</a:t>
            </a:r>
          </a:p>
        </p:txBody>
      </p:sp>
      <p:sp>
        <p:nvSpPr>
          <p:cNvPr id="42" name="Line 27"/>
          <p:cNvSpPr>
            <a:spLocks noChangeShapeType="1"/>
          </p:cNvSpPr>
          <p:nvPr/>
        </p:nvSpPr>
        <p:spPr bwMode="auto">
          <a:xfrm flipV="1">
            <a:off x="1536763" y="3891434"/>
            <a:ext cx="319088" cy="4556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 name="Rectangle 30"/>
          <p:cNvSpPr>
            <a:spLocks noChangeArrowheads="1"/>
          </p:cNvSpPr>
          <p:nvPr/>
        </p:nvSpPr>
        <p:spPr bwMode="auto">
          <a:xfrm>
            <a:off x="3892613" y="4041068"/>
            <a:ext cx="1147763" cy="519112"/>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 name="Text Box 31"/>
          <p:cNvSpPr txBox="1">
            <a:spLocks noChangeArrowheads="1"/>
          </p:cNvSpPr>
          <p:nvPr/>
        </p:nvSpPr>
        <p:spPr bwMode="auto">
          <a:xfrm>
            <a:off x="4084700" y="4106155"/>
            <a:ext cx="9556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smtClean="0">
                <a:latin typeface="Times New Roman" panose="02020603050405020304" pitchFamily="18" charset="0"/>
                <a:cs typeface="Times New Roman" panose="02020603050405020304" pitchFamily="18" charset="0"/>
              </a:rPr>
              <a:t>In=8</a:t>
            </a:r>
            <a:endParaRPr lang="en-US" altLang="zh-CN" sz="2400" b="1" dirty="0">
              <a:latin typeface="Times New Roman" panose="02020603050405020304" pitchFamily="18" charset="0"/>
              <a:cs typeface="Times New Roman" panose="02020603050405020304" pitchFamily="18" charset="0"/>
            </a:endParaRPr>
          </a:p>
        </p:txBody>
      </p:sp>
      <p:sp>
        <p:nvSpPr>
          <p:cNvPr id="37" name="矩形 36"/>
          <p:cNvSpPr/>
          <p:nvPr/>
        </p:nvSpPr>
        <p:spPr>
          <a:xfrm>
            <a:off x="6156176" y="299534"/>
            <a:ext cx="2826415" cy="369332"/>
          </a:xfrm>
          <a:prstGeom prst="rect">
            <a:avLst/>
          </a:prstGeom>
        </p:spPr>
        <p:txBody>
          <a:bodyPr wrap="none">
            <a:spAutoFit/>
          </a:bodyPr>
          <a:lstStyle/>
          <a:p>
            <a:r>
              <a:rPr lang="en-US" altLang="zh-CN" dirty="0"/>
              <a:t>Spooler</a:t>
            </a:r>
            <a:r>
              <a:rPr lang="zh-CN" altLang="en-US" dirty="0"/>
              <a:t>目录问题（互斥）</a:t>
            </a:r>
          </a:p>
        </p:txBody>
      </p:sp>
      <p:sp>
        <p:nvSpPr>
          <p:cNvPr id="38" name="Text Box 2"/>
          <p:cNvSpPr txBox="1">
            <a:spLocks noChangeArrowheads="1"/>
          </p:cNvSpPr>
          <p:nvPr/>
        </p:nvSpPr>
        <p:spPr bwMode="auto">
          <a:xfrm>
            <a:off x="1104900" y="224644"/>
            <a:ext cx="256705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2.2.1 </a:t>
            </a:r>
            <a:r>
              <a:rPr lang="zh-CN" altLang="en-US" sz="2800" b="1" dirty="0" smtClean="0">
                <a:latin typeface="Times New Roman" panose="02020603050405020304" pitchFamily="18" charset="0"/>
                <a:cs typeface="Times New Roman" panose="02020603050405020304" pitchFamily="18" charset="0"/>
              </a:rPr>
              <a:t>竞争条件</a:t>
            </a:r>
            <a:endParaRPr lang="en-US" altLang="zh-CN" sz="2800" b="1" dirty="0">
              <a:latin typeface="Times New Roman" panose="02020603050405020304" pitchFamily="18" charset="0"/>
              <a:cs typeface="Times New Roman" panose="02020603050405020304" pitchFamily="18" charset="0"/>
            </a:endParaRPr>
          </a:p>
        </p:txBody>
      </p:sp>
      <p:sp>
        <p:nvSpPr>
          <p:cNvPr id="39" name="Text Box 33"/>
          <p:cNvSpPr txBox="1">
            <a:spLocks noChangeArrowheads="1"/>
          </p:cNvSpPr>
          <p:nvPr/>
        </p:nvSpPr>
        <p:spPr bwMode="auto">
          <a:xfrm>
            <a:off x="5120126" y="996157"/>
            <a:ext cx="389589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读到</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的值为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将它存在一个局部变量</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Next-free-slot</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中</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时钟中断发生，进程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a:t>
            </a:r>
            <a:r>
              <a:rPr lang="zh-CN" altLang="en-US" sz="2000" b="1" dirty="0">
                <a:solidFill>
                  <a:schemeClr val="bg1">
                    <a:lumMod val="75000"/>
                  </a:schemeClr>
                </a:solidFill>
                <a:latin typeface="Times New Roman" panose="02020603050405020304" pitchFamily="18" charset="0"/>
                <a:cs typeface="Times New Roman" panose="02020603050405020304" pitchFamily="18" charset="0"/>
              </a:rPr>
              <a:t>中止</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，切换到进程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运行</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也读</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en-US" altLang="zh-CN" sz="2000" b="1" dirty="0">
                <a:solidFill>
                  <a:schemeClr val="bg1">
                    <a:lumMod val="75000"/>
                  </a:schemeClr>
                </a:solidFill>
                <a:latin typeface="Times New Roman" panose="02020603050405020304" pitchFamily="18" charset="0"/>
                <a:cs typeface="Times New Roman" panose="02020603050405020304" pitchFamily="18" charset="0"/>
              </a:rPr>
              <a:t>,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同样得到</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en-US" altLang="zh-CN" sz="2000" b="1" dirty="0">
                <a:solidFill>
                  <a:schemeClr val="bg1">
                    <a:lumMod val="75000"/>
                  </a:schemeClr>
                </a:solidFill>
                <a:latin typeface="Times New Roman" panose="02020603050405020304" pitchFamily="18" charset="0"/>
                <a:cs typeface="Times New Roman" panose="02020603050405020304" pitchFamily="18" charset="0"/>
              </a:rPr>
              <a:t>,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将要打印的文件名存入</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号槽，并将</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的值更新为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8,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会认为它的工作结束；</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A</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接着从上次中止的地方再次运行，检查变量</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next-free-slot</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，发现其值为</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，于是将打印文件名存入</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号槽，并将</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的值更新为</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8</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altLang="zh-CN"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永远不会打印。</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5461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891" name="Group 3"/>
          <p:cNvGrpSpPr>
            <a:grpSpLocks/>
          </p:cNvGrpSpPr>
          <p:nvPr/>
        </p:nvGrpSpPr>
        <p:grpSpPr bwMode="auto">
          <a:xfrm>
            <a:off x="1855850" y="1484784"/>
            <a:ext cx="3255963" cy="4560887"/>
            <a:chOff x="1282" y="845"/>
            <a:chExt cx="2051" cy="2873"/>
          </a:xfrm>
        </p:grpSpPr>
        <p:sp>
          <p:nvSpPr>
            <p:cNvPr id="165892" name="Rectangle 4"/>
            <p:cNvSpPr>
              <a:spLocks noChangeArrowheads="1"/>
            </p:cNvSpPr>
            <p:nvPr/>
          </p:nvSpPr>
          <p:spPr bwMode="auto">
            <a:xfrm>
              <a:off x="1483" y="845"/>
              <a:ext cx="922" cy="2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893" name="Line 5"/>
            <p:cNvSpPr>
              <a:spLocks noChangeShapeType="1"/>
            </p:cNvSpPr>
            <p:nvPr/>
          </p:nvSpPr>
          <p:spPr bwMode="auto">
            <a:xfrm>
              <a:off x="1483" y="1255"/>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4" name="Line 6"/>
            <p:cNvSpPr>
              <a:spLocks noChangeShapeType="1"/>
            </p:cNvSpPr>
            <p:nvPr/>
          </p:nvSpPr>
          <p:spPr bwMode="auto">
            <a:xfrm>
              <a:off x="1483" y="1501"/>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5" name="Line 7"/>
            <p:cNvSpPr>
              <a:spLocks noChangeShapeType="1"/>
            </p:cNvSpPr>
            <p:nvPr/>
          </p:nvSpPr>
          <p:spPr bwMode="auto">
            <a:xfrm>
              <a:off x="1483" y="1746"/>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6" name="Line 8"/>
            <p:cNvSpPr>
              <a:spLocks noChangeShapeType="1"/>
            </p:cNvSpPr>
            <p:nvPr/>
          </p:nvSpPr>
          <p:spPr bwMode="auto">
            <a:xfrm>
              <a:off x="1483" y="1992"/>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7" name="Line 9"/>
            <p:cNvSpPr>
              <a:spLocks noChangeShapeType="1"/>
            </p:cNvSpPr>
            <p:nvPr/>
          </p:nvSpPr>
          <p:spPr bwMode="auto">
            <a:xfrm>
              <a:off x="1483" y="2238"/>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8" name="Line 10"/>
            <p:cNvSpPr>
              <a:spLocks noChangeShapeType="1"/>
            </p:cNvSpPr>
            <p:nvPr/>
          </p:nvSpPr>
          <p:spPr bwMode="auto">
            <a:xfrm>
              <a:off x="1483" y="2484"/>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899" name="Line 11"/>
            <p:cNvSpPr>
              <a:spLocks noChangeShapeType="1"/>
            </p:cNvSpPr>
            <p:nvPr/>
          </p:nvSpPr>
          <p:spPr bwMode="auto">
            <a:xfrm>
              <a:off x="1483" y="2730"/>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900" name="Line 12"/>
            <p:cNvSpPr>
              <a:spLocks noChangeShapeType="1"/>
            </p:cNvSpPr>
            <p:nvPr/>
          </p:nvSpPr>
          <p:spPr bwMode="auto">
            <a:xfrm>
              <a:off x="1483" y="2976"/>
              <a:ext cx="9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901" name="Text Box 13"/>
            <p:cNvSpPr txBox="1">
              <a:spLocks noChangeArrowheads="1"/>
            </p:cNvSpPr>
            <p:nvPr/>
          </p:nvSpPr>
          <p:spPr bwMode="auto">
            <a:xfrm>
              <a:off x="1805" y="926"/>
              <a:ext cx="34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t>
              </a:r>
            </a:p>
          </p:txBody>
        </p:sp>
        <p:sp>
          <p:nvSpPr>
            <p:cNvPr id="165902" name="Text Box 14"/>
            <p:cNvSpPr txBox="1">
              <a:spLocks noChangeArrowheads="1"/>
            </p:cNvSpPr>
            <p:nvPr/>
          </p:nvSpPr>
          <p:spPr bwMode="auto">
            <a:xfrm>
              <a:off x="1800" y="3016"/>
              <a:ext cx="349"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t>
              </a:r>
            </a:p>
          </p:txBody>
        </p:sp>
        <p:sp>
          <p:nvSpPr>
            <p:cNvPr id="165903" name="Text Box 15"/>
            <p:cNvSpPr txBox="1">
              <a:spLocks noChangeArrowheads="1"/>
            </p:cNvSpPr>
            <p:nvPr/>
          </p:nvSpPr>
          <p:spPr bwMode="auto">
            <a:xfrm>
              <a:off x="1483" y="1501"/>
              <a:ext cx="9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abc.doc</a:t>
              </a:r>
              <a:endParaRPr lang="en-US" altLang="zh-CN" sz="2400" b="1" dirty="0">
                <a:latin typeface="Times New Roman" panose="02020603050405020304" pitchFamily="18" charset="0"/>
                <a:cs typeface="Times New Roman" panose="02020603050405020304" pitchFamily="18" charset="0"/>
              </a:endParaRPr>
            </a:p>
          </p:txBody>
        </p:sp>
        <p:sp>
          <p:nvSpPr>
            <p:cNvPr id="165904" name="Text Box 16"/>
            <p:cNvSpPr txBox="1">
              <a:spLocks noChangeArrowheads="1"/>
            </p:cNvSpPr>
            <p:nvPr/>
          </p:nvSpPr>
          <p:spPr bwMode="auto">
            <a:xfrm>
              <a:off x="1483" y="1706"/>
              <a:ext cx="9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xyz.doc</a:t>
              </a:r>
              <a:endParaRPr lang="en-US" altLang="zh-CN" sz="2400" b="1" dirty="0">
                <a:latin typeface="Times New Roman" panose="02020603050405020304" pitchFamily="18" charset="0"/>
                <a:cs typeface="Times New Roman" panose="02020603050405020304" pitchFamily="18" charset="0"/>
              </a:endParaRPr>
            </a:p>
          </p:txBody>
        </p:sp>
        <p:sp>
          <p:nvSpPr>
            <p:cNvPr id="165905" name="Text Box 17"/>
            <p:cNvSpPr txBox="1">
              <a:spLocks noChangeArrowheads="1"/>
            </p:cNvSpPr>
            <p:nvPr/>
          </p:nvSpPr>
          <p:spPr bwMode="auto">
            <a:xfrm>
              <a:off x="1483" y="1963"/>
              <a:ext cx="9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latin typeface="Times New Roman" panose="02020603050405020304" pitchFamily="18" charset="0"/>
                  <a:cs typeface="Times New Roman" panose="02020603050405020304" pitchFamily="18" charset="0"/>
                </a:rPr>
                <a:t>123.doc</a:t>
              </a:r>
              <a:endParaRPr lang="en-US" altLang="zh-CN" sz="2400" b="1" dirty="0">
                <a:latin typeface="Times New Roman" panose="02020603050405020304" pitchFamily="18" charset="0"/>
                <a:cs typeface="Times New Roman" panose="02020603050405020304" pitchFamily="18" charset="0"/>
              </a:endParaRPr>
            </a:p>
          </p:txBody>
        </p:sp>
        <p:sp>
          <p:nvSpPr>
            <p:cNvPr id="165906" name="Text Box 18"/>
            <p:cNvSpPr txBox="1">
              <a:spLocks noChangeArrowheads="1"/>
            </p:cNvSpPr>
            <p:nvPr/>
          </p:nvSpPr>
          <p:spPr bwMode="auto">
            <a:xfrm>
              <a:off x="1282" y="1501"/>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4</a:t>
              </a:r>
            </a:p>
          </p:txBody>
        </p:sp>
        <p:sp>
          <p:nvSpPr>
            <p:cNvPr id="165907" name="Text Box 19"/>
            <p:cNvSpPr txBox="1">
              <a:spLocks noChangeArrowheads="1"/>
            </p:cNvSpPr>
            <p:nvPr/>
          </p:nvSpPr>
          <p:spPr bwMode="auto">
            <a:xfrm>
              <a:off x="1282" y="173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5</a:t>
              </a:r>
            </a:p>
          </p:txBody>
        </p:sp>
        <p:sp>
          <p:nvSpPr>
            <p:cNvPr id="165908" name="Text Box 20"/>
            <p:cNvSpPr txBox="1">
              <a:spLocks noChangeArrowheads="1"/>
            </p:cNvSpPr>
            <p:nvPr/>
          </p:nvSpPr>
          <p:spPr bwMode="auto">
            <a:xfrm>
              <a:off x="1282" y="197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6</a:t>
              </a:r>
            </a:p>
          </p:txBody>
        </p:sp>
        <p:sp>
          <p:nvSpPr>
            <p:cNvPr id="165909" name="Text Box 21"/>
            <p:cNvSpPr txBox="1">
              <a:spLocks noChangeArrowheads="1"/>
            </p:cNvSpPr>
            <p:nvPr/>
          </p:nvSpPr>
          <p:spPr bwMode="auto">
            <a:xfrm>
              <a:off x="1282" y="222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7</a:t>
              </a:r>
            </a:p>
          </p:txBody>
        </p:sp>
        <p:sp>
          <p:nvSpPr>
            <p:cNvPr id="165916" name="Rectangle 28"/>
            <p:cNvSpPr>
              <a:spLocks noChangeArrowheads="1"/>
            </p:cNvSpPr>
            <p:nvPr/>
          </p:nvSpPr>
          <p:spPr bwMode="auto">
            <a:xfrm>
              <a:off x="2562" y="1469"/>
              <a:ext cx="726" cy="3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5917" name="Text Box 29"/>
            <p:cNvSpPr txBox="1">
              <a:spLocks noChangeArrowheads="1"/>
            </p:cNvSpPr>
            <p:nvPr/>
          </p:nvSpPr>
          <p:spPr bwMode="auto">
            <a:xfrm>
              <a:off x="2607" y="1498"/>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Out=4</a:t>
              </a:r>
            </a:p>
          </p:txBody>
        </p:sp>
        <p:sp>
          <p:nvSpPr>
            <p:cNvPr id="165920" name="Text Box 32"/>
            <p:cNvSpPr txBox="1">
              <a:spLocks noChangeArrowheads="1"/>
            </p:cNvSpPr>
            <p:nvPr/>
          </p:nvSpPr>
          <p:spPr bwMode="auto">
            <a:xfrm>
              <a:off x="1519" y="3430"/>
              <a:ext cx="9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Spooler</a:t>
              </a:r>
              <a:endParaRPr lang="en-US" altLang="zh-CN" sz="2400">
                <a:latin typeface="Times New Roman" panose="02020603050405020304" pitchFamily="18" charset="0"/>
                <a:cs typeface="Times New Roman" panose="02020603050405020304" pitchFamily="18" charset="0"/>
              </a:endParaRPr>
            </a:p>
          </p:txBody>
        </p:sp>
      </p:grpSp>
      <p:sp>
        <p:nvSpPr>
          <p:cNvPr id="35" name="Text Box 17"/>
          <p:cNvSpPr txBox="1">
            <a:spLocks noChangeArrowheads="1"/>
          </p:cNvSpPr>
          <p:nvPr/>
        </p:nvSpPr>
        <p:spPr bwMode="auto">
          <a:xfrm>
            <a:off x="2192858" y="3655876"/>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b="1" dirty="0" smtClean="0">
                <a:solidFill>
                  <a:srgbClr val="0000FF"/>
                </a:solidFill>
                <a:latin typeface="Times New Roman" panose="02020603050405020304" pitchFamily="18" charset="0"/>
                <a:cs typeface="Times New Roman" panose="02020603050405020304" pitchFamily="18" charset="0"/>
              </a:rPr>
              <a:t>cover.pdf</a:t>
            </a:r>
            <a:endParaRPr lang="en-US" altLang="zh-CN" sz="2400" b="1" dirty="0">
              <a:solidFill>
                <a:srgbClr val="0000FF"/>
              </a:solidFill>
              <a:latin typeface="Times New Roman" panose="02020603050405020304" pitchFamily="18" charset="0"/>
              <a:cs typeface="Times New Roman" panose="02020603050405020304" pitchFamily="18" charset="0"/>
            </a:endParaRPr>
          </a:p>
        </p:txBody>
      </p:sp>
      <p:sp>
        <p:nvSpPr>
          <p:cNvPr id="42" name="Oval 22"/>
          <p:cNvSpPr>
            <a:spLocks noChangeArrowheads="1"/>
          </p:cNvSpPr>
          <p:nvPr/>
        </p:nvSpPr>
        <p:spPr bwMode="auto">
          <a:xfrm>
            <a:off x="71500" y="2915121"/>
            <a:ext cx="1401763" cy="652462"/>
          </a:xfrm>
          <a:prstGeom prst="ellipse">
            <a:avLst/>
          </a:prstGeom>
          <a:solidFill>
            <a:schemeClr val="bg1">
              <a:lumMod val="95000"/>
            </a:schemeClr>
          </a:solidFill>
          <a:ln w="9525">
            <a:solidFill>
              <a:schemeClr val="tx1"/>
            </a:solidFill>
            <a:round/>
            <a:headEnd/>
            <a:tailEnd/>
          </a:ln>
          <a:effectLs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3" name="Line 26"/>
          <p:cNvSpPr>
            <a:spLocks noChangeShapeType="1"/>
          </p:cNvSpPr>
          <p:nvPr/>
        </p:nvSpPr>
        <p:spPr bwMode="auto">
          <a:xfrm>
            <a:off x="1473263" y="3372321"/>
            <a:ext cx="382588" cy="388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4" name="Text Box 23"/>
          <p:cNvSpPr txBox="1">
            <a:spLocks noChangeArrowheads="1"/>
          </p:cNvSpPr>
          <p:nvPr/>
        </p:nvSpPr>
        <p:spPr bwMode="auto">
          <a:xfrm>
            <a:off x="200088" y="3110384"/>
            <a:ext cx="1209675" cy="338137"/>
          </a:xfrm>
          <a:prstGeom prst="rect">
            <a:avLst/>
          </a:prstGeom>
          <a:noFill/>
          <a:ln>
            <a:noFill/>
          </a:ln>
          <a:effectLst/>
          <a:extLst/>
        </p:spPr>
        <p:txBody>
          <a:bodyPr>
            <a:spAutoFit/>
          </a:bodyPr>
          <a:lstStyle/>
          <a:p>
            <a:pPr>
              <a:spcBef>
                <a:spcPct val="50000"/>
              </a:spcBef>
            </a:pPr>
            <a:r>
              <a:rPr lang="en-US" altLang="zh-CN" sz="1600" b="1" dirty="0">
                <a:solidFill>
                  <a:schemeClr val="bg1">
                    <a:lumMod val="50000"/>
                  </a:schemeClr>
                </a:solidFill>
                <a:latin typeface="Times New Roman" panose="02020603050405020304" pitchFamily="18" charset="0"/>
                <a:cs typeface="Times New Roman" panose="02020603050405020304" pitchFamily="18" charset="0"/>
              </a:rPr>
              <a:t>Process A</a:t>
            </a:r>
          </a:p>
        </p:txBody>
      </p:sp>
      <p:sp>
        <p:nvSpPr>
          <p:cNvPr id="45" name="Oval 24"/>
          <p:cNvSpPr>
            <a:spLocks noChangeArrowheads="1"/>
          </p:cNvSpPr>
          <p:nvPr/>
        </p:nvSpPr>
        <p:spPr bwMode="auto">
          <a:xfrm>
            <a:off x="71500" y="4021609"/>
            <a:ext cx="1401763" cy="650875"/>
          </a:xfrm>
          <a:prstGeom prst="ellipse">
            <a:avLst/>
          </a:prstGeom>
          <a:solidFill>
            <a:schemeClr val="bg1">
              <a:lumMod val="95000"/>
            </a:schemeClr>
          </a:solidFill>
          <a:ln w="9525">
            <a:solidFill>
              <a:schemeClr val="tx1"/>
            </a:solidFill>
            <a:round/>
            <a:headEnd/>
            <a:tailEnd/>
          </a:ln>
          <a:effectLs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6" name="Text Box 25"/>
          <p:cNvSpPr txBox="1">
            <a:spLocks noChangeArrowheads="1"/>
          </p:cNvSpPr>
          <p:nvPr/>
        </p:nvSpPr>
        <p:spPr bwMode="auto">
          <a:xfrm>
            <a:off x="200088" y="4216871"/>
            <a:ext cx="1209675" cy="336550"/>
          </a:xfrm>
          <a:prstGeom prst="rect">
            <a:avLst/>
          </a:prstGeom>
          <a:noFill/>
          <a:ln>
            <a:noFill/>
          </a:ln>
          <a:effectLst/>
          <a:extLst/>
        </p:spPr>
        <p:txBody>
          <a:bodyPr>
            <a:spAutoFit/>
          </a:bodyPr>
          <a:lstStyle/>
          <a:p>
            <a:pPr>
              <a:spcBef>
                <a:spcPct val="50000"/>
              </a:spcBef>
            </a:pPr>
            <a:r>
              <a:rPr lang="en-US" altLang="zh-CN" sz="1600" b="1" dirty="0">
                <a:solidFill>
                  <a:schemeClr val="bg1">
                    <a:lumMod val="50000"/>
                  </a:schemeClr>
                </a:solidFill>
                <a:latin typeface="Times New Roman" panose="02020603050405020304" pitchFamily="18" charset="0"/>
                <a:cs typeface="Times New Roman" panose="02020603050405020304" pitchFamily="18" charset="0"/>
              </a:rPr>
              <a:t>Process B</a:t>
            </a:r>
          </a:p>
        </p:txBody>
      </p:sp>
      <p:sp>
        <p:nvSpPr>
          <p:cNvPr id="47" name="Line 27"/>
          <p:cNvSpPr>
            <a:spLocks noChangeShapeType="1"/>
          </p:cNvSpPr>
          <p:nvPr/>
        </p:nvSpPr>
        <p:spPr bwMode="auto">
          <a:xfrm flipV="1">
            <a:off x="1536763" y="3891434"/>
            <a:ext cx="319088" cy="4556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8" name="Rectangle 30"/>
          <p:cNvSpPr>
            <a:spLocks noChangeArrowheads="1"/>
          </p:cNvSpPr>
          <p:nvPr/>
        </p:nvSpPr>
        <p:spPr bwMode="auto">
          <a:xfrm>
            <a:off x="3892613" y="4041068"/>
            <a:ext cx="1147763" cy="519112"/>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9" name="Text Box 31"/>
          <p:cNvSpPr txBox="1">
            <a:spLocks noChangeArrowheads="1"/>
          </p:cNvSpPr>
          <p:nvPr/>
        </p:nvSpPr>
        <p:spPr bwMode="auto">
          <a:xfrm>
            <a:off x="4084700" y="4106155"/>
            <a:ext cx="9556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smtClean="0">
                <a:latin typeface="Times New Roman" panose="02020603050405020304" pitchFamily="18" charset="0"/>
                <a:cs typeface="Times New Roman" panose="02020603050405020304" pitchFamily="18" charset="0"/>
              </a:rPr>
              <a:t>In=8</a:t>
            </a:r>
            <a:endParaRPr lang="en-US" altLang="zh-CN" sz="2400" b="1" dirty="0">
              <a:latin typeface="Times New Roman" panose="02020603050405020304" pitchFamily="18" charset="0"/>
              <a:cs typeface="Times New Roman" panose="02020603050405020304" pitchFamily="18" charset="0"/>
            </a:endParaRPr>
          </a:p>
        </p:txBody>
      </p:sp>
      <p:sp>
        <p:nvSpPr>
          <p:cNvPr id="36" name="矩形 35"/>
          <p:cNvSpPr/>
          <p:nvPr/>
        </p:nvSpPr>
        <p:spPr>
          <a:xfrm>
            <a:off x="6156176" y="299534"/>
            <a:ext cx="2826415" cy="369332"/>
          </a:xfrm>
          <a:prstGeom prst="rect">
            <a:avLst/>
          </a:prstGeom>
        </p:spPr>
        <p:txBody>
          <a:bodyPr wrap="none">
            <a:spAutoFit/>
          </a:bodyPr>
          <a:lstStyle/>
          <a:p>
            <a:r>
              <a:rPr lang="en-US" altLang="zh-CN" dirty="0"/>
              <a:t>Spooler</a:t>
            </a:r>
            <a:r>
              <a:rPr lang="zh-CN" altLang="en-US" dirty="0"/>
              <a:t>目录问题（互斥）</a:t>
            </a:r>
          </a:p>
        </p:txBody>
      </p:sp>
      <p:sp>
        <p:nvSpPr>
          <p:cNvPr id="37" name="Text Box 2"/>
          <p:cNvSpPr txBox="1">
            <a:spLocks noChangeArrowheads="1"/>
          </p:cNvSpPr>
          <p:nvPr/>
        </p:nvSpPr>
        <p:spPr bwMode="auto">
          <a:xfrm>
            <a:off x="1104900" y="224644"/>
            <a:ext cx="256705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2.2.1 </a:t>
            </a:r>
            <a:r>
              <a:rPr lang="zh-CN" altLang="en-US" sz="2800" b="1" dirty="0" smtClean="0">
                <a:latin typeface="Times New Roman" panose="02020603050405020304" pitchFamily="18" charset="0"/>
                <a:cs typeface="Times New Roman" panose="02020603050405020304" pitchFamily="18" charset="0"/>
              </a:rPr>
              <a:t>竞争条件</a:t>
            </a:r>
            <a:endParaRPr lang="en-US" altLang="zh-CN" sz="2800" b="1" dirty="0">
              <a:latin typeface="Times New Roman" panose="02020603050405020304" pitchFamily="18" charset="0"/>
              <a:cs typeface="Times New Roman" panose="02020603050405020304" pitchFamily="18" charset="0"/>
            </a:endParaRPr>
          </a:p>
        </p:txBody>
      </p:sp>
      <p:sp>
        <p:nvSpPr>
          <p:cNvPr id="38" name="Text Box 33"/>
          <p:cNvSpPr txBox="1">
            <a:spLocks noChangeArrowheads="1"/>
          </p:cNvSpPr>
          <p:nvPr/>
        </p:nvSpPr>
        <p:spPr bwMode="auto">
          <a:xfrm>
            <a:off x="5120126" y="996157"/>
            <a:ext cx="389589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读到</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的值为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将它存在一个局部变量</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Next-free-slot</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中</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时钟中断发生，进程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a:t>
            </a:r>
            <a:r>
              <a:rPr lang="zh-CN" altLang="en-US" sz="2000" b="1" dirty="0">
                <a:solidFill>
                  <a:schemeClr val="bg1">
                    <a:lumMod val="75000"/>
                  </a:schemeClr>
                </a:solidFill>
                <a:latin typeface="Times New Roman" panose="02020603050405020304" pitchFamily="18" charset="0"/>
                <a:cs typeface="Times New Roman" panose="02020603050405020304" pitchFamily="18" charset="0"/>
              </a:rPr>
              <a:t>中止</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，切换到进程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运行</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也读</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en-US" altLang="zh-CN" sz="2000" b="1" dirty="0">
                <a:solidFill>
                  <a:schemeClr val="bg1">
                    <a:lumMod val="75000"/>
                  </a:schemeClr>
                </a:solidFill>
                <a:latin typeface="Times New Roman" panose="02020603050405020304" pitchFamily="18" charset="0"/>
                <a:cs typeface="Times New Roman" panose="02020603050405020304" pitchFamily="18" charset="0"/>
              </a:rPr>
              <a:t>,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同样得到</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en-US" altLang="zh-CN" sz="2000" b="1" dirty="0">
                <a:solidFill>
                  <a:schemeClr val="bg1">
                    <a:lumMod val="75000"/>
                  </a:schemeClr>
                </a:solidFill>
                <a:latin typeface="Times New Roman" panose="02020603050405020304" pitchFamily="18" charset="0"/>
                <a:cs typeface="Times New Roman" panose="02020603050405020304" pitchFamily="18" charset="0"/>
              </a:rPr>
              <a:t>,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将要打印的文件名存入</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号槽，并将</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的值更新为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8, </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会认为它的工作结束；</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A</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接着从上次中止的地方再次运行，检查变量</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next-free-slot</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，发现其值为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，于是将打印文件名存入</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7</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号槽，并将</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In</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的值更新为</a:t>
            </a:r>
            <a:r>
              <a:rPr lang="en-US" altLang="zh-CN" sz="2000" b="1" dirty="0" smtClean="0">
                <a:solidFill>
                  <a:schemeClr val="bg1">
                    <a:lumMod val="75000"/>
                  </a:schemeClr>
                </a:solidFill>
                <a:latin typeface="Times New Roman" panose="02020603050405020304" pitchFamily="18" charset="0"/>
                <a:cs typeface="Times New Roman" panose="02020603050405020304" pitchFamily="18" charset="0"/>
              </a:rPr>
              <a:t>8</a:t>
            </a:r>
            <a:r>
              <a:rPr lang="zh-CN" altLang="en-US" sz="2000" b="1" dirty="0" smtClean="0">
                <a:solidFill>
                  <a:schemeClr val="bg1">
                    <a:lumMod val="75000"/>
                  </a:schemeClr>
                </a:solidFill>
                <a:latin typeface="Times New Roman" panose="02020603050405020304" pitchFamily="18" charset="0"/>
                <a:cs typeface="Times New Roman" panose="02020603050405020304" pitchFamily="18" charset="0"/>
              </a:rPr>
              <a:t>；</a:t>
            </a:r>
            <a:endParaRPr lang="en-US" altLang="zh-CN" sz="2000" b="1" dirty="0">
              <a:solidFill>
                <a:schemeClr val="bg1">
                  <a:lumMod val="75000"/>
                </a:schemeClr>
              </a:solidFill>
              <a:latin typeface="Times New Roman" panose="02020603050405020304" pitchFamily="18" charset="0"/>
              <a:cs typeface="Times New Roman" panose="02020603050405020304" pitchFamily="18" charset="0"/>
            </a:endParaRPr>
          </a:p>
          <a:p>
            <a:pPr algn="just">
              <a:spcBef>
                <a:spcPct val="50000"/>
              </a:spcBef>
              <a:buFont typeface="+mj-ea"/>
              <a:buAutoNum type="circleNumDbPlain"/>
            </a:pPr>
            <a:r>
              <a:rPr lang="zh-CN" altLang="en-US" sz="2000" b="1" dirty="0">
                <a:solidFill>
                  <a:schemeClr val="tx1">
                    <a:lumMod val="95000"/>
                    <a:lumOff val="5000"/>
                  </a:schemeClr>
                </a:solidFill>
                <a:latin typeface="Times New Roman" panose="02020603050405020304" pitchFamily="18" charset="0"/>
                <a:cs typeface="Times New Roman" panose="02020603050405020304" pitchFamily="18" charset="0"/>
              </a:rPr>
              <a:t>进程</a:t>
            </a:r>
            <a:r>
              <a:rPr lang="en-US" altLang="zh-CN" sz="2000" b="1" dirty="0" smtClean="0">
                <a:solidFill>
                  <a:schemeClr val="tx1">
                    <a:lumMod val="95000"/>
                    <a:lumOff val="5000"/>
                  </a:schemeClr>
                </a:solidFill>
                <a:latin typeface="Times New Roman" panose="02020603050405020304" pitchFamily="18" charset="0"/>
                <a:cs typeface="Times New Roman" panose="02020603050405020304" pitchFamily="18" charset="0"/>
              </a:rPr>
              <a:t>B</a:t>
            </a:r>
            <a:r>
              <a:rPr lang="zh-CN" altLang="en-US" sz="2000" b="1" dirty="0" smtClean="0">
                <a:solidFill>
                  <a:schemeClr val="tx1">
                    <a:lumMod val="95000"/>
                    <a:lumOff val="5000"/>
                  </a:schemeClr>
                </a:solidFill>
                <a:latin typeface="Times New Roman" panose="02020603050405020304" pitchFamily="18" charset="0"/>
                <a:cs typeface="Times New Roman" panose="02020603050405020304" pitchFamily="18" charset="0"/>
              </a:rPr>
              <a:t>永远不会打印。</a:t>
            </a:r>
            <a:endParaRPr lang="en-US" altLang="zh-CN"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524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5154" y="92403"/>
            <a:ext cx="5052986" cy="523220"/>
          </a:xfrm>
          <a:prstGeom prst="rect">
            <a:avLst/>
          </a:prstGeom>
        </p:spPr>
        <p:txBody>
          <a:bodyPr wrap="none">
            <a:spAutoFit/>
          </a:bodyPr>
          <a:lstStyle/>
          <a:p>
            <a:r>
              <a:rPr lang="en-US" altLang="zh-CN" sz="2800" b="1" dirty="0"/>
              <a:t>“</a:t>
            </a:r>
            <a:r>
              <a:rPr lang="zh-CN" altLang="en-US" sz="2800" b="1" dirty="0"/>
              <a:t>司机－售票员”问题（同步）</a:t>
            </a:r>
          </a:p>
        </p:txBody>
      </p:sp>
      <p:sp>
        <p:nvSpPr>
          <p:cNvPr id="5" name="Rectangle 6"/>
          <p:cNvSpPr>
            <a:spLocks noGrp="1" noChangeArrowheads="1"/>
          </p:cNvSpPr>
          <p:nvPr>
            <p:ph type="sldNum" sz="quarter" idx="12"/>
          </p:nvPr>
        </p:nvSpPr>
        <p:spPr>
          <a:xfrm>
            <a:off x="8135702" y="5704743"/>
            <a:ext cx="51435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814E44F3-2E00-410C-8FA1-21CD7A10BB35}" type="slidenum">
              <a:rPr lang="en-US" altLang="zh-CN">
                <a:solidFill>
                  <a:schemeClr val="bg1"/>
                </a:solidFill>
                <a:latin typeface="Arial" panose="020B0604020202020204" pitchFamily="34" charset="0"/>
              </a:rPr>
              <a:pPr eaLnBrk="1" hangingPunct="1"/>
              <a:t>48</a:t>
            </a:fld>
            <a:endParaRPr lang="en-US" altLang="zh-CN">
              <a:solidFill>
                <a:schemeClr val="bg1"/>
              </a:solidFill>
              <a:latin typeface="Arial" panose="020B0604020202020204" pitchFamily="34" charset="0"/>
            </a:endParaRPr>
          </a:p>
        </p:txBody>
      </p:sp>
      <p:sp>
        <p:nvSpPr>
          <p:cNvPr id="8" name="Rectangle 3"/>
          <p:cNvSpPr txBox="1">
            <a:spLocks noChangeArrowheads="1"/>
          </p:cNvSpPr>
          <p:nvPr/>
        </p:nvSpPr>
        <p:spPr bwMode="auto">
          <a:xfrm>
            <a:off x="935596" y="4978523"/>
            <a:ext cx="8642350" cy="1223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80000"/>
              </a:lnSpc>
              <a:buFont typeface="Wingdings" panose="05000000000000000000" pitchFamily="2" charset="2"/>
              <a:buChar char="Ø"/>
              <a:defRPr/>
            </a:pPr>
            <a:r>
              <a:rPr lang="zh-CN" altLang="en-US" sz="2800" kern="0" dirty="0" smtClean="0"/>
              <a:t>问题分析</a:t>
            </a:r>
          </a:p>
          <a:p>
            <a:pPr lvl="1" eaLnBrk="1" hangingPunct="1">
              <a:lnSpc>
                <a:spcPct val="80000"/>
              </a:lnSpc>
              <a:defRPr/>
            </a:pPr>
            <a:r>
              <a:rPr lang="zh-CN" altLang="en-US" sz="2400" kern="0" dirty="0" smtClean="0"/>
              <a:t>两个独立进程如何保持同步？</a:t>
            </a:r>
          </a:p>
          <a:p>
            <a:pPr lvl="1" eaLnBrk="1" hangingPunct="1">
              <a:lnSpc>
                <a:spcPct val="80000"/>
              </a:lnSpc>
              <a:defRPr/>
            </a:pPr>
            <a:r>
              <a:rPr lang="zh-CN" altLang="en-US" sz="2400" kern="0" dirty="0" smtClean="0"/>
              <a:t>现实应用中存在大量的类似实例</a:t>
            </a:r>
          </a:p>
        </p:txBody>
      </p:sp>
      <p:sp>
        <p:nvSpPr>
          <p:cNvPr id="9" name="Text Box 5"/>
          <p:cNvSpPr txBox="1">
            <a:spLocks noChangeArrowheads="1"/>
          </p:cNvSpPr>
          <p:nvPr/>
        </p:nvSpPr>
        <p:spPr bwMode="auto">
          <a:xfrm>
            <a:off x="574440" y="1232756"/>
            <a:ext cx="2378075" cy="2852737"/>
          </a:xfrm>
          <a:prstGeom prst="rect">
            <a:avLst/>
          </a:prstGeom>
          <a:solidFill>
            <a:schemeClr val="bg1">
              <a:lumMod val="95000"/>
            </a:schemeClr>
          </a:solidFill>
          <a:ln w="9525">
            <a:solidFill>
              <a:srgbClr val="9C4E00"/>
            </a:solidFill>
            <a:miter lim="800000"/>
            <a:headEnd/>
            <a:tailEnd/>
          </a:ln>
          <a:effectLst/>
        </p:spPr>
        <p:txBody>
          <a:bodyPr>
            <a:spAutoFit/>
          </a:bodyPr>
          <a:lstStyle/>
          <a:p>
            <a:pPr algn="ctr">
              <a:spcBef>
                <a:spcPct val="50000"/>
              </a:spcBef>
              <a:defRPr/>
            </a:pPr>
            <a:r>
              <a:rPr lang="zh-CN" altLang="en-US" b="1">
                <a:solidFill>
                  <a:schemeClr val="tx1">
                    <a:lumMod val="95000"/>
                    <a:lumOff val="5000"/>
                  </a:schemeClr>
                </a:solidFill>
              </a:rPr>
              <a:t>司机进程</a:t>
            </a:r>
          </a:p>
          <a:p>
            <a:pPr>
              <a:spcBef>
                <a:spcPct val="50000"/>
              </a:spcBef>
              <a:defRPr/>
            </a:pPr>
            <a:r>
              <a:rPr lang="en-US" altLang="zh-CN" b="1">
                <a:solidFill>
                  <a:schemeClr val="tx1">
                    <a:lumMod val="95000"/>
                    <a:lumOff val="5000"/>
                  </a:schemeClr>
                </a:solidFill>
              </a:rPr>
              <a:t>While(True)</a:t>
            </a:r>
          </a:p>
          <a:p>
            <a:pPr>
              <a:spcBef>
                <a:spcPct val="50000"/>
              </a:spcBef>
              <a:defRPr/>
            </a:pPr>
            <a:r>
              <a:rPr lang="en-US" altLang="zh-CN" b="1">
                <a:solidFill>
                  <a:schemeClr val="tx1">
                    <a:lumMod val="95000"/>
                    <a:lumOff val="5000"/>
                  </a:schemeClr>
                </a:solidFill>
              </a:rPr>
              <a:t>{</a:t>
            </a:r>
          </a:p>
          <a:p>
            <a:pPr>
              <a:spcBef>
                <a:spcPct val="50000"/>
              </a:spcBef>
              <a:defRPr/>
            </a:pPr>
            <a:r>
              <a:rPr lang="zh-CN" altLang="en-US" b="1">
                <a:solidFill>
                  <a:schemeClr val="tx1">
                    <a:lumMod val="95000"/>
                    <a:lumOff val="5000"/>
                  </a:schemeClr>
                </a:solidFill>
              </a:rPr>
              <a:t>启动公车；</a:t>
            </a:r>
          </a:p>
          <a:p>
            <a:pPr>
              <a:spcBef>
                <a:spcPct val="50000"/>
              </a:spcBef>
              <a:defRPr/>
            </a:pPr>
            <a:r>
              <a:rPr lang="zh-CN" altLang="en-US" b="1">
                <a:solidFill>
                  <a:schemeClr val="tx1">
                    <a:lumMod val="95000"/>
                    <a:lumOff val="5000"/>
                  </a:schemeClr>
                </a:solidFill>
              </a:rPr>
              <a:t>驾驶公车；</a:t>
            </a:r>
          </a:p>
          <a:p>
            <a:pPr>
              <a:spcBef>
                <a:spcPct val="50000"/>
              </a:spcBef>
              <a:defRPr/>
            </a:pPr>
            <a:r>
              <a:rPr lang="zh-CN" altLang="en-US" b="1">
                <a:solidFill>
                  <a:schemeClr val="tx1">
                    <a:lumMod val="95000"/>
                    <a:lumOff val="5000"/>
                  </a:schemeClr>
                </a:solidFill>
              </a:rPr>
              <a:t>停止公车；</a:t>
            </a:r>
          </a:p>
          <a:p>
            <a:pPr>
              <a:spcBef>
                <a:spcPct val="50000"/>
              </a:spcBef>
              <a:defRPr/>
            </a:pPr>
            <a:r>
              <a:rPr lang="en-US" altLang="zh-CN" b="1">
                <a:solidFill>
                  <a:schemeClr val="tx1">
                    <a:lumMod val="95000"/>
                    <a:lumOff val="5000"/>
                  </a:schemeClr>
                </a:solidFill>
              </a:rPr>
              <a:t>}</a:t>
            </a:r>
          </a:p>
        </p:txBody>
      </p:sp>
      <p:sp>
        <p:nvSpPr>
          <p:cNvPr id="10" name="Text Box 7"/>
          <p:cNvSpPr txBox="1">
            <a:spLocks noChangeArrowheads="1"/>
          </p:cNvSpPr>
          <p:nvPr/>
        </p:nvSpPr>
        <p:spPr bwMode="auto">
          <a:xfrm>
            <a:off x="3239852" y="1232756"/>
            <a:ext cx="2378075" cy="2852737"/>
          </a:xfrm>
          <a:prstGeom prst="rect">
            <a:avLst/>
          </a:prstGeom>
          <a:solidFill>
            <a:schemeClr val="bg1">
              <a:lumMod val="95000"/>
            </a:schemeClr>
          </a:solidFill>
          <a:ln w="9525">
            <a:solidFill>
              <a:srgbClr val="9C4E00"/>
            </a:solidFill>
            <a:miter lim="800000"/>
            <a:headEnd/>
            <a:tailEnd/>
          </a:ln>
          <a:effectLst/>
        </p:spPr>
        <p:txBody>
          <a:bodyPr>
            <a:spAutoFit/>
          </a:bodyPr>
          <a:lstStyle/>
          <a:p>
            <a:pPr algn="ctr">
              <a:spcBef>
                <a:spcPct val="50000"/>
              </a:spcBef>
              <a:defRPr/>
            </a:pPr>
            <a:r>
              <a:rPr lang="zh-CN" altLang="en-US" b="1">
                <a:solidFill>
                  <a:schemeClr val="tx1">
                    <a:lumMod val="95000"/>
                    <a:lumOff val="5000"/>
                  </a:schemeClr>
                </a:solidFill>
              </a:rPr>
              <a:t>售票员进程</a:t>
            </a:r>
          </a:p>
          <a:p>
            <a:pPr>
              <a:spcBef>
                <a:spcPct val="50000"/>
              </a:spcBef>
              <a:defRPr/>
            </a:pPr>
            <a:r>
              <a:rPr lang="en-US" altLang="zh-CN" b="1">
                <a:solidFill>
                  <a:schemeClr val="tx1">
                    <a:lumMod val="95000"/>
                    <a:lumOff val="5000"/>
                  </a:schemeClr>
                </a:solidFill>
              </a:rPr>
              <a:t>While(True)</a:t>
            </a:r>
          </a:p>
          <a:p>
            <a:pPr>
              <a:spcBef>
                <a:spcPct val="50000"/>
              </a:spcBef>
              <a:defRPr/>
            </a:pPr>
            <a:r>
              <a:rPr lang="en-US" altLang="zh-CN" b="1">
                <a:solidFill>
                  <a:schemeClr val="tx1">
                    <a:lumMod val="95000"/>
                    <a:lumOff val="5000"/>
                  </a:schemeClr>
                </a:solidFill>
              </a:rPr>
              <a:t>{</a:t>
            </a:r>
          </a:p>
          <a:p>
            <a:pPr>
              <a:spcBef>
                <a:spcPct val="50000"/>
              </a:spcBef>
              <a:defRPr/>
            </a:pPr>
            <a:r>
              <a:rPr lang="zh-CN" altLang="en-US" b="1">
                <a:solidFill>
                  <a:schemeClr val="tx1">
                    <a:lumMod val="95000"/>
                    <a:lumOff val="5000"/>
                  </a:schemeClr>
                </a:solidFill>
              </a:rPr>
              <a:t>关车门；</a:t>
            </a:r>
          </a:p>
          <a:p>
            <a:pPr>
              <a:spcBef>
                <a:spcPct val="50000"/>
              </a:spcBef>
              <a:defRPr/>
            </a:pPr>
            <a:r>
              <a:rPr lang="zh-CN" altLang="en-US" b="1">
                <a:solidFill>
                  <a:schemeClr val="tx1">
                    <a:lumMod val="95000"/>
                    <a:lumOff val="5000"/>
                  </a:schemeClr>
                </a:solidFill>
              </a:rPr>
              <a:t>卖车票；</a:t>
            </a:r>
          </a:p>
          <a:p>
            <a:pPr>
              <a:spcBef>
                <a:spcPct val="50000"/>
              </a:spcBef>
              <a:defRPr/>
            </a:pPr>
            <a:r>
              <a:rPr lang="zh-CN" altLang="en-US" b="1">
                <a:solidFill>
                  <a:schemeClr val="tx1">
                    <a:lumMod val="95000"/>
                    <a:lumOff val="5000"/>
                  </a:schemeClr>
                </a:solidFill>
              </a:rPr>
              <a:t>开车门；</a:t>
            </a:r>
          </a:p>
          <a:p>
            <a:pPr>
              <a:spcBef>
                <a:spcPct val="50000"/>
              </a:spcBef>
              <a:defRPr/>
            </a:pPr>
            <a:r>
              <a:rPr lang="en-US" altLang="zh-CN" b="1">
                <a:solidFill>
                  <a:schemeClr val="tx1">
                    <a:lumMod val="95000"/>
                    <a:lumOff val="5000"/>
                  </a:schemeClr>
                </a:solidFill>
              </a:rPr>
              <a:t>}</a:t>
            </a:r>
          </a:p>
        </p:txBody>
      </p:sp>
      <p:sp>
        <p:nvSpPr>
          <p:cNvPr id="11" name="Text Box 8"/>
          <p:cNvSpPr txBox="1">
            <a:spLocks noChangeArrowheads="1"/>
          </p:cNvSpPr>
          <p:nvPr/>
        </p:nvSpPr>
        <p:spPr bwMode="auto">
          <a:xfrm>
            <a:off x="6048140" y="1232756"/>
            <a:ext cx="2601912" cy="4090987"/>
          </a:xfrm>
          <a:prstGeom prst="rect">
            <a:avLst/>
          </a:prstGeom>
          <a:solidFill>
            <a:schemeClr val="bg1">
              <a:lumMod val="95000"/>
            </a:schemeClr>
          </a:solidFill>
          <a:ln w="9525">
            <a:solidFill>
              <a:srgbClr val="9C4E00"/>
            </a:solidFill>
            <a:miter lim="800000"/>
            <a:headEnd/>
            <a:tailEnd/>
          </a:ln>
          <a:effectLst/>
        </p:spPr>
        <p:txBody>
          <a:bodyPr wrap="square">
            <a:spAutoFit/>
          </a:bodyPr>
          <a:lstStyle/>
          <a:p>
            <a:pPr algn="ctr">
              <a:spcBef>
                <a:spcPct val="50000"/>
              </a:spcBef>
              <a:defRPr/>
            </a:pPr>
            <a:r>
              <a:rPr lang="zh-CN" altLang="en-US" b="1">
                <a:solidFill>
                  <a:schemeClr val="tx1">
                    <a:lumMod val="95000"/>
                    <a:lumOff val="5000"/>
                  </a:schemeClr>
                </a:solidFill>
              </a:rPr>
              <a:t>正确运行过程</a:t>
            </a:r>
          </a:p>
          <a:p>
            <a:pPr>
              <a:spcBef>
                <a:spcPct val="50000"/>
              </a:spcBef>
              <a:defRPr/>
            </a:pPr>
            <a:r>
              <a:rPr lang="en-US" altLang="zh-CN" b="1">
                <a:solidFill>
                  <a:schemeClr val="tx1">
                    <a:lumMod val="95000"/>
                    <a:lumOff val="5000"/>
                  </a:schemeClr>
                </a:solidFill>
              </a:rPr>
              <a:t>While(True)</a:t>
            </a:r>
          </a:p>
          <a:p>
            <a:pPr>
              <a:spcBef>
                <a:spcPct val="50000"/>
              </a:spcBef>
              <a:defRPr/>
            </a:pPr>
            <a:r>
              <a:rPr lang="en-US" altLang="zh-CN" b="1">
                <a:solidFill>
                  <a:schemeClr val="tx1">
                    <a:lumMod val="95000"/>
                    <a:lumOff val="5000"/>
                  </a:schemeClr>
                </a:solidFill>
              </a:rPr>
              <a:t>{</a:t>
            </a:r>
          </a:p>
          <a:p>
            <a:pPr>
              <a:spcBef>
                <a:spcPct val="50000"/>
              </a:spcBef>
              <a:defRPr/>
            </a:pPr>
            <a:r>
              <a:rPr lang="zh-CN" altLang="en-US" b="1">
                <a:solidFill>
                  <a:schemeClr val="tx1">
                    <a:lumMod val="95000"/>
                    <a:lumOff val="5000"/>
                  </a:schemeClr>
                </a:solidFill>
              </a:rPr>
              <a:t>（司机）启动公车；</a:t>
            </a:r>
          </a:p>
          <a:p>
            <a:pPr>
              <a:spcBef>
                <a:spcPct val="50000"/>
              </a:spcBef>
              <a:defRPr/>
            </a:pPr>
            <a:r>
              <a:rPr lang="zh-CN" altLang="en-US" b="1">
                <a:solidFill>
                  <a:schemeClr val="tx1">
                    <a:lumMod val="95000"/>
                    <a:lumOff val="5000"/>
                  </a:schemeClr>
                </a:solidFill>
              </a:rPr>
              <a:t>（售票员）关车门；</a:t>
            </a:r>
          </a:p>
          <a:p>
            <a:pPr>
              <a:spcBef>
                <a:spcPct val="50000"/>
              </a:spcBef>
              <a:defRPr/>
            </a:pPr>
            <a:r>
              <a:rPr lang="zh-CN" altLang="en-US" b="1">
                <a:solidFill>
                  <a:schemeClr val="tx1">
                    <a:lumMod val="95000"/>
                    <a:lumOff val="5000"/>
                  </a:schemeClr>
                </a:solidFill>
              </a:rPr>
              <a:t>（司机）驾驶公车；</a:t>
            </a:r>
          </a:p>
          <a:p>
            <a:pPr>
              <a:spcBef>
                <a:spcPct val="50000"/>
              </a:spcBef>
              <a:defRPr/>
            </a:pPr>
            <a:r>
              <a:rPr lang="zh-CN" altLang="en-US" b="1">
                <a:solidFill>
                  <a:schemeClr val="tx1">
                    <a:lumMod val="95000"/>
                    <a:lumOff val="5000"/>
                  </a:schemeClr>
                </a:solidFill>
              </a:rPr>
              <a:t>（售票员）卖车票</a:t>
            </a:r>
          </a:p>
          <a:p>
            <a:pPr>
              <a:spcBef>
                <a:spcPct val="50000"/>
              </a:spcBef>
              <a:defRPr/>
            </a:pPr>
            <a:r>
              <a:rPr lang="zh-CN" altLang="en-US" b="1">
                <a:solidFill>
                  <a:schemeClr val="tx1">
                    <a:lumMod val="95000"/>
                    <a:lumOff val="5000"/>
                  </a:schemeClr>
                </a:solidFill>
              </a:rPr>
              <a:t>（司机）停止公车；</a:t>
            </a:r>
          </a:p>
          <a:p>
            <a:pPr>
              <a:spcBef>
                <a:spcPct val="50000"/>
              </a:spcBef>
              <a:defRPr/>
            </a:pPr>
            <a:r>
              <a:rPr lang="zh-CN" altLang="en-US" b="1">
                <a:solidFill>
                  <a:schemeClr val="tx1">
                    <a:lumMod val="95000"/>
                    <a:lumOff val="5000"/>
                  </a:schemeClr>
                </a:solidFill>
              </a:rPr>
              <a:t>（售票员）开车门；</a:t>
            </a:r>
          </a:p>
          <a:p>
            <a:pPr>
              <a:spcBef>
                <a:spcPct val="50000"/>
              </a:spcBef>
              <a:defRPr/>
            </a:pPr>
            <a:r>
              <a:rPr lang="en-US" altLang="zh-CN" b="1">
                <a:solidFill>
                  <a:schemeClr val="tx1">
                    <a:lumMod val="95000"/>
                    <a:lumOff val="5000"/>
                  </a:schemeClr>
                </a:solidFill>
              </a:rPr>
              <a:t>}</a:t>
            </a:r>
          </a:p>
        </p:txBody>
      </p:sp>
    </p:spTree>
    <p:extLst>
      <p:ext uri="{BB962C8B-B14F-4D97-AF65-F5344CB8AC3E}">
        <p14:creationId xmlns:p14="http://schemas.microsoft.com/office/powerpoint/2010/main" val="378576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 calcmode="lin" valueType="num">
                                      <p:cBhvr additive="base">
                                        <p:cTn id="2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ntr" presetSubtype="4" fill="hold" grpId="0" nodeType="after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anim calcmode="lin" valueType="num">
                                      <p:cBhvr additive="base">
                                        <p:cTn id="30"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2.2.2 </a:t>
            </a:r>
            <a:r>
              <a:rPr lang="zh-CN" altLang="en-US" sz="2800" b="1" dirty="0" smtClean="0">
                <a:latin typeface="Times New Roman" panose="02020603050405020304" pitchFamily="18" charset="0"/>
                <a:cs typeface="Times New Roman" panose="02020603050405020304" pitchFamily="18" charset="0"/>
              </a:rPr>
              <a:t>临界区</a:t>
            </a:r>
            <a:endParaRPr lang="en-US" altLang="zh-CN" sz="2800" b="1" dirty="0">
              <a:latin typeface="Times New Roman" panose="02020603050405020304" pitchFamily="18" charset="0"/>
              <a:cs typeface="Times New Roman" panose="02020603050405020304" pitchFamily="18" charset="0"/>
            </a:endParaRPr>
          </a:p>
        </p:txBody>
      </p:sp>
      <p:sp>
        <p:nvSpPr>
          <p:cNvPr id="7" name="Text Box 4"/>
          <p:cNvSpPr txBox="1">
            <a:spLocks noChangeArrowheads="1"/>
          </p:cNvSpPr>
          <p:nvPr/>
        </p:nvSpPr>
        <p:spPr bwMode="auto">
          <a:xfrm>
            <a:off x="621160" y="1196752"/>
            <a:ext cx="780326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ts val="0"/>
              </a:spcBef>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临界区：</a:t>
            </a:r>
            <a:r>
              <a:rPr lang="zh-CN" altLang="en-US" sz="2400" dirty="0">
                <a:latin typeface="Times New Roman" panose="02020603050405020304" pitchFamily="18" charset="0"/>
                <a:cs typeface="Times New Roman" panose="02020603050405020304" pitchFamily="18" charset="0"/>
              </a:rPr>
              <a:t>假如两个或更多的进程需要访问一个不可共享的</a:t>
            </a:r>
            <a:r>
              <a:rPr lang="zh-CN" altLang="en-US" sz="2400" dirty="0" smtClean="0">
                <a:latin typeface="Times New Roman" panose="02020603050405020304" pitchFamily="18" charset="0"/>
                <a:cs typeface="Times New Roman" panose="02020603050405020304" pitchFamily="18" charset="0"/>
              </a:rPr>
              <a:t>资源，</a:t>
            </a:r>
            <a:r>
              <a:rPr lang="zh-CN" altLang="en-US" sz="2400" dirty="0">
                <a:latin typeface="Times New Roman" panose="02020603050405020304" pitchFamily="18" charset="0"/>
                <a:cs typeface="Times New Roman" panose="02020603050405020304" pitchFamily="18" charset="0"/>
              </a:rPr>
              <a:t>在执行过程中，每个进程</a:t>
            </a:r>
            <a:r>
              <a:rPr lang="zh-CN" altLang="en-US" sz="2400" dirty="0" smtClean="0">
                <a:latin typeface="Times New Roman" panose="02020603050405020304" pitchFamily="18" charset="0"/>
                <a:cs typeface="Times New Roman" panose="02020603050405020304" pitchFamily="18" charset="0"/>
              </a:rPr>
              <a:t>都发送或接收数据。</a:t>
            </a:r>
            <a:r>
              <a:rPr lang="zh-CN" altLang="en-US" sz="2400" dirty="0">
                <a:latin typeface="Times New Roman" panose="02020603050405020304" pitchFamily="18" charset="0"/>
                <a:cs typeface="Times New Roman" panose="02020603050405020304" pitchFamily="18" charset="0"/>
              </a:rPr>
              <a:t>我们把这类资源称作</a:t>
            </a:r>
            <a:r>
              <a:rPr lang="zh-CN" altLang="en-US" sz="2400" b="1" dirty="0">
                <a:latin typeface="Times New Roman" panose="02020603050405020304" pitchFamily="18" charset="0"/>
                <a:cs typeface="Times New Roman" panose="02020603050405020304" pitchFamily="18" charset="0"/>
              </a:rPr>
              <a:t>临界资源</a:t>
            </a:r>
            <a:r>
              <a:rPr lang="zh-CN" altLang="en-US" sz="2400" dirty="0">
                <a:latin typeface="Times New Roman" panose="02020603050405020304" pitchFamily="18" charset="0"/>
                <a:cs typeface="Times New Roman" panose="02020603050405020304" pitchFamily="18" charset="0"/>
              </a:rPr>
              <a:t>，使用临界资源的那</a:t>
            </a:r>
            <a:r>
              <a:rPr lang="zh-CN" altLang="en-US" sz="2400" u="sng" dirty="0">
                <a:solidFill>
                  <a:srgbClr val="FF0000"/>
                </a:solidFill>
                <a:latin typeface="Times New Roman" panose="02020603050405020304" pitchFamily="18" charset="0"/>
                <a:cs typeface="Times New Roman" panose="02020603050405020304" pitchFamily="18" charset="0"/>
              </a:rPr>
              <a:t>一部分程序</a:t>
            </a:r>
            <a:r>
              <a:rPr lang="zh-CN" altLang="en-US" sz="2400" dirty="0">
                <a:latin typeface="Times New Roman" panose="02020603050405020304" pitchFamily="18" charset="0"/>
                <a:cs typeface="Times New Roman" panose="02020603050405020304" pitchFamily="18" charset="0"/>
              </a:rPr>
              <a:t>称作成程序的</a:t>
            </a:r>
            <a:r>
              <a:rPr lang="zh-CN" altLang="en-US" sz="2400" b="1" dirty="0">
                <a:latin typeface="Times New Roman" panose="02020603050405020304" pitchFamily="18" charset="0"/>
                <a:cs typeface="Times New Roman" panose="02020603050405020304" pitchFamily="18" charset="0"/>
              </a:rPr>
              <a:t>临界区</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altLang="zh-CN" sz="2400" dirty="0" smtClean="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互斥：</a:t>
            </a:r>
            <a:r>
              <a:rPr lang="zh-CN" altLang="en-US" sz="2400" dirty="0">
                <a:latin typeface="Times New Roman" panose="02020603050405020304" pitchFamily="18" charset="0"/>
                <a:cs typeface="Times New Roman" panose="02020603050405020304" pitchFamily="18" charset="0"/>
              </a:rPr>
              <a:t>以某种手段确保当一个进程在使用一个共享变量或文件时，其他进程不能做同样的操作。</a:t>
            </a:r>
            <a:r>
              <a:rPr lang="en-US" altLang="zh-CN" sz="2400"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避免多个进程访问同一个临界区</a:t>
            </a:r>
            <a:r>
              <a:rPr lang="en-US" altLang="zh-CN"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7810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5517" y="1016732"/>
            <a:ext cx="5220258" cy="54006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marL="457200" indent="-457200" algn="l" eaLnBrk="1" hangingPunct="1">
              <a:buSzPct val="80000"/>
              <a:buFont typeface="Wingdings" panose="05000000000000000000" pitchFamily="2" charset="2"/>
              <a:buChar char="n"/>
            </a:pPr>
            <a:r>
              <a:rPr lang="zh-CN" altLang="en-US" sz="2800" b="1" kern="0" dirty="0" smtClean="0"/>
              <a:t>多道程序设计与进程管理</a:t>
            </a:r>
          </a:p>
        </p:txBody>
      </p:sp>
      <p:sp>
        <p:nvSpPr>
          <p:cNvPr id="6" name="Rectangle 3"/>
          <p:cNvSpPr txBox="1">
            <a:spLocks noChangeArrowheads="1"/>
          </p:cNvSpPr>
          <p:nvPr/>
        </p:nvSpPr>
        <p:spPr>
          <a:xfrm>
            <a:off x="647563" y="1628775"/>
            <a:ext cx="8101149" cy="475297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buFont typeface="Wingdings" panose="05000000000000000000" pitchFamily="2" charset="2"/>
              <a:buChar char="Ø"/>
              <a:defRPr/>
            </a:pPr>
            <a:r>
              <a:rPr lang="en-US" altLang="zh-CN" sz="2400" b="1" kern="0" dirty="0" smtClean="0"/>
              <a:t> </a:t>
            </a:r>
            <a:r>
              <a:rPr lang="zh-CN" altLang="en-US" sz="2400" b="1" kern="0" dirty="0" smtClean="0"/>
              <a:t>计算机中程序运行模式的发展历程</a:t>
            </a:r>
          </a:p>
          <a:p>
            <a:pPr lvl="1" eaLnBrk="1" hangingPunct="1">
              <a:defRPr/>
            </a:pPr>
            <a:r>
              <a:rPr lang="zh-CN" altLang="en-US" sz="2000" kern="0" dirty="0" smtClean="0"/>
              <a:t>顺序执行模式：单道程序独占</a:t>
            </a:r>
            <a:r>
              <a:rPr lang="en-US" altLang="zh-CN" sz="2000" kern="0" dirty="0" smtClean="0"/>
              <a:t>CPU</a:t>
            </a:r>
            <a:r>
              <a:rPr lang="zh-CN" altLang="en-US" sz="2000" kern="0" dirty="0" smtClean="0"/>
              <a:t>和其他资源</a:t>
            </a:r>
          </a:p>
          <a:p>
            <a:pPr lvl="1" eaLnBrk="1" hangingPunct="1">
              <a:defRPr/>
            </a:pPr>
            <a:r>
              <a:rPr lang="zh-CN" altLang="en-US" sz="2000" kern="0" dirty="0" smtClean="0"/>
              <a:t>并发执行模式：两个</a:t>
            </a:r>
            <a:r>
              <a:rPr lang="en-US" altLang="zh-CN" sz="2000" kern="0" dirty="0" smtClean="0"/>
              <a:t>/</a:t>
            </a:r>
            <a:r>
              <a:rPr lang="zh-CN" altLang="en-US" sz="2000" kern="0" dirty="0" smtClean="0"/>
              <a:t>多个程序共享</a:t>
            </a:r>
            <a:r>
              <a:rPr lang="en-US" altLang="zh-CN" sz="2000" kern="0" dirty="0" smtClean="0"/>
              <a:t>CPU</a:t>
            </a:r>
            <a:r>
              <a:rPr lang="zh-CN" altLang="en-US" sz="2000" kern="0" dirty="0" smtClean="0"/>
              <a:t>和其他资源</a:t>
            </a:r>
          </a:p>
          <a:p>
            <a:pPr lvl="1" eaLnBrk="1" hangingPunct="1">
              <a:defRPr/>
            </a:pPr>
            <a:r>
              <a:rPr lang="zh-CN" altLang="en-US" sz="2000" kern="0" dirty="0" smtClean="0"/>
              <a:t>多道程序设计：并发模式下的</a:t>
            </a:r>
            <a:r>
              <a:rPr lang="en-US" altLang="zh-CN" sz="2000" kern="0" dirty="0" smtClean="0"/>
              <a:t>OS</a:t>
            </a:r>
            <a:r>
              <a:rPr lang="zh-CN" altLang="en-US" sz="2000" kern="0" dirty="0" smtClean="0"/>
              <a:t>设计与实现</a:t>
            </a:r>
          </a:p>
          <a:p>
            <a:pPr eaLnBrk="1" hangingPunct="1">
              <a:buFont typeface="Wingdings" panose="05000000000000000000" pitchFamily="2" charset="2"/>
              <a:buChar char="Ø"/>
              <a:defRPr/>
            </a:pPr>
            <a:r>
              <a:rPr lang="zh-CN" altLang="en-US" sz="2400" b="1" kern="0" dirty="0" smtClean="0"/>
              <a:t>程序运行模式的特征</a:t>
            </a:r>
          </a:p>
          <a:p>
            <a:pPr lvl="1" eaLnBrk="1" hangingPunct="1">
              <a:defRPr/>
            </a:pPr>
            <a:r>
              <a:rPr lang="zh-CN" altLang="en-US" sz="2000" kern="0" dirty="0" smtClean="0"/>
              <a:t>顺序执行模式</a:t>
            </a:r>
          </a:p>
          <a:p>
            <a:pPr lvl="2" eaLnBrk="1" hangingPunct="1">
              <a:defRPr/>
            </a:pPr>
            <a:r>
              <a:rPr lang="zh-CN" altLang="en-US" sz="1800" u="sng" kern="0" dirty="0" smtClean="0"/>
              <a:t>顺序性、封闭性、独占性、确定性（结果可再现性）</a:t>
            </a:r>
          </a:p>
          <a:p>
            <a:pPr lvl="1" eaLnBrk="1" hangingPunct="1">
              <a:defRPr/>
            </a:pPr>
            <a:r>
              <a:rPr lang="zh-CN" altLang="en-US" sz="2000" kern="0" dirty="0" smtClean="0"/>
              <a:t>并发执行模式</a:t>
            </a:r>
          </a:p>
          <a:p>
            <a:pPr lvl="2" eaLnBrk="1" hangingPunct="1">
              <a:defRPr/>
            </a:pPr>
            <a:r>
              <a:rPr lang="zh-CN" altLang="en-US" sz="1800" u="sng" kern="0" dirty="0" smtClean="0"/>
              <a:t>并发性、间断性、共享性、不确定性、独立性和制约性</a:t>
            </a:r>
            <a:endParaRPr lang="en-US" altLang="zh-CN" sz="1800" u="sng" kern="0" dirty="0" smtClean="0"/>
          </a:p>
          <a:p>
            <a:pPr lvl="2" eaLnBrk="1" hangingPunct="1">
              <a:defRPr/>
            </a:pPr>
            <a:endParaRPr lang="zh-CN" altLang="en-US" sz="1800" kern="0" dirty="0" smtClean="0"/>
          </a:p>
          <a:p>
            <a:pPr lvl="1" eaLnBrk="1" hangingPunct="1">
              <a:defRPr/>
            </a:pPr>
            <a:r>
              <a:rPr lang="zh-CN" altLang="en-US" sz="2000" kern="0" dirty="0" smtClean="0">
                <a:solidFill>
                  <a:srgbClr val="FF0000"/>
                </a:solidFill>
              </a:rPr>
              <a:t>问题</a:t>
            </a:r>
            <a:r>
              <a:rPr lang="en-US" altLang="zh-CN" sz="2000" kern="0" dirty="0" smtClean="0">
                <a:solidFill>
                  <a:srgbClr val="FF0000"/>
                </a:solidFill>
              </a:rPr>
              <a:t>1</a:t>
            </a:r>
            <a:r>
              <a:rPr lang="zh-CN" altLang="en-US" sz="2000" kern="0" dirty="0" smtClean="0">
                <a:solidFill>
                  <a:srgbClr val="FF0000"/>
                </a:solidFill>
              </a:rPr>
              <a:t>：并发与并行的区别是什么？</a:t>
            </a:r>
          </a:p>
          <a:p>
            <a:pPr lvl="1" eaLnBrk="1" hangingPunct="1">
              <a:defRPr/>
            </a:pPr>
            <a:r>
              <a:rPr lang="zh-CN" altLang="en-US" sz="2000" kern="0" dirty="0" smtClean="0">
                <a:solidFill>
                  <a:srgbClr val="FF0000"/>
                </a:solidFill>
              </a:rPr>
              <a:t>问题</a:t>
            </a:r>
            <a:r>
              <a:rPr lang="en-US" altLang="zh-CN" sz="2000" kern="0" dirty="0" smtClean="0">
                <a:solidFill>
                  <a:srgbClr val="FF0000"/>
                </a:solidFill>
              </a:rPr>
              <a:t>2</a:t>
            </a:r>
            <a:r>
              <a:rPr lang="zh-CN" altLang="en-US" sz="2000" kern="0" dirty="0" smtClean="0">
                <a:solidFill>
                  <a:srgbClr val="FF0000"/>
                </a:solidFill>
              </a:rPr>
              <a:t>：如何计算并发环境下的计算机工作效率？</a:t>
            </a:r>
          </a:p>
        </p:txBody>
      </p:sp>
      <p:sp>
        <p:nvSpPr>
          <p:cNvPr id="7" name="Rectangle 4"/>
          <p:cNvSpPr>
            <a:spLocks noChangeArrowheads="1"/>
          </p:cNvSpPr>
          <p:nvPr/>
        </p:nvSpPr>
        <p:spPr bwMode="auto">
          <a:xfrm>
            <a:off x="7235825" y="333375"/>
            <a:ext cx="1295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chemeClr val="bg1"/>
                </a:solidFill>
                <a:latin typeface="Arial" panose="020B0604020202020204" pitchFamily="34" charset="0"/>
                <a:cs typeface="Times New Roman" panose="02020603050405020304" pitchFamily="18" charset="0"/>
              </a:rPr>
              <a:t>多道程序设计</a:t>
            </a:r>
          </a:p>
        </p:txBody>
      </p:sp>
      <p:sp>
        <p:nvSpPr>
          <p:cNvPr id="8"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2.1.1 </a:t>
            </a:r>
            <a:r>
              <a:rPr lang="zh-CN" altLang="en-US" sz="2800" b="1" dirty="0" smtClean="0">
                <a:latin typeface="Times New Roman" panose="02020603050405020304" pitchFamily="18" charset="0"/>
                <a:cs typeface="Times New Roman" panose="02020603050405020304" pitchFamily="18" charset="0"/>
              </a:rPr>
              <a:t>进程模型</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36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 calcmode="lin" valueType="num">
                                      <p:cBhvr additive="base">
                                        <p:cTn id="42"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 calcmode="lin" valueType="num">
                                      <p:cBhvr additive="base">
                                        <p:cTn id="4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 calcmode="lin" valueType="num">
                                      <p:cBhvr additive="base">
                                        <p:cTn id="52"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 calcmode="lin" valueType="num">
                                      <p:cBhvr additive="base">
                                        <p:cTn id="57"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114425" y="260648"/>
            <a:ext cx="727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2400" b="1" dirty="0" smtClean="0">
                <a:latin typeface="Times New Roman" panose="02020603050405020304" pitchFamily="18" charset="0"/>
                <a:ea typeface="+mn-ea"/>
                <a:cs typeface="Times New Roman" panose="02020603050405020304" pitchFamily="18" charset="0"/>
              </a:rPr>
              <a:t>怎么解决？</a:t>
            </a:r>
            <a:endParaRPr lang="en-US" altLang="zh-CN" sz="2400" b="1" dirty="0">
              <a:latin typeface="Times New Roman" panose="02020603050405020304" pitchFamily="18" charset="0"/>
              <a:ea typeface="+mn-ea"/>
              <a:cs typeface="Times New Roman" panose="02020603050405020304" pitchFamily="18" charset="0"/>
            </a:endParaRPr>
          </a:p>
        </p:txBody>
      </p:sp>
      <p:sp>
        <p:nvSpPr>
          <p:cNvPr id="4" name="Text Box 3"/>
          <p:cNvSpPr txBox="1">
            <a:spLocks noChangeArrowheads="1"/>
          </p:cNvSpPr>
          <p:nvPr/>
        </p:nvSpPr>
        <p:spPr bwMode="auto">
          <a:xfrm>
            <a:off x="889460" y="1436854"/>
            <a:ext cx="7390952"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spcBef>
                <a:spcPct val="50000"/>
              </a:spcBef>
            </a:pPr>
            <a:r>
              <a:rPr lang="zh-CN" altLang="en-US" sz="2400" b="1" dirty="0" smtClean="0">
                <a:latin typeface="Times New Roman" panose="02020603050405020304" pitchFamily="18" charset="0"/>
                <a:ea typeface="+mn-ea"/>
                <a:cs typeface="Times New Roman" panose="02020603050405020304" pitchFamily="18" charset="0"/>
              </a:rPr>
              <a:t>如何保证防止竞争条件，同时保证使用共享数据的并发进程能够正确和高效地进行操作。</a:t>
            </a:r>
            <a:endParaRPr lang="en-US" altLang="zh-CN" sz="2400" b="1" dirty="0">
              <a:latin typeface="Times New Roman" panose="02020603050405020304" pitchFamily="18" charset="0"/>
              <a:ea typeface="+mn-ea"/>
              <a:cs typeface="Times New Roman" panose="02020603050405020304" pitchFamily="18" charset="0"/>
            </a:endParaRPr>
          </a:p>
        </p:txBody>
      </p:sp>
      <p:sp>
        <p:nvSpPr>
          <p:cNvPr id="5" name="Text Box 4"/>
          <p:cNvSpPr txBox="1">
            <a:spLocks noChangeArrowheads="1"/>
          </p:cNvSpPr>
          <p:nvPr/>
        </p:nvSpPr>
        <p:spPr bwMode="auto">
          <a:xfrm>
            <a:off x="1439924" y="2708920"/>
            <a:ext cx="662446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400" b="1" dirty="0" smtClean="0">
                <a:latin typeface="Times New Roman" panose="02020603050405020304" pitchFamily="18" charset="0"/>
                <a:ea typeface="+mn-ea"/>
                <a:cs typeface="Times New Roman" panose="02020603050405020304" pitchFamily="18" charset="0"/>
              </a:rPr>
              <a:t>需要满足以下四个条件</a:t>
            </a:r>
            <a:r>
              <a:rPr lang="zh-CN" altLang="en-US" sz="2400" dirty="0" smtClean="0">
                <a:latin typeface="Times New Roman" panose="02020603050405020304" pitchFamily="18" charset="0"/>
                <a:ea typeface="+mn-ea"/>
                <a:cs typeface="Times New Roman" panose="02020603050405020304" pitchFamily="18" charset="0"/>
              </a:rPr>
              <a:t>：</a:t>
            </a:r>
            <a:endParaRPr lang="en-US" altLang="zh-CN" sz="2400" dirty="0" smtClean="0">
              <a:latin typeface="Times New Roman" panose="02020603050405020304" pitchFamily="18" charset="0"/>
              <a:ea typeface="+mn-ea"/>
              <a:cs typeface="Times New Roman" panose="02020603050405020304" pitchFamily="18" charset="0"/>
            </a:endParaRPr>
          </a:p>
          <a:p>
            <a:pPr marL="457200" indent="-457200" algn="just">
              <a:spcBef>
                <a:spcPct val="50000"/>
              </a:spcBef>
              <a:buFont typeface="+mj-ea"/>
              <a:buAutoNum type="circleNumDbPlain"/>
            </a:pPr>
            <a:r>
              <a:rPr lang="zh-CN" altLang="en-US" sz="2400" dirty="0" smtClean="0">
                <a:latin typeface="Times New Roman" panose="02020603050405020304" pitchFamily="18" charset="0"/>
                <a:ea typeface="+mn-ea"/>
                <a:cs typeface="Times New Roman" panose="02020603050405020304" pitchFamily="18" charset="0"/>
              </a:rPr>
              <a:t>任何两个进程不能同时处于临界区</a:t>
            </a:r>
            <a:endParaRPr lang="en-US" altLang="zh-CN" sz="2400" dirty="0" smtClean="0">
              <a:latin typeface="Times New Roman" panose="02020603050405020304" pitchFamily="18" charset="0"/>
              <a:ea typeface="+mn-ea"/>
              <a:cs typeface="Times New Roman" panose="02020603050405020304" pitchFamily="18" charset="0"/>
            </a:endParaRPr>
          </a:p>
          <a:p>
            <a:pPr marL="457200" indent="-457200" algn="just">
              <a:spcBef>
                <a:spcPct val="50000"/>
              </a:spcBef>
              <a:buFont typeface="+mj-ea"/>
              <a:buAutoNum type="circleNumDbPlain"/>
            </a:pPr>
            <a:r>
              <a:rPr lang="zh-CN" altLang="en-US" sz="2400" dirty="0">
                <a:latin typeface="Times New Roman" panose="02020603050405020304" pitchFamily="18" charset="0"/>
                <a:ea typeface="+mn-ea"/>
                <a:cs typeface="Times New Roman" panose="02020603050405020304" pitchFamily="18" charset="0"/>
              </a:rPr>
              <a:t>不</a:t>
            </a:r>
            <a:r>
              <a:rPr lang="zh-CN" altLang="en-US" sz="2400" dirty="0" smtClean="0">
                <a:latin typeface="Times New Roman" panose="02020603050405020304" pitchFamily="18" charset="0"/>
                <a:ea typeface="+mn-ea"/>
                <a:cs typeface="Times New Roman" panose="02020603050405020304" pitchFamily="18" charset="0"/>
              </a:rPr>
              <a:t>应对</a:t>
            </a:r>
            <a:r>
              <a:rPr lang="en-US" altLang="zh-CN" sz="2400" dirty="0" smtClean="0">
                <a:latin typeface="Times New Roman" panose="02020603050405020304" pitchFamily="18" charset="0"/>
                <a:ea typeface="+mn-ea"/>
                <a:cs typeface="Times New Roman" panose="02020603050405020304" pitchFamily="18" charset="0"/>
              </a:rPr>
              <a:t>CPU</a:t>
            </a:r>
            <a:r>
              <a:rPr lang="zh-CN" altLang="en-US" sz="2400" dirty="0" smtClean="0">
                <a:latin typeface="Times New Roman" panose="02020603050405020304" pitchFamily="18" charset="0"/>
                <a:ea typeface="+mn-ea"/>
                <a:cs typeface="Times New Roman" panose="02020603050405020304" pitchFamily="18" charset="0"/>
              </a:rPr>
              <a:t>的速度和数目做任何假设</a:t>
            </a:r>
            <a:endParaRPr lang="en-US" altLang="zh-CN" sz="2400" dirty="0" smtClean="0">
              <a:latin typeface="Times New Roman" panose="02020603050405020304" pitchFamily="18" charset="0"/>
              <a:ea typeface="+mn-ea"/>
              <a:cs typeface="Times New Roman" panose="02020603050405020304" pitchFamily="18" charset="0"/>
            </a:endParaRPr>
          </a:p>
          <a:p>
            <a:pPr marL="457200" indent="-457200" algn="just">
              <a:spcBef>
                <a:spcPct val="50000"/>
              </a:spcBef>
              <a:buFont typeface="+mj-ea"/>
              <a:buAutoNum type="circleNumDbPlain"/>
            </a:pPr>
            <a:r>
              <a:rPr lang="zh-CN" altLang="en-US" sz="2400" dirty="0" smtClean="0">
                <a:latin typeface="Times New Roman" panose="02020603050405020304" pitchFamily="18" charset="0"/>
                <a:ea typeface="+mn-ea"/>
                <a:cs typeface="Times New Roman" panose="02020603050405020304" pitchFamily="18" charset="0"/>
              </a:rPr>
              <a:t>临界区外的进程不得阻塞其他进程</a:t>
            </a:r>
            <a:endParaRPr lang="en-US" altLang="zh-CN" sz="2400" dirty="0" smtClean="0">
              <a:latin typeface="Times New Roman" panose="02020603050405020304" pitchFamily="18" charset="0"/>
              <a:ea typeface="+mn-ea"/>
              <a:cs typeface="Times New Roman" panose="02020603050405020304" pitchFamily="18" charset="0"/>
            </a:endParaRPr>
          </a:p>
          <a:p>
            <a:pPr marL="457200" indent="-457200" algn="just">
              <a:spcBef>
                <a:spcPct val="50000"/>
              </a:spcBef>
              <a:buFont typeface="+mj-ea"/>
              <a:buAutoNum type="circleNumDbPlain"/>
            </a:pPr>
            <a:r>
              <a:rPr lang="zh-CN" altLang="en-US" sz="2400" dirty="0" smtClean="0">
                <a:latin typeface="Times New Roman" panose="02020603050405020304" pitchFamily="18" charset="0"/>
                <a:ea typeface="+mn-ea"/>
                <a:cs typeface="Times New Roman" panose="02020603050405020304" pitchFamily="18" charset="0"/>
              </a:rPr>
              <a:t>不得使进程在临界区外无休止地等待</a:t>
            </a:r>
            <a:endParaRPr lang="en-US" altLang="zh-CN" sz="24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657595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990114" y="1376772"/>
            <a:ext cx="7128018" cy="3456384"/>
          </a:xfrm>
          <a:prstGeom prst="rect">
            <a:avLst/>
          </a:prstGeom>
        </p:spPr>
      </p:pic>
      <p:sp>
        <p:nvSpPr>
          <p:cNvPr id="6" name="Text Box 2"/>
          <p:cNvSpPr txBox="1">
            <a:spLocks noChangeArrowheads="1"/>
          </p:cNvSpPr>
          <p:nvPr/>
        </p:nvSpPr>
        <p:spPr bwMode="auto">
          <a:xfrm>
            <a:off x="1114425" y="260648"/>
            <a:ext cx="727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2400" b="1" dirty="0" smtClean="0">
                <a:latin typeface="Times New Roman" panose="02020603050405020304" pitchFamily="18" charset="0"/>
                <a:ea typeface="+mn-ea"/>
                <a:cs typeface="Times New Roman" panose="02020603050405020304" pitchFamily="18" charset="0"/>
              </a:rPr>
              <a:t>使用临界区实现的互斥</a:t>
            </a:r>
            <a:endParaRPr lang="en-US" altLang="zh-CN" sz="2400" b="1" dirty="0">
              <a:latin typeface="Times New Roman" panose="02020603050405020304" pitchFamily="18" charset="0"/>
              <a:ea typeface="+mn-ea"/>
              <a:cs typeface="Times New Roman" panose="02020603050405020304" pitchFamily="18" charset="0"/>
            </a:endParaRPr>
          </a:p>
        </p:txBody>
      </p:sp>
      <p:sp>
        <p:nvSpPr>
          <p:cNvPr id="8" name="Text Box 4"/>
          <p:cNvSpPr txBox="1">
            <a:spLocks noChangeArrowheads="1"/>
          </p:cNvSpPr>
          <p:nvPr/>
        </p:nvSpPr>
        <p:spPr bwMode="auto">
          <a:xfrm>
            <a:off x="981690" y="5193196"/>
            <a:ext cx="594185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a:spcBef>
                <a:spcPct val="50000"/>
              </a:spcBef>
              <a:buFont typeface="Wingdings" panose="05000000000000000000" pitchFamily="2" charset="2"/>
              <a:buChar char="Ø"/>
            </a:pPr>
            <a:r>
              <a:rPr lang="zh-CN" altLang="en-US" dirty="0" smtClean="0">
                <a:latin typeface="Times New Roman" panose="02020603050405020304" pitchFamily="18" charset="0"/>
                <a:ea typeface="+mn-ea"/>
                <a:cs typeface="Times New Roman" panose="02020603050405020304" pitchFamily="18" charset="0"/>
              </a:rPr>
              <a:t>进程</a:t>
            </a:r>
            <a:r>
              <a:rPr lang="en-US" altLang="zh-CN" dirty="0" smtClean="0">
                <a:latin typeface="Times New Roman" panose="02020603050405020304" pitchFamily="18" charset="0"/>
                <a:ea typeface="+mn-ea"/>
                <a:cs typeface="Times New Roman" panose="02020603050405020304" pitchFamily="18" charset="0"/>
              </a:rPr>
              <a:t>A</a:t>
            </a:r>
            <a:r>
              <a:rPr lang="zh-CN" altLang="en-US" dirty="0" smtClean="0">
                <a:latin typeface="Times New Roman" panose="02020603050405020304" pitchFamily="18" charset="0"/>
                <a:ea typeface="+mn-ea"/>
                <a:cs typeface="Times New Roman" panose="02020603050405020304" pitchFamily="18" charset="0"/>
              </a:rPr>
              <a:t>于</a:t>
            </a:r>
            <a:r>
              <a:rPr lang="en-US" altLang="zh-CN" dirty="0" smtClean="0">
                <a:latin typeface="Times New Roman" panose="02020603050405020304" pitchFamily="18" charset="0"/>
                <a:ea typeface="+mn-ea"/>
                <a:cs typeface="Times New Roman" panose="02020603050405020304" pitchFamily="18" charset="0"/>
              </a:rPr>
              <a:t>T</a:t>
            </a:r>
            <a:r>
              <a:rPr lang="en-US" altLang="zh-CN" baseline="-25000" dirty="0" smtClean="0">
                <a:latin typeface="Times New Roman" panose="02020603050405020304" pitchFamily="18" charset="0"/>
                <a:ea typeface="+mn-ea"/>
                <a:cs typeface="Times New Roman" panose="02020603050405020304" pitchFamily="18" charset="0"/>
              </a:rPr>
              <a:t>1</a:t>
            </a:r>
            <a:r>
              <a:rPr lang="zh-CN" altLang="en-US" dirty="0" smtClean="0">
                <a:latin typeface="Times New Roman" panose="02020603050405020304" pitchFamily="18" charset="0"/>
                <a:ea typeface="+mn-ea"/>
                <a:cs typeface="Times New Roman" panose="02020603050405020304" pitchFamily="18" charset="0"/>
              </a:rPr>
              <a:t>时刻进入临界区</a:t>
            </a:r>
            <a:endParaRPr lang="en-US" altLang="zh-CN" dirty="0">
              <a:latin typeface="Times New Roman" panose="02020603050405020304" pitchFamily="18" charset="0"/>
              <a:ea typeface="+mn-ea"/>
              <a:cs typeface="Times New Roman" panose="02020603050405020304" pitchFamily="18" charset="0"/>
            </a:endParaRPr>
          </a:p>
          <a:p>
            <a:pPr marL="285750" indent="-285750" algn="just">
              <a:spcBef>
                <a:spcPct val="50000"/>
              </a:spcBef>
              <a:buFont typeface="Wingdings" panose="05000000000000000000" pitchFamily="2" charset="2"/>
              <a:buChar char="Ø"/>
            </a:pPr>
            <a:r>
              <a:rPr lang="zh-CN" altLang="en-US" dirty="0" smtClean="0">
                <a:latin typeface="Times New Roman" panose="02020603050405020304" pitchFamily="18" charset="0"/>
                <a:ea typeface="+mn-ea"/>
                <a:cs typeface="Times New Roman" panose="02020603050405020304" pitchFamily="18" charset="0"/>
              </a:rPr>
              <a:t>进程</a:t>
            </a:r>
            <a:r>
              <a:rPr lang="en-US" altLang="zh-CN" dirty="0" smtClean="0">
                <a:latin typeface="Times New Roman" panose="02020603050405020304" pitchFamily="18" charset="0"/>
                <a:ea typeface="+mn-ea"/>
                <a:cs typeface="Times New Roman" panose="02020603050405020304" pitchFamily="18" charset="0"/>
              </a:rPr>
              <a:t>B</a:t>
            </a:r>
            <a:r>
              <a:rPr lang="zh-CN" altLang="en-US" dirty="0" smtClean="0">
                <a:latin typeface="Times New Roman" panose="02020603050405020304" pitchFamily="18" charset="0"/>
                <a:ea typeface="+mn-ea"/>
                <a:cs typeface="Times New Roman" panose="02020603050405020304" pitchFamily="18" charset="0"/>
              </a:rPr>
              <a:t>于</a:t>
            </a:r>
            <a:r>
              <a:rPr lang="en-US" altLang="zh-CN" dirty="0" smtClean="0">
                <a:latin typeface="Times New Roman" panose="02020603050405020304" pitchFamily="18" charset="0"/>
                <a:ea typeface="+mn-ea"/>
                <a:cs typeface="Times New Roman" panose="02020603050405020304" pitchFamily="18" charset="0"/>
              </a:rPr>
              <a:t>T</a:t>
            </a:r>
            <a:r>
              <a:rPr lang="en-US" altLang="zh-CN" baseline="-25000" dirty="0" smtClean="0">
                <a:latin typeface="Times New Roman" panose="02020603050405020304" pitchFamily="18" charset="0"/>
                <a:ea typeface="+mn-ea"/>
                <a:cs typeface="Times New Roman" panose="02020603050405020304" pitchFamily="18" charset="0"/>
              </a:rPr>
              <a:t>2</a:t>
            </a:r>
            <a:r>
              <a:rPr lang="zh-CN" altLang="en-US" dirty="0" smtClean="0">
                <a:latin typeface="Times New Roman" panose="02020603050405020304" pitchFamily="18" charset="0"/>
                <a:ea typeface="+mn-ea"/>
                <a:cs typeface="Times New Roman" panose="02020603050405020304" pitchFamily="18" charset="0"/>
              </a:rPr>
              <a:t>时刻试图进入临界区，被阻塞</a:t>
            </a:r>
            <a:endParaRPr lang="en-US" altLang="zh-CN" dirty="0" smtClean="0">
              <a:latin typeface="Times New Roman" panose="02020603050405020304" pitchFamily="18" charset="0"/>
              <a:ea typeface="+mn-ea"/>
              <a:cs typeface="Times New Roman" panose="02020603050405020304" pitchFamily="18" charset="0"/>
            </a:endParaRPr>
          </a:p>
          <a:p>
            <a:pPr marL="285750" indent="-285750" algn="just">
              <a:spcBef>
                <a:spcPct val="50000"/>
              </a:spcBef>
              <a:buFont typeface="Wingdings" panose="05000000000000000000" pitchFamily="2" charset="2"/>
              <a:buChar char="Ø"/>
            </a:pPr>
            <a:r>
              <a:rPr lang="zh-CN" altLang="en-US" dirty="0" smtClean="0">
                <a:latin typeface="Times New Roman" panose="02020603050405020304" pitchFamily="18" charset="0"/>
                <a:ea typeface="+mn-ea"/>
                <a:cs typeface="Times New Roman" panose="02020603050405020304" pitchFamily="18" charset="0"/>
              </a:rPr>
              <a:t>进程</a:t>
            </a:r>
            <a:r>
              <a:rPr lang="en-US" altLang="zh-CN" dirty="0" smtClean="0">
                <a:latin typeface="Times New Roman" panose="02020603050405020304" pitchFamily="18" charset="0"/>
                <a:ea typeface="+mn-ea"/>
                <a:cs typeface="Times New Roman" panose="02020603050405020304" pitchFamily="18" charset="0"/>
              </a:rPr>
              <a:t>A</a:t>
            </a:r>
            <a:r>
              <a:rPr lang="zh-CN" altLang="en-US" dirty="0" smtClean="0">
                <a:latin typeface="Times New Roman" panose="02020603050405020304" pitchFamily="18" charset="0"/>
                <a:ea typeface="+mn-ea"/>
                <a:cs typeface="Times New Roman" panose="02020603050405020304" pitchFamily="18" charset="0"/>
              </a:rPr>
              <a:t>于</a:t>
            </a:r>
            <a:r>
              <a:rPr lang="en-US" altLang="zh-CN" dirty="0" smtClean="0">
                <a:latin typeface="Times New Roman" panose="02020603050405020304" pitchFamily="18" charset="0"/>
                <a:ea typeface="+mn-ea"/>
                <a:cs typeface="Times New Roman" panose="02020603050405020304" pitchFamily="18" charset="0"/>
              </a:rPr>
              <a:t>T</a:t>
            </a:r>
            <a:r>
              <a:rPr lang="en-US" altLang="zh-CN" baseline="-25000" dirty="0" smtClean="0">
                <a:latin typeface="Times New Roman" panose="02020603050405020304" pitchFamily="18" charset="0"/>
                <a:ea typeface="+mn-ea"/>
                <a:cs typeface="Times New Roman" panose="02020603050405020304" pitchFamily="18" charset="0"/>
              </a:rPr>
              <a:t>3</a:t>
            </a:r>
            <a:r>
              <a:rPr lang="zh-CN" altLang="en-US" dirty="0" smtClean="0">
                <a:latin typeface="Times New Roman" panose="02020603050405020304" pitchFamily="18" charset="0"/>
                <a:ea typeface="+mn-ea"/>
                <a:cs typeface="Times New Roman" panose="02020603050405020304" pitchFamily="18" charset="0"/>
              </a:rPr>
              <a:t>时刻离开临界区，进程</a:t>
            </a:r>
            <a:r>
              <a:rPr lang="en-US" altLang="zh-CN" dirty="0" smtClean="0">
                <a:latin typeface="Times New Roman" panose="02020603050405020304" pitchFamily="18" charset="0"/>
                <a:ea typeface="+mn-ea"/>
                <a:cs typeface="Times New Roman" panose="02020603050405020304" pitchFamily="18" charset="0"/>
              </a:rPr>
              <a:t>B</a:t>
            </a:r>
            <a:r>
              <a:rPr lang="zh-CN" altLang="en-US" dirty="0" smtClean="0">
                <a:latin typeface="Times New Roman" panose="02020603050405020304" pitchFamily="18" charset="0"/>
                <a:ea typeface="+mn-ea"/>
                <a:cs typeface="Times New Roman" panose="02020603050405020304" pitchFamily="18" charset="0"/>
              </a:rPr>
              <a:t>立即进入临界区</a:t>
            </a:r>
            <a:endParaRPr lang="en-US" altLang="zh-CN" dirty="0" smtClean="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785032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078409" y="1232756"/>
            <a:ext cx="8065591" cy="4679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10000"/>
              </a:lnSpc>
              <a:buSzPct val="80000"/>
              <a:buFont typeface="Wingdings" panose="05000000000000000000" pitchFamily="2" charset="2"/>
              <a:buChar char="n"/>
              <a:defRPr/>
            </a:pPr>
            <a:r>
              <a:rPr lang="en-US" altLang="zh-CN" sz="2400" kern="0" dirty="0" smtClean="0">
                <a:solidFill>
                  <a:srgbClr val="000008"/>
                </a:solidFill>
              </a:rPr>
              <a:t>2.2.3 </a:t>
            </a:r>
            <a:r>
              <a:rPr lang="zh-CN" altLang="en-US" sz="2400" kern="0" dirty="0" smtClean="0">
                <a:solidFill>
                  <a:srgbClr val="000008"/>
                </a:solidFill>
              </a:rPr>
              <a:t>忙等待模型（只解决互斥问题）</a:t>
            </a:r>
          </a:p>
          <a:p>
            <a:pPr lvl="1" eaLnBrk="1" hangingPunct="1">
              <a:lnSpc>
                <a:spcPct val="110000"/>
              </a:lnSpc>
              <a:buFont typeface="Wingdings" panose="05000000000000000000" pitchFamily="2" charset="2"/>
              <a:buChar char="Ø"/>
              <a:defRPr/>
            </a:pPr>
            <a:r>
              <a:rPr lang="zh-CN" altLang="en-US" sz="2000" kern="0" dirty="0" smtClean="0"/>
              <a:t>进程进入临界区时进行严格的检查</a:t>
            </a:r>
          </a:p>
          <a:p>
            <a:pPr eaLnBrk="1" hangingPunct="1">
              <a:lnSpc>
                <a:spcPct val="110000"/>
              </a:lnSpc>
              <a:buSzPct val="80000"/>
              <a:buFont typeface="Wingdings" panose="05000000000000000000" pitchFamily="2" charset="2"/>
              <a:buChar char="n"/>
              <a:defRPr/>
            </a:pPr>
            <a:r>
              <a:rPr lang="en-US" altLang="zh-CN" sz="2400" kern="0" dirty="0" smtClean="0">
                <a:solidFill>
                  <a:srgbClr val="000008"/>
                </a:solidFill>
              </a:rPr>
              <a:t>2.2.4 </a:t>
            </a:r>
            <a:r>
              <a:rPr lang="zh-CN" altLang="en-US" sz="2400" kern="0" dirty="0" smtClean="0">
                <a:solidFill>
                  <a:srgbClr val="000008"/>
                </a:solidFill>
              </a:rPr>
              <a:t>睡眠和唤醒模型（互斥与同步）</a:t>
            </a:r>
          </a:p>
          <a:p>
            <a:pPr lvl="1" eaLnBrk="1" hangingPunct="1">
              <a:lnSpc>
                <a:spcPct val="110000"/>
              </a:lnSpc>
              <a:buFont typeface="Wingdings" panose="05000000000000000000" pitchFamily="2" charset="2"/>
              <a:buChar char="Ø"/>
              <a:defRPr/>
            </a:pPr>
            <a:r>
              <a:rPr lang="zh-CN" altLang="en-US" sz="2000" kern="0" dirty="0" smtClean="0"/>
              <a:t>通过改变进程的状态来实现互斥和同步</a:t>
            </a:r>
          </a:p>
          <a:p>
            <a:pPr eaLnBrk="1" hangingPunct="1">
              <a:lnSpc>
                <a:spcPct val="110000"/>
              </a:lnSpc>
              <a:buSzPct val="80000"/>
              <a:buFont typeface="Wingdings" panose="05000000000000000000" pitchFamily="2" charset="2"/>
              <a:buChar char="n"/>
              <a:defRPr/>
            </a:pPr>
            <a:r>
              <a:rPr lang="en-US" altLang="zh-CN" sz="2400" kern="0" dirty="0" smtClean="0">
                <a:solidFill>
                  <a:srgbClr val="000008"/>
                </a:solidFill>
              </a:rPr>
              <a:t>2.2.5 </a:t>
            </a:r>
            <a:r>
              <a:rPr lang="zh-CN" altLang="en-US" sz="2400" kern="0" dirty="0" smtClean="0">
                <a:solidFill>
                  <a:srgbClr val="000008"/>
                </a:solidFill>
              </a:rPr>
              <a:t>信号量</a:t>
            </a:r>
          </a:p>
          <a:p>
            <a:pPr lvl="1" eaLnBrk="1" hangingPunct="1">
              <a:lnSpc>
                <a:spcPct val="110000"/>
              </a:lnSpc>
              <a:buFont typeface="Wingdings" panose="05000000000000000000" pitchFamily="2" charset="2"/>
              <a:buChar char="Ø"/>
              <a:defRPr/>
            </a:pPr>
            <a:r>
              <a:rPr lang="en-US" altLang="zh-CN" sz="2000" kern="0" dirty="0" smtClean="0"/>
              <a:t>P</a:t>
            </a:r>
            <a:r>
              <a:rPr lang="zh-CN" altLang="en-US" sz="2000" kern="0" dirty="0" smtClean="0"/>
              <a:t>（</a:t>
            </a:r>
            <a:r>
              <a:rPr lang="en-US" altLang="zh-CN" sz="2000" kern="0" dirty="0" smtClean="0"/>
              <a:t>Up</a:t>
            </a:r>
            <a:r>
              <a:rPr lang="zh-CN" altLang="en-US" sz="2000" kern="0" dirty="0" smtClean="0"/>
              <a:t>，</a:t>
            </a:r>
            <a:r>
              <a:rPr lang="en-US" altLang="zh-CN" sz="2000" kern="0" dirty="0" smtClean="0"/>
              <a:t>Signal</a:t>
            </a:r>
            <a:r>
              <a:rPr lang="zh-CN" altLang="en-US" sz="2000" kern="0" dirty="0" smtClean="0"/>
              <a:t>）、</a:t>
            </a:r>
            <a:r>
              <a:rPr lang="en-US" altLang="zh-CN" sz="2000" kern="0" dirty="0" smtClean="0"/>
              <a:t>V</a:t>
            </a:r>
            <a:r>
              <a:rPr lang="zh-CN" altLang="en-US" sz="2000" kern="0" dirty="0" smtClean="0"/>
              <a:t>（</a:t>
            </a:r>
            <a:r>
              <a:rPr lang="en-US" altLang="zh-CN" sz="2000" kern="0" dirty="0" smtClean="0"/>
              <a:t>down</a:t>
            </a:r>
            <a:r>
              <a:rPr lang="zh-CN" altLang="en-US" sz="2000" kern="0" dirty="0" smtClean="0"/>
              <a:t>，</a:t>
            </a:r>
            <a:r>
              <a:rPr lang="en-US" altLang="zh-CN" sz="2000" kern="0" dirty="0" smtClean="0"/>
              <a:t>Wait</a:t>
            </a:r>
            <a:r>
              <a:rPr lang="zh-CN" altLang="en-US" sz="2000" kern="0" dirty="0" smtClean="0"/>
              <a:t>）原子性操作</a:t>
            </a:r>
          </a:p>
          <a:p>
            <a:pPr eaLnBrk="1" hangingPunct="1">
              <a:lnSpc>
                <a:spcPct val="110000"/>
              </a:lnSpc>
              <a:buSzPct val="80000"/>
              <a:buFont typeface="Wingdings" panose="05000000000000000000" pitchFamily="2" charset="2"/>
              <a:buChar char="n"/>
              <a:defRPr/>
            </a:pPr>
            <a:r>
              <a:rPr lang="en-US" altLang="zh-CN" sz="2400" kern="0" dirty="0" smtClean="0">
                <a:solidFill>
                  <a:srgbClr val="000008"/>
                </a:solidFill>
              </a:rPr>
              <a:t>2.2.6 </a:t>
            </a:r>
            <a:r>
              <a:rPr lang="zh-CN" altLang="en-US" sz="2400" kern="0" dirty="0" smtClean="0">
                <a:solidFill>
                  <a:srgbClr val="000008"/>
                </a:solidFill>
              </a:rPr>
              <a:t>互斥</a:t>
            </a:r>
            <a:endParaRPr lang="en-US" altLang="zh-CN" sz="2400" kern="0" dirty="0" smtClean="0">
              <a:solidFill>
                <a:srgbClr val="000008"/>
              </a:solidFill>
            </a:endParaRPr>
          </a:p>
          <a:p>
            <a:pPr eaLnBrk="1" hangingPunct="1">
              <a:lnSpc>
                <a:spcPct val="110000"/>
              </a:lnSpc>
              <a:buSzPct val="80000"/>
              <a:buFont typeface="Wingdings" panose="05000000000000000000" pitchFamily="2" charset="2"/>
              <a:buChar char="n"/>
              <a:defRPr/>
            </a:pPr>
            <a:r>
              <a:rPr lang="en-US" altLang="zh-CN" sz="2400" kern="0" dirty="0" smtClean="0">
                <a:solidFill>
                  <a:srgbClr val="000008"/>
                </a:solidFill>
              </a:rPr>
              <a:t>2.2.7 </a:t>
            </a:r>
            <a:r>
              <a:rPr lang="zh-CN" altLang="en-US" sz="2400" kern="0" dirty="0" smtClean="0">
                <a:solidFill>
                  <a:srgbClr val="000008"/>
                </a:solidFill>
              </a:rPr>
              <a:t>管程</a:t>
            </a:r>
          </a:p>
          <a:p>
            <a:pPr lvl="1" eaLnBrk="1" hangingPunct="1">
              <a:lnSpc>
                <a:spcPct val="110000"/>
              </a:lnSpc>
              <a:buFont typeface="Wingdings" panose="05000000000000000000" pitchFamily="2" charset="2"/>
              <a:buChar char="Ø"/>
              <a:defRPr/>
            </a:pPr>
            <a:r>
              <a:rPr lang="zh-CN" altLang="en-US" sz="2000" kern="0" dirty="0" smtClean="0"/>
              <a:t>基于编译器的程序控制</a:t>
            </a:r>
          </a:p>
          <a:p>
            <a:pPr eaLnBrk="1" hangingPunct="1">
              <a:lnSpc>
                <a:spcPct val="110000"/>
              </a:lnSpc>
              <a:buSzPct val="80000"/>
              <a:buFont typeface="Wingdings" panose="05000000000000000000" pitchFamily="2" charset="2"/>
              <a:buChar char="n"/>
              <a:defRPr/>
            </a:pPr>
            <a:r>
              <a:rPr lang="en-US" altLang="zh-CN" sz="2400" kern="0" dirty="0" smtClean="0">
                <a:solidFill>
                  <a:srgbClr val="000008"/>
                </a:solidFill>
              </a:rPr>
              <a:t>2.2.8 </a:t>
            </a:r>
            <a:r>
              <a:rPr lang="zh-CN" altLang="en-US" sz="2400" kern="0" dirty="0" smtClean="0">
                <a:solidFill>
                  <a:srgbClr val="000008"/>
                </a:solidFill>
              </a:rPr>
              <a:t>消息传递模型</a:t>
            </a:r>
          </a:p>
          <a:p>
            <a:pPr lvl="1" eaLnBrk="1" hangingPunct="1">
              <a:lnSpc>
                <a:spcPct val="110000"/>
              </a:lnSpc>
              <a:buFont typeface="Wingdings" panose="05000000000000000000" pitchFamily="2" charset="2"/>
              <a:buChar char="Ø"/>
              <a:defRPr/>
            </a:pPr>
            <a:r>
              <a:rPr lang="zh-CN" altLang="en-US" sz="2000" kern="0" dirty="0" smtClean="0"/>
              <a:t>以公共的通信机制来控制进程状态变化，实现同步和互斥</a:t>
            </a:r>
          </a:p>
        </p:txBody>
      </p:sp>
      <p:sp>
        <p:nvSpPr>
          <p:cNvPr id="5" name="Rectangle 2"/>
          <p:cNvSpPr>
            <a:spLocks noGrp="1" noChangeArrowheads="1"/>
          </p:cNvSpPr>
          <p:nvPr>
            <p:ph type="title"/>
          </p:nvPr>
        </p:nvSpPr>
        <p:spPr>
          <a:xfrm>
            <a:off x="107504" y="116632"/>
            <a:ext cx="8496300" cy="863600"/>
          </a:xfrm>
        </p:spPr>
        <p:txBody>
          <a:bodyPr/>
          <a:lstStyle/>
          <a:p>
            <a:pPr eaLnBrk="1" hangingPunct="1"/>
            <a:r>
              <a:rPr lang="zh-CN" altLang="en-US" sz="3200" dirty="0" smtClean="0"/>
              <a:t>经典</a:t>
            </a:r>
            <a:r>
              <a:rPr lang="en-US" altLang="zh-CN" sz="3200" dirty="0" smtClean="0"/>
              <a:t>IPC</a:t>
            </a:r>
            <a:r>
              <a:rPr lang="zh-CN" altLang="en-US" sz="3200" dirty="0" smtClean="0"/>
              <a:t>机制</a:t>
            </a:r>
          </a:p>
        </p:txBody>
      </p:sp>
    </p:spTree>
    <p:extLst>
      <p:ext uri="{BB962C8B-B14F-4D97-AF65-F5344CB8AC3E}">
        <p14:creationId xmlns:p14="http://schemas.microsoft.com/office/powerpoint/2010/main" val="424378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 calcmode="lin" valueType="num">
                                      <p:cBhvr additive="base">
                                        <p:cTn id="2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 calcmode="lin" valueType="num">
                                      <p:cBhvr additive="base">
                                        <p:cTn id="3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 calcmode="lin" valueType="num">
                                      <p:cBhvr additive="base">
                                        <p:cTn id="4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 calcmode="lin" valueType="num">
                                      <p:cBhvr additive="base">
                                        <p:cTn id="4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
                            </p:stCondLst>
                            <p:childTnLst>
                              <p:par>
                                <p:cTn id="51" presetID="2" presetClass="entr" presetSubtype="4" fill="hold" grpId="0" nodeType="after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 calcmode="lin" valueType="num">
                                      <p:cBhvr additive="base">
                                        <p:cTn id="5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par>
                          <p:cTn id="55" fill="hold">
                            <p:stCondLst>
                              <p:cond delay="1000"/>
                            </p:stCondLst>
                            <p:childTnLst>
                              <p:par>
                                <p:cTn id="56" presetID="2" presetClass="entr" presetSubtype="4" fill="hold" grpId="0" nodeType="afterEffect">
                                  <p:stCondLst>
                                    <p:cond delay="0"/>
                                  </p:stCondLst>
                                  <p:childTnLst>
                                    <p:set>
                                      <p:cBhvr>
                                        <p:cTn id="57" dur="1" fill="hold">
                                          <p:stCondLst>
                                            <p:cond delay="0"/>
                                          </p:stCondLst>
                                        </p:cTn>
                                        <p:tgtEl>
                                          <p:spTgt spid="4">
                                            <p:txEl>
                                              <p:pRg st="10" end="10"/>
                                            </p:txEl>
                                          </p:spTgt>
                                        </p:tgtEl>
                                        <p:attrNameLst>
                                          <p:attrName>style.visibility</p:attrName>
                                        </p:attrNameLst>
                                      </p:cBhvr>
                                      <p:to>
                                        <p:strVal val="visible"/>
                                      </p:to>
                                    </p:set>
                                    <p:anim calcmode="lin" valueType="num">
                                      <p:cBhvr additive="base">
                                        <p:cTn id="58"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smtClean="0">
                <a:latin typeface="Times New Roman" panose="02020603050405020304" pitchFamily="18" charset="0"/>
                <a:cs typeface="Times New Roman" panose="02020603050405020304" pitchFamily="18" charset="0"/>
              </a:rPr>
              <a:t>2.2.3 </a:t>
            </a:r>
            <a:r>
              <a:rPr lang="zh-CN" altLang="en-US" sz="2800" b="1" dirty="0" smtClean="0">
                <a:latin typeface="Times New Roman" panose="02020603050405020304" pitchFamily="18" charset="0"/>
                <a:cs typeface="Times New Roman" panose="02020603050405020304" pitchFamily="18" charset="0"/>
              </a:rPr>
              <a:t>忙等待形式的互斥</a:t>
            </a:r>
            <a:endParaRPr lang="en-US" altLang="zh-CN" sz="2800" b="1" dirty="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1007604" y="1016732"/>
            <a:ext cx="737122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buFont typeface="Wingdings" panose="05000000000000000000" pitchFamily="2" charset="2"/>
              <a:buChar char="n"/>
              <a:defRPr/>
            </a:pPr>
            <a:r>
              <a:rPr lang="zh-CN" altLang="en-US" sz="2400" b="1" dirty="0"/>
              <a:t>模型思想</a:t>
            </a:r>
          </a:p>
          <a:p>
            <a:pPr marL="800100" lvl="1" indent="-342900" eaLnBrk="1" hangingPunct="1">
              <a:buFont typeface="Wingdings" panose="05000000000000000000" pitchFamily="2" charset="2"/>
              <a:buChar char="Ø"/>
              <a:defRPr/>
            </a:pPr>
            <a:r>
              <a:rPr lang="zh-CN" altLang="en-US" sz="2000" dirty="0"/>
              <a:t>设定一个变量，标识临界区的状态</a:t>
            </a:r>
          </a:p>
          <a:p>
            <a:pPr marL="800100" lvl="1" indent="-342900" eaLnBrk="1" hangingPunct="1">
              <a:buFont typeface="Wingdings" panose="05000000000000000000" pitchFamily="2" charset="2"/>
              <a:buChar char="Ø"/>
              <a:defRPr/>
            </a:pPr>
            <a:r>
              <a:rPr lang="zh-CN" altLang="en-US" sz="2000" dirty="0"/>
              <a:t>互斥进程均检查这个变量，只有当其满足条件时方可进入</a:t>
            </a:r>
            <a:r>
              <a:rPr lang="zh-CN" altLang="en-US" sz="2000" dirty="0" smtClean="0"/>
              <a:t>临界区</a:t>
            </a:r>
            <a:endParaRPr lang="en-US" altLang="zh-CN" sz="2000" dirty="0" smtClean="0"/>
          </a:p>
          <a:p>
            <a:pPr lvl="1" eaLnBrk="1" hangingPunct="1">
              <a:defRPr/>
            </a:pPr>
            <a:endParaRPr lang="en-US" altLang="zh-CN" sz="2400" b="1" dirty="0" smtClean="0">
              <a:latin typeface="Times New Roman" panose="02020603050405020304" pitchFamily="18" charset="0"/>
              <a:ea typeface="+mn-ea"/>
              <a:cs typeface="Times New Roman" panose="02020603050405020304" pitchFamily="18" charset="0"/>
            </a:endParaRPr>
          </a:p>
          <a:p>
            <a:pPr marL="342900" indent="-342900" algn="just">
              <a:spcBef>
                <a:spcPct val="50000"/>
              </a:spcBef>
              <a:buFont typeface="Wingdings" panose="05000000000000000000" pitchFamily="2" charset="2"/>
              <a:buChar char="n"/>
            </a:pPr>
            <a:r>
              <a:rPr lang="zh-CN" altLang="en-US" sz="2400" b="1" dirty="0" smtClean="0">
                <a:latin typeface="Times New Roman" panose="02020603050405020304" pitchFamily="18" charset="0"/>
                <a:ea typeface="+mn-ea"/>
                <a:cs typeface="Times New Roman" panose="02020603050405020304" pitchFamily="18" charset="0"/>
              </a:rPr>
              <a:t>四种实现互斥的方案</a:t>
            </a:r>
            <a:r>
              <a:rPr lang="zh-CN" altLang="en-US" sz="2400" dirty="0" smtClean="0">
                <a:latin typeface="Times New Roman" panose="02020603050405020304" pitchFamily="18" charset="0"/>
                <a:ea typeface="+mn-ea"/>
                <a:cs typeface="Times New Roman" panose="02020603050405020304" pitchFamily="18" charset="0"/>
              </a:rPr>
              <a:t>：</a:t>
            </a:r>
            <a:endParaRPr lang="en-US" altLang="zh-CN" sz="2400" dirty="0" smtClean="0">
              <a:latin typeface="Times New Roman" panose="02020603050405020304" pitchFamily="18" charset="0"/>
              <a:ea typeface="+mn-ea"/>
              <a:cs typeface="Times New Roman" panose="02020603050405020304" pitchFamily="18" charset="0"/>
            </a:endParaRPr>
          </a:p>
          <a:p>
            <a:pPr marL="914400" lvl="1" indent="-457200" algn="just">
              <a:spcBef>
                <a:spcPct val="50000"/>
              </a:spcBef>
              <a:buFont typeface="+mj-ea"/>
              <a:buAutoNum type="circleNumDbPlain"/>
            </a:pPr>
            <a:r>
              <a:rPr lang="zh-CN" altLang="en-US" sz="2000" dirty="0" smtClean="0">
                <a:latin typeface="Times New Roman" panose="02020603050405020304" pitchFamily="18" charset="0"/>
                <a:ea typeface="+mn-ea"/>
                <a:cs typeface="Times New Roman" panose="02020603050405020304" pitchFamily="18" charset="0"/>
              </a:rPr>
              <a:t>关闭中断（</a:t>
            </a:r>
            <a:r>
              <a:rPr lang="en-US" altLang="zh-CN" sz="2000" dirty="0">
                <a:latin typeface="Times New Roman" panose="02020603050405020304" pitchFamily="18" charset="0"/>
                <a:ea typeface="+mn-ea"/>
                <a:cs typeface="Times New Roman" panose="02020603050405020304" pitchFamily="18" charset="0"/>
              </a:rPr>
              <a:t>Disabling Interrupts</a:t>
            </a:r>
            <a:r>
              <a:rPr lang="zh-CN" altLang="en-US" sz="2000" dirty="0" smtClean="0">
                <a:latin typeface="Times New Roman" panose="02020603050405020304" pitchFamily="18" charset="0"/>
                <a:ea typeface="+mn-ea"/>
                <a:cs typeface="Times New Roman" panose="02020603050405020304" pitchFamily="18" charset="0"/>
              </a:rPr>
              <a:t>）</a:t>
            </a:r>
            <a:endParaRPr lang="en-US" altLang="zh-CN" sz="2000" dirty="0" smtClean="0">
              <a:latin typeface="Times New Roman" panose="02020603050405020304" pitchFamily="18" charset="0"/>
              <a:ea typeface="+mn-ea"/>
              <a:cs typeface="Times New Roman" panose="02020603050405020304" pitchFamily="18" charset="0"/>
            </a:endParaRPr>
          </a:p>
          <a:p>
            <a:pPr marL="914400" lvl="1" indent="-457200" algn="just">
              <a:spcBef>
                <a:spcPct val="50000"/>
              </a:spcBef>
              <a:buFont typeface="+mj-ea"/>
              <a:buAutoNum type="circleNumDbPlain"/>
            </a:pPr>
            <a:r>
              <a:rPr lang="zh-CN" altLang="en-US" sz="2000" dirty="0" smtClean="0">
                <a:latin typeface="Times New Roman" panose="02020603050405020304" pitchFamily="18" charset="0"/>
                <a:ea typeface="+mn-ea"/>
                <a:cs typeface="Times New Roman" panose="02020603050405020304" pitchFamily="18" charset="0"/>
              </a:rPr>
              <a:t>锁变量（</a:t>
            </a:r>
            <a:r>
              <a:rPr lang="en-US" altLang="zh-CN" sz="2000" dirty="0">
                <a:latin typeface="Times New Roman" panose="02020603050405020304" pitchFamily="18" charset="0"/>
                <a:ea typeface="+mn-ea"/>
                <a:cs typeface="Times New Roman" panose="02020603050405020304" pitchFamily="18" charset="0"/>
              </a:rPr>
              <a:t>Lock Variables</a:t>
            </a:r>
            <a:r>
              <a:rPr lang="zh-CN" altLang="en-US" sz="2000" dirty="0" smtClean="0">
                <a:latin typeface="Times New Roman" panose="02020603050405020304" pitchFamily="18" charset="0"/>
                <a:ea typeface="+mn-ea"/>
                <a:cs typeface="Times New Roman" panose="02020603050405020304" pitchFamily="18" charset="0"/>
              </a:rPr>
              <a:t>）</a:t>
            </a:r>
            <a:endParaRPr lang="en-US" altLang="zh-CN" sz="2000" dirty="0" smtClean="0">
              <a:latin typeface="Times New Roman" panose="02020603050405020304" pitchFamily="18" charset="0"/>
              <a:ea typeface="+mn-ea"/>
              <a:cs typeface="Times New Roman" panose="02020603050405020304" pitchFamily="18" charset="0"/>
            </a:endParaRPr>
          </a:p>
          <a:p>
            <a:pPr marL="914400" lvl="1" indent="-457200" algn="just">
              <a:spcBef>
                <a:spcPct val="50000"/>
              </a:spcBef>
              <a:buFont typeface="+mj-ea"/>
              <a:buAutoNum type="circleNumDbPlain"/>
            </a:pPr>
            <a:r>
              <a:rPr lang="zh-CN" altLang="en-US" sz="2000" dirty="0" smtClean="0">
                <a:latin typeface="Times New Roman" panose="02020603050405020304" pitchFamily="18" charset="0"/>
                <a:ea typeface="+mn-ea"/>
                <a:cs typeface="Times New Roman" panose="02020603050405020304" pitchFamily="18" charset="0"/>
              </a:rPr>
              <a:t>严格交替法（</a:t>
            </a:r>
            <a:r>
              <a:rPr lang="en-US" altLang="zh-CN" sz="2000" dirty="0">
                <a:latin typeface="Times New Roman" panose="02020603050405020304" pitchFamily="18" charset="0"/>
                <a:ea typeface="+mn-ea"/>
                <a:cs typeface="Times New Roman" panose="02020603050405020304" pitchFamily="18" charset="0"/>
              </a:rPr>
              <a:t>Strict Alternation</a:t>
            </a:r>
            <a:r>
              <a:rPr lang="zh-CN" altLang="en-US" sz="2000" dirty="0" smtClean="0">
                <a:latin typeface="Times New Roman" panose="02020603050405020304" pitchFamily="18" charset="0"/>
                <a:ea typeface="+mn-ea"/>
                <a:cs typeface="Times New Roman" panose="02020603050405020304" pitchFamily="18" charset="0"/>
              </a:rPr>
              <a:t>）</a:t>
            </a:r>
            <a:endParaRPr lang="en-US" altLang="zh-CN" sz="2000" dirty="0">
              <a:latin typeface="Times New Roman" panose="02020603050405020304" pitchFamily="18" charset="0"/>
              <a:ea typeface="+mn-ea"/>
              <a:cs typeface="Times New Roman" panose="02020603050405020304" pitchFamily="18" charset="0"/>
            </a:endParaRPr>
          </a:p>
          <a:p>
            <a:pPr marL="914400" lvl="1" indent="-457200" algn="just">
              <a:spcBef>
                <a:spcPct val="50000"/>
              </a:spcBef>
              <a:buFont typeface="+mj-ea"/>
              <a:buAutoNum type="circleNumDbPlain"/>
            </a:pPr>
            <a:r>
              <a:rPr lang="en-US" altLang="zh-CN" sz="2000" dirty="0" smtClean="0">
                <a:latin typeface="Times New Roman" panose="02020603050405020304" pitchFamily="18" charset="0"/>
                <a:ea typeface="+mn-ea"/>
                <a:cs typeface="Times New Roman" panose="02020603050405020304" pitchFamily="18" charset="0"/>
              </a:rPr>
              <a:t>Peterson</a:t>
            </a:r>
            <a:r>
              <a:rPr lang="zh-CN" altLang="en-US" sz="2000" dirty="0" smtClean="0">
                <a:latin typeface="Times New Roman" panose="02020603050405020304" pitchFamily="18" charset="0"/>
                <a:ea typeface="+mn-ea"/>
                <a:cs typeface="Times New Roman" panose="02020603050405020304" pitchFamily="18" charset="0"/>
              </a:rPr>
              <a:t>解决方案（</a:t>
            </a:r>
            <a:r>
              <a:rPr lang="en-US" altLang="zh-CN" sz="2000" dirty="0">
                <a:latin typeface="Times New Roman" panose="02020603050405020304" pitchFamily="18" charset="0"/>
                <a:ea typeface="+mn-ea"/>
                <a:cs typeface="Times New Roman" panose="02020603050405020304" pitchFamily="18" charset="0"/>
              </a:rPr>
              <a:t>Peterson's Solution</a:t>
            </a:r>
            <a:r>
              <a:rPr lang="zh-CN" altLang="en-US" sz="2000" dirty="0" smtClean="0">
                <a:latin typeface="Times New Roman" panose="02020603050405020304" pitchFamily="18" charset="0"/>
                <a:ea typeface="+mn-ea"/>
                <a:cs typeface="Times New Roman" panose="02020603050405020304" pitchFamily="18" charset="0"/>
              </a:rPr>
              <a:t>）</a:t>
            </a:r>
            <a:endParaRPr lang="en-US" altLang="zh-CN" sz="2000" dirty="0" smtClean="0">
              <a:latin typeface="Times New Roman" panose="02020603050405020304" pitchFamily="18" charset="0"/>
              <a:ea typeface="+mn-ea"/>
              <a:cs typeface="Times New Roman" panose="02020603050405020304" pitchFamily="18" charset="0"/>
            </a:endParaRPr>
          </a:p>
        </p:txBody>
      </p:sp>
      <p:sp>
        <p:nvSpPr>
          <p:cNvPr id="6" name="矩形 5"/>
          <p:cNvSpPr/>
          <p:nvPr/>
        </p:nvSpPr>
        <p:spPr>
          <a:xfrm>
            <a:off x="575556" y="5337212"/>
            <a:ext cx="7911280" cy="822597"/>
          </a:xfrm>
          <a:prstGeom prst="rect">
            <a:avLst/>
          </a:prstGeom>
        </p:spPr>
        <p:txBody>
          <a:bodyPr wrap="square">
            <a:spAutoFit/>
          </a:bodyPr>
          <a:lstStyle/>
          <a:p>
            <a:pPr indent="457200" algn="just">
              <a:lnSpc>
                <a:spcPct val="125000"/>
              </a:lnSpc>
              <a:spcBef>
                <a:spcPct val="50000"/>
              </a:spcBef>
            </a:pPr>
            <a:r>
              <a:rPr lang="zh-CN" altLang="en-US" sz="2000" b="1" dirty="0">
                <a:latin typeface="Times New Roman" panose="02020603050405020304" pitchFamily="18" charset="0"/>
                <a:cs typeface="Times New Roman" panose="02020603050405020304" pitchFamily="18" charset="0"/>
              </a:rPr>
              <a:t>在这些方案中，当一个进程在临界区中更新共享内存时，其他进程将不会进入其临界区，也不会带来任何麻烦。</a:t>
            </a:r>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043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114425" y="260648"/>
            <a:ext cx="727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14350" indent="-514350" algn="just">
              <a:spcBef>
                <a:spcPct val="50000"/>
              </a:spcBef>
              <a:buFont typeface="+mj-ea"/>
              <a:buAutoNum type="circleNumDbPlain"/>
            </a:pPr>
            <a:r>
              <a:rPr lang="zh-CN" altLang="en-US" sz="2400" b="1" dirty="0">
                <a:latin typeface="Times New Roman" panose="02020603050405020304" pitchFamily="18" charset="0"/>
                <a:ea typeface="+mn-ea"/>
                <a:cs typeface="Times New Roman" panose="02020603050405020304" pitchFamily="18" charset="0"/>
              </a:rPr>
              <a:t>关闭中断（</a:t>
            </a:r>
            <a:r>
              <a:rPr lang="en-US" altLang="zh-CN" sz="2400" b="1" dirty="0">
                <a:latin typeface="Times New Roman" panose="02020603050405020304" pitchFamily="18" charset="0"/>
                <a:ea typeface="+mn-ea"/>
                <a:cs typeface="Times New Roman" panose="02020603050405020304" pitchFamily="18" charset="0"/>
              </a:rPr>
              <a:t>Disabling Interrupts</a:t>
            </a:r>
            <a:r>
              <a:rPr lang="zh-CN" altLang="en-US" sz="2400" b="1" dirty="0">
                <a:latin typeface="Times New Roman" panose="02020603050405020304" pitchFamily="18" charset="0"/>
                <a:ea typeface="+mn-ea"/>
                <a:cs typeface="Times New Roman" panose="02020603050405020304" pitchFamily="18" charset="0"/>
              </a:rPr>
              <a:t>）</a:t>
            </a:r>
            <a:endParaRPr lang="en-US" altLang="zh-CN" sz="2400" b="1" dirty="0">
              <a:latin typeface="Times New Roman" panose="02020603050405020304" pitchFamily="18" charset="0"/>
              <a:ea typeface="+mn-ea"/>
              <a:cs typeface="Times New Roman" panose="02020603050405020304" pitchFamily="18" charset="0"/>
            </a:endParaRPr>
          </a:p>
        </p:txBody>
      </p:sp>
      <p:sp>
        <p:nvSpPr>
          <p:cNvPr id="5" name="矩形 4"/>
          <p:cNvSpPr/>
          <p:nvPr/>
        </p:nvSpPr>
        <p:spPr>
          <a:xfrm>
            <a:off x="970967" y="3501008"/>
            <a:ext cx="7560840" cy="2342244"/>
          </a:xfrm>
          <a:prstGeom prst="rect">
            <a:avLst/>
          </a:prstGeom>
        </p:spPr>
        <p:txBody>
          <a:bodyPr wrap="square">
            <a:spAutoFit/>
          </a:bodyPr>
          <a:lstStyle/>
          <a:p>
            <a:pPr algn="just">
              <a:lnSpc>
                <a:spcPct val="150000"/>
              </a:lnSpc>
              <a:spcBef>
                <a:spcPct val="50000"/>
              </a:spcBef>
            </a:pPr>
            <a:r>
              <a:rPr lang="zh-CN" altLang="en-US" sz="2000" b="1" dirty="0" smtClean="0">
                <a:latin typeface="Times New Roman" panose="02020603050405020304" pitchFamily="18" charset="0"/>
                <a:cs typeface="Times New Roman" panose="02020603050405020304" pitchFamily="18" charset="0"/>
              </a:rPr>
              <a:t>缺点：</a:t>
            </a:r>
            <a:endParaRPr lang="en-US" altLang="zh-CN" sz="2000" b="1" dirty="0" smtClean="0">
              <a:latin typeface="Times New Roman" panose="02020603050405020304" pitchFamily="18" charset="0"/>
              <a:cs typeface="Times New Roman" panose="02020603050405020304" pitchFamily="18" charset="0"/>
            </a:endParaRPr>
          </a:p>
          <a:p>
            <a:pPr marL="457200" indent="-457200" algn="just">
              <a:lnSpc>
                <a:spcPct val="150000"/>
              </a:lnSpc>
              <a:spcBef>
                <a:spcPts val="0"/>
              </a:spcBef>
              <a:buFont typeface="+mj-ea"/>
              <a:buAutoNum type="circleNumDbPlain"/>
            </a:pPr>
            <a:r>
              <a:rPr lang="zh-CN" altLang="en-US" sz="2000" dirty="0" smtClean="0">
                <a:latin typeface="Times New Roman" panose="02020603050405020304" pitchFamily="18" charset="0"/>
                <a:cs typeface="Times New Roman" panose="02020603050405020304" pitchFamily="18" charset="0"/>
              </a:rPr>
              <a:t>把关中断的权利交给了用户进程是不明智的。当一个进程关中断之后不再打开中断，系统可能会因此终止。</a:t>
            </a:r>
            <a:endParaRPr lang="en-US" altLang="zh-CN" sz="2000" dirty="0" smtClean="0">
              <a:latin typeface="Times New Roman" panose="02020603050405020304" pitchFamily="18" charset="0"/>
              <a:cs typeface="Times New Roman" panose="02020603050405020304" pitchFamily="18" charset="0"/>
            </a:endParaRPr>
          </a:p>
          <a:p>
            <a:pPr marL="457200" indent="-457200" algn="just">
              <a:lnSpc>
                <a:spcPct val="150000"/>
              </a:lnSpc>
              <a:spcBef>
                <a:spcPts val="0"/>
              </a:spcBef>
              <a:buFont typeface="+mj-ea"/>
              <a:buAutoNum type="circleNumDbPlain"/>
            </a:pPr>
            <a:r>
              <a:rPr lang="zh-CN" altLang="en-US" sz="2000" dirty="0" smtClean="0">
                <a:latin typeface="Times New Roman" panose="02020603050405020304" pitchFamily="18" charset="0"/>
                <a:cs typeface="Times New Roman" panose="02020603050405020304" pitchFamily="18" charset="0"/>
              </a:rPr>
              <a:t>如系统有多个共享内存的处理器，则关中断仅仅对执行指令的</a:t>
            </a:r>
            <a:r>
              <a:rPr lang="en-US" altLang="zh-CN" sz="2000" dirty="0" smtClean="0">
                <a:latin typeface="Times New Roman" panose="02020603050405020304" pitchFamily="18" charset="0"/>
                <a:cs typeface="Times New Roman" panose="02020603050405020304" pitchFamily="18" charset="0"/>
              </a:rPr>
              <a:t>CPU</a:t>
            </a:r>
            <a:r>
              <a:rPr lang="zh-CN" altLang="en-US" sz="2000" dirty="0" smtClean="0">
                <a:latin typeface="Times New Roman" panose="02020603050405020304" pitchFamily="18" charset="0"/>
                <a:cs typeface="Times New Roman" panose="02020603050405020304" pitchFamily="18" charset="0"/>
              </a:rPr>
              <a:t>有效，其他</a:t>
            </a:r>
            <a:r>
              <a:rPr lang="en-US" altLang="zh-CN" sz="2000" dirty="0" smtClean="0">
                <a:latin typeface="Times New Roman" panose="02020603050405020304" pitchFamily="18" charset="0"/>
                <a:cs typeface="Times New Roman" panose="02020603050405020304" pitchFamily="18" charset="0"/>
              </a:rPr>
              <a:t>CPU</a:t>
            </a:r>
            <a:r>
              <a:rPr lang="zh-CN" altLang="en-US" sz="2000" dirty="0" smtClean="0">
                <a:latin typeface="Times New Roman" panose="02020603050405020304" pitchFamily="18" charset="0"/>
                <a:cs typeface="Times New Roman" panose="02020603050405020304" pitchFamily="18" charset="0"/>
              </a:rPr>
              <a:t>仍将继续运行，并可以访问共享内存</a:t>
            </a:r>
            <a:endParaRPr lang="en-US" altLang="zh-CN" sz="2000" dirty="0" smtClean="0">
              <a:latin typeface="Times New Roman" panose="02020603050405020304" pitchFamily="18" charset="0"/>
              <a:cs typeface="Times New Roman" panose="02020603050405020304" pitchFamily="18" charset="0"/>
            </a:endParaRPr>
          </a:p>
        </p:txBody>
      </p:sp>
      <p:sp>
        <p:nvSpPr>
          <p:cNvPr id="7" name="矩形 6"/>
          <p:cNvSpPr/>
          <p:nvPr/>
        </p:nvSpPr>
        <p:spPr>
          <a:xfrm>
            <a:off x="425177" y="2960948"/>
            <a:ext cx="8100900" cy="553998"/>
          </a:xfrm>
          <a:prstGeom prst="rect">
            <a:avLst/>
          </a:prstGeom>
        </p:spPr>
        <p:txBody>
          <a:bodyPr wrap="square">
            <a:spAutoFit/>
          </a:bodyPr>
          <a:lstStyle/>
          <a:p>
            <a:pPr indent="457200" algn="just">
              <a:lnSpc>
                <a:spcPct val="150000"/>
              </a:lnSpc>
              <a:spcBef>
                <a:spcPct val="50000"/>
              </a:spcBef>
            </a:pPr>
            <a:r>
              <a:rPr lang="zh-CN" altLang="en-US" sz="2000" b="1" dirty="0" smtClean="0">
                <a:latin typeface="Times New Roman" panose="02020603050405020304" pitchFamily="18" charset="0"/>
                <a:cs typeface="Times New Roman" panose="02020603050405020304" pitchFamily="18" charset="0"/>
              </a:rPr>
              <a:t>具体实现：</a:t>
            </a:r>
            <a:r>
              <a:rPr lang="zh-CN" altLang="en-US" sz="2000" dirty="0" smtClean="0">
                <a:latin typeface="Times New Roman" panose="02020603050405020304" pitchFamily="18" charset="0"/>
                <a:cs typeface="Times New Roman" panose="02020603050405020304" pitchFamily="18" charset="0"/>
              </a:rPr>
              <a:t>每个进程进入临界区后先</a:t>
            </a:r>
            <a:r>
              <a:rPr lang="zh-CN" altLang="en-US" sz="2000" u="sng" dirty="0" smtClean="0">
                <a:latin typeface="Times New Roman" panose="02020603050405020304" pitchFamily="18" charset="0"/>
                <a:cs typeface="Times New Roman" panose="02020603050405020304" pitchFamily="18" charset="0"/>
              </a:rPr>
              <a:t>关中断</a:t>
            </a:r>
            <a:r>
              <a:rPr lang="zh-CN" altLang="en-US" sz="2000" dirty="0" smtClean="0">
                <a:latin typeface="Times New Roman" panose="02020603050405020304" pitchFamily="18" charset="0"/>
                <a:cs typeface="Times New Roman" panose="02020603050405020304" pitchFamily="18" charset="0"/>
              </a:rPr>
              <a:t>，在离开之前再</a:t>
            </a:r>
            <a:r>
              <a:rPr lang="zh-CN" altLang="en-US" sz="2000" u="sng" dirty="0" smtClean="0">
                <a:latin typeface="Times New Roman" panose="02020603050405020304" pitchFamily="18" charset="0"/>
                <a:cs typeface="Times New Roman" panose="02020603050405020304" pitchFamily="18" charset="0"/>
              </a:rPr>
              <a:t>开中断</a:t>
            </a:r>
            <a:r>
              <a:rPr lang="zh-CN" altLang="en-US"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8" name="Text Box 5"/>
          <p:cNvSpPr txBox="1">
            <a:spLocks noChangeArrowheads="1"/>
          </p:cNvSpPr>
          <p:nvPr/>
        </p:nvSpPr>
        <p:spPr bwMode="auto">
          <a:xfrm>
            <a:off x="1979712" y="1130437"/>
            <a:ext cx="2305050" cy="1614487"/>
          </a:xfrm>
          <a:prstGeom prst="rect">
            <a:avLst/>
          </a:prstGeom>
          <a:solidFill>
            <a:schemeClr val="bg1">
              <a:lumMod val="95000"/>
            </a:schemeClr>
          </a:solidFill>
          <a:ln w="9525">
            <a:solidFill>
              <a:srgbClr val="9C4E00"/>
            </a:solidFill>
            <a:miter lim="800000"/>
            <a:headEnd/>
            <a:tailEnd/>
          </a:ln>
          <a:effectLst/>
        </p:spPr>
        <p:txBody>
          <a:bodyPr>
            <a:spAutoFit/>
          </a:bodyPr>
          <a:lstStyle/>
          <a:p>
            <a:pPr algn="ctr">
              <a:spcBef>
                <a:spcPct val="50000"/>
              </a:spcBef>
              <a:defRPr/>
            </a:pPr>
            <a:r>
              <a:rPr lang="zh-CN" altLang="en-US" b="1"/>
              <a:t>进程</a:t>
            </a:r>
            <a:r>
              <a:rPr lang="en-US" altLang="zh-CN" b="1"/>
              <a:t>A</a:t>
            </a:r>
          </a:p>
          <a:p>
            <a:pPr>
              <a:spcBef>
                <a:spcPct val="50000"/>
              </a:spcBef>
              <a:defRPr/>
            </a:pPr>
            <a:r>
              <a:rPr lang="en-US" altLang="zh-CN" b="1">
                <a:solidFill>
                  <a:srgbClr val="FF0000"/>
                </a:solidFill>
              </a:rPr>
              <a:t>Close_INT;</a:t>
            </a:r>
          </a:p>
          <a:p>
            <a:pPr>
              <a:spcBef>
                <a:spcPct val="50000"/>
              </a:spcBef>
              <a:defRPr/>
            </a:pPr>
            <a:r>
              <a:rPr lang="en-US" altLang="zh-CN" b="1"/>
              <a:t>Critical_region();</a:t>
            </a:r>
          </a:p>
          <a:p>
            <a:pPr>
              <a:spcBef>
                <a:spcPct val="50000"/>
              </a:spcBef>
              <a:defRPr/>
            </a:pPr>
            <a:r>
              <a:rPr lang="en-US" altLang="zh-CN" b="1">
                <a:solidFill>
                  <a:srgbClr val="FF0000"/>
                </a:solidFill>
              </a:rPr>
              <a:t>Open_INT;</a:t>
            </a:r>
            <a:r>
              <a:rPr lang="en-US" altLang="zh-CN" b="1">
                <a:solidFill>
                  <a:srgbClr val="9C4E00"/>
                </a:solidFill>
                <a:effectLst>
                  <a:outerShdw blurRad="38100" dist="38100" dir="2700000" algn="tl">
                    <a:srgbClr val="C0C0C0"/>
                  </a:outerShdw>
                </a:effectLst>
              </a:rPr>
              <a:t>	</a:t>
            </a:r>
          </a:p>
        </p:txBody>
      </p:sp>
      <p:sp>
        <p:nvSpPr>
          <p:cNvPr id="9" name="Text Box 6"/>
          <p:cNvSpPr txBox="1">
            <a:spLocks noChangeArrowheads="1"/>
          </p:cNvSpPr>
          <p:nvPr/>
        </p:nvSpPr>
        <p:spPr bwMode="auto">
          <a:xfrm>
            <a:off x="4751387" y="1130437"/>
            <a:ext cx="2305050" cy="1614487"/>
          </a:xfrm>
          <a:prstGeom prst="rect">
            <a:avLst/>
          </a:prstGeom>
          <a:solidFill>
            <a:schemeClr val="bg1">
              <a:lumMod val="95000"/>
            </a:schemeClr>
          </a:solidFill>
          <a:ln w="9525">
            <a:solidFill>
              <a:srgbClr val="9C4E00"/>
            </a:solidFill>
            <a:miter lim="800000"/>
            <a:headEnd/>
            <a:tailEnd/>
          </a:ln>
          <a:effectLst/>
        </p:spPr>
        <p:txBody>
          <a:bodyPr>
            <a:spAutoFit/>
          </a:bodyPr>
          <a:lstStyle/>
          <a:p>
            <a:pPr algn="ctr">
              <a:spcBef>
                <a:spcPct val="50000"/>
              </a:spcBef>
              <a:defRPr/>
            </a:pPr>
            <a:r>
              <a:rPr lang="zh-CN" altLang="en-US" b="1"/>
              <a:t>进程</a:t>
            </a:r>
            <a:r>
              <a:rPr lang="en-US" altLang="zh-CN" b="1"/>
              <a:t>B</a:t>
            </a:r>
          </a:p>
          <a:p>
            <a:pPr>
              <a:spcBef>
                <a:spcPct val="50000"/>
              </a:spcBef>
              <a:defRPr/>
            </a:pPr>
            <a:r>
              <a:rPr lang="en-US" altLang="zh-CN" b="1">
                <a:solidFill>
                  <a:srgbClr val="FF0000"/>
                </a:solidFill>
              </a:rPr>
              <a:t>Close_INT;</a:t>
            </a:r>
          </a:p>
          <a:p>
            <a:pPr>
              <a:spcBef>
                <a:spcPct val="50000"/>
              </a:spcBef>
              <a:defRPr/>
            </a:pPr>
            <a:r>
              <a:rPr lang="en-US" altLang="zh-CN" b="1"/>
              <a:t>Critical_region();</a:t>
            </a:r>
          </a:p>
          <a:p>
            <a:pPr>
              <a:spcBef>
                <a:spcPct val="50000"/>
              </a:spcBef>
              <a:defRPr/>
            </a:pPr>
            <a:r>
              <a:rPr lang="en-US" altLang="zh-CN" b="1">
                <a:solidFill>
                  <a:srgbClr val="FF0000"/>
                </a:solidFill>
              </a:rPr>
              <a:t>Open_INT;</a:t>
            </a:r>
            <a:r>
              <a:rPr lang="en-US" altLang="zh-CN" b="1">
                <a:solidFill>
                  <a:srgbClr val="9C4E00"/>
                </a:solidFill>
                <a:effectLst>
                  <a:outerShdw blurRad="38100" dist="38100" dir="2700000" algn="tl">
                    <a:srgbClr val="C0C0C0"/>
                  </a:outerShdw>
                </a:effectLst>
              </a:rPr>
              <a:t>	</a:t>
            </a:r>
          </a:p>
        </p:txBody>
      </p:sp>
    </p:spTree>
    <p:extLst>
      <p:ext uri="{BB962C8B-B14F-4D97-AF65-F5344CB8AC3E}">
        <p14:creationId xmlns:p14="http://schemas.microsoft.com/office/powerpoint/2010/main" val="353329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503237" y="1142742"/>
            <a:ext cx="799306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57200" algn="just">
              <a:lnSpc>
                <a:spcPct val="150000"/>
              </a:lnSpc>
              <a:spcBef>
                <a:spcPts val="0"/>
              </a:spcBef>
            </a:pPr>
            <a:r>
              <a:rPr lang="zh-CN" altLang="en-US" sz="2400" dirty="0" smtClean="0">
                <a:latin typeface="Times New Roman" panose="02020603050405020304" pitchFamily="18" charset="0"/>
                <a:cs typeface="Times New Roman" panose="02020603050405020304" pitchFamily="18" charset="0"/>
              </a:rPr>
              <a:t>对于</a:t>
            </a:r>
            <a:r>
              <a:rPr lang="zh-CN" altLang="en-US" sz="2400" dirty="0">
                <a:latin typeface="Times New Roman" panose="02020603050405020304" pitchFamily="18" charset="0"/>
                <a:cs typeface="Times New Roman" panose="02020603050405020304" pitchFamily="18" charset="0"/>
              </a:rPr>
              <a:t>某一个临界区，在它之外设置一个锁，每个进程要进入临界区的时候，首先要测试这把锁，如果锁</a:t>
            </a:r>
            <a:r>
              <a:rPr lang="zh-CN" altLang="en-US" sz="2400" b="1" dirty="0" smtClean="0">
                <a:solidFill>
                  <a:srgbClr val="FF0000"/>
                </a:solidFill>
                <a:latin typeface="Times New Roman" panose="02020603050405020304" pitchFamily="18" charset="0"/>
                <a:cs typeface="Times New Roman" panose="02020603050405020304" pitchFamily="18" charset="0"/>
              </a:rPr>
              <a:t>打开</a:t>
            </a:r>
            <a:r>
              <a:rPr lang="zh-CN" altLang="en-US" sz="2400" dirty="0" smtClean="0">
                <a:latin typeface="Times New Roman" panose="02020603050405020304" pitchFamily="18" charset="0"/>
                <a:cs typeface="Times New Roman" panose="02020603050405020304" pitchFamily="18" charset="0"/>
              </a:rPr>
              <a:t>的</a:t>
            </a:r>
            <a:r>
              <a:rPr lang="zh-CN" altLang="en-US" sz="2400" dirty="0">
                <a:latin typeface="Times New Roman" panose="02020603050405020304" pitchFamily="18" charset="0"/>
                <a:cs typeface="Times New Roman" panose="02020603050405020304" pitchFamily="18" charset="0"/>
              </a:rPr>
              <a:t>，则该</a:t>
            </a:r>
            <a:r>
              <a:rPr lang="zh-CN" altLang="en-US" sz="2400" dirty="0" smtClean="0">
                <a:latin typeface="Times New Roman" panose="02020603050405020304" pitchFamily="18" charset="0"/>
                <a:cs typeface="Times New Roman" panose="02020603050405020304" pitchFamily="18" charset="0"/>
              </a:rPr>
              <a:t>进程进入</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如果</a:t>
            </a:r>
            <a:r>
              <a:rPr lang="zh-CN" altLang="en-US" sz="2400" b="1" dirty="0">
                <a:solidFill>
                  <a:srgbClr val="FF0000"/>
                </a:solidFill>
                <a:latin typeface="Times New Roman" panose="02020603050405020304" pitchFamily="18" charset="0"/>
                <a:cs typeface="Times New Roman" panose="02020603050405020304" pitchFamily="18" charset="0"/>
              </a:rPr>
              <a:t>关闭</a:t>
            </a:r>
            <a:r>
              <a:rPr lang="zh-CN" altLang="en-US" sz="2400" dirty="0">
                <a:latin typeface="Times New Roman" panose="02020603050405020304" pitchFamily="18" charset="0"/>
                <a:cs typeface="Times New Roman" panose="02020603050405020304" pitchFamily="18" charset="0"/>
              </a:rPr>
              <a:t>着的，则该进程</a:t>
            </a:r>
            <a:r>
              <a:rPr lang="zh-CN" altLang="en-US" sz="2400" dirty="0" smtClean="0">
                <a:latin typeface="Times New Roman" panose="02020603050405020304" pitchFamily="18" charset="0"/>
                <a:cs typeface="Times New Roman" panose="02020603050405020304" pitchFamily="18" charset="0"/>
              </a:rPr>
              <a:t>不能进入。进程</a:t>
            </a:r>
            <a:r>
              <a:rPr lang="zh-CN" altLang="en-US" sz="2400" dirty="0">
                <a:latin typeface="Times New Roman" panose="02020603050405020304" pitchFamily="18" charset="0"/>
                <a:cs typeface="Times New Roman" panose="02020603050405020304" pitchFamily="18" charset="0"/>
              </a:rPr>
              <a:t>进入临界区后锁上这把锁，当它出来后再打开这把</a:t>
            </a:r>
            <a:r>
              <a:rPr lang="zh-CN" altLang="en-US" sz="2400" dirty="0" smtClean="0">
                <a:latin typeface="Times New Roman" panose="02020603050405020304" pitchFamily="18" charset="0"/>
                <a:cs typeface="Times New Roman" panose="02020603050405020304" pitchFamily="18" charset="0"/>
              </a:rPr>
              <a:t>锁</a:t>
            </a:r>
            <a:r>
              <a:rPr lang="zh-CN" altLang="en-US" sz="2400" dirty="0">
                <a:latin typeface="Times New Roman" panose="02020603050405020304" pitchFamily="18" charset="0"/>
                <a:cs typeface="Times New Roman" panose="02020603050405020304" pitchFamily="18" charset="0"/>
              </a:rPr>
              <a:t>。</a:t>
            </a:r>
          </a:p>
        </p:txBody>
      </p:sp>
      <p:grpSp>
        <p:nvGrpSpPr>
          <p:cNvPr id="172036" name="Group 4"/>
          <p:cNvGrpSpPr>
            <a:grpSpLocks/>
          </p:cNvGrpSpPr>
          <p:nvPr/>
        </p:nvGrpSpPr>
        <p:grpSpPr bwMode="auto">
          <a:xfrm>
            <a:off x="6480509" y="4617132"/>
            <a:ext cx="1439863" cy="1465263"/>
            <a:chOff x="3016" y="2659"/>
            <a:chExt cx="907" cy="923"/>
          </a:xfrm>
        </p:grpSpPr>
        <p:sp>
          <p:nvSpPr>
            <p:cNvPr id="172037" name="Rectangle 5"/>
            <p:cNvSpPr>
              <a:spLocks noChangeArrowheads="1"/>
            </p:cNvSpPr>
            <p:nvPr/>
          </p:nvSpPr>
          <p:spPr bwMode="auto">
            <a:xfrm>
              <a:off x="3016" y="2659"/>
              <a:ext cx="907" cy="923"/>
            </a:xfrm>
            <a:prstGeom prst="rect">
              <a:avLst/>
            </a:prstGeom>
            <a:solidFill>
              <a:schemeClr val="bg1">
                <a:lumMod val="8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038" name="Text Box 6"/>
            <p:cNvSpPr txBox="1">
              <a:spLocks noChangeArrowheads="1"/>
            </p:cNvSpPr>
            <p:nvPr/>
          </p:nvSpPr>
          <p:spPr bwMode="auto">
            <a:xfrm>
              <a:off x="3153" y="2750"/>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chemeClr val="bg1">
                      <a:lumMod val="50000"/>
                    </a:schemeClr>
                  </a:solidFill>
                  <a:latin typeface="Times New Roman" panose="02020603050405020304" pitchFamily="18" charset="0"/>
                  <a:cs typeface="Times New Roman" panose="02020603050405020304" pitchFamily="18" charset="0"/>
                </a:rPr>
                <a:t>临界区</a:t>
              </a:r>
            </a:p>
          </p:txBody>
        </p:sp>
      </p:grpSp>
      <p:grpSp>
        <p:nvGrpSpPr>
          <p:cNvPr id="172040" name="Group 8"/>
          <p:cNvGrpSpPr>
            <a:grpSpLocks/>
          </p:cNvGrpSpPr>
          <p:nvPr/>
        </p:nvGrpSpPr>
        <p:grpSpPr bwMode="auto">
          <a:xfrm>
            <a:off x="4211500" y="5048933"/>
            <a:ext cx="647700" cy="457200"/>
            <a:chOff x="2018" y="2371"/>
            <a:chExt cx="408" cy="288"/>
          </a:xfrm>
        </p:grpSpPr>
        <p:sp>
          <p:nvSpPr>
            <p:cNvPr id="172041" name="Rectangle 9"/>
            <p:cNvSpPr>
              <a:spLocks noChangeArrowheads="1"/>
            </p:cNvSpPr>
            <p:nvPr/>
          </p:nvSpPr>
          <p:spPr bwMode="auto">
            <a:xfrm>
              <a:off x="2018" y="2387"/>
              <a:ext cx="408"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042" name="Text Box 10"/>
            <p:cNvSpPr txBox="1">
              <a:spLocks noChangeArrowheads="1"/>
            </p:cNvSpPr>
            <p:nvPr/>
          </p:nvSpPr>
          <p:spPr bwMode="auto">
            <a:xfrm>
              <a:off x="2063" y="2371"/>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imes New Roman" panose="02020603050405020304" pitchFamily="18" charset="0"/>
                  <a:cs typeface="Times New Roman" panose="02020603050405020304" pitchFamily="18" charset="0"/>
                </a:rPr>
                <a:t>锁</a:t>
              </a:r>
            </a:p>
          </p:txBody>
        </p:sp>
      </p:grpSp>
      <p:grpSp>
        <p:nvGrpSpPr>
          <p:cNvPr id="172043" name="Group 11"/>
          <p:cNvGrpSpPr>
            <a:grpSpLocks/>
          </p:cNvGrpSpPr>
          <p:nvPr/>
        </p:nvGrpSpPr>
        <p:grpSpPr bwMode="auto">
          <a:xfrm>
            <a:off x="1508182" y="4642532"/>
            <a:ext cx="2016125" cy="647700"/>
            <a:chOff x="476" y="2387"/>
            <a:chExt cx="1270" cy="408"/>
          </a:xfrm>
          <a:solidFill>
            <a:schemeClr val="bg1">
              <a:lumMod val="95000"/>
            </a:schemeClr>
          </a:solidFill>
        </p:grpSpPr>
        <p:sp>
          <p:nvSpPr>
            <p:cNvPr id="172044" name="Oval 12"/>
            <p:cNvSpPr>
              <a:spLocks noChangeArrowheads="1"/>
            </p:cNvSpPr>
            <p:nvPr/>
          </p:nvSpPr>
          <p:spPr bwMode="auto">
            <a:xfrm>
              <a:off x="476" y="2387"/>
              <a:ext cx="1134" cy="40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045" name="Text Box 13"/>
            <p:cNvSpPr txBox="1">
              <a:spLocks noChangeArrowheads="1"/>
            </p:cNvSpPr>
            <p:nvPr/>
          </p:nvSpPr>
          <p:spPr bwMode="auto">
            <a:xfrm>
              <a:off x="567" y="2432"/>
              <a:ext cx="1179" cy="28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chemeClr val="bg1">
                      <a:lumMod val="50000"/>
                    </a:schemeClr>
                  </a:solidFill>
                  <a:latin typeface="Times New Roman" panose="02020603050405020304" pitchFamily="18" charset="0"/>
                  <a:cs typeface="Times New Roman" panose="02020603050405020304" pitchFamily="18" charset="0"/>
                </a:rPr>
                <a:t>Process 1</a:t>
              </a:r>
            </a:p>
          </p:txBody>
        </p:sp>
      </p:grpSp>
      <p:grpSp>
        <p:nvGrpSpPr>
          <p:cNvPr id="172046" name="Group 14"/>
          <p:cNvGrpSpPr>
            <a:grpSpLocks/>
          </p:cNvGrpSpPr>
          <p:nvPr/>
        </p:nvGrpSpPr>
        <p:grpSpPr bwMode="auto">
          <a:xfrm>
            <a:off x="1579620" y="5434695"/>
            <a:ext cx="2016125" cy="647700"/>
            <a:chOff x="521" y="3022"/>
            <a:chExt cx="1270" cy="408"/>
          </a:xfrm>
        </p:grpSpPr>
        <p:sp>
          <p:nvSpPr>
            <p:cNvPr id="172047" name="Oval 15"/>
            <p:cNvSpPr>
              <a:spLocks noChangeArrowheads="1"/>
            </p:cNvSpPr>
            <p:nvPr/>
          </p:nvSpPr>
          <p:spPr bwMode="auto">
            <a:xfrm>
              <a:off x="521" y="3022"/>
              <a:ext cx="1134" cy="408"/>
            </a:xfrm>
            <a:prstGeom prst="ellipse">
              <a:avLst/>
            </a:prstGeom>
            <a:solidFill>
              <a:schemeClr val="bg1">
                <a:lumMod val="9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048" name="Text Box 16"/>
            <p:cNvSpPr txBox="1">
              <a:spLocks noChangeArrowheads="1"/>
            </p:cNvSpPr>
            <p:nvPr/>
          </p:nvSpPr>
          <p:spPr bwMode="auto">
            <a:xfrm>
              <a:off x="612" y="3067"/>
              <a:ext cx="1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chemeClr val="bg1">
                      <a:lumMod val="50000"/>
                    </a:schemeClr>
                  </a:solidFill>
                  <a:latin typeface="Times New Roman" panose="02020603050405020304" pitchFamily="18" charset="0"/>
                  <a:cs typeface="Times New Roman" panose="02020603050405020304" pitchFamily="18" charset="0"/>
                </a:rPr>
                <a:t>Process 2</a:t>
              </a:r>
            </a:p>
          </p:txBody>
        </p:sp>
      </p:grpSp>
      <p:sp>
        <p:nvSpPr>
          <p:cNvPr id="172052" name="Line 20"/>
          <p:cNvSpPr>
            <a:spLocks noChangeShapeType="1"/>
          </p:cNvSpPr>
          <p:nvPr/>
        </p:nvSpPr>
        <p:spPr bwMode="auto">
          <a:xfrm>
            <a:off x="3326574" y="4999019"/>
            <a:ext cx="903092" cy="1428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3" name="Line 21"/>
          <p:cNvSpPr>
            <a:spLocks noChangeShapeType="1"/>
          </p:cNvSpPr>
          <p:nvPr/>
        </p:nvSpPr>
        <p:spPr bwMode="auto">
          <a:xfrm flipH="1" flipV="1">
            <a:off x="3271102" y="5125481"/>
            <a:ext cx="868960" cy="140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4" name="Line 22"/>
          <p:cNvSpPr>
            <a:spLocks noChangeShapeType="1"/>
          </p:cNvSpPr>
          <p:nvPr/>
        </p:nvSpPr>
        <p:spPr bwMode="auto">
          <a:xfrm flipV="1">
            <a:off x="3325174" y="5366813"/>
            <a:ext cx="903092" cy="2889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5" name="Line 23"/>
          <p:cNvSpPr>
            <a:spLocks noChangeShapeType="1"/>
          </p:cNvSpPr>
          <p:nvPr/>
        </p:nvSpPr>
        <p:spPr bwMode="auto">
          <a:xfrm flipH="1">
            <a:off x="3379844" y="5531530"/>
            <a:ext cx="831655" cy="2635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8" name="Text Box 26"/>
          <p:cNvSpPr txBox="1">
            <a:spLocks noChangeArrowheads="1"/>
          </p:cNvSpPr>
          <p:nvPr/>
        </p:nvSpPr>
        <p:spPr bwMode="auto">
          <a:xfrm>
            <a:off x="895015" y="3681028"/>
            <a:ext cx="59287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u="sng" dirty="0" smtClean="0">
                <a:latin typeface="Times New Roman" panose="02020603050405020304" pitchFamily="18" charset="0"/>
                <a:cs typeface="Times New Roman" panose="02020603050405020304" pitchFamily="18" charset="0"/>
              </a:rPr>
              <a:t>但依然</a:t>
            </a:r>
            <a:r>
              <a:rPr lang="zh-CN" altLang="en-US" sz="2400" u="sng" dirty="0">
                <a:latin typeface="Times New Roman" panose="02020603050405020304" pitchFamily="18" charset="0"/>
                <a:cs typeface="Times New Roman" panose="02020603050405020304" pitchFamily="18" charset="0"/>
              </a:rPr>
              <a:t>存在</a:t>
            </a:r>
            <a:r>
              <a:rPr lang="zh-CN" altLang="en-US" sz="2400" u="sng" dirty="0" smtClean="0">
                <a:latin typeface="Times New Roman" panose="02020603050405020304" pitchFamily="18" charset="0"/>
                <a:cs typeface="Times New Roman" panose="02020603050405020304" pitchFamily="18" charset="0"/>
              </a:rPr>
              <a:t>矛盾</a:t>
            </a:r>
            <a:r>
              <a:rPr lang="zh-CN" altLang="en-US" sz="2400" u="sng" dirty="0">
                <a:latin typeface="Times New Roman" panose="02020603050405020304" pitchFamily="18" charset="0"/>
                <a:cs typeface="Times New Roman" panose="02020603050405020304" pitchFamily="18" charset="0"/>
              </a:rPr>
              <a:t>，跟</a:t>
            </a:r>
            <a:r>
              <a:rPr lang="en-US" altLang="zh-CN" sz="2400" u="sng" dirty="0">
                <a:latin typeface="Times New Roman" panose="02020603050405020304" pitchFamily="18" charset="0"/>
                <a:cs typeface="Times New Roman" panose="02020603050405020304" pitchFamily="18" charset="0"/>
              </a:rPr>
              <a:t>Spooler</a:t>
            </a:r>
            <a:r>
              <a:rPr lang="zh-CN" altLang="en-US" sz="2400" u="sng" dirty="0">
                <a:latin typeface="Times New Roman" panose="02020603050405020304" pitchFamily="18" charset="0"/>
                <a:cs typeface="Times New Roman" panose="02020603050405020304" pitchFamily="18" charset="0"/>
              </a:rPr>
              <a:t>目录一样。</a:t>
            </a:r>
          </a:p>
        </p:txBody>
      </p:sp>
      <p:sp>
        <p:nvSpPr>
          <p:cNvPr id="27" name="Text Box 2"/>
          <p:cNvSpPr txBox="1">
            <a:spLocks noChangeArrowheads="1"/>
          </p:cNvSpPr>
          <p:nvPr/>
        </p:nvSpPr>
        <p:spPr bwMode="auto">
          <a:xfrm>
            <a:off x="1114425" y="260648"/>
            <a:ext cx="727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14350" indent="-514350" algn="just">
              <a:spcBef>
                <a:spcPct val="50000"/>
              </a:spcBef>
              <a:buFont typeface="+mj-ea"/>
              <a:buAutoNum type="circleNumDbPlain" startAt="2"/>
            </a:pPr>
            <a:r>
              <a:rPr lang="zh-CN" altLang="en-US" sz="2400" b="1" dirty="0">
                <a:latin typeface="Times New Roman" panose="02020603050405020304" pitchFamily="18" charset="0"/>
                <a:ea typeface="+mn-ea"/>
                <a:cs typeface="Times New Roman" panose="02020603050405020304" pitchFamily="18" charset="0"/>
              </a:rPr>
              <a:t>锁变量（</a:t>
            </a:r>
            <a:r>
              <a:rPr lang="en-US" altLang="zh-CN" sz="2400" b="1" dirty="0">
                <a:latin typeface="Times New Roman" panose="02020603050405020304" pitchFamily="18" charset="0"/>
                <a:ea typeface="+mn-ea"/>
                <a:cs typeface="Times New Roman" panose="02020603050405020304" pitchFamily="18" charset="0"/>
              </a:rPr>
              <a:t>Lock Variables</a:t>
            </a:r>
            <a:r>
              <a:rPr lang="zh-CN" altLang="en-US" sz="2400" b="1" dirty="0">
                <a:latin typeface="Times New Roman" panose="02020603050405020304" pitchFamily="18" charset="0"/>
                <a:ea typeface="+mn-ea"/>
                <a:cs typeface="Times New Roman" panose="02020603050405020304" pitchFamily="18" charset="0"/>
              </a:rPr>
              <a:t>）</a:t>
            </a:r>
          </a:p>
        </p:txBody>
      </p:sp>
      <p:sp>
        <p:nvSpPr>
          <p:cNvPr id="3" name="文本框 2"/>
          <p:cNvSpPr txBox="1"/>
          <p:nvPr/>
        </p:nvSpPr>
        <p:spPr>
          <a:xfrm>
            <a:off x="5109323" y="5065363"/>
            <a:ext cx="312906" cy="400110"/>
          </a:xfrm>
          <a:prstGeom prst="rect">
            <a:avLst/>
          </a:prstGeom>
          <a:noFill/>
        </p:spPr>
        <p:txBody>
          <a:bodyPr wrap="none" rtlCol="0">
            <a:spAutoFit/>
          </a:bodyPr>
          <a:lstStyle/>
          <a:p>
            <a:r>
              <a:rPr lang="en-US" altLang="zh-CN" sz="2000" dirty="0" smtClean="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7478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503237" y="1142742"/>
            <a:ext cx="799306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57200" algn="just">
              <a:lnSpc>
                <a:spcPct val="150000"/>
              </a:lnSpc>
              <a:spcBef>
                <a:spcPts val="0"/>
              </a:spcBef>
            </a:pPr>
            <a:r>
              <a:rPr lang="zh-CN" altLang="en-US" sz="2400" dirty="0" smtClean="0">
                <a:latin typeface="Times New Roman" panose="02020603050405020304" pitchFamily="18" charset="0"/>
                <a:cs typeface="Times New Roman" panose="02020603050405020304" pitchFamily="18" charset="0"/>
              </a:rPr>
              <a:t>对于</a:t>
            </a:r>
            <a:r>
              <a:rPr lang="zh-CN" altLang="en-US" sz="2400" dirty="0">
                <a:latin typeface="Times New Roman" panose="02020603050405020304" pitchFamily="18" charset="0"/>
                <a:cs typeface="Times New Roman" panose="02020603050405020304" pitchFamily="18" charset="0"/>
              </a:rPr>
              <a:t>某一个临界区，在它之外设置一个锁，每个进程要进入临界区的时候，首先要测试这把锁，如果锁</a:t>
            </a:r>
            <a:r>
              <a:rPr lang="zh-CN" altLang="en-US" sz="2400" b="1" dirty="0" smtClean="0">
                <a:solidFill>
                  <a:srgbClr val="FF0000"/>
                </a:solidFill>
                <a:latin typeface="Times New Roman" panose="02020603050405020304" pitchFamily="18" charset="0"/>
                <a:cs typeface="Times New Roman" panose="02020603050405020304" pitchFamily="18" charset="0"/>
              </a:rPr>
              <a:t>打开</a:t>
            </a:r>
            <a:r>
              <a:rPr lang="zh-CN" altLang="en-US" sz="2400" dirty="0" smtClean="0">
                <a:latin typeface="Times New Roman" panose="02020603050405020304" pitchFamily="18" charset="0"/>
                <a:cs typeface="Times New Roman" panose="02020603050405020304" pitchFamily="18" charset="0"/>
              </a:rPr>
              <a:t>的</a:t>
            </a:r>
            <a:r>
              <a:rPr lang="zh-CN" altLang="en-US" sz="2400" dirty="0">
                <a:latin typeface="Times New Roman" panose="02020603050405020304" pitchFamily="18" charset="0"/>
                <a:cs typeface="Times New Roman" panose="02020603050405020304" pitchFamily="18" charset="0"/>
              </a:rPr>
              <a:t>，则该</a:t>
            </a:r>
            <a:r>
              <a:rPr lang="zh-CN" altLang="en-US" sz="2400" dirty="0" smtClean="0">
                <a:latin typeface="Times New Roman" panose="02020603050405020304" pitchFamily="18" charset="0"/>
                <a:cs typeface="Times New Roman" panose="02020603050405020304" pitchFamily="18" charset="0"/>
              </a:rPr>
              <a:t>进程进入</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如果</a:t>
            </a:r>
            <a:r>
              <a:rPr lang="zh-CN" altLang="en-US" sz="2400" b="1" dirty="0">
                <a:solidFill>
                  <a:srgbClr val="FF0000"/>
                </a:solidFill>
                <a:latin typeface="Times New Roman" panose="02020603050405020304" pitchFamily="18" charset="0"/>
                <a:cs typeface="Times New Roman" panose="02020603050405020304" pitchFamily="18" charset="0"/>
              </a:rPr>
              <a:t>关闭</a:t>
            </a:r>
            <a:r>
              <a:rPr lang="zh-CN" altLang="en-US" sz="2400" dirty="0">
                <a:latin typeface="Times New Roman" panose="02020603050405020304" pitchFamily="18" charset="0"/>
                <a:cs typeface="Times New Roman" panose="02020603050405020304" pitchFamily="18" charset="0"/>
              </a:rPr>
              <a:t>着的，则该进程</a:t>
            </a:r>
            <a:r>
              <a:rPr lang="zh-CN" altLang="en-US" sz="2400" dirty="0" smtClean="0">
                <a:latin typeface="Times New Roman" panose="02020603050405020304" pitchFamily="18" charset="0"/>
                <a:cs typeface="Times New Roman" panose="02020603050405020304" pitchFamily="18" charset="0"/>
              </a:rPr>
              <a:t>不能进入。进程</a:t>
            </a:r>
            <a:r>
              <a:rPr lang="zh-CN" altLang="en-US" sz="2400" dirty="0">
                <a:latin typeface="Times New Roman" panose="02020603050405020304" pitchFamily="18" charset="0"/>
                <a:cs typeface="Times New Roman" panose="02020603050405020304" pitchFamily="18" charset="0"/>
              </a:rPr>
              <a:t>进入临界区后锁上这把锁，当它出来后再打开这把</a:t>
            </a:r>
            <a:r>
              <a:rPr lang="zh-CN" altLang="en-US" sz="2400" dirty="0" smtClean="0">
                <a:latin typeface="Times New Roman" panose="02020603050405020304" pitchFamily="18" charset="0"/>
                <a:cs typeface="Times New Roman" panose="02020603050405020304" pitchFamily="18" charset="0"/>
              </a:rPr>
              <a:t>锁</a:t>
            </a:r>
            <a:r>
              <a:rPr lang="zh-CN" altLang="en-US" sz="2400" dirty="0">
                <a:latin typeface="Times New Roman" panose="02020603050405020304" pitchFamily="18" charset="0"/>
                <a:cs typeface="Times New Roman" panose="02020603050405020304" pitchFamily="18" charset="0"/>
              </a:rPr>
              <a:t>。</a:t>
            </a:r>
          </a:p>
        </p:txBody>
      </p:sp>
      <p:grpSp>
        <p:nvGrpSpPr>
          <p:cNvPr id="172036" name="Group 4"/>
          <p:cNvGrpSpPr>
            <a:grpSpLocks/>
          </p:cNvGrpSpPr>
          <p:nvPr/>
        </p:nvGrpSpPr>
        <p:grpSpPr bwMode="auto">
          <a:xfrm>
            <a:off x="6480509" y="4617132"/>
            <a:ext cx="1439863" cy="1465263"/>
            <a:chOff x="3016" y="2659"/>
            <a:chExt cx="907" cy="923"/>
          </a:xfrm>
        </p:grpSpPr>
        <p:sp>
          <p:nvSpPr>
            <p:cNvPr id="172037" name="Rectangle 5"/>
            <p:cNvSpPr>
              <a:spLocks noChangeArrowheads="1"/>
            </p:cNvSpPr>
            <p:nvPr/>
          </p:nvSpPr>
          <p:spPr bwMode="auto">
            <a:xfrm>
              <a:off x="3016" y="2659"/>
              <a:ext cx="907" cy="923"/>
            </a:xfrm>
            <a:prstGeom prst="rect">
              <a:avLst/>
            </a:prstGeom>
            <a:solidFill>
              <a:schemeClr val="bg1">
                <a:lumMod val="8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038" name="Text Box 6"/>
            <p:cNvSpPr txBox="1">
              <a:spLocks noChangeArrowheads="1"/>
            </p:cNvSpPr>
            <p:nvPr/>
          </p:nvSpPr>
          <p:spPr bwMode="auto">
            <a:xfrm>
              <a:off x="3153" y="2750"/>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chemeClr val="bg1">
                      <a:lumMod val="50000"/>
                    </a:schemeClr>
                  </a:solidFill>
                  <a:latin typeface="Times New Roman" panose="02020603050405020304" pitchFamily="18" charset="0"/>
                  <a:cs typeface="Times New Roman" panose="02020603050405020304" pitchFamily="18" charset="0"/>
                </a:rPr>
                <a:t>临界区</a:t>
              </a:r>
            </a:p>
          </p:txBody>
        </p:sp>
      </p:grpSp>
      <p:grpSp>
        <p:nvGrpSpPr>
          <p:cNvPr id="172040" name="Group 8"/>
          <p:cNvGrpSpPr>
            <a:grpSpLocks/>
          </p:cNvGrpSpPr>
          <p:nvPr/>
        </p:nvGrpSpPr>
        <p:grpSpPr bwMode="auto">
          <a:xfrm>
            <a:off x="4211500" y="5048933"/>
            <a:ext cx="647700" cy="457200"/>
            <a:chOff x="2018" y="2371"/>
            <a:chExt cx="408" cy="288"/>
          </a:xfrm>
        </p:grpSpPr>
        <p:sp>
          <p:nvSpPr>
            <p:cNvPr id="172041" name="Rectangle 9"/>
            <p:cNvSpPr>
              <a:spLocks noChangeArrowheads="1"/>
            </p:cNvSpPr>
            <p:nvPr/>
          </p:nvSpPr>
          <p:spPr bwMode="auto">
            <a:xfrm>
              <a:off x="2018" y="2387"/>
              <a:ext cx="408"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042" name="Text Box 10"/>
            <p:cNvSpPr txBox="1">
              <a:spLocks noChangeArrowheads="1"/>
            </p:cNvSpPr>
            <p:nvPr/>
          </p:nvSpPr>
          <p:spPr bwMode="auto">
            <a:xfrm>
              <a:off x="2063" y="2371"/>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imes New Roman" panose="02020603050405020304" pitchFamily="18" charset="0"/>
                  <a:cs typeface="Times New Roman" panose="02020603050405020304" pitchFamily="18" charset="0"/>
                </a:rPr>
                <a:t>锁</a:t>
              </a:r>
            </a:p>
          </p:txBody>
        </p:sp>
      </p:grpSp>
      <p:grpSp>
        <p:nvGrpSpPr>
          <p:cNvPr id="172043" name="Group 11"/>
          <p:cNvGrpSpPr>
            <a:grpSpLocks/>
          </p:cNvGrpSpPr>
          <p:nvPr/>
        </p:nvGrpSpPr>
        <p:grpSpPr bwMode="auto">
          <a:xfrm>
            <a:off x="1508182" y="4642532"/>
            <a:ext cx="2016125" cy="647700"/>
            <a:chOff x="476" y="2387"/>
            <a:chExt cx="1270" cy="408"/>
          </a:xfrm>
        </p:grpSpPr>
        <p:sp>
          <p:nvSpPr>
            <p:cNvPr id="172044" name="Oval 12"/>
            <p:cNvSpPr>
              <a:spLocks noChangeArrowheads="1"/>
            </p:cNvSpPr>
            <p:nvPr/>
          </p:nvSpPr>
          <p:spPr bwMode="auto">
            <a:xfrm>
              <a:off x="476" y="2387"/>
              <a:ext cx="1134" cy="4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045" name="Text Box 13"/>
            <p:cNvSpPr txBox="1">
              <a:spLocks noChangeArrowheads="1"/>
            </p:cNvSpPr>
            <p:nvPr/>
          </p:nvSpPr>
          <p:spPr bwMode="auto">
            <a:xfrm>
              <a:off x="567" y="2432"/>
              <a:ext cx="1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anose="02020603050405020304" pitchFamily="18" charset="0"/>
                  <a:cs typeface="Times New Roman" panose="02020603050405020304" pitchFamily="18" charset="0"/>
                </a:rPr>
                <a:t>Process 1</a:t>
              </a:r>
            </a:p>
          </p:txBody>
        </p:sp>
      </p:grpSp>
      <p:grpSp>
        <p:nvGrpSpPr>
          <p:cNvPr id="172046" name="Group 14"/>
          <p:cNvGrpSpPr>
            <a:grpSpLocks/>
          </p:cNvGrpSpPr>
          <p:nvPr/>
        </p:nvGrpSpPr>
        <p:grpSpPr bwMode="auto">
          <a:xfrm>
            <a:off x="1579620" y="5434695"/>
            <a:ext cx="2016125" cy="647700"/>
            <a:chOff x="521" y="3022"/>
            <a:chExt cx="1270" cy="408"/>
          </a:xfrm>
        </p:grpSpPr>
        <p:sp>
          <p:nvSpPr>
            <p:cNvPr id="172047" name="Oval 15"/>
            <p:cNvSpPr>
              <a:spLocks noChangeArrowheads="1"/>
            </p:cNvSpPr>
            <p:nvPr/>
          </p:nvSpPr>
          <p:spPr bwMode="auto">
            <a:xfrm>
              <a:off x="521" y="3022"/>
              <a:ext cx="1134" cy="408"/>
            </a:xfrm>
            <a:prstGeom prst="ellipse">
              <a:avLst/>
            </a:prstGeom>
            <a:solidFill>
              <a:schemeClr val="bg1">
                <a:lumMod val="9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048" name="Text Box 16"/>
            <p:cNvSpPr txBox="1">
              <a:spLocks noChangeArrowheads="1"/>
            </p:cNvSpPr>
            <p:nvPr/>
          </p:nvSpPr>
          <p:spPr bwMode="auto">
            <a:xfrm>
              <a:off x="612" y="3067"/>
              <a:ext cx="1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chemeClr val="bg1">
                      <a:lumMod val="50000"/>
                    </a:schemeClr>
                  </a:solidFill>
                  <a:latin typeface="Times New Roman" panose="02020603050405020304" pitchFamily="18" charset="0"/>
                  <a:cs typeface="Times New Roman" panose="02020603050405020304" pitchFamily="18" charset="0"/>
                </a:rPr>
                <a:t>Process 2</a:t>
              </a:r>
            </a:p>
          </p:txBody>
        </p:sp>
      </p:grpSp>
      <p:sp>
        <p:nvSpPr>
          <p:cNvPr id="172052" name="Line 20"/>
          <p:cNvSpPr>
            <a:spLocks noChangeShapeType="1"/>
          </p:cNvSpPr>
          <p:nvPr/>
        </p:nvSpPr>
        <p:spPr bwMode="auto">
          <a:xfrm>
            <a:off x="3326574" y="4999019"/>
            <a:ext cx="903092" cy="1428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3" name="Line 21"/>
          <p:cNvSpPr>
            <a:spLocks noChangeShapeType="1"/>
          </p:cNvSpPr>
          <p:nvPr/>
        </p:nvSpPr>
        <p:spPr bwMode="auto">
          <a:xfrm flipH="1" flipV="1">
            <a:off x="3271102" y="5125481"/>
            <a:ext cx="868960" cy="140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4" name="Line 22"/>
          <p:cNvSpPr>
            <a:spLocks noChangeShapeType="1"/>
          </p:cNvSpPr>
          <p:nvPr/>
        </p:nvSpPr>
        <p:spPr bwMode="auto">
          <a:xfrm flipV="1">
            <a:off x="3325174" y="5366813"/>
            <a:ext cx="903092" cy="2889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5" name="Line 23"/>
          <p:cNvSpPr>
            <a:spLocks noChangeShapeType="1"/>
          </p:cNvSpPr>
          <p:nvPr/>
        </p:nvSpPr>
        <p:spPr bwMode="auto">
          <a:xfrm flipH="1">
            <a:off x="3379844" y="5531530"/>
            <a:ext cx="831655" cy="2635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8" name="Text Box 26"/>
          <p:cNvSpPr txBox="1">
            <a:spLocks noChangeArrowheads="1"/>
          </p:cNvSpPr>
          <p:nvPr/>
        </p:nvSpPr>
        <p:spPr bwMode="auto">
          <a:xfrm>
            <a:off x="895015" y="3681028"/>
            <a:ext cx="59287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u="sng" dirty="0" smtClean="0">
                <a:latin typeface="Times New Roman" panose="02020603050405020304" pitchFamily="18" charset="0"/>
                <a:cs typeface="Times New Roman" panose="02020603050405020304" pitchFamily="18" charset="0"/>
              </a:rPr>
              <a:t>但依然</a:t>
            </a:r>
            <a:r>
              <a:rPr lang="zh-CN" altLang="en-US" sz="2400" u="sng" dirty="0">
                <a:latin typeface="Times New Roman" panose="02020603050405020304" pitchFamily="18" charset="0"/>
                <a:cs typeface="Times New Roman" panose="02020603050405020304" pitchFamily="18" charset="0"/>
              </a:rPr>
              <a:t>存在</a:t>
            </a:r>
            <a:r>
              <a:rPr lang="zh-CN" altLang="en-US" sz="2400" u="sng" dirty="0" smtClean="0">
                <a:latin typeface="Times New Roman" panose="02020603050405020304" pitchFamily="18" charset="0"/>
                <a:cs typeface="Times New Roman" panose="02020603050405020304" pitchFamily="18" charset="0"/>
              </a:rPr>
              <a:t>矛盾</a:t>
            </a:r>
            <a:r>
              <a:rPr lang="zh-CN" altLang="en-US" sz="2400" u="sng" dirty="0">
                <a:latin typeface="Times New Roman" panose="02020603050405020304" pitchFamily="18" charset="0"/>
                <a:cs typeface="Times New Roman" panose="02020603050405020304" pitchFamily="18" charset="0"/>
              </a:rPr>
              <a:t>，跟</a:t>
            </a:r>
            <a:r>
              <a:rPr lang="en-US" altLang="zh-CN" sz="2400" u="sng" dirty="0">
                <a:latin typeface="Times New Roman" panose="02020603050405020304" pitchFamily="18" charset="0"/>
                <a:cs typeface="Times New Roman" panose="02020603050405020304" pitchFamily="18" charset="0"/>
              </a:rPr>
              <a:t>Spooler</a:t>
            </a:r>
            <a:r>
              <a:rPr lang="zh-CN" altLang="en-US" sz="2400" u="sng" dirty="0">
                <a:latin typeface="Times New Roman" panose="02020603050405020304" pitchFamily="18" charset="0"/>
                <a:cs typeface="Times New Roman" panose="02020603050405020304" pitchFamily="18" charset="0"/>
              </a:rPr>
              <a:t>目录一样。</a:t>
            </a:r>
          </a:p>
        </p:txBody>
      </p:sp>
      <p:sp>
        <p:nvSpPr>
          <p:cNvPr id="27" name="Text Box 2"/>
          <p:cNvSpPr txBox="1">
            <a:spLocks noChangeArrowheads="1"/>
          </p:cNvSpPr>
          <p:nvPr/>
        </p:nvSpPr>
        <p:spPr bwMode="auto">
          <a:xfrm>
            <a:off x="1114425" y="260648"/>
            <a:ext cx="727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14350" indent="-514350" algn="just">
              <a:spcBef>
                <a:spcPct val="50000"/>
              </a:spcBef>
              <a:buFont typeface="+mj-ea"/>
              <a:buAutoNum type="circleNumDbPlain" startAt="2"/>
            </a:pPr>
            <a:r>
              <a:rPr lang="zh-CN" altLang="en-US" sz="2400" b="1" dirty="0">
                <a:latin typeface="Times New Roman" panose="02020603050405020304" pitchFamily="18" charset="0"/>
                <a:ea typeface="+mn-ea"/>
                <a:cs typeface="Times New Roman" panose="02020603050405020304" pitchFamily="18" charset="0"/>
              </a:rPr>
              <a:t>锁变量（</a:t>
            </a:r>
            <a:r>
              <a:rPr lang="en-US" altLang="zh-CN" sz="2400" b="1" dirty="0">
                <a:latin typeface="Times New Roman" panose="02020603050405020304" pitchFamily="18" charset="0"/>
                <a:ea typeface="+mn-ea"/>
                <a:cs typeface="Times New Roman" panose="02020603050405020304" pitchFamily="18" charset="0"/>
              </a:rPr>
              <a:t>Lock Variables</a:t>
            </a:r>
            <a:r>
              <a:rPr lang="zh-CN" altLang="en-US" sz="2400" b="1" dirty="0">
                <a:latin typeface="Times New Roman" panose="02020603050405020304" pitchFamily="18" charset="0"/>
                <a:ea typeface="+mn-ea"/>
                <a:cs typeface="Times New Roman" panose="02020603050405020304" pitchFamily="18" charset="0"/>
              </a:rPr>
              <a:t>）</a:t>
            </a:r>
          </a:p>
        </p:txBody>
      </p:sp>
      <p:sp>
        <p:nvSpPr>
          <p:cNvPr id="3" name="文本框 2"/>
          <p:cNvSpPr txBox="1"/>
          <p:nvPr/>
        </p:nvSpPr>
        <p:spPr>
          <a:xfrm>
            <a:off x="5109323" y="5065363"/>
            <a:ext cx="312906" cy="400110"/>
          </a:xfrm>
          <a:prstGeom prst="rect">
            <a:avLst/>
          </a:prstGeom>
          <a:noFill/>
        </p:spPr>
        <p:txBody>
          <a:bodyPr wrap="none" rtlCol="0">
            <a:spAutoFit/>
          </a:bodyPr>
          <a:lstStyle/>
          <a:p>
            <a:r>
              <a:rPr lang="en-US" altLang="zh-CN" sz="2000" dirty="0" smtClean="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5320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503237" y="1142742"/>
            <a:ext cx="799306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57200" algn="just">
              <a:lnSpc>
                <a:spcPct val="150000"/>
              </a:lnSpc>
              <a:spcBef>
                <a:spcPts val="0"/>
              </a:spcBef>
            </a:pPr>
            <a:r>
              <a:rPr lang="zh-CN" altLang="en-US" sz="2400" dirty="0" smtClean="0">
                <a:latin typeface="Times New Roman" panose="02020603050405020304" pitchFamily="18" charset="0"/>
                <a:cs typeface="Times New Roman" panose="02020603050405020304" pitchFamily="18" charset="0"/>
              </a:rPr>
              <a:t>对于</a:t>
            </a:r>
            <a:r>
              <a:rPr lang="zh-CN" altLang="en-US" sz="2400" dirty="0">
                <a:latin typeface="Times New Roman" panose="02020603050405020304" pitchFamily="18" charset="0"/>
                <a:cs typeface="Times New Roman" panose="02020603050405020304" pitchFamily="18" charset="0"/>
              </a:rPr>
              <a:t>某一个临界区，在它之外设置一个锁，每个进程要进入临界区的时候，首先要测试这把锁，如果锁</a:t>
            </a:r>
            <a:r>
              <a:rPr lang="zh-CN" altLang="en-US" sz="2400" b="1" dirty="0" smtClean="0">
                <a:solidFill>
                  <a:srgbClr val="FF0000"/>
                </a:solidFill>
                <a:latin typeface="Times New Roman" panose="02020603050405020304" pitchFamily="18" charset="0"/>
                <a:cs typeface="Times New Roman" panose="02020603050405020304" pitchFamily="18" charset="0"/>
              </a:rPr>
              <a:t>打开</a:t>
            </a:r>
            <a:r>
              <a:rPr lang="zh-CN" altLang="en-US" sz="2400" dirty="0" smtClean="0">
                <a:latin typeface="Times New Roman" panose="02020603050405020304" pitchFamily="18" charset="0"/>
                <a:cs typeface="Times New Roman" panose="02020603050405020304" pitchFamily="18" charset="0"/>
              </a:rPr>
              <a:t>的</a:t>
            </a:r>
            <a:r>
              <a:rPr lang="zh-CN" altLang="en-US" sz="2400" dirty="0">
                <a:latin typeface="Times New Roman" panose="02020603050405020304" pitchFamily="18" charset="0"/>
                <a:cs typeface="Times New Roman" panose="02020603050405020304" pitchFamily="18" charset="0"/>
              </a:rPr>
              <a:t>，则该</a:t>
            </a:r>
            <a:r>
              <a:rPr lang="zh-CN" altLang="en-US" sz="2400" dirty="0" smtClean="0">
                <a:latin typeface="Times New Roman" panose="02020603050405020304" pitchFamily="18" charset="0"/>
                <a:cs typeface="Times New Roman" panose="02020603050405020304" pitchFamily="18" charset="0"/>
              </a:rPr>
              <a:t>进程进入</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如果</a:t>
            </a:r>
            <a:r>
              <a:rPr lang="zh-CN" altLang="en-US" sz="2400" b="1" dirty="0">
                <a:solidFill>
                  <a:srgbClr val="FF0000"/>
                </a:solidFill>
                <a:latin typeface="Times New Roman" panose="02020603050405020304" pitchFamily="18" charset="0"/>
                <a:cs typeface="Times New Roman" panose="02020603050405020304" pitchFamily="18" charset="0"/>
              </a:rPr>
              <a:t>关闭</a:t>
            </a:r>
            <a:r>
              <a:rPr lang="zh-CN" altLang="en-US" sz="2400" dirty="0">
                <a:latin typeface="Times New Roman" panose="02020603050405020304" pitchFamily="18" charset="0"/>
                <a:cs typeface="Times New Roman" panose="02020603050405020304" pitchFamily="18" charset="0"/>
              </a:rPr>
              <a:t>着的，则该进程</a:t>
            </a:r>
            <a:r>
              <a:rPr lang="zh-CN" altLang="en-US" sz="2400" dirty="0" smtClean="0">
                <a:latin typeface="Times New Roman" panose="02020603050405020304" pitchFamily="18" charset="0"/>
                <a:cs typeface="Times New Roman" panose="02020603050405020304" pitchFamily="18" charset="0"/>
              </a:rPr>
              <a:t>不能进入。进程</a:t>
            </a:r>
            <a:r>
              <a:rPr lang="zh-CN" altLang="en-US" sz="2400" dirty="0">
                <a:latin typeface="Times New Roman" panose="02020603050405020304" pitchFamily="18" charset="0"/>
                <a:cs typeface="Times New Roman" panose="02020603050405020304" pitchFamily="18" charset="0"/>
              </a:rPr>
              <a:t>进入临界区后锁上这把锁，当它出来后再打开这把</a:t>
            </a:r>
            <a:r>
              <a:rPr lang="zh-CN" altLang="en-US" sz="2400" dirty="0" smtClean="0">
                <a:latin typeface="Times New Roman" panose="02020603050405020304" pitchFamily="18" charset="0"/>
                <a:cs typeface="Times New Roman" panose="02020603050405020304" pitchFamily="18" charset="0"/>
              </a:rPr>
              <a:t>锁</a:t>
            </a:r>
            <a:r>
              <a:rPr lang="zh-CN" altLang="en-US" sz="2400" dirty="0">
                <a:latin typeface="Times New Roman" panose="02020603050405020304" pitchFamily="18" charset="0"/>
                <a:cs typeface="Times New Roman" panose="02020603050405020304" pitchFamily="18" charset="0"/>
              </a:rPr>
              <a:t>。</a:t>
            </a:r>
          </a:p>
        </p:txBody>
      </p:sp>
      <p:grpSp>
        <p:nvGrpSpPr>
          <p:cNvPr id="172040" name="Group 8"/>
          <p:cNvGrpSpPr>
            <a:grpSpLocks/>
          </p:cNvGrpSpPr>
          <p:nvPr/>
        </p:nvGrpSpPr>
        <p:grpSpPr bwMode="auto">
          <a:xfrm>
            <a:off x="4211500" y="5048933"/>
            <a:ext cx="647700" cy="457200"/>
            <a:chOff x="2018" y="2371"/>
            <a:chExt cx="408" cy="288"/>
          </a:xfrm>
        </p:grpSpPr>
        <p:sp>
          <p:nvSpPr>
            <p:cNvPr id="172041" name="Rectangle 9"/>
            <p:cNvSpPr>
              <a:spLocks noChangeArrowheads="1"/>
            </p:cNvSpPr>
            <p:nvPr/>
          </p:nvSpPr>
          <p:spPr bwMode="auto">
            <a:xfrm>
              <a:off x="2018" y="2387"/>
              <a:ext cx="408"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042" name="Text Box 10"/>
            <p:cNvSpPr txBox="1">
              <a:spLocks noChangeArrowheads="1"/>
            </p:cNvSpPr>
            <p:nvPr/>
          </p:nvSpPr>
          <p:spPr bwMode="auto">
            <a:xfrm>
              <a:off x="2063" y="2371"/>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imes New Roman" panose="02020603050405020304" pitchFamily="18" charset="0"/>
                  <a:cs typeface="Times New Roman" panose="02020603050405020304" pitchFamily="18" charset="0"/>
                </a:rPr>
                <a:t>锁</a:t>
              </a:r>
            </a:p>
          </p:txBody>
        </p:sp>
      </p:grpSp>
      <p:grpSp>
        <p:nvGrpSpPr>
          <p:cNvPr id="172043" name="Group 11"/>
          <p:cNvGrpSpPr>
            <a:grpSpLocks/>
          </p:cNvGrpSpPr>
          <p:nvPr/>
        </p:nvGrpSpPr>
        <p:grpSpPr bwMode="auto">
          <a:xfrm>
            <a:off x="1508182" y="4642532"/>
            <a:ext cx="2016125" cy="647700"/>
            <a:chOff x="476" y="2387"/>
            <a:chExt cx="1270" cy="408"/>
          </a:xfrm>
        </p:grpSpPr>
        <p:sp>
          <p:nvSpPr>
            <p:cNvPr id="172044" name="Oval 12"/>
            <p:cNvSpPr>
              <a:spLocks noChangeArrowheads="1"/>
            </p:cNvSpPr>
            <p:nvPr/>
          </p:nvSpPr>
          <p:spPr bwMode="auto">
            <a:xfrm>
              <a:off x="476" y="2387"/>
              <a:ext cx="1134" cy="4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045" name="Text Box 13"/>
            <p:cNvSpPr txBox="1">
              <a:spLocks noChangeArrowheads="1"/>
            </p:cNvSpPr>
            <p:nvPr/>
          </p:nvSpPr>
          <p:spPr bwMode="auto">
            <a:xfrm>
              <a:off x="567" y="2432"/>
              <a:ext cx="1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Process 1</a:t>
              </a:r>
            </a:p>
          </p:txBody>
        </p:sp>
      </p:grpSp>
      <p:grpSp>
        <p:nvGrpSpPr>
          <p:cNvPr id="172046" name="Group 14"/>
          <p:cNvGrpSpPr>
            <a:grpSpLocks/>
          </p:cNvGrpSpPr>
          <p:nvPr/>
        </p:nvGrpSpPr>
        <p:grpSpPr bwMode="auto">
          <a:xfrm>
            <a:off x="1579620" y="5434695"/>
            <a:ext cx="2016125" cy="647700"/>
            <a:chOff x="521" y="3022"/>
            <a:chExt cx="1270" cy="408"/>
          </a:xfrm>
        </p:grpSpPr>
        <p:sp>
          <p:nvSpPr>
            <p:cNvPr id="172047" name="Oval 15"/>
            <p:cNvSpPr>
              <a:spLocks noChangeArrowheads="1"/>
            </p:cNvSpPr>
            <p:nvPr/>
          </p:nvSpPr>
          <p:spPr bwMode="auto">
            <a:xfrm>
              <a:off x="521" y="3022"/>
              <a:ext cx="1134" cy="408"/>
            </a:xfrm>
            <a:prstGeom prst="ellipse">
              <a:avLst/>
            </a:prstGeom>
            <a:solidFill>
              <a:schemeClr val="bg1">
                <a:lumMod val="9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048" name="Text Box 16"/>
            <p:cNvSpPr txBox="1">
              <a:spLocks noChangeArrowheads="1"/>
            </p:cNvSpPr>
            <p:nvPr/>
          </p:nvSpPr>
          <p:spPr bwMode="auto">
            <a:xfrm>
              <a:off x="612" y="3067"/>
              <a:ext cx="1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chemeClr val="bg1">
                      <a:lumMod val="50000"/>
                    </a:schemeClr>
                  </a:solidFill>
                  <a:latin typeface="Times New Roman" panose="02020603050405020304" pitchFamily="18" charset="0"/>
                  <a:cs typeface="Times New Roman" panose="02020603050405020304" pitchFamily="18" charset="0"/>
                </a:rPr>
                <a:t>Process 2</a:t>
              </a:r>
            </a:p>
          </p:txBody>
        </p:sp>
      </p:grpSp>
      <p:sp>
        <p:nvSpPr>
          <p:cNvPr id="172052" name="Line 20"/>
          <p:cNvSpPr>
            <a:spLocks noChangeShapeType="1"/>
          </p:cNvSpPr>
          <p:nvPr/>
        </p:nvSpPr>
        <p:spPr bwMode="auto">
          <a:xfrm>
            <a:off x="3326574" y="4999019"/>
            <a:ext cx="903092" cy="1428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3" name="Line 21"/>
          <p:cNvSpPr>
            <a:spLocks noChangeShapeType="1"/>
          </p:cNvSpPr>
          <p:nvPr/>
        </p:nvSpPr>
        <p:spPr bwMode="auto">
          <a:xfrm flipH="1" flipV="1">
            <a:off x="3271102" y="5125481"/>
            <a:ext cx="868960" cy="140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4" name="Line 22"/>
          <p:cNvSpPr>
            <a:spLocks noChangeShapeType="1"/>
          </p:cNvSpPr>
          <p:nvPr/>
        </p:nvSpPr>
        <p:spPr bwMode="auto">
          <a:xfrm flipV="1">
            <a:off x="3325174" y="5366813"/>
            <a:ext cx="903092" cy="2889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5" name="Line 23"/>
          <p:cNvSpPr>
            <a:spLocks noChangeShapeType="1"/>
          </p:cNvSpPr>
          <p:nvPr/>
        </p:nvSpPr>
        <p:spPr bwMode="auto">
          <a:xfrm flipH="1">
            <a:off x="3379844" y="5531530"/>
            <a:ext cx="831655" cy="2635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8" name="Text Box 26"/>
          <p:cNvSpPr txBox="1">
            <a:spLocks noChangeArrowheads="1"/>
          </p:cNvSpPr>
          <p:nvPr/>
        </p:nvSpPr>
        <p:spPr bwMode="auto">
          <a:xfrm>
            <a:off x="895015" y="3681028"/>
            <a:ext cx="59287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u="sng" dirty="0" smtClean="0">
                <a:latin typeface="Times New Roman" panose="02020603050405020304" pitchFamily="18" charset="0"/>
                <a:cs typeface="Times New Roman" panose="02020603050405020304" pitchFamily="18" charset="0"/>
              </a:rPr>
              <a:t>但依然</a:t>
            </a:r>
            <a:r>
              <a:rPr lang="zh-CN" altLang="en-US" sz="2400" u="sng" dirty="0">
                <a:latin typeface="Times New Roman" panose="02020603050405020304" pitchFamily="18" charset="0"/>
                <a:cs typeface="Times New Roman" panose="02020603050405020304" pitchFamily="18" charset="0"/>
              </a:rPr>
              <a:t>存在</a:t>
            </a:r>
            <a:r>
              <a:rPr lang="zh-CN" altLang="en-US" sz="2400" u="sng" dirty="0" smtClean="0">
                <a:latin typeface="Times New Roman" panose="02020603050405020304" pitchFamily="18" charset="0"/>
                <a:cs typeface="Times New Roman" panose="02020603050405020304" pitchFamily="18" charset="0"/>
              </a:rPr>
              <a:t>矛盾</a:t>
            </a:r>
            <a:r>
              <a:rPr lang="zh-CN" altLang="en-US" sz="2400" u="sng" dirty="0">
                <a:latin typeface="Times New Roman" panose="02020603050405020304" pitchFamily="18" charset="0"/>
                <a:cs typeface="Times New Roman" panose="02020603050405020304" pitchFamily="18" charset="0"/>
              </a:rPr>
              <a:t>，跟</a:t>
            </a:r>
            <a:r>
              <a:rPr lang="en-US" altLang="zh-CN" sz="2400" u="sng" dirty="0">
                <a:latin typeface="Times New Roman" panose="02020603050405020304" pitchFamily="18" charset="0"/>
                <a:cs typeface="Times New Roman" panose="02020603050405020304" pitchFamily="18" charset="0"/>
              </a:rPr>
              <a:t>Spooler</a:t>
            </a:r>
            <a:r>
              <a:rPr lang="zh-CN" altLang="en-US" sz="2400" u="sng" dirty="0">
                <a:latin typeface="Times New Roman" panose="02020603050405020304" pitchFamily="18" charset="0"/>
                <a:cs typeface="Times New Roman" panose="02020603050405020304" pitchFamily="18" charset="0"/>
              </a:rPr>
              <a:t>目录一样。</a:t>
            </a:r>
          </a:p>
        </p:txBody>
      </p:sp>
      <p:sp>
        <p:nvSpPr>
          <p:cNvPr id="27" name="Text Box 2"/>
          <p:cNvSpPr txBox="1">
            <a:spLocks noChangeArrowheads="1"/>
          </p:cNvSpPr>
          <p:nvPr/>
        </p:nvSpPr>
        <p:spPr bwMode="auto">
          <a:xfrm>
            <a:off x="1114425" y="260648"/>
            <a:ext cx="727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14350" indent="-514350" algn="just">
              <a:spcBef>
                <a:spcPct val="50000"/>
              </a:spcBef>
              <a:buFont typeface="+mj-ea"/>
              <a:buAutoNum type="circleNumDbPlain" startAt="2"/>
            </a:pPr>
            <a:r>
              <a:rPr lang="zh-CN" altLang="en-US" sz="2400" b="1" dirty="0">
                <a:latin typeface="Times New Roman" panose="02020603050405020304" pitchFamily="18" charset="0"/>
                <a:ea typeface="+mn-ea"/>
                <a:cs typeface="Times New Roman" panose="02020603050405020304" pitchFamily="18" charset="0"/>
              </a:rPr>
              <a:t>锁变量（</a:t>
            </a:r>
            <a:r>
              <a:rPr lang="en-US" altLang="zh-CN" sz="2400" b="1" dirty="0">
                <a:latin typeface="Times New Roman" panose="02020603050405020304" pitchFamily="18" charset="0"/>
                <a:ea typeface="+mn-ea"/>
                <a:cs typeface="Times New Roman" panose="02020603050405020304" pitchFamily="18" charset="0"/>
              </a:rPr>
              <a:t>Lock Variables</a:t>
            </a:r>
            <a:r>
              <a:rPr lang="zh-CN" altLang="en-US" sz="2400" b="1" dirty="0">
                <a:latin typeface="Times New Roman" panose="02020603050405020304" pitchFamily="18" charset="0"/>
                <a:ea typeface="+mn-ea"/>
                <a:cs typeface="Times New Roman" panose="02020603050405020304" pitchFamily="18" charset="0"/>
              </a:rPr>
              <a:t>）</a:t>
            </a:r>
          </a:p>
        </p:txBody>
      </p:sp>
      <p:sp>
        <p:nvSpPr>
          <p:cNvPr id="3" name="文本框 2"/>
          <p:cNvSpPr txBox="1"/>
          <p:nvPr/>
        </p:nvSpPr>
        <p:spPr>
          <a:xfrm>
            <a:off x="5109323" y="5065363"/>
            <a:ext cx="312906" cy="400110"/>
          </a:xfrm>
          <a:prstGeom prst="rect">
            <a:avLst/>
          </a:prstGeom>
          <a:noFill/>
        </p:spPr>
        <p:txBody>
          <a:bodyPr wrap="none" rtlCol="0">
            <a:spAutoFit/>
          </a:bodyPr>
          <a:lstStyle/>
          <a:p>
            <a:r>
              <a:rPr lang="en-US" altLang="zh-CN" sz="2000" dirty="0" smtClean="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p:txBody>
      </p:sp>
      <p:sp>
        <p:nvSpPr>
          <p:cNvPr id="23" name="Text Box 6"/>
          <p:cNvSpPr txBox="1">
            <a:spLocks noChangeArrowheads="1"/>
          </p:cNvSpPr>
          <p:nvPr/>
        </p:nvSpPr>
        <p:spPr bwMode="auto">
          <a:xfrm>
            <a:off x="6697997" y="4761595"/>
            <a:ext cx="1150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imes New Roman" panose="02020603050405020304" pitchFamily="18" charset="0"/>
                <a:cs typeface="Times New Roman" panose="02020603050405020304" pitchFamily="18" charset="0"/>
              </a:rPr>
              <a:t>临界区</a:t>
            </a:r>
          </a:p>
        </p:txBody>
      </p:sp>
      <p:grpSp>
        <p:nvGrpSpPr>
          <p:cNvPr id="24" name="Group 4"/>
          <p:cNvGrpSpPr>
            <a:grpSpLocks/>
          </p:cNvGrpSpPr>
          <p:nvPr/>
        </p:nvGrpSpPr>
        <p:grpSpPr bwMode="auto">
          <a:xfrm>
            <a:off x="6480509" y="4617132"/>
            <a:ext cx="1439863" cy="1465263"/>
            <a:chOff x="3016" y="2659"/>
            <a:chExt cx="907" cy="923"/>
          </a:xfrm>
        </p:grpSpPr>
        <p:sp>
          <p:nvSpPr>
            <p:cNvPr id="25" name="Rectangle 5"/>
            <p:cNvSpPr>
              <a:spLocks noChangeArrowheads="1"/>
            </p:cNvSpPr>
            <p:nvPr/>
          </p:nvSpPr>
          <p:spPr bwMode="auto">
            <a:xfrm>
              <a:off x="3016" y="2659"/>
              <a:ext cx="907" cy="92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 name="Text Box 6"/>
            <p:cNvSpPr txBox="1">
              <a:spLocks noChangeArrowheads="1"/>
            </p:cNvSpPr>
            <p:nvPr/>
          </p:nvSpPr>
          <p:spPr bwMode="auto">
            <a:xfrm>
              <a:off x="3153" y="2750"/>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imes New Roman" panose="02020603050405020304" pitchFamily="18" charset="0"/>
                  <a:cs typeface="Times New Roman" panose="02020603050405020304" pitchFamily="18" charset="0"/>
                </a:rPr>
                <a:t>临界区</a:t>
              </a:r>
            </a:p>
          </p:txBody>
        </p:sp>
      </p:grpSp>
      <p:sp>
        <p:nvSpPr>
          <p:cNvPr id="28" name="文本框 27"/>
          <p:cNvSpPr txBox="1"/>
          <p:nvPr/>
        </p:nvSpPr>
        <p:spPr>
          <a:xfrm>
            <a:off x="6015845" y="5066381"/>
            <a:ext cx="312906" cy="400110"/>
          </a:xfrm>
          <a:prstGeom prst="rect">
            <a:avLst/>
          </a:prstGeom>
          <a:noFill/>
        </p:spPr>
        <p:txBody>
          <a:bodyPr wrap="none" rtlCol="0">
            <a:spAutoFit/>
          </a:bodyPr>
          <a:lstStyle/>
          <a:p>
            <a:r>
              <a:rPr lang="en-US" altLang="zh-CN" sz="2000" dirty="0" smtClean="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p:txBody>
      </p:sp>
      <p:sp>
        <p:nvSpPr>
          <p:cNvPr id="29" name="Line 20"/>
          <p:cNvSpPr>
            <a:spLocks noChangeShapeType="1"/>
          </p:cNvSpPr>
          <p:nvPr/>
        </p:nvSpPr>
        <p:spPr bwMode="auto">
          <a:xfrm>
            <a:off x="5400092" y="5251047"/>
            <a:ext cx="640628"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8" name="闪电形 7"/>
          <p:cNvSpPr/>
          <p:nvPr/>
        </p:nvSpPr>
        <p:spPr>
          <a:xfrm>
            <a:off x="5417826" y="4473116"/>
            <a:ext cx="252028" cy="698054"/>
          </a:xfrm>
          <a:prstGeom prst="lightningBol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1090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503237" y="1142742"/>
            <a:ext cx="799306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57200" algn="just">
              <a:lnSpc>
                <a:spcPct val="150000"/>
              </a:lnSpc>
              <a:spcBef>
                <a:spcPts val="0"/>
              </a:spcBef>
            </a:pPr>
            <a:r>
              <a:rPr lang="zh-CN" altLang="en-US" sz="2400" dirty="0" smtClean="0">
                <a:latin typeface="Times New Roman" panose="02020603050405020304" pitchFamily="18" charset="0"/>
                <a:cs typeface="Times New Roman" panose="02020603050405020304" pitchFamily="18" charset="0"/>
              </a:rPr>
              <a:t>对于</a:t>
            </a:r>
            <a:r>
              <a:rPr lang="zh-CN" altLang="en-US" sz="2400" dirty="0">
                <a:latin typeface="Times New Roman" panose="02020603050405020304" pitchFamily="18" charset="0"/>
                <a:cs typeface="Times New Roman" panose="02020603050405020304" pitchFamily="18" charset="0"/>
              </a:rPr>
              <a:t>某一个临界区，在它之外设置一个锁，每个进程要进入临界区的时候，首先要测试这把锁，如果锁</a:t>
            </a:r>
            <a:r>
              <a:rPr lang="zh-CN" altLang="en-US" sz="2400" b="1" dirty="0" smtClean="0">
                <a:solidFill>
                  <a:srgbClr val="FF0000"/>
                </a:solidFill>
                <a:latin typeface="Times New Roman" panose="02020603050405020304" pitchFamily="18" charset="0"/>
                <a:cs typeface="Times New Roman" panose="02020603050405020304" pitchFamily="18" charset="0"/>
              </a:rPr>
              <a:t>打开</a:t>
            </a:r>
            <a:r>
              <a:rPr lang="zh-CN" altLang="en-US" sz="2400" dirty="0" smtClean="0">
                <a:latin typeface="Times New Roman" panose="02020603050405020304" pitchFamily="18" charset="0"/>
                <a:cs typeface="Times New Roman" panose="02020603050405020304" pitchFamily="18" charset="0"/>
              </a:rPr>
              <a:t>的</a:t>
            </a:r>
            <a:r>
              <a:rPr lang="zh-CN" altLang="en-US" sz="2400" dirty="0">
                <a:latin typeface="Times New Roman" panose="02020603050405020304" pitchFamily="18" charset="0"/>
                <a:cs typeface="Times New Roman" panose="02020603050405020304" pitchFamily="18" charset="0"/>
              </a:rPr>
              <a:t>，则该</a:t>
            </a:r>
            <a:r>
              <a:rPr lang="zh-CN" altLang="en-US" sz="2400" dirty="0" smtClean="0">
                <a:latin typeface="Times New Roman" panose="02020603050405020304" pitchFamily="18" charset="0"/>
                <a:cs typeface="Times New Roman" panose="02020603050405020304" pitchFamily="18" charset="0"/>
              </a:rPr>
              <a:t>进程进入</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如果</a:t>
            </a:r>
            <a:r>
              <a:rPr lang="zh-CN" altLang="en-US" sz="2400" b="1" dirty="0">
                <a:solidFill>
                  <a:srgbClr val="FF0000"/>
                </a:solidFill>
                <a:latin typeface="Times New Roman" panose="02020603050405020304" pitchFamily="18" charset="0"/>
                <a:cs typeface="Times New Roman" panose="02020603050405020304" pitchFamily="18" charset="0"/>
              </a:rPr>
              <a:t>关闭</a:t>
            </a:r>
            <a:r>
              <a:rPr lang="zh-CN" altLang="en-US" sz="2400" dirty="0">
                <a:latin typeface="Times New Roman" panose="02020603050405020304" pitchFamily="18" charset="0"/>
                <a:cs typeface="Times New Roman" panose="02020603050405020304" pitchFamily="18" charset="0"/>
              </a:rPr>
              <a:t>着的，则该进程</a:t>
            </a:r>
            <a:r>
              <a:rPr lang="zh-CN" altLang="en-US" sz="2400" dirty="0" smtClean="0">
                <a:latin typeface="Times New Roman" panose="02020603050405020304" pitchFamily="18" charset="0"/>
                <a:cs typeface="Times New Roman" panose="02020603050405020304" pitchFamily="18" charset="0"/>
              </a:rPr>
              <a:t>不能进入。进程</a:t>
            </a:r>
            <a:r>
              <a:rPr lang="zh-CN" altLang="en-US" sz="2400" dirty="0">
                <a:latin typeface="Times New Roman" panose="02020603050405020304" pitchFamily="18" charset="0"/>
                <a:cs typeface="Times New Roman" panose="02020603050405020304" pitchFamily="18" charset="0"/>
              </a:rPr>
              <a:t>进入临界区后锁上这把锁，当它出来后再打开这把</a:t>
            </a:r>
            <a:r>
              <a:rPr lang="zh-CN" altLang="en-US" sz="2400" dirty="0" smtClean="0">
                <a:latin typeface="Times New Roman" panose="02020603050405020304" pitchFamily="18" charset="0"/>
                <a:cs typeface="Times New Roman" panose="02020603050405020304" pitchFamily="18" charset="0"/>
              </a:rPr>
              <a:t>锁</a:t>
            </a:r>
            <a:r>
              <a:rPr lang="zh-CN" altLang="en-US" sz="2400" dirty="0">
                <a:latin typeface="Times New Roman" panose="02020603050405020304" pitchFamily="18" charset="0"/>
                <a:cs typeface="Times New Roman" panose="02020603050405020304" pitchFamily="18" charset="0"/>
              </a:rPr>
              <a:t>。</a:t>
            </a:r>
          </a:p>
        </p:txBody>
      </p:sp>
      <p:grpSp>
        <p:nvGrpSpPr>
          <p:cNvPr id="172040" name="Group 8"/>
          <p:cNvGrpSpPr>
            <a:grpSpLocks/>
          </p:cNvGrpSpPr>
          <p:nvPr/>
        </p:nvGrpSpPr>
        <p:grpSpPr bwMode="auto">
          <a:xfrm>
            <a:off x="4211500" y="5048933"/>
            <a:ext cx="647700" cy="457200"/>
            <a:chOff x="2018" y="2371"/>
            <a:chExt cx="408" cy="288"/>
          </a:xfrm>
        </p:grpSpPr>
        <p:sp>
          <p:nvSpPr>
            <p:cNvPr id="172041" name="Rectangle 9"/>
            <p:cNvSpPr>
              <a:spLocks noChangeArrowheads="1"/>
            </p:cNvSpPr>
            <p:nvPr/>
          </p:nvSpPr>
          <p:spPr bwMode="auto">
            <a:xfrm>
              <a:off x="2018" y="2387"/>
              <a:ext cx="408"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042" name="Text Box 10"/>
            <p:cNvSpPr txBox="1">
              <a:spLocks noChangeArrowheads="1"/>
            </p:cNvSpPr>
            <p:nvPr/>
          </p:nvSpPr>
          <p:spPr bwMode="auto">
            <a:xfrm>
              <a:off x="2063" y="2371"/>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imes New Roman" panose="02020603050405020304" pitchFamily="18" charset="0"/>
                  <a:cs typeface="Times New Roman" panose="02020603050405020304" pitchFamily="18" charset="0"/>
                </a:rPr>
                <a:t>锁</a:t>
              </a:r>
            </a:p>
          </p:txBody>
        </p:sp>
      </p:grpSp>
      <p:sp>
        <p:nvSpPr>
          <p:cNvPr id="172052" name="Line 20"/>
          <p:cNvSpPr>
            <a:spLocks noChangeShapeType="1"/>
          </p:cNvSpPr>
          <p:nvPr/>
        </p:nvSpPr>
        <p:spPr bwMode="auto">
          <a:xfrm>
            <a:off x="3326574" y="4999019"/>
            <a:ext cx="903092" cy="1428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3" name="Line 21"/>
          <p:cNvSpPr>
            <a:spLocks noChangeShapeType="1"/>
          </p:cNvSpPr>
          <p:nvPr/>
        </p:nvSpPr>
        <p:spPr bwMode="auto">
          <a:xfrm flipH="1" flipV="1">
            <a:off x="3271102" y="5125481"/>
            <a:ext cx="868960" cy="140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8" name="Text Box 26"/>
          <p:cNvSpPr txBox="1">
            <a:spLocks noChangeArrowheads="1"/>
          </p:cNvSpPr>
          <p:nvPr/>
        </p:nvSpPr>
        <p:spPr bwMode="auto">
          <a:xfrm>
            <a:off x="895015" y="3681028"/>
            <a:ext cx="59287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u="sng" dirty="0" smtClean="0">
                <a:latin typeface="Times New Roman" panose="02020603050405020304" pitchFamily="18" charset="0"/>
                <a:cs typeface="Times New Roman" panose="02020603050405020304" pitchFamily="18" charset="0"/>
              </a:rPr>
              <a:t>但依然</a:t>
            </a:r>
            <a:r>
              <a:rPr lang="zh-CN" altLang="en-US" sz="2400" u="sng" dirty="0">
                <a:latin typeface="Times New Roman" panose="02020603050405020304" pitchFamily="18" charset="0"/>
                <a:cs typeface="Times New Roman" panose="02020603050405020304" pitchFamily="18" charset="0"/>
              </a:rPr>
              <a:t>存在</a:t>
            </a:r>
            <a:r>
              <a:rPr lang="zh-CN" altLang="en-US" sz="2400" u="sng" dirty="0" smtClean="0">
                <a:latin typeface="Times New Roman" panose="02020603050405020304" pitchFamily="18" charset="0"/>
                <a:cs typeface="Times New Roman" panose="02020603050405020304" pitchFamily="18" charset="0"/>
              </a:rPr>
              <a:t>矛盾</a:t>
            </a:r>
            <a:r>
              <a:rPr lang="zh-CN" altLang="en-US" sz="2400" u="sng" dirty="0">
                <a:latin typeface="Times New Roman" panose="02020603050405020304" pitchFamily="18" charset="0"/>
                <a:cs typeface="Times New Roman" panose="02020603050405020304" pitchFamily="18" charset="0"/>
              </a:rPr>
              <a:t>，跟</a:t>
            </a:r>
            <a:r>
              <a:rPr lang="en-US" altLang="zh-CN" sz="2400" u="sng" dirty="0">
                <a:latin typeface="Times New Roman" panose="02020603050405020304" pitchFamily="18" charset="0"/>
                <a:cs typeface="Times New Roman" panose="02020603050405020304" pitchFamily="18" charset="0"/>
              </a:rPr>
              <a:t>Spooler</a:t>
            </a:r>
            <a:r>
              <a:rPr lang="zh-CN" altLang="en-US" sz="2400" u="sng" dirty="0">
                <a:latin typeface="Times New Roman" panose="02020603050405020304" pitchFamily="18" charset="0"/>
                <a:cs typeface="Times New Roman" panose="02020603050405020304" pitchFamily="18" charset="0"/>
              </a:rPr>
              <a:t>目录一样。</a:t>
            </a:r>
          </a:p>
        </p:txBody>
      </p:sp>
      <p:sp>
        <p:nvSpPr>
          <p:cNvPr id="27" name="Text Box 2"/>
          <p:cNvSpPr txBox="1">
            <a:spLocks noChangeArrowheads="1"/>
          </p:cNvSpPr>
          <p:nvPr/>
        </p:nvSpPr>
        <p:spPr bwMode="auto">
          <a:xfrm>
            <a:off x="1114425" y="260648"/>
            <a:ext cx="727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14350" indent="-514350" algn="just">
              <a:spcBef>
                <a:spcPct val="50000"/>
              </a:spcBef>
              <a:buFont typeface="+mj-ea"/>
              <a:buAutoNum type="circleNumDbPlain" startAt="2"/>
            </a:pPr>
            <a:r>
              <a:rPr lang="zh-CN" altLang="en-US" sz="2400" b="1" dirty="0">
                <a:latin typeface="Times New Roman" panose="02020603050405020304" pitchFamily="18" charset="0"/>
                <a:ea typeface="+mn-ea"/>
                <a:cs typeface="Times New Roman" panose="02020603050405020304" pitchFamily="18" charset="0"/>
              </a:rPr>
              <a:t>锁变量（</a:t>
            </a:r>
            <a:r>
              <a:rPr lang="en-US" altLang="zh-CN" sz="2400" b="1" dirty="0">
                <a:latin typeface="Times New Roman" panose="02020603050405020304" pitchFamily="18" charset="0"/>
                <a:ea typeface="+mn-ea"/>
                <a:cs typeface="Times New Roman" panose="02020603050405020304" pitchFamily="18" charset="0"/>
              </a:rPr>
              <a:t>Lock Variables</a:t>
            </a:r>
            <a:r>
              <a:rPr lang="zh-CN" altLang="en-US" sz="2400" b="1" dirty="0">
                <a:latin typeface="Times New Roman" panose="02020603050405020304" pitchFamily="18" charset="0"/>
                <a:ea typeface="+mn-ea"/>
                <a:cs typeface="Times New Roman" panose="02020603050405020304" pitchFamily="18" charset="0"/>
              </a:rPr>
              <a:t>）</a:t>
            </a:r>
          </a:p>
        </p:txBody>
      </p:sp>
      <p:sp>
        <p:nvSpPr>
          <p:cNvPr id="3" name="文本框 2"/>
          <p:cNvSpPr txBox="1"/>
          <p:nvPr/>
        </p:nvSpPr>
        <p:spPr>
          <a:xfrm>
            <a:off x="5109323" y="5065363"/>
            <a:ext cx="312906" cy="400110"/>
          </a:xfrm>
          <a:prstGeom prst="rect">
            <a:avLst/>
          </a:prstGeom>
          <a:noFill/>
        </p:spPr>
        <p:txBody>
          <a:bodyPr wrap="none" rtlCol="0">
            <a:spAutoFit/>
          </a:bodyPr>
          <a:lstStyle/>
          <a:p>
            <a:r>
              <a:rPr lang="en-US" altLang="zh-CN" sz="2000" dirty="0" smtClean="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p:txBody>
      </p:sp>
      <p:grpSp>
        <p:nvGrpSpPr>
          <p:cNvPr id="30" name="Group 4"/>
          <p:cNvGrpSpPr>
            <a:grpSpLocks/>
          </p:cNvGrpSpPr>
          <p:nvPr/>
        </p:nvGrpSpPr>
        <p:grpSpPr bwMode="auto">
          <a:xfrm>
            <a:off x="6480509" y="4617132"/>
            <a:ext cx="1439863" cy="1465263"/>
            <a:chOff x="3016" y="2659"/>
            <a:chExt cx="907" cy="923"/>
          </a:xfrm>
        </p:grpSpPr>
        <p:sp>
          <p:nvSpPr>
            <p:cNvPr id="31" name="Rectangle 5"/>
            <p:cNvSpPr>
              <a:spLocks noChangeArrowheads="1"/>
            </p:cNvSpPr>
            <p:nvPr/>
          </p:nvSpPr>
          <p:spPr bwMode="auto">
            <a:xfrm>
              <a:off x="3016" y="2659"/>
              <a:ext cx="907" cy="923"/>
            </a:xfrm>
            <a:prstGeom prst="rect">
              <a:avLst/>
            </a:prstGeom>
            <a:solidFill>
              <a:schemeClr val="bg1">
                <a:lumMod val="8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2" name="Text Box 6"/>
            <p:cNvSpPr txBox="1">
              <a:spLocks noChangeArrowheads="1"/>
            </p:cNvSpPr>
            <p:nvPr/>
          </p:nvSpPr>
          <p:spPr bwMode="auto">
            <a:xfrm>
              <a:off x="3153" y="2750"/>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chemeClr val="bg1">
                      <a:lumMod val="50000"/>
                    </a:schemeClr>
                  </a:solidFill>
                  <a:latin typeface="Times New Roman" panose="02020603050405020304" pitchFamily="18" charset="0"/>
                  <a:cs typeface="Times New Roman" panose="02020603050405020304" pitchFamily="18" charset="0"/>
                </a:rPr>
                <a:t>临界区</a:t>
              </a:r>
            </a:p>
          </p:txBody>
        </p:sp>
      </p:grpSp>
      <p:grpSp>
        <p:nvGrpSpPr>
          <p:cNvPr id="38" name="Group 14"/>
          <p:cNvGrpSpPr>
            <a:grpSpLocks/>
          </p:cNvGrpSpPr>
          <p:nvPr/>
        </p:nvGrpSpPr>
        <p:grpSpPr bwMode="auto">
          <a:xfrm>
            <a:off x="1579620" y="5434695"/>
            <a:ext cx="2016125" cy="647700"/>
            <a:chOff x="521" y="3022"/>
            <a:chExt cx="1270" cy="408"/>
          </a:xfrm>
        </p:grpSpPr>
        <p:sp>
          <p:nvSpPr>
            <p:cNvPr id="39" name="Oval 15"/>
            <p:cNvSpPr>
              <a:spLocks noChangeArrowheads="1"/>
            </p:cNvSpPr>
            <p:nvPr/>
          </p:nvSpPr>
          <p:spPr bwMode="auto">
            <a:xfrm>
              <a:off x="521" y="3022"/>
              <a:ext cx="1134" cy="4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0" name="Text Box 16"/>
            <p:cNvSpPr txBox="1">
              <a:spLocks noChangeArrowheads="1"/>
            </p:cNvSpPr>
            <p:nvPr/>
          </p:nvSpPr>
          <p:spPr bwMode="auto">
            <a:xfrm>
              <a:off x="612" y="3067"/>
              <a:ext cx="1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Process 2</a:t>
              </a:r>
            </a:p>
          </p:txBody>
        </p:sp>
      </p:grpSp>
      <p:sp>
        <p:nvSpPr>
          <p:cNvPr id="41" name="Line 22"/>
          <p:cNvSpPr>
            <a:spLocks noChangeShapeType="1"/>
          </p:cNvSpPr>
          <p:nvPr/>
        </p:nvSpPr>
        <p:spPr bwMode="auto">
          <a:xfrm flipV="1">
            <a:off x="3325174" y="5366813"/>
            <a:ext cx="903092" cy="2889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2" name="Line 23"/>
          <p:cNvSpPr>
            <a:spLocks noChangeShapeType="1"/>
          </p:cNvSpPr>
          <p:nvPr/>
        </p:nvSpPr>
        <p:spPr bwMode="auto">
          <a:xfrm flipH="1">
            <a:off x="3379844" y="5531530"/>
            <a:ext cx="831655" cy="2635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cxnSp>
        <p:nvCxnSpPr>
          <p:cNvPr id="44" name="曲线连接符 43"/>
          <p:cNvCxnSpPr/>
          <p:nvPr/>
        </p:nvCxnSpPr>
        <p:spPr>
          <a:xfrm rot="10800000" flipH="1" flipV="1">
            <a:off x="1508182" y="4966381"/>
            <a:ext cx="71438" cy="792163"/>
          </a:xfrm>
          <a:prstGeom prst="curvedConnector3">
            <a:avLst>
              <a:gd name="adj1" fmla="val -547552"/>
            </a:avLst>
          </a:prstGeom>
          <a:ln w="31750">
            <a:solidFill>
              <a:srgbClr val="FF0000"/>
            </a:soli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5" name="Text Box 13"/>
          <p:cNvSpPr txBox="1">
            <a:spLocks noChangeArrowheads="1"/>
          </p:cNvSpPr>
          <p:nvPr/>
        </p:nvSpPr>
        <p:spPr bwMode="auto">
          <a:xfrm>
            <a:off x="1652645" y="4713970"/>
            <a:ext cx="1871663" cy="45720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chemeClr val="bg1">
                    <a:lumMod val="50000"/>
                  </a:schemeClr>
                </a:solidFill>
                <a:latin typeface="Times New Roman" panose="02020603050405020304" pitchFamily="18" charset="0"/>
                <a:cs typeface="Times New Roman" panose="02020603050405020304" pitchFamily="18" charset="0"/>
              </a:rPr>
              <a:t>Process 1</a:t>
            </a:r>
          </a:p>
        </p:txBody>
      </p:sp>
      <p:grpSp>
        <p:nvGrpSpPr>
          <p:cNvPr id="46" name="Group 11"/>
          <p:cNvGrpSpPr>
            <a:grpSpLocks/>
          </p:cNvGrpSpPr>
          <p:nvPr/>
        </p:nvGrpSpPr>
        <p:grpSpPr bwMode="auto">
          <a:xfrm>
            <a:off x="1508182" y="4642532"/>
            <a:ext cx="2016125" cy="647700"/>
            <a:chOff x="476" y="2387"/>
            <a:chExt cx="1270" cy="408"/>
          </a:xfrm>
          <a:solidFill>
            <a:schemeClr val="bg1">
              <a:lumMod val="95000"/>
            </a:schemeClr>
          </a:solidFill>
        </p:grpSpPr>
        <p:sp>
          <p:nvSpPr>
            <p:cNvPr id="47" name="Oval 12"/>
            <p:cNvSpPr>
              <a:spLocks noChangeArrowheads="1"/>
            </p:cNvSpPr>
            <p:nvPr/>
          </p:nvSpPr>
          <p:spPr bwMode="auto">
            <a:xfrm>
              <a:off x="476" y="2387"/>
              <a:ext cx="1134" cy="40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8" name="Text Box 13"/>
            <p:cNvSpPr txBox="1">
              <a:spLocks noChangeArrowheads="1"/>
            </p:cNvSpPr>
            <p:nvPr/>
          </p:nvSpPr>
          <p:spPr bwMode="auto">
            <a:xfrm>
              <a:off x="567" y="2432"/>
              <a:ext cx="1179" cy="28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chemeClr val="bg1">
                      <a:lumMod val="50000"/>
                    </a:schemeClr>
                  </a:solidFill>
                  <a:latin typeface="Times New Roman" panose="02020603050405020304" pitchFamily="18" charset="0"/>
                  <a:cs typeface="Times New Roman" panose="02020603050405020304" pitchFamily="18" charset="0"/>
                </a:rPr>
                <a:t>Process 1</a:t>
              </a:r>
            </a:p>
          </p:txBody>
        </p:sp>
      </p:grpSp>
    </p:spTree>
    <p:extLst>
      <p:ext uri="{BB962C8B-B14F-4D97-AF65-F5344CB8AC3E}">
        <p14:creationId xmlns:p14="http://schemas.microsoft.com/office/powerpoint/2010/main" val="41507646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503237" y="1142742"/>
            <a:ext cx="799306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57200" algn="just">
              <a:lnSpc>
                <a:spcPct val="150000"/>
              </a:lnSpc>
              <a:spcBef>
                <a:spcPts val="0"/>
              </a:spcBef>
            </a:pPr>
            <a:r>
              <a:rPr lang="zh-CN" altLang="en-US" sz="2400" dirty="0" smtClean="0">
                <a:latin typeface="Times New Roman" panose="02020603050405020304" pitchFamily="18" charset="0"/>
                <a:cs typeface="Times New Roman" panose="02020603050405020304" pitchFamily="18" charset="0"/>
              </a:rPr>
              <a:t>对于</a:t>
            </a:r>
            <a:r>
              <a:rPr lang="zh-CN" altLang="en-US" sz="2400" dirty="0">
                <a:latin typeface="Times New Roman" panose="02020603050405020304" pitchFamily="18" charset="0"/>
                <a:cs typeface="Times New Roman" panose="02020603050405020304" pitchFamily="18" charset="0"/>
              </a:rPr>
              <a:t>某一个临界区，在它之外设置一个锁，每个进程要进入临界区的时候，首先要测试这把锁，如果锁</a:t>
            </a:r>
            <a:r>
              <a:rPr lang="zh-CN" altLang="en-US" sz="2400" b="1" dirty="0" smtClean="0">
                <a:solidFill>
                  <a:srgbClr val="FF0000"/>
                </a:solidFill>
                <a:latin typeface="Times New Roman" panose="02020603050405020304" pitchFamily="18" charset="0"/>
                <a:cs typeface="Times New Roman" panose="02020603050405020304" pitchFamily="18" charset="0"/>
              </a:rPr>
              <a:t>打开</a:t>
            </a:r>
            <a:r>
              <a:rPr lang="zh-CN" altLang="en-US" sz="2400" dirty="0" smtClean="0">
                <a:latin typeface="Times New Roman" panose="02020603050405020304" pitchFamily="18" charset="0"/>
                <a:cs typeface="Times New Roman" panose="02020603050405020304" pitchFamily="18" charset="0"/>
              </a:rPr>
              <a:t>的</a:t>
            </a:r>
            <a:r>
              <a:rPr lang="zh-CN" altLang="en-US" sz="2400" dirty="0">
                <a:latin typeface="Times New Roman" panose="02020603050405020304" pitchFamily="18" charset="0"/>
                <a:cs typeface="Times New Roman" panose="02020603050405020304" pitchFamily="18" charset="0"/>
              </a:rPr>
              <a:t>，则该</a:t>
            </a:r>
            <a:r>
              <a:rPr lang="zh-CN" altLang="en-US" sz="2400" dirty="0" smtClean="0">
                <a:latin typeface="Times New Roman" panose="02020603050405020304" pitchFamily="18" charset="0"/>
                <a:cs typeface="Times New Roman" panose="02020603050405020304" pitchFamily="18" charset="0"/>
              </a:rPr>
              <a:t>进程进入</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如果</a:t>
            </a:r>
            <a:r>
              <a:rPr lang="zh-CN" altLang="en-US" sz="2400" b="1" dirty="0">
                <a:solidFill>
                  <a:srgbClr val="FF0000"/>
                </a:solidFill>
                <a:latin typeface="Times New Roman" panose="02020603050405020304" pitchFamily="18" charset="0"/>
                <a:cs typeface="Times New Roman" panose="02020603050405020304" pitchFamily="18" charset="0"/>
              </a:rPr>
              <a:t>关闭</a:t>
            </a:r>
            <a:r>
              <a:rPr lang="zh-CN" altLang="en-US" sz="2400" dirty="0">
                <a:latin typeface="Times New Roman" panose="02020603050405020304" pitchFamily="18" charset="0"/>
                <a:cs typeface="Times New Roman" panose="02020603050405020304" pitchFamily="18" charset="0"/>
              </a:rPr>
              <a:t>着的，则该进程</a:t>
            </a:r>
            <a:r>
              <a:rPr lang="zh-CN" altLang="en-US" sz="2400" dirty="0" smtClean="0">
                <a:latin typeface="Times New Roman" panose="02020603050405020304" pitchFamily="18" charset="0"/>
                <a:cs typeface="Times New Roman" panose="02020603050405020304" pitchFamily="18" charset="0"/>
              </a:rPr>
              <a:t>不能进入。进程</a:t>
            </a:r>
            <a:r>
              <a:rPr lang="zh-CN" altLang="en-US" sz="2400" dirty="0">
                <a:latin typeface="Times New Roman" panose="02020603050405020304" pitchFamily="18" charset="0"/>
                <a:cs typeface="Times New Roman" panose="02020603050405020304" pitchFamily="18" charset="0"/>
              </a:rPr>
              <a:t>进入临界区后锁上这把锁，当它出来后再打开这把</a:t>
            </a:r>
            <a:r>
              <a:rPr lang="zh-CN" altLang="en-US" sz="2400" dirty="0" smtClean="0">
                <a:latin typeface="Times New Roman" panose="02020603050405020304" pitchFamily="18" charset="0"/>
                <a:cs typeface="Times New Roman" panose="02020603050405020304" pitchFamily="18" charset="0"/>
              </a:rPr>
              <a:t>锁</a:t>
            </a:r>
            <a:r>
              <a:rPr lang="zh-CN" altLang="en-US" sz="2400" dirty="0">
                <a:latin typeface="Times New Roman" panose="02020603050405020304" pitchFamily="18" charset="0"/>
                <a:cs typeface="Times New Roman" panose="02020603050405020304" pitchFamily="18" charset="0"/>
              </a:rPr>
              <a:t>。</a:t>
            </a:r>
          </a:p>
        </p:txBody>
      </p:sp>
      <p:grpSp>
        <p:nvGrpSpPr>
          <p:cNvPr id="172036" name="Group 4"/>
          <p:cNvGrpSpPr>
            <a:grpSpLocks/>
          </p:cNvGrpSpPr>
          <p:nvPr/>
        </p:nvGrpSpPr>
        <p:grpSpPr bwMode="auto">
          <a:xfrm>
            <a:off x="6480509" y="4617132"/>
            <a:ext cx="1439863" cy="1465263"/>
            <a:chOff x="3016" y="2659"/>
            <a:chExt cx="907" cy="923"/>
          </a:xfrm>
        </p:grpSpPr>
        <p:sp>
          <p:nvSpPr>
            <p:cNvPr id="172037" name="Rectangle 5"/>
            <p:cNvSpPr>
              <a:spLocks noChangeArrowheads="1"/>
            </p:cNvSpPr>
            <p:nvPr/>
          </p:nvSpPr>
          <p:spPr bwMode="auto">
            <a:xfrm>
              <a:off x="3016" y="2659"/>
              <a:ext cx="907" cy="92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038" name="Text Box 6"/>
            <p:cNvSpPr txBox="1">
              <a:spLocks noChangeArrowheads="1"/>
            </p:cNvSpPr>
            <p:nvPr/>
          </p:nvSpPr>
          <p:spPr bwMode="auto">
            <a:xfrm>
              <a:off x="3153" y="2750"/>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imes New Roman" panose="02020603050405020304" pitchFamily="18" charset="0"/>
                  <a:cs typeface="Times New Roman" panose="02020603050405020304" pitchFamily="18" charset="0"/>
                </a:rPr>
                <a:t>临界区</a:t>
              </a:r>
            </a:p>
          </p:txBody>
        </p:sp>
      </p:grpSp>
      <p:grpSp>
        <p:nvGrpSpPr>
          <p:cNvPr id="172040" name="Group 8"/>
          <p:cNvGrpSpPr>
            <a:grpSpLocks/>
          </p:cNvGrpSpPr>
          <p:nvPr/>
        </p:nvGrpSpPr>
        <p:grpSpPr bwMode="auto">
          <a:xfrm>
            <a:off x="4211500" y="5048933"/>
            <a:ext cx="647700" cy="457200"/>
            <a:chOff x="2018" y="2371"/>
            <a:chExt cx="408" cy="288"/>
          </a:xfrm>
        </p:grpSpPr>
        <p:sp>
          <p:nvSpPr>
            <p:cNvPr id="172041" name="Rectangle 9"/>
            <p:cNvSpPr>
              <a:spLocks noChangeArrowheads="1"/>
            </p:cNvSpPr>
            <p:nvPr/>
          </p:nvSpPr>
          <p:spPr bwMode="auto">
            <a:xfrm>
              <a:off x="2018" y="2387"/>
              <a:ext cx="408"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042" name="Text Box 10"/>
            <p:cNvSpPr txBox="1">
              <a:spLocks noChangeArrowheads="1"/>
            </p:cNvSpPr>
            <p:nvPr/>
          </p:nvSpPr>
          <p:spPr bwMode="auto">
            <a:xfrm>
              <a:off x="2063" y="2371"/>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imes New Roman" panose="02020603050405020304" pitchFamily="18" charset="0"/>
                  <a:cs typeface="Times New Roman" panose="02020603050405020304" pitchFamily="18" charset="0"/>
                </a:rPr>
                <a:t>锁</a:t>
              </a:r>
            </a:p>
          </p:txBody>
        </p:sp>
      </p:grpSp>
      <p:grpSp>
        <p:nvGrpSpPr>
          <p:cNvPr id="172043" name="Group 11"/>
          <p:cNvGrpSpPr>
            <a:grpSpLocks/>
          </p:cNvGrpSpPr>
          <p:nvPr/>
        </p:nvGrpSpPr>
        <p:grpSpPr bwMode="auto">
          <a:xfrm>
            <a:off x="1508182" y="4642532"/>
            <a:ext cx="2016125" cy="647700"/>
            <a:chOff x="476" y="2387"/>
            <a:chExt cx="1270" cy="408"/>
          </a:xfrm>
        </p:grpSpPr>
        <p:sp>
          <p:nvSpPr>
            <p:cNvPr id="172044" name="Oval 12"/>
            <p:cNvSpPr>
              <a:spLocks noChangeArrowheads="1"/>
            </p:cNvSpPr>
            <p:nvPr/>
          </p:nvSpPr>
          <p:spPr bwMode="auto">
            <a:xfrm>
              <a:off x="476" y="2387"/>
              <a:ext cx="1134" cy="4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045" name="Text Box 13"/>
            <p:cNvSpPr txBox="1">
              <a:spLocks noChangeArrowheads="1"/>
            </p:cNvSpPr>
            <p:nvPr/>
          </p:nvSpPr>
          <p:spPr bwMode="auto">
            <a:xfrm>
              <a:off x="567" y="2432"/>
              <a:ext cx="1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Process 1</a:t>
              </a:r>
            </a:p>
          </p:txBody>
        </p:sp>
      </p:grpSp>
      <p:grpSp>
        <p:nvGrpSpPr>
          <p:cNvPr id="172046" name="Group 14"/>
          <p:cNvGrpSpPr>
            <a:grpSpLocks/>
          </p:cNvGrpSpPr>
          <p:nvPr/>
        </p:nvGrpSpPr>
        <p:grpSpPr bwMode="auto">
          <a:xfrm>
            <a:off x="1579620" y="5434695"/>
            <a:ext cx="2016125" cy="647700"/>
            <a:chOff x="521" y="3022"/>
            <a:chExt cx="1270" cy="408"/>
          </a:xfrm>
        </p:grpSpPr>
        <p:sp>
          <p:nvSpPr>
            <p:cNvPr id="172047" name="Oval 15"/>
            <p:cNvSpPr>
              <a:spLocks noChangeArrowheads="1"/>
            </p:cNvSpPr>
            <p:nvPr/>
          </p:nvSpPr>
          <p:spPr bwMode="auto">
            <a:xfrm>
              <a:off x="521" y="3022"/>
              <a:ext cx="1134" cy="4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2048" name="Text Box 16"/>
            <p:cNvSpPr txBox="1">
              <a:spLocks noChangeArrowheads="1"/>
            </p:cNvSpPr>
            <p:nvPr/>
          </p:nvSpPr>
          <p:spPr bwMode="auto">
            <a:xfrm>
              <a:off x="612" y="3067"/>
              <a:ext cx="1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Process 2</a:t>
              </a:r>
            </a:p>
          </p:txBody>
        </p:sp>
      </p:grpSp>
      <p:sp>
        <p:nvSpPr>
          <p:cNvPr id="172052" name="Line 20"/>
          <p:cNvSpPr>
            <a:spLocks noChangeShapeType="1"/>
          </p:cNvSpPr>
          <p:nvPr/>
        </p:nvSpPr>
        <p:spPr bwMode="auto">
          <a:xfrm>
            <a:off x="3326574" y="4999019"/>
            <a:ext cx="903092" cy="1428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3" name="Line 21"/>
          <p:cNvSpPr>
            <a:spLocks noChangeShapeType="1"/>
          </p:cNvSpPr>
          <p:nvPr/>
        </p:nvSpPr>
        <p:spPr bwMode="auto">
          <a:xfrm flipH="1" flipV="1">
            <a:off x="3271102" y="5125481"/>
            <a:ext cx="868960" cy="140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4" name="Line 22"/>
          <p:cNvSpPr>
            <a:spLocks noChangeShapeType="1"/>
          </p:cNvSpPr>
          <p:nvPr/>
        </p:nvSpPr>
        <p:spPr bwMode="auto">
          <a:xfrm flipV="1">
            <a:off x="3325174" y="5366813"/>
            <a:ext cx="903092" cy="2889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5" name="Line 23"/>
          <p:cNvSpPr>
            <a:spLocks noChangeShapeType="1"/>
          </p:cNvSpPr>
          <p:nvPr/>
        </p:nvSpPr>
        <p:spPr bwMode="auto">
          <a:xfrm flipH="1">
            <a:off x="3379844" y="5531530"/>
            <a:ext cx="831655" cy="2635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058" name="Text Box 26"/>
          <p:cNvSpPr txBox="1">
            <a:spLocks noChangeArrowheads="1"/>
          </p:cNvSpPr>
          <p:nvPr/>
        </p:nvSpPr>
        <p:spPr bwMode="auto">
          <a:xfrm>
            <a:off x="895015" y="3681028"/>
            <a:ext cx="59287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u="sng" dirty="0" smtClean="0">
                <a:latin typeface="Times New Roman" panose="02020603050405020304" pitchFamily="18" charset="0"/>
                <a:cs typeface="Times New Roman" panose="02020603050405020304" pitchFamily="18" charset="0"/>
              </a:rPr>
              <a:t>但依然</a:t>
            </a:r>
            <a:r>
              <a:rPr lang="zh-CN" altLang="en-US" sz="2400" u="sng" dirty="0">
                <a:latin typeface="Times New Roman" panose="02020603050405020304" pitchFamily="18" charset="0"/>
                <a:cs typeface="Times New Roman" panose="02020603050405020304" pitchFamily="18" charset="0"/>
              </a:rPr>
              <a:t>存在</a:t>
            </a:r>
            <a:r>
              <a:rPr lang="zh-CN" altLang="en-US" sz="2400" u="sng" dirty="0" smtClean="0">
                <a:latin typeface="Times New Roman" panose="02020603050405020304" pitchFamily="18" charset="0"/>
                <a:cs typeface="Times New Roman" panose="02020603050405020304" pitchFamily="18" charset="0"/>
              </a:rPr>
              <a:t>矛盾</a:t>
            </a:r>
            <a:r>
              <a:rPr lang="zh-CN" altLang="en-US" sz="2400" u="sng" dirty="0">
                <a:latin typeface="Times New Roman" panose="02020603050405020304" pitchFamily="18" charset="0"/>
                <a:cs typeface="Times New Roman" panose="02020603050405020304" pitchFamily="18" charset="0"/>
              </a:rPr>
              <a:t>，跟</a:t>
            </a:r>
            <a:r>
              <a:rPr lang="en-US" altLang="zh-CN" sz="2400" u="sng" dirty="0">
                <a:latin typeface="Times New Roman" panose="02020603050405020304" pitchFamily="18" charset="0"/>
                <a:cs typeface="Times New Roman" panose="02020603050405020304" pitchFamily="18" charset="0"/>
              </a:rPr>
              <a:t>Spooler</a:t>
            </a:r>
            <a:r>
              <a:rPr lang="zh-CN" altLang="en-US" sz="2400" u="sng" dirty="0">
                <a:latin typeface="Times New Roman" panose="02020603050405020304" pitchFamily="18" charset="0"/>
                <a:cs typeface="Times New Roman" panose="02020603050405020304" pitchFamily="18" charset="0"/>
              </a:rPr>
              <a:t>目录一样。</a:t>
            </a:r>
          </a:p>
        </p:txBody>
      </p:sp>
      <p:sp>
        <p:nvSpPr>
          <p:cNvPr id="27" name="Text Box 2"/>
          <p:cNvSpPr txBox="1">
            <a:spLocks noChangeArrowheads="1"/>
          </p:cNvSpPr>
          <p:nvPr/>
        </p:nvSpPr>
        <p:spPr bwMode="auto">
          <a:xfrm>
            <a:off x="1114425" y="260648"/>
            <a:ext cx="727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14350" indent="-514350" algn="just">
              <a:spcBef>
                <a:spcPct val="50000"/>
              </a:spcBef>
              <a:buFont typeface="+mj-ea"/>
              <a:buAutoNum type="circleNumDbPlain" startAt="2"/>
            </a:pPr>
            <a:r>
              <a:rPr lang="zh-CN" altLang="en-US" sz="2400" b="1" dirty="0">
                <a:latin typeface="Times New Roman" panose="02020603050405020304" pitchFamily="18" charset="0"/>
                <a:ea typeface="+mn-ea"/>
                <a:cs typeface="Times New Roman" panose="02020603050405020304" pitchFamily="18" charset="0"/>
              </a:rPr>
              <a:t>锁变量（</a:t>
            </a:r>
            <a:r>
              <a:rPr lang="en-US" altLang="zh-CN" sz="2400" b="1" dirty="0">
                <a:latin typeface="Times New Roman" panose="02020603050405020304" pitchFamily="18" charset="0"/>
                <a:ea typeface="+mn-ea"/>
                <a:cs typeface="Times New Roman" panose="02020603050405020304" pitchFamily="18" charset="0"/>
              </a:rPr>
              <a:t>Lock Variables</a:t>
            </a:r>
            <a:r>
              <a:rPr lang="zh-CN" altLang="en-US" sz="2400" b="1" dirty="0">
                <a:latin typeface="Times New Roman" panose="02020603050405020304" pitchFamily="18" charset="0"/>
                <a:ea typeface="+mn-ea"/>
                <a:cs typeface="Times New Roman" panose="02020603050405020304" pitchFamily="18" charset="0"/>
              </a:rPr>
              <a:t>）</a:t>
            </a:r>
          </a:p>
        </p:txBody>
      </p:sp>
      <p:sp>
        <p:nvSpPr>
          <p:cNvPr id="29" name="文本框 28"/>
          <p:cNvSpPr txBox="1"/>
          <p:nvPr/>
        </p:nvSpPr>
        <p:spPr>
          <a:xfrm>
            <a:off x="5109323" y="4757082"/>
            <a:ext cx="312906" cy="400110"/>
          </a:xfrm>
          <a:prstGeom prst="rect">
            <a:avLst/>
          </a:prstGeom>
          <a:noFill/>
        </p:spPr>
        <p:txBody>
          <a:bodyPr wrap="none" rtlCol="0">
            <a:spAutoFit/>
          </a:bodyPr>
          <a:lstStyle/>
          <a:p>
            <a:r>
              <a:rPr lang="en-US" altLang="zh-CN" sz="2000" dirty="0" smtClean="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5109323" y="5441158"/>
            <a:ext cx="312906" cy="400110"/>
          </a:xfrm>
          <a:prstGeom prst="rect">
            <a:avLst/>
          </a:prstGeom>
          <a:noFill/>
        </p:spPr>
        <p:txBody>
          <a:bodyPr wrap="none" rtlCol="0">
            <a:spAutoFit/>
          </a:bodyPr>
          <a:lstStyle/>
          <a:p>
            <a:r>
              <a:rPr lang="en-US" altLang="zh-CN" sz="2000" dirty="0" smtClean="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805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43000" y="131762"/>
            <a:ext cx="5913276" cy="560934"/>
          </a:xfrm>
        </p:spPr>
        <p:txBody>
          <a:bodyPr/>
          <a:lstStyle/>
          <a:p>
            <a:pPr algn="l" eaLnBrk="1" hangingPunct="1"/>
            <a:r>
              <a:rPr lang="zh-CN" altLang="en-US" sz="2800" b="1" dirty="0" smtClean="0"/>
              <a:t>计算机用来干什么</a:t>
            </a:r>
            <a:r>
              <a:rPr lang="en-US" altLang="zh-CN" sz="2800" b="1" dirty="0" smtClean="0"/>
              <a:t>?</a:t>
            </a:r>
          </a:p>
        </p:txBody>
      </p:sp>
      <p:sp>
        <p:nvSpPr>
          <p:cNvPr id="63491" name="Rectangle 3"/>
          <p:cNvSpPr>
            <a:spLocks noGrp="1" noChangeArrowheads="1"/>
          </p:cNvSpPr>
          <p:nvPr>
            <p:ph type="body" idx="1"/>
          </p:nvPr>
        </p:nvSpPr>
        <p:spPr>
          <a:xfrm>
            <a:off x="467544" y="1016732"/>
            <a:ext cx="7921625" cy="504403"/>
          </a:xfrm>
        </p:spPr>
        <p:txBody>
          <a:bodyPr/>
          <a:lstStyle/>
          <a:p>
            <a:pPr eaLnBrk="1" hangingPunct="1">
              <a:lnSpc>
                <a:spcPct val="130000"/>
              </a:lnSpc>
            </a:pPr>
            <a:r>
              <a:rPr lang="zh-CN" altLang="en-US" sz="2400" dirty="0" smtClean="0">
                <a:solidFill>
                  <a:srgbClr val="FF0000"/>
                </a:solidFill>
              </a:rPr>
              <a:t>计算机是用来帮助我们解决问题的机器</a:t>
            </a:r>
            <a:r>
              <a:rPr lang="en-US" altLang="zh-CN" sz="2400" dirty="0" smtClean="0">
                <a:solidFill>
                  <a:srgbClr val="FF0000"/>
                </a:solidFill>
              </a:rPr>
              <a:t>!</a:t>
            </a:r>
          </a:p>
        </p:txBody>
      </p:sp>
      <p:grpSp>
        <p:nvGrpSpPr>
          <p:cNvPr id="63497" name="Group 9"/>
          <p:cNvGrpSpPr>
            <a:grpSpLocks/>
          </p:cNvGrpSpPr>
          <p:nvPr/>
        </p:nvGrpSpPr>
        <p:grpSpPr bwMode="auto">
          <a:xfrm>
            <a:off x="1143000" y="1736812"/>
            <a:ext cx="3733800" cy="4343400"/>
            <a:chOff x="720" y="1440"/>
            <a:chExt cx="2352" cy="2736"/>
          </a:xfrm>
        </p:grpSpPr>
        <p:sp>
          <p:nvSpPr>
            <p:cNvPr id="6152" name="Rectangle 5"/>
            <p:cNvSpPr>
              <a:spLocks noChangeArrowheads="1"/>
            </p:cNvSpPr>
            <p:nvPr/>
          </p:nvSpPr>
          <p:spPr bwMode="auto">
            <a:xfrm>
              <a:off x="720" y="1440"/>
              <a:ext cx="2208" cy="273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6153" name="Text Box 6"/>
            <p:cNvSpPr txBox="1">
              <a:spLocks noChangeArrowheads="1"/>
            </p:cNvSpPr>
            <p:nvPr/>
          </p:nvSpPr>
          <p:spPr bwMode="auto">
            <a:xfrm>
              <a:off x="768" y="1488"/>
              <a:ext cx="2304" cy="2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dirty="0" err="1">
                  <a:latin typeface="Tahoma" panose="020B0604030504040204" pitchFamily="34" charset="0"/>
                </a:rPr>
                <a:t>int</a:t>
              </a:r>
              <a:r>
                <a:rPr lang="en-US" altLang="zh-CN" sz="1800" b="0" dirty="0">
                  <a:latin typeface="Tahoma" panose="020B0604030504040204" pitchFamily="34" charset="0"/>
                </a:rPr>
                <a:t> main(</a:t>
              </a:r>
              <a:r>
                <a:rPr lang="en-US" altLang="zh-CN" sz="1800" b="0" dirty="0" err="1">
                  <a:latin typeface="Tahoma" panose="020B0604030504040204" pitchFamily="34" charset="0"/>
                </a:rPr>
                <a:t>int</a:t>
              </a:r>
              <a:r>
                <a:rPr lang="en-US" altLang="zh-CN" sz="1800" b="0" dirty="0">
                  <a:latin typeface="Tahoma" panose="020B0604030504040204" pitchFamily="34" charset="0"/>
                </a:rPr>
                <a:t> </a:t>
              </a:r>
              <a:r>
                <a:rPr lang="en-US" altLang="zh-CN" sz="1800" b="0" dirty="0" err="1">
                  <a:latin typeface="Tahoma" panose="020B0604030504040204" pitchFamily="34" charset="0"/>
                </a:rPr>
                <a:t>argc</a:t>
              </a:r>
              <a:r>
                <a:rPr lang="en-US" altLang="zh-CN" sz="1800" b="0" dirty="0">
                  <a:latin typeface="Tahoma" panose="020B0604030504040204" pitchFamily="34" charset="0"/>
                </a:rPr>
                <a:t>, char* </a:t>
              </a:r>
              <a:r>
                <a:rPr lang="en-US" altLang="zh-CN" sz="1800" b="0" dirty="0" err="1">
                  <a:latin typeface="Tahoma" panose="020B0604030504040204" pitchFamily="34" charset="0"/>
                </a:rPr>
                <a:t>argv</a:t>
              </a:r>
              <a:r>
                <a:rPr lang="en-US" altLang="zh-CN" sz="1800" b="0" dirty="0">
                  <a:latin typeface="Tahoma" panose="020B0604030504040204" pitchFamily="34" charset="0"/>
                </a:rPr>
                <a:t>[])</a:t>
              </a:r>
            </a:p>
            <a:p>
              <a:pPr eaLnBrk="1" hangingPunct="1">
                <a:spcBef>
                  <a:spcPct val="50000"/>
                </a:spcBef>
                <a:buClrTx/>
                <a:buSzTx/>
                <a:buFontTx/>
                <a:buNone/>
              </a:pPr>
              <a:r>
                <a:rPr lang="en-US" altLang="zh-CN" sz="1800" b="0" dirty="0">
                  <a:latin typeface="Tahoma" panose="020B0604030504040204" pitchFamily="34" charset="0"/>
                </a:rPr>
                <a:t>{</a:t>
              </a:r>
            </a:p>
            <a:p>
              <a:pPr eaLnBrk="1" hangingPunct="1">
                <a:spcBef>
                  <a:spcPct val="50000"/>
                </a:spcBef>
                <a:buClrTx/>
                <a:buSzTx/>
                <a:buFontTx/>
                <a:buNone/>
              </a:pPr>
              <a:r>
                <a:rPr lang="en-US" altLang="zh-CN" sz="1800" b="0" dirty="0">
                  <a:latin typeface="Tahoma" panose="020B0604030504040204" pitchFamily="34" charset="0"/>
                </a:rPr>
                <a:t>     </a:t>
              </a:r>
              <a:r>
                <a:rPr lang="en-US" altLang="zh-CN" sz="1800" b="0" dirty="0" err="1">
                  <a:latin typeface="Tahoma" panose="020B0604030504040204" pitchFamily="34" charset="0"/>
                </a:rPr>
                <a:t>int</a:t>
              </a:r>
              <a:r>
                <a:rPr lang="en-US" altLang="zh-CN" sz="1800" b="0" dirty="0">
                  <a:latin typeface="Tahoma" panose="020B0604030504040204" pitchFamily="34" charset="0"/>
                </a:rPr>
                <a:t>  </a:t>
              </a:r>
              <a:r>
                <a:rPr lang="en-US" altLang="zh-CN" sz="1800" b="0" dirty="0" err="1">
                  <a:latin typeface="Tahoma" panose="020B0604030504040204" pitchFamily="34" charset="0"/>
                </a:rPr>
                <a:t>i</a:t>
              </a:r>
              <a:r>
                <a:rPr lang="en-US" altLang="zh-CN" sz="1800" b="0" dirty="0">
                  <a:latin typeface="Tahoma" panose="020B0604030504040204" pitchFamily="34" charset="0"/>
                </a:rPr>
                <a:t> , to, sum = 0;</a:t>
              </a:r>
            </a:p>
            <a:p>
              <a:pPr eaLnBrk="1" hangingPunct="1">
                <a:spcBef>
                  <a:spcPct val="50000"/>
                </a:spcBef>
                <a:buClrTx/>
                <a:buSzTx/>
                <a:buFontTx/>
                <a:buNone/>
              </a:pPr>
              <a:r>
                <a:rPr lang="en-US" altLang="zh-CN" sz="1800" b="0" dirty="0">
                  <a:latin typeface="Tahoma" panose="020B0604030504040204" pitchFamily="34" charset="0"/>
                </a:rPr>
                <a:t>     to = </a:t>
              </a:r>
              <a:r>
                <a:rPr lang="en-US" altLang="zh-CN" sz="1800" b="0" dirty="0" err="1">
                  <a:latin typeface="Tahoma" panose="020B0604030504040204" pitchFamily="34" charset="0"/>
                </a:rPr>
                <a:t>atoi</a:t>
              </a:r>
              <a:r>
                <a:rPr lang="en-US" altLang="zh-CN" sz="1800" b="0" dirty="0">
                  <a:latin typeface="Tahoma" panose="020B0604030504040204" pitchFamily="34" charset="0"/>
                </a:rPr>
                <a:t>(</a:t>
              </a:r>
              <a:r>
                <a:rPr lang="en-US" altLang="zh-CN" sz="1800" b="0" dirty="0" err="1">
                  <a:latin typeface="Tahoma" panose="020B0604030504040204" pitchFamily="34" charset="0"/>
                </a:rPr>
                <a:t>argv</a:t>
              </a:r>
              <a:r>
                <a:rPr lang="en-US" altLang="zh-CN" sz="1800" b="0" dirty="0">
                  <a:latin typeface="Tahoma" panose="020B0604030504040204" pitchFamily="34" charset="0"/>
                </a:rPr>
                <a:t>[1]);</a:t>
              </a:r>
            </a:p>
            <a:p>
              <a:pPr eaLnBrk="1" hangingPunct="1">
                <a:spcBef>
                  <a:spcPct val="50000"/>
                </a:spcBef>
                <a:buClrTx/>
                <a:buSzTx/>
                <a:buFontTx/>
                <a:buNone/>
              </a:pPr>
              <a:r>
                <a:rPr lang="en-US" altLang="zh-CN" sz="1800" b="0" dirty="0">
                  <a:latin typeface="Tahoma" panose="020B0604030504040204" pitchFamily="34" charset="0"/>
                </a:rPr>
                <a:t>     for(</a:t>
              </a:r>
              <a:r>
                <a:rPr lang="en-US" altLang="zh-CN" sz="1800" b="0" dirty="0" err="1">
                  <a:latin typeface="Tahoma" panose="020B0604030504040204" pitchFamily="34" charset="0"/>
                </a:rPr>
                <a:t>i</a:t>
              </a:r>
              <a:r>
                <a:rPr lang="en-US" altLang="zh-CN" sz="1800" b="0" dirty="0">
                  <a:latin typeface="Tahoma" panose="020B0604030504040204" pitchFamily="34" charset="0"/>
                </a:rPr>
                <a:t>=1; </a:t>
              </a:r>
              <a:r>
                <a:rPr lang="en-US" altLang="zh-CN" sz="1800" b="0" dirty="0" err="1">
                  <a:latin typeface="Tahoma" panose="020B0604030504040204" pitchFamily="34" charset="0"/>
                </a:rPr>
                <a:t>i</a:t>
              </a:r>
              <a:r>
                <a:rPr lang="en-US" altLang="zh-CN" sz="1800" b="0" dirty="0">
                  <a:latin typeface="Tahoma" panose="020B0604030504040204" pitchFamily="34" charset="0"/>
                </a:rPr>
                <a:t>&lt;=to; </a:t>
              </a:r>
              <a:r>
                <a:rPr lang="en-US" altLang="zh-CN" sz="1800" b="0" dirty="0" err="1">
                  <a:latin typeface="Tahoma" panose="020B0604030504040204" pitchFamily="34" charset="0"/>
                </a:rPr>
                <a:t>i</a:t>
              </a:r>
              <a:r>
                <a:rPr lang="en-US" altLang="zh-CN" sz="1800" b="0" dirty="0">
                  <a:latin typeface="Tahoma" panose="020B0604030504040204" pitchFamily="34" charset="0"/>
                </a:rPr>
                <a:t>++)</a:t>
              </a:r>
            </a:p>
            <a:p>
              <a:pPr eaLnBrk="1" hangingPunct="1">
                <a:spcBef>
                  <a:spcPct val="50000"/>
                </a:spcBef>
                <a:buClrTx/>
                <a:buSzTx/>
                <a:buFontTx/>
                <a:buNone/>
              </a:pPr>
              <a:r>
                <a:rPr lang="en-US" altLang="zh-CN" sz="1800" b="0" dirty="0">
                  <a:latin typeface="Tahoma" panose="020B0604030504040204" pitchFamily="34" charset="0"/>
                </a:rPr>
                <a:t>     {  </a:t>
              </a:r>
            </a:p>
            <a:p>
              <a:pPr eaLnBrk="1" hangingPunct="1">
                <a:spcBef>
                  <a:spcPct val="50000"/>
                </a:spcBef>
                <a:buClrTx/>
                <a:buSzTx/>
                <a:buFontTx/>
                <a:buNone/>
              </a:pPr>
              <a:r>
                <a:rPr lang="en-US" altLang="zh-CN" sz="1800" b="0" dirty="0">
                  <a:latin typeface="Tahoma" panose="020B0604030504040204" pitchFamily="34" charset="0"/>
                </a:rPr>
                <a:t>          sum = sum + </a:t>
              </a:r>
              <a:r>
                <a:rPr lang="en-US" altLang="zh-CN" sz="1800" b="0" dirty="0" err="1">
                  <a:latin typeface="Tahoma" panose="020B0604030504040204" pitchFamily="34" charset="0"/>
                </a:rPr>
                <a:t>i</a:t>
              </a:r>
              <a:r>
                <a:rPr lang="en-US" altLang="zh-CN" sz="1800" b="0" dirty="0">
                  <a:latin typeface="Tahoma" panose="020B0604030504040204" pitchFamily="34" charset="0"/>
                </a:rPr>
                <a:t>;</a:t>
              </a:r>
            </a:p>
            <a:p>
              <a:pPr eaLnBrk="1" hangingPunct="1">
                <a:spcBef>
                  <a:spcPct val="50000"/>
                </a:spcBef>
                <a:buClrTx/>
                <a:buSzTx/>
                <a:buFontTx/>
                <a:buNone/>
              </a:pPr>
              <a:r>
                <a:rPr lang="en-US" altLang="zh-CN" sz="1800" b="0" dirty="0">
                  <a:latin typeface="Tahoma" panose="020B0604030504040204" pitchFamily="34" charset="0"/>
                </a:rPr>
                <a:t>      }</a:t>
              </a:r>
            </a:p>
            <a:p>
              <a:pPr eaLnBrk="1" hangingPunct="1">
                <a:spcBef>
                  <a:spcPct val="50000"/>
                </a:spcBef>
                <a:buClrTx/>
                <a:buSzTx/>
                <a:buFontTx/>
                <a:buNone/>
              </a:pPr>
              <a:r>
                <a:rPr lang="en-US" altLang="zh-CN" sz="1800" b="0" dirty="0">
                  <a:latin typeface="Tahoma" panose="020B0604030504040204" pitchFamily="34" charset="0"/>
                </a:rPr>
                <a:t>      </a:t>
              </a:r>
              <a:r>
                <a:rPr lang="en-US" altLang="zh-CN" sz="1800" b="0" dirty="0" err="1">
                  <a:latin typeface="Tahoma" panose="020B0604030504040204" pitchFamily="34" charset="0"/>
                </a:rPr>
                <a:t>printf</a:t>
              </a:r>
              <a:r>
                <a:rPr lang="en-US" altLang="zh-CN" sz="1800" b="0" dirty="0">
                  <a:latin typeface="Tahoma" panose="020B0604030504040204" pitchFamily="34" charset="0"/>
                </a:rPr>
                <a:t>(“%d”, sum);</a:t>
              </a:r>
            </a:p>
            <a:p>
              <a:pPr eaLnBrk="1" hangingPunct="1">
                <a:spcBef>
                  <a:spcPct val="50000"/>
                </a:spcBef>
                <a:buClrTx/>
                <a:buSzTx/>
                <a:buFontTx/>
                <a:buNone/>
              </a:pPr>
              <a:r>
                <a:rPr lang="en-US" altLang="zh-CN" sz="1800" b="0" dirty="0">
                  <a:latin typeface="Tahoma" panose="020B0604030504040204" pitchFamily="34" charset="0"/>
                </a:rPr>
                <a:t>}</a:t>
              </a:r>
            </a:p>
          </p:txBody>
        </p:sp>
      </p:grpSp>
      <p:grpSp>
        <p:nvGrpSpPr>
          <p:cNvPr id="63500" name="Group 12"/>
          <p:cNvGrpSpPr>
            <a:grpSpLocks/>
          </p:cNvGrpSpPr>
          <p:nvPr/>
        </p:nvGrpSpPr>
        <p:grpSpPr bwMode="auto">
          <a:xfrm>
            <a:off x="4876800" y="2298787"/>
            <a:ext cx="3149600" cy="3095625"/>
            <a:chOff x="3072" y="1588"/>
            <a:chExt cx="1984" cy="1950"/>
          </a:xfrm>
        </p:grpSpPr>
        <p:sp>
          <p:nvSpPr>
            <p:cNvPr id="6150" name="AutoShape 7"/>
            <p:cNvSpPr>
              <a:spLocks noChangeArrowheads="1"/>
            </p:cNvSpPr>
            <p:nvPr/>
          </p:nvSpPr>
          <p:spPr bwMode="auto">
            <a:xfrm>
              <a:off x="3072" y="2544"/>
              <a:ext cx="240" cy="48"/>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pic>
          <p:nvPicPr>
            <p:cNvPr id="615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2" y="1588"/>
              <a:ext cx="1584" cy="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26564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dissolve">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3497"/>
                                        </p:tgtEl>
                                        <p:attrNameLst>
                                          <p:attrName>style.visibility</p:attrName>
                                        </p:attrNameLst>
                                      </p:cBhvr>
                                      <p:to>
                                        <p:strVal val="visible"/>
                                      </p:to>
                                    </p:set>
                                    <p:animEffect transition="in" filter="dissolve">
                                      <p:cBhvr>
                                        <p:cTn id="12" dur="500"/>
                                        <p:tgtEl>
                                          <p:spTgt spid="634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3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Text Box 3"/>
          <p:cNvSpPr txBox="1">
            <a:spLocks noChangeArrowheads="1"/>
          </p:cNvSpPr>
          <p:nvPr/>
        </p:nvSpPr>
        <p:spPr bwMode="auto">
          <a:xfrm>
            <a:off x="531814" y="1200695"/>
            <a:ext cx="82089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smtClean="0">
                <a:latin typeface="Times New Roman" panose="02020603050405020304" pitchFamily="18" charset="0"/>
                <a:cs typeface="Times New Roman" panose="02020603050405020304" pitchFamily="18" charset="0"/>
              </a:rPr>
              <a:t>严格</a:t>
            </a:r>
            <a:r>
              <a:rPr lang="zh-CN" altLang="en-US" sz="2400" b="1" dirty="0">
                <a:latin typeface="Times New Roman" panose="02020603050405020304" pitchFamily="18" charset="0"/>
                <a:cs typeface="Times New Roman" panose="02020603050405020304" pitchFamily="18" charset="0"/>
              </a:rPr>
              <a:t>轮换法是指几个进程轮换</a:t>
            </a:r>
            <a:r>
              <a:rPr lang="zh-CN" altLang="en-US" sz="2400" b="1" dirty="0" smtClean="0">
                <a:latin typeface="Times New Roman" panose="02020603050405020304" pitchFamily="18" charset="0"/>
                <a:cs typeface="Times New Roman" panose="02020603050405020304" pitchFamily="18" charset="0"/>
              </a:rPr>
              <a:t>进入临界区</a:t>
            </a:r>
            <a:r>
              <a:rPr lang="zh-CN" altLang="en-US" sz="2400" b="1" dirty="0">
                <a:latin typeface="Times New Roman" panose="02020603050405020304" pitchFamily="18" charset="0"/>
                <a:cs typeface="Times New Roman" panose="02020603050405020304" pitchFamily="18" charset="0"/>
              </a:rPr>
              <a:t>，且顺序不能紊乱。</a:t>
            </a:r>
          </a:p>
        </p:txBody>
      </p:sp>
      <p:sp>
        <p:nvSpPr>
          <p:cNvPr id="173060" name="Text Box 4"/>
          <p:cNvSpPr txBox="1">
            <a:spLocks noChangeArrowheads="1"/>
          </p:cNvSpPr>
          <p:nvPr/>
        </p:nvSpPr>
        <p:spPr bwMode="auto">
          <a:xfrm>
            <a:off x="539750" y="2208899"/>
            <a:ext cx="3816350" cy="3255962"/>
          </a:xfrm>
          <a:prstGeom prst="rect">
            <a:avLst/>
          </a:prstGeom>
          <a:solidFill>
            <a:schemeClr val="bg1">
              <a:lumMod val="95000"/>
            </a:schemeClr>
          </a:solidFill>
          <a:ln>
            <a:noFill/>
          </a:ln>
          <a:effectLst/>
          <a:extLst/>
        </p:spPr>
        <p:txBody>
          <a:bodyPr>
            <a:spAutoFit/>
          </a:bodyPr>
          <a:lstStyle/>
          <a:p>
            <a:pPr>
              <a:spcBef>
                <a:spcPct val="50000"/>
              </a:spcBef>
            </a:pPr>
            <a:r>
              <a:rPr lang="en-US" altLang="zh-CN" dirty="0">
                <a:latin typeface="Times New Roman" panose="02020603050405020304" pitchFamily="18" charset="0"/>
                <a:cs typeface="Times New Roman" panose="02020603050405020304" pitchFamily="18" charset="0"/>
              </a:rPr>
              <a:t>While ( TRUE )</a:t>
            </a:r>
          </a:p>
          <a:p>
            <a:pPr>
              <a:spcBef>
                <a:spcPct val="50000"/>
              </a:spcBef>
            </a:pPr>
            <a:r>
              <a:rPr lang="en-US" altLang="zh-CN" dirty="0">
                <a:latin typeface="Times New Roman" panose="02020603050405020304" pitchFamily="18" charset="0"/>
                <a:cs typeface="Times New Roman" panose="02020603050405020304" pitchFamily="18" charset="0"/>
              </a:rPr>
              <a:t>{</a:t>
            </a:r>
          </a:p>
          <a:p>
            <a:pPr>
              <a:spcBef>
                <a:spcPct val="50000"/>
              </a:spcBef>
            </a:pPr>
            <a:r>
              <a:rPr lang="en-US" altLang="zh-CN" dirty="0">
                <a:latin typeface="Times New Roman" panose="02020603050405020304" pitchFamily="18" charset="0"/>
                <a:cs typeface="Times New Roman" panose="02020603050405020304" pitchFamily="18" charset="0"/>
              </a:rPr>
              <a:t>	while ( </a:t>
            </a:r>
            <a:r>
              <a:rPr lang="en-US" altLang="zh-CN" b="1" i="1" dirty="0">
                <a:latin typeface="Times New Roman" panose="02020603050405020304" pitchFamily="18" charset="0"/>
                <a:cs typeface="Times New Roman" panose="02020603050405020304" pitchFamily="18" charset="0"/>
              </a:rPr>
              <a:t>turn</a:t>
            </a:r>
            <a:r>
              <a:rPr lang="en-US" altLang="zh-CN" dirty="0">
                <a:latin typeface="Times New Roman" panose="02020603050405020304" pitchFamily="18" charset="0"/>
                <a:cs typeface="Times New Roman" panose="02020603050405020304" pitchFamily="18" charset="0"/>
              </a:rPr>
              <a:t> !=0 );  /*wait*/</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critical_region</a:t>
            </a:r>
            <a:r>
              <a:rPr lang="en-US" altLang="zh-CN" dirty="0">
                <a:latin typeface="Times New Roman" panose="02020603050405020304" pitchFamily="18" charset="0"/>
                <a:cs typeface="Times New Roman" panose="02020603050405020304" pitchFamily="18" charset="0"/>
              </a:rPr>
              <a:t> ( ) ;</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turn</a:t>
            </a:r>
            <a:r>
              <a:rPr lang="en-US" altLang="zh-CN" dirty="0">
                <a:latin typeface="Times New Roman" panose="02020603050405020304" pitchFamily="18" charset="0"/>
                <a:cs typeface="Times New Roman" panose="02020603050405020304" pitchFamily="18" charset="0"/>
              </a:rPr>
              <a:t>=1;</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noncritical_region</a:t>
            </a:r>
            <a:r>
              <a:rPr lang="en-US" altLang="zh-CN" dirty="0">
                <a:latin typeface="Times New Roman" panose="02020603050405020304" pitchFamily="18" charset="0"/>
                <a:cs typeface="Times New Roman" panose="02020603050405020304" pitchFamily="18" charset="0"/>
              </a:rPr>
              <a:t> ( ) ;</a:t>
            </a:r>
          </a:p>
          <a:p>
            <a:pPr>
              <a:spcBef>
                <a:spcPct val="50000"/>
              </a:spcBef>
            </a:pPr>
            <a:r>
              <a:rPr lang="en-US" altLang="zh-CN" dirty="0">
                <a:latin typeface="Times New Roman" panose="02020603050405020304" pitchFamily="18" charset="0"/>
                <a:cs typeface="Times New Roman" panose="02020603050405020304" pitchFamily="18" charset="0"/>
              </a:rPr>
              <a:t>}</a:t>
            </a:r>
          </a:p>
          <a:p>
            <a:pPr>
              <a:spcBef>
                <a:spcPct val="50000"/>
              </a:spcBef>
            </a:pPr>
            <a:endParaRPr lang="en-US" altLang="zh-CN" dirty="0">
              <a:latin typeface="Times New Roman" panose="02020603050405020304" pitchFamily="18" charset="0"/>
              <a:cs typeface="Times New Roman" panose="02020603050405020304" pitchFamily="18" charset="0"/>
            </a:endParaRPr>
          </a:p>
        </p:txBody>
      </p:sp>
      <p:sp>
        <p:nvSpPr>
          <p:cNvPr id="173061" name="Line 5"/>
          <p:cNvSpPr>
            <a:spLocks noChangeShapeType="1"/>
          </p:cNvSpPr>
          <p:nvPr/>
        </p:nvSpPr>
        <p:spPr bwMode="auto">
          <a:xfrm>
            <a:off x="4500563" y="2008874"/>
            <a:ext cx="0" cy="3311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3062" name="Text Box 6"/>
          <p:cNvSpPr txBox="1">
            <a:spLocks noChangeArrowheads="1"/>
          </p:cNvSpPr>
          <p:nvPr/>
        </p:nvSpPr>
        <p:spPr bwMode="auto">
          <a:xfrm>
            <a:off x="4932363" y="2224774"/>
            <a:ext cx="3816350" cy="3255962"/>
          </a:xfrm>
          <a:prstGeom prst="rect">
            <a:avLst/>
          </a:prstGeom>
          <a:solidFill>
            <a:schemeClr val="bg1">
              <a:lumMod val="95000"/>
            </a:schemeClr>
          </a:solidFill>
          <a:ln>
            <a:noFill/>
          </a:ln>
          <a:effectLst/>
          <a:extLst/>
        </p:spPr>
        <p:txBody>
          <a:bodyPr>
            <a:spAutoFit/>
          </a:bodyPr>
          <a:lstStyle/>
          <a:p>
            <a:pPr>
              <a:spcBef>
                <a:spcPct val="50000"/>
              </a:spcBef>
            </a:pPr>
            <a:r>
              <a:rPr lang="en-US" altLang="zh-CN" dirty="0">
                <a:latin typeface="Times New Roman" panose="02020603050405020304" pitchFamily="18" charset="0"/>
                <a:cs typeface="Times New Roman" panose="02020603050405020304" pitchFamily="18" charset="0"/>
              </a:rPr>
              <a:t>While ( TRUE )</a:t>
            </a:r>
          </a:p>
          <a:p>
            <a:pPr>
              <a:spcBef>
                <a:spcPct val="50000"/>
              </a:spcBef>
            </a:pPr>
            <a:r>
              <a:rPr lang="en-US" altLang="zh-CN" dirty="0">
                <a:latin typeface="Times New Roman" panose="02020603050405020304" pitchFamily="18" charset="0"/>
                <a:cs typeface="Times New Roman" panose="02020603050405020304" pitchFamily="18" charset="0"/>
              </a:rPr>
              <a:t>{</a:t>
            </a:r>
          </a:p>
          <a:p>
            <a:pPr>
              <a:spcBef>
                <a:spcPct val="50000"/>
              </a:spcBef>
            </a:pPr>
            <a:r>
              <a:rPr lang="en-US" altLang="zh-CN" dirty="0">
                <a:latin typeface="Times New Roman" panose="02020603050405020304" pitchFamily="18" charset="0"/>
                <a:cs typeface="Times New Roman" panose="02020603050405020304" pitchFamily="18" charset="0"/>
              </a:rPr>
              <a:t>	while ( </a:t>
            </a:r>
            <a:r>
              <a:rPr lang="en-US" altLang="zh-CN" b="1" i="1" dirty="0">
                <a:latin typeface="Times New Roman" panose="02020603050405020304" pitchFamily="18" charset="0"/>
                <a:cs typeface="Times New Roman" panose="02020603050405020304" pitchFamily="18" charset="0"/>
              </a:rPr>
              <a:t>turn</a:t>
            </a:r>
            <a:r>
              <a:rPr lang="en-US" altLang="zh-CN" dirty="0">
                <a:latin typeface="Times New Roman" panose="02020603050405020304" pitchFamily="18" charset="0"/>
                <a:cs typeface="Times New Roman" panose="02020603050405020304" pitchFamily="18" charset="0"/>
              </a:rPr>
              <a:t> !=1 );  /*wait*/</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critical_region</a:t>
            </a:r>
            <a:r>
              <a:rPr lang="en-US" altLang="zh-CN" dirty="0">
                <a:latin typeface="Times New Roman" panose="02020603050405020304" pitchFamily="18" charset="0"/>
                <a:cs typeface="Times New Roman" panose="02020603050405020304" pitchFamily="18" charset="0"/>
              </a:rPr>
              <a:t> ( ) ;</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turn</a:t>
            </a:r>
            <a:r>
              <a:rPr lang="en-US" altLang="zh-CN" dirty="0">
                <a:latin typeface="Times New Roman" panose="02020603050405020304" pitchFamily="18" charset="0"/>
                <a:cs typeface="Times New Roman" panose="02020603050405020304" pitchFamily="18" charset="0"/>
              </a:rPr>
              <a:t>=0;</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noncritical_region</a:t>
            </a:r>
            <a:r>
              <a:rPr lang="en-US" altLang="zh-CN" dirty="0">
                <a:latin typeface="Times New Roman" panose="02020603050405020304" pitchFamily="18" charset="0"/>
                <a:cs typeface="Times New Roman" panose="02020603050405020304" pitchFamily="18" charset="0"/>
              </a:rPr>
              <a:t> ( ) ;</a:t>
            </a:r>
          </a:p>
          <a:p>
            <a:pPr>
              <a:spcBef>
                <a:spcPct val="50000"/>
              </a:spcBef>
            </a:pPr>
            <a:r>
              <a:rPr lang="en-US" altLang="zh-CN" dirty="0">
                <a:latin typeface="Times New Roman" panose="02020603050405020304" pitchFamily="18" charset="0"/>
                <a:cs typeface="Times New Roman" panose="02020603050405020304" pitchFamily="18" charset="0"/>
              </a:rPr>
              <a:t>}</a:t>
            </a:r>
          </a:p>
          <a:p>
            <a:pPr>
              <a:spcBef>
                <a:spcPct val="50000"/>
              </a:spcBef>
            </a:pPr>
            <a:endParaRPr lang="en-US" altLang="zh-CN" dirty="0">
              <a:latin typeface="Times New Roman" panose="02020603050405020304" pitchFamily="18" charset="0"/>
              <a:cs typeface="Times New Roman" panose="02020603050405020304" pitchFamily="18" charset="0"/>
            </a:endParaRPr>
          </a:p>
        </p:txBody>
      </p:sp>
      <p:sp>
        <p:nvSpPr>
          <p:cNvPr id="173063" name="Text Box 7"/>
          <p:cNvSpPr txBox="1">
            <a:spLocks noChangeArrowheads="1"/>
          </p:cNvSpPr>
          <p:nvPr/>
        </p:nvSpPr>
        <p:spPr bwMode="auto">
          <a:xfrm>
            <a:off x="531814" y="1804314"/>
            <a:ext cx="30956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anose="02020603050405020304" pitchFamily="18" charset="0"/>
                <a:cs typeface="Times New Roman" panose="02020603050405020304" pitchFamily="18" charset="0"/>
              </a:rPr>
              <a:t>初始值</a:t>
            </a:r>
            <a:r>
              <a:rPr lang="zh-CN" altLang="en-US" dirty="0" smtClean="0">
                <a:latin typeface="Times New Roman" panose="02020603050405020304" pitchFamily="18" charset="0"/>
                <a:cs typeface="Times New Roman" panose="02020603050405020304" pitchFamily="18" charset="0"/>
              </a:rPr>
              <a:t>：</a:t>
            </a:r>
            <a:r>
              <a:rPr lang="en-US" altLang="zh-CN" b="1" i="1" dirty="0" smtClean="0">
                <a:latin typeface="Times New Roman" panose="02020603050405020304" pitchFamily="18" charset="0"/>
                <a:cs typeface="Times New Roman" panose="02020603050405020304" pitchFamily="18" charset="0"/>
              </a:rPr>
              <a:t>turn</a:t>
            </a:r>
            <a:r>
              <a:rPr lang="en-US" altLang="zh-CN" dirty="0" smtClean="0">
                <a:latin typeface="Times New Roman" panose="02020603050405020304" pitchFamily="18" charset="0"/>
                <a:cs typeface="Times New Roman" panose="02020603050405020304" pitchFamily="18" charset="0"/>
              </a:rPr>
              <a:t>=0</a:t>
            </a:r>
            <a:endParaRPr lang="en-US" altLang="zh-CN" dirty="0">
              <a:latin typeface="Times New Roman" panose="02020603050405020304" pitchFamily="18" charset="0"/>
              <a:cs typeface="Times New Roman" panose="02020603050405020304" pitchFamily="18" charset="0"/>
            </a:endParaRPr>
          </a:p>
        </p:txBody>
      </p:sp>
      <p:sp>
        <p:nvSpPr>
          <p:cNvPr id="173065" name="Line 9"/>
          <p:cNvSpPr>
            <a:spLocks noChangeShapeType="1"/>
          </p:cNvSpPr>
          <p:nvPr/>
        </p:nvSpPr>
        <p:spPr bwMode="auto">
          <a:xfrm>
            <a:off x="8280412" y="3400059"/>
            <a:ext cx="0" cy="2369201"/>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3066" name="Text Box 10"/>
          <p:cNvSpPr txBox="1">
            <a:spLocks noChangeArrowheads="1"/>
          </p:cNvSpPr>
          <p:nvPr/>
        </p:nvSpPr>
        <p:spPr bwMode="auto">
          <a:xfrm>
            <a:off x="683568" y="5838363"/>
            <a:ext cx="8136904" cy="83099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Times New Roman" panose="02020603050405020304" pitchFamily="18" charset="0"/>
                <a:cs typeface="Times New Roman" panose="02020603050405020304" pitchFamily="18" charset="0"/>
              </a:rPr>
              <a:t>忙等待：进程不断地读</a:t>
            </a:r>
            <a:r>
              <a:rPr lang="en-US" altLang="zh-CN" sz="2400" b="1" i="1" dirty="0">
                <a:latin typeface="Times New Roman" panose="02020603050405020304" pitchFamily="18" charset="0"/>
                <a:cs typeface="Times New Roman" panose="02020603050405020304" pitchFamily="18" charset="0"/>
              </a:rPr>
              <a:t>turn</a:t>
            </a:r>
            <a:r>
              <a:rPr lang="zh-CN" altLang="en-US" sz="2400" b="1" dirty="0">
                <a:latin typeface="Times New Roman" panose="02020603050405020304" pitchFamily="18" charset="0"/>
                <a:cs typeface="Times New Roman" panose="02020603050405020304" pitchFamily="18" charset="0"/>
              </a:rPr>
              <a:t>的值</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并</a:t>
            </a:r>
            <a:r>
              <a:rPr lang="zh-CN" altLang="en-US" sz="2400" b="1" dirty="0" smtClean="0">
                <a:latin typeface="Times New Roman" panose="02020603050405020304" pitchFamily="18" charset="0"/>
                <a:cs typeface="Times New Roman" panose="02020603050405020304" pitchFamily="18" charset="0"/>
              </a:rPr>
              <a:t>没有</a:t>
            </a:r>
            <a:r>
              <a:rPr lang="zh-CN" altLang="en-US" sz="2400" b="1" dirty="0">
                <a:latin typeface="Times New Roman" panose="02020603050405020304" pitchFamily="18" charset="0"/>
                <a:cs typeface="Times New Roman" panose="02020603050405020304" pitchFamily="18" charset="0"/>
              </a:rPr>
              <a:t>做任何有意义的</a:t>
            </a:r>
            <a:r>
              <a:rPr lang="zh-CN" altLang="en-US" sz="2400" b="1" dirty="0" smtClean="0">
                <a:latin typeface="Times New Roman" panose="02020603050405020304" pitchFamily="18" charset="0"/>
                <a:cs typeface="Times New Roman" panose="02020603050405020304" pitchFamily="18" charset="0"/>
              </a:rPr>
              <a:t>事，浪费了</a:t>
            </a:r>
            <a:r>
              <a:rPr lang="en-US" altLang="zh-CN" sz="2400" b="1" dirty="0" smtClean="0">
                <a:latin typeface="Times New Roman" panose="02020603050405020304" pitchFamily="18" charset="0"/>
                <a:cs typeface="Times New Roman" panose="02020603050405020304" pitchFamily="18" charset="0"/>
              </a:rPr>
              <a:t>CPU</a:t>
            </a:r>
            <a:r>
              <a:rPr lang="zh-CN" altLang="en-US" sz="2400" b="1" dirty="0" smtClean="0">
                <a:latin typeface="Times New Roman" panose="02020603050405020304" pitchFamily="18" charset="0"/>
                <a:cs typeface="Times New Roman" panose="02020603050405020304" pitchFamily="18" charset="0"/>
              </a:rPr>
              <a:t>的</a:t>
            </a:r>
            <a:r>
              <a:rPr lang="zh-CN" altLang="en-US" sz="2400" b="1" dirty="0">
                <a:latin typeface="Times New Roman" panose="02020603050405020304" pitchFamily="18" charset="0"/>
                <a:cs typeface="Times New Roman" panose="02020603050405020304" pitchFamily="18" charset="0"/>
              </a:rPr>
              <a:t>资源</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1114425" y="260648"/>
            <a:ext cx="727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14350" indent="-514350" algn="just">
              <a:spcBef>
                <a:spcPct val="50000"/>
              </a:spcBef>
              <a:buFont typeface="+mj-ea"/>
              <a:buAutoNum type="circleNumDbPlain" startAt="3"/>
            </a:pPr>
            <a:r>
              <a:rPr lang="zh-CN" altLang="en-US" sz="2400" b="1" dirty="0">
                <a:latin typeface="Times New Roman" panose="02020603050405020304" pitchFamily="18" charset="0"/>
                <a:ea typeface="+mn-ea"/>
                <a:cs typeface="Times New Roman" panose="02020603050405020304" pitchFamily="18" charset="0"/>
              </a:rPr>
              <a:t>严格交替法（</a:t>
            </a:r>
            <a:r>
              <a:rPr lang="en-US" altLang="zh-CN" sz="2400" b="1" dirty="0">
                <a:latin typeface="Times New Roman" panose="02020603050405020304" pitchFamily="18" charset="0"/>
                <a:ea typeface="+mn-ea"/>
                <a:cs typeface="Times New Roman" panose="02020603050405020304" pitchFamily="18" charset="0"/>
              </a:rPr>
              <a:t>Strict Alternation</a:t>
            </a:r>
            <a:r>
              <a:rPr lang="zh-CN" altLang="en-US" sz="2400" b="1" dirty="0">
                <a:latin typeface="Times New Roman" panose="02020603050405020304" pitchFamily="18" charset="0"/>
                <a:ea typeface="+mn-ea"/>
                <a:cs typeface="Times New Roman" panose="02020603050405020304" pitchFamily="18" charset="0"/>
              </a:rPr>
              <a:t>）</a:t>
            </a:r>
          </a:p>
        </p:txBody>
      </p:sp>
      <p:sp>
        <p:nvSpPr>
          <p:cNvPr id="14" name="Line 9"/>
          <p:cNvSpPr>
            <a:spLocks noChangeShapeType="1"/>
          </p:cNvSpPr>
          <p:nvPr/>
        </p:nvSpPr>
        <p:spPr bwMode="auto">
          <a:xfrm>
            <a:off x="3851920" y="3400059"/>
            <a:ext cx="0" cy="2369201"/>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1317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539750" y="1340768"/>
            <a:ext cx="813658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ct val="50000"/>
              </a:spcBef>
              <a:buFont typeface="Wingdings" panose="05000000000000000000" pitchFamily="2" charset="2"/>
              <a:buChar char="n"/>
            </a:pPr>
            <a:r>
              <a:rPr lang="zh-CN" altLang="en-US" sz="2000" b="1" dirty="0" smtClean="0">
                <a:latin typeface="Times New Roman" panose="02020603050405020304" pitchFamily="18" charset="0"/>
                <a:cs typeface="Times New Roman" panose="02020603050405020304" pitchFamily="18" charset="0"/>
              </a:rPr>
              <a:t>异常</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 </a:t>
            </a:r>
            <a:r>
              <a:rPr lang="zh-CN" altLang="en-US" sz="2000" dirty="0" smtClean="0">
                <a:latin typeface="Times New Roman" panose="02020603050405020304" pitchFamily="18" charset="0"/>
                <a:cs typeface="Times New Roman" panose="02020603050405020304" pitchFamily="18" charset="0"/>
                <a:sym typeface="Wingdings" panose="05000000000000000000" pitchFamily="2" charset="2"/>
              </a:rPr>
              <a:t>（此时</a:t>
            </a:r>
            <a:r>
              <a:rPr lang="zh-CN" altLang="en-US" sz="2000" dirty="0">
                <a:latin typeface="Times New Roman" panose="02020603050405020304" pitchFamily="18" charset="0"/>
                <a:cs typeface="Times New Roman" panose="02020603050405020304" pitchFamily="18" charset="0"/>
                <a:sym typeface="Wingdings" panose="05000000000000000000" pitchFamily="2" charset="2"/>
              </a:rPr>
              <a:t>虽然不会竞争，但浪费了</a:t>
            </a:r>
            <a:r>
              <a:rPr lang="zh-CN" altLang="en-US" sz="2000" dirty="0" smtClean="0">
                <a:latin typeface="Times New Roman" panose="02020603050405020304" pitchFamily="18" charset="0"/>
                <a:cs typeface="Times New Roman" panose="02020603050405020304" pitchFamily="18" charset="0"/>
                <a:sym typeface="Wingdings" panose="05000000000000000000" pitchFamily="2" charset="2"/>
              </a:rPr>
              <a:t>资源）</a:t>
            </a:r>
            <a:endPar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endParaRPr>
          </a:p>
          <a:p>
            <a:pPr algn="just">
              <a:spcBef>
                <a:spcPct val="50000"/>
              </a:spcBef>
            </a:pPr>
            <a:r>
              <a:rPr lang="zh-CN" altLang="en-US" sz="2000" dirty="0" smtClean="0">
                <a:latin typeface="Times New Roman" panose="02020603050405020304" pitchFamily="18" charset="0"/>
                <a:cs typeface="Times New Roman" panose="02020603050405020304" pitchFamily="18" charset="0"/>
              </a:rPr>
              <a:t>如果</a:t>
            </a:r>
            <a:r>
              <a:rPr lang="zh-CN" altLang="en-US" sz="2000" dirty="0">
                <a:latin typeface="Times New Roman" panose="02020603050405020304" pitchFamily="18" charset="0"/>
                <a:cs typeface="Times New Roman" panose="02020603050405020304" pitchFamily="18" charset="0"/>
              </a:rPr>
              <a:t>进程</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的非临界区很快能执行完，而进程</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的非临界区却非常慢，则会：</a:t>
            </a:r>
          </a:p>
        </p:txBody>
      </p:sp>
      <p:grpSp>
        <p:nvGrpSpPr>
          <p:cNvPr id="2" name="组合 1"/>
          <p:cNvGrpSpPr/>
          <p:nvPr/>
        </p:nvGrpSpPr>
        <p:grpSpPr>
          <a:xfrm>
            <a:off x="-508" y="2744924"/>
            <a:ext cx="8569325" cy="2419353"/>
            <a:chOff x="-508" y="4041074"/>
            <a:chExt cx="8569325" cy="2419353"/>
          </a:xfrm>
        </p:grpSpPr>
        <p:sp>
          <p:nvSpPr>
            <p:cNvPr id="174084" name="Text Box 4"/>
            <p:cNvSpPr txBox="1">
              <a:spLocks noChangeArrowheads="1"/>
            </p:cNvSpPr>
            <p:nvPr/>
          </p:nvSpPr>
          <p:spPr bwMode="auto">
            <a:xfrm>
              <a:off x="-508" y="4256974"/>
              <a:ext cx="8496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latin typeface="Times New Roman" panose="02020603050405020304" pitchFamily="18" charset="0"/>
                <a:cs typeface="Times New Roman" panose="02020603050405020304" pitchFamily="18" charset="0"/>
              </a:endParaRPr>
            </a:p>
          </p:txBody>
        </p:sp>
        <p:sp>
          <p:nvSpPr>
            <p:cNvPr id="174085" name="Line 5"/>
            <p:cNvSpPr>
              <a:spLocks noChangeShapeType="1"/>
            </p:cNvSpPr>
            <p:nvPr/>
          </p:nvSpPr>
          <p:spPr bwMode="auto">
            <a:xfrm flipV="1">
              <a:off x="934914" y="6057202"/>
              <a:ext cx="7560878" cy="36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4086" name="Rectangle 6"/>
            <p:cNvSpPr>
              <a:spLocks noChangeArrowheads="1"/>
            </p:cNvSpPr>
            <p:nvPr/>
          </p:nvSpPr>
          <p:spPr bwMode="auto">
            <a:xfrm>
              <a:off x="934914" y="4761800"/>
              <a:ext cx="1152525" cy="730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4087" name="Line 7"/>
            <p:cNvSpPr>
              <a:spLocks noChangeShapeType="1"/>
            </p:cNvSpPr>
            <p:nvPr/>
          </p:nvSpPr>
          <p:spPr bwMode="auto">
            <a:xfrm>
              <a:off x="934914" y="4474462"/>
              <a:ext cx="756087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4088" name="Line 8"/>
            <p:cNvSpPr>
              <a:spLocks noChangeShapeType="1"/>
            </p:cNvSpPr>
            <p:nvPr/>
          </p:nvSpPr>
          <p:spPr bwMode="auto">
            <a:xfrm flipV="1">
              <a:off x="934914" y="5266626"/>
              <a:ext cx="7560878" cy="365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4089" name="Rectangle 9"/>
            <p:cNvSpPr>
              <a:spLocks noChangeArrowheads="1"/>
            </p:cNvSpPr>
            <p:nvPr/>
          </p:nvSpPr>
          <p:spPr bwMode="auto">
            <a:xfrm>
              <a:off x="2125539" y="4690362"/>
              <a:ext cx="1150937" cy="215900"/>
            </a:xfrm>
            <a:prstGeom prst="rect">
              <a:avLst/>
            </a:prstGeom>
            <a:solidFill>
              <a:srgbClr val="00B0F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4090" name="Line 10"/>
            <p:cNvSpPr>
              <a:spLocks noChangeShapeType="1"/>
            </p:cNvSpPr>
            <p:nvPr/>
          </p:nvSpPr>
          <p:spPr bwMode="auto">
            <a:xfrm>
              <a:off x="3347914" y="4474462"/>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4091" name="Line 11"/>
            <p:cNvSpPr>
              <a:spLocks noChangeShapeType="1"/>
            </p:cNvSpPr>
            <p:nvPr/>
          </p:nvSpPr>
          <p:spPr bwMode="auto">
            <a:xfrm>
              <a:off x="3347914" y="4761800"/>
              <a:ext cx="0"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4092" name="Line 12"/>
            <p:cNvSpPr>
              <a:spLocks noChangeShapeType="1"/>
            </p:cNvSpPr>
            <p:nvPr/>
          </p:nvSpPr>
          <p:spPr bwMode="auto">
            <a:xfrm>
              <a:off x="3347914" y="5050725"/>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4093" name="Rectangle 13"/>
            <p:cNvSpPr>
              <a:spLocks noChangeArrowheads="1"/>
            </p:cNvSpPr>
            <p:nvPr/>
          </p:nvSpPr>
          <p:spPr bwMode="auto">
            <a:xfrm>
              <a:off x="3455864" y="4761800"/>
              <a:ext cx="1152525" cy="730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4094" name="Line 14"/>
            <p:cNvSpPr>
              <a:spLocks noChangeShapeType="1"/>
            </p:cNvSpPr>
            <p:nvPr/>
          </p:nvSpPr>
          <p:spPr bwMode="auto">
            <a:xfrm>
              <a:off x="5795839" y="4474462"/>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4095" name="Line 15"/>
            <p:cNvSpPr>
              <a:spLocks noChangeShapeType="1"/>
            </p:cNvSpPr>
            <p:nvPr/>
          </p:nvSpPr>
          <p:spPr bwMode="auto">
            <a:xfrm>
              <a:off x="5795839" y="4761800"/>
              <a:ext cx="0"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4096" name="Line 16"/>
            <p:cNvSpPr>
              <a:spLocks noChangeShapeType="1"/>
            </p:cNvSpPr>
            <p:nvPr/>
          </p:nvSpPr>
          <p:spPr bwMode="auto">
            <a:xfrm>
              <a:off x="5795839" y="5050725"/>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4097" name="Rectangle 17"/>
            <p:cNvSpPr>
              <a:spLocks noChangeArrowheads="1"/>
            </p:cNvSpPr>
            <p:nvPr/>
          </p:nvSpPr>
          <p:spPr bwMode="auto">
            <a:xfrm>
              <a:off x="2123952" y="5626988"/>
              <a:ext cx="1152525" cy="71438"/>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4098" name="Rectangle 18"/>
            <p:cNvSpPr>
              <a:spLocks noChangeArrowheads="1"/>
            </p:cNvSpPr>
            <p:nvPr/>
          </p:nvSpPr>
          <p:spPr bwMode="auto">
            <a:xfrm>
              <a:off x="3420939" y="5482526"/>
              <a:ext cx="4571814" cy="287338"/>
            </a:xfrm>
            <a:prstGeom prst="rect">
              <a:avLst/>
            </a:prstGeom>
            <a:solidFill>
              <a:srgbClr val="00B0F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4099" name="Line 19"/>
            <p:cNvSpPr>
              <a:spLocks noChangeShapeType="1"/>
            </p:cNvSpPr>
            <p:nvPr/>
          </p:nvSpPr>
          <p:spPr bwMode="auto">
            <a:xfrm flipV="1">
              <a:off x="2087439" y="4222049"/>
              <a:ext cx="431800" cy="433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4100" name="Text Box 20"/>
            <p:cNvSpPr txBox="1">
              <a:spLocks noChangeArrowheads="1"/>
            </p:cNvSpPr>
            <p:nvPr/>
          </p:nvSpPr>
          <p:spPr bwMode="auto">
            <a:xfrm>
              <a:off x="2484314" y="4041074"/>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latin typeface="Times New Roman" panose="02020603050405020304" pitchFamily="18" charset="0"/>
                  <a:cs typeface="Times New Roman" panose="02020603050405020304" pitchFamily="18" charset="0"/>
                </a:rPr>
                <a:t>turn</a:t>
              </a:r>
              <a:r>
                <a:rPr lang="en-US" altLang="zh-CN" b="1" dirty="0">
                  <a:latin typeface="Times New Roman" panose="02020603050405020304" pitchFamily="18" charset="0"/>
                  <a:cs typeface="Times New Roman" panose="02020603050405020304" pitchFamily="18" charset="0"/>
                </a:rPr>
                <a:t>=1</a:t>
              </a:r>
            </a:p>
          </p:txBody>
        </p:sp>
        <p:sp>
          <p:nvSpPr>
            <p:cNvPr id="174101" name="Rectangle 21"/>
            <p:cNvSpPr>
              <a:spLocks noChangeArrowheads="1"/>
            </p:cNvSpPr>
            <p:nvPr/>
          </p:nvSpPr>
          <p:spPr bwMode="auto">
            <a:xfrm>
              <a:off x="4644902" y="4684012"/>
              <a:ext cx="1079500" cy="222250"/>
            </a:xfrm>
            <a:prstGeom prst="rect">
              <a:avLst/>
            </a:prstGeom>
            <a:solidFill>
              <a:srgbClr val="00B0F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4102" name="Line 22"/>
            <p:cNvSpPr>
              <a:spLocks noChangeShapeType="1"/>
            </p:cNvSpPr>
            <p:nvPr/>
          </p:nvSpPr>
          <p:spPr bwMode="auto">
            <a:xfrm>
              <a:off x="3276477" y="5693664"/>
              <a:ext cx="468312" cy="5429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4103" name="Text Box 23"/>
            <p:cNvSpPr txBox="1">
              <a:spLocks noChangeArrowheads="1"/>
            </p:cNvSpPr>
            <p:nvPr/>
          </p:nvSpPr>
          <p:spPr bwMode="auto">
            <a:xfrm>
              <a:off x="3708277" y="6093714"/>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latin typeface="Times New Roman" panose="02020603050405020304" pitchFamily="18" charset="0"/>
                  <a:cs typeface="Times New Roman" panose="02020603050405020304" pitchFamily="18" charset="0"/>
                </a:rPr>
                <a:t>turn</a:t>
              </a:r>
              <a:r>
                <a:rPr lang="en-US" altLang="zh-CN" b="1" dirty="0">
                  <a:latin typeface="Times New Roman" panose="02020603050405020304" pitchFamily="18" charset="0"/>
                  <a:cs typeface="Times New Roman" panose="02020603050405020304" pitchFamily="18" charset="0"/>
                </a:rPr>
                <a:t>=0</a:t>
              </a:r>
            </a:p>
          </p:txBody>
        </p:sp>
        <p:sp>
          <p:nvSpPr>
            <p:cNvPr id="174104" name="Line 24"/>
            <p:cNvSpPr>
              <a:spLocks noChangeShapeType="1"/>
            </p:cNvSpPr>
            <p:nvPr/>
          </p:nvSpPr>
          <p:spPr bwMode="auto">
            <a:xfrm flipV="1">
              <a:off x="4644902" y="4258562"/>
              <a:ext cx="430212" cy="43180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4105" name="Text Box 25"/>
            <p:cNvSpPr txBox="1">
              <a:spLocks noChangeArrowheads="1"/>
            </p:cNvSpPr>
            <p:nvPr/>
          </p:nvSpPr>
          <p:spPr bwMode="auto">
            <a:xfrm>
              <a:off x="5003677" y="4041074"/>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latin typeface="Times New Roman" panose="02020603050405020304" pitchFamily="18" charset="0"/>
                  <a:cs typeface="Times New Roman" panose="02020603050405020304" pitchFamily="18" charset="0"/>
                </a:rPr>
                <a:t>turn</a:t>
              </a:r>
              <a:r>
                <a:rPr lang="en-US" altLang="zh-CN" b="1" dirty="0">
                  <a:latin typeface="Times New Roman" panose="02020603050405020304" pitchFamily="18" charset="0"/>
                  <a:cs typeface="Times New Roman" panose="02020603050405020304" pitchFamily="18" charset="0"/>
                </a:rPr>
                <a:t>=1</a:t>
              </a:r>
            </a:p>
          </p:txBody>
        </p:sp>
        <p:sp>
          <p:nvSpPr>
            <p:cNvPr id="174106" name="Text Box 26"/>
            <p:cNvSpPr txBox="1">
              <a:spLocks noChangeArrowheads="1"/>
            </p:cNvSpPr>
            <p:nvPr/>
          </p:nvSpPr>
          <p:spPr bwMode="auto">
            <a:xfrm>
              <a:off x="5868864" y="4580825"/>
              <a:ext cx="219589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altLang="zh-CN" b="1" dirty="0">
                  <a:latin typeface="Times New Roman" panose="02020603050405020304" pitchFamily="18" charset="0"/>
                  <a:cs typeface="Times New Roman" panose="02020603050405020304" pitchFamily="18" charset="0"/>
                </a:rPr>
                <a:t>while ( </a:t>
              </a:r>
              <a:r>
                <a:rPr lang="en-US" altLang="zh-CN" b="1" i="1" dirty="0">
                  <a:latin typeface="Times New Roman" panose="02020603050405020304" pitchFamily="18" charset="0"/>
                  <a:cs typeface="Times New Roman" panose="02020603050405020304" pitchFamily="18" charset="0"/>
                </a:rPr>
                <a:t>turn</a:t>
              </a:r>
              <a:r>
                <a:rPr lang="en-US" altLang="zh-CN" b="1" dirty="0">
                  <a:latin typeface="Times New Roman" panose="02020603050405020304" pitchFamily="18" charset="0"/>
                  <a:cs typeface="Times New Roman" panose="02020603050405020304" pitchFamily="18" charset="0"/>
                </a:rPr>
                <a:t> !=0 );</a:t>
              </a:r>
            </a:p>
          </p:txBody>
        </p:sp>
        <p:sp>
          <p:nvSpPr>
            <p:cNvPr id="174107" name="Text Box 27"/>
            <p:cNvSpPr txBox="1">
              <a:spLocks noChangeArrowheads="1"/>
            </p:cNvSpPr>
            <p:nvPr/>
          </p:nvSpPr>
          <p:spPr bwMode="auto">
            <a:xfrm>
              <a:off x="539925" y="4617337"/>
              <a:ext cx="39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cs typeface="Times New Roman" panose="02020603050405020304" pitchFamily="18" charset="0"/>
                </a:rPr>
                <a:t>A</a:t>
              </a:r>
            </a:p>
          </p:txBody>
        </p:sp>
        <p:sp>
          <p:nvSpPr>
            <p:cNvPr id="174108" name="Text Box 28"/>
            <p:cNvSpPr txBox="1">
              <a:spLocks noChangeArrowheads="1"/>
            </p:cNvSpPr>
            <p:nvPr/>
          </p:nvSpPr>
          <p:spPr bwMode="auto">
            <a:xfrm>
              <a:off x="539627" y="5452315"/>
              <a:ext cx="39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Times New Roman" panose="02020603050405020304" pitchFamily="18" charset="0"/>
                  <a:cs typeface="Times New Roman" panose="02020603050405020304" pitchFamily="18" charset="0"/>
                </a:rPr>
                <a:t>B</a:t>
              </a:r>
            </a:p>
          </p:txBody>
        </p:sp>
        <p:sp>
          <p:nvSpPr>
            <p:cNvPr id="174109" name="Text Box 29"/>
            <p:cNvSpPr txBox="1">
              <a:spLocks noChangeArrowheads="1"/>
            </p:cNvSpPr>
            <p:nvPr/>
          </p:nvSpPr>
          <p:spPr bwMode="auto">
            <a:xfrm>
              <a:off x="8279892" y="4114093"/>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latin typeface="Times New Roman" panose="02020603050405020304" pitchFamily="18" charset="0"/>
                  <a:cs typeface="Times New Roman" panose="02020603050405020304" pitchFamily="18" charset="0"/>
                </a:rPr>
                <a:t>t</a:t>
              </a:r>
            </a:p>
          </p:txBody>
        </p:sp>
        <p:sp>
          <p:nvSpPr>
            <p:cNvPr id="174110" name="Text Box 30"/>
            <p:cNvSpPr txBox="1">
              <a:spLocks noChangeArrowheads="1"/>
            </p:cNvSpPr>
            <p:nvPr/>
          </p:nvSpPr>
          <p:spPr bwMode="auto">
            <a:xfrm>
              <a:off x="8279892" y="4899906"/>
              <a:ext cx="288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latin typeface="Times New Roman" panose="02020603050405020304" pitchFamily="18" charset="0"/>
                  <a:cs typeface="Times New Roman" panose="02020603050405020304" pitchFamily="18" charset="0"/>
                </a:rPr>
                <a:t>t</a:t>
              </a:r>
            </a:p>
          </p:txBody>
        </p:sp>
        <p:sp>
          <p:nvSpPr>
            <p:cNvPr id="174111" name="Text Box 31"/>
            <p:cNvSpPr txBox="1">
              <a:spLocks noChangeArrowheads="1"/>
            </p:cNvSpPr>
            <p:nvPr/>
          </p:nvSpPr>
          <p:spPr bwMode="auto">
            <a:xfrm>
              <a:off x="8279892" y="5698418"/>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latin typeface="Times New Roman" panose="02020603050405020304" pitchFamily="18" charset="0"/>
                  <a:cs typeface="Times New Roman" panose="02020603050405020304" pitchFamily="18" charset="0"/>
                </a:rPr>
                <a:t>t</a:t>
              </a:r>
            </a:p>
          </p:txBody>
        </p:sp>
      </p:grpSp>
      <p:sp>
        <p:nvSpPr>
          <p:cNvPr id="32" name="Text Box 2"/>
          <p:cNvSpPr txBox="1">
            <a:spLocks noChangeArrowheads="1"/>
          </p:cNvSpPr>
          <p:nvPr/>
        </p:nvSpPr>
        <p:spPr bwMode="auto">
          <a:xfrm>
            <a:off x="1114425" y="231031"/>
            <a:ext cx="727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2400" b="1" dirty="0">
                <a:latin typeface="Times New Roman" panose="02020603050405020304" pitchFamily="18" charset="0"/>
                <a:ea typeface="+mn-ea"/>
                <a:cs typeface="Times New Roman" panose="02020603050405020304" pitchFamily="18" charset="0"/>
              </a:rPr>
              <a:t>违反</a:t>
            </a:r>
            <a:r>
              <a:rPr lang="zh-CN" altLang="en-US" sz="2400" b="1" dirty="0" smtClean="0">
                <a:latin typeface="Times New Roman" panose="02020603050405020304" pitchFamily="18" charset="0"/>
                <a:ea typeface="+mn-ea"/>
                <a:cs typeface="Times New Roman" panose="02020603050405020304" pitchFamily="18" charset="0"/>
              </a:rPr>
              <a:t>条件</a:t>
            </a:r>
            <a:r>
              <a:rPr lang="en-US" altLang="zh-CN" sz="2400" b="1" dirty="0" smtClean="0">
                <a:latin typeface="Times New Roman" panose="02020603050405020304" pitchFamily="18" charset="0"/>
                <a:ea typeface="+mn-ea"/>
                <a:cs typeface="Times New Roman" panose="02020603050405020304" pitchFamily="18" charset="0"/>
              </a:rPr>
              <a:t>3</a:t>
            </a:r>
            <a:endParaRPr lang="zh-CN" altLang="en-US" sz="2400" b="1" dirty="0">
              <a:latin typeface="Times New Roman" panose="02020603050405020304" pitchFamily="18" charset="0"/>
              <a:ea typeface="+mn-ea"/>
              <a:cs typeface="Times New Roman" panose="02020603050405020304" pitchFamily="18" charset="0"/>
            </a:endParaRPr>
          </a:p>
        </p:txBody>
      </p:sp>
      <p:sp>
        <p:nvSpPr>
          <p:cNvPr id="3" name="矩形 2"/>
          <p:cNvSpPr/>
          <p:nvPr/>
        </p:nvSpPr>
        <p:spPr>
          <a:xfrm>
            <a:off x="526019" y="5517232"/>
            <a:ext cx="8063680" cy="461665"/>
          </a:xfrm>
          <a:prstGeom prst="rect">
            <a:avLst/>
          </a:prstGeom>
        </p:spPr>
        <p:txBody>
          <a:bodyPr wrap="square">
            <a:spAutoFit/>
          </a:bodyPr>
          <a:lstStyle/>
          <a:p>
            <a:r>
              <a:rPr lang="zh-CN" altLang="en-US" sz="2400" b="1" dirty="0">
                <a:solidFill>
                  <a:srgbClr val="FF0000"/>
                </a:solidFill>
                <a:latin typeface="Times New Roman" panose="02020603050405020304" pitchFamily="18" charset="0"/>
                <a:cs typeface="Times New Roman" panose="02020603050405020304" pitchFamily="18" charset="0"/>
              </a:rPr>
              <a:t>这种情况违反了条件</a:t>
            </a:r>
            <a:r>
              <a:rPr lang="en-US" altLang="zh-CN" sz="2400" b="1" dirty="0">
                <a:solidFill>
                  <a:srgbClr val="FF0000"/>
                </a:solidFill>
                <a:latin typeface="Times New Roman" panose="02020603050405020304" pitchFamily="18" charset="0"/>
                <a:cs typeface="Times New Roman" panose="02020603050405020304" pitchFamily="18" charset="0"/>
              </a:rPr>
              <a:t>3</a:t>
            </a:r>
            <a:r>
              <a:rPr lang="zh-CN" altLang="en-US" sz="2400" b="1" dirty="0">
                <a:solidFill>
                  <a:srgbClr val="FF0000"/>
                </a:solidFill>
                <a:latin typeface="Times New Roman" panose="02020603050405020304" pitchFamily="18" charset="0"/>
                <a:cs typeface="Times New Roman" panose="02020603050405020304" pitchFamily="18" charset="0"/>
              </a:rPr>
              <a:t>：临界区外的进程不得阻塞其他进程！</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4519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503548" y="1340768"/>
            <a:ext cx="7992888"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ts val="0"/>
              </a:spcBef>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荷兰数学家</a:t>
            </a:r>
            <a:r>
              <a:rPr lang="en-US" altLang="zh-CN" sz="2400" dirty="0" smtClean="0">
                <a:latin typeface="Times New Roman" panose="02020603050405020304" pitchFamily="18" charset="0"/>
                <a:cs typeface="Times New Roman" panose="02020603050405020304" pitchFamily="18" charset="0"/>
              </a:rPr>
              <a:t>T. Dekker</a:t>
            </a:r>
            <a:r>
              <a:rPr lang="zh-CN" altLang="en-US" sz="2400" dirty="0" smtClean="0">
                <a:latin typeface="Times New Roman" panose="02020603050405020304" pitchFamily="18" charset="0"/>
                <a:cs typeface="Times New Roman" panose="02020603050405020304" pitchFamily="18" charset="0"/>
              </a:rPr>
              <a:t>将</a:t>
            </a:r>
            <a:r>
              <a:rPr lang="zh-CN" altLang="en-US" sz="2400" b="1" dirty="0" smtClean="0">
                <a:solidFill>
                  <a:srgbClr val="FF0000"/>
                </a:solidFill>
                <a:latin typeface="Times New Roman" panose="02020603050405020304" pitchFamily="18" charset="0"/>
                <a:cs typeface="Times New Roman" panose="02020603050405020304" pitchFamily="18" charset="0"/>
              </a:rPr>
              <a:t>轮换法</a:t>
            </a:r>
            <a:r>
              <a:rPr lang="zh-CN" altLang="en-US" sz="2400" dirty="0" smtClean="0">
                <a:latin typeface="Times New Roman" panose="02020603050405020304" pitchFamily="18" charset="0"/>
                <a:cs typeface="Times New Roman" panose="02020603050405020304" pitchFamily="18" charset="0"/>
              </a:rPr>
              <a:t>和</a:t>
            </a:r>
            <a:r>
              <a:rPr lang="zh-CN" altLang="en-US" sz="2400" b="1" dirty="0" smtClean="0">
                <a:solidFill>
                  <a:srgbClr val="FF0000"/>
                </a:solidFill>
                <a:latin typeface="Times New Roman" panose="02020603050405020304" pitchFamily="18" charset="0"/>
                <a:cs typeface="Times New Roman" panose="02020603050405020304" pitchFamily="18" charset="0"/>
              </a:rPr>
              <a:t>锁变量</a:t>
            </a:r>
            <a:r>
              <a:rPr lang="zh-CN" altLang="en-US" sz="2400" dirty="0" smtClean="0">
                <a:latin typeface="Times New Roman" panose="02020603050405020304" pitchFamily="18" charset="0"/>
                <a:cs typeface="Times New Roman" panose="02020603050405020304" pitchFamily="18" charset="0"/>
              </a:rPr>
              <a:t>的思想相结合，提出了一个不需要严格轮换的</a:t>
            </a:r>
            <a:r>
              <a:rPr lang="zh-CN" altLang="en-US" sz="2400" b="1" dirty="0" smtClean="0">
                <a:solidFill>
                  <a:srgbClr val="FF0000"/>
                </a:solidFill>
                <a:latin typeface="Times New Roman" panose="02020603050405020304" pitchFamily="18" charset="0"/>
                <a:cs typeface="Times New Roman" panose="02020603050405020304" pitchFamily="18" charset="0"/>
              </a:rPr>
              <a:t>软件互斥解法</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342900" indent="-342900" algn="just">
              <a:lnSpc>
                <a:spcPct val="150000"/>
              </a:lnSpc>
              <a:spcBef>
                <a:spcPts val="1200"/>
              </a:spcBef>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在</a:t>
            </a:r>
            <a:r>
              <a:rPr lang="en-US" altLang="zh-CN" sz="2400" dirty="0" smtClean="0">
                <a:latin typeface="Times New Roman" panose="02020603050405020304" pitchFamily="18" charset="0"/>
                <a:cs typeface="Times New Roman" panose="02020603050405020304" pitchFamily="18" charset="0"/>
              </a:rPr>
              <a:t>1981</a:t>
            </a:r>
            <a:r>
              <a:rPr lang="zh-CN" altLang="en-US" sz="2400" dirty="0" smtClean="0">
                <a:latin typeface="Times New Roman" panose="02020603050405020304" pitchFamily="18" charset="0"/>
                <a:cs typeface="Times New Roman" panose="02020603050405020304" pitchFamily="18" charset="0"/>
              </a:rPr>
              <a:t>年，</a:t>
            </a:r>
            <a:r>
              <a:rPr lang="en-US" altLang="zh-CN" sz="2400" dirty="0" smtClean="0">
                <a:latin typeface="Times New Roman" panose="02020603050405020304" pitchFamily="18" charset="0"/>
                <a:cs typeface="Times New Roman" panose="02020603050405020304" pitchFamily="18" charset="0"/>
              </a:rPr>
              <a:t>G. L Peterson</a:t>
            </a:r>
            <a:r>
              <a:rPr lang="zh-CN" altLang="en-US" sz="2400" dirty="0" smtClean="0">
                <a:latin typeface="Times New Roman" panose="02020603050405020304" pitchFamily="18" charset="0"/>
                <a:cs typeface="Times New Roman" panose="02020603050405020304" pitchFamily="18" charset="0"/>
              </a:rPr>
              <a:t>提出了一种简单的多的互斥算法。这使得</a:t>
            </a:r>
            <a:r>
              <a:rPr lang="en-US" altLang="zh-CN" sz="2400" dirty="0" smtClean="0">
                <a:latin typeface="Times New Roman" panose="02020603050405020304" pitchFamily="18" charset="0"/>
                <a:cs typeface="Times New Roman" panose="02020603050405020304" pitchFamily="18" charset="0"/>
              </a:rPr>
              <a:t>Dekker</a:t>
            </a:r>
            <a:r>
              <a:rPr lang="zh-CN" altLang="en-US" sz="2400" dirty="0" smtClean="0">
                <a:latin typeface="Times New Roman" panose="02020603050405020304" pitchFamily="18" charset="0"/>
                <a:cs typeface="Times New Roman" panose="02020603050405020304" pitchFamily="18" charset="0"/>
              </a:rPr>
              <a:t>解决方案不在有任何意义。该算法由两个</a:t>
            </a:r>
            <a:r>
              <a:rPr lang="en-US" altLang="zh-CN" sz="2400" dirty="0" smtClean="0">
                <a:latin typeface="Times New Roman" panose="02020603050405020304" pitchFamily="18" charset="0"/>
                <a:cs typeface="Times New Roman" panose="02020603050405020304" pitchFamily="18" charset="0"/>
              </a:rPr>
              <a:t>ANSI C</a:t>
            </a:r>
            <a:r>
              <a:rPr lang="zh-CN" altLang="en-US" sz="2400" dirty="0" smtClean="0">
                <a:latin typeface="Times New Roman" panose="02020603050405020304" pitchFamily="18" charset="0"/>
                <a:cs typeface="Times New Roman" panose="02020603050405020304" pitchFamily="18" charset="0"/>
              </a:rPr>
              <a:t>写的过程组成。</a:t>
            </a:r>
            <a:endParaRPr lang="en-US" altLang="zh-CN" sz="2400" dirty="0" smtClean="0">
              <a:latin typeface="Times New Roman" panose="02020603050405020304" pitchFamily="18" charset="0"/>
              <a:cs typeface="Times New Roman" panose="02020603050405020304" pitchFamily="18" charset="0"/>
            </a:endParaRPr>
          </a:p>
          <a:p>
            <a:pPr marL="342900" indent="-342900" algn="just">
              <a:lnSpc>
                <a:spcPct val="150000"/>
              </a:lnSpc>
              <a:spcBef>
                <a:spcPts val="1200"/>
              </a:spcBef>
              <a:buClr>
                <a:srgbClr val="000008"/>
              </a:buClr>
              <a:buFont typeface="Wingdings" panose="05000000000000000000" pitchFamily="2" charset="2"/>
              <a:buChar char="n"/>
            </a:pPr>
            <a:r>
              <a:rPr lang="en-US" altLang="zh-CN" sz="2400" b="1" u="sng" dirty="0" smtClean="0">
                <a:solidFill>
                  <a:srgbClr val="FF0000"/>
                </a:solidFill>
                <a:latin typeface="Times New Roman" panose="02020603050405020304" pitchFamily="18" charset="0"/>
                <a:cs typeface="Times New Roman" panose="02020603050405020304" pitchFamily="18" charset="0"/>
              </a:rPr>
              <a:t>ANSI C</a:t>
            </a:r>
            <a:r>
              <a:rPr lang="zh-CN" altLang="en-US" sz="2400" u="sng" dirty="0" smtClean="0">
                <a:latin typeface="Times New Roman" panose="02020603050405020304" pitchFamily="18" charset="0"/>
                <a:cs typeface="Times New Roman" panose="02020603050405020304" pitchFamily="18" charset="0"/>
              </a:rPr>
              <a:t>要求为所定义和使用的所有函数提供函数原型，为了</a:t>
            </a:r>
            <a:r>
              <a:rPr lang="en-US" altLang="zh-CN" sz="2400" u="sng" dirty="0" smtClean="0">
                <a:latin typeface="Times New Roman" panose="02020603050405020304" pitchFamily="18" charset="0"/>
                <a:cs typeface="Times New Roman" panose="02020603050405020304" pitchFamily="18" charset="0"/>
              </a:rPr>
              <a:t>PPT</a:t>
            </a:r>
            <a:r>
              <a:rPr lang="zh-CN" altLang="en-US" sz="2400" u="sng" dirty="0" smtClean="0">
                <a:latin typeface="Times New Roman" panose="02020603050405020304" pitchFamily="18" charset="0"/>
                <a:cs typeface="Times New Roman" panose="02020603050405020304" pitchFamily="18" charset="0"/>
              </a:rPr>
              <a:t>能放下，在后面例子将不给出函数原型。</a:t>
            </a:r>
            <a:endParaRPr lang="en-US" altLang="zh-CN" sz="2400" u="sng" dirty="0" smtClean="0">
              <a:latin typeface="Times New Roman" panose="02020603050405020304" pitchFamily="18" charset="0"/>
              <a:cs typeface="Times New Roman" panose="02020603050405020304" pitchFamily="18" charset="0"/>
            </a:endParaRPr>
          </a:p>
        </p:txBody>
      </p:sp>
      <p:sp>
        <p:nvSpPr>
          <p:cNvPr id="3" name="Text Box 2"/>
          <p:cNvSpPr txBox="1">
            <a:spLocks noChangeArrowheads="1"/>
          </p:cNvSpPr>
          <p:nvPr/>
        </p:nvSpPr>
        <p:spPr bwMode="auto">
          <a:xfrm>
            <a:off x="1114425" y="260648"/>
            <a:ext cx="727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14350" indent="-514350" algn="just">
              <a:spcBef>
                <a:spcPct val="50000"/>
              </a:spcBef>
              <a:buFont typeface="+mj-ea"/>
              <a:buAutoNum type="circleNumDbPlain" startAt="4"/>
            </a:pPr>
            <a:r>
              <a:rPr lang="en-US" altLang="zh-CN" sz="2400" b="1" dirty="0">
                <a:latin typeface="Times New Roman" panose="02020603050405020304" pitchFamily="18" charset="0"/>
                <a:ea typeface="+mn-ea"/>
                <a:cs typeface="Times New Roman" panose="02020603050405020304" pitchFamily="18" charset="0"/>
              </a:rPr>
              <a:t>Peterson</a:t>
            </a:r>
            <a:r>
              <a:rPr lang="zh-CN" altLang="en-US" sz="2400" b="1" dirty="0">
                <a:latin typeface="Times New Roman" panose="02020603050405020304" pitchFamily="18" charset="0"/>
                <a:ea typeface="+mn-ea"/>
                <a:cs typeface="Times New Roman" panose="02020603050405020304" pitchFamily="18" charset="0"/>
              </a:rPr>
              <a:t>解决方案（</a:t>
            </a:r>
            <a:r>
              <a:rPr lang="en-US" altLang="zh-CN" sz="2400" b="1" dirty="0">
                <a:latin typeface="Times New Roman" panose="02020603050405020304" pitchFamily="18" charset="0"/>
                <a:ea typeface="+mn-ea"/>
                <a:cs typeface="Times New Roman" panose="02020603050405020304" pitchFamily="18" charset="0"/>
              </a:rPr>
              <a:t>Peterson's Solution</a:t>
            </a:r>
            <a:r>
              <a:rPr lang="zh-CN" altLang="en-US" sz="2400" b="1" dirty="0">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33559419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Text Box 3"/>
          <p:cNvSpPr txBox="1">
            <a:spLocks noChangeArrowheads="1"/>
          </p:cNvSpPr>
          <p:nvPr/>
        </p:nvSpPr>
        <p:spPr bwMode="auto">
          <a:xfrm>
            <a:off x="1120279" y="260648"/>
            <a:ext cx="35231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smtClean="0">
                <a:latin typeface="Times New Roman" panose="02020603050405020304" pitchFamily="18" charset="0"/>
                <a:cs typeface="Times New Roman" panose="02020603050405020304" pitchFamily="18" charset="0"/>
              </a:rPr>
              <a:t>两</a:t>
            </a:r>
            <a:r>
              <a:rPr lang="zh-CN" altLang="en-US" sz="2400" b="1" dirty="0">
                <a:latin typeface="Times New Roman" panose="02020603050405020304" pitchFamily="18" charset="0"/>
                <a:cs typeface="Times New Roman" panose="02020603050405020304" pitchFamily="18" charset="0"/>
              </a:rPr>
              <a:t>个进程的</a:t>
            </a:r>
            <a:r>
              <a:rPr lang="en-US" altLang="zh-CN" sz="2400" b="1" dirty="0">
                <a:latin typeface="Times New Roman" panose="02020603050405020304" pitchFamily="18" charset="0"/>
                <a:cs typeface="Times New Roman" panose="02020603050405020304" pitchFamily="18" charset="0"/>
              </a:rPr>
              <a:t>Peterson</a:t>
            </a:r>
            <a:r>
              <a:rPr lang="zh-CN" altLang="en-US" sz="2400" b="1" dirty="0" smtClean="0">
                <a:latin typeface="Times New Roman" panose="02020603050405020304" pitchFamily="18" charset="0"/>
                <a:cs typeface="Times New Roman" panose="02020603050405020304" pitchFamily="18" charset="0"/>
              </a:rPr>
              <a:t>算法</a:t>
            </a:r>
            <a:endParaRPr lang="en-US" altLang="zh-CN" sz="2400" b="1" dirty="0">
              <a:latin typeface="Times New Roman" panose="02020603050405020304" pitchFamily="18" charset="0"/>
              <a:cs typeface="Times New Roman" panose="02020603050405020304" pitchFamily="18" charset="0"/>
            </a:endParaRPr>
          </a:p>
        </p:txBody>
      </p:sp>
      <p:sp>
        <p:nvSpPr>
          <p:cNvPr id="177156" name="Text Box 4"/>
          <p:cNvSpPr txBox="1">
            <a:spLocks noChangeArrowheads="1"/>
          </p:cNvSpPr>
          <p:nvPr/>
        </p:nvSpPr>
        <p:spPr bwMode="auto">
          <a:xfrm>
            <a:off x="359532" y="981075"/>
            <a:ext cx="4105275" cy="5732463"/>
          </a:xfrm>
          <a:prstGeom prst="rect">
            <a:avLst/>
          </a:prstGeom>
          <a:solidFill>
            <a:schemeClr val="bg1">
              <a:lumMod val="95000"/>
            </a:schemeClr>
          </a:solidFill>
          <a:ln>
            <a:noFill/>
          </a:ln>
          <a:effectLst/>
          <a:extLst/>
        </p:spPr>
        <p:txBody>
          <a:bodyPr>
            <a:spAutoFit/>
          </a:bodyPr>
          <a:lstStyle/>
          <a:p>
            <a:pPr>
              <a:spcBef>
                <a:spcPct val="50000"/>
              </a:spcBef>
            </a:pPr>
            <a:r>
              <a:rPr lang="en-US" altLang="zh-CN" dirty="0">
                <a:latin typeface="Times New Roman" panose="02020603050405020304" pitchFamily="18" charset="0"/>
                <a:cs typeface="Times New Roman" panose="02020603050405020304" pitchFamily="18" charset="0"/>
              </a:rPr>
              <a:t>Boolean flag[2]: </a:t>
            </a:r>
            <a:r>
              <a:rPr lang="zh-CN" altLang="en-US" dirty="0">
                <a:latin typeface="Times New Roman" panose="02020603050405020304" pitchFamily="18" charset="0"/>
                <a:cs typeface="Times New Roman" panose="02020603050405020304" pitchFamily="18" charset="0"/>
              </a:rPr>
              <a:t>数组元素</a:t>
            </a:r>
          </a:p>
          <a:p>
            <a:pPr>
              <a:spcBef>
                <a:spcPct val="50000"/>
              </a:spcBef>
            </a:pP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turn</a:t>
            </a:r>
            <a:r>
              <a:rPr lang="en-US" altLang="zh-CN" dirty="0">
                <a:latin typeface="Times New Roman" panose="02020603050405020304" pitchFamily="18" charset="0"/>
                <a:cs typeface="Times New Roman" panose="02020603050405020304" pitchFamily="18" charset="0"/>
              </a:rPr>
              <a:t>;</a:t>
            </a:r>
          </a:p>
          <a:p>
            <a:pPr>
              <a:spcBef>
                <a:spcPct val="50000"/>
              </a:spcBef>
            </a:pPr>
            <a:r>
              <a:rPr lang="en-US" altLang="zh-CN" dirty="0">
                <a:latin typeface="Times New Roman" panose="02020603050405020304" pitchFamily="18" charset="0"/>
                <a:cs typeface="Times New Roman" panose="02020603050405020304" pitchFamily="18" charset="0"/>
              </a:rPr>
              <a:t>Void P0 ( )</a:t>
            </a:r>
          </a:p>
          <a:p>
            <a:pPr>
              <a:spcBef>
                <a:spcPct val="50000"/>
              </a:spcBef>
            </a:pPr>
            <a:r>
              <a:rPr lang="en-US" altLang="zh-CN" dirty="0">
                <a:latin typeface="Times New Roman" panose="02020603050405020304" pitchFamily="18" charset="0"/>
                <a:cs typeface="Times New Roman" panose="02020603050405020304" pitchFamily="18" charset="0"/>
              </a:rPr>
              <a:t>{</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while(true)</a:t>
            </a:r>
            <a:endParaRPr lang="en-US" altLang="zh-CN" dirty="0">
              <a:latin typeface="Times New Roman" panose="02020603050405020304" pitchFamily="18" charset="0"/>
              <a:cs typeface="Times New Roman" panose="02020603050405020304" pitchFamily="18" charset="0"/>
            </a:endParaRP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flag[0</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true;</a:t>
            </a:r>
            <a:endParaRPr lang="en-US" altLang="zh-CN" dirty="0">
              <a:latin typeface="Times New Roman" panose="02020603050405020304" pitchFamily="18" charset="0"/>
              <a:cs typeface="Times New Roman" panose="02020603050405020304" pitchFamily="18" charset="0"/>
            </a:endParaRP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turn</a:t>
            </a:r>
            <a:r>
              <a:rPr lang="en-US" altLang="zh-CN" dirty="0" smtClean="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while(flag[1</a:t>
            </a:r>
            <a:r>
              <a:rPr lang="en-US" altLang="zh-CN" dirty="0">
                <a:latin typeface="Times New Roman" panose="02020603050405020304" pitchFamily="18" charset="0"/>
                <a:cs typeface="Times New Roman" panose="02020603050405020304" pitchFamily="18" charset="0"/>
              </a:rPr>
              <a:t>]&amp;&amp;</a:t>
            </a:r>
            <a:r>
              <a:rPr lang="en-US" altLang="zh-CN" b="1" i="1" dirty="0">
                <a:latin typeface="Times New Roman" panose="02020603050405020304" pitchFamily="18" charset="0"/>
                <a:cs typeface="Times New Roman" panose="02020603050405020304" pitchFamily="18" charset="0"/>
              </a:rPr>
              <a:t>turn</a:t>
            </a:r>
            <a:r>
              <a:rPr lang="en-US" altLang="zh-CN" dirty="0">
                <a:latin typeface="Times New Roman" panose="02020603050405020304" pitchFamily="18" charset="0"/>
                <a:cs typeface="Times New Roman" panose="02020603050405020304" pitchFamily="18" charset="0"/>
              </a:rPr>
              <a:t>==0</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wait*/</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critical area*/</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flag[0</a:t>
            </a:r>
            <a:r>
              <a:rPr lang="en-US" altLang="zh-CN" dirty="0">
                <a:latin typeface="Times New Roman" panose="02020603050405020304" pitchFamily="18" charset="0"/>
                <a:cs typeface="Times New Roman" panose="02020603050405020304" pitchFamily="18" charset="0"/>
              </a:rPr>
              <a:t>]=false;</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noncritical area*/</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spcBef>
                <a:spcPct val="50000"/>
              </a:spcBef>
            </a:pPr>
            <a:r>
              <a:rPr lang="en-US" altLang="zh-CN" dirty="0">
                <a:latin typeface="Times New Roman" panose="02020603050405020304" pitchFamily="18" charset="0"/>
                <a:cs typeface="Times New Roman" panose="02020603050405020304" pitchFamily="18" charset="0"/>
              </a:rPr>
              <a:t>}</a:t>
            </a:r>
          </a:p>
        </p:txBody>
      </p:sp>
      <p:sp>
        <p:nvSpPr>
          <p:cNvPr id="177157" name="Text Box 5"/>
          <p:cNvSpPr txBox="1">
            <a:spLocks noChangeArrowheads="1"/>
          </p:cNvSpPr>
          <p:nvPr/>
        </p:nvSpPr>
        <p:spPr bwMode="auto">
          <a:xfrm>
            <a:off x="4753732" y="1772816"/>
            <a:ext cx="4176712" cy="4906962"/>
          </a:xfrm>
          <a:prstGeom prst="rect">
            <a:avLst/>
          </a:prstGeom>
          <a:solidFill>
            <a:schemeClr val="bg1">
              <a:lumMod val="95000"/>
            </a:schemeClr>
          </a:solidFill>
          <a:ln>
            <a:noFill/>
          </a:ln>
          <a:effectLst/>
          <a:extLst/>
        </p:spPr>
        <p:txBody>
          <a:bodyPr>
            <a:spAutoFit/>
          </a:bodyPr>
          <a:lstStyle/>
          <a:p>
            <a:pPr>
              <a:spcBef>
                <a:spcPct val="50000"/>
              </a:spcBef>
            </a:pPr>
            <a:r>
              <a:rPr lang="en-US" altLang="zh-CN" dirty="0">
                <a:latin typeface="Times New Roman" panose="02020603050405020304" pitchFamily="18" charset="0"/>
                <a:cs typeface="Times New Roman" panose="02020603050405020304" pitchFamily="18" charset="0"/>
              </a:rPr>
              <a:t>Void P1 ( )</a:t>
            </a:r>
          </a:p>
          <a:p>
            <a:pPr>
              <a:spcBef>
                <a:spcPct val="50000"/>
              </a:spcBef>
            </a:pPr>
            <a:r>
              <a:rPr lang="en-US" altLang="zh-CN" dirty="0">
                <a:latin typeface="Times New Roman" panose="02020603050405020304" pitchFamily="18" charset="0"/>
                <a:cs typeface="Times New Roman" panose="02020603050405020304" pitchFamily="18" charset="0"/>
              </a:rPr>
              <a:t>{</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while (true)</a:t>
            </a:r>
            <a:endParaRPr lang="en-US" altLang="zh-CN" dirty="0">
              <a:latin typeface="Times New Roman" panose="02020603050405020304" pitchFamily="18" charset="0"/>
              <a:cs typeface="Times New Roman" panose="02020603050405020304" pitchFamily="18" charset="0"/>
            </a:endParaRP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flag[1</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true;</a:t>
            </a:r>
            <a:endParaRPr lang="en-US" altLang="zh-CN" dirty="0">
              <a:latin typeface="Times New Roman" panose="02020603050405020304" pitchFamily="18" charset="0"/>
              <a:cs typeface="Times New Roman" panose="02020603050405020304" pitchFamily="18" charset="0"/>
            </a:endParaRP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turn</a:t>
            </a:r>
            <a:r>
              <a:rPr lang="en-US" altLang="zh-CN" dirty="0" smtClean="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while(flag[0</a:t>
            </a:r>
            <a:r>
              <a:rPr lang="en-US" altLang="zh-CN" dirty="0">
                <a:latin typeface="Times New Roman" panose="02020603050405020304" pitchFamily="18" charset="0"/>
                <a:cs typeface="Times New Roman" panose="02020603050405020304" pitchFamily="18" charset="0"/>
              </a:rPr>
              <a:t>]&amp;&amp;</a:t>
            </a:r>
            <a:r>
              <a:rPr lang="en-US" altLang="zh-CN" b="1" i="1" dirty="0">
                <a:latin typeface="Times New Roman" panose="02020603050405020304" pitchFamily="18" charset="0"/>
                <a:cs typeface="Times New Roman" panose="02020603050405020304" pitchFamily="18" charset="0"/>
              </a:rPr>
              <a:t>turn</a:t>
            </a:r>
            <a:r>
              <a:rPr lang="en-US" altLang="zh-CN" dirty="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wait*/</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critical area*/</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flag[1</a:t>
            </a:r>
            <a:r>
              <a:rPr lang="en-US" altLang="zh-CN" dirty="0">
                <a:latin typeface="Times New Roman" panose="02020603050405020304" pitchFamily="18" charset="0"/>
                <a:cs typeface="Times New Roman" panose="02020603050405020304" pitchFamily="18" charset="0"/>
              </a:rPr>
              <a:t>]=false;</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noncritical area*/</a:t>
            </a:r>
          </a:p>
          <a:p>
            <a:pPr>
              <a:spcBef>
                <a:spcPct val="50000"/>
              </a:spcBef>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spcBef>
                <a:spcPct val="50000"/>
              </a:spcBef>
            </a:pPr>
            <a:r>
              <a:rPr lang="en-US" altLang="zh-CN" dirty="0">
                <a:latin typeface="Times New Roman" panose="02020603050405020304" pitchFamily="18" charset="0"/>
                <a:cs typeface="Times New Roman" panose="02020603050405020304" pitchFamily="18" charset="0"/>
              </a:rPr>
              <a:t>}		</a:t>
            </a:r>
          </a:p>
        </p:txBody>
      </p:sp>
      <p:sp>
        <p:nvSpPr>
          <p:cNvPr id="177158" name="Line 6"/>
          <p:cNvSpPr>
            <a:spLocks noChangeShapeType="1"/>
          </p:cNvSpPr>
          <p:nvPr/>
        </p:nvSpPr>
        <p:spPr bwMode="auto">
          <a:xfrm>
            <a:off x="4427984" y="981075"/>
            <a:ext cx="0" cy="580390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177159" name="Group 7"/>
          <p:cNvGrpSpPr>
            <a:grpSpLocks/>
          </p:cNvGrpSpPr>
          <p:nvPr/>
        </p:nvGrpSpPr>
        <p:grpSpPr bwMode="auto">
          <a:xfrm>
            <a:off x="4609393" y="1053108"/>
            <a:ext cx="2232025" cy="611696"/>
            <a:chOff x="3152" y="618"/>
            <a:chExt cx="1406" cy="408"/>
          </a:xfrm>
        </p:grpSpPr>
        <p:sp>
          <p:nvSpPr>
            <p:cNvPr id="177160" name="Rectangle 8"/>
            <p:cNvSpPr>
              <a:spLocks noChangeArrowheads="1"/>
            </p:cNvSpPr>
            <p:nvPr/>
          </p:nvSpPr>
          <p:spPr bwMode="auto">
            <a:xfrm>
              <a:off x="3152" y="618"/>
              <a:ext cx="1406" cy="408"/>
            </a:xfrm>
            <a:prstGeom prst="rect">
              <a:avLst/>
            </a:prstGeom>
            <a:solidFill>
              <a:schemeClr val="accent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7161" name="Line 9"/>
            <p:cNvSpPr>
              <a:spLocks noChangeShapeType="1"/>
            </p:cNvSpPr>
            <p:nvPr/>
          </p:nvSpPr>
          <p:spPr bwMode="auto">
            <a:xfrm>
              <a:off x="3878" y="618"/>
              <a:ext cx="0" cy="40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7162" name="Text Box 10"/>
            <p:cNvSpPr txBox="1">
              <a:spLocks noChangeArrowheads="1"/>
            </p:cNvSpPr>
            <p:nvPr/>
          </p:nvSpPr>
          <p:spPr bwMode="auto">
            <a:xfrm>
              <a:off x="3198" y="709"/>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latin typeface="Times New Roman" panose="02020603050405020304" pitchFamily="18" charset="0"/>
                  <a:cs typeface="Times New Roman" panose="02020603050405020304" pitchFamily="18" charset="0"/>
                </a:rPr>
                <a:t>flag </a:t>
              </a:r>
              <a:r>
                <a:rPr lang="en-US" altLang="zh-CN" dirty="0">
                  <a:latin typeface="Times New Roman" panose="02020603050405020304" pitchFamily="18" charset="0"/>
                  <a:cs typeface="Times New Roman" panose="02020603050405020304" pitchFamily="18" charset="0"/>
                </a:rPr>
                <a:t>[0]</a:t>
              </a:r>
            </a:p>
          </p:txBody>
        </p:sp>
        <p:sp>
          <p:nvSpPr>
            <p:cNvPr id="177163" name="Text Box 11"/>
            <p:cNvSpPr txBox="1">
              <a:spLocks noChangeArrowheads="1"/>
            </p:cNvSpPr>
            <p:nvPr/>
          </p:nvSpPr>
          <p:spPr bwMode="auto">
            <a:xfrm>
              <a:off x="3878" y="709"/>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lag </a:t>
              </a:r>
              <a:r>
                <a:rPr lang="en-US" altLang="zh-CN" dirty="0">
                  <a:latin typeface="Times New Roman" panose="02020603050405020304" pitchFamily="18" charset="0"/>
                  <a:cs typeface="Times New Roman" panose="02020603050405020304" pitchFamily="18" charset="0"/>
                </a:rPr>
                <a:t>[1]</a:t>
              </a:r>
            </a:p>
          </p:txBody>
        </p:sp>
      </p:grpSp>
      <p:sp>
        <p:nvSpPr>
          <p:cNvPr id="177164" name="Line 12"/>
          <p:cNvSpPr>
            <a:spLocks noChangeShapeType="1"/>
          </p:cNvSpPr>
          <p:nvPr/>
        </p:nvSpPr>
        <p:spPr bwMode="auto">
          <a:xfrm flipV="1">
            <a:off x="6482642" y="1151455"/>
            <a:ext cx="646113" cy="218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7165" name="Line 13"/>
          <p:cNvSpPr>
            <a:spLocks noChangeShapeType="1"/>
          </p:cNvSpPr>
          <p:nvPr/>
        </p:nvSpPr>
        <p:spPr bwMode="auto">
          <a:xfrm flipV="1">
            <a:off x="5406343" y="1557932"/>
            <a:ext cx="1722413" cy="6351"/>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7166" name="Text Box 14"/>
          <p:cNvSpPr txBox="1">
            <a:spLocks noChangeArrowheads="1"/>
          </p:cNvSpPr>
          <p:nvPr/>
        </p:nvSpPr>
        <p:spPr bwMode="auto">
          <a:xfrm>
            <a:off x="7093669" y="1151456"/>
            <a:ext cx="17641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latin typeface="Times New Roman" panose="02020603050405020304" pitchFamily="18" charset="0"/>
                <a:cs typeface="Times New Roman" panose="02020603050405020304" pitchFamily="18" charset="0"/>
              </a:rPr>
              <a:t>初始值为</a:t>
            </a:r>
            <a:r>
              <a:rPr lang="en-US" altLang="zh-CN" sz="2000" dirty="0">
                <a:latin typeface="Times New Roman" panose="02020603050405020304" pitchFamily="18" charset="0"/>
                <a:cs typeface="Times New Roman" panose="02020603050405020304" pitchFamily="18" charset="0"/>
              </a:rPr>
              <a:t>false</a:t>
            </a:r>
          </a:p>
        </p:txBody>
      </p:sp>
      <p:sp>
        <p:nvSpPr>
          <p:cNvPr id="2" name="矩形 1"/>
          <p:cNvSpPr/>
          <p:nvPr/>
        </p:nvSpPr>
        <p:spPr>
          <a:xfrm>
            <a:off x="941648" y="4725144"/>
            <a:ext cx="1543509" cy="324036"/>
          </a:xfrm>
          <a:prstGeom prst="rect">
            <a:avLst/>
          </a:prstGeom>
          <a:solidFill>
            <a:srgbClr val="00B050">
              <a:alpha val="5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442148" y="4689140"/>
            <a:ext cx="1543509" cy="324036"/>
          </a:xfrm>
          <a:prstGeom prst="rect">
            <a:avLst/>
          </a:prstGeom>
          <a:solidFill>
            <a:srgbClr val="00B050">
              <a:alpha val="55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41648" y="5521319"/>
            <a:ext cx="1867545" cy="319949"/>
          </a:xfrm>
          <a:prstGeom prst="rect">
            <a:avLst/>
          </a:prstGeom>
          <a:solidFill>
            <a:schemeClr val="bg1">
              <a:lumMod val="65000"/>
              <a:alpha val="5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406343" y="5521319"/>
            <a:ext cx="1867545" cy="319949"/>
          </a:xfrm>
          <a:prstGeom prst="rect">
            <a:avLst/>
          </a:prstGeom>
          <a:solidFill>
            <a:schemeClr val="bg1">
              <a:lumMod val="65000"/>
              <a:alpha val="5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25114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611560" y="3753036"/>
            <a:ext cx="766885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Wingdings" panose="05000000000000000000" pitchFamily="2" charset="2"/>
              <a:buChar char="n"/>
            </a:pPr>
            <a:r>
              <a:rPr lang="zh-CN" altLang="en-US" sz="2000" b="1" dirty="0" smtClean="0">
                <a:solidFill>
                  <a:srgbClr val="FF0000"/>
                </a:solidFill>
                <a:latin typeface="Times New Roman" panose="02020603050405020304" pitchFamily="18" charset="0"/>
                <a:cs typeface="Times New Roman" panose="02020603050405020304" pitchFamily="18" charset="0"/>
              </a:rPr>
              <a:t>原子操作</a:t>
            </a:r>
            <a:r>
              <a:rPr lang="zh-CN" altLang="en-US" sz="2000" b="1" dirty="0">
                <a:solidFill>
                  <a:srgbClr val="FF0000"/>
                </a:solidFill>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这种</a:t>
            </a:r>
            <a:r>
              <a:rPr lang="zh-CN" altLang="en-US" sz="2000" dirty="0">
                <a:latin typeface="Times New Roman" panose="02020603050405020304" pitchFamily="18" charset="0"/>
                <a:cs typeface="Times New Roman" panose="02020603050405020304" pitchFamily="18" charset="0"/>
              </a:rPr>
              <a:t>操作在运行的过程中，是不能也不允许被打断的，它是操作的最底层的部分，是不可分割的，称其为原子操作</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p:txBody>
      </p:sp>
      <p:sp>
        <p:nvSpPr>
          <p:cNvPr id="3" name="Text Box 3"/>
          <p:cNvSpPr txBox="1">
            <a:spLocks noChangeArrowheads="1"/>
          </p:cNvSpPr>
          <p:nvPr/>
        </p:nvSpPr>
        <p:spPr bwMode="auto">
          <a:xfrm>
            <a:off x="1120279" y="260648"/>
            <a:ext cx="55039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mj-ea"/>
              <a:buAutoNum type="circleNumDbPlain" startAt="6"/>
            </a:pPr>
            <a:r>
              <a:rPr lang="zh-CN" altLang="en-US" sz="2400" b="1" smtClean="0">
                <a:latin typeface="Times New Roman" panose="02020603050405020304" pitchFamily="18" charset="0"/>
                <a:cs typeface="Times New Roman" panose="02020603050405020304" pitchFamily="18" charset="0"/>
              </a:rPr>
              <a:t>硬件</a:t>
            </a:r>
            <a:r>
              <a:rPr lang="zh-CN" altLang="en-US" sz="2400" b="1">
                <a:latin typeface="Times New Roman" panose="02020603050405020304" pitchFamily="18" charset="0"/>
                <a:cs typeface="Times New Roman" panose="02020603050405020304" pitchFamily="18" charset="0"/>
              </a:rPr>
              <a:t>手段 </a:t>
            </a:r>
            <a:r>
              <a:rPr lang="en-US" altLang="zh-CN" sz="2400" b="1">
                <a:latin typeface="Times New Roman" panose="02020603050405020304" pitchFamily="18" charset="0"/>
                <a:cs typeface="Times New Roman" panose="02020603050405020304" pitchFamily="18" charset="0"/>
              </a:rPr>
              <a:t>( TSL----test and set lock </a:t>
            </a:r>
            <a:r>
              <a:rPr lang="en-US" altLang="zh-CN" sz="2400" b="1" smtClean="0">
                <a:latin typeface="Times New Roman" panose="02020603050405020304" pitchFamily="18" charset="0"/>
                <a:cs typeface="Times New Roman" panose="02020603050405020304" pitchFamily="18" charset="0"/>
              </a:rPr>
              <a:t>)</a:t>
            </a:r>
            <a:endParaRPr lang="en-US" altLang="zh-CN" sz="2400" b="1">
              <a:latin typeface="Times New Roman" panose="02020603050405020304" pitchFamily="18" charset="0"/>
              <a:cs typeface="Times New Roman" panose="02020603050405020304" pitchFamily="18" charset="0"/>
            </a:endParaRPr>
          </a:p>
        </p:txBody>
      </p:sp>
      <p:sp>
        <p:nvSpPr>
          <p:cNvPr id="7" name="Text Box 2"/>
          <p:cNvSpPr txBox="1">
            <a:spLocks noChangeArrowheads="1"/>
          </p:cNvSpPr>
          <p:nvPr/>
        </p:nvSpPr>
        <p:spPr bwMode="auto">
          <a:xfrm>
            <a:off x="611560" y="1052736"/>
            <a:ext cx="7704856"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Wingdings" panose="05000000000000000000" pitchFamily="2" charset="2"/>
              <a:buChar char="n"/>
            </a:pPr>
            <a:r>
              <a:rPr lang="zh-CN" altLang="en-US" sz="2000" b="1" dirty="0" smtClean="0">
                <a:latin typeface="Times New Roman" panose="02020603050405020304" pitchFamily="18" charset="0"/>
                <a:cs typeface="Times New Roman" panose="02020603050405020304" pitchFamily="18" charset="0"/>
              </a:rPr>
              <a:t>指令：</a:t>
            </a:r>
            <a:r>
              <a:rPr lang="en-US" altLang="zh-CN" sz="2000" b="1" dirty="0" smtClean="0">
                <a:latin typeface="Times New Roman" panose="02020603050405020304" pitchFamily="18" charset="0"/>
                <a:cs typeface="Times New Roman" panose="02020603050405020304" pitchFamily="18" charset="0"/>
              </a:rPr>
              <a:t>TSL</a:t>
            </a:r>
            <a:r>
              <a:rPr lang="zh-CN" altLang="en-US" sz="2000" b="1" dirty="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RX,   LOCK                  </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测试并上锁</a:t>
            </a:r>
            <a:endParaRPr lang="en-US" altLang="zh-CN" sz="2000" dirty="0" smtClean="0">
              <a:latin typeface="Times New Roman" panose="02020603050405020304" pitchFamily="18" charset="0"/>
              <a:cs typeface="Times New Roman" panose="02020603050405020304" pitchFamily="18" charset="0"/>
            </a:endParaRPr>
          </a:p>
          <a:p>
            <a:pPr algn="just">
              <a:lnSpc>
                <a:spcPct val="150000"/>
              </a:lnSpc>
              <a:spcBef>
                <a:spcPct val="50000"/>
              </a:spcBef>
            </a:pPr>
            <a:r>
              <a:rPr lang="zh-CN" altLang="en-US" sz="2000" b="1" dirty="0" smtClean="0">
                <a:latin typeface="Times New Roman" panose="02020603050405020304" pitchFamily="18" charset="0"/>
                <a:cs typeface="Times New Roman" panose="02020603050405020304" pitchFamily="18" charset="0"/>
              </a:rPr>
              <a:t>     工作原理如下</a:t>
            </a:r>
            <a:r>
              <a:rPr lang="en-US" altLang="zh-CN" sz="2000" b="1"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它将一个</a:t>
            </a:r>
            <a:r>
              <a:rPr lang="zh-CN" altLang="en-US" sz="2000" b="1" dirty="0" smtClean="0">
                <a:solidFill>
                  <a:srgbClr val="FF0000"/>
                </a:solidFill>
                <a:latin typeface="Times New Roman" panose="02020603050405020304" pitchFamily="18" charset="0"/>
                <a:cs typeface="Times New Roman" panose="02020603050405020304" pitchFamily="18" charset="0"/>
              </a:rPr>
              <a:t>存储器字</a:t>
            </a:r>
            <a:r>
              <a:rPr lang="zh-CN" altLang="en-US" sz="2000" dirty="0" smtClean="0">
                <a:latin typeface="Times New Roman" panose="02020603050405020304" pitchFamily="18" charset="0"/>
                <a:cs typeface="Times New Roman" panose="02020603050405020304" pitchFamily="18" charset="0"/>
              </a:rPr>
              <a:t>读到</a:t>
            </a:r>
            <a:r>
              <a:rPr lang="zh-CN" altLang="en-US" sz="2000" b="1" dirty="0" smtClean="0">
                <a:solidFill>
                  <a:srgbClr val="FF0000"/>
                </a:solidFill>
                <a:latin typeface="Times New Roman" panose="02020603050405020304" pitchFamily="18" charset="0"/>
                <a:cs typeface="Times New Roman" panose="02020603050405020304" pitchFamily="18" charset="0"/>
              </a:rPr>
              <a:t>寄存器</a:t>
            </a:r>
            <a:r>
              <a:rPr lang="zh-CN" altLang="en-US" sz="2000" dirty="0" smtClean="0">
                <a:latin typeface="Times New Roman" panose="02020603050405020304" pitchFamily="18" charset="0"/>
                <a:cs typeface="Times New Roman" panose="02020603050405020304" pitchFamily="18" charset="0"/>
              </a:rPr>
              <a:t>中，然后在该内存地址上存一个非零值。</a:t>
            </a:r>
            <a:r>
              <a:rPr lang="zh-CN" altLang="en-US" sz="2000" b="1" dirty="0" smtClean="0">
                <a:solidFill>
                  <a:srgbClr val="FF0000"/>
                </a:solidFill>
                <a:latin typeface="Times New Roman" panose="02020603050405020304" pitchFamily="18" charset="0"/>
                <a:cs typeface="Times New Roman" panose="02020603050405020304" pitchFamily="18" charset="0"/>
              </a:rPr>
              <a:t>读数和写数操作</a:t>
            </a:r>
            <a:r>
              <a:rPr lang="zh-CN" altLang="en-US" sz="2000" dirty="0" smtClean="0">
                <a:latin typeface="Times New Roman" panose="02020603050405020304" pitchFamily="18" charset="0"/>
                <a:cs typeface="Times New Roman" panose="02020603050405020304" pitchFamily="18" charset="0"/>
              </a:rPr>
              <a:t>保证是不可分割的</a:t>
            </a:r>
            <a:r>
              <a:rPr lang="zh-CN" altLang="en-US" sz="2000" dirty="0" smtClean="0">
                <a:solidFill>
                  <a:srgbClr val="FF0000"/>
                </a:solidFill>
                <a:latin typeface="Times New Roman" panose="02020603050405020304" pitchFamily="18" charset="0"/>
                <a:cs typeface="Times New Roman" panose="02020603050405020304" pitchFamily="18" charset="0"/>
              </a:rPr>
              <a:t>（原子操作）</a:t>
            </a:r>
            <a:r>
              <a:rPr lang="zh-CN" altLang="en-US" sz="2000" dirty="0" smtClean="0">
                <a:latin typeface="Times New Roman" panose="02020603050405020304" pitchFamily="18" charset="0"/>
                <a:cs typeface="Times New Roman" panose="02020603050405020304" pitchFamily="18" charset="0"/>
              </a:rPr>
              <a:t>，即该指令结束之前其他处理机均不允许访问该存储器字。</a:t>
            </a:r>
            <a:endParaRPr lang="en-US" altLang="zh-C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9363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87524" y="751533"/>
            <a:ext cx="464451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spcBef>
                <a:spcPct val="50000"/>
              </a:spcBef>
              <a:buFont typeface="Wingdings" panose="05000000000000000000" pitchFamily="2" charset="2"/>
              <a:buChar char="n"/>
            </a:pPr>
            <a:r>
              <a:rPr lang="zh-CN" altLang="en-US" sz="2000" b="1" smtClean="0"/>
              <a:t>如何使用</a:t>
            </a:r>
            <a:r>
              <a:rPr lang="en-US" altLang="zh-CN" sz="2000" b="1" smtClean="0"/>
              <a:t>TSL</a:t>
            </a:r>
            <a:r>
              <a:rPr lang="zh-CN" altLang="en-US" sz="2000" b="1" smtClean="0"/>
              <a:t>指令呢？</a:t>
            </a:r>
            <a:endParaRPr lang="zh-CN" altLang="en-US" sz="2000"/>
          </a:p>
        </p:txBody>
      </p:sp>
      <p:sp>
        <p:nvSpPr>
          <p:cNvPr id="3" name="Text Box 3"/>
          <p:cNvSpPr txBox="1">
            <a:spLocks noChangeArrowheads="1"/>
          </p:cNvSpPr>
          <p:nvPr/>
        </p:nvSpPr>
        <p:spPr bwMode="auto">
          <a:xfrm>
            <a:off x="1120279" y="260648"/>
            <a:ext cx="55039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mj-ea"/>
              <a:buAutoNum type="circleNumDbPlain" startAt="6"/>
            </a:pPr>
            <a:r>
              <a:rPr lang="zh-CN" altLang="en-US" sz="2400" b="1" smtClean="0">
                <a:latin typeface="Times New Roman" panose="02020603050405020304" pitchFamily="18" charset="0"/>
                <a:cs typeface="Times New Roman" panose="02020603050405020304" pitchFamily="18" charset="0"/>
              </a:rPr>
              <a:t>硬件</a:t>
            </a:r>
            <a:r>
              <a:rPr lang="zh-CN" altLang="en-US" sz="2400" b="1">
                <a:latin typeface="Times New Roman" panose="02020603050405020304" pitchFamily="18" charset="0"/>
                <a:cs typeface="Times New Roman" panose="02020603050405020304" pitchFamily="18" charset="0"/>
              </a:rPr>
              <a:t>手段 </a:t>
            </a:r>
            <a:r>
              <a:rPr lang="en-US" altLang="zh-CN" sz="2400" b="1">
                <a:latin typeface="Times New Roman" panose="02020603050405020304" pitchFamily="18" charset="0"/>
                <a:cs typeface="Times New Roman" panose="02020603050405020304" pitchFamily="18" charset="0"/>
              </a:rPr>
              <a:t>( TSL----test and set lock </a:t>
            </a:r>
            <a:r>
              <a:rPr lang="en-US" altLang="zh-CN" sz="2400" b="1" smtClean="0">
                <a:latin typeface="Times New Roman" panose="02020603050405020304" pitchFamily="18" charset="0"/>
                <a:cs typeface="Times New Roman" panose="02020603050405020304" pitchFamily="18" charset="0"/>
              </a:rPr>
              <a:t>)</a:t>
            </a:r>
            <a:endParaRPr lang="en-US" altLang="zh-CN" sz="2400" b="1">
              <a:latin typeface="Times New Roman" panose="02020603050405020304" pitchFamily="18" charset="0"/>
              <a:cs typeface="Times New Roman" panose="02020603050405020304" pitchFamily="18" charset="0"/>
            </a:endParaRPr>
          </a:p>
        </p:txBody>
      </p:sp>
      <p:sp>
        <p:nvSpPr>
          <p:cNvPr id="6" name="Text Box 5"/>
          <p:cNvSpPr txBox="1">
            <a:spLocks noChangeArrowheads="1"/>
          </p:cNvSpPr>
          <p:nvPr/>
        </p:nvSpPr>
        <p:spPr bwMode="auto">
          <a:xfrm>
            <a:off x="683568" y="1376772"/>
            <a:ext cx="7740860" cy="3631763"/>
          </a:xfrm>
          <a:prstGeom prst="rect">
            <a:avLst/>
          </a:prstGeom>
          <a:solidFill>
            <a:schemeClr val="bg1">
              <a:lumMod val="95000"/>
            </a:schemeClr>
          </a:solidFill>
          <a:ln>
            <a:solidFill>
              <a:srgbClr val="9C4E00"/>
            </a:solidFill>
          </a:ln>
          <a:effectLst/>
        </p:spPr>
        <p:txBody>
          <a:bodyPr wrap="square">
            <a:spAutoFit/>
          </a:bodyPr>
          <a:lstStyle/>
          <a:p>
            <a:pPr algn="just">
              <a:spcBef>
                <a:spcPct val="50000"/>
              </a:spcBef>
            </a:pPr>
            <a:r>
              <a:rPr lang="en-US" altLang="zh-CN" sz="2000" dirty="0" err="1" smtClean="0"/>
              <a:t>Enter_region</a:t>
            </a:r>
            <a:r>
              <a:rPr lang="en-US" altLang="zh-CN" sz="2000" dirty="0" smtClean="0"/>
              <a:t>:</a:t>
            </a:r>
          </a:p>
          <a:p>
            <a:pPr algn="just">
              <a:spcBef>
                <a:spcPct val="50000"/>
              </a:spcBef>
            </a:pPr>
            <a:r>
              <a:rPr lang="en-US" altLang="zh-CN" sz="2000" dirty="0" smtClean="0"/>
              <a:t>	</a:t>
            </a:r>
            <a:r>
              <a:rPr lang="en-US" altLang="zh-CN" sz="2000" dirty="0" err="1" smtClean="0"/>
              <a:t>tsl</a:t>
            </a:r>
            <a:r>
              <a:rPr lang="en-US" altLang="zh-CN" sz="2000" dirty="0" smtClean="0"/>
              <a:t> register , lock       </a:t>
            </a:r>
            <a:r>
              <a:rPr lang="en-US" altLang="zh-CN" dirty="0" smtClean="0"/>
              <a:t>//copy </a:t>
            </a:r>
            <a:r>
              <a:rPr lang="en-US" altLang="zh-CN" dirty="0"/>
              <a:t>LOCK to register and set LOCK to 1</a:t>
            </a:r>
          </a:p>
          <a:p>
            <a:pPr algn="just">
              <a:spcBef>
                <a:spcPct val="50000"/>
              </a:spcBef>
            </a:pPr>
            <a:r>
              <a:rPr lang="en-US" altLang="zh-CN" sz="2000" dirty="0"/>
              <a:t>	</a:t>
            </a:r>
            <a:r>
              <a:rPr lang="en-US" altLang="zh-CN" sz="2000" dirty="0" err="1"/>
              <a:t>cmp</a:t>
            </a:r>
            <a:r>
              <a:rPr lang="en-US" altLang="zh-CN" sz="2000" dirty="0"/>
              <a:t> register, #0      </a:t>
            </a:r>
            <a:r>
              <a:rPr lang="en-US" altLang="zh-CN" sz="2000" dirty="0" smtClean="0"/>
              <a:t> </a:t>
            </a:r>
            <a:r>
              <a:rPr lang="en-US" altLang="zh-CN" dirty="0" smtClean="0"/>
              <a:t>//</a:t>
            </a:r>
            <a:r>
              <a:rPr lang="en-US" altLang="zh-CN" dirty="0"/>
              <a:t>was LOCK zero?</a:t>
            </a:r>
          </a:p>
          <a:p>
            <a:pPr algn="just">
              <a:spcBef>
                <a:spcPct val="50000"/>
              </a:spcBef>
            </a:pPr>
            <a:r>
              <a:rPr lang="en-US" altLang="zh-CN" sz="2000" dirty="0"/>
              <a:t>	</a:t>
            </a:r>
            <a:r>
              <a:rPr lang="en-US" altLang="zh-CN" sz="2000" dirty="0" err="1"/>
              <a:t>jne</a:t>
            </a:r>
            <a:r>
              <a:rPr lang="en-US" altLang="zh-CN" sz="2000" dirty="0"/>
              <a:t> </a:t>
            </a:r>
            <a:r>
              <a:rPr lang="en-US" altLang="zh-CN" sz="2000" dirty="0" err="1"/>
              <a:t>enter_region</a:t>
            </a:r>
            <a:r>
              <a:rPr lang="en-US" altLang="zh-CN" sz="2000" dirty="0"/>
              <a:t>    </a:t>
            </a:r>
            <a:r>
              <a:rPr lang="en-US" altLang="zh-CN" sz="2000" dirty="0" smtClean="0"/>
              <a:t>  </a:t>
            </a:r>
            <a:r>
              <a:rPr lang="en-US" altLang="zh-CN" dirty="0"/>
              <a:t>//if it was non zero, LOCK was set, so loop</a:t>
            </a:r>
          </a:p>
          <a:p>
            <a:pPr algn="just">
              <a:spcBef>
                <a:spcPct val="50000"/>
              </a:spcBef>
            </a:pPr>
            <a:r>
              <a:rPr lang="en-US" altLang="zh-CN" sz="2000" dirty="0"/>
              <a:t>	ret                            </a:t>
            </a:r>
            <a:r>
              <a:rPr lang="en-US" altLang="zh-CN" dirty="0" smtClean="0"/>
              <a:t>//return </a:t>
            </a:r>
            <a:r>
              <a:rPr lang="en-US" altLang="zh-CN" dirty="0"/>
              <a:t>to caller; critical region entered</a:t>
            </a:r>
          </a:p>
          <a:p>
            <a:pPr algn="just">
              <a:spcBef>
                <a:spcPct val="50000"/>
              </a:spcBef>
            </a:pPr>
            <a:r>
              <a:rPr lang="en-US" altLang="zh-CN" sz="2000" dirty="0" err="1" smtClean="0"/>
              <a:t>Leave_region</a:t>
            </a:r>
            <a:r>
              <a:rPr lang="en-US" altLang="zh-CN" sz="2000" dirty="0" smtClean="0"/>
              <a:t>:</a:t>
            </a:r>
          </a:p>
          <a:p>
            <a:pPr algn="just">
              <a:spcBef>
                <a:spcPct val="50000"/>
              </a:spcBef>
            </a:pPr>
            <a:r>
              <a:rPr lang="en-US" altLang="zh-CN" sz="2000" dirty="0"/>
              <a:t>	move lock, #0          </a:t>
            </a:r>
            <a:r>
              <a:rPr lang="en-US" altLang="zh-CN" dirty="0"/>
              <a:t>//store a 0 in LOCK</a:t>
            </a:r>
          </a:p>
          <a:p>
            <a:pPr algn="just">
              <a:spcBef>
                <a:spcPct val="50000"/>
              </a:spcBef>
            </a:pPr>
            <a:r>
              <a:rPr lang="en-US" altLang="zh-CN" sz="2000" dirty="0"/>
              <a:t>	ret                            </a:t>
            </a:r>
            <a:r>
              <a:rPr lang="en-US" altLang="zh-CN" dirty="0"/>
              <a:t>//return to caller</a:t>
            </a:r>
          </a:p>
        </p:txBody>
      </p:sp>
      <p:sp>
        <p:nvSpPr>
          <p:cNvPr id="5" name="Text Box 2"/>
          <p:cNvSpPr txBox="1">
            <a:spLocks noChangeArrowheads="1"/>
          </p:cNvSpPr>
          <p:nvPr/>
        </p:nvSpPr>
        <p:spPr bwMode="auto">
          <a:xfrm>
            <a:off x="539552" y="5193196"/>
            <a:ext cx="795688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ct val="50000"/>
              </a:spcBef>
              <a:buFont typeface="Wingdings" panose="05000000000000000000" pitchFamily="2" charset="2"/>
              <a:buChar char="Ø"/>
            </a:pPr>
            <a:r>
              <a:rPr lang="zh-CN" altLang="en-US" sz="2000" dirty="0" smtClean="0"/>
              <a:t>进程在进入临界区之前先调用</a:t>
            </a:r>
            <a:r>
              <a:rPr lang="en-US" altLang="zh-CN" sz="2000" dirty="0" err="1" smtClean="0"/>
              <a:t>enter_region</a:t>
            </a:r>
            <a:r>
              <a:rPr lang="zh-CN" altLang="en-US" sz="2000" dirty="0" smtClean="0"/>
              <a:t>。这将导致忙等待，直到锁空闲为止。</a:t>
            </a:r>
            <a:endParaRPr lang="en-US" altLang="zh-CN" sz="2000" dirty="0" smtClean="0"/>
          </a:p>
          <a:p>
            <a:pPr marL="342900" indent="-342900" algn="just">
              <a:spcBef>
                <a:spcPct val="50000"/>
              </a:spcBef>
              <a:buFont typeface="Wingdings" panose="05000000000000000000" pitchFamily="2" charset="2"/>
              <a:buChar char="Ø"/>
            </a:pPr>
            <a:r>
              <a:rPr lang="zh-CN" altLang="en-US" sz="2000" dirty="0" smtClean="0"/>
              <a:t>进程从临界区返回时它调用</a:t>
            </a:r>
            <a:r>
              <a:rPr lang="en-US" altLang="zh-CN" sz="2000" dirty="0" err="1" smtClean="0"/>
              <a:t>leave_region</a:t>
            </a:r>
            <a:r>
              <a:rPr lang="zh-CN" altLang="en-US" sz="2000" dirty="0" smtClean="0"/>
              <a:t>，把锁置为</a:t>
            </a:r>
            <a:r>
              <a:rPr lang="en-US" altLang="zh-CN" sz="2000" dirty="0" smtClean="0"/>
              <a:t>0</a:t>
            </a:r>
            <a:endParaRPr lang="zh-CN" altLang="en-US" sz="2000" dirty="0"/>
          </a:p>
        </p:txBody>
      </p:sp>
    </p:spTree>
    <p:extLst>
      <p:ext uri="{BB962C8B-B14F-4D97-AF65-F5344CB8AC3E}">
        <p14:creationId xmlns:p14="http://schemas.microsoft.com/office/powerpoint/2010/main" val="35346985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3568" y="1160748"/>
            <a:ext cx="7668852" cy="51478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algn="just">
              <a:lnSpc>
                <a:spcPct val="150000"/>
              </a:lnSpc>
              <a:spcBef>
                <a:spcPts val="0"/>
              </a:spcBef>
              <a:buFont typeface="Wingdings" panose="05000000000000000000" pitchFamily="2" charset="2"/>
              <a:buChar char="n"/>
            </a:pPr>
            <a:r>
              <a:rPr lang="zh-CN" altLang="en-US" sz="2400" b="1" kern="0" dirty="0" smtClean="0"/>
              <a:t>硬件方法的优点</a:t>
            </a:r>
          </a:p>
          <a:p>
            <a:pPr lvl="1" algn="just">
              <a:lnSpc>
                <a:spcPct val="150000"/>
              </a:lnSpc>
              <a:spcBef>
                <a:spcPts val="0"/>
              </a:spcBef>
              <a:buFont typeface="Wingdings" panose="05000000000000000000" pitchFamily="2" charset="2"/>
              <a:buChar char="Ø"/>
            </a:pPr>
            <a:r>
              <a:rPr lang="zh-CN" altLang="en-US" sz="2000" kern="0" dirty="0" smtClean="0"/>
              <a:t>适用于任意数目的进程，在单处理器或多处理器上</a:t>
            </a:r>
          </a:p>
          <a:p>
            <a:pPr lvl="1" algn="just">
              <a:lnSpc>
                <a:spcPct val="150000"/>
              </a:lnSpc>
              <a:spcBef>
                <a:spcPts val="0"/>
              </a:spcBef>
              <a:buFont typeface="Wingdings" panose="05000000000000000000" pitchFamily="2" charset="2"/>
              <a:buChar char="Ø"/>
            </a:pPr>
            <a:r>
              <a:rPr lang="zh-CN" altLang="en-US" sz="2000" kern="0" dirty="0" smtClean="0"/>
              <a:t>简单，容易验证其正确性</a:t>
            </a:r>
          </a:p>
          <a:p>
            <a:pPr lvl="1" algn="just">
              <a:lnSpc>
                <a:spcPct val="150000"/>
              </a:lnSpc>
              <a:spcBef>
                <a:spcPts val="0"/>
              </a:spcBef>
              <a:buFont typeface="Wingdings" panose="05000000000000000000" pitchFamily="2" charset="2"/>
              <a:buChar char="Ø"/>
            </a:pPr>
            <a:r>
              <a:rPr lang="zh-CN" altLang="en-US" sz="2000" kern="0" dirty="0" smtClean="0"/>
              <a:t>可以支持进程内存在多个临界区，只需为每个临界区设立一个布尔变量</a:t>
            </a:r>
          </a:p>
          <a:p>
            <a:pPr algn="just">
              <a:lnSpc>
                <a:spcPct val="150000"/>
              </a:lnSpc>
              <a:spcBef>
                <a:spcPts val="0"/>
              </a:spcBef>
              <a:buFont typeface="Wingdings" panose="05000000000000000000" pitchFamily="2" charset="2"/>
              <a:buChar char="n"/>
            </a:pPr>
            <a:r>
              <a:rPr lang="zh-CN" altLang="en-US" sz="2400" b="1" kern="0" dirty="0" smtClean="0"/>
              <a:t>硬件方法的缺点</a:t>
            </a:r>
          </a:p>
          <a:p>
            <a:pPr lvl="1" algn="just">
              <a:lnSpc>
                <a:spcPct val="150000"/>
              </a:lnSpc>
              <a:spcBef>
                <a:spcPts val="0"/>
              </a:spcBef>
              <a:buFont typeface="Wingdings" panose="05000000000000000000" pitchFamily="2" charset="2"/>
              <a:buChar char="Ø"/>
            </a:pPr>
            <a:r>
              <a:rPr lang="zh-CN" altLang="en-US" sz="2000" kern="0" dirty="0" smtClean="0"/>
              <a:t>等待要耗费</a:t>
            </a:r>
            <a:r>
              <a:rPr lang="en-US" altLang="zh-CN" sz="2000" kern="0" dirty="0" smtClean="0"/>
              <a:t>CPU</a:t>
            </a:r>
            <a:r>
              <a:rPr lang="zh-CN" altLang="en-US" sz="2000" kern="0" dirty="0" smtClean="0"/>
              <a:t>时间，不能实现</a:t>
            </a:r>
            <a:r>
              <a:rPr lang="en-US" altLang="zh-CN" sz="2000" kern="0" dirty="0" smtClean="0"/>
              <a:t>"</a:t>
            </a:r>
            <a:r>
              <a:rPr lang="zh-CN" altLang="en-US" sz="2000" kern="0" dirty="0" smtClean="0"/>
              <a:t>让权等待</a:t>
            </a:r>
            <a:r>
              <a:rPr lang="en-US" altLang="zh-CN" sz="2000" kern="0" dirty="0" smtClean="0"/>
              <a:t>"</a:t>
            </a:r>
          </a:p>
          <a:p>
            <a:pPr lvl="1" algn="just">
              <a:lnSpc>
                <a:spcPct val="150000"/>
              </a:lnSpc>
              <a:spcBef>
                <a:spcPts val="0"/>
              </a:spcBef>
              <a:buFont typeface="Wingdings" panose="05000000000000000000" pitchFamily="2" charset="2"/>
              <a:buChar char="Ø"/>
            </a:pPr>
            <a:r>
              <a:rPr lang="zh-CN" altLang="en-US" sz="2000" kern="0" dirty="0" smtClean="0"/>
              <a:t>可能</a:t>
            </a:r>
            <a:r>
              <a:rPr lang="en-US" altLang="zh-CN" sz="2000" kern="0" dirty="0" smtClean="0"/>
              <a:t>"</a:t>
            </a:r>
            <a:r>
              <a:rPr lang="zh-CN" altLang="en-US" sz="2000" kern="0" dirty="0" smtClean="0"/>
              <a:t>饥饿</a:t>
            </a:r>
            <a:r>
              <a:rPr lang="en-US" altLang="zh-CN" sz="2000" kern="0" dirty="0" smtClean="0"/>
              <a:t>"</a:t>
            </a:r>
            <a:r>
              <a:rPr lang="zh-CN" altLang="en-US" sz="2000" kern="0" dirty="0" smtClean="0"/>
              <a:t>：从等待进程中随机选择一个进入临界区，有的进程可能一直选不上</a:t>
            </a:r>
          </a:p>
          <a:p>
            <a:pPr lvl="1" algn="just">
              <a:lnSpc>
                <a:spcPct val="150000"/>
              </a:lnSpc>
              <a:spcBef>
                <a:spcPts val="0"/>
              </a:spcBef>
              <a:buFont typeface="Wingdings" panose="05000000000000000000" pitchFamily="2" charset="2"/>
              <a:buChar char="Ø"/>
            </a:pPr>
            <a:r>
              <a:rPr lang="zh-CN" altLang="en-US" sz="2000" kern="0" dirty="0" smtClean="0"/>
              <a:t>可能死锁</a:t>
            </a:r>
            <a:endParaRPr lang="zh-CN" altLang="en-US" sz="2000" kern="0" dirty="0"/>
          </a:p>
        </p:txBody>
      </p:sp>
      <p:sp>
        <p:nvSpPr>
          <p:cNvPr id="5" name="Text Box 3"/>
          <p:cNvSpPr txBox="1">
            <a:spLocks noChangeArrowheads="1"/>
          </p:cNvSpPr>
          <p:nvPr/>
        </p:nvSpPr>
        <p:spPr bwMode="auto">
          <a:xfrm>
            <a:off x="1120279" y="260648"/>
            <a:ext cx="55039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mj-ea"/>
              <a:buAutoNum type="circleNumDbPlain" startAt="6"/>
            </a:pPr>
            <a:r>
              <a:rPr lang="zh-CN" altLang="en-US" sz="2400" b="1" smtClean="0">
                <a:latin typeface="Times New Roman" panose="02020603050405020304" pitchFamily="18" charset="0"/>
                <a:cs typeface="Times New Roman" panose="02020603050405020304" pitchFamily="18" charset="0"/>
              </a:rPr>
              <a:t>硬件</a:t>
            </a:r>
            <a:r>
              <a:rPr lang="zh-CN" altLang="en-US" sz="2400" b="1">
                <a:latin typeface="Times New Roman" panose="02020603050405020304" pitchFamily="18" charset="0"/>
                <a:cs typeface="Times New Roman" panose="02020603050405020304" pitchFamily="18" charset="0"/>
              </a:rPr>
              <a:t>手段 </a:t>
            </a:r>
            <a:r>
              <a:rPr lang="en-US" altLang="zh-CN" sz="2400" b="1">
                <a:latin typeface="Times New Roman" panose="02020603050405020304" pitchFamily="18" charset="0"/>
                <a:cs typeface="Times New Roman" panose="02020603050405020304" pitchFamily="18" charset="0"/>
              </a:rPr>
              <a:t>( TSL----test and set lock </a:t>
            </a:r>
            <a:r>
              <a:rPr lang="en-US" altLang="zh-CN" sz="2400" b="1" smtClean="0">
                <a:latin typeface="Times New Roman" panose="02020603050405020304" pitchFamily="18" charset="0"/>
                <a:cs typeface="Times New Roman" panose="02020603050405020304" pitchFamily="18" charset="0"/>
              </a:rPr>
              <a:t>)</a:t>
            </a:r>
            <a:endParaRPr lang="en-US" altLang="zh-CN"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3332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2.2.4 </a:t>
            </a:r>
            <a:r>
              <a:rPr lang="zh-CN" altLang="en-US" sz="2800" b="1" smtClean="0">
                <a:latin typeface="Times New Roman" panose="02020603050405020304" pitchFamily="18" charset="0"/>
                <a:cs typeface="Times New Roman" panose="02020603050405020304" pitchFamily="18" charset="0"/>
              </a:rPr>
              <a:t>睡眠和唤醒</a:t>
            </a:r>
            <a:endParaRPr lang="en-US" altLang="zh-CN" sz="2800" b="1" dirty="0">
              <a:latin typeface="Times New Roman" panose="02020603050405020304" pitchFamily="18" charset="0"/>
              <a:cs typeface="Times New Roman" panose="02020603050405020304" pitchFamily="18" charset="0"/>
            </a:endParaRPr>
          </a:p>
        </p:txBody>
      </p:sp>
      <p:sp>
        <p:nvSpPr>
          <p:cNvPr id="2" name="矩形 1"/>
          <p:cNvSpPr/>
          <p:nvPr/>
        </p:nvSpPr>
        <p:spPr>
          <a:xfrm>
            <a:off x="799423" y="1304764"/>
            <a:ext cx="7579401" cy="3508653"/>
          </a:xfrm>
          <a:prstGeom prst="rect">
            <a:avLst/>
          </a:prstGeom>
        </p:spPr>
        <p:txBody>
          <a:bodyPr wrap="square">
            <a:spAutoFit/>
          </a:bodyPr>
          <a:lstStyle/>
          <a:p>
            <a:pPr algn="just">
              <a:lnSpc>
                <a:spcPct val="150000"/>
              </a:lnSpc>
            </a:pPr>
            <a:r>
              <a:rPr lang="zh-CN" altLang="en-US" sz="2400" b="1"/>
              <a:t>对于</a:t>
            </a:r>
            <a:r>
              <a:rPr lang="en-US" altLang="zh-CN" sz="2400" b="1"/>
              <a:t>Peterson</a:t>
            </a:r>
            <a:r>
              <a:rPr lang="zh-CN" altLang="en-US" sz="2400" b="1"/>
              <a:t>和</a:t>
            </a:r>
            <a:r>
              <a:rPr lang="en-US" altLang="zh-CN" sz="2400" b="1"/>
              <a:t>TSL</a:t>
            </a:r>
            <a:r>
              <a:rPr lang="zh-CN" altLang="en-US" sz="2400" b="1"/>
              <a:t>问题，都能够很好地实现互斥，但也都同时存在问题：</a:t>
            </a:r>
          </a:p>
          <a:p>
            <a:pPr marL="342900" indent="-342900" algn="just">
              <a:lnSpc>
                <a:spcPct val="150000"/>
              </a:lnSpc>
              <a:buFont typeface="Wingdings" panose="05000000000000000000" pitchFamily="2" charset="2"/>
              <a:buChar char="Ø"/>
            </a:pPr>
            <a:r>
              <a:rPr lang="zh-CN" altLang="en-US" sz="2000" smtClean="0"/>
              <a:t>忙等待</a:t>
            </a:r>
            <a:r>
              <a:rPr lang="zh-CN" altLang="en-US" sz="2000"/>
              <a:t>，浪费</a:t>
            </a:r>
            <a:r>
              <a:rPr lang="en-US" altLang="zh-CN" sz="2000"/>
              <a:t>CPU</a:t>
            </a:r>
            <a:r>
              <a:rPr lang="zh-CN" altLang="en-US" sz="2000"/>
              <a:t>的资源。</a:t>
            </a:r>
          </a:p>
          <a:p>
            <a:pPr marL="342900" indent="-342900" algn="just">
              <a:lnSpc>
                <a:spcPct val="150000"/>
              </a:lnSpc>
              <a:buFont typeface="Wingdings" panose="05000000000000000000" pitchFamily="2" charset="2"/>
              <a:buChar char="Ø"/>
            </a:pPr>
            <a:r>
              <a:rPr lang="zh-CN" altLang="en-US" sz="2000" smtClean="0"/>
              <a:t>进程</a:t>
            </a:r>
            <a:r>
              <a:rPr lang="zh-CN" altLang="en-US" sz="2000"/>
              <a:t>的优先级有差别：当有两个进程，</a:t>
            </a:r>
            <a:r>
              <a:rPr lang="en-US" altLang="zh-CN" sz="2000"/>
              <a:t>A</a:t>
            </a:r>
            <a:r>
              <a:rPr lang="zh-CN" altLang="en-US" sz="2000"/>
              <a:t>、</a:t>
            </a:r>
            <a:r>
              <a:rPr lang="en-US" altLang="zh-CN" sz="2000"/>
              <a:t>B</a:t>
            </a:r>
            <a:r>
              <a:rPr lang="zh-CN" altLang="en-US" sz="2000"/>
              <a:t>， </a:t>
            </a:r>
            <a:r>
              <a:rPr lang="en-US" altLang="zh-CN" sz="2000"/>
              <a:t>A</a:t>
            </a:r>
            <a:r>
              <a:rPr lang="zh-CN" altLang="en-US" sz="2000"/>
              <a:t>的优先级高，处于就绪状态，而此时，</a:t>
            </a:r>
            <a:r>
              <a:rPr lang="en-US" altLang="zh-CN" sz="2000"/>
              <a:t>B</a:t>
            </a:r>
            <a:r>
              <a:rPr lang="zh-CN" altLang="en-US" sz="2000"/>
              <a:t>在临界区内，由于优先级低，故无法被调度，也就无法离开临界区，那</a:t>
            </a:r>
            <a:r>
              <a:rPr lang="en-US" altLang="zh-CN" sz="2000"/>
              <a:t>A</a:t>
            </a:r>
            <a:r>
              <a:rPr lang="zh-CN" altLang="en-US" sz="2000"/>
              <a:t>就只能够在临界区外等待</a:t>
            </a:r>
            <a:r>
              <a:rPr lang="zh-CN" altLang="en-US" sz="2000" smtClean="0"/>
              <a:t>。</a:t>
            </a:r>
            <a:endParaRPr lang="en-US" altLang="zh-CN" sz="2000" smtClean="0"/>
          </a:p>
          <a:p>
            <a:pPr algn="just">
              <a:lnSpc>
                <a:spcPct val="150000"/>
              </a:lnSpc>
            </a:pPr>
            <a:r>
              <a:rPr lang="en-US" altLang="zh-CN" sz="2000"/>
              <a:t> </a:t>
            </a:r>
            <a:r>
              <a:rPr lang="en-US" altLang="zh-CN" sz="2000" smtClean="0"/>
              <a:t>    </a:t>
            </a:r>
            <a:r>
              <a:rPr lang="zh-CN" altLang="en-US" sz="2000" smtClean="0"/>
              <a:t>（优先级反转问题 </a:t>
            </a:r>
            <a:r>
              <a:rPr lang="en-US" altLang="zh-CN" sz="2000" smtClean="0"/>
              <a:t>priority inversion problem</a:t>
            </a:r>
            <a:r>
              <a:rPr lang="zh-CN" altLang="en-US" sz="2000" smtClean="0"/>
              <a:t>）</a:t>
            </a:r>
            <a:endParaRPr lang="zh-CN" altLang="en-US" sz="2000"/>
          </a:p>
        </p:txBody>
      </p:sp>
      <p:sp>
        <p:nvSpPr>
          <p:cNvPr id="4" name="矩形 3"/>
          <p:cNvSpPr/>
          <p:nvPr/>
        </p:nvSpPr>
        <p:spPr>
          <a:xfrm>
            <a:off x="799423" y="5087133"/>
            <a:ext cx="7884876" cy="574581"/>
          </a:xfrm>
          <a:prstGeom prst="rect">
            <a:avLst/>
          </a:prstGeom>
        </p:spPr>
        <p:txBody>
          <a:bodyPr wrap="square">
            <a:spAutoFit/>
          </a:bodyPr>
          <a:lstStyle/>
          <a:p>
            <a:pPr marL="342900" indent="-342900" algn="just">
              <a:lnSpc>
                <a:spcPct val="150000"/>
              </a:lnSpc>
              <a:buFont typeface="Wingdings" panose="05000000000000000000" pitchFamily="2" charset="2"/>
              <a:buChar char="n"/>
            </a:pPr>
            <a:r>
              <a:rPr lang="zh-CN" altLang="en-US" sz="2400" b="1" dirty="0" smtClean="0"/>
              <a:t>解决</a:t>
            </a:r>
            <a:r>
              <a:rPr lang="zh-CN" altLang="en-US" sz="2400" b="1" dirty="0"/>
              <a:t>的途径就是引入新的概念：</a:t>
            </a:r>
            <a:r>
              <a:rPr lang="zh-CN" altLang="en-US" sz="2400" b="1" dirty="0">
                <a:solidFill>
                  <a:srgbClr val="FF0000"/>
                </a:solidFill>
              </a:rPr>
              <a:t>睡眠</a:t>
            </a:r>
            <a:r>
              <a:rPr lang="zh-CN" altLang="en-US" sz="2400" b="1" dirty="0"/>
              <a:t>  </a:t>
            </a:r>
            <a:r>
              <a:rPr lang="zh-CN" altLang="en-US" sz="2400" b="1" dirty="0" smtClean="0">
                <a:solidFill>
                  <a:srgbClr val="FF0000"/>
                </a:solidFill>
              </a:rPr>
              <a:t>唤醒</a:t>
            </a:r>
            <a:endParaRPr lang="zh-CN" altLang="en-US" sz="2400" b="1" dirty="0">
              <a:solidFill>
                <a:srgbClr val="FF0000"/>
              </a:solidFill>
            </a:endParaRPr>
          </a:p>
        </p:txBody>
      </p:sp>
    </p:spTree>
    <p:extLst>
      <p:ext uri="{BB962C8B-B14F-4D97-AF65-F5344CB8AC3E}">
        <p14:creationId xmlns:p14="http://schemas.microsoft.com/office/powerpoint/2010/main" val="30603995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2.2.4 </a:t>
            </a:r>
            <a:r>
              <a:rPr lang="zh-CN" altLang="en-US" sz="2800" b="1" smtClean="0">
                <a:latin typeface="Times New Roman" panose="02020603050405020304" pitchFamily="18" charset="0"/>
                <a:cs typeface="Times New Roman" panose="02020603050405020304" pitchFamily="18" charset="0"/>
              </a:rPr>
              <a:t>睡眠和唤醒</a:t>
            </a:r>
            <a:endParaRPr lang="en-US" altLang="zh-CN" sz="2800" b="1"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bwMode="auto">
          <a:xfrm>
            <a:off x="782885" y="872716"/>
            <a:ext cx="8229600" cy="25202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30000"/>
              </a:lnSpc>
              <a:buFont typeface="Wingdings" panose="05000000000000000000" pitchFamily="2" charset="2"/>
              <a:buChar char="n"/>
              <a:defRPr/>
            </a:pPr>
            <a:r>
              <a:rPr lang="zh-CN" altLang="en-US" sz="2400" kern="0" dirty="0" smtClean="0"/>
              <a:t>模型思想</a:t>
            </a:r>
          </a:p>
          <a:p>
            <a:pPr lvl="1" eaLnBrk="1" hangingPunct="1">
              <a:lnSpc>
                <a:spcPct val="130000"/>
              </a:lnSpc>
              <a:buFont typeface="Wingdings" panose="05000000000000000000" pitchFamily="2" charset="2"/>
              <a:buChar char="Ø"/>
              <a:defRPr/>
            </a:pPr>
            <a:r>
              <a:rPr lang="en-US" altLang="zh-CN" sz="2000" kern="0" dirty="0" smtClean="0"/>
              <a:t>OS</a:t>
            </a:r>
            <a:r>
              <a:rPr lang="zh-CN" altLang="en-US" sz="2000" kern="0" dirty="0" smtClean="0"/>
              <a:t>提供</a:t>
            </a:r>
            <a:r>
              <a:rPr lang="zh-CN" altLang="en-US" sz="2000" b="1" kern="0" dirty="0" smtClean="0">
                <a:solidFill>
                  <a:srgbClr val="FF0000"/>
                </a:solidFill>
              </a:rPr>
              <a:t>系统调用</a:t>
            </a:r>
            <a:r>
              <a:rPr lang="zh-CN" altLang="en-US" sz="2000" kern="0" dirty="0" smtClean="0"/>
              <a:t>原语（</a:t>
            </a:r>
            <a:r>
              <a:rPr lang="en-US" altLang="zh-CN" sz="2000" kern="0" dirty="0" smtClean="0"/>
              <a:t>Atomic Action</a:t>
            </a:r>
            <a:r>
              <a:rPr lang="zh-CN" altLang="en-US" sz="2000" kern="0" dirty="0" smtClean="0"/>
              <a:t>），改变进程状态</a:t>
            </a:r>
          </a:p>
          <a:p>
            <a:pPr lvl="1" eaLnBrk="1" hangingPunct="1">
              <a:lnSpc>
                <a:spcPct val="130000"/>
              </a:lnSpc>
              <a:buFont typeface="Wingdings" panose="05000000000000000000" pitchFamily="2" charset="2"/>
              <a:buChar char="Ø"/>
              <a:defRPr/>
            </a:pPr>
            <a:r>
              <a:rPr lang="zh-CN" altLang="en-US" sz="2000" kern="0" dirty="0" smtClean="0"/>
              <a:t>无法进入临界区的进程转为</a:t>
            </a:r>
            <a:r>
              <a:rPr lang="zh-CN" altLang="en-US" sz="2000" b="1" kern="0" dirty="0" smtClean="0">
                <a:solidFill>
                  <a:srgbClr val="FF0000"/>
                </a:solidFill>
              </a:rPr>
              <a:t>阻塞态</a:t>
            </a:r>
            <a:r>
              <a:rPr lang="zh-CN" altLang="en-US" sz="2000" kern="0" dirty="0" smtClean="0"/>
              <a:t>，条件满足则</a:t>
            </a:r>
            <a:r>
              <a:rPr lang="zh-CN" altLang="en-US" sz="2000" b="1" kern="0" dirty="0" smtClean="0">
                <a:solidFill>
                  <a:srgbClr val="FF0000"/>
                </a:solidFill>
              </a:rPr>
              <a:t>被唤醒</a:t>
            </a:r>
          </a:p>
          <a:p>
            <a:pPr lvl="1" eaLnBrk="1" hangingPunct="1">
              <a:lnSpc>
                <a:spcPct val="130000"/>
              </a:lnSpc>
              <a:buFont typeface="Wingdings" panose="05000000000000000000" pitchFamily="2" charset="2"/>
              <a:buChar char="Ø"/>
              <a:defRPr/>
            </a:pPr>
            <a:r>
              <a:rPr lang="zh-CN" altLang="en-US" sz="2000" kern="0" dirty="0" smtClean="0"/>
              <a:t>可有效克服忙等待造成的资源浪费</a:t>
            </a:r>
          </a:p>
          <a:p>
            <a:pPr lvl="1" eaLnBrk="1" hangingPunct="1">
              <a:lnSpc>
                <a:spcPct val="130000"/>
              </a:lnSpc>
              <a:buFont typeface="Wingdings" panose="05000000000000000000" pitchFamily="2" charset="2"/>
              <a:buChar char="Ø"/>
              <a:defRPr/>
            </a:pPr>
            <a:r>
              <a:rPr lang="zh-CN" altLang="en-US" sz="2000" kern="0" dirty="0" smtClean="0"/>
              <a:t>更重要的优点：</a:t>
            </a:r>
            <a:r>
              <a:rPr lang="zh-CN" altLang="en-US" sz="2000" b="1" kern="0" dirty="0" smtClean="0">
                <a:solidFill>
                  <a:srgbClr val="FF0000"/>
                </a:solidFill>
              </a:rPr>
              <a:t>可同时实现</a:t>
            </a:r>
            <a:r>
              <a:rPr lang="zh-CN" altLang="en-US" sz="2000" b="1" u="sng" kern="0" dirty="0" smtClean="0">
                <a:solidFill>
                  <a:srgbClr val="FF0000"/>
                </a:solidFill>
              </a:rPr>
              <a:t>同步</a:t>
            </a:r>
            <a:r>
              <a:rPr lang="zh-CN" altLang="en-US" sz="2000" b="1" kern="0" dirty="0" smtClean="0">
                <a:solidFill>
                  <a:srgbClr val="FF0000"/>
                </a:solidFill>
              </a:rPr>
              <a:t>与</a:t>
            </a:r>
            <a:r>
              <a:rPr lang="zh-CN" altLang="en-US" sz="2000" b="1" u="sng" kern="0" dirty="0" smtClean="0">
                <a:solidFill>
                  <a:srgbClr val="FF0000"/>
                </a:solidFill>
              </a:rPr>
              <a:t>互斥</a:t>
            </a:r>
          </a:p>
        </p:txBody>
      </p:sp>
      <p:sp>
        <p:nvSpPr>
          <p:cNvPr id="6" name="Rectangle 3"/>
          <p:cNvSpPr txBox="1">
            <a:spLocks noChangeArrowheads="1"/>
          </p:cNvSpPr>
          <p:nvPr/>
        </p:nvSpPr>
        <p:spPr bwMode="auto">
          <a:xfrm>
            <a:off x="782885" y="3248980"/>
            <a:ext cx="8229600" cy="30772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40000"/>
              </a:lnSpc>
              <a:buFont typeface="Wingdings" panose="05000000000000000000" pitchFamily="2" charset="2"/>
              <a:buChar char="n"/>
              <a:defRPr/>
            </a:pPr>
            <a:r>
              <a:rPr lang="zh-CN" altLang="en-US" sz="2000" kern="0" dirty="0" smtClean="0"/>
              <a:t>操作系统原语设计</a:t>
            </a:r>
          </a:p>
          <a:p>
            <a:pPr lvl="1" eaLnBrk="1" hangingPunct="1">
              <a:lnSpc>
                <a:spcPct val="140000"/>
              </a:lnSpc>
              <a:buFont typeface="Wingdings" panose="05000000000000000000" pitchFamily="2" charset="2"/>
              <a:buChar char="Ø"/>
              <a:defRPr/>
            </a:pPr>
            <a:r>
              <a:rPr lang="en-US" altLang="zh-CN" sz="2000" kern="0" dirty="0" smtClean="0"/>
              <a:t>Sleep()</a:t>
            </a:r>
            <a:r>
              <a:rPr lang="zh-CN" altLang="en-US" sz="2000" kern="0" dirty="0" smtClean="0"/>
              <a:t>：调用该原语的进程将变为</a:t>
            </a:r>
            <a:r>
              <a:rPr lang="zh-CN" altLang="en-US" sz="2000" b="1" kern="0" dirty="0" smtClean="0">
                <a:solidFill>
                  <a:srgbClr val="FF0000"/>
                </a:solidFill>
              </a:rPr>
              <a:t>阻塞态</a:t>
            </a:r>
            <a:r>
              <a:rPr lang="zh-CN" altLang="en-US" sz="2000" kern="0" dirty="0" smtClean="0"/>
              <a:t>，即</a:t>
            </a:r>
            <a:r>
              <a:rPr lang="zh-CN" altLang="en-US" sz="2000" b="1" kern="0" dirty="0" smtClean="0">
                <a:solidFill>
                  <a:srgbClr val="FF0000"/>
                </a:solidFill>
              </a:rPr>
              <a:t>挂起</a:t>
            </a:r>
          </a:p>
          <a:p>
            <a:pPr lvl="1" eaLnBrk="1" hangingPunct="1">
              <a:lnSpc>
                <a:spcPct val="140000"/>
              </a:lnSpc>
              <a:buFont typeface="Wingdings" panose="05000000000000000000" pitchFamily="2" charset="2"/>
              <a:buChar char="Ø"/>
              <a:defRPr/>
            </a:pPr>
            <a:r>
              <a:rPr lang="en-US" altLang="zh-CN" sz="2000" kern="0" dirty="0" smtClean="0"/>
              <a:t>Wakeup(ID)</a:t>
            </a:r>
            <a:r>
              <a:rPr lang="zh-CN" altLang="en-US" sz="2000" kern="0" dirty="0" smtClean="0"/>
              <a:t>：该原语将唤醒</a:t>
            </a:r>
            <a:r>
              <a:rPr lang="en-US" altLang="zh-CN" sz="2000" kern="0" dirty="0" smtClean="0"/>
              <a:t>ID</a:t>
            </a:r>
            <a:r>
              <a:rPr lang="zh-CN" altLang="en-US" sz="2000" kern="0" dirty="0" smtClean="0"/>
              <a:t>标识的进程</a:t>
            </a:r>
          </a:p>
          <a:p>
            <a:pPr eaLnBrk="1" hangingPunct="1">
              <a:lnSpc>
                <a:spcPct val="140000"/>
              </a:lnSpc>
              <a:buFont typeface="Wingdings" panose="05000000000000000000" pitchFamily="2" charset="2"/>
              <a:buChar char="n"/>
              <a:defRPr/>
            </a:pPr>
            <a:r>
              <a:rPr lang="zh-CN" altLang="en-US" sz="2000" kern="0" dirty="0" smtClean="0"/>
              <a:t>原语使用思想</a:t>
            </a:r>
          </a:p>
          <a:p>
            <a:pPr lvl="1" eaLnBrk="1" hangingPunct="1">
              <a:lnSpc>
                <a:spcPct val="140000"/>
              </a:lnSpc>
              <a:buFont typeface="Wingdings" panose="05000000000000000000" pitchFamily="2" charset="2"/>
              <a:buChar char="Ø"/>
              <a:defRPr/>
            </a:pPr>
            <a:r>
              <a:rPr lang="zh-CN" altLang="en-US" sz="2000" kern="0" dirty="0" smtClean="0"/>
              <a:t>进入临界区前</a:t>
            </a:r>
            <a:r>
              <a:rPr lang="zh-CN" altLang="en-US" sz="2000" u="sng" kern="0" dirty="0" smtClean="0"/>
              <a:t>检查竞争条件，如不满足则睡眠</a:t>
            </a:r>
          </a:p>
          <a:p>
            <a:pPr lvl="1" eaLnBrk="1" hangingPunct="1">
              <a:lnSpc>
                <a:spcPct val="140000"/>
              </a:lnSpc>
              <a:buFont typeface="Wingdings" panose="05000000000000000000" pitchFamily="2" charset="2"/>
              <a:buChar char="Ø"/>
              <a:defRPr/>
            </a:pPr>
            <a:r>
              <a:rPr lang="zh-CN" altLang="en-US" sz="2000" kern="0" dirty="0" smtClean="0"/>
              <a:t>离开临界区后</a:t>
            </a:r>
            <a:r>
              <a:rPr lang="zh-CN" altLang="en-US" sz="2000" u="sng" kern="0" dirty="0" smtClean="0"/>
              <a:t>唤醒互斥进程</a:t>
            </a:r>
          </a:p>
        </p:txBody>
      </p:sp>
    </p:spTree>
    <p:extLst>
      <p:ext uri="{BB962C8B-B14F-4D97-AF65-F5344CB8AC3E}">
        <p14:creationId xmlns:p14="http://schemas.microsoft.com/office/powerpoint/2010/main" val="150553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 calcmode="lin" valueType="num">
                                      <p:cBhvr additive="base">
                                        <p:cTn id="3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 calcmode="lin" valueType="num">
                                      <p:cBhvr additive="base">
                                        <p:cTn id="4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 calcmode="lin" valueType="num">
                                      <p:cBhvr additive="base">
                                        <p:cTn id="4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additive="base">
                                        <p:cTn id="5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 calcmode="lin" valueType="num">
                                      <p:cBhvr additive="base">
                                        <p:cTn id="5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2.2.4 </a:t>
            </a:r>
            <a:r>
              <a:rPr lang="zh-CN" altLang="en-US" sz="2800" b="1" smtClean="0">
                <a:latin typeface="Times New Roman" panose="02020603050405020304" pitchFamily="18" charset="0"/>
                <a:cs typeface="Times New Roman" panose="02020603050405020304" pitchFamily="18" charset="0"/>
              </a:rPr>
              <a:t>睡眠和唤醒</a:t>
            </a:r>
            <a:endParaRPr lang="en-US" altLang="zh-CN" sz="2800" b="1"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1223628" y="980728"/>
            <a:ext cx="7056784"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smtClean="0"/>
              <a:t>阅读</a:t>
            </a:r>
            <a:r>
              <a:rPr lang="en-US" altLang="zh-CN" sz="2400" b="1" smtClean="0"/>
              <a:t>P53</a:t>
            </a:r>
            <a:r>
              <a:rPr lang="zh-CN" altLang="en-US" sz="2400" b="1" smtClean="0"/>
              <a:t>生产者</a:t>
            </a:r>
            <a:r>
              <a:rPr lang="en-US" altLang="zh-CN" sz="2400" b="1" smtClean="0"/>
              <a:t>-</a:t>
            </a:r>
            <a:r>
              <a:rPr lang="zh-CN" altLang="en-US" sz="2400" b="1" smtClean="0"/>
              <a:t>消费者问题（有界缓冲区问题）</a:t>
            </a:r>
            <a:endParaRPr lang="zh-CN" altLang="en-US" sz="2400" b="1"/>
          </a:p>
        </p:txBody>
      </p:sp>
      <p:sp>
        <p:nvSpPr>
          <p:cNvPr id="15" name="文本框 14"/>
          <p:cNvSpPr txBox="1"/>
          <p:nvPr/>
        </p:nvSpPr>
        <p:spPr>
          <a:xfrm>
            <a:off x="1223628" y="1454606"/>
            <a:ext cx="8244916" cy="1846659"/>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a:t>问题描述：</a:t>
            </a:r>
          </a:p>
          <a:p>
            <a:pPr marL="342900" indent="-342900" algn="just">
              <a:lnSpc>
                <a:spcPct val="150000"/>
              </a:lnSpc>
              <a:buFont typeface="Wingdings" panose="05000000000000000000" pitchFamily="2" charset="2"/>
              <a:buChar char="Ø"/>
            </a:pPr>
            <a:r>
              <a:rPr lang="zh-CN" altLang="en-US" sz="2000" dirty="0"/>
              <a:t>一个有限空间的共享缓冲区，负责存放货物</a:t>
            </a:r>
          </a:p>
          <a:p>
            <a:pPr marL="342900" indent="-342900" algn="just">
              <a:lnSpc>
                <a:spcPct val="150000"/>
              </a:lnSpc>
              <a:buFont typeface="Wingdings" panose="05000000000000000000" pitchFamily="2" charset="2"/>
              <a:buChar char="Ø"/>
            </a:pPr>
            <a:r>
              <a:rPr lang="zh-CN" altLang="en-US" sz="2000" dirty="0"/>
              <a:t>生产者向缓冲区中放物品，缓冲区满则不能放</a:t>
            </a:r>
          </a:p>
          <a:p>
            <a:pPr marL="342900" indent="-342900" algn="just">
              <a:lnSpc>
                <a:spcPct val="150000"/>
              </a:lnSpc>
              <a:buFont typeface="Wingdings" panose="05000000000000000000" pitchFamily="2" charset="2"/>
              <a:buChar char="Ø"/>
            </a:pPr>
            <a:r>
              <a:rPr lang="zh-CN" altLang="en-US" sz="2000" dirty="0"/>
              <a:t>消费者从缓冲区中拿物品，缓冲区空则不能</a:t>
            </a:r>
            <a:r>
              <a:rPr lang="zh-CN" altLang="en-US" sz="2000" dirty="0" smtClean="0"/>
              <a:t>拿</a:t>
            </a:r>
            <a:endParaRPr lang="zh-CN" altLang="en-US" sz="2000" dirty="0"/>
          </a:p>
        </p:txBody>
      </p:sp>
      <p:pic>
        <p:nvPicPr>
          <p:cNvPr id="26" name="Picture 5" descr="生产者-消费者问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157" y="3645024"/>
            <a:ext cx="6326187"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08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467544" y="979488"/>
            <a:ext cx="7921625" cy="544512"/>
          </a:xfrm>
        </p:spPr>
        <p:txBody>
          <a:bodyPr/>
          <a:lstStyle/>
          <a:p>
            <a:pPr eaLnBrk="1" hangingPunct="1">
              <a:lnSpc>
                <a:spcPct val="130000"/>
              </a:lnSpc>
            </a:pPr>
            <a:r>
              <a:rPr lang="zh-CN" altLang="en-US" sz="2400" dirty="0" smtClean="0">
                <a:solidFill>
                  <a:srgbClr val="FF0000"/>
                </a:solidFill>
              </a:rPr>
              <a:t>怎么样让程序执行起来</a:t>
            </a:r>
            <a:r>
              <a:rPr lang="en-US" altLang="zh-CN" sz="2400" dirty="0" smtClean="0">
                <a:solidFill>
                  <a:srgbClr val="FF0000"/>
                </a:solidFill>
              </a:rPr>
              <a:t>?</a:t>
            </a:r>
          </a:p>
        </p:txBody>
      </p:sp>
      <p:sp>
        <p:nvSpPr>
          <p:cNvPr id="143367" name="AutoShape 7"/>
          <p:cNvSpPr>
            <a:spLocks noChangeArrowheads="1"/>
          </p:cNvSpPr>
          <p:nvPr/>
        </p:nvSpPr>
        <p:spPr bwMode="auto">
          <a:xfrm>
            <a:off x="2833936" y="3012083"/>
            <a:ext cx="381000" cy="76200"/>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143391" name="Group 31"/>
          <p:cNvGrpSpPr>
            <a:grpSpLocks/>
          </p:cNvGrpSpPr>
          <p:nvPr/>
        </p:nvGrpSpPr>
        <p:grpSpPr bwMode="auto">
          <a:xfrm>
            <a:off x="395536" y="1716683"/>
            <a:ext cx="2362200" cy="3368675"/>
            <a:chOff x="336" y="1450"/>
            <a:chExt cx="1488" cy="2122"/>
          </a:xfrm>
        </p:grpSpPr>
        <p:grpSp>
          <p:nvGrpSpPr>
            <p:cNvPr id="7191" name="Group 28"/>
            <p:cNvGrpSpPr>
              <a:grpSpLocks/>
            </p:cNvGrpSpPr>
            <p:nvPr/>
          </p:nvGrpSpPr>
          <p:grpSpPr bwMode="auto">
            <a:xfrm>
              <a:off x="336" y="1450"/>
              <a:ext cx="1488" cy="1778"/>
              <a:chOff x="336" y="1450"/>
              <a:chExt cx="1488" cy="1778"/>
            </a:xfrm>
          </p:grpSpPr>
          <p:sp>
            <p:nvSpPr>
              <p:cNvPr id="7193" name="Rectangle 5"/>
              <p:cNvSpPr>
                <a:spLocks noChangeArrowheads="1"/>
              </p:cNvSpPr>
              <p:nvPr/>
            </p:nvSpPr>
            <p:spPr bwMode="auto">
              <a:xfrm>
                <a:off x="336" y="1450"/>
                <a:ext cx="1488" cy="177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7194" name="Text Box 6"/>
              <p:cNvSpPr txBox="1">
                <a:spLocks noChangeArrowheads="1"/>
              </p:cNvSpPr>
              <p:nvPr/>
            </p:nvSpPr>
            <p:spPr bwMode="auto">
              <a:xfrm>
                <a:off x="384" y="1498"/>
                <a:ext cx="1440" cy="1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200" b="0">
                    <a:latin typeface="Tahoma" panose="020B0604030504040204" pitchFamily="34" charset="0"/>
                  </a:rPr>
                  <a:t>int main(int argc, char* argv[])</a:t>
                </a:r>
              </a:p>
              <a:p>
                <a:pPr eaLnBrk="1" hangingPunct="1">
                  <a:spcBef>
                    <a:spcPct val="50000"/>
                  </a:spcBef>
                  <a:buClrTx/>
                  <a:buSzTx/>
                  <a:buFontTx/>
                  <a:buNone/>
                </a:pPr>
                <a:r>
                  <a:rPr lang="en-US" altLang="zh-CN" sz="1200" b="0">
                    <a:latin typeface="Tahoma" panose="020B0604030504040204" pitchFamily="34" charset="0"/>
                  </a:rPr>
                  <a:t>{</a:t>
                </a:r>
              </a:p>
              <a:p>
                <a:pPr eaLnBrk="1" hangingPunct="1">
                  <a:spcBef>
                    <a:spcPct val="50000"/>
                  </a:spcBef>
                  <a:buClrTx/>
                  <a:buSzTx/>
                  <a:buFontTx/>
                  <a:buNone/>
                </a:pPr>
                <a:r>
                  <a:rPr lang="en-US" altLang="zh-CN" sz="1200" b="0">
                    <a:latin typeface="Tahoma" panose="020B0604030504040204" pitchFamily="34" charset="0"/>
                  </a:rPr>
                  <a:t>     int  i , to, sum = 0;</a:t>
                </a:r>
              </a:p>
              <a:p>
                <a:pPr eaLnBrk="1" hangingPunct="1">
                  <a:spcBef>
                    <a:spcPct val="50000"/>
                  </a:spcBef>
                  <a:buClrTx/>
                  <a:buSzTx/>
                  <a:buFontTx/>
                  <a:buNone/>
                </a:pPr>
                <a:r>
                  <a:rPr lang="en-US" altLang="zh-CN" sz="1200" b="0">
                    <a:latin typeface="Tahoma" panose="020B0604030504040204" pitchFamily="34" charset="0"/>
                  </a:rPr>
                  <a:t>     to = atoi(argv[1]);</a:t>
                </a:r>
              </a:p>
              <a:p>
                <a:pPr eaLnBrk="1" hangingPunct="1">
                  <a:spcBef>
                    <a:spcPct val="50000"/>
                  </a:spcBef>
                  <a:buClrTx/>
                  <a:buSzTx/>
                  <a:buFontTx/>
                  <a:buNone/>
                </a:pPr>
                <a:r>
                  <a:rPr lang="en-US" altLang="zh-CN" sz="1200" b="0">
                    <a:latin typeface="Tahoma" panose="020B0604030504040204" pitchFamily="34" charset="0"/>
                  </a:rPr>
                  <a:t>     for(i=1; i&lt;=to; i++)</a:t>
                </a:r>
              </a:p>
              <a:p>
                <a:pPr eaLnBrk="1" hangingPunct="1">
                  <a:spcBef>
                    <a:spcPct val="50000"/>
                  </a:spcBef>
                  <a:buClrTx/>
                  <a:buSzTx/>
                  <a:buFontTx/>
                  <a:buNone/>
                </a:pPr>
                <a:r>
                  <a:rPr lang="en-US" altLang="zh-CN" sz="1200" b="0">
                    <a:latin typeface="Tahoma" panose="020B0604030504040204" pitchFamily="34" charset="0"/>
                  </a:rPr>
                  <a:t>     {  </a:t>
                </a:r>
              </a:p>
              <a:p>
                <a:pPr eaLnBrk="1" hangingPunct="1">
                  <a:spcBef>
                    <a:spcPct val="50000"/>
                  </a:spcBef>
                  <a:buClrTx/>
                  <a:buSzTx/>
                  <a:buFontTx/>
                  <a:buNone/>
                </a:pPr>
                <a:r>
                  <a:rPr lang="en-US" altLang="zh-CN" sz="1200" b="0">
                    <a:latin typeface="Tahoma" panose="020B0604030504040204" pitchFamily="34" charset="0"/>
                  </a:rPr>
                  <a:t>          sum = sum + i;</a:t>
                </a:r>
              </a:p>
              <a:p>
                <a:pPr eaLnBrk="1" hangingPunct="1">
                  <a:spcBef>
                    <a:spcPct val="50000"/>
                  </a:spcBef>
                  <a:buClrTx/>
                  <a:buSzTx/>
                  <a:buFontTx/>
                  <a:buNone/>
                </a:pPr>
                <a:r>
                  <a:rPr lang="en-US" altLang="zh-CN" sz="1200" b="0">
                    <a:latin typeface="Tahoma" panose="020B0604030504040204" pitchFamily="34" charset="0"/>
                  </a:rPr>
                  <a:t>      }</a:t>
                </a:r>
              </a:p>
              <a:p>
                <a:pPr eaLnBrk="1" hangingPunct="1">
                  <a:spcBef>
                    <a:spcPct val="50000"/>
                  </a:spcBef>
                  <a:buClrTx/>
                  <a:buSzTx/>
                  <a:buFontTx/>
                  <a:buNone/>
                </a:pPr>
                <a:r>
                  <a:rPr lang="en-US" altLang="zh-CN" sz="1200" b="0">
                    <a:latin typeface="Tahoma" panose="020B0604030504040204" pitchFamily="34" charset="0"/>
                  </a:rPr>
                  <a:t>      printf(“%d”, sum);</a:t>
                </a:r>
              </a:p>
              <a:p>
                <a:pPr eaLnBrk="1" hangingPunct="1">
                  <a:spcBef>
                    <a:spcPct val="50000"/>
                  </a:spcBef>
                  <a:buClrTx/>
                  <a:buSzTx/>
                  <a:buFontTx/>
                  <a:buNone/>
                </a:pPr>
                <a:r>
                  <a:rPr lang="en-US" altLang="zh-CN" sz="1200" b="0">
                    <a:latin typeface="Tahoma" panose="020B0604030504040204" pitchFamily="34" charset="0"/>
                  </a:rPr>
                  <a:t>}</a:t>
                </a:r>
              </a:p>
            </p:txBody>
          </p:sp>
        </p:grpSp>
        <p:sp>
          <p:nvSpPr>
            <p:cNvPr id="7192" name="Text Box 8"/>
            <p:cNvSpPr txBox="1">
              <a:spLocks noChangeArrowheads="1"/>
            </p:cNvSpPr>
            <p:nvPr/>
          </p:nvSpPr>
          <p:spPr bwMode="auto">
            <a:xfrm>
              <a:off x="720" y="3322"/>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源代码</a:t>
              </a:r>
            </a:p>
          </p:txBody>
        </p:sp>
      </p:grpSp>
      <p:sp>
        <p:nvSpPr>
          <p:cNvPr id="143374" name="AutoShape 14"/>
          <p:cNvSpPr>
            <a:spLocks noChangeArrowheads="1"/>
          </p:cNvSpPr>
          <p:nvPr/>
        </p:nvSpPr>
        <p:spPr bwMode="auto">
          <a:xfrm>
            <a:off x="5348536" y="2996208"/>
            <a:ext cx="381000" cy="76200"/>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143392" name="Group 32"/>
          <p:cNvGrpSpPr>
            <a:grpSpLocks/>
          </p:cNvGrpSpPr>
          <p:nvPr/>
        </p:nvGrpSpPr>
        <p:grpSpPr bwMode="auto">
          <a:xfrm>
            <a:off x="2681536" y="1700808"/>
            <a:ext cx="3352800" cy="3657600"/>
            <a:chOff x="1776" y="1440"/>
            <a:chExt cx="2112" cy="2304"/>
          </a:xfrm>
        </p:grpSpPr>
        <p:grpSp>
          <p:nvGrpSpPr>
            <p:cNvPr id="7187" name="Group 29"/>
            <p:cNvGrpSpPr>
              <a:grpSpLocks/>
            </p:cNvGrpSpPr>
            <p:nvPr/>
          </p:nvGrpSpPr>
          <p:grpSpPr bwMode="auto">
            <a:xfrm>
              <a:off x="2160" y="1440"/>
              <a:ext cx="1248" cy="1776"/>
              <a:chOff x="2160" y="1440"/>
              <a:chExt cx="1248" cy="1776"/>
            </a:xfrm>
          </p:grpSpPr>
          <p:sp>
            <p:nvSpPr>
              <p:cNvPr id="7189" name="Rectangle 12"/>
              <p:cNvSpPr>
                <a:spLocks noChangeArrowheads="1"/>
              </p:cNvSpPr>
              <p:nvPr/>
            </p:nvSpPr>
            <p:spPr bwMode="auto">
              <a:xfrm>
                <a:off x="2160" y="1440"/>
                <a:ext cx="1248" cy="177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7190" name="Text Box 13"/>
              <p:cNvSpPr txBox="1">
                <a:spLocks noChangeArrowheads="1"/>
              </p:cNvSpPr>
              <p:nvPr/>
            </p:nvSpPr>
            <p:spPr bwMode="auto">
              <a:xfrm>
                <a:off x="2160" y="1488"/>
                <a:ext cx="1248" cy="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latin typeface="Tahoma" panose="020B0604030504040204" pitchFamily="34" charset="0"/>
                  </a:rPr>
                  <a:t>代码段：</a:t>
                </a:r>
              </a:p>
              <a:p>
                <a:pPr eaLnBrk="1" hangingPunct="1">
                  <a:spcBef>
                    <a:spcPct val="50000"/>
                  </a:spcBef>
                  <a:buClrTx/>
                  <a:buSzTx/>
                  <a:buFontTx/>
                  <a:buNone/>
                </a:pPr>
                <a:r>
                  <a:rPr lang="zh-CN" altLang="en-US" sz="2000" b="0">
                    <a:latin typeface="Tahoma" panose="020B0604030504040204" pitchFamily="34" charset="0"/>
                  </a:rPr>
                  <a:t>  </a:t>
                </a:r>
                <a:r>
                  <a:rPr lang="en-US" altLang="zh-CN" sz="2000" b="0">
                    <a:latin typeface="Tahoma" panose="020B0604030504040204" pitchFamily="34" charset="0"/>
                  </a:rPr>
                  <a:t>mov ax, [100]</a:t>
                </a:r>
              </a:p>
              <a:p>
                <a:pPr eaLnBrk="1" hangingPunct="1">
                  <a:spcBef>
                    <a:spcPct val="50000"/>
                  </a:spcBef>
                  <a:buClrTx/>
                  <a:buSzTx/>
                  <a:buFontTx/>
                  <a:buNone/>
                </a:pPr>
                <a:r>
                  <a:rPr lang="en-US" altLang="zh-CN" sz="2000" b="0">
                    <a:latin typeface="Tahoma" panose="020B0604030504040204" pitchFamily="34" charset="0"/>
                  </a:rPr>
                  <a:t>  mov bx, [104]</a:t>
                </a:r>
              </a:p>
              <a:p>
                <a:pPr eaLnBrk="1" hangingPunct="1">
                  <a:spcBef>
                    <a:spcPct val="50000"/>
                  </a:spcBef>
                  <a:buClrTx/>
                  <a:buSzTx/>
                  <a:buFontTx/>
                  <a:buNone/>
                </a:pPr>
                <a:r>
                  <a:rPr lang="en-US" altLang="zh-CN" sz="2000" b="0">
                    <a:latin typeface="Tahoma" panose="020B0604030504040204" pitchFamily="34" charset="0"/>
                  </a:rPr>
                  <a:t>  add ax, bx</a:t>
                </a:r>
              </a:p>
              <a:p>
                <a:pPr eaLnBrk="1" hangingPunct="1">
                  <a:spcBef>
                    <a:spcPct val="50000"/>
                  </a:spcBef>
                  <a:buClrTx/>
                  <a:buSzTx/>
                  <a:buFontTx/>
                  <a:buNone/>
                </a:pPr>
                <a:r>
                  <a:rPr lang="en-US" altLang="zh-CN" sz="2000" b="0">
                    <a:latin typeface="Tahoma" panose="020B0604030504040204" pitchFamily="34" charset="0"/>
                  </a:rPr>
                  <a:t>  ……</a:t>
                </a:r>
              </a:p>
              <a:p>
                <a:pPr eaLnBrk="1" hangingPunct="1">
                  <a:spcBef>
                    <a:spcPct val="50000"/>
                  </a:spcBef>
                  <a:buClrTx/>
                  <a:buSzTx/>
                  <a:buFontTx/>
                  <a:buNone/>
                </a:pPr>
                <a:r>
                  <a:rPr lang="en-US" altLang="zh-CN" sz="2000" b="0">
                    <a:latin typeface="Tahoma" panose="020B0604030504040204" pitchFamily="34" charset="0"/>
                  </a:rPr>
                  <a:t>  </a:t>
                </a:r>
              </a:p>
            </p:txBody>
          </p:sp>
        </p:grpSp>
        <p:sp>
          <p:nvSpPr>
            <p:cNvPr id="7188" name="Text Box 15"/>
            <p:cNvSpPr txBox="1">
              <a:spLocks noChangeArrowheads="1"/>
            </p:cNvSpPr>
            <p:nvPr/>
          </p:nvSpPr>
          <p:spPr bwMode="auto">
            <a:xfrm>
              <a:off x="1776" y="3302"/>
              <a:ext cx="211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t>可执行程序</a:t>
              </a:r>
            </a:p>
            <a:p>
              <a:pPr algn="ctr" eaLnBrk="1" hangingPunct="1">
                <a:spcBef>
                  <a:spcPct val="0"/>
                </a:spcBef>
                <a:buClrTx/>
                <a:buSzTx/>
                <a:buFontTx/>
                <a:buNone/>
              </a:pPr>
              <a:r>
                <a:rPr lang="en-US" altLang="zh-CN" sz="2000"/>
                <a:t>(</a:t>
              </a:r>
              <a:r>
                <a:rPr lang="zh-CN" altLang="en-US" sz="2000"/>
                <a:t>在磁盘上，没有输出结果</a:t>
              </a:r>
              <a:r>
                <a:rPr lang="en-US" altLang="zh-CN" sz="2000"/>
                <a:t>)</a:t>
              </a:r>
            </a:p>
          </p:txBody>
        </p:sp>
      </p:grpSp>
      <p:grpSp>
        <p:nvGrpSpPr>
          <p:cNvPr id="143393" name="Group 33"/>
          <p:cNvGrpSpPr>
            <a:grpSpLocks/>
          </p:cNvGrpSpPr>
          <p:nvPr/>
        </p:nvGrpSpPr>
        <p:grpSpPr bwMode="auto">
          <a:xfrm>
            <a:off x="5729536" y="1700808"/>
            <a:ext cx="3048000" cy="3368675"/>
            <a:chOff x="3696" y="1440"/>
            <a:chExt cx="1920" cy="2122"/>
          </a:xfrm>
        </p:grpSpPr>
        <p:sp>
          <p:nvSpPr>
            <p:cNvPr id="7177" name="Text Box 20"/>
            <p:cNvSpPr txBox="1">
              <a:spLocks noChangeArrowheads="1"/>
            </p:cNvSpPr>
            <p:nvPr/>
          </p:nvSpPr>
          <p:spPr bwMode="auto">
            <a:xfrm>
              <a:off x="3696" y="3312"/>
              <a:ext cx="16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FF0000"/>
                  </a:solidFill>
                </a:rPr>
                <a:t>程序在内存中运行</a:t>
              </a:r>
            </a:p>
          </p:txBody>
        </p:sp>
        <p:grpSp>
          <p:nvGrpSpPr>
            <p:cNvPr id="7178" name="Group 30"/>
            <p:cNvGrpSpPr>
              <a:grpSpLocks/>
            </p:cNvGrpSpPr>
            <p:nvPr/>
          </p:nvGrpSpPr>
          <p:grpSpPr bwMode="auto">
            <a:xfrm>
              <a:off x="3744" y="1440"/>
              <a:ext cx="1872" cy="1776"/>
              <a:chOff x="3744" y="1440"/>
              <a:chExt cx="1872" cy="1776"/>
            </a:xfrm>
          </p:grpSpPr>
          <p:sp>
            <p:nvSpPr>
              <p:cNvPr id="7179" name="Rectangle 18"/>
              <p:cNvSpPr>
                <a:spLocks noChangeArrowheads="1"/>
              </p:cNvSpPr>
              <p:nvPr/>
            </p:nvSpPr>
            <p:spPr bwMode="auto">
              <a:xfrm>
                <a:off x="3744" y="1440"/>
                <a:ext cx="864" cy="177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7180" name="Text Box 19"/>
              <p:cNvSpPr txBox="1">
                <a:spLocks noChangeArrowheads="1"/>
              </p:cNvSpPr>
              <p:nvPr/>
            </p:nvSpPr>
            <p:spPr bwMode="auto">
              <a:xfrm>
                <a:off x="3744" y="1488"/>
                <a:ext cx="912" cy="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latin typeface="Tahoma" panose="020B0604030504040204" pitchFamily="34" charset="0"/>
                  </a:rPr>
                  <a:t>代码段</a:t>
                </a:r>
              </a:p>
              <a:p>
                <a:pPr algn="ctr" eaLnBrk="1" hangingPunct="1">
                  <a:spcBef>
                    <a:spcPct val="50000"/>
                  </a:spcBef>
                  <a:buClrTx/>
                  <a:buSzTx/>
                  <a:buFontTx/>
                  <a:buNone/>
                </a:pPr>
                <a:r>
                  <a:rPr lang="zh-CN" altLang="en-US" sz="2000">
                    <a:latin typeface="Tahoma" panose="020B0604030504040204" pitchFamily="34" charset="0"/>
                  </a:rPr>
                  <a:t>数据段</a:t>
                </a:r>
              </a:p>
              <a:p>
                <a:pPr algn="ctr" eaLnBrk="1" hangingPunct="1">
                  <a:spcBef>
                    <a:spcPct val="50000"/>
                  </a:spcBef>
                  <a:buClrTx/>
                  <a:buSzTx/>
                  <a:buFontTx/>
                  <a:buNone/>
                </a:pPr>
                <a:endParaRPr lang="zh-CN" altLang="en-US" sz="2000">
                  <a:latin typeface="Tahoma" panose="020B0604030504040204" pitchFamily="34" charset="0"/>
                </a:endParaRPr>
              </a:p>
              <a:p>
                <a:pPr eaLnBrk="1" hangingPunct="1">
                  <a:spcBef>
                    <a:spcPct val="50000"/>
                  </a:spcBef>
                  <a:buClrTx/>
                  <a:buSzTx/>
                  <a:buFontTx/>
                  <a:buNone/>
                </a:pPr>
                <a:endParaRPr lang="zh-CN" altLang="en-US" sz="2000">
                  <a:latin typeface="Tahoma" panose="020B0604030504040204" pitchFamily="34" charset="0"/>
                </a:endParaRPr>
              </a:p>
              <a:p>
                <a:pPr eaLnBrk="1" hangingPunct="1">
                  <a:spcBef>
                    <a:spcPct val="50000"/>
                  </a:spcBef>
                  <a:buClrTx/>
                  <a:buSzTx/>
                  <a:buFontTx/>
                  <a:buNone/>
                </a:pPr>
                <a:endParaRPr lang="zh-CN" altLang="en-US" sz="2000">
                  <a:latin typeface="Tahoma" panose="020B0604030504040204" pitchFamily="34" charset="0"/>
                </a:endParaRPr>
              </a:p>
              <a:p>
                <a:pPr algn="ctr" eaLnBrk="1" hangingPunct="1">
                  <a:spcBef>
                    <a:spcPct val="50000"/>
                  </a:spcBef>
                  <a:buClrTx/>
                  <a:buSzTx/>
                  <a:buFontTx/>
                  <a:buNone/>
                </a:pPr>
                <a:r>
                  <a:rPr lang="zh-CN" altLang="en-US" sz="2000">
                    <a:latin typeface="Tahoma" panose="020B0604030504040204" pitchFamily="34" charset="0"/>
                  </a:rPr>
                  <a:t>栈</a:t>
                </a:r>
                <a:r>
                  <a:rPr lang="en-US" altLang="zh-CN" sz="2000">
                    <a:latin typeface="Tahoma" panose="020B0604030504040204" pitchFamily="34" charset="0"/>
                  </a:rPr>
                  <a:t>(</a:t>
                </a:r>
                <a:r>
                  <a:rPr lang="zh-CN" altLang="en-US" sz="2000">
                    <a:latin typeface="Tahoma" panose="020B0604030504040204" pitchFamily="34" charset="0"/>
                  </a:rPr>
                  <a:t>参数等</a:t>
                </a:r>
                <a:r>
                  <a:rPr lang="en-US" altLang="zh-CN" sz="2000">
                    <a:latin typeface="Tahoma" panose="020B0604030504040204" pitchFamily="34" charset="0"/>
                  </a:rPr>
                  <a:t>)</a:t>
                </a:r>
                <a:r>
                  <a:rPr lang="en-US" altLang="zh-CN" sz="2000" b="0">
                    <a:latin typeface="Tahoma" panose="020B0604030504040204" pitchFamily="34" charset="0"/>
                  </a:rPr>
                  <a:t>  </a:t>
                </a:r>
              </a:p>
            </p:txBody>
          </p:sp>
          <p:sp>
            <p:nvSpPr>
              <p:cNvPr id="7181" name="AutoShape 21"/>
              <p:cNvSpPr>
                <a:spLocks noChangeArrowheads="1"/>
              </p:cNvSpPr>
              <p:nvPr/>
            </p:nvSpPr>
            <p:spPr bwMode="auto">
              <a:xfrm rot="-5400000">
                <a:off x="4080" y="2784"/>
                <a:ext cx="240" cy="48"/>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7182" name="Rectangle 22"/>
              <p:cNvSpPr>
                <a:spLocks noChangeArrowheads="1"/>
              </p:cNvSpPr>
              <p:nvPr/>
            </p:nvSpPr>
            <p:spPr bwMode="auto">
              <a:xfrm>
                <a:off x="4704" y="2016"/>
                <a:ext cx="864" cy="33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7183" name="Text Box 23"/>
              <p:cNvSpPr txBox="1">
                <a:spLocks noChangeArrowheads="1"/>
              </p:cNvSpPr>
              <p:nvPr/>
            </p:nvSpPr>
            <p:spPr bwMode="auto">
              <a:xfrm>
                <a:off x="4704" y="2064"/>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latin typeface="Tahoma" panose="020B0604030504040204" pitchFamily="34" charset="0"/>
                  </a:rPr>
                  <a:t>寄存器组</a:t>
                </a:r>
                <a:r>
                  <a:rPr lang="zh-CN" altLang="en-US" sz="2000" b="0">
                    <a:latin typeface="Tahoma" panose="020B0604030504040204" pitchFamily="34" charset="0"/>
                  </a:rPr>
                  <a:t>  </a:t>
                </a:r>
              </a:p>
            </p:txBody>
          </p:sp>
          <p:sp>
            <p:nvSpPr>
              <p:cNvPr id="7184" name="Rectangle 25"/>
              <p:cNvSpPr>
                <a:spLocks noChangeArrowheads="1"/>
              </p:cNvSpPr>
              <p:nvPr/>
            </p:nvSpPr>
            <p:spPr bwMode="auto">
              <a:xfrm>
                <a:off x="4704" y="2352"/>
                <a:ext cx="864" cy="33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7185" name="Text Box 26"/>
              <p:cNvSpPr txBox="1">
                <a:spLocks noChangeArrowheads="1"/>
              </p:cNvSpPr>
              <p:nvPr/>
            </p:nvSpPr>
            <p:spPr bwMode="auto">
              <a:xfrm>
                <a:off x="4704" y="2400"/>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latin typeface="Tahoma" panose="020B0604030504040204" pitchFamily="34" charset="0"/>
                  </a:rPr>
                  <a:t>处理器</a:t>
                </a:r>
                <a:r>
                  <a:rPr lang="zh-CN" altLang="en-US" sz="2000" b="0">
                    <a:latin typeface="Tahoma" panose="020B0604030504040204" pitchFamily="34" charset="0"/>
                  </a:rPr>
                  <a:t>  </a:t>
                </a:r>
              </a:p>
            </p:txBody>
          </p:sp>
          <p:sp>
            <p:nvSpPr>
              <p:cNvPr id="7186" name="AutoShape 27"/>
              <p:cNvSpPr>
                <a:spLocks noChangeArrowheads="1"/>
              </p:cNvSpPr>
              <p:nvPr/>
            </p:nvSpPr>
            <p:spPr bwMode="auto">
              <a:xfrm>
                <a:off x="4560" y="2160"/>
                <a:ext cx="240" cy="96"/>
              </a:xfrm>
              <a:prstGeom prst="rightArrow">
                <a:avLst>
                  <a:gd name="adj1" fmla="val 50000"/>
                  <a:gd name="adj2" fmla="val 62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sp>
        <p:nvSpPr>
          <p:cNvPr id="27"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执行程序是计算机的基本任务</a:t>
            </a:r>
            <a:endParaRPr lang="en-US" altLang="zh-CN" sz="2800" b="1" kern="0" dirty="0" smtClean="0"/>
          </a:p>
        </p:txBody>
      </p:sp>
    </p:spTree>
    <p:extLst>
      <p:ext uri="{BB962C8B-B14F-4D97-AF65-F5344CB8AC3E}">
        <p14:creationId xmlns:p14="http://schemas.microsoft.com/office/powerpoint/2010/main" val="1452496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3391"/>
                                        </p:tgtEl>
                                        <p:attrNameLst>
                                          <p:attrName>style.visibility</p:attrName>
                                        </p:attrNameLst>
                                      </p:cBhvr>
                                      <p:to>
                                        <p:strVal val="visible"/>
                                      </p:to>
                                    </p:set>
                                    <p:animEffect transition="in" filter="dissolve">
                                      <p:cBhvr>
                                        <p:cTn id="7" dur="500"/>
                                        <p:tgtEl>
                                          <p:spTgt spid="143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43367"/>
                                        </p:tgtEl>
                                        <p:attrNameLst>
                                          <p:attrName>style.visibility</p:attrName>
                                        </p:attrNameLst>
                                      </p:cBhvr>
                                      <p:to>
                                        <p:strVal val="visible"/>
                                      </p:to>
                                    </p:set>
                                    <p:anim calcmode="lin" valueType="num">
                                      <p:cBhvr>
                                        <p:cTn id="12" dur="500" fill="hold"/>
                                        <p:tgtEl>
                                          <p:spTgt spid="143367"/>
                                        </p:tgtEl>
                                        <p:attrNameLst>
                                          <p:attrName>ppt_w</p:attrName>
                                        </p:attrNameLst>
                                      </p:cBhvr>
                                      <p:tavLst>
                                        <p:tav tm="0">
                                          <p:val>
                                            <p:fltVal val="0"/>
                                          </p:val>
                                        </p:tav>
                                        <p:tav tm="100000">
                                          <p:val>
                                            <p:strVal val="#ppt_w"/>
                                          </p:val>
                                        </p:tav>
                                      </p:tavLst>
                                    </p:anim>
                                    <p:anim calcmode="lin" valueType="num">
                                      <p:cBhvr>
                                        <p:cTn id="13" dur="500" fill="hold"/>
                                        <p:tgtEl>
                                          <p:spTgt spid="143367"/>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43392"/>
                                        </p:tgtEl>
                                        <p:attrNameLst>
                                          <p:attrName>style.visibility</p:attrName>
                                        </p:attrNameLst>
                                      </p:cBhvr>
                                      <p:to>
                                        <p:strVal val="visible"/>
                                      </p:to>
                                    </p:set>
                                    <p:animEffect transition="in" filter="dissolve">
                                      <p:cBhvr>
                                        <p:cTn id="18" dur="500"/>
                                        <p:tgtEl>
                                          <p:spTgt spid="14339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43374"/>
                                        </p:tgtEl>
                                        <p:attrNameLst>
                                          <p:attrName>style.visibility</p:attrName>
                                        </p:attrNameLst>
                                      </p:cBhvr>
                                      <p:to>
                                        <p:strVal val="visible"/>
                                      </p:to>
                                    </p:set>
                                    <p:anim calcmode="lin" valueType="num">
                                      <p:cBhvr>
                                        <p:cTn id="23" dur="500" fill="hold"/>
                                        <p:tgtEl>
                                          <p:spTgt spid="143374"/>
                                        </p:tgtEl>
                                        <p:attrNameLst>
                                          <p:attrName>ppt_w</p:attrName>
                                        </p:attrNameLst>
                                      </p:cBhvr>
                                      <p:tavLst>
                                        <p:tav tm="0">
                                          <p:val>
                                            <p:fltVal val="0"/>
                                          </p:val>
                                        </p:tav>
                                        <p:tav tm="100000">
                                          <p:val>
                                            <p:strVal val="#ppt_w"/>
                                          </p:val>
                                        </p:tav>
                                      </p:tavLst>
                                    </p:anim>
                                    <p:anim calcmode="lin" valueType="num">
                                      <p:cBhvr>
                                        <p:cTn id="24" dur="500" fill="hold"/>
                                        <p:tgtEl>
                                          <p:spTgt spid="143374"/>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43393"/>
                                        </p:tgtEl>
                                        <p:attrNameLst>
                                          <p:attrName>style.visibility</p:attrName>
                                        </p:attrNameLst>
                                      </p:cBhvr>
                                      <p:to>
                                        <p:strVal val="visible"/>
                                      </p:to>
                                    </p:set>
                                    <p:animEffect transition="in" filter="dissolve">
                                      <p:cBhvr>
                                        <p:cTn id="29" dur="500"/>
                                        <p:tgtEl>
                                          <p:spTgt spid="143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7" grpId="0" animBg="1"/>
      <p:bldP spid="14337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2.2.4 </a:t>
            </a:r>
            <a:r>
              <a:rPr lang="zh-CN" altLang="en-US" sz="2800" b="1" smtClean="0">
                <a:latin typeface="Times New Roman" panose="02020603050405020304" pitchFamily="18" charset="0"/>
                <a:cs typeface="Times New Roman" panose="02020603050405020304" pitchFamily="18" charset="0"/>
              </a:rPr>
              <a:t>睡眠和唤醒</a:t>
            </a:r>
            <a:endParaRPr lang="en-US" altLang="zh-CN" sz="2800" b="1" dirty="0">
              <a:latin typeface="Times New Roman" panose="02020603050405020304" pitchFamily="18" charset="0"/>
              <a:cs typeface="Times New Roman" panose="02020603050405020304" pitchFamily="18" charset="0"/>
            </a:endParaRPr>
          </a:p>
        </p:txBody>
      </p:sp>
      <p:sp>
        <p:nvSpPr>
          <p:cNvPr id="7" name="Text Box 5"/>
          <p:cNvSpPr txBox="1">
            <a:spLocks noChangeArrowheads="1"/>
          </p:cNvSpPr>
          <p:nvPr/>
        </p:nvSpPr>
        <p:spPr bwMode="auto">
          <a:xfrm>
            <a:off x="2477976" y="1592796"/>
            <a:ext cx="3102136" cy="4503737"/>
          </a:xfrm>
          <a:prstGeom prst="rect">
            <a:avLst/>
          </a:prstGeom>
          <a:solidFill>
            <a:schemeClr val="bg1">
              <a:lumMod val="95000"/>
            </a:schemeClr>
          </a:solidFill>
          <a:ln w="9525">
            <a:solidFill>
              <a:srgbClr val="9C4E00"/>
            </a:solidFill>
            <a:miter lim="800000"/>
            <a:headEnd/>
            <a:tailEnd/>
          </a:ln>
          <a:effectLst/>
        </p:spPr>
        <p:txBody>
          <a:bodyPr wrap="square">
            <a:spAutoFit/>
          </a:bodyPr>
          <a:lstStyle/>
          <a:p>
            <a:pPr algn="ctr">
              <a:spcBef>
                <a:spcPct val="50000"/>
              </a:spcBef>
              <a:defRPr/>
            </a:pPr>
            <a:r>
              <a:rPr lang="en-US" altLang="zh-CN" b="1"/>
              <a:t>Producer</a:t>
            </a:r>
            <a:r>
              <a:rPr lang="zh-CN" altLang="en-US" b="1"/>
              <a:t>进程</a:t>
            </a:r>
          </a:p>
          <a:p>
            <a:pPr>
              <a:spcBef>
                <a:spcPct val="50000"/>
              </a:spcBef>
              <a:defRPr/>
            </a:pPr>
            <a:r>
              <a:rPr lang="en-US" altLang="zh-CN" b="1"/>
              <a:t>While(TRUE)</a:t>
            </a:r>
          </a:p>
          <a:p>
            <a:pPr>
              <a:spcBef>
                <a:spcPct val="50000"/>
              </a:spcBef>
              <a:defRPr/>
            </a:pPr>
            <a:r>
              <a:rPr lang="en-US" altLang="zh-CN" b="1"/>
              <a:t>{</a:t>
            </a:r>
          </a:p>
          <a:p>
            <a:pPr>
              <a:spcBef>
                <a:spcPct val="50000"/>
              </a:spcBef>
              <a:defRPr/>
            </a:pPr>
            <a:r>
              <a:rPr lang="en-US" altLang="zh-CN" b="1" smtClean="0"/>
              <a:t>     Produce-Item</a:t>
            </a:r>
            <a:r>
              <a:rPr lang="en-US" altLang="zh-CN" b="1"/>
              <a:t>();</a:t>
            </a:r>
          </a:p>
          <a:p>
            <a:pPr>
              <a:spcBef>
                <a:spcPct val="50000"/>
              </a:spcBef>
              <a:defRPr/>
            </a:pPr>
            <a:r>
              <a:rPr lang="en-US" altLang="zh-CN" b="1" smtClean="0"/>
              <a:t>     If(count </a:t>
            </a:r>
            <a:r>
              <a:rPr lang="en-US" altLang="zh-CN" b="1"/>
              <a:t>== N)</a:t>
            </a:r>
          </a:p>
          <a:p>
            <a:pPr>
              <a:spcBef>
                <a:spcPct val="50000"/>
              </a:spcBef>
              <a:defRPr/>
            </a:pPr>
            <a:r>
              <a:rPr lang="en-US" altLang="zh-CN" b="1" smtClean="0"/>
              <a:t>          sleep</a:t>
            </a:r>
            <a:r>
              <a:rPr lang="en-US" altLang="zh-CN" b="1"/>
              <a:t>();</a:t>
            </a:r>
          </a:p>
          <a:p>
            <a:pPr>
              <a:spcBef>
                <a:spcPct val="50000"/>
              </a:spcBef>
              <a:defRPr/>
            </a:pPr>
            <a:r>
              <a:rPr lang="en-US" altLang="zh-CN" b="1" smtClean="0"/>
              <a:t>     Enter-item</a:t>
            </a:r>
            <a:r>
              <a:rPr lang="en-US" altLang="zh-CN" b="1"/>
              <a:t>();</a:t>
            </a:r>
          </a:p>
          <a:p>
            <a:pPr>
              <a:spcBef>
                <a:spcPct val="50000"/>
              </a:spcBef>
              <a:defRPr/>
            </a:pPr>
            <a:r>
              <a:rPr lang="en-US" altLang="zh-CN" b="1" smtClean="0"/>
              <a:t>     count </a:t>
            </a:r>
            <a:r>
              <a:rPr lang="en-US" altLang="zh-CN" b="1"/>
              <a:t>= count + 1</a:t>
            </a:r>
          </a:p>
          <a:p>
            <a:pPr>
              <a:spcBef>
                <a:spcPct val="50000"/>
              </a:spcBef>
              <a:defRPr/>
            </a:pPr>
            <a:r>
              <a:rPr lang="en-US" altLang="zh-CN" b="1" smtClean="0">
                <a:solidFill>
                  <a:srgbClr val="FF0000"/>
                </a:solidFill>
              </a:rPr>
              <a:t>     if(count </a:t>
            </a:r>
            <a:r>
              <a:rPr lang="en-US" altLang="zh-CN" b="1">
                <a:solidFill>
                  <a:srgbClr val="FF0000"/>
                </a:solidFill>
              </a:rPr>
              <a:t>== 1)</a:t>
            </a:r>
          </a:p>
          <a:p>
            <a:pPr>
              <a:spcBef>
                <a:spcPct val="50000"/>
              </a:spcBef>
              <a:defRPr/>
            </a:pPr>
            <a:r>
              <a:rPr lang="en-US" altLang="zh-CN" b="1" smtClean="0">
                <a:solidFill>
                  <a:srgbClr val="FF0000"/>
                </a:solidFill>
              </a:rPr>
              <a:t>          wakeup(consumer</a:t>
            </a:r>
            <a:r>
              <a:rPr lang="en-US" altLang="zh-CN" b="1">
                <a:solidFill>
                  <a:srgbClr val="FF0000"/>
                </a:solidFill>
              </a:rPr>
              <a:t>);</a:t>
            </a:r>
          </a:p>
          <a:p>
            <a:pPr>
              <a:spcBef>
                <a:spcPct val="50000"/>
              </a:spcBef>
              <a:defRPr/>
            </a:pPr>
            <a:r>
              <a:rPr lang="en-US" altLang="zh-CN" b="1"/>
              <a:t>}</a:t>
            </a:r>
          </a:p>
        </p:txBody>
      </p:sp>
      <p:sp>
        <p:nvSpPr>
          <p:cNvPr id="8" name="Text Box 7"/>
          <p:cNvSpPr txBox="1">
            <a:spLocks noChangeArrowheads="1"/>
          </p:cNvSpPr>
          <p:nvPr/>
        </p:nvSpPr>
        <p:spPr bwMode="auto">
          <a:xfrm>
            <a:off x="287524" y="1592796"/>
            <a:ext cx="1943100" cy="1201738"/>
          </a:xfrm>
          <a:prstGeom prst="rect">
            <a:avLst/>
          </a:prstGeom>
          <a:solidFill>
            <a:schemeClr val="bg1">
              <a:lumMod val="95000"/>
            </a:schemeClr>
          </a:solidFill>
          <a:ln w="9525">
            <a:solidFill>
              <a:srgbClr val="000000"/>
            </a:solidFill>
            <a:miter lim="800000"/>
            <a:headEnd/>
            <a:tailEnd/>
          </a:ln>
          <a:effectLst/>
        </p:spPr>
        <p:txBody>
          <a:bodyPr>
            <a:spAutoFit/>
          </a:bodyPr>
          <a:lstStyle/>
          <a:p>
            <a:pPr>
              <a:spcBef>
                <a:spcPct val="50000"/>
              </a:spcBef>
              <a:defRPr/>
            </a:pPr>
            <a:r>
              <a:rPr lang="zh-CN" altLang="en-US" b="1"/>
              <a:t>＃</a:t>
            </a:r>
            <a:r>
              <a:rPr lang="en-US" altLang="zh-CN" b="1"/>
              <a:t>define N 100</a:t>
            </a:r>
          </a:p>
          <a:p>
            <a:pPr>
              <a:spcBef>
                <a:spcPct val="50000"/>
              </a:spcBef>
              <a:defRPr/>
            </a:pPr>
            <a:r>
              <a:rPr lang="en-US" altLang="zh-CN" b="1"/>
              <a:t>int lock </a:t>
            </a:r>
            <a:r>
              <a:rPr lang="zh-CN" altLang="en-US" b="1"/>
              <a:t>＝ </a:t>
            </a:r>
            <a:r>
              <a:rPr lang="en-US" altLang="zh-CN" b="1"/>
              <a:t>0</a:t>
            </a:r>
          </a:p>
          <a:p>
            <a:pPr>
              <a:spcBef>
                <a:spcPct val="50000"/>
              </a:spcBef>
              <a:defRPr/>
            </a:pPr>
            <a:r>
              <a:rPr lang="en-US" altLang="zh-CN" b="1"/>
              <a:t>int count = 0</a:t>
            </a:r>
          </a:p>
        </p:txBody>
      </p:sp>
      <p:sp>
        <p:nvSpPr>
          <p:cNvPr id="9" name="Text Box 9"/>
          <p:cNvSpPr txBox="1">
            <a:spLocks noChangeArrowheads="1"/>
          </p:cNvSpPr>
          <p:nvPr/>
        </p:nvSpPr>
        <p:spPr bwMode="auto">
          <a:xfrm>
            <a:off x="5827464" y="1592796"/>
            <a:ext cx="3065017" cy="4503737"/>
          </a:xfrm>
          <a:prstGeom prst="rect">
            <a:avLst/>
          </a:prstGeom>
          <a:solidFill>
            <a:schemeClr val="bg1">
              <a:lumMod val="95000"/>
            </a:schemeClr>
          </a:solidFill>
          <a:ln w="9525">
            <a:solidFill>
              <a:srgbClr val="9C4E00"/>
            </a:solidFill>
            <a:miter lim="800000"/>
            <a:headEnd/>
            <a:tailEnd/>
          </a:ln>
          <a:effectLst/>
        </p:spPr>
        <p:txBody>
          <a:bodyPr wrap="square">
            <a:spAutoFit/>
          </a:bodyPr>
          <a:lstStyle/>
          <a:p>
            <a:pPr algn="ctr">
              <a:spcBef>
                <a:spcPct val="50000"/>
              </a:spcBef>
              <a:defRPr/>
            </a:pPr>
            <a:r>
              <a:rPr lang="en-US" altLang="zh-CN" b="1"/>
              <a:t>Comsumer</a:t>
            </a:r>
            <a:r>
              <a:rPr lang="zh-CN" altLang="en-US" b="1"/>
              <a:t>进程</a:t>
            </a:r>
          </a:p>
          <a:p>
            <a:pPr>
              <a:spcBef>
                <a:spcPct val="50000"/>
              </a:spcBef>
              <a:defRPr/>
            </a:pPr>
            <a:r>
              <a:rPr lang="en-US" altLang="zh-CN" b="1"/>
              <a:t>While(TRUE)</a:t>
            </a:r>
          </a:p>
          <a:p>
            <a:pPr>
              <a:spcBef>
                <a:spcPct val="50000"/>
              </a:spcBef>
              <a:defRPr/>
            </a:pPr>
            <a:r>
              <a:rPr lang="en-US" altLang="zh-CN" b="1"/>
              <a:t>{</a:t>
            </a:r>
          </a:p>
          <a:p>
            <a:pPr>
              <a:spcBef>
                <a:spcPct val="50000"/>
              </a:spcBef>
              <a:defRPr/>
            </a:pPr>
            <a:r>
              <a:rPr lang="en-US" altLang="zh-CN" b="1" smtClean="0">
                <a:solidFill>
                  <a:srgbClr val="FF0000"/>
                </a:solidFill>
              </a:rPr>
              <a:t>     if(count </a:t>
            </a:r>
            <a:r>
              <a:rPr lang="en-US" altLang="zh-CN" b="1">
                <a:solidFill>
                  <a:srgbClr val="FF0000"/>
                </a:solidFill>
              </a:rPr>
              <a:t>== 0)</a:t>
            </a:r>
          </a:p>
          <a:p>
            <a:pPr>
              <a:spcBef>
                <a:spcPct val="50000"/>
              </a:spcBef>
              <a:defRPr/>
            </a:pPr>
            <a:r>
              <a:rPr lang="en-US" altLang="zh-CN" b="1" smtClean="0">
                <a:solidFill>
                  <a:srgbClr val="FF0000"/>
                </a:solidFill>
              </a:rPr>
              <a:t>          sleep</a:t>
            </a:r>
            <a:r>
              <a:rPr lang="en-US" altLang="zh-CN" b="1">
                <a:solidFill>
                  <a:srgbClr val="FF0000"/>
                </a:solidFill>
              </a:rPr>
              <a:t>();</a:t>
            </a:r>
          </a:p>
          <a:p>
            <a:pPr>
              <a:spcBef>
                <a:spcPct val="50000"/>
              </a:spcBef>
              <a:defRPr/>
            </a:pPr>
            <a:r>
              <a:rPr lang="en-US" altLang="zh-CN" b="1" smtClean="0"/>
              <a:t>     Remove-Item</a:t>
            </a:r>
            <a:r>
              <a:rPr lang="en-US" altLang="zh-CN" b="1"/>
              <a:t>();</a:t>
            </a:r>
          </a:p>
          <a:p>
            <a:pPr>
              <a:spcBef>
                <a:spcPct val="50000"/>
              </a:spcBef>
              <a:defRPr/>
            </a:pPr>
            <a:r>
              <a:rPr lang="en-US" altLang="zh-CN" b="1" smtClean="0"/>
              <a:t>     count </a:t>
            </a:r>
            <a:r>
              <a:rPr lang="en-US" altLang="zh-CN" b="1"/>
              <a:t>= count - 1</a:t>
            </a:r>
          </a:p>
          <a:p>
            <a:pPr>
              <a:spcBef>
                <a:spcPct val="50000"/>
              </a:spcBef>
              <a:defRPr/>
            </a:pPr>
            <a:r>
              <a:rPr lang="en-US" altLang="zh-CN" b="1" smtClean="0"/>
              <a:t>     if(count </a:t>
            </a:r>
            <a:r>
              <a:rPr lang="en-US" altLang="zh-CN" b="1"/>
              <a:t>== N-1)</a:t>
            </a:r>
          </a:p>
          <a:p>
            <a:pPr>
              <a:spcBef>
                <a:spcPct val="50000"/>
              </a:spcBef>
              <a:defRPr/>
            </a:pPr>
            <a:r>
              <a:rPr lang="en-US" altLang="zh-CN" b="1" smtClean="0"/>
              <a:t>          wakeup(producer</a:t>
            </a:r>
            <a:r>
              <a:rPr lang="en-US" altLang="zh-CN" b="1"/>
              <a:t>);</a:t>
            </a:r>
          </a:p>
          <a:p>
            <a:pPr>
              <a:spcBef>
                <a:spcPct val="50000"/>
              </a:spcBef>
              <a:defRPr/>
            </a:pPr>
            <a:r>
              <a:rPr lang="en-US" altLang="zh-CN" b="1" smtClean="0"/>
              <a:t>     Consume-item</a:t>
            </a:r>
            <a:r>
              <a:rPr lang="en-US" altLang="zh-CN" b="1"/>
              <a:t>();</a:t>
            </a:r>
          </a:p>
          <a:p>
            <a:pPr>
              <a:spcBef>
                <a:spcPct val="50000"/>
              </a:spcBef>
              <a:defRPr/>
            </a:pPr>
            <a:r>
              <a:rPr lang="en-US" altLang="zh-CN" b="1"/>
              <a:t>}</a:t>
            </a:r>
          </a:p>
        </p:txBody>
      </p:sp>
      <p:sp>
        <p:nvSpPr>
          <p:cNvPr id="10" name="Text Box 10"/>
          <p:cNvSpPr txBox="1">
            <a:spLocks noChangeArrowheads="1"/>
          </p:cNvSpPr>
          <p:nvPr/>
        </p:nvSpPr>
        <p:spPr bwMode="auto">
          <a:xfrm>
            <a:off x="287524" y="5698071"/>
            <a:ext cx="1655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smtClean="0"/>
              <a:t>参考</a:t>
            </a:r>
            <a:r>
              <a:rPr lang="en-US" altLang="zh-CN" b="1" smtClean="0"/>
              <a:t>P53</a:t>
            </a:r>
            <a:endParaRPr lang="en-US" altLang="zh-CN" b="1"/>
          </a:p>
        </p:txBody>
      </p:sp>
      <p:sp>
        <p:nvSpPr>
          <p:cNvPr id="13" name="文本框 12"/>
          <p:cNvSpPr txBox="1"/>
          <p:nvPr/>
        </p:nvSpPr>
        <p:spPr>
          <a:xfrm>
            <a:off x="611560" y="980728"/>
            <a:ext cx="7056784"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a:t>解决</a:t>
            </a:r>
            <a:r>
              <a:rPr lang="zh-CN" altLang="en-US" sz="2400" b="1" smtClean="0"/>
              <a:t>生产者</a:t>
            </a:r>
            <a:r>
              <a:rPr lang="en-US" altLang="zh-CN" sz="2400" b="1" smtClean="0"/>
              <a:t>-</a:t>
            </a:r>
            <a:r>
              <a:rPr lang="zh-CN" altLang="en-US" sz="2400" b="1" smtClean="0"/>
              <a:t>消费者问题</a:t>
            </a:r>
            <a:endParaRPr lang="zh-CN" altLang="en-US" sz="2400" b="1"/>
          </a:p>
        </p:txBody>
      </p:sp>
    </p:spTree>
    <p:extLst>
      <p:ext uri="{BB962C8B-B14F-4D97-AF65-F5344CB8AC3E}">
        <p14:creationId xmlns:p14="http://schemas.microsoft.com/office/powerpoint/2010/main" val="95869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6" name="Text Box 4"/>
          <p:cNvSpPr txBox="1">
            <a:spLocks noChangeArrowheads="1"/>
          </p:cNvSpPr>
          <p:nvPr/>
        </p:nvSpPr>
        <p:spPr bwMode="auto">
          <a:xfrm>
            <a:off x="2843213" y="2816932"/>
            <a:ext cx="2520950" cy="1201737"/>
          </a:xfrm>
          <a:prstGeom prst="rect">
            <a:avLst/>
          </a:prstGeom>
          <a:solidFill>
            <a:srgbClr val="FFFF99"/>
          </a:solidFill>
          <a:ln w="9525">
            <a:solidFill>
              <a:srgbClr val="9C4E00"/>
            </a:solidFill>
            <a:miter lim="800000"/>
            <a:headEnd/>
            <a:tailEnd/>
          </a:ln>
          <a:effectLst/>
        </p:spPr>
        <p:txBody>
          <a:bodyPr>
            <a:spAutoFit/>
          </a:bodyPr>
          <a:lstStyle/>
          <a:p>
            <a:pPr algn="ctr">
              <a:spcBef>
                <a:spcPct val="50000"/>
              </a:spcBef>
              <a:defRPr/>
            </a:pPr>
            <a:r>
              <a:rPr lang="en-US" altLang="zh-CN" b="1"/>
              <a:t>Producer</a:t>
            </a:r>
            <a:r>
              <a:rPr lang="zh-CN" altLang="en-US" b="1"/>
              <a:t>进程</a:t>
            </a:r>
          </a:p>
          <a:p>
            <a:pPr>
              <a:spcBef>
                <a:spcPct val="50000"/>
              </a:spcBef>
              <a:defRPr/>
            </a:pPr>
            <a:r>
              <a:rPr lang="en-US" altLang="zh-CN" b="1">
                <a:latin typeface="Arial"/>
              </a:rPr>
              <a:t>…</a:t>
            </a:r>
            <a:r>
              <a:rPr lang="en-US" altLang="zh-CN" b="1"/>
              <a:t> </a:t>
            </a:r>
            <a:r>
              <a:rPr lang="en-US" altLang="zh-CN" b="1">
                <a:latin typeface="Arial"/>
              </a:rPr>
              <a:t>…</a:t>
            </a:r>
            <a:r>
              <a:rPr lang="en-US" altLang="zh-CN" b="1"/>
              <a:t> </a:t>
            </a:r>
            <a:r>
              <a:rPr lang="en-US" altLang="zh-CN" b="1">
                <a:latin typeface="Arial"/>
              </a:rPr>
              <a:t>…</a:t>
            </a:r>
            <a:r>
              <a:rPr lang="en-US" altLang="zh-CN" b="1"/>
              <a:t> </a:t>
            </a:r>
            <a:r>
              <a:rPr lang="en-US" altLang="zh-CN" b="1">
                <a:latin typeface="Arial"/>
              </a:rPr>
              <a:t>…</a:t>
            </a:r>
            <a:endParaRPr lang="en-US" altLang="zh-CN" b="1"/>
          </a:p>
          <a:p>
            <a:pPr>
              <a:spcBef>
                <a:spcPct val="50000"/>
              </a:spcBef>
              <a:defRPr/>
            </a:pPr>
            <a:r>
              <a:rPr lang="en-US" altLang="zh-CN" b="1"/>
              <a:t>wakeup(consumer);</a:t>
            </a:r>
          </a:p>
        </p:txBody>
      </p:sp>
      <p:sp>
        <p:nvSpPr>
          <p:cNvPr id="684037" name="Text Box 5"/>
          <p:cNvSpPr txBox="1">
            <a:spLocks noChangeArrowheads="1"/>
          </p:cNvSpPr>
          <p:nvPr/>
        </p:nvSpPr>
        <p:spPr bwMode="auto">
          <a:xfrm>
            <a:off x="468313" y="1844675"/>
            <a:ext cx="1943100" cy="2989263"/>
          </a:xfrm>
          <a:prstGeom prst="rect">
            <a:avLst/>
          </a:prstGeom>
          <a:solidFill>
            <a:schemeClr val="bg1">
              <a:lumMod val="95000"/>
            </a:schemeClr>
          </a:solidFill>
          <a:ln w="9525">
            <a:solidFill>
              <a:srgbClr val="000000"/>
            </a:solidFill>
            <a:miter lim="800000"/>
            <a:headEnd/>
            <a:tailEnd/>
          </a:ln>
          <a:effectLst/>
        </p:spPr>
        <p:txBody>
          <a:bodyPr>
            <a:spAutoFit/>
          </a:bodyPr>
          <a:lstStyle/>
          <a:p>
            <a:pPr>
              <a:spcBef>
                <a:spcPct val="50000"/>
              </a:spcBef>
              <a:defRPr/>
            </a:pPr>
            <a:r>
              <a:rPr lang="zh-CN" altLang="en-US" b="1"/>
              <a:t>＃</a:t>
            </a:r>
            <a:r>
              <a:rPr lang="en-US" altLang="zh-CN" b="1"/>
              <a:t>define N 100</a:t>
            </a:r>
          </a:p>
          <a:p>
            <a:pPr>
              <a:spcBef>
                <a:spcPct val="50000"/>
              </a:spcBef>
              <a:defRPr/>
            </a:pPr>
            <a:r>
              <a:rPr lang="en-US" altLang="zh-CN" b="1"/>
              <a:t>int lock </a:t>
            </a:r>
            <a:r>
              <a:rPr lang="zh-CN" altLang="en-US" b="1"/>
              <a:t>＝ </a:t>
            </a:r>
            <a:r>
              <a:rPr lang="en-US" altLang="zh-CN" b="1"/>
              <a:t>0</a:t>
            </a:r>
          </a:p>
          <a:p>
            <a:pPr>
              <a:spcBef>
                <a:spcPct val="50000"/>
              </a:spcBef>
              <a:defRPr/>
            </a:pPr>
            <a:r>
              <a:rPr lang="en-US" altLang="zh-CN" b="1"/>
              <a:t>int count = 0</a:t>
            </a:r>
          </a:p>
          <a:p>
            <a:pPr>
              <a:spcBef>
                <a:spcPct val="50000"/>
              </a:spcBef>
              <a:defRPr/>
            </a:pPr>
            <a:endParaRPr lang="en-US" altLang="zh-CN" b="1"/>
          </a:p>
          <a:p>
            <a:pPr>
              <a:spcBef>
                <a:spcPct val="50000"/>
              </a:spcBef>
              <a:defRPr/>
            </a:pPr>
            <a:r>
              <a:rPr lang="zh-CN" altLang="en-US" b="1"/>
              <a:t>考虑另外一种引起竞争条件的情况？</a:t>
            </a:r>
          </a:p>
          <a:p>
            <a:pPr>
              <a:spcBef>
                <a:spcPct val="50000"/>
              </a:spcBef>
              <a:defRPr/>
            </a:pPr>
            <a:r>
              <a:rPr lang="zh-CN" altLang="en-US" b="1"/>
              <a:t>参见</a:t>
            </a:r>
            <a:r>
              <a:rPr lang="en-US" altLang="zh-CN" b="1" smtClean="0"/>
              <a:t>P54</a:t>
            </a:r>
            <a:endParaRPr lang="en-US" altLang="zh-CN" b="1"/>
          </a:p>
        </p:txBody>
      </p:sp>
      <p:sp>
        <p:nvSpPr>
          <p:cNvPr id="684038" name="Text Box 6"/>
          <p:cNvSpPr txBox="1">
            <a:spLocks noChangeArrowheads="1"/>
          </p:cNvSpPr>
          <p:nvPr/>
        </p:nvSpPr>
        <p:spPr bwMode="auto">
          <a:xfrm>
            <a:off x="2843213" y="1557338"/>
            <a:ext cx="2520950" cy="1201737"/>
          </a:xfrm>
          <a:prstGeom prst="rect">
            <a:avLst/>
          </a:prstGeom>
          <a:solidFill>
            <a:srgbClr val="CCFFFF"/>
          </a:solidFill>
          <a:ln w="9525">
            <a:solidFill>
              <a:srgbClr val="9C4E00"/>
            </a:solidFill>
            <a:miter lim="800000"/>
            <a:headEnd/>
            <a:tailEnd/>
          </a:ln>
          <a:effectLst/>
        </p:spPr>
        <p:txBody>
          <a:bodyPr>
            <a:spAutoFit/>
          </a:bodyPr>
          <a:lstStyle/>
          <a:p>
            <a:pPr algn="ctr">
              <a:spcBef>
                <a:spcPct val="50000"/>
              </a:spcBef>
              <a:defRPr/>
            </a:pPr>
            <a:r>
              <a:rPr lang="en-US" altLang="zh-CN" b="1"/>
              <a:t>Comsumer</a:t>
            </a:r>
            <a:r>
              <a:rPr lang="zh-CN" altLang="en-US" b="1"/>
              <a:t>进程</a:t>
            </a:r>
          </a:p>
          <a:p>
            <a:pPr>
              <a:spcBef>
                <a:spcPct val="50000"/>
              </a:spcBef>
              <a:defRPr/>
            </a:pPr>
            <a:r>
              <a:rPr lang="en-US" altLang="zh-CN" b="1">
                <a:latin typeface="Arial"/>
              </a:rPr>
              <a:t>…</a:t>
            </a:r>
            <a:r>
              <a:rPr lang="en-US" altLang="zh-CN" b="1"/>
              <a:t> </a:t>
            </a:r>
            <a:r>
              <a:rPr lang="en-US" altLang="zh-CN" b="1">
                <a:latin typeface="Arial"/>
              </a:rPr>
              <a:t>…</a:t>
            </a:r>
            <a:r>
              <a:rPr lang="en-US" altLang="zh-CN" b="1"/>
              <a:t> </a:t>
            </a:r>
            <a:r>
              <a:rPr lang="en-US" altLang="zh-CN" b="1">
                <a:latin typeface="Arial"/>
              </a:rPr>
              <a:t>…</a:t>
            </a:r>
            <a:r>
              <a:rPr lang="en-US" altLang="zh-CN" b="1"/>
              <a:t> </a:t>
            </a:r>
            <a:r>
              <a:rPr lang="en-US" altLang="zh-CN" b="1">
                <a:latin typeface="Arial"/>
              </a:rPr>
              <a:t>…</a:t>
            </a:r>
            <a:r>
              <a:rPr lang="en-US" altLang="zh-CN" b="1"/>
              <a:t> </a:t>
            </a:r>
            <a:r>
              <a:rPr lang="en-US" altLang="zh-CN" b="1">
                <a:latin typeface="Arial"/>
              </a:rPr>
              <a:t>…</a:t>
            </a:r>
            <a:r>
              <a:rPr lang="en-US" altLang="zh-CN" b="1"/>
              <a:t> </a:t>
            </a:r>
          </a:p>
          <a:p>
            <a:pPr>
              <a:spcBef>
                <a:spcPct val="50000"/>
              </a:spcBef>
              <a:defRPr/>
            </a:pPr>
            <a:r>
              <a:rPr lang="en-US" altLang="zh-CN" b="1"/>
              <a:t>if(count == 0)</a:t>
            </a:r>
          </a:p>
        </p:txBody>
      </p:sp>
      <p:sp>
        <p:nvSpPr>
          <p:cNvPr id="684039" name="Text Box 7"/>
          <p:cNvSpPr txBox="1">
            <a:spLocks noChangeArrowheads="1"/>
          </p:cNvSpPr>
          <p:nvPr/>
        </p:nvSpPr>
        <p:spPr bwMode="auto">
          <a:xfrm>
            <a:off x="2843213" y="4076700"/>
            <a:ext cx="2520950" cy="788988"/>
          </a:xfrm>
          <a:prstGeom prst="rect">
            <a:avLst/>
          </a:prstGeom>
          <a:solidFill>
            <a:srgbClr val="CCFFFF"/>
          </a:solidFill>
          <a:ln w="9525">
            <a:solidFill>
              <a:srgbClr val="9C4E00"/>
            </a:solidFill>
            <a:miter lim="800000"/>
            <a:headEnd/>
            <a:tailEnd/>
          </a:ln>
          <a:effectLst/>
        </p:spPr>
        <p:txBody>
          <a:bodyPr>
            <a:spAutoFit/>
          </a:bodyPr>
          <a:lstStyle/>
          <a:p>
            <a:pPr algn="ctr">
              <a:spcBef>
                <a:spcPct val="50000"/>
              </a:spcBef>
              <a:defRPr/>
            </a:pPr>
            <a:r>
              <a:rPr lang="en-US" altLang="zh-CN" b="1"/>
              <a:t>Comsumer</a:t>
            </a:r>
            <a:r>
              <a:rPr lang="zh-CN" altLang="en-US" b="1"/>
              <a:t>进程</a:t>
            </a:r>
          </a:p>
          <a:p>
            <a:pPr>
              <a:spcBef>
                <a:spcPct val="50000"/>
              </a:spcBef>
              <a:defRPr/>
            </a:pPr>
            <a:r>
              <a:rPr lang="en-US" altLang="zh-CN" b="1"/>
              <a:t>sleep();</a:t>
            </a:r>
          </a:p>
        </p:txBody>
      </p:sp>
      <p:sp>
        <p:nvSpPr>
          <p:cNvPr id="684040" name="Text Box 8"/>
          <p:cNvSpPr txBox="1">
            <a:spLocks noChangeArrowheads="1"/>
          </p:cNvSpPr>
          <p:nvPr/>
        </p:nvSpPr>
        <p:spPr bwMode="auto">
          <a:xfrm>
            <a:off x="2843213" y="4941888"/>
            <a:ext cx="2520950" cy="788987"/>
          </a:xfrm>
          <a:prstGeom prst="rect">
            <a:avLst/>
          </a:prstGeom>
          <a:solidFill>
            <a:srgbClr val="FFFF99"/>
          </a:solidFill>
          <a:ln w="9525">
            <a:solidFill>
              <a:srgbClr val="9C4E00"/>
            </a:solidFill>
            <a:miter lim="800000"/>
            <a:headEnd/>
            <a:tailEnd/>
          </a:ln>
          <a:effectLst/>
        </p:spPr>
        <p:txBody>
          <a:bodyPr>
            <a:spAutoFit/>
          </a:bodyPr>
          <a:lstStyle/>
          <a:p>
            <a:pPr algn="ctr">
              <a:spcBef>
                <a:spcPct val="50000"/>
              </a:spcBef>
              <a:defRPr/>
            </a:pPr>
            <a:r>
              <a:rPr lang="en-US" altLang="zh-CN" b="1"/>
              <a:t>Producer</a:t>
            </a:r>
            <a:r>
              <a:rPr lang="zh-CN" altLang="en-US" b="1"/>
              <a:t>进程</a:t>
            </a:r>
          </a:p>
          <a:p>
            <a:pPr>
              <a:spcBef>
                <a:spcPct val="50000"/>
              </a:spcBef>
              <a:defRPr/>
            </a:pPr>
            <a:r>
              <a:rPr lang="en-US" altLang="zh-CN" b="1">
                <a:latin typeface="Arial"/>
              </a:rPr>
              <a:t>…</a:t>
            </a:r>
            <a:r>
              <a:rPr lang="en-US" altLang="zh-CN" b="1"/>
              <a:t> </a:t>
            </a:r>
            <a:r>
              <a:rPr lang="en-US" altLang="zh-CN" b="1">
                <a:latin typeface="Arial"/>
              </a:rPr>
              <a:t>…</a:t>
            </a:r>
            <a:r>
              <a:rPr lang="en-US" altLang="zh-CN" b="1"/>
              <a:t> </a:t>
            </a:r>
            <a:r>
              <a:rPr lang="en-US" altLang="zh-CN" b="1">
                <a:latin typeface="Arial"/>
              </a:rPr>
              <a:t>…</a:t>
            </a:r>
            <a:r>
              <a:rPr lang="en-US" altLang="zh-CN" b="1"/>
              <a:t> </a:t>
            </a:r>
            <a:r>
              <a:rPr lang="en-US" altLang="zh-CN" b="1">
                <a:latin typeface="Arial"/>
              </a:rPr>
              <a:t>…</a:t>
            </a:r>
            <a:endParaRPr lang="en-US" altLang="zh-CN" b="1"/>
          </a:p>
        </p:txBody>
      </p:sp>
      <p:sp>
        <p:nvSpPr>
          <p:cNvPr id="684041" name="Text Box 9"/>
          <p:cNvSpPr txBox="1">
            <a:spLocks noChangeArrowheads="1"/>
          </p:cNvSpPr>
          <p:nvPr/>
        </p:nvSpPr>
        <p:spPr bwMode="auto">
          <a:xfrm>
            <a:off x="2843213" y="5805488"/>
            <a:ext cx="2520950" cy="788987"/>
          </a:xfrm>
          <a:prstGeom prst="rect">
            <a:avLst/>
          </a:prstGeom>
          <a:solidFill>
            <a:srgbClr val="FFFF99"/>
          </a:solidFill>
          <a:ln w="9525">
            <a:solidFill>
              <a:srgbClr val="9C4E00"/>
            </a:solidFill>
            <a:miter lim="800000"/>
            <a:headEnd/>
            <a:tailEnd/>
          </a:ln>
          <a:effectLst/>
        </p:spPr>
        <p:txBody>
          <a:bodyPr>
            <a:spAutoFit/>
          </a:bodyPr>
          <a:lstStyle/>
          <a:p>
            <a:pPr algn="ctr">
              <a:spcBef>
                <a:spcPct val="50000"/>
              </a:spcBef>
              <a:defRPr/>
            </a:pPr>
            <a:r>
              <a:rPr lang="en-US" altLang="zh-CN" b="1"/>
              <a:t>Producer</a:t>
            </a:r>
            <a:r>
              <a:rPr lang="zh-CN" altLang="en-US" b="1"/>
              <a:t>进程</a:t>
            </a:r>
          </a:p>
          <a:p>
            <a:pPr>
              <a:spcBef>
                <a:spcPct val="50000"/>
              </a:spcBef>
              <a:defRPr/>
            </a:pPr>
            <a:r>
              <a:rPr lang="en-US" altLang="zh-CN" b="1"/>
              <a:t>sleep()</a:t>
            </a:r>
            <a:r>
              <a:rPr lang="zh-CN" altLang="en-US" b="1"/>
              <a:t>；</a:t>
            </a:r>
          </a:p>
        </p:txBody>
      </p:sp>
      <p:sp>
        <p:nvSpPr>
          <p:cNvPr id="684042" name="AutoShape 10"/>
          <p:cNvSpPr>
            <a:spLocks/>
          </p:cNvSpPr>
          <p:nvPr/>
        </p:nvSpPr>
        <p:spPr bwMode="auto">
          <a:xfrm>
            <a:off x="5723582" y="2349500"/>
            <a:ext cx="2736850" cy="647700"/>
          </a:xfrm>
          <a:prstGeom prst="borderCallout2">
            <a:avLst>
              <a:gd name="adj1" fmla="val 17648"/>
              <a:gd name="adj2" fmla="val -2782"/>
              <a:gd name="adj3" fmla="val 17648"/>
              <a:gd name="adj4" fmla="val -15546"/>
              <a:gd name="adj5" fmla="val 74755"/>
              <a:gd name="adj6" fmla="val -28769"/>
            </a:avLst>
          </a:prstGeom>
          <a:noFill/>
          <a:ln w="9525">
            <a:solidFill>
              <a:srgbClr val="000000"/>
            </a:solidFill>
            <a:miter lim="800000"/>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b="1"/>
              <a:t>发生进程调度，导致</a:t>
            </a:r>
            <a:r>
              <a:rPr lang="en-US" altLang="zh-CN" b="1"/>
              <a:t>C</a:t>
            </a:r>
            <a:r>
              <a:rPr lang="zh-CN" altLang="en-US" b="1"/>
              <a:t>进程并未进行</a:t>
            </a:r>
            <a:r>
              <a:rPr lang="en-US" altLang="zh-CN" b="1"/>
              <a:t>Sleep</a:t>
            </a:r>
          </a:p>
        </p:txBody>
      </p:sp>
      <p:sp>
        <p:nvSpPr>
          <p:cNvPr id="684043" name="AutoShape 11"/>
          <p:cNvSpPr>
            <a:spLocks/>
          </p:cNvSpPr>
          <p:nvPr/>
        </p:nvSpPr>
        <p:spPr bwMode="auto">
          <a:xfrm>
            <a:off x="5724525" y="3248980"/>
            <a:ext cx="2736850" cy="927100"/>
          </a:xfrm>
          <a:prstGeom prst="borderCallout2">
            <a:avLst>
              <a:gd name="adj1" fmla="val 65463"/>
              <a:gd name="adj2" fmla="val -2782"/>
              <a:gd name="adj3" fmla="val 65463"/>
              <a:gd name="adj4" fmla="val -8815"/>
              <a:gd name="adj5" fmla="val 65463"/>
              <a:gd name="adj6" fmla="val -15023"/>
            </a:avLst>
          </a:prstGeom>
          <a:noFill/>
          <a:ln w="9525">
            <a:solidFill>
              <a:srgbClr val="000000"/>
            </a:solidFill>
            <a:miter lim="800000"/>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a:t>P</a:t>
            </a:r>
            <a:r>
              <a:rPr lang="zh-CN" altLang="en-US" b="1"/>
              <a:t>进程认为</a:t>
            </a:r>
            <a:r>
              <a:rPr lang="en-US" altLang="zh-CN" b="1"/>
              <a:t>C</a:t>
            </a:r>
            <a:r>
              <a:rPr lang="zh-CN" altLang="en-US" b="1"/>
              <a:t>在睡眠，试图唤醒</a:t>
            </a:r>
            <a:r>
              <a:rPr lang="en-US" altLang="zh-CN" b="1"/>
              <a:t>C</a:t>
            </a:r>
            <a:r>
              <a:rPr lang="zh-CN" altLang="en-US" b="1"/>
              <a:t>，</a:t>
            </a:r>
            <a:r>
              <a:rPr lang="en-US" altLang="zh-CN" b="1"/>
              <a:t>wakeup</a:t>
            </a:r>
            <a:r>
              <a:rPr lang="zh-CN" altLang="en-US" b="1"/>
              <a:t>信号丢失</a:t>
            </a:r>
          </a:p>
        </p:txBody>
      </p:sp>
      <p:sp>
        <p:nvSpPr>
          <p:cNvPr id="684044" name="AutoShape 12"/>
          <p:cNvSpPr>
            <a:spLocks/>
          </p:cNvSpPr>
          <p:nvPr/>
        </p:nvSpPr>
        <p:spPr bwMode="auto">
          <a:xfrm>
            <a:off x="5723582" y="4473488"/>
            <a:ext cx="2736850" cy="647700"/>
          </a:xfrm>
          <a:prstGeom prst="borderCallout2">
            <a:avLst>
              <a:gd name="adj1" fmla="val 17648"/>
              <a:gd name="adj2" fmla="val -2782"/>
              <a:gd name="adj3" fmla="val 17648"/>
              <a:gd name="adj4" fmla="val -17287"/>
              <a:gd name="adj5" fmla="val 23037"/>
              <a:gd name="adj6" fmla="val -32773"/>
            </a:avLst>
          </a:prstGeom>
          <a:noFill/>
          <a:ln w="9525">
            <a:solidFill>
              <a:srgbClr val="000000"/>
            </a:solidFill>
            <a:miter lim="800000"/>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b="1"/>
              <a:t>由于错过了</a:t>
            </a:r>
            <a:r>
              <a:rPr lang="en-US" altLang="zh-CN" b="1"/>
              <a:t>Wakeup</a:t>
            </a:r>
            <a:r>
              <a:rPr lang="zh-CN" altLang="en-US" b="1"/>
              <a:t>信号，</a:t>
            </a:r>
            <a:r>
              <a:rPr lang="en-US" altLang="zh-CN" b="1"/>
              <a:t>C</a:t>
            </a:r>
            <a:r>
              <a:rPr lang="zh-CN" altLang="en-US" b="1"/>
              <a:t>进入了睡眠状态</a:t>
            </a:r>
          </a:p>
        </p:txBody>
      </p:sp>
      <p:sp>
        <p:nvSpPr>
          <p:cNvPr id="684045" name="AutoShape 13"/>
          <p:cNvSpPr>
            <a:spLocks/>
          </p:cNvSpPr>
          <p:nvPr/>
        </p:nvSpPr>
        <p:spPr bwMode="auto">
          <a:xfrm>
            <a:off x="5723582" y="5445125"/>
            <a:ext cx="2736850" cy="647700"/>
          </a:xfrm>
          <a:prstGeom prst="borderCallout2">
            <a:avLst>
              <a:gd name="adj1" fmla="val 17648"/>
              <a:gd name="adj2" fmla="val -2782"/>
              <a:gd name="adj3" fmla="val 17648"/>
              <a:gd name="adj4" fmla="val -10093"/>
              <a:gd name="adj5" fmla="val 28185"/>
              <a:gd name="adj6" fmla="val -17921"/>
            </a:avLst>
          </a:prstGeom>
          <a:noFill/>
          <a:ln w="9525">
            <a:solidFill>
              <a:srgbClr val="000000"/>
            </a:solidFill>
            <a:miter lim="800000"/>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b="1"/>
              <a:t>P</a:t>
            </a:r>
            <a:r>
              <a:rPr lang="zh-CN" altLang="en-US" b="1"/>
              <a:t>进程一直运行下去，填满缓冲区后也睡眠了</a:t>
            </a:r>
          </a:p>
        </p:txBody>
      </p:sp>
      <p:sp>
        <p:nvSpPr>
          <p:cNvPr id="17"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2.2.4 </a:t>
            </a:r>
            <a:r>
              <a:rPr lang="zh-CN" altLang="en-US" sz="2800" b="1" smtClean="0">
                <a:latin typeface="Times New Roman" panose="02020603050405020304" pitchFamily="18" charset="0"/>
                <a:cs typeface="Times New Roman" panose="02020603050405020304" pitchFamily="18" charset="0"/>
              </a:rPr>
              <a:t>睡眠和唤醒</a:t>
            </a:r>
            <a:endParaRPr lang="en-US" altLang="zh-CN" sz="2800" b="1"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611560" y="980728"/>
            <a:ext cx="7056784"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smtClean="0"/>
              <a:t>潜在的竞争条件</a:t>
            </a:r>
            <a:endParaRPr lang="zh-CN" altLang="en-US" sz="2400" b="1"/>
          </a:p>
        </p:txBody>
      </p:sp>
    </p:spTree>
    <p:extLst>
      <p:ext uri="{BB962C8B-B14F-4D97-AF65-F5344CB8AC3E}">
        <p14:creationId xmlns:p14="http://schemas.microsoft.com/office/powerpoint/2010/main" val="2954928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4037"/>
                                        </p:tgtEl>
                                        <p:attrNameLst>
                                          <p:attrName>style.visibility</p:attrName>
                                        </p:attrNameLst>
                                      </p:cBhvr>
                                      <p:to>
                                        <p:strVal val="visible"/>
                                      </p:to>
                                    </p:set>
                                    <p:animEffect transition="in" filter="checkerboard(across)">
                                      <p:cBhvr>
                                        <p:cTn id="7" dur="500"/>
                                        <p:tgtEl>
                                          <p:spTgt spid="684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4038"/>
                                        </p:tgtEl>
                                        <p:attrNameLst>
                                          <p:attrName>style.visibility</p:attrName>
                                        </p:attrNameLst>
                                      </p:cBhvr>
                                      <p:to>
                                        <p:strVal val="visible"/>
                                      </p:to>
                                    </p:set>
                                    <p:animEffect transition="in" filter="blinds(horizontal)">
                                      <p:cBhvr>
                                        <p:cTn id="12" dur="500"/>
                                        <p:tgtEl>
                                          <p:spTgt spid="6840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4036"/>
                                        </p:tgtEl>
                                        <p:attrNameLst>
                                          <p:attrName>style.visibility</p:attrName>
                                        </p:attrNameLst>
                                      </p:cBhvr>
                                      <p:to>
                                        <p:strVal val="visible"/>
                                      </p:to>
                                    </p:set>
                                    <p:animEffect transition="in" filter="blinds(horizontal)">
                                      <p:cBhvr>
                                        <p:cTn id="17" dur="500"/>
                                        <p:tgtEl>
                                          <p:spTgt spid="684036"/>
                                        </p:tgtEl>
                                      </p:cBhvr>
                                    </p:animEffect>
                                  </p:childTnLst>
                                </p:cTn>
                              </p:par>
                            </p:childTnLst>
                          </p:cTn>
                        </p:par>
                        <p:par>
                          <p:cTn id="18" fill="hold" nodeType="afterGroup">
                            <p:stCondLst>
                              <p:cond delay="500"/>
                            </p:stCondLst>
                            <p:childTnLst>
                              <p:par>
                                <p:cTn id="19" presetID="18" presetClass="entr" presetSubtype="3" fill="hold" grpId="0" nodeType="afterEffect">
                                  <p:stCondLst>
                                    <p:cond delay="0"/>
                                  </p:stCondLst>
                                  <p:childTnLst>
                                    <p:set>
                                      <p:cBhvr>
                                        <p:cTn id="20" dur="1" fill="hold">
                                          <p:stCondLst>
                                            <p:cond delay="0"/>
                                          </p:stCondLst>
                                        </p:cTn>
                                        <p:tgtEl>
                                          <p:spTgt spid="684042"/>
                                        </p:tgtEl>
                                        <p:attrNameLst>
                                          <p:attrName>style.visibility</p:attrName>
                                        </p:attrNameLst>
                                      </p:cBhvr>
                                      <p:to>
                                        <p:strVal val="visible"/>
                                      </p:to>
                                    </p:set>
                                    <p:animEffect transition="in" filter="strips(upRight)">
                                      <p:cBhvr>
                                        <p:cTn id="21" dur="500"/>
                                        <p:tgtEl>
                                          <p:spTgt spid="68404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684043"/>
                                        </p:tgtEl>
                                        <p:attrNameLst>
                                          <p:attrName>style.visibility</p:attrName>
                                        </p:attrNameLst>
                                      </p:cBhvr>
                                      <p:to>
                                        <p:strVal val="visible"/>
                                      </p:to>
                                    </p:set>
                                    <p:animEffect transition="in" filter="strips(upRight)">
                                      <p:cBhvr>
                                        <p:cTn id="26" dur="500"/>
                                        <p:tgtEl>
                                          <p:spTgt spid="68404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84039"/>
                                        </p:tgtEl>
                                        <p:attrNameLst>
                                          <p:attrName>style.visibility</p:attrName>
                                        </p:attrNameLst>
                                      </p:cBhvr>
                                      <p:to>
                                        <p:strVal val="visible"/>
                                      </p:to>
                                    </p:set>
                                    <p:animEffect transition="in" filter="blinds(horizontal)">
                                      <p:cBhvr>
                                        <p:cTn id="31" dur="500"/>
                                        <p:tgtEl>
                                          <p:spTgt spid="684039"/>
                                        </p:tgtEl>
                                      </p:cBhvr>
                                    </p:animEffect>
                                  </p:childTnLst>
                                </p:cTn>
                              </p:par>
                            </p:childTnLst>
                          </p:cTn>
                        </p:par>
                        <p:par>
                          <p:cTn id="32" fill="hold" nodeType="afterGroup">
                            <p:stCondLst>
                              <p:cond delay="500"/>
                            </p:stCondLst>
                            <p:childTnLst>
                              <p:par>
                                <p:cTn id="33" presetID="18" presetClass="entr" presetSubtype="3" fill="hold" grpId="0" nodeType="afterEffect">
                                  <p:stCondLst>
                                    <p:cond delay="0"/>
                                  </p:stCondLst>
                                  <p:childTnLst>
                                    <p:set>
                                      <p:cBhvr>
                                        <p:cTn id="34" dur="1" fill="hold">
                                          <p:stCondLst>
                                            <p:cond delay="0"/>
                                          </p:stCondLst>
                                        </p:cTn>
                                        <p:tgtEl>
                                          <p:spTgt spid="684044"/>
                                        </p:tgtEl>
                                        <p:attrNameLst>
                                          <p:attrName>style.visibility</p:attrName>
                                        </p:attrNameLst>
                                      </p:cBhvr>
                                      <p:to>
                                        <p:strVal val="visible"/>
                                      </p:to>
                                    </p:set>
                                    <p:animEffect transition="in" filter="strips(upRight)">
                                      <p:cBhvr>
                                        <p:cTn id="35" dur="500"/>
                                        <p:tgtEl>
                                          <p:spTgt spid="68404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84040"/>
                                        </p:tgtEl>
                                        <p:attrNameLst>
                                          <p:attrName>style.visibility</p:attrName>
                                        </p:attrNameLst>
                                      </p:cBhvr>
                                      <p:to>
                                        <p:strVal val="visible"/>
                                      </p:to>
                                    </p:set>
                                    <p:animEffect transition="in" filter="blinds(horizontal)">
                                      <p:cBhvr>
                                        <p:cTn id="40" dur="500"/>
                                        <p:tgtEl>
                                          <p:spTgt spid="684040"/>
                                        </p:tgtEl>
                                      </p:cBhvr>
                                    </p:animEffect>
                                  </p:childTnLst>
                                </p:cTn>
                              </p:par>
                            </p:childTnLst>
                          </p:cTn>
                        </p:par>
                        <p:par>
                          <p:cTn id="41" fill="hold" nodeType="afterGroup">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684041"/>
                                        </p:tgtEl>
                                        <p:attrNameLst>
                                          <p:attrName>style.visibility</p:attrName>
                                        </p:attrNameLst>
                                      </p:cBhvr>
                                      <p:to>
                                        <p:strVal val="visible"/>
                                      </p:to>
                                    </p:set>
                                    <p:animEffect transition="in" filter="blinds(horizontal)">
                                      <p:cBhvr>
                                        <p:cTn id="44" dur="500"/>
                                        <p:tgtEl>
                                          <p:spTgt spid="684041"/>
                                        </p:tgtEl>
                                      </p:cBhvr>
                                    </p:animEffect>
                                  </p:childTnLst>
                                </p:cTn>
                              </p:par>
                            </p:childTnLst>
                          </p:cTn>
                        </p:par>
                        <p:par>
                          <p:cTn id="45" fill="hold" nodeType="afterGroup">
                            <p:stCondLst>
                              <p:cond delay="1000"/>
                            </p:stCondLst>
                            <p:childTnLst>
                              <p:par>
                                <p:cTn id="46" presetID="18" presetClass="entr" presetSubtype="3" fill="hold" grpId="0" nodeType="afterEffect">
                                  <p:stCondLst>
                                    <p:cond delay="0"/>
                                  </p:stCondLst>
                                  <p:childTnLst>
                                    <p:set>
                                      <p:cBhvr>
                                        <p:cTn id="47" dur="1" fill="hold">
                                          <p:stCondLst>
                                            <p:cond delay="0"/>
                                          </p:stCondLst>
                                        </p:cTn>
                                        <p:tgtEl>
                                          <p:spTgt spid="684045"/>
                                        </p:tgtEl>
                                        <p:attrNameLst>
                                          <p:attrName>style.visibility</p:attrName>
                                        </p:attrNameLst>
                                      </p:cBhvr>
                                      <p:to>
                                        <p:strVal val="visible"/>
                                      </p:to>
                                    </p:set>
                                    <p:animEffect transition="in" filter="strips(upRight)">
                                      <p:cBhvr>
                                        <p:cTn id="48" dur="500"/>
                                        <p:tgtEl>
                                          <p:spTgt spid="684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36" grpId="0" animBg="1"/>
      <p:bldP spid="684037" grpId="0" animBg="1"/>
      <p:bldP spid="684038" grpId="0" animBg="1"/>
      <p:bldP spid="684039" grpId="0" animBg="1"/>
      <p:bldP spid="684040" grpId="0" animBg="1"/>
      <p:bldP spid="684041" grpId="0" animBg="1"/>
      <p:bldP spid="684042" grpId="0" animBg="1"/>
      <p:bldP spid="684043" grpId="0" animBg="1"/>
      <p:bldP spid="684044" grpId="0" animBg="1"/>
      <p:bldP spid="68404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EB09D3A5-E3BF-42F3-9DA4-75F52CE5F1FA}" type="slidenum">
              <a:rPr lang="en-US" altLang="zh-CN">
                <a:solidFill>
                  <a:schemeClr val="bg1"/>
                </a:solidFill>
                <a:latin typeface="Arial" panose="020B0604020202020204" pitchFamily="34" charset="0"/>
              </a:rPr>
              <a:pPr eaLnBrk="1" hangingPunct="1"/>
              <a:t>72</a:t>
            </a:fld>
            <a:endParaRPr lang="en-US" altLang="zh-CN">
              <a:solidFill>
                <a:schemeClr val="bg1"/>
              </a:solidFill>
              <a:latin typeface="Arial" panose="020B0604020202020204" pitchFamily="34" charset="0"/>
            </a:endParaRPr>
          </a:p>
        </p:txBody>
      </p:sp>
      <p:sp>
        <p:nvSpPr>
          <p:cNvPr id="623619" name="Rectangle 3"/>
          <p:cNvSpPr>
            <a:spLocks noGrp="1" noChangeArrowheads="1"/>
          </p:cNvSpPr>
          <p:nvPr>
            <p:ph type="body" idx="1"/>
          </p:nvPr>
        </p:nvSpPr>
        <p:spPr>
          <a:xfrm>
            <a:off x="761621" y="1196752"/>
            <a:ext cx="7623248" cy="5271689"/>
          </a:xfrm>
        </p:spPr>
        <p:txBody>
          <a:bodyPr/>
          <a:lstStyle/>
          <a:p>
            <a:pPr algn="just" eaLnBrk="1" hangingPunct="1">
              <a:spcBef>
                <a:spcPts val="2400"/>
              </a:spcBef>
              <a:buFont typeface="Wingdings" panose="05000000000000000000" pitchFamily="2" charset="2"/>
              <a:buChar char="n"/>
              <a:defRPr/>
            </a:pPr>
            <a:r>
              <a:rPr lang="zh-CN" altLang="en-US" sz="2400" b="1" dirty="0"/>
              <a:t>产生</a:t>
            </a:r>
            <a:r>
              <a:rPr lang="zh-CN" altLang="en-US" sz="2400" b="1" dirty="0" smtClean="0"/>
              <a:t>原因：</a:t>
            </a:r>
            <a:r>
              <a:rPr lang="zh-CN" altLang="en-US" sz="2400" dirty="0" smtClean="0"/>
              <a:t>发给</a:t>
            </a:r>
            <a:r>
              <a:rPr lang="zh-CN" altLang="en-US" sz="2400" dirty="0"/>
              <a:t>一个</a:t>
            </a:r>
            <a:r>
              <a:rPr lang="zh-CN" altLang="en-US" sz="2400" dirty="0">
                <a:solidFill>
                  <a:srgbClr val="FF0000"/>
                </a:solidFill>
              </a:rPr>
              <a:t>未睡眠进程</a:t>
            </a:r>
            <a:r>
              <a:rPr lang="zh-CN" altLang="en-US" sz="2400" dirty="0"/>
              <a:t>的唤醒信号被丢失</a:t>
            </a:r>
            <a:r>
              <a:rPr lang="zh-CN" altLang="en-US" sz="2400" dirty="0" smtClean="0"/>
              <a:t>了</a:t>
            </a:r>
            <a:endParaRPr lang="en-US" altLang="zh-CN" sz="2400" dirty="0"/>
          </a:p>
          <a:p>
            <a:pPr lvl="1" algn="just" eaLnBrk="1" hangingPunct="1">
              <a:lnSpc>
                <a:spcPct val="150000"/>
              </a:lnSpc>
              <a:spcBef>
                <a:spcPts val="0"/>
              </a:spcBef>
              <a:buFont typeface="Wingdings" panose="05000000000000000000" pitchFamily="2" charset="2"/>
              <a:buChar char="Ø"/>
              <a:defRPr/>
            </a:pPr>
            <a:r>
              <a:rPr lang="en-US" altLang="zh-CN" sz="2000" dirty="0"/>
              <a:t>count</a:t>
            </a:r>
            <a:r>
              <a:rPr lang="zh-CN" altLang="en-US" sz="2000" dirty="0"/>
              <a:t>的访问未加限制，形成竞争</a:t>
            </a:r>
            <a:r>
              <a:rPr lang="zh-CN" altLang="en-US" sz="2000" dirty="0" smtClean="0"/>
              <a:t>条件</a:t>
            </a:r>
            <a:endParaRPr lang="en-US" altLang="zh-CN" sz="2000" dirty="0"/>
          </a:p>
          <a:p>
            <a:pPr algn="just" eaLnBrk="1" hangingPunct="1">
              <a:spcBef>
                <a:spcPts val="2400"/>
              </a:spcBef>
              <a:buFont typeface="Wingdings" panose="05000000000000000000" pitchFamily="2" charset="2"/>
              <a:buChar char="n"/>
              <a:defRPr/>
            </a:pPr>
            <a:r>
              <a:rPr lang="zh-CN" altLang="en-US" sz="2400" b="1" dirty="0" smtClean="0"/>
              <a:t>快速弥补方法：</a:t>
            </a:r>
            <a:r>
              <a:rPr lang="zh-CN" altLang="en-US" sz="2400" dirty="0" smtClean="0"/>
              <a:t>增加</a:t>
            </a:r>
            <a:r>
              <a:rPr lang="zh-CN" altLang="en-US" sz="2400" dirty="0">
                <a:solidFill>
                  <a:srgbClr val="FF0000"/>
                </a:solidFill>
              </a:rPr>
              <a:t>唤醒等待位</a:t>
            </a:r>
            <a:r>
              <a:rPr lang="zh-CN" altLang="en-US" sz="2400" dirty="0"/>
              <a:t>，以解决互斥问题</a:t>
            </a:r>
          </a:p>
          <a:p>
            <a:pPr lvl="1" algn="just" eaLnBrk="1" hangingPunct="1">
              <a:lnSpc>
                <a:spcPct val="150000"/>
              </a:lnSpc>
              <a:spcBef>
                <a:spcPts val="0"/>
              </a:spcBef>
              <a:buFont typeface="Wingdings" panose="05000000000000000000" pitchFamily="2" charset="2"/>
              <a:buChar char="Ø"/>
              <a:defRPr/>
            </a:pPr>
            <a:r>
              <a:rPr lang="zh-CN" altLang="en-US" sz="2000" dirty="0" smtClean="0"/>
              <a:t>当向一个清醒的进程发送一个唤醒信号时，将该位置位。</a:t>
            </a:r>
            <a:endParaRPr lang="en-US" altLang="zh-CN" sz="2000" dirty="0" smtClean="0"/>
          </a:p>
          <a:p>
            <a:pPr lvl="1" algn="just" eaLnBrk="1" hangingPunct="1">
              <a:lnSpc>
                <a:spcPct val="150000"/>
              </a:lnSpc>
              <a:spcBef>
                <a:spcPts val="0"/>
              </a:spcBef>
              <a:buFont typeface="Wingdings" panose="05000000000000000000" pitchFamily="2" charset="2"/>
              <a:buChar char="Ø"/>
              <a:defRPr/>
            </a:pPr>
            <a:r>
              <a:rPr lang="zh-CN" altLang="en-US" sz="2000" dirty="0" smtClean="0"/>
              <a:t>随后，当进程要睡眠时，如果唤醒位为</a:t>
            </a:r>
            <a:r>
              <a:rPr lang="en-US" altLang="zh-CN" sz="2000" dirty="0" smtClean="0"/>
              <a:t>1</a:t>
            </a:r>
            <a:r>
              <a:rPr lang="zh-CN" altLang="en-US" sz="2000" dirty="0" smtClean="0"/>
              <a:t>，则将该位置</a:t>
            </a:r>
            <a:r>
              <a:rPr lang="en-US" altLang="zh-CN" sz="2000" dirty="0" smtClean="0"/>
              <a:t>0</a:t>
            </a:r>
            <a:r>
              <a:rPr lang="zh-CN" altLang="en-US" sz="2000" dirty="0" smtClean="0"/>
              <a:t>，而进程仍然保持清醒</a:t>
            </a:r>
          </a:p>
          <a:p>
            <a:pPr algn="just" eaLnBrk="1" hangingPunct="1">
              <a:spcBef>
                <a:spcPts val="2400"/>
              </a:spcBef>
              <a:buFont typeface="Wingdings" panose="05000000000000000000" pitchFamily="2" charset="2"/>
              <a:buChar char="n"/>
              <a:defRPr/>
            </a:pPr>
            <a:r>
              <a:rPr lang="zh-CN" altLang="en-US" sz="2400" b="1" dirty="0" smtClean="0"/>
              <a:t>方法分析</a:t>
            </a:r>
          </a:p>
          <a:p>
            <a:pPr lvl="1" algn="just" eaLnBrk="1" hangingPunct="1">
              <a:lnSpc>
                <a:spcPct val="150000"/>
              </a:lnSpc>
              <a:spcBef>
                <a:spcPts val="0"/>
              </a:spcBef>
              <a:buFont typeface="Wingdings" panose="05000000000000000000" pitchFamily="2" charset="2"/>
              <a:buChar char="Ø"/>
              <a:defRPr/>
            </a:pPr>
            <a:r>
              <a:rPr lang="zh-CN" altLang="en-US" sz="2000" dirty="0" smtClean="0"/>
              <a:t>较忙等待更进一步，有效节省</a:t>
            </a:r>
            <a:r>
              <a:rPr lang="en-US" altLang="zh-CN" sz="2000" dirty="0" smtClean="0"/>
              <a:t>CPU</a:t>
            </a:r>
            <a:r>
              <a:rPr lang="zh-CN" altLang="en-US" sz="2000" dirty="0" smtClean="0"/>
              <a:t>资源</a:t>
            </a:r>
          </a:p>
          <a:p>
            <a:pPr lvl="1" algn="just" eaLnBrk="1" hangingPunct="1">
              <a:lnSpc>
                <a:spcPct val="150000"/>
              </a:lnSpc>
              <a:spcBef>
                <a:spcPts val="0"/>
              </a:spcBef>
              <a:buFont typeface="Wingdings" panose="05000000000000000000" pitchFamily="2" charset="2"/>
              <a:buChar char="Ø"/>
              <a:defRPr/>
            </a:pPr>
            <a:r>
              <a:rPr lang="zh-CN" altLang="en-US" sz="2000" dirty="0" smtClean="0"/>
              <a:t>存在竞争条件，需要额外处理</a:t>
            </a:r>
          </a:p>
          <a:p>
            <a:pPr lvl="1" algn="just" eaLnBrk="1" hangingPunct="1">
              <a:lnSpc>
                <a:spcPct val="150000"/>
              </a:lnSpc>
              <a:spcBef>
                <a:spcPts val="0"/>
              </a:spcBef>
              <a:buFont typeface="Wingdings" panose="05000000000000000000" pitchFamily="2" charset="2"/>
              <a:buChar char="Ø"/>
              <a:defRPr/>
            </a:pPr>
            <a:r>
              <a:rPr lang="zh-CN" altLang="en-US" sz="2000" dirty="0" smtClean="0"/>
              <a:t>当互斥进程数增加时，方法有效性下降</a:t>
            </a:r>
          </a:p>
        </p:txBody>
      </p:sp>
      <p:sp>
        <p:nvSpPr>
          <p:cNvPr id="9"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2.2.4 </a:t>
            </a:r>
            <a:r>
              <a:rPr lang="zh-CN" altLang="en-US" sz="2800" b="1" smtClean="0">
                <a:latin typeface="Times New Roman" panose="02020603050405020304" pitchFamily="18" charset="0"/>
                <a:cs typeface="Times New Roman" panose="02020603050405020304" pitchFamily="18" charset="0"/>
              </a:rPr>
              <a:t>睡眠和唤醒</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7220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 calcmode="lin" valueType="num">
                                      <p:cBhvr additive="base">
                                        <p:cTn id="7" dur="500" fill="hold"/>
                                        <p:tgtEl>
                                          <p:spTgt spid="623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36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3619">
                                            <p:txEl>
                                              <p:pRg st="1" end="1"/>
                                            </p:txEl>
                                          </p:spTgt>
                                        </p:tgtEl>
                                        <p:attrNameLst>
                                          <p:attrName>style.visibility</p:attrName>
                                        </p:attrNameLst>
                                      </p:cBhvr>
                                      <p:to>
                                        <p:strVal val="visible"/>
                                      </p:to>
                                    </p:set>
                                    <p:anim calcmode="lin" valueType="num">
                                      <p:cBhvr additive="base">
                                        <p:cTn id="11" dur="500" fill="hold"/>
                                        <p:tgtEl>
                                          <p:spTgt spid="6236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23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23619">
                                            <p:txEl>
                                              <p:pRg st="2" end="2"/>
                                            </p:txEl>
                                          </p:spTgt>
                                        </p:tgtEl>
                                        <p:attrNameLst>
                                          <p:attrName>style.visibility</p:attrName>
                                        </p:attrNameLst>
                                      </p:cBhvr>
                                      <p:to>
                                        <p:strVal val="visible"/>
                                      </p:to>
                                    </p:set>
                                    <p:anim calcmode="lin" valueType="num">
                                      <p:cBhvr additive="base">
                                        <p:cTn id="17" dur="500" fill="hold"/>
                                        <p:tgtEl>
                                          <p:spTgt spid="6236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2361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23619">
                                            <p:txEl>
                                              <p:pRg st="3" end="3"/>
                                            </p:txEl>
                                          </p:spTgt>
                                        </p:tgtEl>
                                        <p:attrNameLst>
                                          <p:attrName>style.visibility</p:attrName>
                                        </p:attrNameLst>
                                      </p:cBhvr>
                                      <p:to>
                                        <p:strVal val="visible"/>
                                      </p:to>
                                    </p:set>
                                    <p:anim calcmode="lin" valueType="num">
                                      <p:cBhvr additive="base">
                                        <p:cTn id="21" dur="500" fill="hold"/>
                                        <p:tgtEl>
                                          <p:spTgt spid="62361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2361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23619">
                                            <p:txEl>
                                              <p:pRg st="4" end="4"/>
                                            </p:txEl>
                                          </p:spTgt>
                                        </p:tgtEl>
                                        <p:attrNameLst>
                                          <p:attrName>style.visibility</p:attrName>
                                        </p:attrNameLst>
                                      </p:cBhvr>
                                      <p:to>
                                        <p:strVal val="visible"/>
                                      </p:to>
                                    </p:set>
                                    <p:anim calcmode="lin" valueType="num">
                                      <p:cBhvr additive="base">
                                        <p:cTn id="25" dur="500" fill="hold"/>
                                        <p:tgtEl>
                                          <p:spTgt spid="6236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3619">
                                            <p:txEl>
                                              <p:pRg st="4" end="4"/>
                                            </p:txEl>
                                          </p:spTgt>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23619">
                                            <p:txEl>
                                              <p:pRg st="5" end="5"/>
                                            </p:txEl>
                                          </p:spTgt>
                                        </p:tgtEl>
                                        <p:attrNameLst>
                                          <p:attrName>style.visibility</p:attrName>
                                        </p:attrNameLst>
                                      </p:cBhvr>
                                      <p:to>
                                        <p:strVal val="visible"/>
                                      </p:to>
                                    </p:set>
                                    <p:anim calcmode="lin" valueType="num">
                                      <p:cBhvr additive="base">
                                        <p:cTn id="30" dur="500" fill="hold"/>
                                        <p:tgtEl>
                                          <p:spTgt spid="623619">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23619">
                                            <p:txEl>
                                              <p:pRg st="5" end="5"/>
                                            </p:txEl>
                                          </p:spTgt>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1000"/>
                            </p:stCondLst>
                            <p:childTnLst>
                              <p:par>
                                <p:cTn id="33" presetID="2" presetClass="entr" presetSubtype="4" fill="hold" grpId="0" nodeType="afterEffect">
                                  <p:stCondLst>
                                    <p:cond delay="0"/>
                                  </p:stCondLst>
                                  <p:childTnLst>
                                    <p:set>
                                      <p:cBhvr>
                                        <p:cTn id="34" dur="1" fill="hold">
                                          <p:stCondLst>
                                            <p:cond delay="0"/>
                                          </p:stCondLst>
                                        </p:cTn>
                                        <p:tgtEl>
                                          <p:spTgt spid="623619">
                                            <p:txEl>
                                              <p:pRg st="6" end="6"/>
                                            </p:txEl>
                                          </p:spTgt>
                                        </p:tgtEl>
                                        <p:attrNameLst>
                                          <p:attrName>style.visibility</p:attrName>
                                        </p:attrNameLst>
                                      </p:cBhvr>
                                      <p:to>
                                        <p:strVal val="visible"/>
                                      </p:to>
                                    </p:set>
                                    <p:anim calcmode="lin" valueType="num">
                                      <p:cBhvr additive="base">
                                        <p:cTn id="35" dur="500" fill="hold"/>
                                        <p:tgtEl>
                                          <p:spTgt spid="62361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23619">
                                            <p:txEl>
                                              <p:pRg st="6" end="6"/>
                                            </p:txEl>
                                          </p:spTgt>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1500"/>
                            </p:stCondLst>
                            <p:childTnLst>
                              <p:par>
                                <p:cTn id="38" presetID="2" presetClass="entr" presetSubtype="4" fill="hold" grpId="0" nodeType="afterEffect">
                                  <p:stCondLst>
                                    <p:cond delay="0"/>
                                  </p:stCondLst>
                                  <p:childTnLst>
                                    <p:set>
                                      <p:cBhvr>
                                        <p:cTn id="39" dur="1" fill="hold">
                                          <p:stCondLst>
                                            <p:cond delay="0"/>
                                          </p:stCondLst>
                                        </p:cTn>
                                        <p:tgtEl>
                                          <p:spTgt spid="623619">
                                            <p:txEl>
                                              <p:pRg st="7" end="7"/>
                                            </p:txEl>
                                          </p:spTgt>
                                        </p:tgtEl>
                                        <p:attrNameLst>
                                          <p:attrName>style.visibility</p:attrName>
                                        </p:attrNameLst>
                                      </p:cBhvr>
                                      <p:to>
                                        <p:strVal val="visible"/>
                                      </p:to>
                                    </p:set>
                                    <p:anim calcmode="lin" valueType="num">
                                      <p:cBhvr additive="base">
                                        <p:cTn id="40" dur="500" fill="hold"/>
                                        <p:tgtEl>
                                          <p:spTgt spid="623619">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23619">
                                            <p:txEl>
                                              <p:pRg st="7" end="7"/>
                                            </p:txEl>
                                          </p:spTgt>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2000"/>
                            </p:stCondLst>
                            <p:childTnLst>
                              <p:par>
                                <p:cTn id="43" presetID="2" presetClass="entr" presetSubtype="4" fill="hold" grpId="0" nodeType="afterEffect">
                                  <p:stCondLst>
                                    <p:cond delay="0"/>
                                  </p:stCondLst>
                                  <p:childTnLst>
                                    <p:set>
                                      <p:cBhvr>
                                        <p:cTn id="44" dur="1" fill="hold">
                                          <p:stCondLst>
                                            <p:cond delay="0"/>
                                          </p:stCondLst>
                                        </p:cTn>
                                        <p:tgtEl>
                                          <p:spTgt spid="623619">
                                            <p:txEl>
                                              <p:pRg st="8" end="8"/>
                                            </p:txEl>
                                          </p:spTgt>
                                        </p:tgtEl>
                                        <p:attrNameLst>
                                          <p:attrName>style.visibility</p:attrName>
                                        </p:attrNameLst>
                                      </p:cBhvr>
                                      <p:to>
                                        <p:strVal val="visible"/>
                                      </p:to>
                                    </p:set>
                                    <p:anim calcmode="lin" valueType="num">
                                      <p:cBhvr additive="base">
                                        <p:cTn id="45" dur="500" fill="hold"/>
                                        <p:tgtEl>
                                          <p:spTgt spid="623619">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236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3" name="Rectangle 3"/>
          <p:cNvSpPr>
            <a:spLocks noGrp="1" noChangeArrowheads="1"/>
          </p:cNvSpPr>
          <p:nvPr>
            <p:ph type="body" idx="1"/>
          </p:nvPr>
        </p:nvSpPr>
        <p:spPr>
          <a:xfrm>
            <a:off x="627061" y="863948"/>
            <a:ext cx="8229600" cy="5502734"/>
          </a:xfrm>
        </p:spPr>
        <p:txBody>
          <a:bodyPr/>
          <a:lstStyle/>
          <a:p>
            <a:pPr algn="just" eaLnBrk="1" hangingPunct="1">
              <a:lnSpc>
                <a:spcPct val="150000"/>
              </a:lnSpc>
              <a:spcBef>
                <a:spcPts val="0"/>
              </a:spcBef>
              <a:buFont typeface="Wingdings" panose="05000000000000000000" pitchFamily="2" charset="2"/>
              <a:buChar char="n"/>
              <a:defRPr/>
            </a:pPr>
            <a:r>
              <a:rPr lang="zh-CN" altLang="en-US" sz="2400" b="1" dirty="0" smtClean="0"/>
              <a:t>基本概念</a:t>
            </a:r>
          </a:p>
          <a:p>
            <a:pPr lvl="1" algn="just" eaLnBrk="1" hangingPunct="1">
              <a:lnSpc>
                <a:spcPct val="150000"/>
              </a:lnSpc>
              <a:spcBef>
                <a:spcPts val="0"/>
              </a:spcBef>
              <a:buFont typeface="Wingdings" panose="05000000000000000000" pitchFamily="2" charset="2"/>
              <a:buChar char="Ø"/>
              <a:defRPr/>
            </a:pPr>
            <a:r>
              <a:rPr lang="en-US" altLang="zh-CN" sz="2000" dirty="0" smtClean="0"/>
              <a:t>E. W. </a:t>
            </a:r>
            <a:r>
              <a:rPr lang="en-US" altLang="zh-CN" sz="2000" dirty="0" err="1" smtClean="0"/>
              <a:t>Dijkstra</a:t>
            </a:r>
            <a:r>
              <a:rPr lang="zh-CN" altLang="en-US" sz="2000" dirty="0"/>
              <a:t>于</a:t>
            </a:r>
            <a:r>
              <a:rPr lang="en-US" altLang="zh-CN" sz="2000" dirty="0"/>
              <a:t>1965</a:t>
            </a:r>
            <a:r>
              <a:rPr lang="zh-CN" altLang="en-US" sz="2000" dirty="0"/>
              <a:t>年提出</a:t>
            </a:r>
            <a:r>
              <a:rPr lang="en-US" altLang="zh-CN" sz="2000" dirty="0" err="1"/>
              <a:t>Probern</a:t>
            </a:r>
            <a:r>
              <a:rPr lang="zh-CN" altLang="en-US" sz="2000" dirty="0"/>
              <a:t>和</a:t>
            </a:r>
            <a:r>
              <a:rPr lang="en-US" altLang="zh-CN" sz="2000" dirty="0" err="1"/>
              <a:t>Verhogen</a:t>
            </a:r>
            <a:r>
              <a:rPr lang="zh-CN" altLang="en-US" sz="2000" dirty="0"/>
              <a:t>原语</a:t>
            </a:r>
          </a:p>
          <a:p>
            <a:pPr lvl="1" algn="just" eaLnBrk="1" hangingPunct="1">
              <a:lnSpc>
                <a:spcPct val="150000"/>
              </a:lnSpc>
              <a:spcBef>
                <a:spcPts val="0"/>
              </a:spcBef>
              <a:buFont typeface="Wingdings" panose="05000000000000000000" pitchFamily="2" charset="2"/>
              <a:buChar char="Ø"/>
              <a:defRPr/>
            </a:pPr>
            <a:r>
              <a:rPr lang="zh-CN" altLang="en-US" sz="2000" dirty="0" smtClean="0"/>
              <a:t>信号量（</a:t>
            </a:r>
            <a:r>
              <a:rPr lang="en-US" altLang="zh-CN" sz="2000" dirty="0" smtClean="0"/>
              <a:t>semaphore</a:t>
            </a:r>
            <a:r>
              <a:rPr lang="zh-CN" altLang="en-US" sz="2000" dirty="0" smtClean="0"/>
              <a:t>）：表示累积的睡眠或者唤醒操作</a:t>
            </a:r>
            <a:endParaRPr lang="en-US" altLang="zh-CN" sz="2000" dirty="0" smtClean="0"/>
          </a:p>
          <a:p>
            <a:pPr lvl="2" algn="just" eaLnBrk="1" hangingPunct="1">
              <a:lnSpc>
                <a:spcPct val="150000"/>
              </a:lnSpc>
              <a:spcBef>
                <a:spcPts val="0"/>
              </a:spcBef>
              <a:buFont typeface="Arial" panose="020B0604020202020204" pitchFamily="34" charset="0"/>
              <a:buChar char="•"/>
              <a:defRPr/>
            </a:pPr>
            <a:r>
              <a:rPr lang="en-US" altLang="zh-CN" sz="1600" dirty="0" smtClean="0"/>
              <a:t>0</a:t>
            </a:r>
            <a:r>
              <a:rPr lang="zh-CN" altLang="en-US" sz="1600" dirty="0" smtClean="0"/>
              <a:t>表示没有积累下来唤醒操作</a:t>
            </a:r>
            <a:endParaRPr lang="en-US" altLang="zh-CN" sz="1600" dirty="0" smtClean="0"/>
          </a:p>
          <a:p>
            <a:pPr lvl="2" algn="just" eaLnBrk="1" hangingPunct="1">
              <a:lnSpc>
                <a:spcPct val="150000"/>
              </a:lnSpc>
              <a:spcBef>
                <a:spcPts val="0"/>
              </a:spcBef>
              <a:buFont typeface="Arial" panose="020B0604020202020204" pitchFamily="34" charset="0"/>
              <a:buChar char="•"/>
              <a:defRPr/>
            </a:pPr>
            <a:r>
              <a:rPr lang="en-US" altLang="zh-CN" sz="1600" dirty="0" smtClean="0"/>
              <a:t>&gt;0</a:t>
            </a:r>
            <a:r>
              <a:rPr lang="zh-CN" altLang="en-US" sz="1600" dirty="0" smtClean="0"/>
              <a:t>表示有一个或者多个被积累下来的唤醒操作</a:t>
            </a:r>
          </a:p>
          <a:p>
            <a:pPr lvl="1" algn="just" eaLnBrk="1" hangingPunct="1">
              <a:lnSpc>
                <a:spcPct val="150000"/>
              </a:lnSpc>
              <a:spcBef>
                <a:spcPts val="0"/>
              </a:spcBef>
              <a:buFont typeface="Wingdings" panose="05000000000000000000" pitchFamily="2" charset="2"/>
              <a:buChar char="Ø"/>
              <a:defRPr/>
            </a:pPr>
            <a:r>
              <a:rPr lang="en-US" altLang="zh-CN" sz="2000" dirty="0" smtClean="0"/>
              <a:t>Down</a:t>
            </a:r>
            <a:r>
              <a:rPr lang="zh-CN" altLang="en-US" sz="2000" dirty="0" smtClean="0"/>
              <a:t>与</a:t>
            </a:r>
            <a:r>
              <a:rPr lang="en-US" altLang="zh-CN" sz="2000" dirty="0" smtClean="0"/>
              <a:t>Up</a:t>
            </a:r>
            <a:r>
              <a:rPr lang="zh-CN" altLang="en-US" sz="2000" dirty="0" smtClean="0"/>
              <a:t>原语（</a:t>
            </a:r>
            <a:r>
              <a:rPr lang="en-US" altLang="zh-CN" sz="2000" dirty="0" smtClean="0"/>
              <a:t>P/V</a:t>
            </a:r>
            <a:r>
              <a:rPr lang="zh-CN" altLang="en-US" sz="2000" dirty="0" smtClean="0"/>
              <a:t>、</a:t>
            </a:r>
            <a:r>
              <a:rPr lang="en-US" altLang="zh-CN" sz="2000" dirty="0" smtClean="0"/>
              <a:t>S/W</a:t>
            </a:r>
            <a:r>
              <a:rPr lang="zh-CN" altLang="en-US" sz="2000" dirty="0" smtClean="0"/>
              <a:t>原语）</a:t>
            </a:r>
            <a:r>
              <a:rPr lang="en-US" altLang="zh-CN" sz="2000" dirty="0" smtClean="0"/>
              <a:t>-- P( )</a:t>
            </a:r>
            <a:r>
              <a:rPr lang="zh-CN" altLang="en-US" sz="2000" dirty="0" smtClean="0"/>
              <a:t>操作</a:t>
            </a:r>
            <a:r>
              <a:rPr lang="en-US" altLang="zh-CN" sz="2000" dirty="0" smtClean="0"/>
              <a:t>, V( )</a:t>
            </a:r>
            <a:r>
              <a:rPr lang="zh-CN" altLang="en-US" sz="2000" dirty="0" smtClean="0"/>
              <a:t>操作</a:t>
            </a:r>
          </a:p>
          <a:p>
            <a:pPr algn="just" eaLnBrk="1" hangingPunct="1">
              <a:lnSpc>
                <a:spcPct val="150000"/>
              </a:lnSpc>
              <a:spcBef>
                <a:spcPts val="0"/>
              </a:spcBef>
              <a:buFont typeface="Wingdings" panose="05000000000000000000" pitchFamily="2" charset="2"/>
              <a:buChar char="n"/>
              <a:defRPr/>
            </a:pPr>
            <a:r>
              <a:rPr lang="zh-CN" altLang="en-US" sz="2400" b="1" dirty="0" smtClean="0"/>
              <a:t>核心思想</a:t>
            </a:r>
          </a:p>
          <a:p>
            <a:pPr lvl="1" algn="just" eaLnBrk="1" hangingPunct="1">
              <a:lnSpc>
                <a:spcPct val="150000"/>
              </a:lnSpc>
              <a:spcBef>
                <a:spcPts val="0"/>
              </a:spcBef>
              <a:buFont typeface="Wingdings" panose="05000000000000000000" pitchFamily="2" charset="2"/>
              <a:buChar char="Ø"/>
              <a:defRPr/>
            </a:pPr>
            <a:r>
              <a:rPr lang="zh-CN" altLang="en-US" sz="2000" dirty="0" smtClean="0"/>
              <a:t>引入新的数据结构定义：信号量</a:t>
            </a:r>
          </a:p>
          <a:p>
            <a:pPr lvl="1" algn="just" eaLnBrk="1" hangingPunct="1">
              <a:lnSpc>
                <a:spcPct val="150000"/>
              </a:lnSpc>
              <a:spcBef>
                <a:spcPts val="0"/>
              </a:spcBef>
              <a:buFont typeface="Wingdings" panose="05000000000000000000" pitchFamily="2" charset="2"/>
              <a:buChar char="Ø"/>
              <a:defRPr/>
            </a:pPr>
            <a:r>
              <a:rPr lang="zh-CN" altLang="en-US" sz="2000" dirty="0" smtClean="0"/>
              <a:t>利用信号量，提供更为复杂的</a:t>
            </a:r>
            <a:r>
              <a:rPr lang="zh-CN" altLang="en-US" sz="2000" dirty="0" smtClean="0">
                <a:solidFill>
                  <a:srgbClr val="FF0000"/>
                </a:solidFill>
              </a:rPr>
              <a:t>原语级操作</a:t>
            </a:r>
          </a:p>
          <a:p>
            <a:pPr lvl="1" algn="just" eaLnBrk="1" hangingPunct="1">
              <a:lnSpc>
                <a:spcPct val="150000"/>
              </a:lnSpc>
              <a:spcBef>
                <a:spcPts val="0"/>
              </a:spcBef>
              <a:buFont typeface="Wingdings" panose="05000000000000000000" pitchFamily="2" charset="2"/>
              <a:buChar char="Ø"/>
              <a:defRPr/>
            </a:pPr>
            <a:r>
              <a:rPr lang="zh-CN" altLang="en-US" sz="2000" dirty="0" smtClean="0"/>
              <a:t>从根本上解决“潜在竞争条件”问题</a:t>
            </a:r>
          </a:p>
          <a:p>
            <a:pPr lvl="1" algn="just" eaLnBrk="1" hangingPunct="1">
              <a:lnSpc>
                <a:spcPct val="150000"/>
              </a:lnSpc>
              <a:spcBef>
                <a:spcPts val="0"/>
              </a:spcBef>
              <a:buFont typeface="Wingdings" panose="05000000000000000000" pitchFamily="2" charset="2"/>
              <a:buChar char="Ø"/>
              <a:defRPr/>
            </a:pPr>
            <a:r>
              <a:rPr lang="zh-CN" altLang="en-US" sz="2000" dirty="0" smtClean="0"/>
              <a:t>可以方便的推广到一般情况，适用于多进程的互斥与同步</a:t>
            </a:r>
          </a:p>
        </p:txBody>
      </p:sp>
      <p:sp>
        <p:nvSpPr>
          <p:cNvPr id="8"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2.2.5 </a:t>
            </a:r>
            <a:r>
              <a:rPr lang="zh-CN" altLang="en-US" sz="2800" b="1" smtClean="0">
                <a:latin typeface="Times New Roman" panose="02020603050405020304" pitchFamily="18" charset="0"/>
                <a:cs typeface="Times New Roman" panose="02020603050405020304" pitchFamily="18" charset="0"/>
              </a:rPr>
              <a:t>信号量</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050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24643">
                                            <p:txEl>
                                              <p:pRg st="0" end="0"/>
                                            </p:txEl>
                                          </p:spTgt>
                                        </p:tgtEl>
                                        <p:attrNameLst>
                                          <p:attrName>style.visibility</p:attrName>
                                        </p:attrNameLst>
                                      </p:cBhvr>
                                      <p:to>
                                        <p:strVal val="visible"/>
                                      </p:to>
                                    </p:set>
                                    <p:anim calcmode="lin" valueType="num">
                                      <p:cBhvr additive="base">
                                        <p:cTn id="7" dur="500" fill="hold"/>
                                        <p:tgtEl>
                                          <p:spTgt spid="624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4643">
                                            <p:txEl>
                                              <p:pRg st="1" end="1"/>
                                            </p:txEl>
                                          </p:spTgt>
                                        </p:tgtEl>
                                        <p:attrNameLst>
                                          <p:attrName>style.visibility</p:attrName>
                                        </p:attrNameLst>
                                      </p:cBhvr>
                                      <p:to>
                                        <p:strVal val="visible"/>
                                      </p:to>
                                    </p:set>
                                    <p:anim calcmode="lin" valueType="num">
                                      <p:cBhvr additive="base">
                                        <p:cTn id="11" dur="500" fill="hold"/>
                                        <p:tgtEl>
                                          <p:spTgt spid="6246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24643">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624643">
                                            <p:txEl>
                                              <p:pRg st="2" end="2"/>
                                            </p:txEl>
                                          </p:spTgt>
                                        </p:tgtEl>
                                        <p:attrNameLst>
                                          <p:attrName>style.visibility</p:attrName>
                                        </p:attrNameLst>
                                      </p:cBhvr>
                                      <p:to>
                                        <p:strVal val="visible"/>
                                      </p:to>
                                    </p:set>
                                    <p:anim calcmode="lin" valueType="num">
                                      <p:cBhvr additive="base">
                                        <p:cTn id="16" dur="500" fill="hold"/>
                                        <p:tgtEl>
                                          <p:spTgt spid="62464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2464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24643">
                                            <p:txEl>
                                              <p:pRg st="3" end="3"/>
                                            </p:txEl>
                                          </p:spTgt>
                                        </p:tgtEl>
                                        <p:attrNameLst>
                                          <p:attrName>style.visibility</p:attrName>
                                        </p:attrNameLst>
                                      </p:cBhvr>
                                      <p:to>
                                        <p:strVal val="visible"/>
                                      </p:to>
                                    </p:set>
                                    <p:anim calcmode="lin" valueType="num">
                                      <p:cBhvr additive="base">
                                        <p:cTn id="20" dur="500" fill="hold"/>
                                        <p:tgtEl>
                                          <p:spTgt spid="62464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2464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624643">
                                            <p:txEl>
                                              <p:pRg st="4" end="4"/>
                                            </p:txEl>
                                          </p:spTgt>
                                        </p:tgtEl>
                                        <p:attrNameLst>
                                          <p:attrName>style.visibility</p:attrName>
                                        </p:attrNameLst>
                                      </p:cBhvr>
                                      <p:to>
                                        <p:strVal val="visible"/>
                                      </p:to>
                                    </p:set>
                                    <p:anim calcmode="lin" valueType="num">
                                      <p:cBhvr additive="base">
                                        <p:cTn id="24" dur="500" fill="hold"/>
                                        <p:tgtEl>
                                          <p:spTgt spid="62464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2464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624643">
                                            <p:txEl>
                                              <p:pRg st="5" end="5"/>
                                            </p:txEl>
                                          </p:spTgt>
                                        </p:tgtEl>
                                        <p:attrNameLst>
                                          <p:attrName>style.visibility</p:attrName>
                                        </p:attrNameLst>
                                      </p:cBhvr>
                                      <p:to>
                                        <p:strVal val="visible"/>
                                      </p:to>
                                    </p:set>
                                    <p:anim calcmode="lin" valueType="num">
                                      <p:cBhvr additive="base">
                                        <p:cTn id="28" dur="500" fill="hold"/>
                                        <p:tgtEl>
                                          <p:spTgt spid="62464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24643">
                                            <p:txEl>
                                              <p:pRg st="5" end="5"/>
                                            </p:txEl>
                                          </p:spTgt>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624643">
                                            <p:txEl>
                                              <p:pRg st="6" end="6"/>
                                            </p:txEl>
                                          </p:spTgt>
                                        </p:tgtEl>
                                        <p:attrNameLst>
                                          <p:attrName>style.visibility</p:attrName>
                                        </p:attrNameLst>
                                      </p:cBhvr>
                                      <p:to>
                                        <p:strVal val="visible"/>
                                      </p:to>
                                    </p:set>
                                    <p:anim calcmode="lin" valueType="num">
                                      <p:cBhvr additive="base">
                                        <p:cTn id="33" dur="500" fill="hold"/>
                                        <p:tgtEl>
                                          <p:spTgt spid="62464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24643">
                                            <p:txEl>
                                              <p:pRg st="6" end="6"/>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1500"/>
                            </p:stCondLst>
                            <p:childTnLst>
                              <p:par>
                                <p:cTn id="36" presetID="2" presetClass="entr" presetSubtype="4" fill="hold" grpId="0" nodeType="afterEffect">
                                  <p:stCondLst>
                                    <p:cond delay="0"/>
                                  </p:stCondLst>
                                  <p:childTnLst>
                                    <p:set>
                                      <p:cBhvr>
                                        <p:cTn id="37" dur="1" fill="hold">
                                          <p:stCondLst>
                                            <p:cond delay="0"/>
                                          </p:stCondLst>
                                        </p:cTn>
                                        <p:tgtEl>
                                          <p:spTgt spid="624643">
                                            <p:txEl>
                                              <p:pRg st="7" end="7"/>
                                            </p:txEl>
                                          </p:spTgt>
                                        </p:tgtEl>
                                        <p:attrNameLst>
                                          <p:attrName>style.visibility</p:attrName>
                                        </p:attrNameLst>
                                      </p:cBhvr>
                                      <p:to>
                                        <p:strVal val="visible"/>
                                      </p:to>
                                    </p:set>
                                    <p:anim calcmode="lin" valueType="num">
                                      <p:cBhvr additive="base">
                                        <p:cTn id="38" dur="500" fill="hold"/>
                                        <p:tgtEl>
                                          <p:spTgt spid="62464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24643">
                                            <p:txEl>
                                              <p:pRg st="7" end="7"/>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2000"/>
                            </p:stCondLst>
                            <p:childTnLst>
                              <p:par>
                                <p:cTn id="41" presetID="2" presetClass="entr" presetSubtype="4" fill="hold" grpId="0" nodeType="afterEffect">
                                  <p:stCondLst>
                                    <p:cond delay="0"/>
                                  </p:stCondLst>
                                  <p:childTnLst>
                                    <p:set>
                                      <p:cBhvr>
                                        <p:cTn id="42" dur="1" fill="hold">
                                          <p:stCondLst>
                                            <p:cond delay="0"/>
                                          </p:stCondLst>
                                        </p:cTn>
                                        <p:tgtEl>
                                          <p:spTgt spid="624643">
                                            <p:txEl>
                                              <p:pRg st="8" end="8"/>
                                            </p:txEl>
                                          </p:spTgt>
                                        </p:tgtEl>
                                        <p:attrNameLst>
                                          <p:attrName>style.visibility</p:attrName>
                                        </p:attrNameLst>
                                      </p:cBhvr>
                                      <p:to>
                                        <p:strVal val="visible"/>
                                      </p:to>
                                    </p:set>
                                    <p:anim calcmode="lin" valueType="num">
                                      <p:cBhvr additive="base">
                                        <p:cTn id="43" dur="500" fill="hold"/>
                                        <p:tgtEl>
                                          <p:spTgt spid="62464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24643">
                                            <p:txEl>
                                              <p:pRg st="8" end="8"/>
                                            </p:txEl>
                                          </p:spTgt>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2500"/>
                            </p:stCondLst>
                            <p:childTnLst>
                              <p:par>
                                <p:cTn id="46" presetID="2" presetClass="entr" presetSubtype="4" fill="hold" grpId="0" nodeType="afterEffect">
                                  <p:stCondLst>
                                    <p:cond delay="0"/>
                                  </p:stCondLst>
                                  <p:childTnLst>
                                    <p:set>
                                      <p:cBhvr>
                                        <p:cTn id="47" dur="1" fill="hold">
                                          <p:stCondLst>
                                            <p:cond delay="0"/>
                                          </p:stCondLst>
                                        </p:cTn>
                                        <p:tgtEl>
                                          <p:spTgt spid="624643">
                                            <p:txEl>
                                              <p:pRg st="9" end="9"/>
                                            </p:txEl>
                                          </p:spTgt>
                                        </p:tgtEl>
                                        <p:attrNameLst>
                                          <p:attrName>style.visibility</p:attrName>
                                        </p:attrNameLst>
                                      </p:cBhvr>
                                      <p:to>
                                        <p:strVal val="visible"/>
                                      </p:to>
                                    </p:set>
                                    <p:anim calcmode="lin" valueType="num">
                                      <p:cBhvr additive="base">
                                        <p:cTn id="48" dur="500" fill="hold"/>
                                        <p:tgtEl>
                                          <p:spTgt spid="624643">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24643">
                                            <p:txEl>
                                              <p:pRg st="9" end="9"/>
                                            </p:txEl>
                                          </p:spTgt>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3000"/>
                            </p:stCondLst>
                            <p:childTnLst>
                              <p:par>
                                <p:cTn id="51" presetID="2" presetClass="entr" presetSubtype="4" fill="hold" grpId="0" nodeType="afterEffect">
                                  <p:stCondLst>
                                    <p:cond delay="0"/>
                                  </p:stCondLst>
                                  <p:childTnLst>
                                    <p:set>
                                      <p:cBhvr>
                                        <p:cTn id="52" dur="1" fill="hold">
                                          <p:stCondLst>
                                            <p:cond delay="0"/>
                                          </p:stCondLst>
                                        </p:cTn>
                                        <p:tgtEl>
                                          <p:spTgt spid="624643">
                                            <p:txEl>
                                              <p:pRg st="10" end="10"/>
                                            </p:txEl>
                                          </p:spTgt>
                                        </p:tgtEl>
                                        <p:attrNameLst>
                                          <p:attrName>style.visibility</p:attrName>
                                        </p:attrNameLst>
                                      </p:cBhvr>
                                      <p:to>
                                        <p:strVal val="visible"/>
                                      </p:to>
                                    </p:set>
                                    <p:anim calcmode="lin" valueType="num">
                                      <p:cBhvr additive="base">
                                        <p:cTn id="53" dur="500" fill="hold"/>
                                        <p:tgtEl>
                                          <p:spTgt spid="62464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246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3" name="Rectangle 3"/>
          <p:cNvSpPr>
            <a:spLocks noGrp="1" noChangeArrowheads="1"/>
          </p:cNvSpPr>
          <p:nvPr>
            <p:ph type="body" idx="1"/>
          </p:nvPr>
        </p:nvSpPr>
        <p:spPr>
          <a:xfrm>
            <a:off x="610394" y="1052736"/>
            <a:ext cx="8642350" cy="2225675"/>
          </a:xfrm>
        </p:spPr>
        <p:txBody>
          <a:bodyPr/>
          <a:lstStyle/>
          <a:p>
            <a:pPr eaLnBrk="1" hangingPunct="1">
              <a:lnSpc>
                <a:spcPct val="110000"/>
              </a:lnSpc>
              <a:buFont typeface="Wingdings" panose="05000000000000000000" pitchFamily="2" charset="2"/>
              <a:buChar char="n"/>
              <a:defRPr/>
            </a:pPr>
            <a:r>
              <a:rPr lang="zh-CN" altLang="en-US" sz="2400" dirty="0" smtClean="0"/>
              <a:t>信号量</a:t>
            </a:r>
            <a:r>
              <a:rPr lang="zh-CN" altLang="en-US" sz="2400" dirty="0"/>
              <a:t>与</a:t>
            </a:r>
            <a:r>
              <a:rPr lang="en-US" altLang="zh-CN" sz="2400" dirty="0"/>
              <a:t>Down/Up</a:t>
            </a:r>
            <a:r>
              <a:rPr lang="zh-CN" altLang="en-US" sz="2400" dirty="0"/>
              <a:t>原语</a:t>
            </a:r>
            <a:endParaRPr lang="zh-CN" altLang="en-US" sz="2400" dirty="0" smtClean="0"/>
          </a:p>
          <a:p>
            <a:pPr lvl="1" eaLnBrk="1" hangingPunct="1">
              <a:lnSpc>
                <a:spcPct val="110000"/>
              </a:lnSpc>
              <a:buFont typeface="Wingdings" panose="05000000000000000000" pitchFamily="2" charset="2"/>
              <a:buChar char="Ø"/>
              <a:defRPr/>
            </a:pPr>
            <a:r>
              <a:rPr lang="zh-CN" altLang="en-US" sz="2000" dirty="0" smtClean="0"/>
              <a:t>对于一种互斥或者同步关系，用一个</a:t>
            </a:r>
            <a:r>
              <a:rPr lang="zh-CN" altLang="en-US" sz="2000" dirty="0" smtClean="0">
                <a:solidFill>
                  <a:srgbClr val="FF0000"/>
                </a:solidFill>
              </a:rPr>
              <a:t>整型变量</a:t>
            </a:r>
            <a:r>
              <a:rPr lang="zh-CN" altLang="en-US" sz="2000" dirty="0" smtClean="0"/>
              <a:t>来描述</a:t>
            </a:r>
          </a:p>
          <a:p>
            <a:pPr lvl="1" eaLnBrk="1" hangingPunct="1">
              <a:lnSpc>
                <a:spcPct val="110000"/>
              </a:lnSpc>
              <a:buFont typeface="Wingdings" panose="05000000000000000000" pitchFamily="2" charset="2"/>
              <a:buChar char="Ø"/>
              <a:defRPr/>
            </a:pPr>
            <a:r>
              <a:rPr lang="zh-CN" altLang="en-US" sz="2000" dirty="0" smtClean="0"/>
              <a:t>当</a:t>
            </a:r>
            <a:r>
              <a:rPr lang="zh-CN" altLang="en-US" sz="2000" dirty="0" smtClean="0">
                <a:solidFill>
                  <a:srgbClr val="FF0000"/>
                </a:solidFill>
              </a:rPr>
              <a:t>信号量</a:t>
            </a:r>
            <a:r>
              <a:rPr lang="zh-CN" altLang="en-US" sz="2000" dirty="0" smtClean="0"/>
              <a:t>大于</a:t>
            </a:r>
            <a:r>
              <a:rPr lang="en-US" altLang="zh-CN" sz="2000" dirty="0" smtClean="0"/>
              <a:t>0</a:t>
            </a:r>
            <a:r>
              <a:rPr lang="zh-CN" altLang="en-US" sz="2000" dirty="0" smtClean="0"/>
              <a:t>时，说明“环境安全”，可继续运行</a:t>
            </a:r>
          </a:p>
          <a:p>
            <a:pPr lvl="1" eaLnBrk="1" hangingPunct="1">
              <a:lnSpc>
                <a:spcPct val="110000"/>
              </a:lnSpc>
              <a:buFont typeface="Wingdings" panose="05000000000000000000" pitchFamily="2" charset="2"/>
              <a:buChar char="Ø"/>
              <a:defRPr/>
            </a:pPr>
            <a:r>
              <a:rPr lang="zh-CN" altLang="en-US" sz="2000" dirty="0" smtClean="0"/>
              <a:t>当</a:t>
            </a:r>
            <a:r>
              <a:rPr lang="zh-CN" altLang="en-US" sz="2000" dirty="0" smtClean="0">
                <a:solidFill>
                  <a:srgbClr val="FF0000"/>
                </a:solidFill>
              </a:rPr>
              <a:t>信号量</a:t>
            </a:r>
            <a:r>
              <a:rPr lang="zh-CN" altLang="en-US" sz="2000" dirty="0" smtClean="0"/>
              <a:t>小于</a:t>
            </a:r>
            <a:r>
              <a:rPr lang="en-US" altLang="zh-CN" sz="2000" dirty="0" smtClean="0"/>
              <a:t>0</a:t>
            </a:r>
            <a:r>
              <a:rPr lang="zh-CN" altLang="en-US" sz="2000" dirty="0" smtClean="0"/>
              <a:t>时，说明“互斥等待”，只能阻塞</a:t>
            </a:r>
          </a:p>
          <a:p>
            <a:pPr lvl="1" eaLnBrk="1" hangingPunct="1">
              <a:lnSpc>
                <a:spcPct val="110000"/>
              </a:lnSpc>
              <a:buFont typeface="Wingdings" panose="05000000000000000000" pitchFamily="2" charset="2"/>
              <a:buChar char="Ø"/>
              <a:defRPr/>
            </a:pPr>
            <a:r>
              <a:rPr lang="zh-CN" altLang="en-US" sz="2000" dirty="0" smtClean="0"/>
              <a:t>推广到一般情况，信号量可解决复杂的同步互斥问题</a:t>
            </a:r>
          </a:p>
        </p:txBody>
      </p:sp>
      <p:sp>
        <p:nvSpPr>
          <p:cNvPr id="686085" name="Text Box 5"/>
          <p:cNvSpPr txBox="1">
            <a:spLocks noChangeArrowheads="1"/>
          </p:cNvSpPr>
          <p:nvPr/>
        </p:nvSpPr>
        <p:spPr bwMode="auto">
          <a:xfrm>
            <a:off x="4283968" y="3587390"/>
            <a:ext cx="2088232" cy="2185214"/>
          </a:xfrm>
          <a:prstGeom prst="rect">
            <a:avLst/>
          </a:prstGeom>
          <a:solidFill>
            <a:schemeClr val="bg1">
              <a:lumMod val="95000"/>
            </a:schemeClr>
          </a:solidFill>
          <a:ln w="9525">
            <a:solidFill>
              <a:srgbClr val="9C4E00"/>
            </a:solidFill>
            <a:miter lim="800000"/>
            <a:headEnd/>
            <a:tailEnd/>
          </a:ln>
          <a:effectLst/>
        </p:spPr>
        <p:txBody>
          <a:bodyPr wrap="square" lIns="36000" rIns="36000">
            <a:spAutoFit/>
          </a:bodyPr>
          <a:lstStyle/>
          <a:p>
            <a:pPr>
              <a:spcBef>
                <a:spcPct val="50000"/>
              </a:spcBef>
              <a:defRPr/>
            </a:pPr>
            <a:r>
              <a:rPr lang="en-US" altLang="zh-CN" sz="1600" b="1" dirty="0" smtClean="0"/>
              <a:t>Down(s</a:t>
            </a:r>
            <a:r>
              <a:rPr lang="en-US" altLang="zh-CN" sz="1600" b="1" dirty="0"/>
              <a:t>)</a:t>
            </a:r>
          </a:p>
          <a:p>
            <a:pPr>
              <a:spcBef>
                <a:spcPct val="50000"/>
              </a:spcBef>
              <a:defRPr/>
            </a:pPr>
            <a:r>
              <a:rPr lang="en-US" altLang="zh-CN" sz="1600" b="1" dirty="0"/>
              <a:t>{</a:t>
            </a:r>
          </a:p>
          <a:p>
            <a:pPr>
              <a:spcBef>
                <a:spcPct val="50000"/>
              </a:spcBef>
              <a:defRPr/>
            </a:pPr>
            <a:r>
              <a:rPr lang="en-US" altLang="zh-CN" sz="1600" b="1" dirty="0" smtClean="0"/>
              <a:t>     </a:t>
            </a:r>
            <a:r>
              <a:rPr lang="en-US" altLang="zh-CN" sz="1600" b="1" dirty="0" err="1" smtClean="0"/>
              <a:t>s.value</a:t>
            </a:r>
            <a:r>
              <a:rPr lang="en-US" altLang="zh-CN" sz="1600" b="1" dirty="0" smtClean="0"/>
              <a:t>--;</a:t>
            </a:r>
            <a:endParaRPr lang="en-US" altLang="zh-CN" sz="1600" b="1" dirty="0"/>
          </a:p>
          <a:p>
            <a:pPr>
              <a:spcBef>
                <a:spcPct val="50000"/>
              </a:spcBef>
              <a:defRPr/>
            </a:pPr>
            <a:r>
              <a:rPr lang="en-US" altLang="zh-CN" sz="1600" b="1" dirty="0" smtClean="0"/>
              <a:t>     if(</a:t>
            </a:r>
            <a:r>
              <a:rPr lang="en-US" altLang="zh-CN" sz="1600" b="1" dirty="0" err="1" smtClean="0"/>
              <a:t>s.value</a:t>
            </a:r>
            <a:r>
              <a:rPr lang="en-US" altLang="zh-CN" sz="1600" b="1" dirty="0" smtClean="0"/>
              <a:t> &lt; </a:t>
            </a:r>
            <a:r>
              <a:rPr lang="en-US" altLang="zh-CN" sz="1600" b="1" dirty="0"/>
              <a:t>0) </a:t>
            </a:r>
            <a:endParaRPr lang="en-US" altLang="zh-CN" sz="1600" b="1" dirty="0" smtClean="0"/>
          </a:p>
          <a:p>
            <a:pPr>
              <a:spcBef>
                <a:spcPct val="50000"/>
              </a:spcBef>
              <a:defRPr/>
            </a:pPr>
            <a:r>
              <a:rPr lang="en-US" altLang="zh-CN" sz="1600" b="1" dirty="0">
                <a:solidFill>
                  <a:srgbClr val="FF0000"/>
                </a:solidFill>
              </a:rPr>
              <a:t> </a:t>
            </a:r>
            <a:r>
              <a:rPr lang="en-US" altLang="zh-CN" sz="1600" b="1" dirty="0" smtClean="0">
                <a:solidFill>
                  <a:srgbClr val="FF0000"/>
                </a:solidFill>
              </a:rPr>
              <a:t>       sleep(</a:t>
            </a:r>
            <a:r>
              <a:rPr lang="en-US" altLang="zh-CN" sz="1600" b="1" dirty="0" err="1" smtClean="0">
                <a:solidFill>
                  <a:srgbClr val="FF0000"/>
                </a:solidFill>
              </a:rPr>
              <a:t>s.queue</a:t>
            </a:r>
            <a:r>
              <a:rPr lang="en-US" altLang="zh-CN" sz="1600" b="1" dirty="0" smtClean="0">
                <a:solidFill>
                  <a:srgbClr val="FF0000"/>
                </a:solidFill>
              </a:rPr>
              <a:t>);</a:t>
            </a:r>
            <a:endParaRPr lang="en-US" altLang="zh-CN" sz="1600" b="1" dirty="0">
              <a:solidFill>
                <a:srgbClr val="FF0000"/>
              </a:solidFill>
            </a:endParaRPr>
          </a:p>
          <a:p>
            <a:pPr>
              <a:spcBef>
                <a:spcPct val="50000"/>
              </a:spcBef>
              <a:defRPr/>
            </a:pPr>
            <a:r>
              <a:rPr lang="en-US" altLang="zh-CN" sz="1600" b="1" dirty="0"/>
              <a:t>}</a:t>
            </a:r>
          </a:p>
        </p:txBody>
      </p:sp>
      <p:sp>
        <p:nvSpPr>
          <p:cNvPr id="686086" name="Text Box 6"/>
          <p:cNvSpPr txBox="1">
            <a:spLocks noChangeArrowheads="1"/>
          </p:cNvSpPr>
          <p:nvPr/>
        </p:nvSpPr>
        <p:spPr bwMode="auto">
          <a:xfrm>
            <a:off x="6516216" y="3587390"/>
            <a:ext cx="2304256" cy="2185214"/>
          </a:xfrm>
          <a:prstGeom prst="rect">
            <a:avLst/>
          </a:prstGeom>
          <a:solidFill>
            <a:schemeClr val="bg1">
              <a:lumMod val="95000"/>
            </a:schemeClr>
          </a:solidFill>
          <a:ln w="9525">
            <a:solidFill>
              <a:srgbClr val="9C4E00"/>
            </a:solidFill>
            <a:miter lim="800000"/>
            <a:headEnd/>
            <a:tailEnd/>
          </a:ln>
          <a:effectLst/>
        </p:spPr>
        <p:txBody>
          <a:bodyPr wrap="square" lIns="36000" rIns="36000">
            <a:spAutoFit/>
          </a:bodyPr>
          <a:lstStyle/>
          <a:p>
            <a:pPr>
              <a:spcBef>
                <a:spcPct val="50000"/>
              </a:spcBef>
              <a:defRPr/>
            </a:pPr>
            <a:r>
              <a:rPr lang="en-US" altLang="zh-CN" sz="1600" b="1" dirty="0" smtClean="0"/>
              <a:t>Up(s</a:t>
            </a:r>
            <a:r>
              <a:rPr lang="en-US" altLang="zh-CN" sz="1600" b="1" dirty="0"/>
              <a:t>) </a:t>
            </a:r>
          </a:p>
          <a:p>
            <a:pPr>
              <a:spcBef>
                <a:spcPct val="50000"/>
              </a:spcBef>
              <a:defRPr/>
            </a:pPr>
            <a:r>
              <a:rPr lang="en-US" altLang="zh-CN" sz="1600" b="1" dirty="0"/>
              <a:t>{</a:t>
            </a:r>
          </a:p>
          <a:p>
            <a:pPr>
              <a:spcBef>
                <a:spcPct val="50000"/>
              </a:spcBef>
              <a:defRPr/>
            </a:pPr>
            <a:r>
              <a:rPr lang="en-US" altLang="zh-CN" sz="1600" b="1" dirty="0" smtClean="0"/>
              <a:t>     </a:t>
            </a:r>
            <a:r>
              <a:rPr lang="en-US" altLang="zh-CN" sz="1600" b="1" dirty="0" err="1" smtClean="0"/>
              <a:t>s.value</a:t>
            </a:r>
            <a:r>
              <a:rPr lang="en-US" altLang="zh-CN" sz="1600" b="1" dirty="0" smtClean="0"/>
              <a:t>++;</a:t>
            </a:r>
            <a:endParaRPr lang="en-US" altLang="zh-CN" sz="1600" b="1" dirty="0"/>
          </a:p>
          <a:p>
            <a:pPr>
              <a:spcBef>
                <a:spcPct val="50000"/>
              </a:spcBef>
              <a:defRPr/>
            </a:pPr>
            <a:r>
              <a:rPr lang="en-US" altLang="zh-CN" sz="1600" b="1" dirty="0" smtClean="0"/>
              <a:t>     if(s </a:t>
            </a:r>
            <a:r>
              <a:rPr lang="en-US" altLang="zh-CN" sz="1600" b="1" dirty="0"/>
              <a:t>&lt;= </a:t>
            </a:r>
            <a:r>
              <a:rPr lang="en-US" altLang="zh-CN" sz="1600" b="1" dirty="0" smtClean="0"/>
              <a:t>0)</a:t>
            </a:r>
          </a:p>
          <a:p>
            <a:pPr>
              <a:spcBef>
                <a:spcPct val="50000"/>
              </a:spcBef>
              <a:defRPr/>
            </a:pPr>
            <a:r>
              <a:rPr lang="en-US" altLang="zh-CN" sz="1600" b="1" dirty="0"/>
              <a:t> </a:t>
            </a:r>
            <a:r>
              <a:rPr lang="en-US" altLang="zh-CN" sz="1600" b="1" dirty="0" smtClean="0"/>
              <a:t>         </a:t>
            </a:r>
            <a:r>
              <a:rPr lang="en-US" altLang="zh-CN" sz="1600" b="1" dirty="0" smtClean="0">
                <a:solidFill>
                  <a:srgbClr val="FF0000"/>
                </a:solidFill>
              </a:rPr>
              <a:t>wakeup(</a:t>
            </a:r>
            <a:r>
              <a:rPr lang="en-US" altLang="zh-CN" sz="1600" b="1" dirty="0" err="1" smtClean="0">
                <a:solidFill>
                  <a:srgbClr val="FF0000"/>
                </a:solidFill>
              </a:rPr>
              <a:t>s.queue</a:t>
            </a:r>
            <a:r>
              <a:rPr lang="en-US" altLang="zh-CN" sz="1600" b="1" dirty="0" smtClean="0">
                <a:solidFill>
                  <a:srgbClr val="FF0000"/>
                </a:solidFill>
              </a:rPr>
              <a:t>);</a:t>
            </a:r>
            <a:endParaRPr lang="en-US" altLang="zh-CN" sz="1600" b="1" dirty="0">
              <a:solidFill>
                <a:srgbClr val="FF0000"/>
              </a:solidFill>
            </a:endParaRPr>
          </a:p>
          <a:p>
            <a:pPr>
              <a:spcBef>
                <a:spcPct val="50000"/>
              </a:spcBef>
              <a:defRPr/>
            </a:pPr>
            <a:r>
              <a:rPr lang="en-US" altLang="zh-CN" sz="1600" b="1" dirty="0"/>
              <a:t>}</a:t>
            </a:r>
          </a:p>
        </p:txBody>
      </p:sp>
      <p:sp>
        <p:nvSpPr>
          <p:cNvPr id="11"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2.2.5 </a:t>
            </a:r>
            <a:r>
              <a:rPr lang="zh-CN" altLang="en-US" sz="2800" b="1" smtClean="0">
                <a:latin typeface="Times New Roman" panose="02020603050405020304" pitchFamily="18" charset="0"/>
                <a:cs typeface="Times New Roman" panose="02020603050405020304" pitchFamily="18" charset="0"/>
              </a:rPr>
              <a:t>信号量</a:t>
            </a:r>
            <a:endParaRPr lang="en-US" altLang="zh-CN" sz="2800" b="1" dirty="0">
              <a:latin typeface="Times New Roman" panose="02020603050405020304" pitchFamily="18" charset="0"/>
              <a:cs typeface="Times New Roman" panose="02020603050405020304" pitchFamily="18" charset="0"/>
            </a:endParaRPr>
          </a:p>
        </p:txBody>
      </p:sp>
      <p:sp>
        <p:nvSpPr>
          <p:cNvPr id="6" name="Text Box 5"/>
          <p:cNvSpPr txBox="1">
            <a:spLocks noChangeArrowheads="1"/>
          </p:cNvSpPr>
          <p:nvPr/>
        </p:nvSpPr>
        <p:spPr bwMode="auto">
          <a:xfrm>
            <a:off x="359532" y="3140968"/>
            <a:ext cx="3769729" cy="3293209"/>
          </a:xfrm>
          <a:prstGeom prst="rect">
            <a:avLst/>
          </a:prstGeom>
          <a:solidFill>
            <a:schemeClr val="bg1">
              <a:lumMod val="95000"/>
            </a:schemeClr>
          </a:solidFill>
          <a:ln w="9525">
            <a:solidFill>
              <a:srgbClr val="9C4E00"/>
            </a:solidFill>
            <a:miter lim="800000"/>
            <a:headEnd/>
            <a:tailEnd/>
          </a:ln>
          <a:effectLst/>
        </p:spPr>
        <p:txBody>
          <a:bodyPr wrap="square" lIns="36000" rIns="36000">
            <a:spAutoFit/>
          </a:bodyPr>
          <a:lstStyle/>
          <a:p>
            <a:pPr>
              <a:spcBef>
                <a:spcPct val="50000"/>
              </a:spcBef>
              <a:defRPr/>
            </a:pPr>
            <a:r>
              <a:rPr lang="en-US" altLang="zh-CN" sz="1600" b="1" dirty="0" err="1" smtClean="0"/>
              <a:t>struct</a:t>
            </a:r>
            <a:r>
              <a:rPr lang="en-US" altLang="zh-CN" sz="1600" b="1" dirty="0" smtClean="0"/>
              <a:t> semaphore</a:t>
            </a:r>
            <a:endParaRPr lang="zh-CN" altLang="en-US" sz="1600" b="1" dirty="0"/>
          </a:p>
          <a:p>
            <a:pPr>
              <a:spcBef>
                <a:spcPct val="50000"/>
              </a:spcBef>
              <a:defRPr/>
            </a:pPr>
            <a:r>
              <a:rPr lang="en-US" altLang="zh-CN" sz="1600" b="1" dirty="0" smtClean="0"/>
              <a:t>{</a:t>
            </a:r>
            <a:endParaRPr lang="en-US" altLang="zh-CN" sz="1600" b="1" dirty="0"/>
          </a:p>
          <a:p>
            <a:pPr>
              <a:spcBef>
                <a:spcPct val="50000"/>
              </a:spcBef>
              <a:defRPr/>
            </a:pPr>
            <a:r>
              <a:rPr lang="en-US" altLang="zh-CN" sz="1600" b="1" dirty="0" smtClean="0"/>
              <a:t>     </a:t>
            </a:r>
            <a:r>
              <a:rPr lang="en-US" altLang="zh-CN" sz="1600" b="1" dirty="0" err="1" smtClean="0"/>
              <a:t>int</a:t>
            </a:r>
            <a:r>
              <a:rPr lang="en-US" altLang="zh-CN" sz="1600" b="1" dirty="0" smtClean="0"/>
              <a:t> value;        </a:t>
            </a:r>
          </a:p>
          <a:p>
            <a:pPr>
              <a:spcBef>
                <a:spcPct val="50000"/>
              </a:spcBef>
              <a:defRPr/>
            </a:pPr>
            <a:r>
              <a:rPr lang="en-US" altLang="zh-CN" sz="1600" b="1" dirty="0"/>
              <a:t> </a:t>
            </a:r>
            <a:r>
              <a:rPr lang="en-US" altLang="zh-CN" sz="1600" b="1" dirty="0" smtClean="0"/>
              <a:t>    //</a:t>
            </a:r>
            <a:r>
              <a:rPr lang="zh-CN" altLang="en-US" sz="1600" b="1" dirty="0" smtClean="0"/>
              <a:t>记录资源的个数</a:t>
            </a:r>
            <a:endParaRPr lang="en-US" altLang="zh-CN" sz="1600" b="1" dirty="0" smtClean="0"/>
          </a:p>
          <a:p>
            <a:pPr>
              <a:spcBef>
                <a:spcPct val="50000"/>
              </a:spcBef>
              <a:defRPr/>
            </a:pPr>
            <a:r>
              <a:rPr lang="en-US" altLang="zh-CN" sz="1600" b="1" dirty="0" smtClean="0"/>
              <a:t>     PCB *queue</a:t>
            </a:r>
            <a:r>
              <a:rPr lang="zh-CN" altLang="en-US" sz="1600" b="1" dirty="0" smtClean="0"/>
              <a:t>；</a:t>
            </a:r>
            <a:endParaRPr lang="en-US" altLang="zh-CN" sz="1600" b="1" dirty="0" smtClean="0"/>
          </a:p>
          <a:p>
            <a:pPr>
              <a:spcBef>
                <a:spcPct val="50000"/>
              </a:spcBef>
              <a:defRPr/>
            </a:pPr>
            <a:r>
              <a:rPr lang="en-US" altLang="zh-CN" sz="1600" b="1" dirty="0"/>
              <a:t> </a:t>
            </a:r>
            <a:r>
              <a:rPr lang="en-US" altLang="zh-CN" sz="1600" b="1" dirty="0" smtClean="0"/>
              <a:t>    //</a:t>
            </a:r>
            <a:r>
              <a:rPr lang="zh-CN" altLang="en-US" sz="1600" b="1" dirty="0" smtClean="0"/>
              <a:t>记录</a:t>
            </a:r>
            <a:r>
              <a:rPr lang="zh-CN" altLang="en-US" sz="1600" b="1" dirty="0"/>
              <a:t>阻塞</a:t>
            </a:r>
            <a:r>
              <a:rPr lang="zh-CN" altLang="en-US" sz="1600" b="1" dirty="0" smtClean="0"/>
              <a:t>在该信号量上的进程的队列</a:t>
            </a:r>
            <a:endParaRPr lang="en-US" altLang="zh-CN" sz="1600" b="1" dirty="0"/>
          </a:p>
          <a:p>
            <a:pPr>
              <a:spcBef>
                <a:spcPct val="50000"/>
              </a:spcBef>
              <a:defRPr/>
            </a:pPr>
            <a:r>
              <a:rPr lang="en-US" altLang="zh-CN" sz="1600" b="1" dirty="0" smtClean="0"/>
              <a:t>}</a:t>
            </a:r>
          </a:p>
          <a:p>
            <a:pPr>
              <a:spcBef>
                <a:spcPct val="50000"/>
              </a:spcBef>
              <a:defRPr/>
            </a:pPr>
            <a:r>
              <a:rPr lang="en-US" altLang="zh-CN" sz="1600" b="1" dirty="0" smtClean="0"/>
              <a:t>Down(semaphore s);      //</a:t>
            </a:r>
            <a:r>
              <a:rPr lang="zh-CN" altLang="en-US" sz="1600" b="1" dirty="0" smtClean="0"/>
              <a:t>消费资源</a:t>
            </a:r>
            <a:endParaRPr lang="en-US" altLang="zh-CN" sz="1600" b="1" dirty="0" smtClean="0"/>
          </a:p>
          <a:p>
            <a:pPr>
              <a:spcBef>
                <a:spcPct val="50000"/>
              </a:spcBef>
              <a:defRPr/>
            </a:pPr>
            <a:r>
              <a:rPr lang="en-US" altLang="zh-CN" sz="1600" b="1" dirty="0"/>
              <a:t>U</a:t>
            </a:r>
            <a:r>
              <a:rPr lang="en-US" altLang="zh-CN" sz="1600" b="1" dirty="0" smtClean="0"/>
              <a:t>p(semaphore s);           //</a:t>
            </a:r>
            <a:r>
              <a:rPr lang="zh-CN" altLang="en-US" sz="1600" b="1" dirty="0" smtClean="0"/>
              <a:t>产生资源</a:t>
            </a:r>
            <a:endParaRPr lang="en-US" altLang="zh-CN" sz="1600" b="1" dirty="0"/>
          </a:p>
        </p:txBody>
      </p:sp>
    </p:spTree>
    <p:extLst>
      <p:ext uri="{BB962C8B-B14F-4D97-AF65-F5344CB8AC3E}">
        <p14:creationId xmlns:p14="http://schemas.microsoft.com/office/powerpoint/2010/main" val="1141732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86083">
                                            <p:txEl>
                                              <p:pRg st="0" end="0"/>
                                            </p:txEl>
                                          </p:spTgt>
                                        </p:tgtEl>
                                        <p:attrNameLst>
                                          <p:attrName>style.visibility</p:attrName>
                                        </p:attrNameLst>
                                      </p:cBhvr>
                                      <p:to>
                                        <p:strVal val="visible"/>
                                      </p:to>
                                    </p:set>
                                    <p:anim calcmode="lin" valueType="num">
                                      <p:cBhvr additive="base">
                                        <p:cTn id="7" dur="500" fill="hold"/>
                                        <p:tgtEl>
                                          <p:spTgt spid="68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08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86083">
                                            <p:txEl>
                                              <p:pRg st="1" end="1"/>
                                            </p:txEl>
                                          </p:spTgt>
                                        </p:tgtEl>
                                        <p:attrNameLst>
                                          <p:attrName>style.visibility</p:attrName>
                                        </p:attrNameLst>
                                      </p:cBhvr>
                                      <p:to>
                                        <p:strVal val="visible"/>
                                      </p:to>
                                    </p:set>
                                    <p:anim calcmode="lin" valueType="num">
                                      <p:cBhvr additive="base">
                                        <p:cTn id="12" dur="500" fill="hold"/>
                                        <p:tgtEl>
                                          <p:spTgt spid="68608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86083">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86083">
                                            <p:txEl>
                                              <p:pRg st="2" end="2"/>
                                            </p:txEl>
                                          </p:spTgt>
                                        </p:tgtEl>
                                        <p:attrNameLst>
                                          <p:attrName>style.visibility</p:attrName>
                                        </p:attrNameLst>
                                      </p:cBhvr>
                                      <p:to>
                                        <p:strVal val="visible"/>
                                      </p:to>
                                    </p:set>
                                    <p:anim calcmode="lin" valueType="num">
                                      <p:cBhvr additive="base">
                                        <p:cTn id="17" dur="500" fill="hold"/>
                                        <p:tgtEl>
                                          <p:spTgt spid="68608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86083">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86083">
                                            <p:txEl>
                                              <p:pRg st="3" end="3"/>
                                            </p:txEl>
                                          </p:spTgt>
                                        </p:tgtEl>
                                        <p:attrNameLst>
                                          <p:attrName>style.visibility</p:attrName>
                                        </p:attrNameLst>
                                      </p:cBhvr>
                                      <p:to>
                                        <p:strVal val="visible"/>
                                      </p:to>
                                    </p:set>
                                    <p:anim calcmode="lin" valueType="num">
                                      <p:cBhvr additive="base">
                                        <p:cTn id="22" dur="500" fill="hold"/>
                                        <p:tgtEl>
                                          <p:spTgt spid="68608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86083">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86083">
                                            <p:txEl>
                                              <p:pRg st="4" end="4"/>
                                            </p:txEl>
                                          </p:spTgt>
                                        </p:tgtEl>
                                        <p:attrNameLst>
                                          <p:attrName>style.visibility</p:attrName>
                                        </p:attrNameLst>
                                      </p:cBhvr>
                                      <p:to>
                                        <p:strVal val="visible"/>
                                      </p:to>
                                    </p:set>
                                    <p:anim calcmode="lin" valueType="num">
                                      <p:cBhvr additive="base">
                                        <p:cTn id="27" dur="500" fill="hold"/>
                                        <p:tgtEl>
                                          <p:spTgt spid="68608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8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86085"/>
                                        </p:tgtEl>
                                        <p:attrNameLst>
                                          <p:attrName>style.visibility</p:attrName>
                                        </p:attrNameLst>
                                      </p:cBhvr>
                                      <p:to>
                                        <p:strVal val="visible"/>
                                      </p:to>
                                    </p:set>
                                    <p:animEffect transition="in" filter="blinds(horizontal)">
                                      <p:cBhvr>
                                        <p:cTn id="38" dur="500"/>
                                        <p:tgtEl>
                                          <p:spTgt spid="68608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86086"/>
                                        </p:tgtEl>
                                        <p:attrNameLst>
                                          <p:attrName>style.visibility</p:attrName>
                                        </p:attrNameLst>
                                      </p:cBhvr>
                                      <p:to>
                                        <p:strVal val="visible"/>
                                      </p:to>
                                    </p:set>
                                    <p:animEffect transition="in" filter="blinds(horizontal)">
                                      <p:cBhvr>
                                        <p:cTn id="43" dur="500"/>
                                        <p:tgtEl>
                                          <p:spTgt spid="68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3" grpId="0" build="p"/>
      <p:bldP spid="686085" grpId="0" animBg="1"/>
      <p:bldP spid="686086" grpId="0" animBg="1"/>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5" name="Rectangle 3"/>
          <p:cNvSpPr>
            <a:spLocks noGrp="1" noChangeArrowheads="1"/>
          </p:cNvSpPr>
          <p:nvPr>
            <p:ph type="body" idx="1"/>
          </p:nvPr>
        </p:nvSpPr>
        <p:spPr>
          <a:xfrm>
            <a:off x="672998" y="1679364"/>
            <a:ext cx="8642350" cy="4464050"/>
          </a:xfrm>
        </p:spPr>
        <p:txBody>
          <a:bodyPr/>
          <a:lstStyle/>
          <a:p>
            <a:pPr eaLnBrk="1" hangingPunct="1">
              <a:lnSpc>
                <a:spcPct val="110000"/>
              </a:lnSpc>
              <a:buFont typeface="Wingdings" panose="05000000000000000000" pitchFamily="2" charset="2"/>
              <a:buChar char="Ø"/>
              <a:defRPr/>
            </a:pPr>
            <a:r>
              <a:rPr lang="zh-CN" altLang="en-US" sz="2400" dirty="0" smtClean="0"/>
              <a:t>互斥关系分析</a:t>
            </a:r>
          </a:p>
          <a:p>
            <a:pPr lvl="1" eaLnBrk="1" hangingPunct="1">
              <a:lnSpc>
                <a:spcPct val="110000"/>
              </a:lnSpc>
              <a:buFont typeface="Arial" panose="020B0604020202020204" pitchFamily="34" charset="0"/>
              <a:buChar char="•"/>
              <a:defRPr/>
            </a:pPr>
            <a:r>
              <a:rPr lang="zh-CN" altLang="en-US" sz="2400" dirty="0" smtClean="0"/>
              <a:t>任何时刻，只能有一个进程在缓冲区中操作</a:t>
            </a:r>
          </a:p>
          <a:p>
            <a:pPr lvl="1" eaLnBrk="1" hangingPunct="1">
              <a:lnSpc>
                <a:spcPct val="110000"/>
              </a:lnSpc>
              <a:buFont typeface="Arial" panose="020B0604020202020204" pitchFamily="34" charset="0"/>
              <a:buChar char="•"/>
              <a:defRPr/>
            </a:pPr>
            <a:r>
              <a:rPr lang="zh-CN" altLang="en-US" sz="2400" dirty="0" smtClean="0"/>
              <a:t>引入互斥信号量（二进制信号量，</a:t>
            </a:r>
            <a:r>
              <a:rPr lang="en-US" altLang="zh-CN" sz="1400" dirty="0" smtClean="0"/>
              <a:t>binary semaphores</a:t>
            </a:r>
            <a:r>
              <a:rPr lang="zh-CN" altLang="en-US" sz="2400" dirty="0" smtClean="0"/>
              <a:t>）</a:t>
            </a:r>
          </a:p>
          <a:p>
            <a:pPr lvl="1" eaLnBrk="1" hangingPunct="1">
              <a:lnSpc>
                <a:spcPct val="110000"/>
              </a:lnSpc>
              <a:buFont typeface="Arial" panose="020B0604020202020204" pitchFamily="34" charset="0"/>
              <a:buChar char="•"/>
              <a:defRPr/>
            </a:pPr>
            <a:r>
              <a:rPr lang="zh-CN" altLang="en-US" sz="2400" dirty="0" smtClean="0"/>
              <a:t>信号量为</a:t>
            </a:r>
            <a:r>
              <a:rPr lang="en-US" altLang="zh-CN" sz="2400" dirty="0" smtClean="0"/>
              <a:t>0</a:t>
            </a:r>
            <a:r>
              <a:rPr lang="zh-CN" altLang="en-US" sz="2400" dirty="0" smtClean="0"/>
              <a:t>，表明已有进程进入临界区；</a:t>
            </a:r>
            <a:endParaRPr lang="en-US" altLang="zh-CN" sz="2400" dirty="0" smtClean="0"/>
          </a:p>
          <a:p>
            <a:pPr eaLnBrk="1" hangingPunct="1">
              <a:lnSpc>
                <a:spcPct val="110000"/>
              </a:lnSpc>
              <a:buFont typeface="Wingdings" panose="05000000000000000000" pitchFamily="2" charset="2"/>
              <a:buChar char="Ø"/>
              <a:defRPr/>
            </a:pPr>
            <a:r>
              <a:rPr lang="zh-CN" altLang="en-US" sz="2400" dirty="0" smtClean="0"/>
              <a:t>同步</a:t>
            </a:r>
            <a:r>
              <a:rPr lang="zh-CN" altLang="en-US" sz="2400" dirty="0"/>
              <a:t>关系</a:t>
            </a:r>
            <a:r>
              <a:rPr lang="zh-CN" altLang="en-US" sz="2400" dirty="0" smtClean="0"/>
              <a:t>分析</a:t>
            </a:r>
            <a:endParaRPr lang="zh-CN" altLang="en-US" sz="2400" dirty="0"/>
          </a:p>
          <a:p>
            <a:pPr lvl="1" eaLnBrk="1" hangingPunct="1">
              <a:lnSpc>
                <a:spcPct val="110000"/>
              </a:lnSpc>
              <a:buFont typeface="Arial" panose="020B0604020202020204" pitchFamily="34" charset="0"/>
              <a:buChar char="•"/>
              <a:defRPr/>
            </a:pPr>
            <a:r>
              <a:rPr lang="zh-CN" altLang="en-US" sz="2400" dirty="0" smtClean="0"/>
              <a:t>对于</a:t>
            </a:r>
            <a:r>
              <a:rPr lang="zh-CN" altLang="en-US" sz="2400" dirty="0"/>
              <a:t>“生产者”而言，缓冲区满则应等待</a:t>
            </a:r>
          </a:p>
          <a:p>
            <a:pPr lvl="1" eaLnBrk="1" hangingPunct="1">
              <a:lnSpc>
                <a:spcPct val="110000"/>
              </a:lnSpc>
              <a:buFont typeface="Arial" panose="020B0604020202020204" pitchFamily="34" charset="0"/>
              <a:buChar char="•"/>
              <a:defRPr/>
            </a:pPr>
            <a:r>
              <a:rPr lang="zh-CN" altLang="en-US" sz="2400" dirty="0"/>
              <a:t>引入</a:t>
            </a:r>
            <a:r>
              <a:rPr lang="zh-CN" altLang="en-US" sz="2400" dirty="0">
                <a:solidFill>
                  <a:srgbClr val="FF0000"/>
                </a:solidFill>
              </a:rPr>
              <a:t>同步信号量</a:t>
            </a:r>
            <a:r>
              <a:rPr lang="zh-CN" altLang="en-US" sz="2400" dirty="0"/>
              <a:t>“</a:t>
            </a:r>
            <a:r>
              <a:rPr lang="en-US" altLang="zh-CN" sz="2400" dirty="0"/>
              <a:t>empty”</a:t>
            </a:r>
            <a:r>
              <a:rPr lang="zh-CN" altLang="en-US" sz="2400" dirty="0"/>
              <a:t>，为</a:t>
            </a:r>
            <a:r>
              <a:rPr lang="en-US" altLang="zh-CN" sz="2400" dirty="0"/>
              <a:t>0</a:t>
            </a:r>
            <a:r>
              <a:rPr lang="zh-CN" altLang="en-US" sz="2400" dirty="0"/>
              <a:t>表示缓冲区满</a:t>
            </a:r>
          </a:p>
          <a:p>
            <a:pPr lvl="1" eaLnBrk="1" hangingPunct="1">
              <a:lnSpc>
                <a:spcPct val="110000"/>
              </a:lnSpc>
              <a:buFont typeface="Arial" panose="020B0604020202020204" pitchFamily="34" charset="0"/>
              <a:buChar char="•"/>
              <a:defRPr/>
            </a:pPr>
            <a:r>
              <a:rPr lang="zh-CN" altLang="en-US" sz="2400" dirty="0"/>
              <a:t>对于“消费者”而言，缓冲区空则应等待</a:t>
            </a:r>
          </a:p>
          <a:p>
            <a:pPr lvl="1" eaLnBrk="1" hangingPunct="1">
              <a:lnSpc>
                <a:spcPct val="110000"/>
              </a:lnSpc>
              <a:buFont typeface="Arial" panose="020B0604020202020204" pitchFamily="34" charset="0"/>
              <a:buChar char="•"/>
              <a:defRPr/>
            </a:pPr>
            <a:r>
              <a:rPr lang="zh-CN" altLang="en-US" sz="2400" dirty="0"/>
              <a:t>引入</a:t>
            </a:r>
            <a:r>
              <a:rPr lang="zh-CN" altLang="en-US" sz="2400" dirty="0">
                <a:solidFill>
                  <a:srgbClr val="FF0000"/>
                </a:solidFill>
              </a:rPr>
              <a:t>同步信号量</a:t>
            </a:r>
            <a:r>
              <a:rPr lang="zh-CN" altLang="en-US" sz="2400" dirty="0"/>
              <a:t>“</a:t>
            </a:r>
            <a:r>
              <a:rPr lang="en-US" altLang="zh-CN" sz="2400" dirty="0"/>
              <a:t>full”</a:t>
            </a:r>
            <a:r>
              <a:rPr lang="zh-CN" altLang="en-US" sz="2400" dirty="0"/>
              <a:t>，为</a:t>
            </a:r>
            <a:r>
              <a:rPr lang="en-US" altLang="zh-CN" sz="2400" dirty="0"/>
              <a:t>0</a:t>
            </a:r>
            <a:r>
              <a:rPr lang="zh-CN" altLang="en-US" sz="2400" dirty="0"/>
              <a:t>表示缓冲区</a:t>
            </a:r>
            <a:r>
              <a:rPr lang="zh-CN" altLang="en-US" sz="2400" dirty="0" smtClean="0"/>
              <a:t>空</a:t>
            </a:r>
          </a:p>
        </p:txBody>
      </p:sp>
      <p:sp>
        <p:nvSpPr>
          <p:cNvPr id="8" name="文本框 7"/>
          <p:cNvSpPr txBox="1"/>
          <p:nvPr/>
        </p:nvSpPr>
        <p:spPr>
          <a:xfrm>
            <a:off x="611560" y="980728"/>
            <a:ext cx="7056784"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a:t>分析</a:t>
            </a:r>
            <a:r>
              <a:rPr lang="zh-CN" altLang="en-US" sz="2400" b="1" smtClean="0"/>
              <a:t>生产者</a:t>
            </a:r>
            <a:r>
              <a:rPr lang="en-US" altLang="zh-CN" sz="2400" b="1" smtClean="0"/>
              <a:t>-</a:t>
            </a:r>
            <a:r>
              <a:rPr lang="zh-CN" altLang="en-US" sz="2400" b="1" smtClean="0"/>
              <a:t>消费者问题</a:t>
            </a:r>
            <a:endParaRPr lang="zh-CN" altLang="en-US" sz="2400" b="1"/>
          </a:p>
        </p:txBody>
      </p:sp>
      <p:sp>
        <p:nvSpPr>
          <p:cNvPr id="10"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2.2.5 </a:t>
            </a:r>
            <a:r>
              <a:rPr lang="zh-CN" altLang="en-US" sz="2800" b="1" smtClean="0">
                <a:latin typeface="Times New Roman" panose="02020603050405020304" pitchFamily="18" charset="0"/>
                <a:cs typeface="Times New Roman" panose="02020603050405020304" pitchFamily="18" charset="0"/>
              </a:rPr>
              <a:t>信号量</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195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89155">
                                            <p:txEl>
                                              <p:pRg st="0" end="0"/>
                                            </p:txEl>
                                          </p:spTgt>
                                        </p:tgtEl>
                                        <p:attrNameLst>
                                          <p:attrName>style.visibility</p:attrName>
                                        </p:attrNameLst>
                                      </p:cBhvr>
                                      <p:to>
                                        <p:strVal val="visible"/>
                                      </p:to>
                                    </p:set>
                                    <p:anim calcmode="lin" valueType="num">
                                      <p:cBhvr additive="base">
                                        <p:cTn id="7" dur="500" fill="hold"/>
                                        <p:tgtEl>
                                          <p:spTgt spid="689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915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89155">
                                            <p:txEl>
                                              <p:pRg st="1" end="1"/>
                                            </p:txEl>
                                          </p:spTgt>
                                        </p:tgtEl>
                                        <p:attrNameLst>
                                          <p:attrName>style.visibility</p:attrName>
                                        </p:attrNameLst>
                                      </p:cBhvr>
                                      <p:to>
                                        <p:strVal val="visible"/>
                                      </p:to>
                                    </p:set>
                                    <p:anim calcmode="lin" valueType="num">
                                      <p:cBhvr additive="base">
                                        <p:cTn id="12" dur="500" fill="hold"/>
                                        <p:tgtEl>
                                          <p:spTgt spid="68915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89155">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89155">
                                            <p:txEl>
                                              <p:pRg st="2" end="2"/>
                                            </p:txEl>
                                          </p:spTgt>
                                        </p:tgtEl>
                                        <p:attrNameLst>
                                          <p:attrName>style.visibility</p:attrName>
                                        </p:attrNameLst>
                                      </p:cBhvr>
                                      <p:to>
                                        <p:strVal val="visible"/>
                                      </p:to>
                                    </p:set>
                                    <p:anim calcmode="lin" valueType="num">
                                      <p:cBhvr additive="base">
                                        <p:cTn id="17" dur="500" fill="hold"/>
                                        <p:tgtEl>
                                          <p:spTgt spid="6891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89155">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89155">
                                            <p:txEl>
                                              <p:pRg st="3" end="3"/>
                                            </p:txEl>
                                          </p:spTgt>
                                        </p:tgtEl>
                                        <p:attrNameLst>
                                          <p:attrName>style.visibility</p:attrName>
                                        </p:attrNameLst>
                                      </p:cBhvr>
                                      <p:to>
                                        <p:strVal val="visible"/>
                                      </p:to>
                                    </p:set>
                                    <p:anim calcmode="lin" valueType="num">
                                      <p:cBhvr additive="base">
                                        <p:cTn id="22" dur="500" fill="hold"/>
                                        <p:tgtEl>
                                          <p:spTgt spid="68915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891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89155">
                                            <p:txEl>
                                              <p:pRg st="4" end="4"/>
                                            </p:txEl>
                                          </p:spTgt>
                                        </p:tgtEl>
                                        <p:attrNameLst>
                                          <p:attrName>style.visibility</p:attrName>
                                        </p:attrNameLst>
                                      </p:cBhvr>
                                      <p:to>
                                        <p:strVal val="visible"/>
                                      </p:to>
                                    </p:set>
                                    <p:anim calcmode="lin" valueType="num">
                                      <p:cBhvr additive="base">
                                        <p:cTn id="28" dur="500" fill="hold"/>
                                        <p:tgtEl>
                                          <p:spTgt spid="68915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89155">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689155">
                                            <p:txEl>
                                              <p:pRg st="5" end="5"/>
                                            </p:txEl>
                                          </p:spTgt>
                                        </p:tgtEl>
                                        <p:attrNameLst>
                                          <p:attrName>style.visibility</p:attrName>
                                        </p:attrNameLst>
                                      </p:cBhvr>
                                      <p:to>
                                        <p:strVal val="visible"/>
                                      </p:to>
                                    </p:set>
                                    <p:anim calcmode="lin" valueType="num">
                                      <p:cBhvr additive="base">
                                        <p:cTn id="32" dur="500" fill="hold"/>
                                        <p:tgtEl>
                                          <p:spTgt spid="68915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89155">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89155">
                                            <p:txEl>
                                              <p:pRg st="6" end="6"/>
                                            </p:txEl>
                                          </p:spTgt>
                                        </p:tgtEl>
                                        <p:attrNameLst>
                                          <p:attrName>style.visibility</p:attrName>
                                        </p:attrNameLst>
                                      </p:cBhvr>
                                      <p:to>
                                        <p:strVal val="visible"/>
                                      </p:to>
                                    </p:set>
                                    <p:anim calcmode="lin" valueType="num">
                                      <p:cBhvr additive="base">
                                        <p:cTn id="36" dur="500" fill="hold"/>
                                        <p:tgtEl>
                                          <p:spTgt spid="689155">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89155">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689155">
                                            <p:txEl>
                                              <p:pRg st="7" end="7"/>
                                            </p:txEl>
                                          </p:spTgt>
                                        </p:tgtEl>
                                        <p:attrNameLst>
                                          <p:attrName>style.visibility</p:attrName>
                                        </p:attrNameLst>
                                      </p:cBhvr>
                                      <p:to>
                                        <p:strVal val="visible"/>
                                      </p:to>
                                    </p:set>
                                    <p:anim calcmode="lin" valueType="num">
                                      <p:cBhvr additive="base">
                                        <p:cTn id="40" dur="500" fill="hold"/>
                                        <p:tgtEl>
                                          <p:spTgt spid="689155">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89155">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689155">
                                            <p:txEl>
                                              <p:pRg st="8" end="8"/>
                                            </p:txEl>
                                          </p:spTgt>
                                        </p:tgtEl>
                                        <p:attrNameLst>
                                          <p:attrName>style.visibility</p:attrName>
                                        </p:attrNameLst>
                                      </p:cBhvr>
                                      <p:to>
                                        <p:strVal val="visible"/>
                                      </p:to>
                                    </p:set>
                                    <p:anim calcmode="lin" valueType="num">
                                      <p:cBhvr additive="base">
                                        <p:cTn id="44" dur="500" fill="hold"/>
                                        <p:tgtEl>
                                          <p:spTgt spid="689155">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8915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8" name="Text Box 4"/>
          <p:cNvSpPr txBox="1">
            <a:spLocks noChangeArrowheads="1"/>
          </p:cNvSpPr>
          <p:nvPr/>
        </p:nvSpPr>
        <p:spPr bwMode="auto">
          <a:xfrm>
            <a:off x="2914650" y="1773238"/>
            <a:ext cx="2520950" cy="4013200"/>
          </a:xfrm>
          <a:prstGeom prst="rect">
            <a:avLst/>
          </a:prstGeom>
          <a:solidFill>
            <a:schemeClr val="bg1">
              <a:lumMod val="95000"/>
            </a:schemeClr>
          </a:solidFill>
          <a:ln w="9525">
            <a:solidFill>
              <a:srgbClr val="9C4E00"/>
            </a:solidFill>
            <a:miter lim="800000"/>
            <a:headEnd/>
            <a:tailEnd/>
          </a:ln>
          <a:effectLst/>
        </p:spPr>
        <p:txBody>
          <a:bodyPr>
            <a:spAutoFit/>
          </a:bodyPr>
          <a:lstStyle/>
          <a:p>
            <a:pPr algn="ctr">
              <a:spcBef>
                <a:spcPct val="50000"/>
              </a:spcBef>
              <a:defRPr/>
            </a:pPr>
            <a:r>
              <a:rPr lang="en-US" altLang="zh-CN" sz="1600" b="1"/>
              <a:t>Producer</a:t>
            </a:r>
            <a:r>
              <a:rPr lang="zh-CN" altLang="en-US" sz="1600" b="1"/>
              <a:t>进程</a:t>
            </a:r>
          </a:p>
          <a:p>
            <a:pPr>
              <a:spcBef>
                <a:spcPct val="50000"/>
              </a:spcBef>
              <a:defRPr/>
            </a:pPr>
            <a:r>
              <a:rPr lang="en-US" altLang="zh-CN" sz="1600" b="1"/>
              <a:t>int item;</a:t>
            </a:r>
          </a:p>
          <a:p>
            <a:pPr>
              <a:spcBef>
                <a:spcPct val="50000"/>
              </a:spcBef>
              <a:defRPr/>
            </a:pPr>
            <a:r>
              <a:rPr lang="en-US" altLang="zh-CN" sz="1600" b="1"/>
              <a:t>While(TRUE)</a:t>
            </a:r>
          </a:p>
          <a:p>
            <a:pPr>
              <a:spcBef>
                <a:spcPct val="50000"/>
              </a:spcBef>
              <a:defRPr/>
            </a:pPr>
            <a:r>
              <a:rPr lang="en-US" altLang="zh-CN" sz="1600" b="1"/>
              <a:t>{</a:t>
            </a:r>
          </a:p>
          <a:p>
            <a:pPr>
              <a:spcBef>
                <a:spcPct val="50000"/>
              </a:spcBef>
              <a:defRPr/>
            </a:pPr>
            <a:r>
              <a:rPr lang="en-US" altLang="zh-CN" sz="1600" b="1" smtClean="0"/>
              <a:t>     Produce-Item</a:t>
            </a:r>
            <a:r>
              <a:rPr lang="en-US" altLang="zh-CN" sz="1600" b="1"/>
              <a:t>(&amp;item);</a:t>
            </a:r>
          </a:p>
          <a:p>
            <a:pPr>
              <a:spcBef>
                <a:spcPct val="50000"/>
              </a:spcBef>
              <a:defRPr/>
            </a:pPr>
            <a:r>
              <a:rPr lang="en-US" altLang="zh-CN" sz="1600" b="1" smtClean="0"/>
              <a:t>     </a:t>
            </a:r>
            <a:r>
              <a:rPr lang="en-US" altLang="zh-CN" sz="1600" b="1" smtClean="0">
                <a:solidFill>
                  <a:srgbClr val="FF0000"/>
                </a:solidFill>
              </a:rPr>
              <a:t>down</a:t>
            </a:r>
            <a:r>
              <a:rPr lang="en-US" altLang="zh-CN" sz="1600" b="1">
                <a:solidFill>
                  <a:srgbClr val="FF0000"/>
                </a:solidFill>
              </a:rPr>
              <a:t>(&amp;empty);</a:t>
            </a:r>
          </a:p>
          <a:p>
            <a:pPr>
              <a:spcBef>
                <a:spcPct val="50000"/>
              </a:spcBef>
              <a:defRPr/>
            </a:pPr>
            <a:r>
              <a:rPr lang="en-US" altLang="zh-CN" sz="1600" b="1" smtClean="0">
                <a:solidFill>
                  <a:srgbClr val="FF0000"/>
                </a:solidFill>
              </a:rPr>
              <a:t>     down</a:t>
            </a:r>
            <a:r>
              <a:rPr lang="en-US" altLang="zh-CN" sz="1600" b="1">
                <a:solidFill>
                  <a:srgbClr val="FF0000"/>
                </a:solidFill>
              </a:rPr>
              <a:t>(&amp;mutex);</a:t>
            </a:r>
          </a:p>
          <a:p>
            <a:pPr>
              <a:spcBef>
                <a:spcPct val="50000"/>
              </a:spcBef>
              <a:defRPr/>
            </a:pPr>
            <a:r>
              <a:rPr lang="en-US" altLang="zh-CN" sz="1600" b="1" smtClean="0"/>
              <a:t>     Enter-item(item</a:t>
            </a:r>
            <a:r>
              <a:rPr lang="en-US" altLang="zh-CN" sz="1600" b="1"/>
              <a:t>);</a:t>
            </a:r>
          </a:p>
          <a:p>
            <a:pPr>
              <a:spcBef>
                <a:spcPct val="50000"/>
              </a:spcBef>
              <a:defRPr/>
            </a:pPr>
            <a:r>
              <a:rPr lang="en-US" altLang="zh-CN" sz="1600" b="1" smtClean="0"/>
              <a:t>     </a:t>
            </a:r>
            <a:r>
              <a:rPr lang="en-US" altLang="zh-CN" sz="1600" b="1" smtClean="0">
                <a:solidFill>
                  <a:srgbClr val="FF0000"/>
                </a:solidFill>
              </a:rPr>
              <a:t>up</a:t>
            </a:r>
            <a:r>
              <a:rPr lang="en-US" altLang="zh-CN" sz="1600" b="1">
                <a:solidFill>
                  <a:srgbClr val="FF0000"/>
                </a:solidFill>
              </a:rPr>
              <a:t>(&amp;mutex);</a:t>
            </a:r>
          </a:p>
          <a:p>
            <a:pPr>
              <a:spcBef>
                <a:spcPct val="50000"/>
              </a:spcBef>
              <a:defRPr/>
            </a:pPr>
            <a:r>
              <a:rPr lang="en-US" altLang="zh-CN" sz="1600" b="1" smtClean="0">
                <a:solidFill>
                  <a:srgbClr val="FF0000"/>
                </a:solidFill>
              </a:rPr>
              <a:t>     up</a:t>
            </a:r>
            <a:r>
              <a:rPr lang="en-US" altLang="zh-CN" sz="1600" b="1">
                <a:solidFill>
                  <a:srgbClr val="FF0000"/>
                </a:solidFill>
              </a:rPr>
              <a:t>(&amp;full);</a:t>
            </a:r>
          </a:p>
          <a:p>
            <a:pPr>
              <a:spcBef>
                <a:spcPct val="50000"/>
              </a:spcBef>
              <a:defRPr/>
            </a:pPr>
            <a:r>
              <a:rPr lang="en-US" altLang="zh-CN" sz="1600" b="1"/>
              <a:t>}</a:t>
            </a:r>
          </a:p>
        </p:txBody>
      </p:sp>
      <p:sp>
        <p:nvSpPr>
          <p:cNvPr id="625669" name="Text Box 5"/>
          <p:cNvSpPr txBox="1">
            <a:spLocks noChangeArrowheads="1"/>
          </p:cNvSpPr>
          <p:nvPr/>
        </p:nvSpPr>
        <p:spPr bwMode="auto">
          <a:xfrm>
            <a:off x="468313" y="1844675"/>
            <a:ext cx="2087562" cy="1812925"/>
          </a:xfrm>
          <a:prstGeom prst="rect">
            <a:avLst/>
          </a:prstGeom>
          <a:solidFill>
            <a:schemeClr val="bg1">
              <a:lumMod val="95000"/>
            </a:schemeClr>
          </a:solidFill>
          <a:ln w="9525">
            <a:solidFill>
              <a:srgbClr val="000000"/>
            </a:solidFill>
            <a:miter lim="800000"/>
            <a:headEnd/>
            <a:tailEnd/>
          </a:ln>
          <a:effectLst/>
        </p:spPr>
        <p:txBody>
          <a:bodyPr>
            <a:spAutoFit/>
          </a:bodyPr>
          <a:lstStyle/>
          <a:p>
            <a:pPr>
              <a:spcBef>
                <a:spcPct val="50000"/>
              </a:spcBef>
              <a:defRPr/>
            </a:pPr>
            <a:r>
              <a:rPr lang="zh-CN" altLang="en-US" sz="1600" b="1"/>
              <a:t>＃</a:t>
            </a:r>
            <a:r>
              <a:rPr lang="en-US" altLang="zh-CN" sz="1600" b="1"/>
              <a:t>define N 100</a:t>
            </a:r>
          </a:p>
          <a:p>
            <a:pPr>
              <a:spcBef>
                <a:spcPct val="50000"/>
              </a:spcBef>
              <a:defRPr/>
            </a:pPr>
            <a:r>
              <a:rPr lang="en-US" altLang="zh-CN" sz="1600" b="1"/>
              <a:t>typedef int semph</a:t>
            </a:r>
          </a:p>
          <a:p>
            <a:pPr>
              <a:spcBef>
                <a:spcPct val="50000"/>
              </a:spcBef>
              <a:defRPr/>
            </a:pPr>
            <a:r>
              <a:rPr lang="en-US" altLang="zh-CN" sz="1600" b="1"/>
              <a:t>semph mutex = 1;</a:t>
            </a:r>
          </a:p>
          <a:p>
            <a:pPr>
              <a:spcBef>
                <a:spcPct val="50000"/>
              </a:spcBef>
              <a:defRPr/>
            </a:pPr>
            <a:r>
              <a:rPr lang="en-US" altLang="zh-CN" sz="1600" b="1"/>
              <a:t>semph empty = N;</a:t>
            </a:r>
          </a:p>
          <a:p>
            <a:pPr>
              <a:spcBef>
                <a:spcPct val="50000"/>
              </a:spcBef>
              <a:defRPr/>
            </a:pPr>
            <a:r>
              <a:rPr lang="en-US" altLang="zh-CN" sz="1600" b="1"/>
              <a:t>semph full = 0;</a:t>
            </a:r>
          </a:p>
        </p:txBody>
      </p:sp>
      <p:sp>
        <p:nvSpPr>
          <p:cNvPr id="625670" name="Text Box 6"/>
          <p:cNvSpPr txBox="1">
            <a:spLocks noChangeArrowheads="1"/>
          </p:cNvSpPr>
          <p:nvPr/>
        </p:nvSpPr>
        <p:spPr bwMode="auto">
          <a:xfrm>
            <a:off x="5724525" y="1773238"/>
            <a:ext cx="2520950" cy="4154984"/>
          </a:xfrm>
          <a:prstGeom prst="rect">
            <a:avLst/>
          </a:prstGeom>
          <a:solidFill>
            <a:schemeClr val="bg1">
              <a:lumMod val="95000"/>
            </a:schemeClr>
          </a:solidFill>
          <a:ln w="9525">
            <a:solidFill>
              <a:srgbClr val="9C4E00"/>
            </a:solidFill>
            <a:miter lim="800000"/>
            <a:headEnd/>
            <a:tailEnd/>
          </a:ln>
          <a:effectLst/>
        </p:spPr>
        <p:txBody>
          <a:bodyPr>
            <a:spAutoFit/>
          </a:bodyPr>
          <a:lstStyle/>
          <a:p>
            <a:pPr algn="ctr">
              <a:spcBef>
                <a:spcPct val="50000"/>
              </a:spcBef>
              <a:defRPr/>
            </a:pPr>
            <a:r>
              <a:rPr lang="en-US" altLang="zh-CN" sz="1600" b="1"/>
              <a:t>Comsumer</a:t>
            </a:r>
            <a:r>
              <a:rPr lang="zh-CN" altLang="en-US" sz="1600" b="1"/>
              <a:t>进程</a:t>
            </a:r>
          </a:p>
          <a:p>
            <a:pPr>
              <a:spcBef>
                <a:spcPct val="50000"/>
              </a:spcBef>
              <a:defRPr/>
            </a:pPr>
            <a:r>
              <a:rPr lang="en-US" altLang="zh-CN" sz="1600" b="1"/>
              <a:t>int item;</a:t>
            </a:r>
          </a:p>
          <a:p>
            <a:pPr>
              <a:spcBef>
                <a:spcPct val="50000"/>
              </a:spcBef>
              <a:defRPr/>
            </a:pPr>
            <a:r>
              <a:rPr lang="en-US" altLang="zh-CN" sz="1600" b="1"/>
              <a:t>While(TRUE)</a:t>
            </a:r>
          </a:p>
          <a:p>
            <a:pPr>
              <a:spcBef>
                <a:spcPct val="50000"/>
              </a:spcBef>
              <a:defRPr/>
            </a:pPr>
            <a:r>
              <a:rPr lang="en-US" altLang="zh-CN" sz="1600" b="1"/>
              <a:t>{</a:t>
            </a:r>
          </a:p>
          <a:p>
            <a:pPr>
              <a:spcBef>
                <a:spcPct val="50000"/>
              </a:spcBef>
              <a:defRPr/>
            </a:pPr>
            <a:r>
              <a:rPr lang="en-US" altLang="zh-CN" sz="1600" b="1" smtClean="0">
                <a:solidFill>
                  <a:srgbClr val="FF0000"/>
                </a:solidFill>
              </a:rPr>
              <a:t>     down</a:t>
            </a:r>
            <a:r>
              <a:rPr lang="en-US" altLang="zh-CN" sz="1600" b="1">
                <a:solidFill>
                  <a:srgbClr val="FF0000"/>
                </a:solidFill>
              </a:rPr>
              <a:t>(&amp;full);</a:t>
            </a:r>
          </a:p>
          <a:p>
            <a:pPr>
              <a:spcBef>
                <a:spcPct val="50000"/>
              </a:spcBef>
              <a:defRPr/>
            </a:pPr>
            <a:r>
              <a:rPr lang="en-US" altLang="zh-CN" sz="1600" b="1" smtClean="0">
                <a:solidFill>
                  <a:srgbClr val="FF0000"/>
                </a:solidFill>
              </a:rPr>
              <a:t>     down</a:t>
            </a:r>
            <a:r>
              <a:rPr lang="en-US" altLang="zh-CN" sz="1600" b="1">
                <a:solidFill>
                  <a:srgbClr val="FF0000"/>
                </a:solidFill>
              </a:rPr>
              <a:t>(&amp;mutex);</a:t>
            </a:r>
          </a:p>
          <a:p>
            <a:pPr>
              <a:spcBef>
                <a:spcPct val="50000"/>
              </a:spcBef>
              <a:defRPr/>
            </a:pPr>
            <a:r>
              <a:rPr lang="en-US" altLang="zh-CN" sz="1600" b="1" smtClean="0"/>
              <a:t>     Remove-item</a:t>
            </a:r>
            <a:r>
              <a:rPr lang="en-US" altLang="zh-CN" sz="1600" b="1"/>
              <a:t>(&amp;item)</a:t>
            </a:r>
          </a:p>
          <a:p>
            <a:pPr>
              <a:spcBef>
                <a:spcPct val="50000"/>
              </a:spcBef>
              <a:defRPr/>
            </a:pPr>
            <a:r>
              <a:rPr lang="en-US" altLang="zh-CN" sz="1600" b="1" smtClean="0"/>
              <a:t>     </a:t>
            </a:r>
            <a:r>
              <a:rPr lang="en-US" altLang="zh-CN" sz="1600" b="1" smtClean="0">
                <a:solidFill>
                  <a:srgbClr val="FF0000"/>
                </a:solidFill>
              </a:rPr>
              <a:t>up</a:t>
            </a:r>
            <a:r>
              <a:rPr lang="en-US" altLang="zh-CN" sz="1600" b="1">
                <a:solidFill>
                  <a:srgbClr val="FF0000"/>
                </a:solidFill>
              </a:rPr>
              <a:t>(&amp;mutex);</a:t>
            </a:r>
          </a:p>
          <a:p>
            <a:pPr>
              <a:spcBef>
                <a:spcPct val="50000"/>
              </a:spcBef>
              <a:defRPr/>
            </a:pPr>
            <a:r>
              <a:rPr lang="en-US" altLang="zh-CN" sz="1600" b="1" smtClean="0">
                <a:solidFill>
                  <a:srgbClr val="FF0000"/>
                </a:solidFill>
              </a:rPr>
              <a:t>     up</a:t>
            </a:r>
            <a:r>
              <a:rPr lang="en-US" altLang="zh-CN" sz="1600" b="1">
                <a:solidFill>
                  <a:srgbClr val="FF0000"/>
                </a:solidFill>
              </a:rPr>
              <a:t>(&amp;empty</a:t>
            </a:r>
            <a:r>
              <a:rPr lang="en-US" altLang="zh-CN" sz="1600" b="1" smtClean="0">
                <a:solidFill>
                  <a:srgbClr val="FF0000"/>
                </a:solidFill>
              </a:rPr>
              <a:t>);</a:t>
            </a:r>
          </a:p>
          <a:p>
            <a:pPr>
              <a:spcBef>
                <a:spcPct val="50000"/>
              </a:spcBef>
              <a:defRPr/>
            </a:pPr>
            <a:r>
              <a:rPr lang="en-US" altLang="zh-CN" sz="1600" b="1"/>
              <a:t> </a:t>
            </a:r>
            <a:r>
              <a:rPr lang="en-US" altLang="zh-CN" sz="1600" b="1" smtClean="0"/>
              <a:t>    Consume-item(item</a:t>
            </a:r>
            <a:r>
              <a:rPr lang="en-US" altLang="zh-CN" sz="1600" b="1"/>
              <a:t>);</a:t>
            </a:r>
          </a:p>
          <a:p>
            <a:pPr>
              <a:spcBef>
                <a:spcPct val="50000"/>
              </a:spcBef>
              <a:defRPr/>
            </a:pPr>
            <a:r>
              <a:rPr lang="en-US" altLang="zh-CN" sz="1600" b="1"/>
              <a:t>}</a:t>
            </a:r>
          </a:p>
        </p:txBody>
      </p:sp>
      <p:sp>
        <p:nvSpPr>
          <p:cNvPr id="625671" name="Text Box 7"/>
          <p:cNvSpPr txBox="1">
            <a:spLocks noChangeArrowheads="1"/>
          </p:cNvSpPr>
          <p:nvPr/>
        </p:nvSpPr>
        <p:spPr bwMode="auto">
          <a:xfrm>
            <a:off x="468313" y="3933825"/>
            <a:ext cx="2087562" cy="1690688"/>
          </a:xfrm>
          <a:prstGeom prst="rect">
            <a:avLst/>
          </a:prstGeom>
          <a:noFill/>
          <a:ln w="9525">
            <a:solidFill>
              <a:srgbClr val="000000"/>
            </a:solidFill>
            <a:miter lim="800000"/>
            <a:headEnd/>
            <a:tailEnd/>
          </a:ln>
          <a:effectLst/>
        </p:spPr>
        <p:txBody>
          <a:bodyPr>
            <a:spAutoFit/>
          </a:bodyPr>
          <a:lstStyle/>
          <a:p>
            <a:pPr>
              <a:spcBef>
                <a:spcPct val="50000"/>
              </a:spcBef>
              <a:defRPr/>
            </a:pPr>
            <a:r>
              <a:rPr lang="zh-CN" altLang="en-US" sz="1600"/>
              <a:t>思考</a:t>
            </a:r>
            <a:r>
              <a:rPr lang="en-US" altLang="zh-CN" sz="1600"/>
              <a:t>1</a:t>
            </a:r>
            <a:r>
              <a:rPr lang="zh-CN" altLang="en-US" sz="1600"/>
              <a:t>：</a:t>
            </a:r>
            <a:r>
              <a:rPr lang="en-US" altLang="zh-CN" sz="1600"/>
              <a:t>mutex</a:t>
            </a:r>
            <a:r>
              <a:rPr lang="zh-CN" altLang="en-US" sz="1600"/>
              <a:t>和</a:t>
            </a:r>
            <a:r>
              <a:rPr lang="en-US" altLang="zh-CN" sz="1600"/>
              <a:t>empty</a:t>
            </a:r>
            <a:r>
              <a:rPr lang="zh-CN" altLang="en-US" sz="1600"/>
              <a:t>两个信号量之间有什么区别吗？</a:t>
            </a:r>
          </a:p>
          <a:p>
            <a:pPr>
              <a:spcBef>
                <a:spcPct val="50000"/>
              </a:spcBef>
              <a:defRPr/>
            </a:pPr>
            <a:r>
              <a:rPr lang="zh-CN" altLang="en-US" sz="1600"/>
              <a:t>思考</a:t>
            </a:r>
            <a:r>
              <a:rPr lang="en-US" altLang="zh-CN" sz="1600"/>
              <a:t>2</a:t>
            </a:r>
            <a:r>
              <a:rPr lang="zh-CN" altLang="en-US" sz="1600"/>
              <a:t>：多信号量的操作顺序有要求吗？-死锁的产生</a:t>
            </a:r>
          </a:p>
        </p:txBody>
      </p:sp>
      <p:sp>
        <p:nvSpPr>
          <p:cNvPr id="12" name="文本框 11"/>
          <p:cNvSpPr txBox="1"/>
          <p:nvPr/>
        </p:nvSpPr>
        <p:spPr>
          <a:xfrm>
            <a:off x="611560" y="980728"/>
            <a:ext cx="7056784"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dirty="0"/>
              <a:t>解决</a:t>
            </a:r>
            <a:r>
              <a:rPr lang="zh-CN" altLang="en-US" sz="2400" b="1" dirty="0" smtClean="0"/>
              <a:t>生产者</a:t>
            </a:r>
            <a:r>
              <a:rPr lang="en-US" altLang="zh-CN" sz="2400" b="1" dirty="0" smtClean="0"/>
              <a:t>-</a:t>
            </a:r>
            <a:r>
              <a:rPr lang="zh-CN" altLang="en-US" sz="2400" b="1" dirty="0" smtClean="0"/>
              <a:t>消费者问题</a:t>
            </a:r>
            <a:endParaRPr lang="zh-CN" altLang="en-US" sz="2400" b="1" dirty="0"/>
          </a:p>
        </p:txBody>
      </p:sp>
      <p:sp>
        <p:nvSpPr>
          <p:cNvPr id="13"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2.2.5 </a:t>
            </a:r>
            <a:r>
              <a:rPr lang="zh-CN" altLang="en-US" sz="2800" b="1" smtClean="0">
                <a:latin typeface="Times New Roman" panose="02020603050405020304" pitchFamily="18" charset="0"/>
                <a:cs typeface="Times New Roman" panose="02020603050405020304" pitchFamily="18" charset="0"/>
              </a:rPr>
              <a:t>信号量</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4157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25669"/>
                                        </p:tgtEl>
                                        <p:attrNameLst>
                                          <p:attrName>style.visibility</p:attrName>
                                        </p:attrNameLst>
                                      </p:cBhvr>
                                      <p:to>
                                        <p:strVal val="visible"/>
                                      </p:to>
                                    </p:set>
                                    <p:animEffect transition="in" filter="checkerboard(across)">
                                      <p:cBhvr>
                                        <p:cTn id="7" dur="500"/>
                                        <p:tgtEl>
                                          <p:spTgt spid="625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5668"/>
                                        </p:tgtEl>
                                        <p:attrNameLst>
                                          <p:attrName>style.visibility</p:attrName>
                                        </p:attrNameLst>
                                      </p:cBhvr>
                                      <p:to>
                                        <p:strVal val="visible"/>
                                      </p:to>
                                    </p:set>
                                    <p:animEffect transition="in" filter="blinds(horizontal)">
                                      <p:cBhvr>
                                        <p:cTn id="12" dur="500"/>
                                        <p:tgtEl>
                                          <p:spTgt spid="625668"/>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25670"/>
                                        </p:tgtEl>
                                        <p:attrNameLst>
                                          <p:attrName>style.visibility</p:attrName>
                                        </p:attrNameLst>
                                      </p:cBhvr>
                                      <p:to>
                                        <p:strVal val="visible"/>
                                      </p:to>
                                    </p:set>
                                    <p:animEffect transition="in" filter="blinds(horizontal)">
                                      <p:cBhvr>
                                        <p:cTn id="16" dur="500"/>
                                        <p:tgtEl>
                                          <p:spTgt spid="6256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625671"/>
                                        </p:tgtEl>
                                        <p:attrNameLst>
                                          <p:attrName>style.visibility</p:attrName>
                                        </p:attrNameLst>
                                      </p:cBhvr>
                                      <p:to>
                                        <p:strVal val="visible"/>
                                      </p:to>
                                    </p:set>
                                    <p:animEffect transition="in" filter="checkerboard(across)">
                                      <p:cBhvr>
                                        <p:cTn id="21" dur="500"/>
                                        <p:tgtEl>
                                          <p:spTgt spid="625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8" grpId="0" animBg="1"/>
      <p:bldP spid="625669" grpId="0" animBg="1"/>
      <p:bldP spid="625670" grpId="0" animBg="1"/>
      <p:bldP spid="62567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6" name="Text Box 4"/>
          <p:cNvSpPr txBox="1">
            <a:spLocks noChangeArrowheads="1"/>
          </p:cNvSpPr>
          <p:nvPr/>
        </p:nvSpPr>
        <p:spPr bwMode="auto">
          <a:xfrm>
            <a:off x="1547664" y="2360170"/>
            <a:ext cx="2736974" cy="3678237"/>
          </a:xfrm>
          <a:prstGeom prst="rect">
            <a:avLst/>
          </a:prstGeom>
          <a:noFill/>
          <a:ln w="9525">
            <a:solidFill>
              <a:srgbClr val="9C4E00"/>
            </a:solidFill>
            <a:miter lim="800000"/>
            <a:headEnd/>
            <a:tailEnd/>
          </a:ln>
          <a:effectLst/>
        </p:spPr>
        <p:txBody>
          <a:bodyPr wrap="square">
            <a:spAutoFit/>
          </a:bodyPr>
          <a:lstStyle/>
          <a:p>
            <a:pPr algn="ctr">
              <a:spcBef>
                <a:spcPct val="50000"/>
              </a:spcBef>
              <a:defRPr/>
            </a:pPr>
            <a:r>
              <a:rPr lang="zh-CN" altLang="en-US" b="1"/>
              <a:t>进程</a:t>
            </a:r>
            <a:r>
              <a:rPr lang="en-US" altLang="zh-CN" b="1"/>
              <a:t>A</a:t>
            </a:r>
          </a:p>
          <a:p>
            <a:pPr>
              <a:spcBef>
                <a:spcPct val="50000"/>
              </a:spcBef>
              <a:defRPr/>
            </a:pPr>
            <a:r>
              <a:rPr lang="en-US" altLang="zh-CN" b="1"/>
              <a:t>while(TRUE)</a:t>
            </a:r>
          </a:p>
          <a:p>
            <a:pPr>
              <a:spcBef>
                <a:spcPct val="50000"/>
              </a:spcBef>
              <a:defRPr/>
            </a:pPr>
            <a:r>
              <a:rPr lang="en-US" altLang="zh-CN" b="1"/>
              <a:t>{</a:t>
            </a:r>
          </a:p>
          <a:p>
            <a:pPr>
              <a:spcBef>
                <a:spcPct val="50000"/>
              </a:spcBef>
              <a:defRPr/>
            </a:pPr>
            <a:r>
              <a:rPr lang="en-US" altLang="zh-CN" b="1" smtClean="0"/>
              <a:t>     nocritical_region</a:t>
            </a:r>
            <a:r>
              <a:rPr lang="en-US" altLang="zh-CN" b="1"/>
              <a:t>();</a:t>
            </a:r>
          </a:p>
          <a:p>
            <a:pPr>
              <a:spcBef>
                <a:spcPct val="50000"/>
              </a:spcBef>
              <a:defRPr/>
            </a:pPr>
            <a:r>
              <a:rPr lang="en-US" altLang="zh-CN" b="1" smtClean="0">
                <a:solidFill>
                  <a:srgbClr val="FF0000"/>
                </a:solidFill>
              </a:rPr>
              <a:t>     Down(mutex</a:t>
            </a:r>
            <a:r>
              <a:rPr lang="en-US" altLang="zh-CN" b="1">
                <a:solidFill>
                  <a:srgbClr val="FF0000"/>
                </a:solidFill>
              </a:rPr>
              <a:t>);</a:t>
            </a:r>
          </a:p>
          <a:p>
            <a:pPr>
              <a:spcBef>
                <a:spcPct val="50000"/>
              </a:spcBef>
              <a:defRPr/>
            </a:pPr>
            <a:r>
              <a:rPr lang="en-US" altLang="zh-CN" b="1" smtClean="0"/>
              <a:t>     critical_region</a:t>
            </a:r>
            <a:r>
              <a:rPr lang="en-US" altLang="zh-CN" b="1"/>
              <a:t>();</a:t>
            </a:r>
          </a:p>
          <a:p>
            <a:pPr>
              <a:spcBef>
                <a:spcPct val="50000"/>
              </a:spcBef>
              <a:defRPr/>
            </a:pPr>
            <a:r>
              <a:rPr lang="en-US" altLang="zh-CN" b="1" smtClean="0">
                <a:solidFill>
                  <a:srgbClr val="FF0000"/>
                </a:solidFill>
              </a:rPr>
              <a:t>     Up(mutex</a:t>
            </a:r>
            <a:r>
              <a:rPr lang="en-US" altLang="zh-CN" b="1">
                <a:solidFill>
                  <a:srgbClr val="FF0000"/>
                </a:solidFill>
              </a:rPr>
              <a:t>);</a:t>
            </a:r>
          </a:p>
          <a:p>
            <a:pPr>
              <a:spcBef>
                <a:spcPct val="50000"/>
              </a:spcBef>
              <a:defRPr/>
            </a:pPr>
            <a:r>
              <a:rPr lang="en-US" altLang="zh-CN" b="1" smtClean="0"/>
              <a:t>     nocritical_region</a:t>
            </a:r>
            <a:r>
              <a:rPr lang="en-US" altLang="zh-CN" b="1"/>
              <a:t>();</a:t>
            </a:r>
          </a:p>
          <a:p>
            <a:pPr>
              <a:spcBef>
                <a:spcPct val="50000"/>
              </a:spcBef>
              <a:defRPr/>
            </a:pPr>
            <a:r>
              <a:rPr lang="en-US" altLang="zh-CN" b="1"/>
              <a:t>}</a:t>
            </a:r>
          </a:p>
        </p:txBody>
      </p:sp>
      <p:sp>
        <p:nvSpPr>
          <p:cNvPr id="627718" name="Text Box 6"/>
          <p:cNvSpPr txBox="1">
            <a:spLocks noChangeArrowheads="1"/>
          </p:cNvSpPr>
          <p:nvPr/>
        </p:nvSpPr>
        <p:spPr bwMode="auto">
          <a:xfrm>
            <a:off x="2869405" y="1844824"/>
            <a:ext cx="3744912" cy="376238"/>
          </a:xfrm>
          <a:prstGeom prst="rect">
            <a:avLst/>
          </a:prstGeom>
          <a:noFill/>
          <a:ln w="9525">
            <a:solidFill>
              <a:srgbClr val="000000"/>
            </a:solidFill>
            <a:miter lim="800000"/>
            <a:headEnd/>
            <a:tailEnd/>
          </a:ln>
          <a:effectLst/>
        </p:spPr>
        <p:txBody>
          <a:bodyPr wrap="square">
            <a:spAutoFit/>
          </a:bodyPr>
          <a:lstStyle/>
          <a:p>
            <a:pPr algn="ctr">
              <a:spcBef>
                <a:spcPct val="50000"/>
              </a:spcBef>
              <a:defRPr/>
            </a:pPr>
            <a:r>
              <a:rPr lang="en-US" altLang="zh-CN" b="1"/>
              <a:t>int mutex = 1</a:t>
            </a:r>
          </a:p>
        </p:txBody>
      </p:sp>
      <p:sp>
        <p:nvSpPr>
          <p:cNvPr id="627719" name="Text Box 7"/>
          <p:cNvSpPr txBox="1">
            <a:spLocks noChangeArrowheads="1"/>
          </p:cNvSpPr>
          <p:nvPr/>
        </p:nvSpPr>
        <p:spPr bwMode="auto">
          <a:xfrm>
            <a:off x="5100864" y="2360169"/>
            <a:ext cx="2783504" cy="3678238"/>
          </a:xfrm>
          <a:prstGeom prst="rect">
            <a:avLst/>
          </a:prstGeom>
          <a:noFill/>
          <a:ln w="9525">
            <a:solidFill>
              <a:srgbClr val="9C4E00"/>
            </a:solidFill>
            <a:miter lim="800000"/>
            <a:headEnd/>
            <a:tailEnd/>
          </a:ln>
          <a:effectLst/>
        </p:spPr>
        <p:txBody>
          <a:bodyPr wrap="square">
            <a:spAutoFit/>
          </a:bodyPr>
          <a:lstStyle/>
          <a:p>
            <a:pPr algn="ctr">
              <a:spcBef>
                <a:spcPct val="50000"/>
              </a:spcBef>
              <a:defRPr/>
            </a:pPr>
            <a:r>
              <a:rPr lang="zh-CN" altLang="en-US" b="1"/>
              <a:t>进程</a:t>
            </a:r>
            <a:r>
              <a:rPr lang="en-US" altLang="zh-CN" b="1"/>
              <a:t>B</a:t>
            </a:r>
          </a:p>
          <a:p>
            <a:pPr>
              <a:spcBef>
                <a:spcPct val="50000"/>
              </a:spcBef>
              <a:defRPr/>
            </a:pPr>
            <a:r>
              <a:rPr lang="en-US" altLang="zh-CN" b="1"/>
              <a:t>while(TRUE)</a:t>
            </a:r>
          </a:p>
          <a:p>
            <a:pPr>
              <a:spcBef>
                <a:spcPct val="50000"/>
              </a:spcBef>
              <a:defRPr/>
            </a:pPr>
            <a:r>
              <a:rPr lang="en-US" altLang="zh-CN" b="1"/>
              <a:t>{</a:t>
            </a:r>
          </a:p>
          <a:p>
            <a:pPr>
              <a:spcBef>
                <a:spcPct val="50000"/>
              </a:spcBef>
              <a:defRPr/>
            </a:pPr>
            <a:r>
              <a:rPr lang="en-US" altLang="zh-CN" b="1" smtClean="0"/>
              <a:t>     nocritical_region</a:t>
            </a:r>
            <a:r>
              <a:rPr lang="en-US" altLang="zh-CN" b="1"/>
              <a:t>();</a:t>
            </a:r>
          </a:p>
          <a:p>
            <a:pPr>
              <a:spcBef>
                <a:spcPct val="50000"/>
              </a:spcBef>
              <a:defRPr/>
            </a:pPr>
            <a:r>
              <a:rPr lang="en-US" altLang="zh-CN" b="1" smtClean="0">
                <a:solidFill>
                  <a:srgbClr val="FF0000"/>
                </a:solidFill>
              </a:rPr>
              <a:t>     Down(mutex</a:t>
            </a:r>
            <a:r>
              <a:rPr lang="en-US" altLang="zh-CN" b="1">
                <a:solidFill>
                  <a:srgbClr val="FF0000"/>
                </a:solidFill>
              </a:rPr>
              <a:t>);</a:t>
            </a:r>
          </a:p>
          <a:p>
            <a:pPr>
              <a:spcBef>
                <a:spcPct val="50000"/>
              </a:spcBef>
              <a:defRPr/>
            </a:pPr>
            <a:r>
              <a:rPr lang="en-US" altLang="zh-CN" b="1" smtClean="0"/>
              <a:t>     critical_region</a:t>
            </a:r>
            <a:r>
              <a:rPr lang="en-US" altLang="zh-CN" b="1"/>
              <a:t>();</a:t>
            </a:r>
          </a:p>
          <a:p>
            <a:pPr>
              <a:spcBef>
                <a:spcPct val="50000"/>
              </a:spcBef>
              <a:defRPr/>
            </a:pPr>
            <a:r>
              <a:rPr lang="en-US" altLang="zh-CN" b="1" smtClean="0">
                <a:solidFill>
                  <a:srgbClr val="FF0000"/>
                </a:solidFill>
              </a:rPr>
              <a:t>     Up(mutex</a:t>
            </a:r>
            <a:r>
              <a:rPr lang="en-US" altLang="zh-CN" b="1">
                <a:solidFill>
                  <a:srgbClr val="FF0000"/>
                </a:solidFill>
              </a:rPr>
              <a:t>);</a:t>
            </a:r>
          </a:p>
          <a:p>
            <a:pPr>
              <a:spcBef>
                <a:spcPct val="50000"/>
              </a:spcBef>
              <a:defRPr/>
            </a:pPr>
            <a:r>
              <a:rPr lang="en-US" altLang="zh-CN" b="1" smtClean="0"/>
              <a:t>     nocritical_region</a:t>
            </a:r>
            <a:r>
              <a:rPr lang="en-US" altLang="zh-CN" b="1"/>
              <a:t>();</a:t>
            </a:r>
          </a:p>
          <a:p>
            <a:pPr>
              <a:spcBef>
                <a:spcPct val="50000"/>
              </a:spcBef>
              <a:defRPr/>
            </a:pPr>
            <a:r>
              <a:rPr lang="en-US" altLang="zh-CN" b="1"/>
              <a:t>}</a:t>
            </a:r>
          </a:p>
        </p:txBody>
      </p:sp>
      <p:sp>
        <p:nvSpPr>
          <p:cNvPr id="10" name="文本框 9"/>
          <p:cNvSpPr txBox="1"/>
          <p:nvPr/>
        </p:nvSpPr>
        <p:spPr>
          <a:xfrm>
            <a:off x="611560" y="980728"/>
            <a:ext cx="7056784"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smtClean="0"/>
              <a:t>最</a:t>
            </a:r>
            <a:r>
              <a:rPr lang="zh-CN" altLang="en-US" sz="2400" b="1"/>
              <a:t>基本互斥机制的实现</a:t>
            </a:r>
          </a:p>
        </p:txBody>
      </p:sp>
      <p:sp>
        <p:nvSpPr>
          <p:cNvPr id="11"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2.2.5 </a:t>
            </a:r>
            <a:r>
              <a:rPr lang="zh-CN" altLang="en-US" sz="2800" b="1" smtClean="0">
                <a:latin typeface="Times New Roman" panose="02020603050405020304" pitchFamily="18" charset="0"/>
                <a:cs typeface="Times New Roman" panose="02020603050405020304" pitchFamily="18" charset="0"/>
              </a:rPr>
              <a:t>信号量</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283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27718"/>
                                        </p:tgtEl>
                                        <p:attrNameLst>
                                          <p:attrName>style.visibility</p:attrName>
                                        </p:attrNameLst>
                                      </p:cBhvr>
                                      <p:to>
                                        <p:strVal val="visible"/>
                                      </p:to>
                                    </p:set>
                                    <p:animEffect transition="in" filter="checkerboard(across)">
                                      <p:cBhvr>
                                        <p:cTn id="7" dur="500"/>
                                        <p:tgtEl>
                                          <p:spTgt spid="6277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7716"/>
                                        </p:tgtEl>
                                        <p:attrNameLst>
                                          <p:attrName>style.visibility</p:attrName>
                                        </p:attrNameLst>
                                      </p:cBhvr>
                                      <p:to>
                                        <p:strVal val="visible"/>
                                      </p:to>
                                    </p:set>
                                    <p:animEffect transition="in" filter="blinds(horizontal)">
                                      <p:cBhvr>
                                        <p:cTn id="12" dur="500"/>
                                        <p:tgtEl>
                                          <p:spTgt spid="6277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7719"/>
                                        </p:tgtEl>
                                        <p:attrNameLst>
                                          <p:attrName>style.visibility</p:attrName>
                                        </p:attrNameLst>
                                      </p:cBhvr>
                                      <p:to>
                                        <p:strVal val="visible"/>
                                      </p:to>
                                    </p:set>
                                    <p:animEffect transition="in" filter="blinds(horizontal)">
                                      <p:cBhvr>
                                        <p:cTn id="17" dur="500"/>
                                        <p:tgtEl>
                                          <p:spTgt spid="627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6" grpId="0" animBg="1"/>
      <p:bldP spid="627718" grpId="0" animBg="1"/>
      <p:bldP spid="62771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3" name="Rectangle 3"/>
          <p:cNvSpPr>
            <a:spLocks noGrp="1" noChangeArrowheads="1"/>
          </p:cNvSpPr>
          <p:nvPr>
            <p:ph type="body" idx="1"/>
          </p:nvPr>
        </p:nvSpPr>
        <p:spPr>
          <a:xfrm>
            <a:off x="611560" y="1679364"/>
            <a:ext cx="8642350" cy="4464050"/>
          </a:xfrm>
        </p:spPr>
        <p:txBody>
          <a:bodyPr/>
          <a:lstStyle/>
          <a:p>
            <a:pPr eaLnBrk="1" hangingPunct="1">
              <a:lnSpc>
                <a:spcPct val="110000"/>
              </a:lnSpc>
              <a:buFont typeface="Wingdings" panose="05000000000000000000" pitchFamily="2" charset="2"/>
              <a:buChar char="Ø"/>
              <a:defRPr/>
            </a:pPr>
            <a:r>
              <a:rPr lang="zh-CN" altLang="en-US" sz="2400" smtClean="0"/>
              <a:t>互斥信号量</a:t>
            </a:r>
          </a:p>
          <a:p>
            <a:pPr lvl="1" eaLnBrk="1" hangingPunct="1">
              <a:lnSpc>
                <a:spcPct val="110000"/>
              </a:lnSpc>
              <a:buFont typeface="Arial" panose="020B0604020202020204" pitchFamily="34" charset="0"/>
              <a:buChar char="•"/>
              <a:defRPr/>
            </a:pPr>
            <a:r>
              <a:rPr lang="en-US" altLang="zh-CN" sz="2000" smtClean="0"/>
              <a:t>mutex</a:t>
            </a:r>
            <a:r>
              <a:rPr lang="zh-CN" altLang="en-US" sz="2000" smtClean="0"/>
              <a:t>：防止多个进程同时进入临界区</a:t>
            </a:r>
          </a:p>
          <a:p>
            <a:pPr eaLnBrk="1" hangingPunct="1">
              <a:lnSpc>
                <a:spcPct val="110000"/>
              </a:lnSpc>
              <a:spcBef>
                <a:spcPts val="1800"/>
              </a:spcBef>
              <a:buFont typeface="Wingdings" panose="05000000000000000000" pitchFamily="2" charset="2"/>
              <a:buChar char="Ø"/>
              <a:defRPr/>
            </a:pPr>
            <a:r>
              <a:rPr lang="zh-CN" altLang="en-US" sz="2400" smtClean="0"/>
              <a:t>同步信号量</a:t>
            </a:r>
          </a:p>
          <a:p>
            <a:pPr lvl="1" eaLnBrk="1" hangingPunct="1">
              <a:lnSpc>
                <a:spcPct val="110000"/>
              </a:lnSpc>
              <a:buFont typeface="Arial" panose="020B0604020202020204" pitchFamily="34" charset="0"/>
              <a:buChar char="•"/>
              <a:defRPr/>
            </a:pPr>
            <a:r>
              <a:rPr lang="en-US" altLang="zh-CN" sz="2000" smtClean="0"/>
              <a:t>empty</a:t>
            </a:r>
            <a:r>
              <a:rPr lang="zh-CN" altLang="en-US" sz="2000" smtClean="0"/>
              <a:t>和</a:t>
            </a:r>
            <a:r>
              <a:rPr lang="en-US" altLang="zh-CN" sz="2000" smtClean="0"/>
              <a:t>full</a:t>
            </a:r>
            <a:r>
              <a:rPr lang="zh-CN" altLang="en-US" sz="2000" smtClean="0"/>
              <a:t>：保证事件发生的顺序</a:t>
            </a:r>
          </a:p>
          <a:p>
            <a:pPr lvl="1" eaLnBrk="1" hangingPunct="1">
              <a:lnSpc>
                <a:spcPct val="110000"/>
              </a:lnSpc>
              <a:buFont typeface="Arial" panose="020B0604020202020204" pitchFamily="34" charset="0"/>
              <a:buChar char="•"/>
              <a:defRPr/>
            </a:pPr>
            <a:r>
              <a:rPr lang="zh-CN" altLang="en-US" sz="2000" smtClean="0"/>
              <a:t>缓冲区满时，</a:t>
            </a:r>
            <a:r>
              <a:rPr lang="en-US" altLang="zh-CN" sz="2000" smtClean="0"/>
              <a:t>Producer</a:t>
            </a:r>
            <a:r>
              <a:rPr lang="zh-CN" altLang="en-US" sz="2000" smtClean="0"/>
              <a:t>停止运行</a:t>
            </a:r>
          </a:p>
          <a:p>
            <a:pPr lvl="1" eaLnBrk="1" hangingPunct="1">
              <a:lnSpc>
                <a:spcPct val="110000"/>
              </a:lnSpc>
              <a:buFont typeface="Arial" panose="020B0604020202020204" pitchFamily="34" charset="0"/>
              <a:buChar char="•"/>
              <a:defRPr/>
            </a:pPr>
            <a:r>
              <a:rPr lang="zh-CN" altLang="en-US" sz="2000" smtClean="0"/>
              <a:t>缓冲区空时，</a:t>
            </a:r>
            <a:r>
              <a:rPr lang="en-US" altLang="zh-CN" sz="2000" smtClean="0"/>
              <a:t>Consumer</a:t>
            </a:r>
            <a:r>
              <a:rPr lang="zh-CN" altLang="en-US" sz="2000" smtClean="0"/>
              <a:t>停止运行</a:t>
            </a:r>
          </a:p>
          <a:p>
            <a:pPr eaLnBrk="1" hangingPunct="1">
              <a:lnSpc>
                <a:spcPct val="110000"/>
              </a:lnSpc>
              <a:spcBef>
                <a:spcPts val="1800"/>
              </a:spcBef>
              <a:buFont typeface="Wingdings" panose="05000000000000000000" pitchFamily="2" charset="2"/>
              <a:buChar char="Ø"/>
              <a:defRPr/>
            </a:pPr>
            <a:r>
              <a:rPr lang="zh-CN" altLang="en-US" sz="2400" smtClean="0"/>
              <a:t>概念差别</a:t>
            </a:r>
            <a:r>
              <a:rPr lang="en-US" altLang="zh-CN" sz="2400" smtClean="0"/>
              <a:t>——</a:t>
            </a:r>
            <a:r>
              <a:rPr lang="zh-CN" altLang="en-US" sz="2400" smtClean="0"/>
              <a:t>互斥与同步（并发的两个要素）</a:t>
            </a:r>
          </a:p>
          <a:p>
            <a:pPr lvl="1" eaLnBrk="1" hangingPunct="1">
              <a:lnSpc>
                <a:spcPct val="110000"/>
              </a:lnSpc>
              <a:buFont typeface="Arial" panose="020B0604020202020204" pitchFamily="34" charset="0"/>
              <a:buChar char="•"/>
              <a:defRPr/>
            </a:pPr>
            <a:r>
              <a:rPr lang="zh-CN" altLang="en-US" sz="2000" smtClean="0"/>
              <a:t>互斥：保护临界区，防止多个进程同时进入</a:t>
            </a:r>
          </a:p>
          <a:p>
            <a:pPr lvl="1" eaLnBrk="1" hangingPunct="1">
              <a:lnSpc>
                <a:spcPct val="110000"/>
              </a:lnSpc>
              <a:buFont typeface="Arial" panose="020B0604020202020204" pitchFamily="34" charset="0"/>
              <a:buChar char="•"/>
              <a:defRPr/>
            </a:pPr>
            <a:r>
              <a:rPr lang="zh-CN" altLang="en-US" sz="2000" smtClean="0"/>
              <a:t>同步：保证进程运行的顺序合理</a:t>
            </a:r>
          </a:p>
        </p:txBody>
      </p:sp>
      <p:sp>
        <p:nvSpPr>
          <p:cNvPr id="8" name="文本框 7"/>
          <p:cNvSpPr txBox="1"/>
          <p:nvPr/>
        </p:nvSpPr>
        <p:spPr>
          <a:xfrm>
            <a:off x="611560" y="980728"/>
            <a:ext cx="7056784"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b="1" smtClean="0"/>
              <a:t>同步</a:t>
            </a:r>
            <a:r>
              <a:rPr lang="zh-CN" altLang="en-US" sz="2400" b="1"/>
              <a:t>与互斥问题</a:t>
            </a:r>
          </a:p>
        </p:txBody>
      </p:sp>
      <p:sp>
        <p:nvSpPr>
          <p:cNvPr id="9"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2.2.5 </a:t>
            </a:r>
            <a:r>
              <a:rPr lang="zh-CN" altLang="en-US" sz="2800" b="1" smtClean="0">
                <a:latin typeface="Times New Roman" panose="02020603050405020304" pitchFamily="18" charset="0"/>
                <a:cs typeface="Times New Roman" panose="02020603050405020304" pitchFamily="18" charset="0"/>
              </a:rPr>
              <a:t>信号量</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924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29763">
                                            <p:txEl>
                                              <p:pRg st="0" end="0"/>
                                            </p:txEl>
                                          </p:spTgt>
                                        </p:tgtEl>
                                        <p:attrNameLst>
                                          <p:attrName>style.visibility</p:attrName>
                                        </p:attrNameLst>
                                      </p:cBhvr>
                                      <p:to>
                                        <p:strVal val="visible"/>
                                      </p:to>
                                    </p:set>
                                    <p:anim calcmode="lin" valueType="num">
                                      <p:cBhvr additive="base">
                                        <p:cTn id="7" dur="500" fill="hold"/>
                                        <p:tgtEl>
                                          <p:spTgt spid="629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976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29763">
                                            <p:txEl>
                                              <p:pRg st="1" end="1"/>
                                            </p:txEl>
                                          </p:spTgt>
                                        </p:tgtEl>
                                        <p:attrNameLst>
                                          <p:attrName>style.visibility</p:attrName>
                                        </p:attrNameLst>
                                      </p:cBhvr>
                                      <p:to>
                                        <p:strVal val="visible"/>
                                      </p:to>
                                    </p:set>
                                    <p:anim calcmode="lin" valueType="num">
                                      <p:cBhvr additive="base">
                                        <p:cTn id="12" dur="500" fill="hold"/>
                                        <p:tgtEl>
                                          <p:spTgt spid="62976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29763">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29763">
                                            <p:txEl>
                                              <p:pRg st="2" end="2"/>
                                            </p:txEl>
                                          </p:spTgt>
                                        </p:tgtEl>
                                        <p:attrNameLst>
                                          <p:attrName>style.visibility</p:attrName>
                                        </p:attrNameLst>
                                      </p:cBhvr>
                                      <p:to>
                                        <p:strVal val="visible"/>
                                      </p:to>
                                    </p:set>
                                    <p:anim calcmode="lin" valueType="num">
                                      <p:cBhvr additive="base">
                                        <p:cTn id="17" dur="500" fill="hold"/>
                                        <p:tgtEl>
                                          <p:spTgt spid="6297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29763">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29763">
                                            <p:txEl>
                                              <p:pRg st="3" end="3"/>
                                            </p:txEl>
                                          </p:spTgt>
                                        </p:tgtEl>
                                        <p:attrNameLst>
                                          <p:attrName>style.visibility</p:attrName>
                                        </p:attrNameLst>
                                      </p:cBhvr>
                                      <p:to>
                                        <p:strVal val="visible"/>
                                      </p:to>
                                    </p:set>
                                    <p:anim calcmode="lin" valueType="num">
                                      <p:cBhvr additive="base">
                                        <p:cTn id="22" dur="500" fill="hold"/>
                                        <p:tgtEl>
                                          <p:spTgt spid="62976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29763">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29763">
                                            <p:txEl>
                                              <p:pRg st="4" end="4"/>
                                            </p:txEl>
                                          </p:spTgt>
                                        </p:tgtEl>
                                        <p:attrNameLst>
                                          <p:attrName>style.visibility</p:attrName>
                                        </p:attrNameLst>
                                      </p:cBhvr>
                                      <p:to>
                                        <p:strVal val="visible"/>
                                      </p:to>
                                    </p:set>
                                    <p:anim calcmode="lin" valueType="num">
                                      <p:cBhvr additive="base">
                                        <p:cTn id="27" dur="500" fill="hold"/>
                                        <p:tgtEl>
                                          <p:spTgt spid="62976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29763">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29763">
                                            <p:txEl>
                                              <p:pRg st="5" end="5"/>
                                            </p:txEl>
                                          </p:spTgt>
                                        </p:tgtEl>
                                        <p:attrNameLst>
                                          <p:attrName>style.visibility</p:attrName>
                                        </p:attrNameLst>
                                      </p:cBhvr>
                                      <p:to>
                                        <p:strVal val="visible"/>
                                      </p:to>
                                    </p:set>
                                    <p:anim calcmode="lin" valueType="num">
                                      <p:cBhvr additive="base">
                                        <p:cTn id="32" dur="500" fill="hold"/>
                                        <p:tgtEl>
                                          <p:spTgt spid="62976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29763">
                                            <p:txEl>
                                              <p:pRg st="5" end="5"/>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29763">
                                            <p:txEl>
                                              <p:pRg st="6" end="6"/>
                                            </p:txEl>
                                          </p:spTgt>
                                        </p:tgtEl>
                                        <p:attrNameLst>
                                          <p:attrName>style.visibility</p:attrName>
                                        </p:attrNameLst>
                                      </p:cBhvr>
                                      <p:to>
                                        <p:strVal val="visible"/>
                                      </p:to>
                                    </p:set>
                                    <p:anim calcmode="lin" valueType="num">
                                      <p:cBhvr additive="base">
                                        <p:cTn id="37" dur="500" fill="hold"/>
                                        <p:tgtEl>
                                          <p:spTgt spid="62976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29763">
                                            <p:txEl>
                                              <p:pRg st="6" end="6"/>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29763">
                                            <p:txEl>
                                              <p:pRg st="7" end="7"/>
                                            </p:txEl>
                                          </p:spTgt>
                                        </p:tgtEl>
                                        <p:attrNameLst>
                                          <p:attrName>style.visibility</p:attrName>
                                        </p:attrNameLst>
                                      </p:cBhvr>
                                      <p:to>
                                        <p:strVal val="visible"/>
                                      </p:to>
                                    </p:set>
                                    <p:anim calcmode="lin" valueType="num">
                                      <p:cBhvr additive="base">
                                        <p:cTn id="42" dur="500" fill="hold"/>
                                        <p:tgtEl>
                                          <p:spTgt spid="62976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29763">
                                            <p:txEl>
                                              <p:pRg st="7" end="7"/>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629763">
                                            <p:txEl>
                                              <p:pRg st="8" end="8"/>
                                            </p:txEl>
                                          </p:spTgt>
                                        </p:tgtEl>
                                        <p:attrNameLst>
                                          <p:attrName>style.visibility</p:attrName>
                                        </p:attrNameLst>
                                      </p:cBhvr>
                                      <p:to>
                                        <p:strVal val="visible"/>
                                      </p:to>
                                    </p:set>
                                    <p:anim calcmode="lin" valueType="num">
                                      <p:cBhvr additive="base">
                                        <p:cTn id="47" dur="500" fill="hold"/>
                                        <p:tgtEl>
                                          <p:spTgt spid="62976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297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2.2.6 </a:t>
            </a:r>
            <a:r>
              <a:rPr lang="zh-CN" altLang="en-US" sz="2800" b="1" smtClean="0">
                <a:latin typeface="Times New Roman" panose="02020603050405020304" pitchFamily="18" charset="0"/>
                <a:cs typeface="Times New Roman" panose="02020603050405020304" pitchFamily="18" charset="0"/>
              </a:rPr>
              <a:t>互斥</a:t>
            </a:r>
            <a:endParaRPr lang="en-US" altLang="zh-CN" sz="2800" b="1"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56320" y="944724"/>
            <a:ext cx="7731260" cy="378565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b="1" smtClean="0"/>
              <a:t>如果不需要</a:t>
            </a:r>
            <a:r>
              <a:rPr lang="zh-CN" altLang="en-US" sz="2000" b="1" smtClean="0">
                <a:solidFill>
                  <a:srgbClr val="FF0000"/>
                </a:solidFill>
              </a:rPr>
              <a:t>信号量</a:t>
            </a:r>
            <a:r>
              <a:rPr lang="zh-CN" altLang="en-US" sz="2000" b="1" smtClean="0"/>
              <a:t>的计数能力，可以使用信号量的简化版本，称为</a:t>
            </a:r>
            <a:r>
              <a:rPr lang="zh-CN" altLang="en-US" sz="2000" b="1" smtClean="0">
                <a:solidFill>
                  <a:srgbClr val="FF0000"/>
                </a:solidFill>
              </a:rPr>
              <a:t>互斥。</a:t>
            </a:r>
            <a:endParaRPr lang="en-US" altLang="zh-CN" sz="2000" b="1" smtClean="0"/>
          </a:p>
          <a:p>
            <a:pPr marL="342900" indent="-342900">
              <a:lnSpc>
                <a:spcPct val="150000"/>
              </a:lnSpc>
              <a:buFont typeface="Wingdings" panose="05000000000000000000" pitchFamily="2" charset="2"/>
              <a:buChar char="Ø"/>
            </a:pPr>
            <a:r>
              <a:rPr lang="zh-CN" altLang="en-US" sz="2000" b="1" smtClean="0"/>
              <a:t>互斥仅仅适用于管理共享资源或一小段代码。</a:t>
            </a:r>
            <a:endParaRPr lang="en-US" altLang="zh-CN" sz="2000" b="1" smtClean="0"/>
          </a:p>
          <a:p>
            <a:pPr marL="342900" indent="-342900">
              <a:lnSpc>
                <a:spcPct val="150000"/>
              </a:lnSpc>
              <a:buFont typeface="Wingdings" panose="05000000000000000000" pitchFamily="2" charset="2"/>
              <a:buChar char="Ø"/>
            </a:pPr>
            <a:r>
              <a:rPr lang="zh-CN" altLang="en-US" sz="2000" b="1" smtClean="0"/>
              <a:t>互斥处于两种状态：</a:t>
            </a:r>
            <a:r>
              <a:rPr lang="zh-CN" altLang="en-US" sz="2000" b="1" smtClean="0">
                <a:solidFill>
                  <a:srgbClr val="FF0000"/>
                </a:solidFill>
              </a:rPr>
              <a:t>解锁</a:t>
            </a:r>
            <a:r>
              <a:rPr lang="zh-CN" altLang="en-US" sz="2000" b="1" smtClean="0"/>
              <a:t>和</a:t>
            </a:r>
            <a:r>
              <a:rPr lang="zh-CN" altLang="en-US" sz="2000" b="1" smtClean="0">
                <a:solidFill>
                  <a:srgbClr val="FF0000"/>
                </a:solidFill>
              </a:rPr>
              <a:t>加锁。</a:t>
            </a:r>
            <a:endParaRPr lang="en-US" altLang="zh-CN" sz="2000" b="1" smtClean="0">
              <a:solidFill>
                <a:srgbClr val="FF0000"/>
              </a:solidFill>
            </a:endParaRPr>
          </a:p>
          <a:p>
            <a:pPr marL="800100" lvl="1" indent="-342900">
              <a:lnSpc>
                <a:spcPct val="150000"/>
              </a:lnSpc>
              <a:buFont typeface="Arial" panose="020B0604020202020204" pitchFamily="34" charset="0"/>
              <a:buChar char="•"/>
            </a:pPr>
            <a:r>
              <a:rPr lang="zh-CN" altLang="en-US" sz="2000"/>
              <a:t>当一</a:t>
            </a:r>
            <a:r>
              <a:rPr lang="zh-CN" altLang="en-US" sz="2000" smtClean="0"/>
              <a:t>个进程需要进入临界区，调用</a:t>
            </a:r>
            <a:r>
              <a:rPr lang="en-US" altLang="zh-CN" sz="2000" smtClean="0"/>
              <a:t>mutex_lock</a:t>
            </a:r>
            <a:r>
              <a:rPr lang="zh-CN" altLang="en-US" sz="2000" smtClean="0"/>
              <a:t>；如果互斥是解锁的，则调用成功，并进入临界区。</a:t>
            </a:r>
            <a:endParaRPr lang="en-US" altLang="zh-CN" sz="2000" smtClean="0"/>
          </a:p>
          <a:p>
            <a:pPr marL="800100" lvl="1" indent="-342900">
              <a:lnSpc>
                <a:spcPct val="150000"/>
              </a:lnSpc>
              <a:buFont typeface="Arial" panose="020B0604020202020204" pitchFamily="34" charset="0"/>
              <a:buChar char="•"/>
            </a:pPr>
            <a:r>
              <a:rPr lang="zh-CN" altLang="en-US" sz="2000" smtClean="0"/>
              <a:t>如果互斥已经加锁，调用者阻塞，直到临界区中的进程完成操作并调用</a:t>
            </a:r>
            <a:r>
              <a:rPr lang="en-US" altLang="zh-CN" sz="2000" smtClean="0"/>
              <a:t>mutex_unlock</a:t>
            </a:r>
            <a:r>
              <a:rPr lang="zh-CN" altLang="en-US" sz="2000" smtClean="0"/>
              <a:t>。</a:t>
            </a:r>
            <a:endParaRPr lang="zh-CN" altLang="en-US" sz="2400"/>
          </a:p>
        </p:txBody>
      </p:sp>
      <p:pic>
        <p:nvPicPr>
          <p:cNvPr id="6" name="Picture 4"/>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685286" y="4934555"/>
            <a:ext cx="2836664" cy="1620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04048" y="4931343"/>
            <a:ext cx="283666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8983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Group 50"/>
          <p:cNvGrpSpPr>
            <a:grpSpLocks/>
          </p:cNvGrpSpPr>
          <p:nvPr/>
        </p:nvGrpSpPr>
        <p:grpSpPr bwMode="auto">
          <a:xfrm>
            <a:off x="1062038" y="1524000"/>
            <a:ext cx="3200400" cy="3789363"/>
            <a:chOff x="669" y="960"/>
            <a:chExt cx="2016" cy="2387"/>
          </a:xfrm>
        </p:grpSpPr>
        <p:sp>
          <p:nvSpPr>
            <p:cNvPr id="8210" name="Rectangle 23"/>
            <p:cNvSpPr>
              <a:spLocks noChangeArrowheads="1"/>
            </p:cNvSpPr>
            <p:nvPr/>
          </p:nvSpPr>
          <p:spPr bwMode="auto">
            <a:xfrm>
              <a:off x="669" y="960"/>
              <a:ext cx="1683" cy="238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8211" name="Text Box 24"/>
            <p:cNvSpPr txBox="1">
              <a:spLocks noChangeArrowheads="1"/>
            </p:cNvSpPr>
            <p:nvPr/>
          </p:nvSpPr>
          <p:spPr bwMode="auto">
            <a:xfrm>
              <a:off x="669" y="1008"/>
              <a:ext cx="2016" cy="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代码段：</a:t>
              </a:r>
            </a:p>
            <a:p>
              <a:pPr eaLnBrk="1" hangingPunct="1">
                <a:spcBef>
                  <a:spcPct val="50000"/>
                </a:spcBef>
                <a:buClrTx/>
                <a:buSzTx/>
                <a:buFontTx/>
                <a:buNone/>
              </a:pPr>
              <a:r>
                <a:rPr lang="zh-CN" altLang="en-US" sz="2000">
                  <a:latin typeface="Tahoma" panose="020B0604030504040204" pitchFamily="34" charset="0"/>
                </a:rPr>
                <a:t>  </a:t>
              </a:r>
              <a:r>
                <a:rPr lang="en-US" altLang="zh-CN" sz="2000">
                  <a:latin typeface="Tahoma" panose="020B0604030504040204" pitchFamily="34" charset="0"/>
                </a:rPr>
                <a:t>mov ax, [100]</a:t>
              </a:r>
            </a:p>
            <a:p>
              <a:pPr eaLnBrk="1" hangingPunct="1">
                <a:spcBef>
                  <a:spcPct val="50000"/>
                </a:spcBef>
                <a:buClrTx/>
                <a:buSzTx/>
                <a:buFontTx/>
                <a:buNone/>
              </a:pPr>
              <a:r>
                <a:rPr lang="en-US" altLang="zh-CN" sz="2000">
                  <a:latin typeface="Tahoma" panose="020B0604030504040204" pitchFamily="34" charset="0"/>
                </a:rPr>
                <a:t>  mov bx, [104]</a:t>
              </a:r>
            </a:p>
            <a:p>
              <a:pPr eaLnBrk="1" hangingPunct="1">
                <a:spcBef>
                  <a:spcPct val="50000"/>
                </a:spcBef>
                <a:buClrTx/>
                <a:buSzTx/>
                <a:buFontTx/>
                <a:buNone/>
              </a:pPr>
              <a:r>
                <a:rPr lang="en-US" altLang="zh-CN" sz="2000">
                  <a:latin typeface="Tahoma" panose="020B0604030504040204" pitchFamily="34" charset="0"/>
                </a:rPr>
                <a:t>  add ax, bx</a:t>
              </a:r>
            </a:p>
            <a:p>
              <a:pPr eaLnBrk="1" hangingPunct="1">
                <a:spcBef>
                  <a:spcPct val="50000"/>
                </a:spcBef>
                <a:buClrTx/>
                <a:buSzTx/>
                <a:buFontTx/>
                <a:buNone/>
              </a:pPr>
              <a:r>
                <a:rPr lang="en-US" altLang="zh-CN" sz="2000">
                  <a:latin typeface="Tahoma" panose="020B0604030504040204" pitchFamily="34" charset="0"/>
                </a:rPr>
                <a:t>  ……</a:t>
              </a:r>
            </a:p>
            <a:p>
              <a:pPr eaLnBrk="1" hangingPunct="1">
                <a:spcBef>
                  <a:spcPct val="50000"/>
                </a:spcBef>
                <a:buClrTx/>
                <a:buSzTx/>
                <a:buFontTx/>
                <a:buNone/>
              </a:pPr>
              <a:endParaRPr lang="en-US" altLang="zh-CN" sz="2000">
                <a:latin typeface="Tahoma" panose="020B0604030504040204" pitchFamily="34" charset="0"/>
              </a:endParaRPr>
            </a:p>
            <a:p>
              <a:pPr eaLnBrk="1" hangingPunct="1">
                <a:spcBef>
                  <a:spcPct val="50000"/>
                </a:spcBef>
                <a:buClrTx/>
                <a:buSzTx/>
                <a:buFontTx/>
                <a:buNone/>
              </a:pPr>
              <a:r>
                <a:rPr lang="en-US" altLang="zh-CN" sz="2000" b="0">
                  <a:latin typeface="Tahoma" panose="020B0604030504040204" pitchFamily="34" charset="0"/>
                </a:rPr>
                <a:t> </a:t>
              </a:r>
              <a:r>
                <a:rPr lang="en-US" altLang="zh-CN" sz="2000">
                  <a:latin typeface="Tahoma" panose="020B0604030504040204" pitchFamily="34" charset="0"/>
                </a:rPr>
                <a:t>100:   0     //sum</a:t>
              </a:r>
            </a:p>
            <a:p>
              <a:pPr eaLnBrk="1" hangingPunct="1">
                <a:spcBef>
                  <a:spcPct val="50000"/>
                </a:spcBef>
                <a:buClrTx/>
                <a:buSzTx/>
                <a:buFontTx/>
                <a:buNone/>
              </a:pPr>
              <a:r>
                <a:rPr lang="en-US" altLang="zh-CN" sz="2000">
                  <a:latin typeface="Tahoma" panose="020B0604030504040204" pitchFamily="34" charset="0"/>
                </a:rPr>
                <a:t> 104:   1     // i</a:t>
              </a:r>
            </a:p>
          </p:txBody>
        </p:sp>
      </p:grpSp>
      <p:sp>
        <p:nvSpPr>
          <p:cNvPr id="64542" name="AutoShape 30"/>
          <p:cNvSpPr>
            <a:spLocks noChangeArrowheads="1"/>
          </p:cNvSpPr>
          <p:nvPr/>
        </p:nvSpPr>
        <p:spPr bwMode="auto">
          <a:xfrm>
            <a:off x="3276600" y="2209800"/>
            <a:ext cx="842963" cy="204788"/>
          </a:xfrm>
          <a:prstGeom prst="rightArrow">
            <a:avLst>
              <a:gd name="adj1" fmla="val 50000"/>
              <a:gd name="adj2" fmla="val 10290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64545" name="Group 33"/>
          <p:cNvGrpSpPr>
            <a:grpSpLocks/>
          </p:cNvGrpSpPr>
          <p:nvPr/>
        </p:nvGrpSpPr>
        <p:grpSpPr bwMode="auto">
          <a:xfrm>
            <a:off x="228600" y="2085975"/>
            <a:ext cx="998538" cy="466725"/>
            <a:chOff x="139" y="1338"/>
            <a:chExt cx="629" cy="294"/>
          </a:xfrm>
        </p:grpSpPr>
        <p:sp>
          <p:nvSpPr>
            <p:cNvPr id="8208" name="Rectangle 31"/>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PC</a:t>
              </a:r>
            </a:p>
          </p:txBody>
        </p:sp>
        <p:sp>
          <p:nvSpPr>
            <p:cNvPr id="8209" name="AutoShape 32"/>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64563" name="Group 51"/>
          <p:cNvGrpSpPr>
            <a:grpSpLocks/>
          </p:cNvGrpSpPr>
          <p:nvPr/>
        </p:nvGrpSpPr>
        <p:grpSpPr bwMode="auto">
          <a:xfrm>
            <a:off x="4343400" y="2057400"/>
            <a:ext cx="3429000" cy="466725"/>
            <a:chOff x="2736" y="1296"/>
            <a:chExt cx="2160" cy="294"/>
          </a:xfrm>
        </p:grpSpPr>
        <p:sp>
          <p:nvSpPr>
            <p:cNvPr id="8206" name="Text Box 34"/>
            <p:cNvSpPr txBox="1">
              <a:spLocks noChangeArrowheads="1"/>
            </p:cNvSpPr>
            <p:nvPr/>
          </p:nvSpPr>
          <p:spPr bwMode="auto">
            <a:xfrm>
              <a:off x="2736" y="1296"/>
              <a:ext cx="148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mov ax, [100]</a:t>
              </a:r>
            </a:p>
          </p:txBody>
        </p:sp>
        <p:sp>
          <p:nvSpPr>
            <p:cNvPr id="8207" name="Text Box 35"/>
            <p:cNvSpPr txBox="1">
              <a:spLocks noChangeArrowheads="1"/>
            </p:cNvSpPr>
            <p:nvPr/>
          </p:nvSpPr>
          <p:spPr bwMode="auto">
            <a:xfrm>
              <a:off x="4320" y="129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IR</a:t>
              </a:r>
            </a:p>
          </p:txBody>
        </p:sp>
      </p:grpSp>
      <p:grpSp>
        <p:nvGrpSpPr>
          <p:cNvPr id="64564" name="Group 52"/>
          <p:cNvGrpSpPr>
            <a:grpSpLocks/>
          </p:cNvGrpSpPr>
          <p:nvPr/>
        </p:nvGrpSpPr>
        <p:grpSpPr bwMode="auto">
          <a:xfrm>
            <a:off x="6553200" y="2957513"/>
            <a:ext cx="1752600" cy="481012"/>
            <a:chOff x="4128" y="1863"/>
            <a:chExt cx="1104" cy="303"/>
          </a:xfrm>
        </p:grpSpPr>
        <p:sp>
          <p:nvSpPr>
            <p:cNvPr id="8204" name="Text Box 36"/>
            <p:cNvSpPr txBox="1">
              <a:spLocks noChangeArrowheads="1"/>
            </p:cNvSpPr>
            <p:nvPr/>
          </p:nvSpPr>
          <p:spPr bwMode="auto">
            <a:xfrm>
              <a:off x="4128" y="1872"/>
              <a:ext cx="480"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8205" name="Text Box 37"/>
            <p:cNvSpPr txBox="1">
              <a:spLocks noChangeArrowheads="1"/>
            </p:cNvSpPr>
            <p:nvPr/>
          </p:nvSpPr>
          <p:spPr bwMode="auto">
            <a:xfrm>
              <a:off x="4656" y="1863"/>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ax</a:t>
              </a:r>
            </a:p>
          </p:txBody>
        </p:sp>
      </p:grpSp>
      <p:grpSp>
        <p:nvGrpSpPr>
          <p:cNvPr id="64557" name="Group 45"/>
          <p:cNvGrpSpPr>
            <a:grpSpLocks/>
          </p:cNvGrpSpPr>
          <p:nvPr/>
        </p:nvGrpSpPr>
        <p:grpSpPr bwMode="auto">
          <a:xfrm>
            <a:off x="5410200" y="2590800"/>
            <a:ext cx="1143000" cy="609600"/>
            <a:chOff x="3408" y="1632"/>
            <a:chExt cx="720" cy="384"/>
          </a:xfrm>
        </p:grpSpPr>
        <p:sp>
          <p:nvSpPr>
            <p:cNvPr id="8202" name="Line 43"/>
            <p:cNvSpPr>
              <a:spLocks noChangeShapeType="1"/>
            </p:cNvSpPr>
            <p:nvPr/>
          </p:nvSpPr>
          <p:spPr bwMode="auto">
            <a:xfrm>
              <a:off x="3408" y="163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3" name="Line 44"/>
            <p:cNvSpPr>
              <a:spLocks noChangeShapeType="1"/>
            </p:cNvSpPr>
            <p:nvPr/>
          </p:nvSpPr>
          <p:spPr bwMode="auto">
            <a:xfrm>
              <a:off x="3408" y="2016"/>
              <a:ext cx="72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4565" name="Text Box 53"/>
          <p:cNvSpPr txBox="1">
            <a:spLocks noChangeArrowheads="1"/>
          </p:cNvSpPr>
          <p:nvPr/>
        </p:nvSpPr>
        <p:spPr bwMode="auto">
          <a:xfrm>
            <a:off x="6767513" y="298608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0</a:t>
            </a:r>
          </a:p>
        </p:txBody>
      </p:sp>
      <p:sp>
        <p:nvSpPr>
          <p:cNvPr id="20"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程序执行的细节</a:t>
            </a:r>
            <a:endParaRPr lang="en-US" altLang="zh-CN" sz="2800" b="1" kern="0" dirty="0" smtClean="0"/>
          </a:p>
        </p:txBody>
      </p:sp>
    </p:spTree>
    <p:extLst>
      <p:ext uri="{BB962C8B-B14F-4D97-AF65-F5344CB8AC3E}">
        <p14:creationId xmlns:p14="http://schemas.microsoft.com/office/powerpoint/2010/main" val="3731686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4545"/>
                                        </p:tgtEl>
                                        <p:attrNameLst>
                                          <p:attrName>style.visibility</p:attrName>
                                        </p:attrNameLst>
                                      </p:cBhvr>
                                      <p:to>
                                        <p:strVal val="visible"/>
                                      </p:to>
                                    </p:set>
                                    <p:anim calcmode="lin" valueType="num">
                                      <p:cBhvr>
                                        <p:cTn id="7" dur="500" fill="hold"/>
                                        <p:tgtEl>
                                          <p:spTgt spid="64545"/>
                                        </p:tgtEl>
                                        <p:attrNameLst>
                                          <p:attrName>ppt_w</p:attrName>
                                        </p:attrNameLst>
                                      </p:cBhvr>
                                      <p:tavLst>
                                        <p:tav tm="0">
                                          <p:val>
                                            <p:fltVal val="0"/>
                                          </p:val>
                                        </p:tav>
                                        <p:tav tm="100000">
                                          <p:val>
                                            <p:strVal val="#ppt_w"/>
                                          </p:val>
                                        </p:tav>
                                      </p:tavLst>
                                    </p:anim>
                                    <p:anim calcmode="lin" valueType="num">
                                      <p:cBhvr>
                                        <p:cTn id="8" dur="500" fill="hold"/>
                                        <p:tgtEl>
                                          <p:spTgt spid="6454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4542"/>
                                        </p:tgtEl>
                                        <p:attrNameLst>
                                          <p:attrName>style.visibility</p:attrName>
                                        </p:attrNameLst>
                                      </p:cBhvr>
                                      <p:to>
                                        <p:strVal val="visible"/>
                                      </p:to>
                                    </p:set>
                                    <p:anim calcmode="lin" valueType="num">
                                      <p:cBhvr>
                                        <p:cTn id="13" dur="500" fill="hold"/>
                                        <p:tgtEl>
                                          <p:spTgt spid="64542"/>
                                        </p:tgtEl>
                                        <p:attrNameLst>
                                          <p:attrName>ppt_w</p:attrName>
                                        </p:attrNameLst>
                                      </p:cBhvr>
                                      <p:tavLst>
                                        <p:tav tm="0">
                                          <p:val>
                                            <p:fltVal val="0"/>
                                          </p:val>
                                        </p:tav>
                                        <p:tav tm="100000">
                                          <p:val>
                                            <p:strVal val="#ppt_w"/>
                                          </p:val>
                                        </p:tav>
                                      </p:tavLst>
                                    </p:anim>
                                    <p:anim calcmode="lin" valueType="num">
                                      <p:cBhvr>
                                        <p:cTn id="14" dur="500" fill="hold"/>
                                        <p:tgtEl>
                                          <p:spTgt spid="64542"/>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64563"/>
                                        </p:tgtEl>
                                        <p:attrNameLst>
                                          <p:attrName>style.visibility</p:attrName>
                                        </p:attrNameLst>
                                      </p:cBhvr>
                                      <p:to>
                                        <p:strVal val="visible"/>
                                      </p:to>
                                    </p:set>
                                    <p:animEffect transition="in" filter="dissolve">
                                      <p:cBhvr>
                                        <p:cTn id="19" dur="500"/>
                                        <p:tgtEl>
                                          <p:spTgt spid="6456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64564"/>
                                        </p:tgtEl>
                                        <p:attrNameLst>
                                          <p:attrName>style.visibility</p:attrName>
                                        </p:attrNameLst>
                                      </p:cBhvr>
                                      <p:to>
                                        <p:strVal val="visible"/>
                                      </p:to>
                                    </p:set>
                                    <p:animEffect transition="in" filter="dissolve">
                                      <p:cBhvr>
                                        <p:cTn id="24" dur="500"/>
                                        <p:tgtEl>
                                          <p:spTgt spid="6456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nodeType="clickEffect">
                                  <p:stCondLst>
                                    <p:cond delay="0"/>
                                  </p:stCondLst>
                                  <p:childTnLst>
                                    <p:set>
                                      <p:cBhvr>
                                        <p:cTn id="28" dur="1" fill="hold">
                                          <p:stCondLst>
                                            <p:cond delay="0"/>
                                          </p:stCondLst>
                                        </p:cTn>
                                        <p:tgtEl>
                                          <p:spTgt spid="64557"/>
                                        </p:tgtEl>
                                        <p:attrNameLst>
                                          <p:attrName>style.visibility</p:attrName>
                                        </p:attrNameLst>
                                      </p:cBhvr>
                                      <p:to>
                                        <p:strVal val="visible"/>
                                      </p:to>
                                    </p:set>
                                    <p:anim calcmode="lin" valueType="num">
                                      <p:cBhvr>
                                        <p:cTn id="29" dur="500" fill="hold"/>
                                        <p:tgtEl>
                                          <p:spTgt spid="64557"/>
                                        </p:tgtEl>
                                        <p:attrNameLst>
                                          <p:attrName>ppt_w</p:attrName>
                                        </p:attrNameLst>
                                      </p:cBhvr>
                                      <p:tavLst>
                                        <p:tav tm="0">
                                          <p:val>
                                            <p:fltVal val="0"/>
                                          </p:val>
                                        </p:tav>
                                        <p:tav tm="100000">
                                          <p:val>
                                            <p:strVal val="#ppt_w"/>
                                          </p:val>
                                        </p:tav>
                                      </p:tavLst>
                                    </p:anim>
                                    <p:anim calcmode="lin" valueType="num">
                                      <p:cBhvr>
                                        <p:cTn id="30" dur="500" fill="hold"/>
                                        <p:tgtEl>
                                          <p:spTgt spid="64557"/>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4565"/>
                                        </p:tgtEl>
                                        <p:attrNameLst>
                                          <p:attrName>style.visibility</p:attrName>
                                        </p:attrNameLst>
                                      </p:cBhvr>
                                      <p:to>
                                        <p:strVal val="visible"/>
                                      </p:to>
                                    </p:set>
                                    <p:animEffect transition="in" filter="dissolve">
                                      <p:cBhvr>
                                        <p:cTn id="35" dur="500"/>
                                        <p:tgtEl>
                                          <p:spTgt spid="6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2" grpId="0" animBg="1"/>
      <p:bldP spid="6456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1740" y="2204864"/>
            <a:ext cx="4714752" cy="646331"/>
          </a:xfrm>
          <a:prstGeom prst="rect">
            <a:avLst/>
          </a:prstGeom>
        </p:spPr>
        <p:txBody>
          <a:bodyPr wrap="none">
            <a:spAutoFit/>
          </a:bodyPr>
          <a:lstStyle/>
          <a:p>
            <a:pPr>
              <a:lnSpc>
                <a:spcPct val="90000"/>
              </a:lnSpc>
              <a:buFont typeface="Wingdings" pitchFamily="2" charset="2"/>
              <a:buNone/>
            </a:pPr>
            <a:r>
              <a:rPr lang="zh-CN" altLang="en-US" sz="4000"/>
              <a:t>注意与</a:t>
            </a:r>
            <a:r>
              <a:rPr lang="en-US" altLang="zh-CN" sz="4000"/>
              <a:t>TSL</a:t>
            </a:r>
            <a:r>
              <a:rPr lang="zh-CN" altLang="en-US" sz="4000"/>
              <a:t>的区别！</a:t>
            </a:r>
          </a:p>
        </p:txBody>
      </p:sp>
      <p:sp>
        <p:nvSpPr>
          <p:cNvPr id="5"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2.2.6 </a:t>
            </a:r>
            <a:r>
              <a:rPr lang="zh-CN" altLang="en-US" sz="2800" b="1" smtClean="0">
                <a:latin typeface="Times New Roman" panose="02020603050405020304" pitchFamily="18" charset="0"/>
                <a:cs typeface="Times New Roman" panose="02020603050405020304" pitchFamily="18" charset="0"/>
              </a:rPr>
              <a:t>互斥</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8390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7" name="Rectangle 3"/>
          <p:cNvSpPr>
            <a:spLocks noGrp="1" noChangeArrowheads="1"/>
          </p:cNvSpPr>
          <p:nvPr>
            <p:ph type="body" idx="1"/>
          </p:nvPr>
        </p:nvSpPr>
        <p:spPr>
          <a:xfrm>
            <a:off x="827584" y="2217099"/>
            <a:ext cx="8029141" cy="4486486"/>
          </a:xfrm>
        </p:spPr>
        <p:txBody>
          <a:bodyPr/>
          <a:lstStyle/>
          <a:p>
            <a:pPr eaLnBrk="1" hangingPunct="1">
              <a:buFont typeface="Wingdings" panose="05000000000000000000" pitchFamily="2" charset="2"/>
              <a:buChar char="Ø"/>
              <a:defRPr/>
            </a:pPr>
            <a:r>
              <a:rPr lang="zh-CN" altLang="en-US" sz="2000" b="1" dirty="0" smtClean="0"/>
              <a:t>优点分析</a:t>
            </a:r>
          </a:p>
          <a:p>
            <a:pPr lvl="1" eaLnBrk="1" hangingPunct="1">
              <a:buFont typeface="Arial" panose="020B0604020202020204" pitchFamily="34" charset="0"/>
              <a:buChar char="•"/>
              <a:defRPr/>
            </a:pPr>
            <a:r>
              <a:rPr lang="zh-CN" altLang="en-US" sz="2000" dirty="0" smtClean="0"/>
              <a:t>彻底解决忙等待弊端，提高</a:t>
            </a:r>
            <a:r>
              <a:rPr lang="en-US" altLang="zh-CN" sz="2000" dirty="0" smtClean="0"/>
              <a:t>OS</a:t>
            </a:r>
            <a:r>
              <a:rPr lang="zh-CN" altLang="en-US" sz="2000" dirty="0" smtClean="0"/>
              <a:t>的管理层次</a:t>
            </a:r>
          </a:p>
          <a:p>
            <a:pPr lvl="1" eaLnBrk="1" hangingPunct="1">
              <a:buFont typeface="Arial" panose="020B0604020202020204" pitchFamily="34" charset="0"/>
              <a:buChar char="•"/>
              <a:defRPr/>
            </a:pPr>
            <a:r>
              <a:rPr lang="zh-CN" altLang="en-US" sz="2000" dirty="0" smtClean="0"/>
              <a:t>可实现复杂的同步与互斥情况，特别是多进程间通信</a:t>
            </a:r>
          </a:p>
          <a:p>
            <a:pPr lvl="1" eaLnBrk="1" hangingPunct="1">
              <a:buFont typeface="Arial" panose="020B0604020202020204" pitchFamily="34" charset="0"/>
              <a:buChar char="•"/>
              <a:defRPr/>
            </a:pPr>
            <a:r>
              <a:rPr lang="zh-CN" altLang="en-US" sz="2000" dirty="0" smtClean="0"/>
              <a:t>可最大限度的保证并发效率</a:t>
            </a:r>
            <a:endParaRPr lang="en-US" altLang="zh-CN" sz="2000" dirty="0" smtClean="0"/>
          </a:p>
          <a:p>
            <a:pPr lvl="1" eaLnBrk="1" hangingPunct="1">
              <a:buFont typeface="Arial" panose="020B0604020202020204" pitchFamily="34" charset="0"/>
              <a:buChar char="•"/>
              <a:defRPr/>
            </a:pPr>
            <a:endParaRPr lang="zh-CN" altLang="en-US" sz="2000" dirty="0" smtClean="0"/>
          </a:p>
          <a:p>
            <a:pPr eaLnBrk="1" hangingPunct="1">
              <a:buFont typeface="Wingdings" panose="05000000000000000000" pitchFamily="2" charset="2"/>
              <a:buChar char="Ø"/>
              <a:defRPr/>
            </a:pPr>
            <a:r>
              <a:rPr lang="zh-CN" altLang="en-US" sz="2000" b="1" dirty="0" smtClean="0"/>
              <a:t>缺点分析</a:t>
            </a:r>
          </a:p>
          <a:p>
            <a:pPr lvl="1" eaLnBrk="1" hangingPunct="1">
              <a:buFont typeface="Arial" panose="020B0604020202020204" pitchFamily="34" charset="0"/>
              <a:buChar char="•"/>
              <a:defRPr/>
            </a:pPr>
            <a:r>
              <a:rPr lang="zh-CN" altLang="en-US" sz="2000" dirty="0" smtClean="0"/>
              <a:t>实现机制复杂，互斥和同步关系分析困难</a:t>
            </a:r>
          </a:p>
          <a:p>
            <a:pPr lvl="1" eaLnBrk="1" hangingPunct="1">
              <a:buFont typeface="Arial" panose="020B0604020202020204" pitchFamily="34" charset="0"/>
              <a:buChar char="•"/>
              <a:defRPr/>
            </a:pPr>
            <a:r>
              <a:rPr lang="zh-CN" altLang="en-US" sz="2000" dirty="0" smtClean="0"/>
              <a:t>存在死锁陷阱（</a:t>
            </a:r>
            <a:r>
              <a:rPr lang="en-US" altLang="zh-CN" sz="2000" dirty="0" smtClean="0">
                <a:solidFill>
                  <a:srgbClr val="FF0000"/>
                </a:solidFill>
              </a:rPr>
              <a:t>page 57</a:t>
            </a:r>
            <a:r>
              <a:rPr lang="zh-CN" altLang="en-US" sz="2000" dirty="0" smtClean="0"/>
              <a:t>），需要谨慎小心严密的设计</a:t>
            </a:r>
          </a:p>
          <a:p>
            <a:pPr lvl="1" eaLnBrk="1" hangingPunct="1">
              <a:buFont typeface="Arial" panose="020B0604020202020204" pitchFamily="34" charset="0"/>
              <a:buChar char="•"/>
              <a:defRPr/>
            </a:pPr>
            <a:r>
              <a:rPr lang="zh-CN" altLang="en-US" sz="2000" dirty="0" smtClean="0"/>
              <a:t>在分布式系统中，多个</a:t>
            </a:r>
            <a:r>
              <a:rPr lang="en-US" altLang="zh-CN" sz="2000" dirty="0" smtClean="0"/>
              <a:t>CPU、</a:t>
            </a:r>
            <a:r>
              <a:rPr lang="zh-CN" altLang="en-US" sz="2000" dirty="0" smtClean="0"/>
              <a:t>局域网，上述原语将失效</a:t>
            </a:r>
          </a:p>
          <a:p>
            <a:pPr lvl="1" eaLnBrk="1" hangingPunct="1">
              <a:buFont typeface="Arial" panose="020B0604020202020204" pitchFamily="34" charset="0"/>
              <a:buChar char="•"/>
              <a:defRPr/>
            </a:pPr>
            <a:r>
              <a:rPr lang="zh-CN" altLang="en-US" sz="2000" dirty="0" smtClean="0"/>
              <a:t>信号量太低级，而管程只能在少数几个编程语言中使用</a:t>
            </a:r>
          </a:p>
        </p:txBody>
      </p:sp>
      <p:sp>
        <p:nvSpPr>
          <p:cNvPr id="103431" name="Rectangle 4"/>
          <p:cNvSpPr>
            <a:spLocks noChangeArrowheads="1"/>
          </p:cNvSpPr>
          <p:nvPr/>
        </p:nvSpPr>
        <p:spPr bwMode="auto">
          <a:xfrm>
            <a:off x="7524750" y="333375"/>
            <a:ext cx="1006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chemeClr val="bg1"/>
                </a:solidFill>
                <a:latin typeface="Arial" panose="020B0604020202020204" pitchFamily="34" charset="0"/>
                <a:cs typeface="Times New Roman" panose="02020603050405020304" pitchFamily="18" charset="0"/>
              </a:rPr>
              <a:t>进程通信</a:t>
            </a:r>
          </a:p>
        </p:txBody>
      </p:sp>
      <p:sp>
        <p:nvSpPr>
          <p:cNvPr id="8"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2.2.7 </a:t>
            </a:r>
            <a:r>
              <a:rPr lang="zh-CN" altLang="en-US" sz="2800" b="1" smtClean="0">
                <a:latin typeface="Times New Roman" panose="02020603050405020304" pitchFamily="18" charset="0"/>
                <a:cs typeface="Times New Roman" panose="02020603050405020304" pitchFamily="18" charset="0"/>
              </a:rPr>
              <a:t>管程</a:t>
            </a:r>
            <a:endParaRPr lang="en-US" altLang="zh-CN" sz="28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827584" y="1008664"/>
            <a:ext cx="7056784" cy="943528"/>
          </a:xfrm>
          <a:prstGeom prst="rect">
            <a:avLst/>
          </a:prstGeom>
          <a:noFill/>
        </p:spPr>
        <p:txBody>
          <a:bodyPr wrap="square" rtlCol="0">
            <a:spAutoFit/>
          </a:bodyPr>
          <a:lstStyle/>
          <a:p>
            <a:pPr algn="just">
              <a:lnSpc>
                <a:spcPct val="150000"/>
              </a:lnSpc>
              <a:spcBef>
                <a:spcPts val="0"/>
              </a:spcBef>
            </a:pPr>
            <a:r>
              <a:rPr lang="zh-CN" altLang="en-US" sz="2000" b="1">
                <a:latin typeface="+mn-ea"/>
              </a:rPr>
              <a:t>操作系统设计中引入了信号量以后，互斥实现起来似乎很容易，果真是这样吗</a:t>
            </a:r>
            <a:r>
              <a:rPr lang="zh-CN" altLang="en-US" sz="2000" b="1" smtClean="0">
                <a:latin typeface="+mn-ea"/>
              </a:rPr>
              <a:t>？   </a:t>
            </a:r>
            <a:r>
              <a:rPr lang="zh-CN" altLang="en-US" sz="2000" smtClean="0">
                <a:latin typeface="+mn-ea"/>
              </a:rPr>
              <a:t>答案</a:t>
            </a:r>
            <a:r>
              <a:rPr lang="zh-CN" altLang="en-US" sz="2000">
                <a:latin typeface="+mn-ea"/>
              </a:rPr>
              <a:t>是否定的！</a:t>
            </a:r>
            <a:endParaRPr lang="en-US" altLang="zh-CN" sz="2000">
              <a:latin typeface="+mn-ea"/>
            </a:endParaRPr>
          </a:p>
        </p:txBody>
      </p:sp>
    </p:spTree>
    <p:extLst>
      <p:ext uri="{BB962C8B-B14F-4D97-AF65-F5344CB8AC3E}">
        <p14:creationId xmlns:p14="http://schemas.microsoft.com/office/powerpoint/2010/main" val="1269907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7347">
                                            <p:txEl>
                                              <p:pRg st="0" end="0"/>
                                            </p:txEl>
                                          </p:spTgt>
                                        </p:tgtEl>
                                        <p:attrNameLst>
                                          <p:attrName>style.visibility</p:attrName>
                                        </p:attrNameLst>
                                      </p:cBhvr>
                                      <p:to>
                                        <p:strVal val="visible"/>
                                      </p:to>
                                    </p:set>
                                    <p:anim calcmode="lin" valueType="num">
                                      <p:cBhvr additive="base">
                                        <p:cTn id="7" dur="500" fill="hold"/>
                                        <p:tgtEl>
                                          <p:spTgt spid="69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734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97347">
                                            <p:txEl>
                                              <p:pRg st="1" end="1"/>
                                            </p:txEl>
                                          </p:spTgt>
                                        </p:tgtEl>
                                        <p:attrNameLst>
                                          <p:attrName>style.visibility</p:attrName>
                                        </p:attrNameLst>
                                      </p:cBhvr>
                                      <p:to>
                                        <p:strVal val="visible"/>
                                      </p:to>
                                    </p:set>
                                    <p:anim calcmode="lin" valueType="num">
                                      <p:cBhvr additive="base">
                                        <p:cTn id="12" dur="500" fill="hold"/>
                                        <p:tgtEl>
                                          <p:spTgt spid="6973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9734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97347">
                                            <p:txEl>
                                              <p:pRg st="2" end="2"/>
                                            </p:txEl>
                                          </p:spTgt>
                                        </p:tgtEl>
                                        <p:attrNameLst>
                                          <p:attrName>style.visibility</p:attrName>
                                        </p:attrNameLst>
                                      </p:cBhvr>
                                      <p:to>
                                        <p:strVal val="visible"/>
                                      </p:to>
                                    </p:set>
                                    <p:anim calcmode="lin" valueType="num">
                                      <p:cBhvr additive="base">
                                        <p:cTn id="17" dur="500" fill="hold"/>
                                        <p:tgtEl>
                                          <p:spTgt spid="6973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7347">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97347">
                                            <p:txEl>
                                              <p:pRg st="3" end="3"/>
                                            </p:txEl>
                                          </p:spTgt>
                                        </p:tgtEl>
                                        <p:attrNameLst>
                                          <p:attrName>style.visibility</p:attrName>
                                        </p:attrNameLst>
                                      </p:cBhvr>
                                      <p:to>
                                        <p:strVal val="visible"/>
                                      </p:to>
                                    </p:set>
                                    <p:anim calcmode="lin" valueType="num">
                                      <p:cBhvr additive="base">
                                        <p:cTn id="22" dur="500" fill="hold"/>
                                        <p:tgtEl>
                                          <p:spTgt spid="69734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97347">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97347">
                                            <p:txEl>
                                              <p:pRg st="5" end="5"/>
                                            </p:txEl>
                                          </p:spTgt>
                                        </p:tgtEl>
                                        <p:attrNameLst>
                                          <p:attrName>style.visibility</p:attrName>
                                        </p:attrNameLst>
                                      </p:cBhvr>
                                      <p:to>
                                        <p:strVal val="visible"/>
                                      </p:to>
                                    </p:set>
                                    <p:anim calcmode="lin" valueType="num">
                                      <p:cBhvr additive="base">
                                        <p:cTn id="27" dur="500" fill="hold"/>
                                        <p:tgtEl>
                                          <p:spTgt spid="69734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97347">
                                            <p:txEl>
                                              <p:pRg st="5" end="5"/>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97347">
                                            <p:txEl>
                                              <p:pRg st="6" end="6"/>
                                            </p:txEl>
                                          </p:spTgt>
                                        </p:tgtEl>
                                        <p:attrNameLst>
                                          <p:attrName>style.visibility</p:attrName>
                                        </p:attrNameLst>
                                      </p:cBhvr>
                                      <p:to>
                                        <p:strVal val="visible"/>
                                      </p:to>
                                    </p:set>
                                    <p:anim calcmode="lin" valueType="num">
                                      <p:cBhvr additive="base">
                                        <p:cTn id="32" dur="500" fill="hold"/>
                                        <p:tgtEl>
                                          <p:spTgt spid="697347">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97347">
                                            <p:txEl>
                                              <p:pRg st="6" end="6"/>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97347">
                                            <p:txEl>
                                              <p:pRg st="7" end="7"/>
                                            </p:txEl>
                                          </p:spTgt>
                                        </p:tgtEl>
                                        <p:attrNameLst>
                                          <p:attrName>style.visibility</p:attrName>
                                        </p:attrNameLst>
                                      </p:cBhvr>
                                      <p:to>
                                        <p:strVal val="visible"/>
                                      </p:to>
                                    </p:set>
                                    <p:anim calcmode="lin" valueType="num">
                                      <p:cBhvr additive="base">
                                        <p:cTn id="37" dur="500" fill="hold"/>
                                        <p:tgtEl>
                                          <p:spTgt spid="69734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97347">
                                            <p:txEl>
                                              <p:pRg st="7" end="7"/>
                                            </p:txEl>
                                          </p:spTgt>
                                        </p:tgtEl>
                                        <p:attrNameLst>
                                          <p:attrName>ppt_y</p:attrName>
                                        </p:attrNameLst>
                                      </p:cBhvr>
                                      <p:tavLst>
                                        <p:tav tm="0">
                                          <p:val>
                                            <p:strVal val="1+#ppt_h/2"/>
                                          </p:val>
                                        </p:tav>
                                        <p:tav tm="100000">
                                          <p:val>
                                            <p:strVal val="#ppt_y"/>
                                          </p:val>
                                        </p:tav>
                                      </p:tavLst>
                                    </p:anim>
                                  </p:childTnLst>
                                </p:cTn>
                              </p:par>
                              <p:par>
                                <p:cTn id="39" presetID="1" presetClass="entr" presetSubtype="0" fill="hold" nodeType="withEffect">
                                  <p:stCondLst>
                                    <p:cond delay="0"/>
                                  </p:stCondLst>
                                  <p:childTnLst>
                                    <p:set>
                                      <p:cBhvr>
                                        <p:cTn id="40" dur="1" fill="hold">
                                          <p:stCondLst>
                                            <p:cond delay="0"/>
                                          </p:stCondLst>
                                        </p:cTn>
                                        <p:tgtEl>
                                          <p:spTgt spid="697347">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973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2.2.7 </a:t>
            </a:r>
            <a:r>
              <a:rPr lang="zh-CN" altLang="en-US" sz="2800" b="1" smtClean="0">
                <a:latin typeface="Times New Roman" panose="02020603050405020304" pitchFamily="18" charset="0"/>
                <a:cs typeface="Times New Roman" panose="02020603050405020304" pitchFamily="18" charset="0"/>
              </a:rPr>
              <a:t>管程</a:t>
            </a:r>
            <a:endParaRPr lang="en-US" altLang="zh-CN" sz="2800" b="1"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bwMode="auto">
          <a:xfrm>
            <a:off x="755576" y="1772816"/>
            <a:ext cx="7452828" cy="41400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buFont typeface="Wingdings" panose="05000000000000000000" pitchFamily="2" charset="2"/>
              <a:buChar char="Ø"/>
              <a:defRPr/>
            </a:pPr>
            <a:r>
              <a:rPr lang="zh-CN" altLang="en-US" sz="2400" kern="0" dirty="0" smtClean="0"/>
              <a:t>死锁的危险</a:t>
            </a:r>
          </a:p>
          <a:p>
            <a:pPr lvl="1" eaLnBrk="1" hangingPunct="1">
              <a:buFont typeface="Arial" panose="020B0604020202020204" pitchFamily="34" charset="0"/>
              <a:buChar char="•"/>
              <a:defRPr/>
            </a:pPr>
            <a:r>
              <a:rPr lang="zh-CN" altLang="en-US" sz="2000" kern="0" dirty="0" smtClean="0"/>
              <a:t>一旦信号量的处理代码发生错误，则会引起进程死锁（</a:t>
            </a:r>
            <a:r>
              <a:rPr lang="en-US" altLang="zh-CN" sz="2000" kern="0" dirty="0" smtClean="0"/>
              <a:t>page57</a:t>
            </a:r>
            <a:r>
              <a:rPr lang="zh-CN" altLang="en-US" sz="2000" kern="0" dirty="0" smtClean="0"/>
              <a:t>）</a:t>
            </a:r>
          </a:p>
          <a:p>
            <a:pPr eaLnBrk="1" hangingPunct="1">
              <a:spcBef>
                <a:spcPts val="1800"/>
              </a:spcBef>
              <a:buFont typeface="Wingdings" panose="05000000000000000000" pitchFamily="2" charset="2"/>
              <a:buChar char="Ø"/>
              <a:defRPr/>
            </a:pPr>
            <a:r>
              <a:rPr lang="zh-CN" altLang="en-US" sz="2400" kern="0" dirty="0" smtClean="0"/>
              <a:t>核心思想</a:t>
            </a:r>
          </a:p>
          <a:p>
            <a:pPr lvl="1" eaLnBrk="1" hangingPunct="1">
              <a:buFont typeface="Arial" panose="020B0604020202020204" pitchFamily="34" charset="0"/>
              <a:buChar char="•"/>
              <a:defRPr/>
            </a:pPr>
            <a:r>
              <a:rPr lang="zh-CN" altLang="en-US" sz="2000" kern="0" dirty="0" smtClean="0"/>
              <a:t>实现一种包含过程、变量、数据结构的独立模块</a:t>
            </a:r>
          </a:p>
          <a:p>
            <a:pPr lvl="1" eaLnBrk="1" hangingPunct="1">
              <a:buFont typeface="Arial" panose="020B0604020202020204" pitchFamily="34" charset="0"/>
              <a:buChar char="•"/>
              <a:defRPr/>
            </a:pPr>
            <a:r>
              <a:rPr lang="zh-CN" altLang="en-US" sz="2000" kern="0" dirty="0" smtClean="0"/>
              <a:t>任何时刻，只能有一个活跃进程在管程内</a:t>
            </a:r>
          </a:p>
          <a:p>
            <a:pPr lvl="1" eaLnBrk="1" hangingPunct="1">
              <a:buFont typeface="Arial" panose="020B0604020202020204" pitchFamily="34" charset="0"/>
              <a:buChar char="•"/>
              <a:defRPr/>
            </a:pPr>
            <a:r>
              <a:rPr lang="zh-CN" altLang="en-US" sz="2000" kern="0" dirty="0" smtClean="0"/>
              <a:t>由编译器提供支持，有效地实现进程间的互斥</a:t>
            </a:r>
          </a:p>
          <a:p>
            <a:pPr eaLnBrk="1" hangingPunct="1">
              <a:spcBef>
                <a:spcPts val="1800"/>
              </a:spcBef>
              <a:buFont typeface="Wingdings" panose="05000000000000000000" pitchFamily="2" charset="2"/>
              <a:buChar char="Ø"/>
              <a:defRPr/>
            </a:pPr>
            <a:r>
              <a:rPr lang="zh-CN" altLang="en-US" sz="2400" kern="0" dirty="0" smtClean="0"/>
              <a:t>方法分析</a:t>
            </a:r>
          </a:p>
          <a:p>
            <a:pPr lvl="1" eaLnBrk="1" hangingPunct="1">
              <a:buFont typeface="Arial" panose="020B0604020202020204" pitchFamily="34" charset="0"/>
              <a:buChar char="•"/>
              <a:defRPr/>
            </a:pPr>
            <a:r>
              <a:rPr lang="zh-CN" altLang="en-US" sz="2000" kern="0" dirty="0" smtClean="0"/>
              <a:t>优点：实现了进程互斥的自动化</a:t>
            </a:r>
          </a:p>
        </p:txBody>
      </p:sp>
      <p:sp>
        <p:nvSpPr>
          <p:cNvPr id="6" name="文本框 5"/>
          <p:cNvSpPr txBox="1"/>
          <p:nvPr/>
        </p:nvSpPr>
        <p:spPr>
          <a:xfrm>
            <a:off x="785737" y="1039038"/>
            <a:ext cx="7056784" cy="461665"/>
          </a:xfrm>
          <a:prstGeom prst="rect">
            <a:avLst/>
          </a:prstGeom>
          <a:noFill/>
        </p:spPr>
        <p:txBody>
          <a:bodyPr wrap="square" rtlCol="0">
            <a:spAutoFit/>
          </a:bodyPr>
          <a:lstStyle/>
          <a:p>
            <a:r>
              <a:rPr lang="zh-CN" altLang="en-US" sz="2400" b="1"/>
              <a:t>一</a:t>
            </a:r>
            <a:r>
              <a:rPr lang="zh-CN" altLang="en-US" sz="2400" b="1" smtClean="0"/>
              <a:t>种高级的同步原语</a:t>
            </a:r>
            <a:r>
              <a:rPr lang="en-US" altLang="zh-CN" sz="2400" b="1" smtClean="0"/>
              <a:t>——</a:t>
            </a:r>
            <a:r>
              <a:rPr lang="zh-CN" altLang="en-US" sz="2400" b="1" smtClean="0"/>
              <a:t>管程（</a:t>
            </a:r>
            <a:r>
              <a:rPr lang="en-US" altLang="zh-CN" sz="2400" b="1" smtClean="0"/>
              <a:t>monitor</a:t>
            </a:r>
            <a:r>
              <a:rPr lang="zh-CN" altLang="en-US" sz="2400" b="1" smtClean="0"/>
              <a:t>）</a:t>
            </a:r>
            <a:endParaRPr lang="zh-CN" altLang="en-US" sz="2400" b="1"/>
          </a:p>
        </p:txBody>
      </p:sp>
    </p:spTree>
    <p:extLst>
      <p:ext uri="{BB962C8B-B14F-4D97-AF65-F5344CB8AC3E}">
        <p14:creationId xmlns:p14="http://schemas.microsoft.com/office/powerpoint/2010/main" val="8805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additive="base">
                                        <p:cTn id="3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 calcmode="lin" valueType="num">
                                      <p:cBhvr additive="base">
                                        <p:cTn id="42"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2.2.7 </a:t>
            </a:r>
            <a:r>
              <a:rPr lang="zh-CN" altLang="en-US" sz="2800" b="1" smtClean="0">
                <a:latin typeface="Times New Roman" panose="02020603050405020304" pitchFamily="18" charset="0"/>
                <a:cs typeface="Times New Roman" panose="02020603050405020304" pitchFamily="18" charset="0"/>
              </a:rPr>
              <a:t>管程</a:t>
            </a:r>
            <a:endParaRPr lang="en-US" altLang="zh-CN" sz="2800" b="1"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835100" y="1173370"/>
            <a:ext cx="705678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smtClean="0"/>
              <a:t>Page 57</a:t>
            </a:r>
            <a:r>
              <a:rPr lang="zh-CN" altLang="en-US" sz="2400" b="1" smtClean="0"/>
              <a:t>、</a:t>
            </a:r>
            <a:r>
              <a:rPr lang="en-US" altLang="zh-CN" sz="2400" b="1" smtClean="0"/>
              <a:t> 58</a:t>
            </a:r>
            <a:r>
              <a:rPr lang="zh-CN" altLang="en-US" sz="2400" b="1" smtClean="0"/>
              <a:t>、</a:t>
            </a:r>
            <a:r>
              <a:rPr lang="en-US" altLang="zh-CN" sz="2400" b="1" smtClean="0"/>
              <a:t> 59</a:t>
            </a:r>
            <a:endParaRPr lang="zh-CN" altLang="en-US" sz="2400" b="1"/>
          </a:p>
        </p:txBody>
      </p:sp>
      <p:sp>
        <p:nvSpPr>
          <p:cNvPr id="8" name="文本框 7"/>
          <p:cNvSpPr txBox="1"/>
          <p:nvPr/>
        </p:nvSpPr>
        <p:spPr>
          <a:xfrm>
            <a:off x="833624" y="2028904"/>
            <a:ext cx="7374780" cy="341632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b="1" smtClean="0"/>
              <a:t>管程和信号量的缺点：</a:t>
            </a:r>
            <a:endParaRPr lang="en-US" altLang="zh-CN" sz="2400" b="1" smtClean="0"/>
          </a:p>
          <a:p>
            <a:pPr marL="342900" indent="-342900">
              <a:lnSpc>
                <a:spcPct val="150000"/>
              </a:lnSpc>
              <a:buFont typeface="Arial" panose="020B0604020202020204" pitchFamily="34" charset="0"/>
              <a:buChar char="•"/>
            </a:pPr>
            <a:r>
              <a:rPr lang="zh-CN" altLang="en-US" sz="2000"/>
              <a:t>使用管程，需要一种带有管程的语言，在少数几种编程语言以外无法</a:t>
            </a:r>
            <a:r>
              <a:rPr lang="zh-CN" altLang="en-US" sz="2000" smtClean="0"/>
              <a:t>使用。</a:t>
            </a:r>
            <a:endParaRPr lang="en-US" altLang="zh-CN" sz="2000" smtClean="0"/>
          </a:p>
          <a:p>
            <a:pPr marL="342900" indent="-342900">
              <a:lnSpc>
                <a:spcPct val="150000"/>
              </a:lnSpc>
              <a:buFont typeface="Arial" panose="020B0604020202020204" pitchFamily="34" charset="0"/>
              <a:buChar char="•"/>
            </a:pPr>
            <a:r>
              <a:rPr lang="zh-CN" altLang="en-US" sz="2000" smtClean="0"/>
              <a:t>对于一个具有多个</a:t>
            </a:r>
            <a:r>
              <a:rPr lang="en-US" altLang="zh-CN" sz="2000" smtClean="0"/>
              <a:t>CPU</a:t>
            </a:r>
            <a:r>
              <a:rPr lang="zh-CN" altLang="en-US" sz="2000" smtClean="0"/>
              <a:t>、各</a:t>
            </a:r>
            <a:r>
              <a:rPr lang="en-US" altLang="zh-CN" sz="2000" smtClean="0"/>
              <a:t>CPU</a:t>
            </a:r>
            <a:r>
              <a:rPr lang="zh-CN" altLang="en-US" sz="2000"/>
              <a:t>拥有自己的私有内存、由一个局域网相连的分布式系统，这些原语（信号量）将失效。</a:t>
            </a:r>
            <a:endParaRPr lang="en-US" altLang="zh-CN" sz="2000" smtClean="0"/>
          </a:p>
          <a:p>
            <a:pPr>
              <a:lnSpc>
                <a:spcPct val="150000"/>
              </a:lnSpc>
            </a:pPr>
            <a:endParaRPr lang="en-US" altLang="zh-CN" sz="2000" smtClean="0"/>
          </a:p>
          <a:p>
            <a:pPr>
              <a:lnSpc>
                <a:spcPct val="150000"/>
              </a:lnSpc>
            </a:pPr>
            <a:r>
              <a:rPr lang="zh-CN" altLang="en-US" sz="2000" smtClean="0"/>
              <a:t>因此，还需要其他方案！！！</a:t>
            </a:r>
            <a:endParaRPr lang="zh-CN" altLang="en-US" sz="2000"/>
          </a:p>
        </p:txBody>
      </p:sp>
    </p:spTree>
    <p:extLst>
      <p:ext uri="{BB962C8B-B14F-4D97-AF65-F5344CB8AC3E}">
        <p14:creationId xmlns:p14="http://schemas.microsoft.com/office/powerpoint/2010/main" val="30822707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1" name="Rectangle 3"/>
          <p:cNvSpPr>
            <a:spLocks noGrp="1" noChangeArrowheads="1"/>
          </p:cNvSpPr>
          <p:nvPr>
            <p:ph type="body" idx="1"/>
          </p:nvPr>
        </p:nvSpPr>
        <p:spPr>
          <a:xfrm>
            <a:off x="627061" y="1232756"/>
            <a:ext cx="8229600" cy="4525962"/>
          </a:xfrm>
        </p:spPr>
        <p:txBody>
          <a:bodyPr/>
          <a:lstStyle/>
          <a:p>
            <a:pPr eaLnBrk="1" hangingPunct="1">
              <a:lnSpc>
                <a:spcPct val="150000"/>
              </a:lnSpc>
              <a:spcBef>
                <a:spcPts val="0"/>
              </a:spcBef>
              <a:buFont typeface="Wingdings" panose="05000000000000000000" pitchFamily="2" charset="2"/>
              <a:buChar char="Ø"/>
              <a:defRPr/>
            </a:pPr>
            <a:r>
              <a:rPr lang="zh-CN" altLang="en-US" sz="2400" smtClean="0"/>
              <a:t>模型思想</a:t>
            </a:r>
          </a:p>
          <a:p>
            <a:pPr lvl="1" eaLnBrk="1" hangingPunct="1">
              <a:lnSpc>
                <a:spcPct val="150000"/>
              </a:lnSpc>
              <a:spcBef>
                <a:spcPts val="0"/>
              </a:spcBef>
              <a:buFont typeface="Arial" panose="020B0604020202020204" pitchFamily="34" charset="0"/>
              <a:buChar char="•"/>
              <a:defRPr/>
            </a:pPr>
            <a:r>
              <a:rPr lang="zh-CN" altLang="en-US" sz="2000" smtClean="0"/>
              <a:t>提供</a:t>
            </a:r>
            <a:r>
              <a:rPr lang="en-US" altLang="zh-CN" sz="2000" smtClean="0"/>
              <a:t>Send</a:t>
            </a:r>
            <a:r>
              <a:rPr lang="zh-CN" altLang="en-US" sz="2000" smtClean="0"/>
              <a:t>和</a:t>
            </a:r>
            <a:r>
              <a:rPr lang="en-US" altLang="zh-CN" sz="2000" smtClean="0"/>
              <a:t>Receive</a:t>
            </a:r>
            <a:r>
              <a:rPr lang="zh-CN" altLang="en-US" sz="2000" smtClean="0"/>
              <a:t>原语，用来传递消息</a:t>
            </a:r>
          </a:p>
          <a:p>
            <a:pPr lvl="1" eaLnBrk="1" hangingPunct="1">
              <a:lnSpc>
                <a:spcPct val="150000"/>
              </a:lnSpc>
              <a:spcBef>
                <a:spcPts val="0"/>
              </a:spcBef>
              <a:buFont typeface="Arial" panose="020B0604020202020204" pitchFamily="34" charset="0"/>
              <a:buChar char="•"/>
              <a:defRPr/>
            </a:pPr>
            <a:r>
              <a:rPr lang="zh-CN" altLang="en-US" sz="2000" smtClean="0"/>
              <a:t>进程通过发送和接收消息来实现互斥与同步</a:t>
            </a:r>
          </a:p>
          <a:p>
            <a:pPr lvl="1" eaLnBrk="1" hangingPunct="1">
              <a:lnSpc>
                <a:spcPct val="150000"/>
              </a:lnSpc>
              <a:spcBef>
                <a:spcPts val="0"/>
              </a:spcBef>
              <a:buFont typeface="Arial" panose="020B0604020202020204" pitchFamily="34" charset="0"/>
              <a:buChar char="•"/>
              <a:defRPr/>
            </a:pPr>
            <a:r>
              <a:rPr lang="zh-CN" altLang="en-US" sz="2000" smtClean="0"/>
              <a:t>重要的优点：不仅实现了同步，还能够传送大容量信息</a:t>
            </a:r>
          </a:p>
          <a:p>
            <a:pPr eaLnBrk="1" hangingPunct="1">
              <a:lnSpc>
                <a:spcPct val="150000"/>
              </a:lnSpc>
              <a:spcBef>
                <a:spcPts val="0"/>
              </a:spcBef>
              <a:buFont typeface="Wingdings" panose="05000000000000000000" pitchFamily="2" charset="2"/>
              <a:buChar char="Ø"/>
              <a:defRPr/>
            </a:pPr>
            <a:r>
              <a:rPr lang="zh-CN" altLang="en-US" sz="2400" smtClean="0"/>
              <a:t>设计要点</a:t>
            </a:r>
          </a:p>
          <a:p>
            <a:pPr lvl="1" eaLnBrk="1" hangingPunct="1">
              <a:lnSpc>
                <a:spcPct val="150000"/>
              </a:lnSpc>
              <a:spcBef>
                <a:spcPts val="0"/>
              </a:spcBef>
              <a:buFont typeface="Arial" panose="020B0604020202020204" pitchFamily="34" charset="0"/>
              <a:buChar char="•"/>
              <a:defRPr/>
            </a:pPr>
            <a:r>
              <a:rPr lang="zh-CN" altLang="en-US" sz="2000" smtClean="0"/>
              <a:t>如何保证消息传递中不丢失？（</a:t>
            </a:r>
            <a:r>
              <a:rPr lang="en-US" altLang="zh-CN" sz="2000" smtClean="0"/>
              <a:t>ACK</a:t>
            </a:r>
            <a:r>
              <a:rPr lang="zh-CN" altLang="en-US" sz="2000" smtClean="0"/>
              <a:t>机制-</a:t>
            </a:r>
            <a:r>
              <a:rPr lang="en-US" altLang="zh-CN" sz="2000" smtClean="0"/>
              <a:t>acknowledgement message - TCP）</a:t>
            </a:r>
          </a:p>
          <a:p>
            <a:pPr lvl="1" eaLnBrk="1" hangingPunct="1">
              <a:lnSpc>
                <a:spcPct val="150000"/>
              </a:lnSpc>
              <a:spcBef>
                <a:spcPts val="0"/>
              </a:spcBef>
              <a:buFont typeface="Arial" panose="020B0604020202020204" pitchFamily="34" charset="0"/>
              <a:buChar char="•"/>
              <a:defRPr/>
            </a:pPr>
            <a:r>
              <a:rPr lang="zh-CN" altLang="en-US" sz="2000" smtClean="0"/>
              <a:t>如何命名进程，使得其地址唯一(身份认证-</a:t>
            </a:r>
            <a:r>
              <a:rPr lang="en-US" altLang="zh-CN" sz="2000" smtClean="0"/>
              <a:t>authentication)</a:t>
            </a:r>
          </a:p>
          <a:p>
            <a:pPr lvl="1" eaLnBrk="1" hangingPunct="1">
              <a:lnSpc>
                <a:spcPct val="150000"/>
              </a:lnSpc>
              <a:spcBef>
                <a:spcPts val="0"/>
              </a:spcBef>
              <a:buFont typeface="Arial" panose="020B0604020202020204" pitchFamily="34" charset="0"/>
              <a:buChar char="•"/>
              <a:defRPr/>
            </a:pPr>
            <a:r>
              <a:rPr lang="zh-CN" altLang="en-US" sz="2000" smtClean="0"/>
              <a:t>如何规范消息格式，降低处理时间(性能、消息的大小）</a:t>
            </a:r>
            <a:endParaRPr lang="en-US" altLang="zh-CN" sz="2000" smtClean="0"/>
          </a:p>
        </p:txBody>
      </p:sp>
      <p:sp>
        <p:nvSpPr>
          <p:cNvPr id="108551" name="Rectangle 4"/>
          <p:cNvSpPr>
            <a:spLocks noChangeArrowheads="1"/>
          </p:cNvSpPr>
          <p:nvPr/>
        </p:nvSpPr>
        <p:spPr bwMode="auto">
          <a:xfrm>
            <a:off x="7524750" y="333375"/>
            <a:ext cx="1006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chemeClr val="bg1"/>
                </a:solidFill>
                <a:latin typeface="Arial" panose="020B0604020202020204" pitchFamily="34" charset="0"/>
                <a:cs typeface="Times New Roman" panose="02020603050405020304" pitchFamily="18" charset="0"/>
              </a:rPr>
              <a:t>进程通信</a:t>
            </a:r>
          </a:p>
        </p:txBody>
      </p:sp>
      <p:sp>
        <p:nvSpPr>
          <p:cNvPr id="8"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2.2.8 </a:t>
            </a:r>
            <a:r>
              <a:rPr lang="zh-CN" altLang="en-US" sz="2800" b="1" smtClean="0">
                <a:latin typeface="Times New Roman" panose="02020603050405020304" pitchFamily="18" charset="0"/>
                <a:cs typeface="Times New Roman" panose="02020603050405020304" pitchFamily="18" charset="0"/>
              </a:rPr>
              <a:t>消息传递</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805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31811">
                                            <p:txEl>
                                              <p:pRg st="0" end="0"/>
                                            </p:txEl>
                                          </p:spTgt>
                                        </p:tgtEl>
                                        <p:attrNameLst>
                                          <p:attrName>style.visibility</p:attrName>
                                        </p:attrNameLst>
                                      </p:cBhvr>
                                      <p:to>
                                        <p:strVal val="visible"/>
                                      </p:to>
                                    </p:set>
                                    <p:anim calcmode="lin" valueType="num">
                                      <p:cBhvr additive="base">
                                        <p:cTn id="7" dur="500" fill="hold"/>
                                        <p:tgtEl>
                                          <p:spTgt spid="631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18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1811">
                                            <p:txEl>
                                              <p:pRg st="1" end="1"/>
                                            </p:txEl>
                                          </p:spTgt>
                                        </p:tgtEl>
                                        <p:attrNameLst>
                                          <p:attrName>style.visibility</p:attrName>
                                        </p:attrNameLst>
                                      </p:cBhvr>
                                      <p:to>
                                        <p:strVal val="visible"/>
                                      </p:to>
                                    </p:set>
                                    <p:anim calcmode="lin" valueType="num">
                                      <p:cBhvr additive="base">
                                        <p:cTn id="11" dur="500" fill="hold"/>
                                        <p:tgtEl>
                                          <p:spTgt spid="6318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318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1811">
                                            <p:txEl>
                                              <p:pRg st="2" end="2"/>
                                            </p:txEl>
                                          </p:spTgt>
                                        </p:tgtEl>
                                        <p:attrNameLst>
                                          <p:attrName>style.visibility</p:attrName>
                                        </p:attrNameLst>
                                      </p:cBhvr>
                                      <p:to>
                                        <p:strVal val="visible"/>
                                      </p:to>
                                    </p:set>
                                    <p:anim calcmode="lin" valueType="num">
                                      <p:cBhvr additive="base">
                                        <p:cTn id="15" dur="500" fill="hold"/>
                                        <p:tgtEl>
                                          <p:spTgt spid="6318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318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31811">
                                            <p:txEl>
                                              <p:pRg st="3" end="3"/>
                                            </p:txEl>
                                          </p:spTgt>
                                        </p:tgtEl>
                                        <p:attrNameLst>
                                          <p:attrName>style.visibility</p:attrName>
                                        </p:attrNameLst>
                                      </p:cBhvr>
                                      <p:to>
                                        <p:strVal val="visible"/>
                                      </p:to>
                                    </p:set>
                                    <p:anim calcmode="lin" valueType="num">
                                      <p:cBhvr additive="base">
                                        <p:cTn id="19" dur="500" fill="hold"/>
                                        <p:tgtEl>
                                          <p:spTgt spid="6318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18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1811">
                                            <p:txEl>
                                              <p:pRg st="4" end="4"/>
                                            </p:txEl>
                                          </p:spTgt>
                                        </p:tgtEl>
                                        <p:attrNameLst>
                                          <p:attrName>style.visibility</p:attrName>
                                        </p:attrNameLst>
                                      </p:cBhvr>
                                      <p:to>
                                        <p:strVal val="visible"/>
                                      </p:to>
                                    </p:set>
                                    <p:anim calcmode="lin" valueType="num">
                                      <p:cBhvr additive="base">
                                        <p:cTn id="25" dur="500" fill="hold"/>
                                        <p:tgtEl>
                                          <p:spTgt spid="6318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181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31811">
                                            <p:txEl>
                                              <p:pRg st="5" end="5"/>
                                            </p:txEl>
                                          </p:spTgt>
                                        </p:tgtEl>
                                        <p:attrNameLst>
                                          <p:attrName>style.visibility</p:attrName>
                                        </p:attrNameLst>
                                      </p:cBhvr>
                                      <p:to>
                                        <p:strVal val="visible"/>
                                      </p:to>
                                    </p:set>
                                    <p:anim calcmode="lin" valueType="num">
                                      <p:cBhvr additive="base">
                                        <p:cTn id="29" dur="500" fill="hold"/>
                                        <p:tgtEl>
                                          <p:spTgt spid="6318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3181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31811">
                                            <p:txEl>
                                              <p:pRg st="6" end="6"/>
                                            </p:txEl>
                                          </p:spTgt>
                                        </p:tgtEl>
                                        <p:attrNameLst>
                                          <p:attrName>style.visibility</p:attrName>
                                        </p:attrNameLst>
                                      </p:cBhvr>
                                      <p:to>
                                        <p:strVal val="visible"/>
                                      </p:to>
                                    </p:set>
                                    <p:anim calcmode="lin" valueType="num">
                                      <p:cBhvr additive="base">
                                        <p:cTn id="33" dur="500" fill="hold"/>
                                        <p:tgtEl>
                                          <p:spTgt spid="63181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3181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31811">
                                            <p:txEl>
                                              <p:pRg st="7" end="7"/>
                                            </p:txEl>
                                          </p:spTgt>
                                        </p:tgtEl>
                                        <p:attrNameLst>
                                          <p:attrName>style.visibility</p:attrName>
                                        </p:attrNameLst>
                                      </p:cBhvr>
                                      <p:to>
                                        <p:strVal val="visible"/>
                                      </p:to>
                                    </p:set>
                                    <p:anim calcmode="lin" valueType="num">
                                      <p:cBhvr additive="base">
                                        <p:cTn id="37" dur="500" fill="hold"/>
                                        <p:tgtEl>
                                          <p:spTgt spid="6318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318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1"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6" name="Text Box 4"/>
          <p:cNvSpPr txBox="1">
            <a:spLocks noChangeArrowheads="1"/>
          </p:cNvSpPr>
          <p:nvPr/>
        </p:nvSpPr>
        <p:spPr bwMode="auto">
          <a:xfrm>
            <a:off x="2266900" y="1773238"/>
            <a:ext cx="2952675" cy="3662541"/>
          </a:xfrm>
          <a:prstGeom prst="rect">
            <a:avLst/>
          </a:prstGeom>
          <a:solidFill>
            <a:schemeClr val="bg1">
              <a:lumMod val="95000"/>
            </a:schemeClr>
          </a:solidFill>
          <a:ln w="9525">
            <a:solidFill>
              <a:srgbClr val="9C4E00"/>
            </a:solidFill>
            <a:miter lim="800000"/>
            <a:headEnd/>
            <a:tailEnd/>
          </a:ln>
          <a:effectLst/>
        </p:spPr>
        <p:txBody>
          <a:bodyPr wrap="square">
            <a:spAutoFit/>
          </a:bodyPr>
          <a:lstStyle/>
          <a:p>
            <a:pPr algn="ctr">
              <a:spcBef>
                <a:spcPct val="50000"/>
              </a:spcBef>
              <a:defRPr/>
            </a:pPr>
            <a:r>
              <a:rPr lang="en-US" altLang="zh-CN" sz="1600" b="1"/>
              <a:t>Producer</a:t>
            </a:r>
            <a:r>
              <a:rPr lang="zh-CN" altLang="en-US" sz="1600" b="1"/>
              <a:t>进程</a:t>
            </a:r>
          </a:p>
          <a:p>
            <a:pPr>
              <a:spcBef>
                <a:spcPct val="50000"/>
              </a:spcBef>
              <a:defRPr/>
            </a:pPr>
            <a:r>
              <a:rPr lang="en-US" altLang="zh-CN" sz="1600" b="1"/>
              <a:t>int item;</a:t>
            </a:r>
          </a:p>
          <a:p>
            <a:pPr>
              <a:spcBef>
                <a:spcPct val="50000"/>
              </a:spcBef>
              <a:defRPr/>
            </a:pPr>
            <a:r>
              <a:rPr lang="en-US" altLang="zh-CN" sz="1600" b="1"/>
              <a:t>message m;</a:t>
            </a:r>
          </a:p>
          <a:p>
            <a:pPr>
              <a:spcBef>
                <a:spcPct val="50000"/>
              </a:spcBef>
              <a:defRPr/>
            </a:pPr>
            <a:r>
              <a:rPr lang="en-US" altLang="zh-CN" sz="1600" b="1"/>
              <a:t>While(TRUE)</a:t>
            </a:r>
          </a:p>
          <a:p>
            <a:pPr>
              <a:spcBef>
                <a:spcPct val="50000"/>
              </a:spcBef>
              <a:defRPr/>
            </a:pPr>
            <a:r>
              <a:rPr lang="en-US" altLang="zh-CN" sz="1600" b="1"/>
              <a:t>{</a:t>
            </a:r>
          </a:p>
          <a:p>
            <a:pPr>
              <a:spcBef>
                <a:spcPct val="50000"/>
              </a:spcBef>
              <a:defRPr/>
            </a:pPr>
            <a:r>
              <a:rPr lang="en-US" altLang="zh-CN" sz="1600" b="1" smtClean="0"/>
              <a:t>     Produce-Item</a:t>
            </a:r>
            <a:r>
              <a:rPr lang="en-US" altLang="zh-CN" sz="1600" b="1"/>
              <a:t>(&amp;item);</a:t>
            </a:r>
          </a:p>
          <a:p>
            <a:pPr>
              <a:spcBef>
                <a:spcPct val="50000"/>
              </a:spcBef>
              <a:defRPr/>
            </a:pPr>
            <a:r>
              <a:rPr lang="en-US" altLang="zh-CN" sz="1600" b="1" smtClean="0"/>
              <a:t>     </a:t>
            </a:r>
            <a:r>
              <a:rPr lang="en-US" altLang="zh-CN" sz="1600" b="1" smtClean="0">
                <a:solidFill>
                  <a:srgbClr val="FF0000"/>
                </a:solidFill>
              </a:rPr>
              <a:t>recieve(consumer</a:t>
            </a:r>
            <a:r>
              <a:rPr lang="en-US" altLang="zh-CN" sz="1600" b="1">
                <a:solidFill>
                  <a:srgbClr val="FF0000"/>
                </a:solidFill>
              </a:rPr>
              <a:t>,&amp;m); </a:t>
            </a:r>
            <a:r>
              <a:rPr lang="en-US" altLang="zh-CN" sz="1600" b="1" smtClean="0">
                <a:solidFill>
                  <a:srgbClr val="FF0000"/>
                </a:solidFill>
              </a:rPr>
              <a:t>  </a:t>
            </a:r>
          </a:p>
          <a:p>
            <a:pPr>
              <a:spcBef>
                <a:spcPct val="50000"/>
              </a:spcBef>
              <a:defRPr/>
            </a:pPr>
            <a:r>
              <a:rPr lang="en-US" altLang="zh-CN" sz="1600" b="1" smtClean="0"/>
              <a:t>     build-message</a:t>
            </a:r>
            <a:r>
              <a:rPr lang="en-US" altLang="zh-CN" sz="1600" b="1"/>
              <a:t>(&amp;m,item);</a:t>
            </a:r>
          </a:p>
          <a:p>
            <a:pPr>
              <a:spcBef>
                <a:spcPct val="50000"/>
              </a:spcBef>
              <a:defRPr/>
            </a:pPr>
            <a:r>
              <a:rPr lang="en-US" altLang="zh-CN" sz="1600" b="1" smtClean="0">
                <a:solidFill>
                  <a:srgbClr val="FF0000"/>
                </a:solidFill>
              </a:rPr>
              <a:t>     send(consumer</a:t>
            </a:r>
            <a:r>
              <a:rPr lang="en-US" altLang="zh-CN" sz="1600" b="1">
                <a:solidFill>
                  <a:srgbClr val="FF0000"/>
                </a:solidFill>
              </a:rPr>
              <a:t>,&amp;m);</a:t>
            </a:r>
          </a:p>
          <a:p>
            <a:pPr>
              <a:spcBef>
                <a:spcPct val="50000"/>
              </a:spcBef>
              <a:defRPr/>
            </a:pPr>
            <a:r>
              <a:rPr lang="en-US" altLang="zh-CN" sz="1600" b="1"/>
              <a:t>}</a:t>
            </a:r>
          </a:p>
        </p:txBody>
      </p:sp>
      <p:sp>
        <p:nvSpPr>
          <p:cNvPr id="632837" name="Text Box 5"/>
          <p:cNvSpPr txBox="1">
            <a:spLocks noChangeArrowheads="1"/>
          </p:cNvSpPr>
          <p:nvPr/>
        </p:nvSpPr>
        <p:spPr bwMode="auto">
          <a:xfrm>
            <a:off x="250650" y="1773238"/>
            <a:ext cx="1800225" cy="346075"/>
          </a:xfrm>
          <a:prstGeom prst="rect">
            <a:avLst/>
          </a:prstGeom>
          <a:solidFill>
            <a:schemeClr val="bg1">
              <a:lumMod val="95000"/>
            </a:schemeClr>
          </a:solidFill>
          <a:ln w="9525">
            <a:solidFill>
              <a:srgbClr val="000000"/>
            </a:solidFill>
            <a:miter lim="800000"/>
            <a:headEnd/>
            <a:tailEnd/>
          </a:ln>
          <a:effectLst/>
        </p:spPr>
        <p:txBody>
          <a:bodyPr>
            <a:spAutoFit/>
          </a:bodyPr>
          <a:lstStyle/>
          <a:p>
            <a:pPr>
              <a:spcBef>
                <a:spcPct val="50000"/>
              </a:spcBef>
              <a:defRPr/>
            </a:pPr>
            <a:r>
              <a:rPr lang="zh-CN" altLang="en-US" sz="1600" b="1"/>
              <a:t>＃</a:t>
            </a:r>
            <a:r>
              <a:rPr lang="en-US" altLang="zh-CN" sz="1600" b="1"/>
              <a:t>define N 100</a:t>
            </a:r>
          </a:p>
        </p:txBody>
      </p:sp>
      <p:sp>
        <p:nvSpPr>
          <p:cNvPr id="632838" name="Text Box 6"/>
          <p:cNvSpPr txBox="1">
            <a:spLocks noChangeArrowheads="1"/>
          </p:cNvSpPr>
          <p:nvPr/>
        </p:nvSpPr>
        <p:spPr bwMode="auto">
          <a:xfrm>
            <a:off x="5651624" y="1773238"/>
            <a:ext cx="3096840" cy="4431983"/>
          </a:xfrm>
          <a:prstGeom prst="rect">
            <a:avLst/>
          </a:prstGeom>
          <a:solidFill>
            <a:schemeClr val="bg1">
              <a:lumMod val="95000"/>
            </a:schemeClr>
          </a:solidFill>
          <a:ln w="9525">
            <a:solidFill>
              <a:srgbClr val="9C4E00"/>
            </a:solidFill>
            <a:miter lim="800000"/>
            <a:headEnd/>
            <a:tailEnd/>
          </a:ln>
          <a:effectLst/>
        </p:spPr>
        <p:txBody>
          <a:bodyPr wrap="square">
            <a:spAutoFit/>
          </a:bodyPr>
          <a:lstStyle/>
          <a:p>
            <a:pPr algn="ctr">
              <a:spcBef>
                <a:spcPct val="50000"/>
              </a:spcBef>
              <a:defRPr/>
            </a:pPr>
            <a:r>
              <a:rPr lang="en-US" altLang="zh-CN" sz="1600" b="1"/>
              <a:t>Comsumer</a:t>
            </a:r>
            <a:r>
              <a:rPr lang="zh-CN" altLang="en-US" sz="1600" b="1"/>
              <a:t>进程</a:t>
            </a:r>
          </a:p>
          <a:p>
            <a:pPr>
              <a:spcBef>
                <a:spcPct val="50000"/>
              </a:spcBef>
              <a:defRPr/>
            </a:pPr>
            <a:r>
              <a:rPr lang="en-US" altLang="zh-CN" sz="1600" b="1"/>
              <a:t>int item,i;</a:t>
            </a:r>
          </a:p>
          <a:p>
            <a:pPr>
              <a:spcBef>
                <a:spcPct val="50000"/>
              </a:spcBef>
              <a:defRPr/>
            </a:pPr>
            <a:r>
              <a:rPr lang="en-US" altLang="zh-CN" sz="1600" b="1"/>
              <a:t>message m;</a:t>
            </a:r>
          </a:p>
          <a:p>
            <a:pPr>
              <a:spcBef>
                <a:spcPct val="50000"/>
              </a:spcBef>
              <a:defRPr/>
            </a:pPr>
            <a:endParaRPr lang="en-US" altLang="zh-CN" sz="1600" b="1"/>
          </a:p>
          <a:p>
            <a:pPr>
              <a:defRPr/>
            </a:pPr>
            <a:r>
              <a:rPr lang="en-US" altLang="zh-CN" sz="1600" b="1">
                <a:solidFill>
                  <a:srgbClr val="FF0000"/>
                </a:solidFill>
              </a:rPr>
              <a:t>for(i = 0; i &lt; N; i++)</a:t>
            </a:r>
          </a:p>
          <a:p>
            <a:pPr>
              <a:defRPr/>
            </a:pPr>
            <a:r>
              <a:rPr lang="en-US" altLang="zh-CN" sz="1600" b="1" smtClean="0">
                <a:solidFill>
                  <a:srgbClr val="FF0000"/>
                </a:solidFill>
              </a:rPr>
              <a:t>     send(producer</a:t>
            </a:r>
            <a:r>
              <a:rPr lang="en-US" altLang="zh-CN" sz="1600" b="1">
                <a:solidFill>
                  <a:srgbClr val="FF0000"/>
                </a:solidFill>
              </a:rPr>
              <a:t>,&amp;m);</a:t>
            </a:r>
            <a:r>
              <a:rPr lang="en-US" altLang="zh-CN">
                <a:solidFill>
                  <a:srgbClr val="FF0000"/>
                </a:solidFill>
              </a:rPr>
              <a:t> </a:t>
            </a:r>
            <a:r>
              <a:rPr lang="en-US" altLang="zh-CN" sz="1600" b="1"/>
              <a:t>While(TRUE)</a:t>
            </a:r>
          </a:p>
          <a:p>
            <a:pPr>
              <a:spcBef>
                <a:spcPct val="50000"/>
              </a:spcBef>
              <a:defRPr/>
            </a:pPr>
            <a:r>
              <a:rPr lang="en-US" altLang="zh-CN" sz="1600" b="1"/>
              <a:t>{</a:t>
            </a:r>
          </a:p>
          <a:p>
            <a:pPr>
              <a:spcBef>
                <a:spcPct val="50000"/>
              </a:spcBef>
              <a:defRPr/>
            </a:pPr>
            <a:r>
              <a:rPr lang="en-US" altLang="zh-CN" sz="1600" b="1" smtClean="0">
                <a:solidFill>
                  <a:srgbClr val="FF0000"/>
                </a:solidFill>
              </a:rPr>
              <a:t>     receive(producer</a:t>
            </a:r>
            <a:r>
              <a:rPr lang="en-US" altLang="zh-CN" sz="1600" b="1">
                <a:solidFill>
                  <a:srgbClr val="FF0000"/>
                </a:solidFill>
              </a:rPr>
              <a:t>,&amp;m</a:t>
            </a:r>
            <a:r>
              <a:rPr lang="en-US" altLang="zh-CN" sz="1600" b="1" smtClean="0">
                <a:solidFill>
                  <a:srgbClr val="FF0000"/>
                </a:solidFill>
              </a:rPr>
              <a:t>);</a:t>
            </a:r>
          </a:p>
          <a:p>
            <a:pPr>
              <a:spcBef>
                <a:spcPct val="50000"/>
              </a:spcBef>
              <a:defRPr/>
            </a:pPr>
            <a:r>
              <a:rPr lang="en-US" altLang="zh-CN" sz="1600" b="1"/>
              <a:t> </a:t>
            </a:r>
            <a:r>
              <a:rPr lang="en-US" altLang="zh-CN" sz="1600" b="1" smtClean="0"/>
              <a:t>    extract-item</a:t>
            </a:r>
            <a:r>
              <a:rPr lang="en-US" altLang="zh-CN" sz="1600" b="1"/>
              <a:t>(&amp;m,&amp;item);</a:t>
            </a:r>
          </a:p>
          <a:p>
            <a:pPr>
              <a:spcBef>
                <a:spcPct val="50000"/>
              </a:spcBef>
              <a:defRPr/>
            </a:pPr>
            <a:r>
              <a:rPr lang="en-US" altLang="zh-CN" sz="1600" b="1" smtClean="0">
                <a:solidFill>
                  <a:srgbClr val="FF0000"/>
                </a:solidFill>
              </a:rPr>
              <a:t>     send(producer</a:t>
            </a:r>
            <a:r>
              <a:rPr lang="en-US" altLang="zh-CN" sz="1600" b="1">
                <a:solidFill>
                  <a:srgbClr val="FF0000"/>
                </a:solidFill>
              </a:rPr>
              <a:t>,&amp;m); </a:t>
            </a:r>
            <a:r>
              <a:rPr lang="en-US" altLang="zh-CN" sz="1600" b="1" smtClean="0">
                <a:solidFill>
                  <a:srgbClr val="FF0000"/>
                </a:solidFill>
              </a:rPr>
              <a:t>   </a:t>
            </a:r>
          </a:p>
          <a:p>
            <a:pPr>
              <a:spcBef>
                <a:spcPct val="50000"/>
              </a:spcBef>
              <a:defRPr/>
            </a:pPr>
            <a:r>
              <a:rPr lang="en-US" altLang="zh-CN" sz="1600" b="1"/>
              <a:t> </a:t>
            </a:r>
            <a:r>
              <a:rPr lang="en-US" altLang="zh-CN" sz="1600" b="1" smtClean="0"/>
              <a:t>    Consume-item(item</a:t>
            </a:r>
            <a:r>
              <a:rPr lang="en-US" altLang="zh-CN" sz="1600" b="1"/>
              <a:t>);</a:t>
            </a:r>
          </a:p>
          <a:p>
            <a:pPr>
              <a:spcBef>
                <a:spcPct val="50000"/>
              </a:spcBef>
              <a:defRPr/>
            </a:pPr>
            <a:r>
              <a:rPr lang="en-US" altLang="zh-CN" sz="1600" b="1"/>
              <a:t>}</a:t>
            </a:r>
          </a:p>
        </p:txBody>
      </p:sp>
      <p:sp>
        <p:nvSpPr>
          <p:cNvPr id="11"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2.2.8 </a:t>
            </a:r>
            <a:r>
              <a:rPr lang="zh-CN" altLang="en-US" sz="2800" b="1" smtClean="0">
                <a:latin typeface="Times New Roman" panose="02020603050405020304" pitchFamily="18" charset="0"/>
                <a:cs typeface="Times New Roman" panose="02020603050405020304" pitchFamily="18" charset="0"/>
              </a:rPr>
              <a:t>消息传递</a:t>
            </a:r>
            <a:endParaRPr lang="en-US" altLang="zh-CN" sz="2800" b="1"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611560" y="980728"/>
            <a:ext cx="7056784" cy="461665"/>
          </a:xfrm>
          <a:prstGeom prst="rect">
            <a:avLst/>
          </a:prstGeom>
          <a:noFill/>
        </p:spPr>
        <p:txBody>
          <a:bodyPr wrap="square" rtlCol="0">
            <a:spAutoFit/>
          </a:bodyPr>
          <a:lstStyle/>
          <a:p>
            <a:r>
              <a:rPr lang="zh-CN" altLang="en-US" sz="2400" b="1"/>
              <a:t>解决</a:t>
            </a:r>
            <a:r>
              <a:rPr lang="zh-CN" altLang="en-US" sz="2400" b="1" smtClean="0"/>
              <a:t>生产者</a:t>
            </a:r>
            <a:r>
              <a:rPr lang="en-US" altLang="zh-CN" sz="2400" b="1" smtClean="0"/>
              <a:t>-</a:t>
            </a:r>
            <a:r>
              <a:rPr lang="zh-CN" altLang="en-US" sz="2400" b="1" smtClean="0"/>
              <a:t>消费者问题</a:t>
            </a:r>
            <a:endParaRPr lang="zh-CN" altLang="en-US" sz="2400" b="1"/>
          </a:p>
        </p:txBody>
      </p:sp>
    </p:spTree>
    <p:extLst>
      <p:ext uri="{BB962C8B-B14F-4D97-AF65-F5344CB8AC3E}">
        <p14:creationId xmlns:p14="http://schemas.microsoft.com/office/powerpoint/2010/main" val="2457049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2837"/>
                                        </p:tgtEl>
                                        <p:attrNameLst>
                                          <p:attrName>style.visibility</p:attrName>
                                        </p:attrNameLst>
                                      </p:cBhvr>
                                      <p:to>
                                        <p:strVal val="visible"/>
                                      </p:to>
                                    </p:set>
                                    <p:animEffect transition="in" filter="checkerboard(across)">
                                      <p:cBhvr>
                                        <p:cTn id="7" dur="500"/>
                                        <p:tgtEl>
                                          <p:spTgt spid="6328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2836"/>
                                        </p:tgtEl>
                                        <p:attrNameLst>
                                          <p:attrName>style.visibility</p:attrName>
                                        </p:attrNameLst>
                                      </p:cBhvr>
                                      <p:to>
                                        <p:strVal val="visible"/>
                                      </p:to>
                                    </p:set>
                                    <p:animEffect transition="in" filter="blinds(horizontal)">
                                      <p:cBhvr>
                                        <p:cTn id="12" dur="500"/>
                                        <p:tgtEl>
                                          <p:spTgt spid="632836"/>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32838"/>
                                        </p:tgtEl>
                                        <p:attrNameLst>
                                          <p:attrName>style.visibility</p:attrName>
                                        </p:attrNameLst>
                                      </p:cBhvr>
                                      <p:to>
                                        <p:strVal val="visible"/>
                                      </p:to>
                                    </p:set>
                                    <p:animEffect transition="in" filter="blinds(horizontal)">
                                      <p:cBhvr>
                                        <p:cTn id="16" dur="500"/>
                                        <p:tgtEl>
                                          <p:spTgt spid="632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6" grpId="0" animBg="1" autoUpdateAnimBg="0"/>
      <p:bldP spid="632837" grpId="0" animBg="1" autoUpdateAnimBg="0"/>
      <p:bldP spid="632838"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2"/>
          <p:cNvSpPr>
            <a:spLocks noGrp="1" noChangeArrowheads="1"/>
          </p:cNvSpPr>
          <p:nvPr>
            <p:ph type="title"/>
          </p:nvPr>
        </p:nvSpPr>
        <p:spPr>
          <a:xfrm>
            <a:off x="519113" y="1068388"/>
            <a:ext cx="4225925" cy="571500"/>
          </a:xfrm>
        </p:spPr>
        <p:txBody>
          <a:bodyPr/>
          <a:lstStyle/>
          <a:p>
            <a:pPr algn="l" eaLnBrk="1" hangingPunct="1"/>
            <a:r>
              <a:rPr lang="zh-CN" altLang="en-US" sz="2400" b="1" smtClean="0"/>
              <a:t>消息传递模型的改进方法</a:t>
            </a:r>
          </a:p>
        </p:txBody>
      </p:sp>
      <p:sp>
        <p:nvSpPr>
          <p:cNvPr id="633859" name="Rectangle 3"/>
          <p:cNvSpPr>
            <a:spLocks noGrp="1" noChangeArrowheads="1"/>
          </p:cNvSpPr>
          <p:nvPr>
            <p:ph type="body" idx="1"/>
          </p:nvPr>
        </p:nvSpPr>
        <p:spPr>
          <a:xfrm>
            <a:off x="519113" y="1692276"/>
            <a:ext cx="8229600" cy="4525962"/>
          </a:xfrm>
        </p:spPr>
        <p:txBody>
          <a:bodyPr/>
          <a:lstStyle/>
          <a:p>
            <a:pPr eaLnBrk="1" hangingPunct="1">
              <a:spcBef>
                <a:spcPts val="1800"/>
              </a:spcBef>
              <a:buFont typeface="Wingdings" panose="05000000000000000000" pitchFamily="2" charset="2"/>
              <a:buChar char="Ø"/>
              <a:defRPr/>
            </a:pPr>
            <a:r>
              <a:rPr lang="zh-CN" altLang="en-US" sz="2400" b="1" smtClean="0"/>
              <a:t>信箱机制</a:t>
            </a:r>
          </a:p>
          <a:p>
            <a:pPr lvl="1" eaLnBrk="1" hangingPunct="1">
              <a:lnSpc>
                <a:spcPct val="150000"/>
              </a:lnSpc>
              <a:spcBef>
                <a:spcPts val="0"/>
              </a:spcBef>
              <a:buFont typeface="Arial" panose="020B0604020202020204" pitchFamily="34" charset="0"/>
              <a:buChar char="•"/>
              <a:defRPr/>
            </a:pPr>
            <a:r>
              <a:rPr lang="zh-CN" altLang="en-US" sz="2000" smtClean="0"/>
              <a:t>建立固定数量消息的信箱</a:t>
            </a:r>
          </a:p>
          <a:p>
            <a:pPr lvl="1" eaLnBrk="1" hangingPunct="1">
              <a:lnSpc>
                <a:spcPct val="150000"/>
              </a:lnSpc>
              <a:spcBef>
                <a:spcPts val="0"/>
              </a:spcBef>
              <a:buFont typeface="Arial" panose="020B0604020202020204" pitchFamily="34" charset="0"/>
              <a:buChar char="•"/>
              <a:defRPr/>
            </a:pPr>
            <a:r>
              <a:rPr lang="zh-CN" altLang="en-US" sz="2000" smtClean="0"/>
              <a:t>当发送接收消息时，读取信箱而不是进程的地址</a:t>
            </a:r>
          </a:p>
          <a:p>
            <a:pPr eaLnBrk="1" hangingPunct="1">
              <a:spcBef>
                <a:spcPts val="1800"/>
              </a:spcBef>
              <a:buFont typeface="Wingdings" panose="05000000000000000000" pitchFamily="2" charset="2"/>
              <a:buChar char="Ø"/>
              <a:defRPr/>
            </a:pPr>
            <a:r>
              <a:rPr lang="zh-CN" altLang="en-US" sz="2400" b="1" smtClean="0"/>
              <a:t>去掉缓冲的信箱机制（会和，</a:t>
            </a:r>
            <a:r>
              <a:rPr lang="en-US" altLang="zh-CN" sz="2400" b="1" smtClean="0"/>
              <a:t>rendezvous)</a:t>
            </a:r>
          </a:p>
          <a:p>
            <a:pPr lvl="1" eaLnBrk="1" hangingPunct="1">
              <a:lnSpc>
                <a:spcPct val="150000"/>
              </a:lnSpc>
              <a:spcBef>
                <a:spcPts val="0"/>
              </a:spcBef>
              <a:buFont typeface="Arial" panose="020B0604020202020204" pitchFamily="34" charset="0"/>
              <a:buChar char="•"/>
              <a:defRPr/>
            </a:pPr>
            <a:r>
              <a:rPr lang="zh-CN" altLang="en-US" sz="2000" smtClean="0"/>
              <a:t>接收者直接从发送者的消息中拷贝信息</a:t>
            </a:r>
          </a:p>
          <a:p>
            <a:pPr lvl="1" eaLnBrk="1" hangingPunct="1">
              <a:lnSpc>
                <a:spcPct val="150000"/>
              </a:lnSpc>
              <a:spcBef>
                <a:spcPts val="0"/>
              </a:spcBef>
              <a:buFont typeface="Arial" panose="020B0604020202020204" pitchFamily="34" charset="0"/>
              <a:buChar char="•"/>
              <a:defRPr/>
            </a:pPr>
            <a:r>
              <a:rPr lang="zh-CN" altLang="en-US" sz="2000" smtClean="0"/>
              <a:t>节省内存空间，但是降低了灵活性，类似</a:t>
            </a:r>
            <a:r>
              <a:rPr lang="zh-CN" altLang="en-US" sz="1800" smtClean="0"/>
              <a:t>“</a:t>
            </a:r>
            <a:r>
              <a:rPr lang="zh-CN" altLang="en-US" sz="2000" smtClean="0"/>
              <a:t>严格轮转法”</a:t>
            </a:r>
            <a:endParaRPr lang="zh-CN" altLang="en-US" sz="1800" smtClean="0"/>
          </a:p>
          <a:p>
            <a:pPr eaLnBrk="1" hangingPunct="1">
              <a:spcBef>
                <a:spcPts val="1800"/>
              </a:spcBef>
              <a:buFont typeface="Wingdings" panose="05000000000000000000" pitchFamily="2" charset="2"/>
              <a:buChar char="Ø"/>
              <a:defRPr/>
            </a:pPr>
            <a:r>
              <a:rPr lang="zh-CN" altLang="en-US" sz="2400" b="1" smtClean="0"/>
              <a:t>管道概念</a:t>
            </a:r>
          </a:p>
          <a:p>
            <a:pPr lvl="1" eaLnBrk="1" hangingPunct="1">
              <a:lnSpc>
                <a:spcPct val="150000"/>
              </a:lnSpc>
              <a:spcBef>
                <a:spcPts val="0"/>
              </a:spcBef>
              <a:buFont typeface="Arial" panose="020B0604020202020204" pitchFamily="34" charset="0"/>
              <a:buChar char="•"/>
              <a:defRPr/>
            </a:pPr>
            <a:r>
              <a:rPr lang="zh-CN" altLang="en-US" sz="2000" smtClean="0"/>
              <a:t>与信箱效果等价，但是管道不限定消息边界（一次可以读写消息的大小）</a:t>
            </a:r>
          </a:p>
        </p:txBody>
      </p:sp>
      <p:sp>
        <p:nvSpPr>
          <p:cNvPr id="110599" name="Rectangle 4"/>
          <p:cNvSpPr>
            <a:spLocks noChangeArrowheads="1"/>
          </p:cNvSpPr>
          <p:nvPr/>
        </p:nvSpPr>
        <p:spPr bwMode="auto">
          <a:xfrm>
            <a:off x="7524750" y="333375"/>
            <a:ext cx="1006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400" b="1">
                <a:solidFill>
                  <a:schemeClr val="bg1"/>
                </a:solidFill>
                <a:latin typeface="Arial" panose="020B0604020202020204" pitchFamily="34" charset="0"/>
                <a:cs typeface="Times New Roman" panose="02020603050405020304" pitchFamily="18" charset="0"/>
              </a:rPr>
              <a:t>进程通信</a:t>
            </a:r>
          </a:p>
        </p:txBody>
      </p:sp>
      <p:sp>
        <p:nvSpPr>
          <p:cNvPr id="8" name="Text Box 2"/>
          <p:cNvSpPr txBox="1">
            <a:spLocks noChangeArrowheads="1"/>
          </p:cNvSpPr>
          <p:nvPr/>
        </p:nvSpPr>
        <p:spPr bwMode="auto">
          <a:xfrm>
            <a:off x="1104899" y="224644"/>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smtClean="0">
                <a:latin typeface="Times New Roman" panose="02020603050405020304" pitchFamily="18" charset="0"/>
                <a:cs typeface="Times New Roman" panose="02020603050405020304" pitchFamily="18" charset="0"/>
              </a:rPr>
              <a:t>2.2.8 </a:t>
            </a:r>
            <a:r>
              <a:rPr lang="zh-CN" altLang="en-US" sz="2800" b="1" smtClean="0">
                <a:latin typeface="Times New Roman" panose="02020603050405020304" pitchFamily="18" charset="0"/>
                <a:cs typeface="Times New Roman" panose="02020603050405020304" pitchFamily="18" charset="0"/>
              </a:rPr>
              <a:t>消息传递</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1329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33859">
                                            <p:txEl>
                                              <p:pRg st="0" end="0"/>
                                            </p:txEl>
                                          </p:spTgt>
                                        </p:tgtEl>
                                        <p:attrNameLst>
                                          <p:attrName>style.visibility</p:attrName>
                                        </p:attrNameLst>
                                      </p:cBhvr>
                                      <p:to>
                                        <p:strVal val="visible"/>
                                      </p:to>
                                    </p:set>
                                    <p:anim calcmode="lin" valueType="num">
                                      <p:cBhvr additive="base">
                                        <p:cTn id="7" dur="500" fill="hold"/>
                                        <p:tgtEl>
                                          <p:spTgt spid="633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38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3859">
                                            <p:txEl>
                                              <p:pRg st="1" end="1"/>
                                            </p:txEl>
                                          </p:spTgt>
                                        </p:tgtEl>
                                        <p:attrNameLst>
                                          <p:attrName>style.visibility</p:attrName>
                                        </p:attrNameLst>
                                      </p:cBhvr>
                                      <p:to>
                                        <p:strVal val="visible"/>
                                      </p:to>
                                    </p:set>
                                    <p:anim calcmode="lin" valueType="num">
                                      <p:cBhvr additive="base">
                                        <p:cTn id="11" dur="500" fill="hold"/>
                                        <p:tgtEl>
                                          <p:spTgt spid="6338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338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3859">
                                            <p:txEl>
                                              <p:pRg st="2" end="2"/>
                                            </p:txEl>
                                          </p:spTgt>
                                        </p:tgtEl>
                                        <p:attrNameLst>
                                          <p:attrName>style.visibility</p:attrName>
                                        </p:attrNameLst>
                                      </p:cBhvr>
                                      <p:to>
                                        <p:strVal val="visible"/>
                                      </p:to>
                                    </p:set>
                                    <p:anim calcmode="lin" valueType="num">
                                      <p:cBhvr additive="base">
                                        <p:cTn id="15" dur="500" fill="hold"/>
                                        <p:tgtEl>
                                          <p:spTgt spid="6338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338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33859">
                                            <p:txEl>
                                              <p:pRg st="3" end="3"/>
                                            </p:txEl>
                                          </p:spTgt>
                                        </p:tgtEl>
                                        <p:attrNameLst>
                                          <p:attrName>style.visibility</p:attrName>
                                        </p:attrNameLst>
                                      </p:cBhvr>
                                      <p:to>
                                        <p:strVal val="visible"/>
                                      </p:to>
                                    </p:set>
                                    <p:anim calcmode="lin" valueType="num">
                                      <p:cBhvr additive="base">
                                        <p:cTn id="21" dur="500" fill="hold"/>
                                        <p:tgtEl>
                                          <p:spTgt spid="6338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3385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33859">
                                            <p:txEl>
                                              <p:pRg st="4" end="4"/>
                                            </p:txEl>
                                          </p:spTgt>
                                        </p:tgtEl>
                                        <p:attrNameLst>
                                          <p:attrName>style.visibility</p:attrName>
                                        </p:attrNameLst>
                                      </p:cBhvr>
                                      <p:to>
                                        <p:strVal val="visible"/>
                                      </p:to>
                                    </p:set>
                                    <p:anim calcmode="lin" valueType="num">
                                      <p:cBhvr additive="base">
                                        <p:cTn id="25" dur="500" fill="hold"/>
                                        <p:tgtEl>
                                          <p:spTgt spid="6338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385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33859">
                                            <p:txEl>
                                              <p:pRg st="5" end="5"/>
                                            </p:txEl>
                                          </p:spTgt>
                                        </p:tgtEl>
                                        <p:attrNameLst>
                                          <p:attrName>style.visibility</p:attrName>
                                        </p:attrNameLst>
                                      </p:cBhvr>
                                      <p:to>
                                        <p:strVal val="visible"/>
                                      </p:to>
                                    </p:set>
                                    <p:anim calcmode="lin" valueType="num">
                                      <p:cBhvr additive="base">
                                        <p:cTn id="29" dur="500" fill="hold"/>
                                        <p:tgtEl>
                                          <p:spTgt spid="63385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338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33859">
                                            <p:txEl>
                                              <p:pRg st="6" end="6"/>
                                            </p:txEl>
                                          </p:spTgt>
                                        </p:tgtEl>
                                        <p:attrNameLst>
                                          <p:attrName>style.visibility</p:attrName>
                                        </p:attrNameLst>
                                      </p:cBhvr>
                                      <p:to>
                                        <p:strVal val="visible"/>
                                      </p:to>
                                    </p:set>
                                    <p:anim calcmode="lin" valueType="num">
                                      <p:cBhvr additive="base">
                                        <p:cTn id="35" dur="500" fill="hold"/>
                                        <p:tgtEl>
                                          <p:spTgt spid="63385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3385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33859">
                                            <p:txEl>
                                              <p:pRg st="7" end="7"/>
                                            </p:txEl>
                                          </p:spTgt>
                                        </p:tgtEl>
                                        <p:attrNameLst>
                                          <p:attrName>style.visibility</p:attrName>
                                        </p:attrNameLst>
                                      </p:cBhvr>
                                      <p:to>
                                        <p:strVal val="visible"/>
                                      </p:to>
                                    </p:set>
                                    <p:anim calcmode="lin" valueType="num">
                                      <p:cBhvr additive="base">
                                        <p:cTn id="39" dur="500" fill="hold"/>
                                        <p:tgtEl>
                                          <p:spTgt spid="63385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338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971600" y="1844824"/>
            <a:ext cx="7920880" cy="36724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50000"/>
              </a:lnSpc>
              <a:spcBef>
                <a:spcPts val="0"/>
              </a:spcBef>
              <a:buSzPct val="100000"/>
              <a:buFont typeface="Wingdings" pitchFamily="2" charset="2"/>
              <a:buChar char="n"/>
              <a:defRPr/>
            </a:pPr>
            <a:r>
              <a:rPr lang="en-US" altLang="zh-CN" sz="2800" b="1" kern="0" smtClean="0">
                <a:latin typeface="Times New Roman" panose="02020603050405020304" pitchFamily="18" charset="0"/>
                <a:ea typeface="+mn-ea"/>
                <a:cs typeface="Times New Roman" panose="02020603050405020304" pitchFamily="18" charset="0"/>
              </a:rPr>
              <a:t>2.1 </a:t>
            </a:r>
            <a:r>
              <a:rPr lang="zh-CN" altLang="en-US" sz="2800" b="1" kern="0" smtClean="0">
                <a:latin typeface="Times New Roman" panose="02020603050405020304" pitchFamily="18" charset="0"/>
                <a:ea typeface="+mn-ea"/>
                <a:cs typeface="Times New Roman" panose="02020603050405020304" pitchFamily="18" charset="0"/>
              </a:rPr>
              <a:t>进程介绍</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smtClean="0">
                <a:latin typeface="Times New Roman" panose="02020603050405020304" pitchFamily="18" charset="0"/>
                <a:ea typeface="+mn-ea"/>
                <a:cs typeface="Times New Roman" panose="02020603050405020304" pitchFamily="18" charset="0"/>
              </a:rPr>
              <a:t>2.2 </a:t>
            </a:r>
            <a:r>
              <a:rPr lang="zh-CN" altLang="en-US" sz="2800" b="1" kern="0" smtClean="0">
                <a:latin typeface="Times New Roman" panose="02020603050405020304" pitchFamily="18" charset="0"/>
                <a:ea typeface="+mn-ea"/>
                <a:cs typeface="Times New Roman" panose="02020603050405020304" pitchFamily="18" charset="0"/>
              </a:rPr>
              <a:t>进程间通信</a:t>
            </a:r>
            <a:endParaRPr lang="en-US" altLang="zh-CN" sz="2800" b="1" kern="0" dirty="0" smtClean="0">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lang="en-US" altLang="zh-CN" sz="2800" b="1" kern="0" smtClean="0">
                <a:solidFill>
                  <a:srgbClr val="FF0000"/>
                </a:solidFill>
                <a:latin typeface="Times New Roman" panose="02020603050405020304" pitchFamily="18" charset="0"/>
                <a:ea typeface="+mn-ea"/>
                <a:cs typeface="Times New Roman" panose="02020603050405020304" pitchFamily="18" charset="0"/>
              </a:rPr>
              <a:t>2.3 </a:t>
            </a:r>
            <a:r>
              <a:rPr lang="zh-CN" altLang="en-US" sz="2800" b="1" kern="0" smtClean="0">
                <a:solidFill>
                  <a:srgbClr val="FF0000"/>
                </a:solidFill>
                <a:latin typeface="Times New Roman" panose="02020603050405020304" pitchFamily="18" charset="0"/>
                <a:ea typeface="+mn-ea"/>
                <a:cs typeface="Times New Roman" panose="02020603050405020304" pitchFamily="18" charset="0"/>
              </a:rPr>
              <a:t>经典</a:t>
            </a:r>
            <a:r>
              <a:rPr lang="en-US" altLang="zh-CN" sz="2800" b="1" kern="0" smtClean="0">
                <a:solidFill>
                  <a:srgbClr val="FF0000"/>
                </a:solidFill>
                <a:latin typeface="Times New Roman" panose="02020603050405020304" pitchFamily="18" charset="0"/>
                <a:ea typeface="+mn-ea"/>
                <a:cs typeface="Times New Roman" panose="02020603050405020304" pitchFamily="18" charset="0"/>
              </a:rPr>
              <a:t>IPC</a:t>
            </a:r>
            <a:r>
              <a:rPr lang="zh-CN" altLang="en-US" sz="2800" b="1" kern="0" smtClean="0">
                <a:solidFill>
                  <a:srgbClr val="FF0000"/>
                </a:solidFill>
                <a:latin typeface="Times New Roman" panose="02020603050405020304" pitchFamily="18" charset="0"/>
                <a:ea typeface="+mn-ea"/>
                <a:cs typeface="Times New Roman" panose="02020603050405020304" pitchFamily="18" charset="0"/>
              </a:rPr>
              <a:t>问题</a:t>
            </a:r>
            <a:endParaRPr lang="en-US" altLang="zh-CN" sz="2800" b="1" kern="0" dirty="0" smtClean="0">
              <a:solidFill>
                <a:srgbClr val="FF0000"/>
              </a:solidFill>
              <a:latin typeface="Times New Roman" panose="02020603050405020304" pitchFamily="18" charset="0"/>
              <a:ea typeface="+mn-ea"/>
              <a:cs typeface="Times New Roman" panose="02020603050405020304" pitchFamily="18" charset="0"/>
            </a:endParaRPr>
          </a:p>
          <a:p>
            <a:pPr marL="342900" lvl="0" indent="-342900">
              <a:lnSpc>
                <a:spcPct val="150000"/>
              </a:lnSpc>
              <a:spcBef>
                <a:spcPts val="0"/>
              </a:spcBef>
              <a:buSzPct val="100000"/>
              <a:buFont typeface="Wingdings" pitchFamily="2" charset="2"/>
              <a:buChar char="n"/>
              <a:defRPr/>
            </a:pPr>
            <a:r>
              <a:rPr kumimoji="0" lang="en-US" altLang="zh-CN" sz="2800" b="1" kern="0" smtClean="0">
                <a:latin typeface="Times New Roman" panose="02020603050405020304" pitchFamily="18" charset="0"/>
                <a:ea typeface="+mn-ea"/>
                <a:cs typeface="Times New Roman" panose="02020603050405020304" pitchFamily="18" charset="0"/>
              </a:rPr>
              <a:t>2.4 </a:t>
            </a:r>
            <a:r>
              <a:rPr lang="zh-CN" altLang="en-US" sz="2800" b="1" kern="0" smtClean="0">
                <a:latin typeface="Times New Roman" panose="02020603050405020304" pitchFamily="18" charset="0"/>
                <a:ea typeface="+mn-ea"/>
                <a:cs typeface="Times New Roman" panose="02020603050405020304" pitchFamily="18" charset="0"/>
              </a:rPr>
              <a:t>进程调度</a:t>
            </a:r>
            <a:endParaRPr lang="en-US" altLang="zh-CN" sz="2800" b="1" kern="0" dirty="0" smtClean="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black">
          <a:xfrm>
            <a:off x="1223627" y="80628"/>
            <a:ext cx="4320481" cy="609600"/>
          </a:xfrm>
          <a:prstGeom prst="rect">
            <a:avLst/>
          </a:prstGeom>
        </p:spPr>
        <p:txBody>
          <a:bodyPr/>
          <a:lstStyle/>
          <a:p>
            <a:pPr>
              <a:defRPr/>
            </a:pPr>
            <a:r>
              <a:rPr lang="zh-CN" altLang="en-US" sz="3600" b="1" kern="0" smtClean="0">
                <a:latin typeface="Times New Roman" panose="02020603050405020304" pitchFamily="18" charset="0"/>
                <a:ea typeface="+mn-ea"/>
                <a:cs typeface="Times New Roman" panose="02020603050405020304" pitchFamily="18" charset="0"/>
              </a:rPr>
              <a:t>第</a:t>
            </a:r>
            <a:r>
              <a:rPr lang="en-US" altLang="zh-CN" sz="3600" b="1" kern="0" smtClean="0">
                <a:latin typeface="Times New Roman" panose="02020603050405020304" pitchFamily="18" charset="0"/>
                <a:ea typeface="+mn-ea"/>
                <a:cs typeface="Times New Roman" panose="02020603050405020304" pitchFamily="18" charset="0"/>
              </a:rPr>
              <a:t>2</a:t>
            </a:r>
            <a:r>
              <a:rPr lang="zh-CN" altLang="en-US" sz="3600" b="1" kern="0" smtClean="0">
                <a:latin typeface="Times New Roman" panose="02020603050405020304" pitchFamily="18" charset="0"/>
                <a:ea typeface="+mn-ea"/>
                <a:cs typeface="Times New Roman" panose="02020603050405020304" pitchFamily="18" charset="0"/>
              </a:rPr>
              <a:t>章  进程</a:t>
            </a:r>
            <a:endParaRPr lang="en-US" altLang="zh-CN" sz="3600" b="1" kern="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814675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21" name="Rectangle 2"/>
          <p:cNvSpPr>
            <a:spLocks noGrp="1" noChangeArrowheads="1"/>
          </p:cNvSpPr>
          <p:nvPr>
            <p:ph type="title" idx="4294967295"/>
          </p:nvPr>
        </p:nvSpPr>
        <p:spPr>
          <a:xfrm>
            <a:off x="1007604" y="187027"/>
            <a:ext cx="5940016" cy="505669"/>
          </a:xfrm>
          <a:prstGeom prst="rect">
            <a:avLst/>
          </a:prstGeom>
        </p:spPr>
        <p:txBody>
          <a:bodyPr/>
          <a:lstStyle/>
          <a:p>
            <a:pPr algn="l" eaLnBrk="1" hangingPunct="1"/>
            <a:r>
              <a:rPr lang="zh-CN" altLang="en-US" sz="2800" b="1" smtClean="0"/>
              <a:t>其他经典</a:t>
            </a:r>
            <a:r>
              <a:rPr lang="en-US" altLang="zh-CN" sz="2800" b="1" smtClean="0"/>
              <a:t>IPC</a:t>
            </a:r>
            <a:r>
              <a:rPr lang="zh-CN" altLang="en-US" sz="2800" b="1" smtClean="0"/>
              <a:t>问题</a:t>
            </a:r>
          </a:p>
        </p:txBody>
      </p:sp>
      <p:sp>
        <p:nvSpPr>
          <p:cNvPr id="611331" name="Rectangle 3"/>
          <p:cNvSpPr>
            <a:spLocks noGrp="1" noChangeArrowheads="1"/>
          </p:cNvSpPr>
          <p:nvPr>
            <p:ph type="body" idx="4294967295"/>
          </p:nvPr>
        </p:nvSpPr>
        <p:spPr>
          <a:xfrm>
            <a:off x="719572" y="1170781"/>
            <a:ext cx="8229600" cy="4525962"/>
          </a:xfrm>
        </p:spPr>
        <p:txBody>
          <a:bodyPr/>
          <a:lstStyle/>
          <a:p>
            <a:pPr eaLnBrk="1" hangingPunct="1">
              <a:lnSpc>
                <a:spcPct val="150000"/>
              </a:lnSpc>
              <a:spcBef>
                <a:spcPts val="0"/>
              </a:spcBef>
              <a:buFont typeface="Wingdings" panose="05000000000000000000" pitchFamily="2" charset="2"/>
              <a:buChar char="n"/>
              <a:defRPr/>
            </a:pPr>
            <a:r>
              <a:rPr lang="zh-CN" altLang="en-US" sz="2400" dirty="0" smtClean="0"/>
              <a:t>哲学家进餐问题</a:t>
            </a:r>
          </a:p>
          <a:p>
            <a:pPr lvl="1" eaLnBrk="1" hangingPunct="1">
              <a:lnSpc>
                <a:spcPct val="150000"/>
              </a:lnSpc>
              <a:spcBef>
                <a:spcPts val="0"/>
              </a:spcBef>
              <a:buFont typeface="Wingdings" panose="05000000000000000000" pitchFamily="2" charset="2"/>
              <a:buChar char="Ø"/>
              <a:defRPr/>
            </a:pPr>
            <a:r>
              <a:rPr lang="zh-CN" altLang="en-US" sz="2400" dirty="0" smtClean="0"/>
              <a:t>多进程同步问题的建模</a:t>
            </a:r>
          </a:p>
          <a:p>
            <a:pPr eaLnBrk="1" hangingPunct="1">
              <a:lnSpc>
                <a:spcPct val="150000"/>
              </a:lnSpc>
              <a:spcBef>
                <a:spcPts val="0"/>
              </a:spcBef>
              <a:buFont typeface="Wingdings" panose="05000000000000000000" pitchFamily="2" charset="2"/>
              <a:buChar char="n"/>
              <a:defRPr/>
            </a:pPr>
            <a:r>
              <a:rPr lang="zh-CN" altLang="en-US" sz="2400" dirty="0" smtClean="0"/>
              <a:t>读者－写者问题</a:t>
            </a:r>
          </a:p>
          <a:p>
            <a:pPr lvl="1" eaLnBrk="1" hangingPunct="1">
              <a:lnSpc>
                <a:spcPct val="150000"/>
              </a:lnSpc>
              <a:spcBef>
                <a:spcPts val="0"/>
              </a:spcBef>
              <a:buFont typeface="Wingdings" panose="05000000000000000000" pitchFamily="2" charset="2"/>
              <a:buChar char="Ø"/>
              <a:defRPr/>
            </a:pPr>
            <a:r>
              <a:rPr lang="zh-CN" altLang="en-US" sz="2400" dirty="0" smtClean="0"/>
              <a:t>数据库互斥访问问题的建模</a:t>
            </a:r>
          </a:p>
          <a:p>
            <a:pPr eaLnBrk="1" hangingPunct="1">
              <a:lnSpc>
                <a:spcPct val="150000"/>
              </a:lnSpc>
              <a:spcBef>
                <a:spcPts val="0"/>
              </a:spcBef>
              <a:buFont typeface="Wingdings" panose="05000000000000000000" pitchFamily="2" charset="2"/>
              <a:buChar char="n"/>
              <a:defRPr/>
            </a:pPr>
            <a:r>
              <a:rPr lang="zh-CN" altLang="en-US" sz="2400" dirty="0" smtClean="0"/>
              <a:t>理发师睡觉问题</a:t>
            </a:r>
          </a:p>
          <a:p>
            <a:pPr lvl="1" eaLnBrk="1" hangingPunct="1">
              <a:lnSpc>
                <a:spcPct val="150000"/>
              </a:lnSpc>
              <a:spcBef>
                <a:spcPts val="0"/>
              </a:spcBef>
              <a:buFont typeface="Wingdings" panose="05000000000000000000" pitchFamily="2" charset="2"/>
              <a:buChar char="Ø"/>
              <a:defRPr/>
            </a:pPr>
            <a:r>
              <a:rPr lang="en-US" altLang="zh-CN" sz="2400" dirty="0" smtClean="0"/>
              <a:t>CS</a:t>
            </a:r>
            <a:r>
              <a:rPr lang="zh-CN" altLang="en-US" sz="2400" dirty="0" smtClean="0"/>
              <a:t>模式进程同步问题的建模</a:t>
            </a:r>
          </a:p>
        </p:txBody>
      </p:sp>
    </p:spTree>
    <p:extLst>
      <p:ext uri="{BB962C8B-B14F-4D97-AF65-F5344CB8AC3E}">
        <p14:creationId xmlns:p14="http://schemas.microsoft.com/office/powerpoint/2010/main" val="508792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dissolve">
                                      <p:cBhvr>
                                        <p:cTn id="7" dur="500"/>
                                        <p:tgtEl>
                                          <p:spTgt spid="111621"/>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11331">
                                            <p:txEl>
                                              <p:pRg st="0" end="0"/>
                                            </p:txEl>
                                          </p:spTgt>
                                        </p:tgtEl>
                                        <p:attrNameLst>
                                          <p:attrName>style.visibility</p:attrName>
                                        </p:attrNameLst>
                                      </p:cBhvr>
                                      <p:to>
                                        <p:strVal val="visible"/>
                                      </p:to>
                                    </p:set>
                                    <p:anim calcmode="lin" valueType="num">
                                      <p:cBhvr additive="base">
                                        <p:cTn id="11" dur="500" fill="hold"/>
                                        <p:tgtEl>
                                          <p:spTgt spid="61133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1331">
                                            <p:txEl>
                                              <p:pRg st="0" end="0"/>
                                            </p:txEl>
                                          </p:spTgt>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11331">
                                            <p:txEl>
                                              <p:pRg st="1" end="1"/>
                                            </p:txEl>
                                          </p:spTgt>
                                        </p:tgtEl>
                                        <p:attrNameLst>
                                          <p:attrName>style.visibility</p:attrName>
                                        </p:attrNameLst>
                                      </p:cBhvr>
                                      <p:to>
                                        <p:strVal val="visible"/>
                                      </p:to>
                                    </p:set>
                                    <p:anim calcmode="lin" valueType="num">
                                      <p:cBhvr additive="base">
                                        <p:cTn id="16" dur="500" fill="hold"/>
                                        <p:tgtEl>
                                          <p:spTgt spid="611331">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11331">
                                            <p:txEl>
                                              <p:pRg st="1" end="1"/>
                                            </p:txEl>
                                          </p:spTgt>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611331">
                                            <p:txEl>
                                              <p:pRg st="2" end="2"/>
                                            </p:txEl>
                                          </p:spTgt>
                                        </p:tgtEl>
                                        <p:attrNameLst>
                                          <p:attrName>style.visibility</p:attrName>
                                        </p:attrNameLst>
                                      </p:cBhvr>
                                      <p:to>
                                        <p:strVal val="visible"/>
                                      </p:to>
                                    </p:set>
                                    <p:anim calcmode="lin" valueType="num">
                                      <p:cBhvr additive="base">
                                        <p:cTn id="21" dur="500" fill="hold"/>
                                        <p:tgtEl>
                                          <p:spTgt spid="61133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1331">
                                            <p:txEl>
                                              <p:pRg st="2" end="2"/>
                                            </p:txEl>
                                          </p:spTgt>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611331">
                                            <p:txEl>
                                              <p:pRg st="3" end="3"/>
                                            </p:txEl>
                                          </p:spTgt>
                                        </p:tgtEl>
                                        <p:attrNameLst>
                                          <p:attrName>style.visibility</p:attrName>
                                        </p:attrNameLst>
                                      </p:cBhvr>
                                      <p:to>
                                        <p:strVal val="visible"/>
                                      </p:to>
                                    </p:set>
                                    <p:anim calcmode="lin" valueType="num">
                                      <p:cBhvr additive="base">
                                        <p:cTn id="26" dur="500" fill="hold"/>
                                        <p:tgtEl>
                                          <p:spTgt spid="611331">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11331">
                                            <p:txEl>
                                              <p:pRg st="3" end="3"/>
                                            </p:txEl>
                                          </p:spTgt>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611331">
                                            <p:txEl>
                                              <p:pRg st="4" end="4"/>
                                            </p:txEl>
                                          </p:spTgt>
                                        </p:tgtEl>
                                        <p:attrNameLst>
                                          <p:attrName>style.visibility</p:attrName>
                                        </p:attrNameLst>
                                      </p:cBhvr>
                                      <p:to>
                                        <p:strVal val="visible"/>
                                      </p:to>
                                    </p:set>
                                    <p:anim calcmode="lin" valueType="num">
                                      <p:cBhvr additive="base">
                                        <p:cTn id="31" dur="500" fill="hold"/>
                                        <p:tgtEl>
                                          <p:spTgt spid="6113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1331">
                                            <p:txEl>
                                              <p:pRg st="4" end="4"/>
                                            </p:txEl>
                                          </p:spTgt>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611331">
                                            <p:txEl>
                                              <p:pRg st="5" end="5"/>
                                            </p:txEl>
                                          </p:spTgt>
                                        </p:tgtEl>
                                        <p:attrNameLst>
                                          <p:attrName>style.visibility</p:attrName>
                                        </p:attrNameLst>
                                      </p:cBhvr>
                                      <p:to>
                                        <p:strVal val="visible"/>
                                      </p:to>
                                    </p:set>
                                    <p:anim calcmode="lin" valueType="num">
                                      <p:cBhvr additive="base">
                                        <p:cTn id="36" dur="500" fill="hold"/>
                                        <p:tgtEl>
                                          <p:spTgt spid="611331">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113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p:bldP spid="611331" grpId="0" build="p"/>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2771" name="Rectangle 3"/>
          <p:cNvSpPr>
            <a:spLocks noGrp="1" noChangeArrowheads="1"/>
          </p:cNvSpPr>
          <p:nvPr>
            <p:ph type="body" idx="4294967295"/>
          </p:nvPr>
        </p:nvSpPr>
        <p:spPr>
          <a:xfrm>
            <a:off x="9860" y="1274489"/>
            <a:ext cx="5220072" cy="3673475"/>
          </a:xfrm>
        </p:spPr>
        <p:txBody>
          <a:bodyPr/>
          <a:lstStyle/>
          <a:p>
            <a:pPr eaLnBrk="1" hangingPunct="1">
              <a:lnSpc>
                <a:spcPct val="150000"/>
              </a:lnSpc>
              <a:spcBef>
                <a:spcPts val="0"/>
              </a:spcBef>
              <a:buFont typeface="Wingdings" panose="05000000000000000000" pitchFamily="2" charset="2"/>
              <a:buChar char="n"/>
              <a:defRPr/>
            </a:pPr>
            <a:r>
              <a:rPr lang="zh-CN" altLang="en-US" sz="2800" smtClean="0"/>
              <a:t>问题描述</a:t>
            </a:r>
          </a:p>
          <a:p>
            <a:pPr lvl="1" eaLnBrk="1" hangingPunct="1">
              <a:lnSpc>
                <a:spcPct val="150000"/>
              </a:lnSpc>
              <a:spcBef>
                <a:spcPts val="0"/>
              </a:spcBef>
              <a:buFont typeface="Wingdings" panose="05000000000000000000" pitchFamily="2" charset="2"/>
              <a:buChar char="Ø"/>
              <a:defRPr/>
            </a:pPr>
            <a:r>
              <a:rPr lang="zh-CN" altLang="en-US" sz="2400" smtClean="0"/>
              <a:t>五个哲学家坐在圆桌前，每人一份炒饭</a:t>
            </a:r>
          </a:p>
          <a:p>
            <a:pPr lvl="1" eaLnBrk="1" hangingPunct="1">
              <a:lnSpc>
                <a:spcPct val="150000"/>
              </a:lnSpc>
              <a:spcBef>
                <a:spcPts val="0"/>
              </a:spcBef>
              <a:buFont typeface="Wingdings" panose="05000000000000000000" pitchFamily="2" charset="2"/>
              <a:buChar char="Ø"/>
              <a:defRPr/>
            </a:pPr>
            <a:r>
              <a:rPr lang="zh-CN" altLang="en-US" sz="2400" smtClean="0"/>
              <a:t>每个哲学家两侧各有一支筷子</a:t>
            </a:r>
          </a:p>
          <a:p>
            <a:pPr lvl="1" eaLnBrk="1" hangingPunct="1">
              <a:lnSpc>
                <a:spcPct val="150000"/>
              </a:lnSpc>
              <a:spcBef>
                <a:spcPts val="0"/>
              </a:spcBef>
              <a:buFont typeface="Wingdings" panose="05000000000000000000" pitchFamily="2" charset="2"/>
              <a:buChar char="Ø"/>
              <a:defRPr/>
            </a:pPr>
            <a:r>
              <a:rPr lang="zh-CN" altLang="en-US" sz="2400" smtClean="0"/>
              <a:t>哲学家处于吃饭和思考两种状态</a:t>
            </a:r>
          </a:p>
        </p:txBody>
      </p:sp>
      <p:pic>
        <p:nvPicPr>
          <p:cNvPr id="672774" name="Picture 6" descr="哲学家就餐问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604032"/>
            <a:ext cx="347345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a:xfrm>
            <a:off x="1007604" y="187027"/>
            <a:ext cx="5940016" cy="505669"/>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3200" b="1" kern="0"/>
              <a:t>哲学家就餐问题</a:t>
            </a:r>
            <a:endParaRPr lang="zh-CN" altLang="en-US" sz="3200" b="1" kern="0" smtClean="0"/>
          </a:p>
        </p:txBody>
      </p:sp>
    </p:spTree>
    <p:extLst>
      <p:ext uri="{BB962C8B-B14F-4D97-AF65-F5344CB8AC3E}">
        <p14:creationId xmlns:p14="http://schemas.microsoft.com/office/powerpoint/2010/main" val="1111026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72771">
                                            <p:txEl>
                                              <p:pRg st="0" end="0"/>
                                            </p:txEl>
                                          </p:spTgt>
                                        </p:tgtEl>
                                        <p:attrNameLst>
                                          <p:attrName>style.visibility</p:attrName>
                                        </p:attrNameLst>
                                      </p:cBhvr>
                                      <p:to>
                                        <p:strVal val="visible"/>
                                      </p:to>
                                    </p:set>
                                    <p:anim calcmode="lin" valueType="num">
                                      <p:cBhvr additive="base">
                                        <p:cTn id="7" dur="500" fill="hold"/>
                                        <p:tgtEl>
                                          <p:spTgt spid="67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277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72771">
                                            <p:txEl>
                                              <p:pRg st="1" end="1"/>
                                            </p:txEl>
                                          </p:spTgt>
                                        </p:tgtEl>
                                        <p:attrNameLst>
                                          <p:attrName>style.visibility</p:attrName>
                                        </p:attrNameLst>
                                      </p:cBhvr>
                                      <p:to>
                                        <p:strVal val="visible"/>
                                      </p:to>
                                    </p:set>
                                    <p:anim calcmode="lin" valueType="num">
                                      <p:cBhvr additive="base">
                                        <p:cTn id="12" dur="500" fill="hold"/>
                                        <p:tgtEl>
                                          <p:spTgt spid="67277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72771">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72771">
                                            <p:txEl>
                                              <p:pRg st="2" end="2"/>
                                            </p:txEl>
                                          </p:spTgt>
                                        </p:tgtEl>
                                        <p:attrNameLst>
                                          <p:attrName>style.visibility</p:attrName>
                                        </p:attrNameLst>
                                      </p:cBhvr>
                                      <p:to>
                                        <p:strVal val="visible"/>
                                      </p:to>
                                    </p:set>
                                    <p:anim calcmode="lin" valueType="num">
                                      <p:cBhvr additive="base">
                                        <p:cTn id="17" dur="500" fill="hold"/>
                                        <p:tgtEl>
                                          <p:spTgt spid="6727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72771">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72771">
                                            <p:txEl>
                                              <p:pRg st="3" end="3"/>
                                            </p:txEl>
                                          </p:spTgt>
                                        </p:tgtEl>
                                        <p:attrNameLst>
                                          <p:attrName>style.visibility</p:attrName>
                                        </p:attrNameLst>
                                      </p:cBhvr>
                                      <p:to>
                                        <p:strVal val="visible"/>
                                      </p:to>
                                    </p:set>
                                    <p:anim calcmode="lin" valueType="num">
                                      <p:cBhvr additive="base">
                                        <p:cTn id="22" dur="500" fill="hold"/>
                                        <p:tgtEl>
                                          <p:spTgt spid="67277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7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672774"/>
                                        </p:tgtEl>
                                        <p:attrNameLst>
                                          <p:attrName>style.visibility</p:attrName>
                                        </p:attrNameLst>
                                      </p:cBhvr>
                                      <p:to>
                                        <p:strVal val="visible"/>
                                      </p:to>
                                    </p:set>
                                    <p:animEffect transition="in" filter="dissolve">
                                      <p:cBhvr>
                                        <p:cTn id="28" dur="500"/>
                                        <p:tgtEl>
                                          <p:spTgt spid="672774"/>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1" grpId="0" build="p"/>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9" name="Group 3"/>
          <p:cNvGrpSpPr>
            <a:grpSpLocks/>
          </p:cNvGrpSpPr>
          <p:nvPr/>
        </p:nvGrpSpPr>
        <p:grpSpPr bwMode="auto">
          <a:xfrm>
            <a:off x="1062038" y="1524000"/>
            <a:ext cx="3200400" cy="3789363"/>
            <a:chOff x="669" y="960"/>
            <a:chExt cx="2016" cy="2387"/>
          </a:xfrm>
        </p:grpSpPr>
        <p:sp>
          <p:nvSpPr>
            <p:cNvPr id="9236" name="Rectangle 4"/>
            <p:cNvSpPr>
              <a:spLocks noChangeArrowheads="1"/>
            </p:cNvSpPr>
            <p:nvPr/>
          </p:nvSpPr>
          <p:spPr bwMode="auto">
            <a:xfrm>
              <a:off x="669" y="960"/>
              <a:ext cx="1683" cy="238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9237" name="Text Box 5"/>
            <p:cNvSpPr txBox="1">
              <a:spLocks noChangeArrowheads="1"/>
            </p:cNvSpPr>
            <p:nvPr/>
          </p:nvSpPr>
          <p:spPr bwMode="auto">
            <a:xfrm>
              <a:off x="669" y="1008"/>
              <a:ext cx="2016" cy="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代码段：</a:t>
              </a:r>
            </a:p>
            <a:p>
              <a:pPr eaLnBrk="1" hangingPunct="1">
                <a:spcBef>
                  <a:spcPct val="50000"/>
                </a:spcBef>
                <a:buClrTx/>
                <a:buSzTx/>
                <a:buFontTx/>
                <a:buNone/>
              </a:pPr>
              <a:r>
                <a:rPr lang="zh-CN" altLang="en-US" sz="2000">
                  <a:latin typeface="Tahoma" panose="020B0604030504040204" pitchFamily="34" charset="0"/>
                </a:rPr>
                <a:t>  </a:t>
              </a:r>
              <a:r>
                <a:rPr lang="en-US" altLang="zh-CN" sz="2000">
                  <a:latin typeface="Tahoma" panose="020B0604030504040204" pitchFamily="34" charset="0"/>
                </a:rPr>
                <a:t>mov ax, [100]</a:t>
              </a:r>
            </a:p>
            <a:p>
              <a:pPr eaLnBrk="1" hangingPunct="1">
                <a:spcBef>
                  <a:spcPct val="50000"/>
                </a:spcBef>
                <a:buClrTx/>
                <a:buSzTx/>
                <a:buFontTx/>
                <a:buNone/>
              </a:pPr>
              <a:r>
                <a:rPr lang="en-US" altLang="zh-CN" sz="2000">
                  <a:latin typeface="Tahoma" panose="020B0604030504040204" pitchFamily="34" charset="0"/>
                </a:rPr>
                <a:t>  mov bx, [104]</a:t>
              </a:r>
            </a:p>
            <a:p>
              <a:pPr eaLnBrk="1" hangingPunct="1">
                <a:spcBef>
                  <a:spcPct val="50000"/>
                </a:spcBef>
                <a:buClrTx/>
                <a:buSzTx/>
                <a:buFontTx/>
                <a:buNone/>
              </a:pPr>
              <a:r>
                <a:rPr lang="en-US" altLang="zh-CN" sz="2000">
                  <a:latin typeface="Tahoma" panose="020B0604030504040204" pitchFamily="34" charset="0"/>
                </a:rPr>
                <a:t>  add ax, bx</a:t>
              </a:r>
            </a:p>
            <a:p>
              <a:pPr eaLnBrk="1" hangingPunct="1">
                <a:spcBef>
                  <a:spcPct val="50000"/>
                </a:spcBef>
                <a:buClrTx/>
                <a:buSzTx/>
                <a:buFontTx/>
                <a:buNone/>
              </a:pPr>
              <a:r>
                <a:rPr lang="en-US" altLang="zh-CN" sz="2000">
                  <a:latin typeface="Tahoma" panose="020B0604030504040204" pitchFamily="34" charset="0"/>
                </a:rPr>
                <a:t>  ……</a:t>
              </a:r>
            </a:p>
            <a:p>
              <a:pPr eaLnBrk="1" hangingPunct="1">
                <a:spcBef>
                  <a:spcPct val="50000"/>
                </a:spcBef>
                <a:buClrTx/>
                <a:buSzTx/>
                <a:buFontTx/>
                <a:buNone/>
              </a:pPr>
              <a:endParaRPr lang="en-US" altLang="zh-CN" sz="2000">
                <a:latin typeface="Tahoma" panose="020B0604030504040204" pitchFamily="34" charset="0"/>
              </a:endParaRPr>
            </a:p>
            <a:p>
              <a:pPr eaLnBrk="1" hangingPunct="1">
                <a:spcBef>
                  <a:spcPct val="50000"/>
                </a:spcBef>
                <a:buClrTx/>
                <a:buSzTx/>
                <a:buFontTx/>
                <a:buNone/>
              </a:pPr>
              <a:r>
                <a:rPr lang="en-US" altLang="zh-CN" sz="2000" b="0">
                  <a:latin typeface="Tahoma" panose="020B0604030504040204" pitchFamily="34" charset="0"/>
                </a:rPr>
                <a:t> </a:t>
              </a:r>
              <a:r>
                <a:rPr lang="en-US" altLang="zh-CN" sz="2000">
                  <a:latin typeface="Tahoma" panose="020B0604030504040204" pitchFamily="34" charset="0"/>
                </a:rPr>
                <a:t>100:   0     //sum</a:t>
              </a:r>
            </a:p>
            <a:p>
              <a:pPr eaLnBrk="1" hangingPunct="1">
                <a:spcBef>
                  <a:spcPct val="50000"/>
                </a:spcBef>
                <a:buClrTx/>
                <a:buSzTx/>
                <a:buFontTx/>
                <a:buNone/>
              </a:pPr>
              <a:r>
                <a:rPr lang="en-US" altLang="zh-CN" sz="2000">
                  <a:latin typeface="Tahoma" panose="020B0604030504040204" pitchFamily="34" charset="0"/>
                </a:rPr>
                <a:t> 104:   1     // i</a:t>
              </a:r>
            </a:p>
          </p:txBody>
        </p:sp>
      </p:grpSp>
      <p:sp>
        <p:nvSpPr>
          <p:cNvPr id="146438" name="AutoShape 6"/>
          <p:cNvSpPr>
            <a:spLocks noChangeArrowheads="1"/>
          </p:cNvSpPr>
          <p:nvPr/>
        </p:nvSpPr>
        <p:spPr bwMode="auto">
          <a:xfrm>
            <a:off x="3276600" y="2652713"/>
            <a:ext cx="842963" cy="204787"/>
          </a:xfrm>
          <a:prstGeom prst="rightArrow">
            <a:avLst>
              <a:gd name="adj1" fmla="val 50000"/>
              <a:gd name="adj2" fmla="val 10290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146439" name="Group 7"/>
          <p:cNvGrpSpPr>
            <a:grpSpLocks/>
          </p:cNvGrpSpPr>
          <p:nvPr/>
        </p:nvGrpSpPr>
        <p:grpSpPr bwMode="auto">
          <a:xfrm>
            <a:off x="228600" y="2562225"/>
            <a:ext cx="998538" cy="466725"/>
            <a:chOff x="139" y="1338"/>
            <a:chExt cx="629" cy="294"/>
          </a:xfrm>
        </p:grpSpPr>
        <p:sp>
          <p:nvSpPr>
            <p:cNvPr id="9234" name="Rectangle 8"/>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PC</a:t>
              </a:r>
            </a:p>
          </p:txBody>
        </p:sp>
        <p:sp>
          <p:nvSpPr>
            <p:cNvPr id="9235" name="AutoShape 9"/>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146442" name="Group 10"/>
          <p:cNvGrpSpPr>
            <a:grpSpLocks/>
          </p:cNvGrpSpPr>
          <p:nvPr/>
        </p:nvGrpSpPr>
        <p:grpSpPr bwMode="auto">
          <a:xfrm>
            <a:off x="4343400" y="2500313"/>
            <a:ext cx="3429000" cy="466725"/>
            <a:chOff x="2736" y="1296"/>
            <a:chExt cx="2160" cy="294"/>
          </a:xfrm>
        </p:grpSpPr>
        <p:sp>
          <p:nvSpPr>
            <p:cNvPr id="9232" name="Text Box 11"/>
            <p:cNvSpPr txBox="1">
              <a:spLocks noChangeArrowheads="1"/>
            </p:cNvSpPr>
            <p:nvPr/>
          </p:nvSpPr>
          <p:spPr bwMode="auto">
            <a:xfrm>
              <a:off x="2736" y="1296"/>
              <a:ext cx="148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mov bx, [104]</a:t>
              </a:r>
            </a:p>
          </p:txBody>
        </p:sp>
        <p:sp>
          <p:nvSpPr>
            <p:cNvPr id="9233" name="Text Box 12"/>
            <p:cNvSpPr txBox="1">
              <a:spLocks noChangeArrowheads="1"/>
            </p:cNvSpPr>
            <p:nvPr/>
          </p:nvSpPr>
          <p:spPr bwMode="auto">
            <a:xfrm>
              <a:off x="4320" y="129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IR</a:t>
              </a:r>
            </a:p>
          </p:txBody>
        </p:sp>
      </p:grpSp>
      <p:grpSp>
        <p:nvGrpSpPr>
          <p:cNvPr id="146445" name="Group 13"/>
          <p:cNvGrpSpPr>
            <a:grpSpLocks/>
          </p:cNvGrpSpPr>
          <p:nvPr/>
        </p:nvGrpSpPr>
        <p:grpSpPr bwMode="auto">
          <a:xfrm>
            <a:off x="6567488" y="4162425"/>
            <a:ext cx="1752600" cy="481013"/>
            <a:chOff x="4128" y="1863"/>
            <a:chExt cx="1104" cy="303"/>
          </a:xfrm>
        </p:grpSpPr>
        <p:sp>
          <p:nvSpPr>
            <p:cNvPr id="9230" name="Text Box 14"/>
            <p:cNvSpPr txBox="1">
              <a:spLocks noChangeArrowheads="1"/>
            </p:cNvSpPr>
            <p:nvPr/>
          </p:nvSpPr>
          <p:spPr bwMode="auto">
            <a:xfrm>
              <a:off x="4128" y="1872"/>
              <a:ext cx="480"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9231" name="Text Box 15"/>
            <p:cNvSpPr txBox="1">
              <a:spLocks noChangeArrowheads="1"/>
            </p:cNvSpPr>
            <p:nvPr/>
          </p:nvSpPr>
          <p:spPr bwMode="auto">
            <a:xfrm>
              <a:off x="4656" y="1863"/>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bx</a:t>
              </a:r>
            </a:p>
          </p:txBody>
        </p:sp>
      </p:grpSp>
      <p:grpSp>
        <p:nvGrpSpPr>
          <p:cNvPr id="146448" name="Group 16"/>
          <p:cNvGrpSpPr>
            <a:grpSpLocks/>
          </p:cNvGrpSpPr>
          <p:nvPr/>
        </p:nvGrpSpPr>
        <p:grpSpPr bwMode="auto">
          <a:xfrm>
            <a:off x="5410200" y="3033713"/>
            <a:ext cx="1143000" cy="1385887"/>
            <a:chOff x="3408" y="1632"/>
            <a:chExt cx="720" cy="384"/>
          </a:xfrm>
        </p:grpSpPr>
        <p:sp>
          <p:nvSpPr>
            <p:cNvPr id="9228" name="Line 17"/>
            <p:cNvSpPr>
              <a:spLocks noChangeShapeType="1"/>
            </p:cNvSpPr>
            <p:nvPr/>
          </p:nvSpPr>
          <p:spPr bwMode="auto">
            <a:xfrm>
              <a:off x="3408" y="163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9" name="Line 18"/>
            <p:cNvSpPr>
              <a:spLocks noChangeShapeType="1"/>
            </p:cNvSpPr>
            <p:nvPr/>
          </p:nvSpPr>
          <p:spPr bwMode="auto">
            <a:xfrm>
              <a:off x="3408" y="2016"/>
              <a:ext cx="72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6451" name="Text Box 19"/>
          <p:cNvSpPr txBox="1">
            <a:spLocks noChangeArrowheads="1"/>
          </p:cNvSpPr>
          <p:nvPr/>
        </p:nvSpPr>
        <p:spPr bwMode="auto">
          <a:xfrm>
            <a:off x="6781800" y="4191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1</a:t>
            </a:r>
          </a:p>
        </p:txBody>
      </p:sp>
      <p:sp>
        <p:nvSpPr>
          <p:cNvPr id="9226" name="Text Box 20"/>
          <p:cNvSpPr txBox="1">
            <a:spLocks noChangeArrowheads="1"/>
          </p:cNvSpPr>
          <p:nvPr/>
        </p:nvSpPr>
        <p:spPr bwMode="auto">
          <a:xfrm>
            <a:off x="6553200" y="3519488"/>
            <a:ext cx="762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0</a:t>
            </a:r>
          </a:p>
        </p:txBody>
      </p:sp>
      <p:sp>
        <p:nvSpPr>
          <p:cNvPr id="9227" name="Text Box 21"/>
          <p:cNvSpPr txBox="1">
            <a:spLocks noChangeArrowheads="1"/>
          </p:cNvSpPr>
          <p:nvPr/>
        </p:nvSpPr>
        <p:spPr bwMode="auto">
          <a:xfrm>
            <a:off x="7391400" y="3505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ax</a:t>
            </a:r>
          </a:p>
        </p:txBody>
      </p:sp>
      <p:sp>
        <p:nvSpPr>
          <p:cNvPr id="23" name="Rectangle 2"/>
          <p:cNvSpPr txBox="1">
            <a:spLocks noChangeArrowheads="1"/>
          </p:cNvSpPr>
          <p:nvPr/>
        </p:nvSpPr>
        <p:spPr>
          <a:xfrm>
            <a:off x="1143000" y="131762"/>
            <a:ext cx="5913276" cy="56093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b="1" dirty="0"/>
              <a:t>程序执行的细节</a:t>
            </a:r>
            <a:endParaRPr lang="en-US" altLang="zh-CN" sz="2800" b="1" kern="0" dirty="0" smtClean="0"/>
          </a:p>
        </p:txBody>
      </p:sp>
    </p:spTree>
    <p:extLst>
      <p:ext uri="{BB962C8B-B14F-4D97-AF65-F5344CB8AC3E}">
        <p14:creationId xmlns:p14="http://schemas.microsoft.com/office/powerpoint/2010/main" val="168652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46439"/>
                                        </p:tgtEl>
                                        <p:attrNameLst>
                                          <p:attrName>style.visibility</p:attrName>
                                        </p:attrNameLst>
                                      </p:cBhvr>
                                      <p:to>
                                        <p:strVal val="visible"/>
                                      </p:to>
                                    </p:set>
                                    <p:anim calcmode="lin" valueType="num">
                                      <p:cBhvr>
                                        <p:cTn id="7" dur="500" fill="hold"/>
                                        <p:tgtEl>
                                          <p:spTgt spid="146439"/>
                                        </p:tgtEl>
                                        <p:attrNameLst>
                                          <p:attrName>ppt_w</p:attrName>
                                        </p:attrNameLst>
                                      </p:cBhvr>
                                      <p:tavLst>
                                        <p:tav tm="0">
                                          <p:val>
                                            <p:fltVal val="0"/>
                                          </p:val>
                                        </p:tav>
                                        <p:tav tm="100000">
                                          <p:val>
                                            <p:strVal val="#ppt_w"/>
                                          </p:val>
                                        </p:tav>
                                      </p:tavLst>
                                    </p:anim>
                                    <p:anim calcmode="lin" valueType="num">
                                      <p:cBhvr>
                                        <p:cTn id="8" dur="500" fill="hold"/>
                                        <p:tgtEl>
                                          <p:spTgt spid="14643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46438"/>
                                        </p:tgtEl>
                                        <p:attrNameLst>
                                          <p:attrName>style.visibility</p:attrName>
                                        </p:attrNameLst>
                                      </p:cBhvr>
                                      <p:to>
                                        <p:strVal val="visible"/>
                                      </p:to>
                                    </p:set>
                                    <p:anim calcmode="lin" valueType="num">
                                      <p:cBhvr>
                                        <p:cTn id="13" dur="500" fill="hold"/>
                                        <p:tgtEl>
                                          <p:spTgt spid="146438"/>
                                        </p:tgtEl>
                                        <p:attrNameLst>
                                          <p:attrName>ppt_w</p:attrName>
                                        </p:attrNameLst>
                                      </p:cBhvr>
                                      <p:tavLst>
                                        <p:tav tm="0">
                                          <p:val>
                                            <p:fltVal val="0"/>
                                          </p:val>
                                        </p:tav>
                                        <p:tav tm="100000">
                                          <p:val>
                                            <p:strVal val="#ppt_w"/>
                                          </p:val>
                                        </p:tav>
                                      </p:tavLst>
                                    </p:anim>
                                    <p:anim calcmode="lin" valueType="num">
                                      <p:cBhvr>
                                        <p:cTn id="14" dur="500" fill="hold"/>
                                        <p:tgtEl>
                                          <p:spTgt spid="146438"/>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46442"/>
                                        </p:tgtEl>
                                        <p:attrNameLst>
                                          <p:attrName>style.visibility</p:attrName>
                                        </p:attrNameLst>
                                      </p:cBhvr>
                                      <p:to>
                                        <p:strVal val="visible"/>
                                      </p:to>
                                    </p:set>
                                    <p:animEffect transition="in" filter="dissolve">
                                      <p:cBhvr>
                                        <p:cTn id="19" dur="500"/>
                                        <p:tgtEl>
                                          <p:spTgt spid="1464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46445"/>
                                        </p:tgtEl>
                                        <p:attrNameLst>
                                          <p:attrName>style.visibility</p:attrName>
                                        </p:attrNameLst>
                                      </p:cBhvr>
                                      <p:to>
                                        <p:strVal val="visible"/>
                                      </p:to>
                                    </p:set>
                                    <p:animEffect transition="in" filter="dissolve">
                                      <p:cBhvr>
                                        <p:cTn id="24" dur="500"/>
                                        <p:tgtEl>
                                          <p:spTgt spid="14644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nodeType="clickEffect">
                                  <p:stCondLst>
                                    <p:cond delay="0"/>
                                  </p:stCondLst>
                                  <p:childTnLst>
                                    <p:set>
                                      <p:cBhvr>
                                        <p:cTn id="28" dur="1" fill="hold">
                                          <p:stCondLst>
                                            <p:cond delay="0"/>
                                          </p:stCondLst>
                                        </p:cTn>
                                        <p:tgtEl>
                                          <p:spTgt spid="146448"/>
                                        </p:tgtEl>
                                        <p:attrNameLst>
                                          <p:attrName>style.visibility</p:attrName>
                                        </p:attrNameLst>
                                      </p:cBhvr>
                                      <p:to>
                                        <p:strVal val="visible"/>
                                      </p:to>
                                    </p:set>
                                    <p:anim calcmode="lin" valueType="num">
                                      <p:cBhvr>
                                        <p:cTn id="29" dur="500" fill="hold"/>
                                        <p:tgtEl>
                                          <p:spTgt spid="146448"/>
                                        </p:tgtEl>
                                        <p:attrNameLst>
                                          <p:attrName>ppt_w</p:attrName>
                                        </p:attrNameLst>
                                      </p:cBhvr>
                                      <p:tavLst>
                                        <p:tav tm="0">
                                          <p:val>
                                            <p:fltVal val="0"/>
                                          </p:val>
                                        </p:tav>
                                        <p:tav tm="100000">
                                          <p:val>
                                            <p:strVal val="#ppt_w"/>
                                          </p:val>
                                        </p:tav>
                                      </p:tavLst>
                                    </p:anim>
                                    <p:anim calcmode="lin" valueType="num">
                                      <p:cBhvr>
                                        <p:cTn id="30" dur="500" fill="hold"/>
                                        <p:tgtEl>
                                          <p:spTgt spid="146448"/>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46451"/>
                                        </p:tgtEl>
                                        <p:attrNameLst>
                                          <p:attrName>style.visibility</p:attrName>
                                        </p:attrNameLst>
                                      </p:cBhvr>
                                      <p:to>
                                        <p:strVal val="visible"/>
                                      </p:to>
                                    </p:set>
                                    <p:animEffect transition="in" filter="dissolve">
                                      <p:cBhvr>
                                        <p:cTn id="35" dur="500"/>
                                        <p:tgtEl>
                                          <p:spTgt spid="146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8" grpId="0" animBg="1"/>
      <p:bldP spid="14645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2"/>
          <p:cNvSpPr>
            <a:spLocks noGrp="1" noChangeArrowheads="1"/>
          </p:cNvSpPr>
          <p:nvPr>
            <p:ph type="title"/>
          </p:nvPr>
        </p:nvSpPr>
        <p:spPr>
          <a:xfrm>
            <a:off x="914400" y="224644"/>
            <a:ext cx="8229600" cy="504056"/>
          </a:xfrm>
        </p:spPr>
        <p:txBody>
          <a:bodyPr/>
          <a:lstStyle/>
          <a:p>
            <a:pPr algn="l" eaLnBrk="1" hangingPunct="1"/>
            <a:r>
              <a:rPr lang="zh-CN" altLang="en-US" sz="2800" dirty="0" smtClean="0"/>
              <a:t>哲学家就餐问题的直观解法</a:t>
            </a:r>
          </a:p>
        </p:txBody>
      </p:sp>
      <p:sp>
        <p:nvSpPr>
          <p:cNvPr id="696326" name="Text Box 6"/>
          <p:cNvSpPr txBox="1">
            <a:spLocks noChangeArrowheads="1"/>
          </p:cNvSpPr>
          <p:nvPr/>
        </p:nvSpPr>
        <p:spPr bwMode="auto">
          <a:xfrm>
            <a:off x="457200" y="1124744"/>
            <a:ext cx="4137819" cy="5113337"/>
          </a:xfrm>
          <a:prstGeom prst="rect">
            <a:avLst/>
          </a:prstGeom>
          <a:solidFill>
            <a:schemeClr val="bg1">
              <a:lumMod val="95000"/>
            </a:schemeClr>
          </a:solidFill>
          <a:ln w="9525">
            <a:solidFill>
              <a:srgbClr val="9C4E00"/>
            </a:solidFill>
            <a:miter lim="800000"/>
            <a:headEnd/>
            <a:tailEnd/>
          </a:ln>
          <a:effectLst/>
        </p:spPr>
        <p:txBody>
          <a:bodyPr wrap="square">
            <a:spAutoFit/>
          </a:bodyPr>
          <a:lstStyle/>
          <a:p>
            <a:pPr algn="ctr">
              <a:spcBef>
                <a:spcPct val="50000"/>
              </a:spcBef>
              <a:defRPr/>
            </a:pPr>
            <a:r>
              <a:rPr lang="zh-CN" altLang="en-US" sz="1600" b="1" dirty="0"/>
              <a:t>哲学家进程</a:t>
            </a:r>
          </a:p>
          <a:p>
            <a:pPr>
              <a:spcBef>
                <a:spcPct val="50000"/>
              </a:spcBef>
              <a:defRPr/>
            </a:pPr>
            <a:r>
              <a:rPr lang="en-US" altLang="zh-CN" sz="1600" b="1" dirty="0"/>
              <a:t>#define     N        5</a:t>
            </a:r>
          </a:p>
          <a:p>
            <a:pPr>
              <a:spcBef>
                <a:spcPct val="50000"/>
              </a:spcBef>
              <a:defRPr/>
            </a:pPr>
            <a:r>
              <a:rPr lang="en-US" altLang="zh-CN" sz="1600" b="1" dirty="0"/>
              <a:t>void philosopher(</a:t>
            </a:r>
            <a:r>
              <a:rPr lang="en-US" altLang="zh-CN" sz="1600" b="1" dirty="0" err="1"/>
              <a:t>int</a:t>
            </a:r>
            <a:r>
              <a:rPr lang="en-US" altLang="zh-CN" sz="1600" b="1" dirty="0"/>
              <a:t> </a:t>
            </a:r>
            <a:r>
              <a:rPr lang="en-US" altLang="zh-CN" sz="1600" b="1" dirty="0" err="1"/>
              <a:t>i</a:t>
            </a:r>
            <a:r>
              <a:rPr lang="en-US" altLang="zh-CN" sz="1600" b="1" dirty="0"/>
              <a:t>)</a:t>
            </a:r>
          </a:p>
          <a:p>
            <a:pPr>
              <a:spcBef>
                <a:spcPct val="50000"/>
              </a:spcBef>
              <a:defRPr/>
            </a:pPr>
            <a:r>
              <a:rPr lang="en-US" altLang="zh-CN" sz="1600" b="1" dirty="0"/>
              <a:t>{</a:t>
            </a:r>
          </a:p>
          <a:p>
            <a:pPr>
              <a:spcBef>
                <a:spcPct val="50000"/>
              </a:spcBef>
              <a:defRPr/>
            </a:pPr>
            <a:r>
              <a:rPr lang="en-US" altLang="zh-CN" sz="1600" b="1" dirty="0"/>
              <a:t>    While(TRUE)</a:t>
            </a:r>
          </a:p>
          <a:p>
            <a:pPr>
              <a:spcBef>
                <a:spcPct val="50000"/>
              </a:spcBef>
              <a:defRPr/>
            </a:pPr>
            <a:r>
              <a:rPr lang="en-US" altLang="zh-CN" sz="1600" b="1" dirty="0"/>
              <a:t>   {</a:t>
            </a:r>
          </a:p>
          <a:p>
            <a:pPr>
              <a:spcBef>
                <a:spcPct val="50000"/>
              </a:spcBef>
              <a:defRPr/>
            </a:pPr>
            <a:r>
              <a:rPr lang="en-US" altLang="zh-CN" sz="1600" b="1" dirty="0"/>
              <a:t>       </a:t>
            </a:r>
            <a:r>
              <a:rPr lang="en-US" altLang="zh-CN" sz="1600" b="1" dirty="0" smtClean="0"/>
              <a:t>think()</a:t>
            </a:r>
            <a:r>
              <a:rPr lang="zh-CN" altLang="en-US" sz="1600" b="1" dirty="0" smtClean="0"/>
              <a:t>；</a:t>
            </a:r>
            <a:endParaRPr lang="zh-CN" altLang="en-US" sz="1600" b="1" dirty="0"/>
          </a:p>
          <a:p>
            <a:pPr>
              <a:spcBef>
                <a:spcPct val="50000"/>
              </a:spcBef>
              <a:defRPr/>
            </a:pPr>
            <a:r>
              <a:rPr lang="zh-CN" altLang="en-US" sz="1600" b="1" dirty="0"/>
              <a:t>       </a:t>
            </a:r>
            <a:r>
              <a:rPr lang="en-US" altLang="zh-CN" sz="1600" b="1" dirty="0" err="1"/>
              <a:t>take_forks</a:t>
            </a:r>
            <a:r>
              <a:rPr lang="en-US" altLang="zh-CN" sz="1600" b="1" dirty="0"/>
              <a:t>(</a:t>
            </a:r>
            <a:r>
              <a:rPr lang="en-US" altLang="zh-CN" sz="1600" b="1" dirty="0" err="1"/>
              <a:t>i</a:t>
            </a:r>
            <a:r>
              <a:rPr lang="en-US" altLang="zh-CN" sz="1600" b="1" dirty="0"/>
              <a:t>);</a:t>
            </a:r>
          </a:p>
          <a:p>
            <a:pPr>
              <a:spcBef>
                <a:spcPct val="50000"/>
              </a:spcBef>
              <a:defRPr/>
            </a:pPr>
            <a:r>
              <a:rPr lang="en-US" altLang="zh-CN" sz="1600" b="1" dirty="0"/>
              <a:t>       </a:t>
            </a:r>
            <a:r>
              <a:rPr lang="en-US" altLang="zh-CN" sz="1600" b="1" dirty="0" err="1"/>
              <a:t>take_forks</a:t>
            </a:r>
            <a:r>
              <a:rPr lang="en-US" altLang="zh-CN" sz="1600" b="1" dirty="0"/>
              <a:t>((</a:t>
            </a:r>
            <a:r>
              <a:rPr lang="en-US" altLang="zh-CN" sz="1600" b="1" dirty="0" err="1"/>
              <a:t>i</a:t>
            </a:r>
            <a:r>
              <a:rPr lang="en-US" altLang="zh-CN" sz="1600" b="1" dirty="0"/>
              <a:t> + 1) % N);</a:t>
            </a:r>
          </a:p>
          <a:p>
            <a:pPr>
              <a:spcBef>
                <a:spcPct val="50000"/>
              </a:spcBef>
              <a:defRPr/>
            </a:pPr>
            <a:r>
              <a:rPr lang="en-US" altLang="zh-CN" sz="1600" b="1" dirty="0"/>
              <a:t>       eat(); </a:t>
            </a:r>
          </a:p>
          <a:p>
            <a:pPr>
              <a:spcBef>
                <a:spcPct val="50000"/>
              </a:spcBef>
              <a:defRPr/>
            </a:pPr>
            <a:r>
              <a:rPr lang="en-US" altLang="zh-CN" sz="1600" b="1" dirty="0"/>
              <a:t>       </a:t>
            </a:r>
            <a:r>
              <a:rPr lang="en-US" altLang="zh-CN" sz="1600" b="1" dirty="0" err="1"/>
              <a:t>put_forks</a:t>
            </a:r>
            <a:r>
              <a:rPr lang="en-US" altLang="zh-CN" sz="1600" b="1" dirty="0"/>
              <a:t>(</a:t>
            </a:r>
            <a:r>
              <a:rPr lang="en-US" altLang="zh-CN" sz="1600" b="1" dirty="0" err="1"/>
              <a:t>i</a:t>
            </a:r>
            <a:r>
              <a:rPr lang="en-US" altLang="zh-CN" sz="1600" b="1" dirty="0"/>
              <a:t>);</a:t>
            </a:r>
          </a:p>
          <a:p>
            <a:pPr>
              <a:spcBef>
                <a:spcPct val="50000"/>
              </a:spcBef>
              <a:defRPr/>
            </a:pPr>
            <a:r>
              <a:rPr lang="en-US" altLang="zh-CN" sz="1600" b="1" dirty="0"/>
              <a:t>       </a:t>
            </a:r>
            <a:r>
              <a:rPr lang="en-US" altLang="zh-CN" sz="1600" b="1" dirty="0" err="1"/>
              <a:t>put_forks</a:t>
            </a:r>
            <a:r>
              <a:rPr lang="en-US" altLang="zh-CN" sz="1600" b="1" dirty="0"/>
              <a:t>((</a:t>
            </a:r>
            <a:r>
              <a:rPr lang="en-US" altLang="zh-CN" sz="1600" b="1" dirty="0" err="1"/>
              <a:t>i</a:t>
            </a:r>
            <a:r>
              <a:rPr lang="en-US" altLang="zh-CN" sz="1600" b="1" dirty="0"/>
              <a:t> + 1) % N);</a:t>
            </a:r>
          </a:p>
          <a:p>
            <a:pPr>
              <a:spcBef>
                <a:spcPct val="50000"/>
              </a:spcBef>
              <a:defRPr/>
            </a:pPr>
            <a:r>
              <a:rPr lang="en-US" altLang="zh-CN" sz="1600" b="1" dirty="0"/>
              <a:t>   }</a:t>
            </a:r>
          </a:p>
          <a:p>
            <a:pPr>
              <a:spcBef>
                <a:spcPct val="50000"/>
              </a:spcBef>
              <a:defRPr/>
            </a:pPr>
            <a:r>
              <a:rPr lang="en-US" altLang="zh-CN" sz="1600" b="1" dirty="0"/>
              <a:t>}</a:t>
            </a:r>
          </a:p>
        </p:txBody>
      </p:sp>
      <p:sp>
        <p:nvSpPr>
          <p:cNvPr id="696327" name="Text Box 7"/>
          <p:cNvSpPr txBox="1">
            <a:spLocks noChangeArrowheads="1"/>
          </p:cNvSpPr>
          <p:nvPr/>
        </p:nvSpPr>
        <p:spPr bwMode="auto">
          <a:xfrm>
            <a:off x="4860032" y="1124744"/>
            <a:ext cx="4032448" cy="3939540"/>
          </a:xfrm>
          <a:prstGeom prst="rect">
            <a:avLst/>
          </a:prstGeom>
          <a:noFill/>
          <a:ln w="9525">
            <a:solidFill>
              <a:srgbClr val="000000"/>
            </a:solidFill>
            <a:miter lim="800000"/>
            <a:headEnd/>
            <a:tailEnd/>
          </a:ln>
          <a:effectLst/>
        </p:spPr>
        <p:txBody>
          <a:bodyPr wrap="square">
            <a:spAutoFit/>
          </a:bodyPr>
          <a:lstStyle/>
          <a:p>
            <a:pPr algn="just">
              <a:lnSpc>
                <a:spcPct val="150000"/>
              </a:lnSpc>
              <a:spcBef>
                <a:spcPts val="1200"/>
              </a:spcBef>
              <a:defRPr/>
            </a:pPr>
            <a:r>
              <a:rPr lang="zh-CN" altLang="en-US" sz="2000" dirty="0"/>
              <a:t>思考</a:t>
            </a:r>
            <a:r>
              <a:rPr lang="en-US" altLang="zh-CN" sz="2000" dirty="0"/>
              <a:t>1</a:t>
            </a:r>
            <a:r>
              <a:rPr lang="zh-CN" altLang="en-US" sz="2000" dirty="0"/>
              <a:t>：这样的解法有何问题</a:t>
            </a:r>
            <a:r>
              <a:rPr lang="zh-CN" altLang="en-US" sz="2000" dirty="0" smtClean="0"/>
              <a:t>？</a:t>
            </a:r>
            <a:endParaRPr lang="en-US" altLang="zh-CN" sz="2000" dirty="0" smtClean="0"/>
          </a:p>
          <a:p>
            <a:pPr algn="just">
              <a:lnSpc>
                <a:spcPct val="150000"/>
              </a:lnSpc>
              <a:spcBef>
                <a:spcPts val="1200"/>
              </a:spcBef>
              <a:defRPr/>
            </a:pPr>
            <a:r>
              <a:rPr lang="en-US" altLang="zh-CN" sz="2000" b="1" dirty="0" smtClean="0">
                <a:solidFill>
                  <a:srgbClr val="FF0000"/>
                </a:solidFill>
              </a:rPr>
              <a:t>(page 63)</a:t>
            </a:r>
            <a:endParaRPr lang="zh-CN" altLang="en-US" sz="2000" b="1" dirty="0">
              <a:solidFill>
                <a:srgbClr val="FF0000"/>
              </a:solidFill>
            </a:endParaRPr>
          </a:p>
          <a:p>
            <a:pPr algn="just">
              <a:lnSpc>
                <a:spcPct val="150000"/>
              </a:lnSpc>
              <a:spcBef>
                <a:spcPts val="1200"/>
              </a:spcBef>
              <a:defRPr/>
            </a:pPr>
            <a:r>
              <a:rPr lang="zh-CN" altLang="en-US" sz="2000" dirty="0"/>
              <a:t>思考</a:t>
            </a:r>
            <a:r>
              <a:rPr lang="en-US" altLang="zh-CN" sz="2000" dirty="0"/>
              <a:t>2</a:t>
            </a:r>
            <a:r>
              <a:rPr lang="zh-CN" altLang="en-US" sz="2000" dirty="0"/>
              <a:t>：对左右的叉子是否可用进行验证，这样的修改有何优缺点</a:t>
            </a:r>
            <a:r>
              <a:rPr lang="zh-CN" altLang="en-US" sz="2000" dirty="0" smtClean="0"/>
              <a:t>？</a:t>
            </a:r>
            <a:endParaRPr lang="en-US" altLang="zh-CN" sz="2000" dirty="0" smtClean="0"/>
          </a:p>
          <a:p>
            <a:pPr algn="just">
              <a:lnSpc>
                <a:spcPct val="150000"/>
              </a:lnSpc>
              <a:spcBef>
                <a:spcPts val="1200"/>
              </a:spcBef>
              <a:defRPr/>
            </a:pPr>
            <a:r>
              <a:rPr lang="en-US" altLang="zh-CN" sz="2000" b="1" dirty="0">
                <a:solidFill>
                  <a:srgbClr val="FF0000"/>
                </a:solidFill>
              </a:rPr>
              <a:t>(page 63</a:t>
            </a:r>
            <a:r>
              <a:rPr lang="en-US" altLang="zh-CN" sz="2000" b="1" dirty="0" smtClean="0">
                <a:solidFill>
                  <a:srgbClr val="FF0000"/>
                </a:solidFill>
              </a:rPr>
              <a:t>)</a:t>
            </a:r>
            <a:endParaRPr lang="zh-CN" altLang="en-US" sz="2000" b="1" dirty="0">
              <a:solidFill>
                <a:srgbClr val="FF0000"/>
              </a:solidFill>
            </a:endParaRPr>
          </a:p>
          <a:p>
            <a:pPr algn="just">
              <a:lnSpc>
                <a:spcPct val="150000"/>
              </a:lnSpc>
              <a:spcBef>
                <a:spcPts val="1200"/>
              </a:spcBef>
              <a:defRPr/>
            </a:pPr>
            <a:r>
              <a:rPr lang="zh-CN" altLang="en-US" sz="2000" dirty="0"/>
              <a:t>思考</a:t>
            </a:r>
            <a:r>
              <a:rPr lang="en-US" altLang="zh-CN" sz="2000" dirty="0"/>
              <a:t>3</a:t>
            </a:r>
            <a:r>
              <a:rPr lang="zh-CN" altLang="en-US" sz="2000" dirty="0"/>
              <a:t>：需要引入几个信号量才能实现最优化的解法呢？</a:t>
            </a:r>
          </a:p>
        </p:txBody>
      </p:sp>
    </p:spTree>
    <p:extLst>
      <p:ext uri="{BB962C8B-B14F-4D97-AF65-F5344CB8AC3E}">
        <p14:creationId xmlns:p14="http://schemas.microsoft.com/office/powerpoint/2010/main" val="2445558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26"/>
                                        </p:tgtEl>
                                        <p:attrNameLst>
                                          <p:attrName>style.visibility</p:attrName>
                                        </p:attrNameLst>
                                      </p:cBhvr>
                                      <p:to>
                                        <p:strVal val="visible"/>
                                      </p:to>
                                    </p:set>
                                    <p:animEffect transition="in" filter="blinds(horizontal)">
                                      <p:cBhvr>
                                        <p:cTn id="7" dur="500"/>
                                        <p:tgtEl>
                                          <p:spTgt spid="6963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96327"/>
                                        </p:tgtEl>
                                        <p:attrNameLst>
                                          <p:attrName>style.visibility</p:attrName>
                                        </p:attrNameLst>
                                      </p:cBhvr>
                                      <p:to>
                                        <p:strVal val="visible"/>
                                      </p:to>
                                    </p:set>
                                    <p:animEffect transition="in" filter="checkerboard(across)">
                                      <p:cBhvr>
                                        <p:cTn id="12" dur="500"/>
                                        <p:tgtEl>
                                          <p:spTgt spid="69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6" grpId="0" animBg="1"/>
      <p:bldP spid="69632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Rectangle 2"/>
          <p:cNvSpPr>
            <a:spLocks noGrp="1" noChangeArrowheads="1"/>
          </p:cNvSpPr>
          <p:nvPr>
            <p:ph type="title"/>
          </p:nvPr>
        </p:nvSpPr>
        <p:spPr>
          <a:xfrm>
            <a:off x="971600" y="188640"/>
            <a:ext cx="5868652" cy="473024"/>
          </a:xfrm>
        </p:spPr>
        <p:txBody>
          <a:bodyPr/>
          <a:lstStyle/>
          <a:p>
            <a:pPr algn="l" eaLnBrk="1" hangingPunct="1"/>
            <a:r>
              <a:rPr lang="zh-CN" altLang="en-US" sz="2800" smtClean="0"/>
              <a:t>哲学家就餐问题的信号量解法</a:t>
            </a:r>
          </a:p>
        </p:txBody>
      </p:sp>
      <p:sp>
        <p:nvSpPr>
          <p:cNvPr id="693251" name="Rectangle 3"/>
          <p:cNvSpPr>
            <a:spLocks noGrp="1" noChangeArrowheads="1"/>
          </p:cNvSpPr>
          <p:nvPr>
            <p:ph type="body" idx="1"/>
          </p:nvPr>
        </p:nvSpPr>
        <p:spPr>
          <a:xfrm>
            <a:off x="179512" y="1376772"/>
            <a:ext cx="6516724" cy="4464050"/>
          </a:xfrm>
        </p:spPr>
        <p:txBody>
          <a:bodyPr/>
          <a:lstStyle/>
          <a:p>
            <a:pPr eaLnBrk="1" hangingPunct="1">
              <a:lnSpc>
                <a:spcPct val="150000"/>
              </a:lnSpc>
              <a:spcBef>
                <a:spcPts val="0"/>
              </a:spcBef>
              <a:buFont typeface="Wingdings" panose="05000000000000000000" pitchFamily="2" charset="2"/>
              <a:buChar char="n"/>
              <a:defRPr/>
            </a:pPr>
            <a:r>
              <a:rPr lang="zh-CN" altLang="en-US" sz="2400" dirty="0" smtClean="0"/>
              <a:t>互斥关系分析</a:t>
            </a:r>
          </a:p>
          <a:p>
            <a:pPr lvl="1" eaLnBrk="1" hangingPunct="1">
              <a:lnSpc>
                <a:spcPct val="150000"/>
              </a:lnSpc>
              <a:spcBef>
                <a:spcPts val="0"/>
              </a:spcBef>
              <a:buFont typeface="Wingdings" panose="05000000000000000000" pitchFamily="2" charset="2"/>
              <a:buChar char="Ø"/>
              <a:defRPr/>
            </a:pPr>
            <a:r>
              <a:rPr lang="zh-CN" altLang="en-US" sz="2000" dirty="0" smtClean="0"/>
              <a:t>筷子：同一时刻只能有一个哲学家拿起筷子</a:t>
            </a:r>
          </a:p>
          <a:p>
            <a:pPr eaLnBrk="1" hangingPunct="1">
              <a:lnSpc>
                <a:spcPct val="150000"/>
              </a:lnSpc>
              <a:spcBef>
                <a:spcPts val="0"/>
              </a:spcBef>
              <a:buFont typeface="Wingdings" panose="05000000000000000000" pitchFamily="2" charset="2"/>
              <a:buChar char="n"/>
              <a:defRPr/>
            </a:pPr>
            <a:r>
              <a:rPr lang="zh-CN" altLang="en-US" sz="2400" dirty="0" smtClean="0"/>
              <a:t>同步关系分析</a:t>
            </a:r>
          </a:p>
          <a:p>
            <a:pPr lvl="1" eaLnBrk="1" hangingPunct="1">
              <a:lnSpc>
                <a:spcPct val="150000"/>
              </a:lnSpc>
              <a:spcBef>
                <a:spcPts val="0"/>
              </a:spcBef>
              <a:buFont typeface="Wingdings" panose="05000000000000000000" pitchFamily="2" charset="2"/>
              <a:buChar char="Ø"/>
              <a:defRPr/>
            </a:pPr>
            <a:r>
              <a:rPr lang="zh-CN" altLang="en-US" sz="2000" dirty="0" smtClean="0"/>
              <a:t>就餐：只有获得两个筷子后才能进餐</a:t>
            </a:r>
          </a:p>
          <a:p>
            <a:pPr eaLnBrk="1" hangingPunct="1">
              <a:lnSpc>
                <a:spcPct val="150000"/>
              </a:lnSpc>
              <a:spcBef>
                <a:spcPts val="0"/>
              </a:spcBef>
              <a:buFont typeface="Wingdings" panose="05000000000000000000" pitchFamily="2" charset="2"/>
              <a:buChar char="n"/>
              <a:defRPr/>
            </a:pPr>
            <a:r>
              <a:rPr lang="zh-CN" altLang="en-US" sz="2400" dirty="0" smtClean="0"/>
              <a:t>特殊情况考虑</a:t>
            </a:r>
          </a:p>
          <a:p>
            <a:pPr lvl="1" eaLnBrk="1" hangingPunct="1">
              <a:lnSpc>
                <a:spcPct val="150000"/>
              </a:lnSpc>
              <a:spcBef>
                <a:spcPts val="0"/>
              </a:spcBef>
              <a:buFont typeface="Wingdings" panose="05000000000000000000" pitchFamily="2" charset="2"/>
              <a:buChar char="Ø"/>
              <a:defRPr/>
            </a:pPr>
            <a:r>
              <a:rPr lang="zh-CN" altLang="en-US" sz="2000" dirty="0" smtClean="0"/>
              <a:t>死锁：如果每个哲学家都拿起一只筷子，都饿死</a:t>
            </a:r>
            <a:endParaRPr lang="en-US" altLang="zh-CN" sz="2000" dirty="0" smtClean="0"/>
          </a:p>
          <a:p>
            <a:pPr lvl="1" eaLnBrk="1" hangingPunct="1">
              <a:lnSpc>
                <a:spcPct val="150000"/>
              </a:lnSpc>
              <a:spcBef>
                <a:spcPts val="0"/>
              </a:spcBef>
              <a:buFont typeface="Wingdings" panose="05000000000000000000" pitchFamily="2" charset="2"/>
              <a:buChar char="Ø"/>
              <a:defRPr/>
            </a:pPr>
            <a:r>
              <a:rPr lang="zh-CN" altLang="en-US" sz="2000" dirty="0" smtClean="0"/>
              <a:t>饥饿：</a:t>
            </a:r>
            <a:r>
              <a:rPr lang="en-US" altLang="zh-CN" sz="2000" dirty="0" smtClean="0"/>
              <a:t>page 63 </a:t>
            </a:r>
            <a:r>
              <a:rPr lang="zh-CN" altLang="en-US" sz="2000" dirty="0" smtClean="0"/>
              <a:t>第二段</a:t>
            </a:r>
          </a:p>
          <a:p>
            <a:pPr lvl="1" eaLnBrk="1" hangingPunct="1">
              <a:lnSpc>
                <a:spcPct val="150000"/>
              </a:lnSpc>
              <a:spcBef>
                <a:spcPts val="0"/>
              </a:spcBef>
              <a:buFont typeface="Wingdings" panose="05000000000000000000" pitchFamily="2" charset="2"/>
              <a:buChar char="Ø"/>
              <a:defRPr/>
            </a:pPr>
            <a:r>
              <a:rPr lang="zh-CN" altLang="en-US" sz="2000" dirty="0" smtClean="0"/>
              <a:t>并行程度：五只筷子允许两人同时进餐</a:t>
            </a:r>
          </a:p>
          <a:p>
            <a:pPr lvl="1" eaLnBrk="1" hangingPunct="1">
              <a:lnSpc>
                <a:spcPct val="150000"/>
              </a:lnSpc>
              <a:spcBef>
                <a:spcPts val="0"/>
              </a:spcBef>
              <a:defRPr/>
            </a:pPr>
            <a:endParaRPr lang="en-US" altLang="zh-CN" dirty="0" smtClean="0"/>
          </a:p>
        </p:txBody>
      </p:sp>
      <p:grpSp>
        <p:nvGrpSpPr>
          <p:cNvPr id="10" name="组合 9"/>
          <p:cNvGrpSpPr/>
          <p:nvPr/>
        </p:nvGrpSpPr>
        <p:grpSpPr>
          <a:xfrm>
            <a:off x="6084168" y="1412776"/>
            <a:ext cx="2880320" cy="2736304"/>
            <a:chOff x="5235575" y="1536700"/>
            <a:chExt cx="3425825" cy="3390900"/>
          </a:xfrm>
        </p:grpSpPr>
        <p:pic>
          <p:nvPicPr>
            <p:cNvPr id="11" name="图片 43013" descr="2-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5575" y="1604963"/>
              <a:ext cx="3425825"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43014"/>
            <p:cNvSpPr>
              <a:spLocks noChangeArrowheads="1"/>
            </p:cNvSpPr>
            <p:nvPr/>
          </p:nvSpPr>
          <p:spPr bwMode="auto">
            <a:xfrm>
              <a:off x="5245100" y="1536700"/>
              <a:ext cx="3378200" cy="33909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Tree>
    <p:extLst>
      <p:ext uri="{BB962C8B-B14F-4D97-AF65-F5344CB8AC3E}">
        <p14:creationId xmlns:p14="http://schemas.microsoft.com/office/powerpoint/2010/main" val="505084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 calcmode="lin" valueType="num">
                                      <p:cBhvr additive="base">
                                        <p:cTn id="7" dur="500" fill="hold"/>
                                        <p:tgtEl>
                                          <p:spTgt spid="69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32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93251">
                                            <p:txEl>
                                              <p:pRg st="1" end="1"/>
                                            </p:txEl>
                                          </p:spTgt>
                                        </p:tgtEl>
                                        <p:attrNameLst>
                                          <p:attrName>style.visibility</p:attrName>
                                        </p:attrNameLst>
                                      </p:cBhvr>
                                      <p:to>
                                        <p:strVal val="visible"/>
                                      </p:to>
                                    </p:set>
                                    <p:anim calcmode="lin" valueType="num">
                                      <p:cBhvr additive="base">
                                        <p:cTn id="12" dur="500" fill="hold"/>
                                        <p:tgtEl>
                                          <p:spTgt spid="69325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93251">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93251">
                                            <p:txEl>
                                              <p:pRg st="2" end="2"/>
                                            </p:txEl>
                                          </p:spTgt>
                                        </p:tgtEl>
                                        <p:attrNameLst>
                                          <p:attrName>style.visibility</p:attrName>
                                        </p:attrNameLst>
                                      </p:cBhvr>
                                      <p:to>
                                        <p:strVal val="visible"/>
                                      </p:to>
                                    </p:set>
                                    <p:anim calcmode="lin" valueType="num">
                                      <p:cBhvr additive="base">
                                        <p:cTn id="17" dur="500" fill="hold"/>
                                        <p:tgtEl>
                                          <p:spTgt spid="6932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3251">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93251">
                                            <p:txEl>
                                              <p:pRg st="3" end="3"/>
                                            </p:txEl>
                                          </p:spTgt>
                                        </p:tgtEl>
                                        <p:attrNameLst>
                                          <p:attrName>style.visibility</p:attrName>
                                        </p:attrNameLst>
                                      </p:cBhvr>
                                      <p:to>
                                        <p:strVal val="visible"/>
                                      </p:to>
                                    </p:set>
                                    <p:anim calcmode="lin" valueType="num">
                                      <p:cBhvr additive="base">
                                        <p:cTn id="22" dur="500" fill="hold"/>
                                        <p:tgtEl>
                                          <p:spTgt spid="69325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93251">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93251">
                                            <p:txEl>
                                              <p:pRg st="4" end="4"/>
                                            </p:txEl>
                                          </p:spTgt>
                                        </p:tgtEl>
                                        <p:attrNameLst>
                                          <p:attrName>style.visibility</p:attrName>
                                        </p:attrNameLst>
                                      </p:cBhvr>
                                      <p:to>
                                        <p:strVal val="visible"/>
                                      </p:to>
                                    </p:set>
                                    <p:anim calcmode="lin" valueType="num">
                                      <p:cBhvr additive="base">
                                        <p:cTn id="27" dur="500" fill="hold"/>
                                        <p:tgtEl>
                                          <p:spTgt spid="69325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93251">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93251">
                                            <p:txEl>
                                              <p:pRg st="5" end="5"/>
                                            </p:txEl>
                                          </p:spTgt>
                                        </p:tgtEl>
                                        <p:attrNameLst>
                                          <p:attrName>style.visibility</p:attrName>
                                        </p:attrNameLst>
                                      </p:cBhvr>
                                      <p:to>
                                        <p:strVal val="visible"/>
                                      </p:to>
                                    </p:set>
                                    <p:anim calcmode="lin" valueType="num">
                                      <p:cBhvr additive="base">
                                        <p:cTn id="32" dur="500" fill="hold"/>
                                        <p:tgtEl>
                                          <p:spTgt spid="693251">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93251">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93251">
                                            <p:txEl>
                                              <p:pRg st="6" end="6"/>
                                            </p:txEl>
                                          </p:spTgt>
                                        </p:tgtEl>
                                        <p:attrNameLst>
                                          <p:attrName>style.visibility</p:attrName>
                                        </p:attrNameLst>
                                      </p:cBhvr>
                                      <p:to>
                                        <p:strVal val="visible"/>
                                      </p:to>
                                    </p:set>
                                    <p:anim calcmode="lin" valueType="num">
                                      <p:cBhvr additive="base">
                                        <p:cTn id="36" dur="500" fill="hold"/>
                                        <p:tgtEl>
                                          <p:spTgt spid="693251">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93251">
                                            <p:txEl>
                                              <p:pRg st="6" end="6"/>
                                            </p:txEl>
                                          </p:spTgt>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3000"/>
                            </p:stCondLst>
                            <p:childTnLst>
                              <p:par>
                                <p:cTn id="39" presetID="2" presetClass="entr" presetSubtype="4" fill="hold" grpId="0" nodeType="afterEffect">
                                  <p:stCondLst>
                                    <p:cond delay="0"/>
                                  </p:stCondLst>
                                  <p:childTnLst>
                                    <p:set>
                                      <p:cBhvr>
                                        <p:cTn id="40" dur="1" fill="hold">
                                          <p:stCondLst>
                                            <p:cond delay="0"/>
                                          </p:stCondLst>
                                        </p:cTn>
                                        <p:tgtEl>
                                          <p:spTgt spid="693251">
                                            <p:txEl>
                                              <p:pRg st="7" end="7"/>
                                            </p:txEl>
                                          </p:spTgt>
                                        </p:tgtEl>
                                        <p:attrNameLst>
                                          <p:attrName>style.visibility</p:attrName>
                                        </p:attrNameLst>
                                      </p:cBhvr>
                                      <p:to>
                                        <p:strVal val="visible"/>
                                      </p:to>
                                    </p:set>
                                    <p:anim calcmode="lin" valueType="num">
                                      <p:cBhvr additive="base">
                                        <p:cTn id="41" dur="500" fill="hold"/>
                                        <p:tgtEl>
                                          <p:spTgt spid="6932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932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1"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6" name="Text Box 4"/>
          <p:cNvSpPr txBox="1">
            <a:spLocks noChangeArrowheads="1"/>
          </p:cNvSpPr>
          <p:nvPr/>
        </p:nvSpPr>
        <p:spPr bwMode="auto">
          <a:xfrm>
            <a:off x="287524" y="1700808"/>
            <a:ext cx="3242718" cy="3662541"/>
          </a:xfrm>
          <a:prstGeom prst="rect">
            <a:avLst/>
          </a:prstGeom>
          <a:solidFill>
            <a:schemeClr val="bg1">
              <a:lumMod val="95000"/>
            </a:schemeClr>
          </a:solidFill>
          <a:ln w="9525">
            <a:solidFill>
              <a:srgbClr val="000000"/>
            </a:solidFill>
            <a:miter lim="800000"/>
            <a:headEnd/>
            <a:tailEnd/>
          </a:ln>
          <a:effectLst/>
        </p:spPr>
        <p:txBody>
          <a:bodyPr wrap="square">
            <a:spAutoFit/>
          </a:bodyPr>
          <a:lstStyle/>
          <a:p>
            <a:pPr>
              <a:spcBef>
                <a:spcPct val="50000"/>
              </a:spcBef>
              <a:defRPr/>
            </a:pPr>
            <a:r>
              <a:rPr lang="en-US" altLang="zh-CN" sz="1600" b="1" smtClean="0"/>
              <a:t>#</a:t>
            </a:r>
            <a:r>
              <a:rPr lang="en-US" altLang="zh-CN" sz="1600" b="1"/>
              <a:t>define N         5</a:t>
            </a:r>
          </a:p>
          <a:p>
            <a:pPr>
              <a:spcBef>
                <a:spcPct val="50000"/>
              </a:spcBef>
              <a:defRPr/>
            </a:pPr>
            <a:r>
              <a:rPr lang="en-US" altLang="zh-CN" sz="1600" b="1"/>
              <a:t>#define </a:t>
            </a:r>
            <a:r>
              <a:rPr lang="en-US" altLang="zh-CN" sz="1600" b="1" smtClean="0"/>
              <a:t>LEFT      </a:t>
            </a:r>
            <a:r>
              <a:rPr lang="en-US" altLang="zh-CN" sz="1600" b="1"/>
              <a:t>(i + N </a:t>
            </a:r>
            <a:r>
              <a:rPr lang="en-US" altLang="zh-CN" sz="1600" b="1">
                <a:latin typeface="Arial" charset="0"/>
              </a:rPr>
              <a:t>–</a:t>
            </a:r>
            <a:r>
              <a:rPr lang="en-US" altLang="zh-CN" sz="1600" b="1"/>
              <a:t> 1) % N</a:t>
            </a:r>
          </a:p>
          <a:p>
            <a:pPr>
              <a:spcBef>
                <a:spcPct val="50000"/>
              </a:spcBef>
              <a:defRPr/>
            </a:pPr>
            <a:r>
              <a:rPr lang="en-US" altLang="zh-CN" sz="1600" b="1"/>
              <a:t>#define </a:t>
            </a:r>
            <a:r>
              <a:rPr lang="en-US" altLang="zh-CN" sz="1600" b="1" smtClean="0"/>
              <a:t>RIGHT    </a:t>
            </a:r>
            <a:r>
              <a:rPr lang="en-US" altLang="zh-CN" sz="1600" b="1"/>
              <a:t>(i + 1) % N        </a:t>
            </a:r>
          </a:p>
          <a:p>
            <a:pPr>
              <a:spcBef>
                <a:spcPct val="50000"/>
              </a:spcBef>
              <a:defRPr/>
            </a:pPr>
            <a:r>
              <a:rPr lang="en-US" altLang="zh-CN" sz="1600" b="1" smtClean="0"/>
              <a:t>#</a:t>
            </a:r>
            <a:r>
              <a:rPr lang="en-US" altLang="zh-CN" sz="1600" b="1"/>
              <a:t>define THINKING 0</a:t>
            </a:r>
          </a:p>
          <a:p>
            <a:pPr>
              <a:spcBef>
                <a:spcPct val="50000"/>
              </a:spcBef>
              <a:defRPr/>
            </a:pPr>
            <a:r>
              <a:rPr lang="en-US" altLang="zh-CN" sz="1600" b="1"/>
              <a:t>#define HUNGRY   1</a:t>
            </a:r>
          </a:p>
          <a:p>
            <a:pPr>
              <a:spcBef>
                <a:spcPct val="50000"/>
              </a:spcBef>
              <a:defRPr/>
            </a:pPr>
            <a:r>
              <a:rPr lang="en-US" altLang="zh-CN" sz="1600" b="1"/>
              <a:t>#define EATING     </a:t>
            </a:r>
            <a:r>
              <a:rPr lang="en-US" altLang="zh-CN" sz="1600" b="1" smtClean="0"/>
              <a:t>2</a:t>
            </a:r>
          </a:p>
          <a:p>
            <a:pPr>
              <a:spcBef>
                <a:spcPct val="50000"/>
              </a:spcBef>
              <a:defRPr/>
            </a:pPr>
            <a:r>
              <a:rPr lang="en-US" altLang="zh-CN" sz="1600" b="1"/>
              <a:t>t</a:t>
            </a:r>
            <a:r>
              <a:rPr lang="en-US" altLang="zh-CN" sz="1600" b="1" smtClean="0"/>
              <a:t>ypedef int semaphore</a:t>
            </a:r>
            <a:endParaRPr lang="en-US" altLang="zh-CN" sz="1600" b="1"/>
          </a:p>
          <a:p>
            <a:pPr>
              <a:spcBef>
                <a:spcPct val="50000"/>
              </a:spcBef>
              <a:defRPr/>
            </a:pPr>
            <a:r>
              <a:rPr lang="en-US" altLang="zh-CN" sz="1600" b="1"/>
              <a:t>int state[N];</a:t>
            </a:r>
          </a:p>
          <a:p>
            <a:pPr>
              <a:spcBef>
                <a:spcPct val="50000"/>
              </a:spcBef>
              <a:defRPr/>
            </a:pPr>
            <a:r>
              <a:rPr lang="en-US" altLang="zh-CN" sz="1600" b="1"/>
              <a:t>semaphore mutex = 1;</a:t>
            </a:r>
          </a:p>
          <a:p>
            <a:pPr>
              <a:spcBef>
                <a:spcPct val="50000"/>
              </a:spcBef>
              <a:defRPr/>
            </a:pPr>
            <a:r>
              <a:rPr lang="en-US" altLang="zh-CN" sz="1600" b="1"/>
              <a:t>semaphore s[N];//</a:t>
            </a:r>
            <a:r>
              <a:rPr lang="zh-CN" altLang="en-US" sz="1600" b="1"/>
              <a:t>初始为</a:t>
            </a:r>
            <a:r>
              <a:rPr lang="en-US" altLang="zh-CN" sz="1600" b="1"/>
              <a:t>0</a:t>
            </a:r>
          </a:p>
        </p:txBody>
      </p:sp>
      <p:sp>
        <p:nvSpPr>
          <p:cNvPr id="694278" name="Text Box 6"/>
          <p:cNvSpPr txBox="1">
            <a:spLocks noChangeArrowheads="1"/>
          </p:cNvSpPr>
          <p:nvPr/>
        </p:nvSpPr>
        <p:spPr bwMode="auto">
          <a:xfrm>
            <a:off x="3672596" y="1700808"/>
            <a:ext cx="2520950" cy="3279775"/>
          </a:xfrm>
          <a:prstGeom prst="rect">
            <a:avLst/>
          </a:prstGeom>
          <a:solidFill>
            <a:schemeClr val="bg1">
              <a:lumMod val="95000"/>
            </a:schemeClr>
          </a:solidFill>
          <a:ln w="9525">
            <a:solidFill>
              <a:srgbClr val="9C4E00"/>
            </a:solidFill>
            <a:miter lim="800000"/>
            <a:headEnd/>
            <a:tailEnd/>
          </a:ln>
          <a:effectLst/>
        </p:spPr>
        <p:txBody>
          <a:bodyPr>
            <a:spAutoFit/>
          </a:bodyPr>
          <a:lstStyle/>
          <a:p>
            <a:pPr algn="ctr">
              <a:spcBef>
                <a:spcPct val="50000"/>
              </a:spcBef>
              <a:defRPr/>
            </a:pPr>
            <a:r>
              <a:rPr lang="zh-CN" altLang="en-US" sz="1600" b="1" dirty="0">
                <a:solidFill>
                  <a:srgbClr val="9C4E00"/>
                </a:solidFill>
              </a:rPr>
              <a:t>哲学家进程</a:t>
            </a:r>
          </a:p>
          <a:p>
            <a:pPr>
              <a:spcBef>
                <a:spcPct val="50000"/>
              </a:spcBef>
              <a:defRPr/>
            </a:pPr>
            <a:r>
              <a:rPr lang="en-US" altLang="zh-CN" sz="1600" b="1" dirty="0">
                <a:solidFill>
                  <a:srgbClr val="9C4E00"/>
                </a:solidFill>
              </a:rPr>
              <a:t>void philosopher(</a:t>
            </a:r>
            <a:r>
              <a:rPr lang="en-US" altLang="zh-CN" sz="1600" b="1" dirty="0" err="1">
                <a:solidFill>
                  <a:srgbClr val="9C4E00"/>
                </a:solidFill>
              </a:rPr>
              <a:t>int</a:t>
            </a:r>
            <a:r>
              <a:rPr lang="en-US" altLang="zh-CN" sz="1600" b="1" dirty="0">
                <a:solidFill>
                  <a:srgbClr val="9C4E00"/>
                </a:solidFill>
              </a:rPr>
              <a:t> </a:t>
            </a:r>
            <a:r>
              <a:rPr lang="en-US" altLang="zh-CN" sz="1600" b="1" dirty="0" err="1">
                <a:solidFill>
                  <a:srgbClr val="9C4E00"/>
                </a:solidFill>
              </a:rPr>
              <a:t>i</a:t>
            </a:r>
            <a:r>
              <a:rPr lang="en-US" altLang="zh-CN" sz="1600" b="1" dirty="0">
                <a:solidFill>
                  <a:srgbClr val="9C4E00"/>
                </a:solidFill>
              </a:rPr>
              <a:t>)</a:t>
            </a:r>
          </a:p>
          <a:p>
            <a:pPr>
              <a:spcBef>
                <a:spcPct val="50000"/>
              </a:spcBef>
              <a:defRPr/>
            </a:pPr>
            <a:r>
              <a:rPr lang="en-US" altLang="zh-CN" sz="1600" b="1" dirty="0">
                <a:solidFill>
                  <a:srgbClr val="9C4E00"/>
                </a:solidFill>
              </a:rPr>
              <a:t>{</a:t>
            </a:r>
          </a:p>
          <a:p>
            <a:pPr>
              <a:spcBef>
                <a:spcPct val="50000"/>
              </a:spcBef>
              <a:defRPr/>
            </a:pPr>
            <a:r>
              <a:rPr lang="en-US" altLang="zh-CN" sz="1600" b="1" dirty="0" smtClean="0">
                <a:solidFill>
                  <a:srgbClr val="9C4E00"/>
                </a:solidFill>
              </a:rPr>
              <a:t>    While(TRUE</a:t>
            </a:r>
            <a:r>
              <a:rPr lang="en-US" altLang="zh-CN" sz="1600" b="1" dirty="0">
                <a:solidFill>
                  <a:srgbClr val="9C4E00"/>
                </a:solidFill>
              </a:rPr>
              <a:t>){</a:t>
            </a:r>
          </a:p>
          <a:p>
            <a:pPr>
              <a:spcBef>
                <a:spcPct val="50000"/>
              </a:spcBef>
              <a:defRPr/>
            </a:pPr>
            <a:r>
              <a:rPr lang="en-US" altLang="zh-CN" sz="1600" b="1">
                <a:solidFill>
                  <a:srgbClr val="9C4E00"/>
                </a:solidFill>
              </a:rPr>
              <a:t>     </a:t>
            </a:r>
            <a:r>
              <a:rPr lang="en-US" altLang="zh-CN" sz="1600" b="1" smtClean="0">
                <a:solidFill>
                  <a:srgbClr val="9C4E00"/>
                </a:solidFill>
              </a:rPr>
              <a:t>    think()</a:t>
            </a:r>
            <a:r>
              <a:rPr lang="zh-CN" altLang="en-US" sz="1600" b="1" smtClean="0">
                <a:solidFill>
                  <a:srgbClr val="9C4E00"/>
                </a:solidFill>
              </a:rPr>
              <a:t>；</a:t>
            </a:r>
            <a:endParaRPr lang="zh-CN" altLang="en-US" sz="1600" b="1" dirty="0">
              <a:solidFill>
                <a:srgbClr val="9C4E00"/>
              </a:solidFill>
            </a:endParaRPr>
          </a:p>
          <a:p>
            <a:pPr>
              <a:spcBef>
                <a:spcPct val="50000"/>
              </a:spcBef>
              <a:defRPr/>
            </a:pPr>
            <a:r>
              <a:rPr lang="zh-CN" altLang="en-US" sz="1600" b="1" dirty="0">
                <a:solidFill>
                  <a:srgbClr val="9C4E00"/>
                </a:solidFill>
              </a:rPr>
              <a:t>      </a:t>
            </a:r>
            <a:r>
              <a:rPr lang="zh-CN" altLang="en-US" sz="1600" b="1" dirty="0" smtClean="0">
                <a:solidFill>
                  <a:srgbClr val="9C4E00"/>
                </a:solidFill>
              </a:rPr>
              <a:t>   </a:t>
            </a:r>
            <a:r>
              <a:rPr lang="en-US" altLang="zh-CN" sz="1600" b="1" dirty="0" err="1">
                <a:solidFill>
                  <a:srgbClr val="9C4E00"/>
                </a:solidFill>
              </a:rPr>
              <a:t>take_forks</a:t>
            </a:r>
            <a:r>
              <a:rPr lang="en-US" altLang="zh-CN" sz="1600" b="1" dirty="0">
                <a:solidFill>
                  <a:srgbClr val="9C4E00"/>
                </a:solidFill>
              </a:rPr>
              <a:t>(</a:t>
            </a:r>
            <a:r>
              <a:rPr lang="en-US" altLang="zh-CN" sz="1600" b="1" dirty="0" err="1">
                <a:solidFill>
                  <a:srgbClr val="9C4E00"/>
                </a:solidFill>
              </a:rPr>
              <a:t>i</a:t>
            </a:r>
            <a:r>
              <a:rPr lang="en-US" altLang="zh-CN" sz="1600" b="1" dirty="0">
                <a:solidFill>
                  <a:srgbClr val="9C4E00"/>
                </a:solidFill>
              </a:rPr>
              <a:t>);</a:t>
            </a:r>
          </a:p>
          <a:p>
            <a:pPr>
              <a:spcBef>
                <a:spcPct val="50000"/>
              </a:spcBef>
              <a:defRPr/>
            </a:pPr>
            <a:r>
              <a:rPr lang="en-US" altLang="zh-CN" sz="1600" b="1" dirty="0">
                <a:solidFill>
                  <a:srgbClr val="9C4E00"/>
                </a:solidFill>
              </a:rPr>
              <a:t>      </a:t>
            </a:r>
            <a:r>
              <a:rPr lang="en-US" altLang="zh-CN" sz="1600" b="1" dirty="0" smtClean="0">
                <a:solidFill>
                  <a:srgbClr val="9C4E00"/>
                </a:solidFill>
              </a:rPr>
              <a:t>   </a:t>
            </a:r>
            <a:r>
              <a:rPr lang="en-US" altLang="zh-CN" sz="1600" b="1" dirty="0">
                <a:solidFill>
                  <a:srgbClr val="9C4E00"/>
                </a:solidFill>
              </a:rPr>
              <a:t>eat(); </a:t>
            </a:r>
          </a:p>
          <a:p>
            <a:pPr>
              <a:spcBef>
                <a:spcPct val="50000"/>
              </a:spcBef>
              <a:defRPr/>
            </a:pPr>
            <a:r>
              <a:rPr lang="en-US" altLang="zh-CN" sz="1600" b="1" dirty="0">
                <a:solidFill>
                  <a:srgbClr val="9C4E00"/>
                </a:solidFill>
              </a:rPr>
              <a:t>     </a:t>
            </a:r>
            <a:r>
              <a:rPr lang="en-US" altLang="zh-CN" sz="1600" b="1" dirty="0" smtClean="0">
                <a:solidFill>
                  <a:srgbClr val="9C4E00"/>
                </a:solidFill>
              </a:rPr>
              <a:t>    </a:t>
            </a:r>
            <a:r>
              <a:rPr lang="en-US" altLang="zh-CN" sz="1600" b="1" dirty="0" err="1">
                <a:solidFill>
                  <a:srgbClr val="9C4E00"/>
                </a:solidFill>
              </a:rPr>
              <a:t>put_forks</a:t>
            </a:r>
            <a:r>
              <a:rPr lang="en-US" altLang="zh-CN" sz="1600" b="1" dirty="0">
                <a:solidFill>
                  <a:srgbClr val="9C4E00"/>
                </a:solidFill>
              </a:rPr>
              <a:t>(</a:t>
            </a:r>
            <a:r>
              <a:rPr lang="en-US" altLang="zh-CN" sz="1600" b="1" dirty="0" err="1">
                <a:solidFill>
                  <a:srgbClr val="9C4E00"/>
                </a:solidFill>
              </a:rPr>
              <a:t>i</a:t>
            </a:r>
            <a:r>
              <a:rPr lang="en-US" altLang="zh-CN" sz="1600" b="1" dirty="0">
                <a:solidFill>
                  <a:srgbClr val="9C4E00"/>
                </a:solidFill>
              </a:rPr>
              <a:t>);}</a:t>
            </a:r>
          </a:p>
          <a:p>
            <a:pPr>
              <a:spcBef>
                <a:spcPct val="50000"/>
              </a:spcBef>
              <a:defRPr/>
            </a:pPr>
            <a:r>
              <a:rPr lang="en-US" altLang="zh-CN" sz="1600" b="1" dirty="0">
                <a:solidFill>
                  <a:srgbClr val="9C4E00"/>
                </a:solidFill>
              </a:rPr>
              <a:t>}</a:t>
            </a:r>
          </a:p>
        </p:txBody>
      </p:sp>
      <p:sp>
        <p:nvSpPr>
          <p:cNvPr id="694279" name="Text Box 7"/>
          <p:cNvSpPr txBox="1">
            <a:spLocks noChangeArrowheads="1"/>
          </p:cNvSpPr>
          <p:nvPr/>
        </p:nvSpPr>
        <p:spPr bwMode="auto">
          <a:xfrm>
            <a:off x="6335900" y="1700808"/>
            <a:ext cx="2520950" cy="3279775"/>
          </a:xfrm>
          <a:prstGeom prst="rect">
            <a:avLst/>
          </a:prstGeom>
          <a:solidFill>
            <a:schemeClr val="bg1">
              <a:lumMod val="95000"/>
            </a:schemeClr>
          </a:solidFill>
          <a:ln w="9525">
            <a:solidFill>
              <a:srgbClr val="9C4E00"/>
            </a:solidFill>
            <a:miter lim="800000"/>
            <a:headEnd/>
            <a:tailEnd/>
          </a:ln>
          <a:effectLst/>
        </p:spPr>
        <p:txBody>
          <a:bodyPr>
            <a:spAutoFit/>
          </a:bodyPr>
          <a:lstStyle/>
          <a:p>
            <a:pPr algn="ctr">
              <a:spcBef>
                <a:spcPct val="50000"/>
              </a:spcBef>
              <a:defRPr/>
            </a:pPr>
            <a:r>
              <a:rPr lang="zh-CN" altLang="en-US" sz="1600" b="1">
                <a:solidFill>
                  <a:srgbClr val="9C4E00"/>
                </a:solidFill>
              </a:rPr>
              <a:t>取叉子函数</a:t>
            </a:r>
          </a:p>
          <a:p>
            <a:pPr>
              <a:spcBef>
                <a:spcPct val="50000"/>
              </a:spcBef>
              <a:defRPr/>
            </a:pPr>
            <a:r>
              <a:rPr lang="en-US" altLang="zh-CN" sz="1600" b="1">
                <a:solidFill>
                  <a:srgbClr val="9C4E00"/>
                </a:solidFill>
              </a:rPr>
              <a:t>void take_forks (int i)</a:t>
            </a:r>
          </a:p>
          <a:p>
            <a:pPr>
              <a:spcBef>
                <a:spcPct val="50000"/>
              </a:spcBef>
              <a:defRPr/>
            </a:pPr>
            <a:r>
              <a:rPr lang="en-US" altLang="zh-CN" sz="1600" b="1">
                <a:solidFill>
                  <a:srgbClr val="9C4E00"/>
                </a:solidFill>
              </a:rPr>
              <a:t>{</a:t>
            </a:r>
          </a:p>
          <a:p>
            <a:pPr>
              <a:spcBef>
                <a:spcPct val="50000"/>
              </a:spcBef>
              <a:defRPr/>
            </a:pPr>
            <a:r>
              <a:rPr lang="en-US" altLang="zh-CN" sz="1600" b="1">
                <a:solidFill>
                  <a:srgbClr val="9C4E00"/>
                </a:solidFill>
              </a:rPr>
              <a:t>   </a:t>
            </a:r>
            <a:r>
              <a:rPr lang="en-US" altLang="zh-CN" sz="1600" b="1" smtClean="0">
                <a:solidFill>
                  <a:srgbClr val="FF0000"/>
                </a:solidFill>
              </a:rPr>
              <a:t>down(&amp;mutex</a:t>
            </a:r>
            <a:r>
              <a:rPr lang="en-US" altLang="zh-CN" sz="1600" b="1">
                <a:solidFill>
                  <a:srgbClr val="FF0000"/>
                </a:solidFill>
              </a:rPr>
              <a:t>);</a:t>
            </a:r>
          </a:p>
          <a:p>
            <a:pPr>
              <a:spcBef>
                <a:spcPct val="50000"/>
              </a:spcBef>
              <a:defRPr/>
            </a:pPr>
            <a:r>
              <a:rPr lang="en-US" altLang="zh-CN" sz="1600" b="1">
                <a:solidFill>
                  <a:srgbClr val="9C4E00"/>
                </a:solidFill>
              </a:rPr>
              <a:t>   state[i] = HUNGRY;</a:t>
            </a:r>
          </a:p>
          <a:p>
            <a:pPr>
              <a:spcBef>
                <a:spcPct val="50000"/>
              </a:spcBef>
              <a:defRPr/>
            </a:pPr>
            <a:r>
              <a:rPr lang="en-US" altLang="zh-CN" sz="1600" b="1">
                <a:solidFill>
                  <a:srgbClr val="9C4E00"/>
                </a:solidFill>
              </a:rPr>
              <a:t>   test(i);</a:t>
            </a:r>
          </a:p>
          <a:p>
            <a:pPr>
              <a:spcBef>
                <a:spcPct val="50000"/>
              </a:spcBef>
              <a:defRPr/>
            </a:pPr>
            <a:r>
              <a:rPr lang="en-US" altLang="zh-CN" sz="1600" b="1">
                <a:solidFill>
                  <a:srgbClr val="9C4E00"/>
                </a:solidFill>
              </a:rPr>
              <a:t>   </a:t>
            </a:r>
            <a:r>
              <a:rPr lang="en-US" altLang="zh-CN" sz="1600" b="1" smtClean="0">
                <a:solidFill>
                  <a:srgbClr val="FF0000"/>
                </a:solidFill>
              </a:rPr>
              <a:t>up(&amp;mutex</a:t>
            </a:r>
            <a:r>
              <a:rPr lang="en-US" altLang="zh-CN" sz="1600" b="1">
                <a:solidFill>
                  <a:srgbClr val="FF0000"/>
                </a:solidFill>
              </a:rPr>
              <a:t>);</a:t>
            </a:r>
          </a:p>
          <a:p>
            <a:pPr>
              <a:spcBef>
                <a:spcPct val="50000"/>
              </a:spcBef>
              <a:defRPr/>
            </a:pPr>
            <a:r>
              <a:rPr lang="en-US" altLang="zh-CN" sz="1600" b="1">
                <a:solidFill>
                  <a:srgbClr val="FF0000"/>
                </a:solidFill>
              </a:rPr>
              <a:t>   </a:t>
            </a:r>
            <a:r>
              <a:rPr lang="en-US" altLang="zh-CN" sz="1600" b="1" smtClean="0">
                <a:solidFill>
                  <a:srgbClr val="FF0000"/>
                </a:solidFill>
              </a:rPr>
              <a:t>down(&amp;s[i</a:t>
            </a:r>
            <a:r>
              <a:rPr lang="en-US" altLang="zh-CN" sz="1600" b="1">
                <a:solidFill>
                  <a:srgbClr val="FF0000"/>
                </a:solidFill>
              </a:rPr>
              <a:t>]);</a:t>
            </a:r>
          </a:p>
          <a:p>
            <a:pPr>
              <a:spcBef>
                <a:spcPct val="50000"/>
              </a:spcBef>
              <a:defRPr/>
            </a:pPr>
            <a:r>
              <a:rPr lang="en-US" altLang="zh-CN" sz="1600" b="1">
                <a:solidFill>
                  <a:srgbClr val="9C4E00"/>
                </a:solidFill>
              </a:rPr>
              <a:t>}</a:t>
            </a:r>
          </a:p>
        </p:txBody>
      </p:sp>
      <p:sp>
        <p:nvSpPr>
          <p:cNvPr id="10" name="Rectangle 2"/>
          <p:cNvSpPr txBox="1">
            <a:spLocks noChangeArrowheads="1"/>
          </p:cNvSpPr>
          <p:nvPr/>
        </p:nvSpPr>
        <p:spPr>
          <a:xfrm>
            <a:off x="971600" y="188640"/>
            <a:ext cx="5868652" cy="47302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kern="0" smtClean="0"/>
              <a:t>哲学家就餐问题的信号量解法</a:t>
            </a:r>
          </a:p>
        </p:txBody>
      </p:sp>
    </p:spTree>
    <p:extLst>
      <p:ext uri="{BB962C8B-B14F-4D97-AF65-F5344CB8AC3E}">
        <p14:creationId xmlns:p14="http://schemas.microsoft.com/office/powerpoint/2010/main" val="2759739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94276"/>
                                        </p:tgtEl>
                                        <p:attrNameLst>
                                          <p:attrName>style.visibility</p:attrName>
                                        </p:attrNameLst>
                                      </p:cBhvr>
                                      <p:to>
                                        <p:strVal val="visible"/>
                                      </p:to>
                                    </p:set>
                                    <p:animEffect transition="in" filter="checkerboard(across)">
                                      <p:cBhvr>
                                        <p:cTn id="7" dur="500"/>
                                        <p:tgtEl>
                                          <p:spTgt spid="694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4278"/>
                                        </p:tgtEl>
                                        <p:attrNameLst>
                                          <p:attrName>style.visibility</p:attrName>
                                        </p:attrNameLst>
                                      </p:cBhvr>
                                      <p:to>
                                        <p:strVal val="visible"/>
                                      </p:to>
                                    </p:set>
                                    <p:animEffect transition="in" filter="blinds(horizontal)">
                                      <p:cBhvr>
                                        <p:cTn id="12" dur="500"/>
                                        <p:tgtEl>
                                          <p:spTgt spid="6942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4279"/>
                                        </p:tgtEl>
                                        <p:attrNameLst>
                                          <p:attrName>style.visibility</p:attrName>
                                        </p:attrNameLst>
                                      </p:cBhvr>
                                      <p:to>
                                        <p:strVal val="visible"/>
                                      </p:to>
                                    </p:set>
                                    <p:animEffect transition="in" filter="blinds(horizontal)">
                                      <p:cBhvr>
                                        <p:cTn id="17" dur="500"/>
                                        <p:tgtEl>
                                          <p:spTgt spid="694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6" grpId="0" animBg="1"/>
      <p:bldP spid="694278" grpId="0" animBg="1"/>
      <p:bldP spid="69427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301" name="Text Box 5"/>
          <p:cNvSpPr txBox="1">
            <a:spLocks noChangeArrowheads="1"/>
          </p:cNvSpPr>
          <p:nvPr/>
        </p:nvSpPr>
        <p:spPr bwMode="auto">
          <a:xfrm>
            <a:off x="323528" y="1628800"/>
            <a:ext cx="2520950" cy="3279775"/>
          </a:xfrm>
          <a:prstGeom prst="rect">
            <a:avLst/>
          </a:prstGeom>
          <a:solidFill>
            <a:schemeClr val="bg1">
              <a:lumMod val="95000"/>
            </a:schemeClr>
          </a:solidFill>
          <a:ln w="9525">
            <a:solidFill>
              <a:srgbClr val="9C4E00"/>
            </a:solidFill>
            <a:miter lim="800000"/>
            <a:headEnd/>
            <a:tailEnd/>
          </a:ln>
          <a:effectLst/>
        </p:spPr>
        <p:txBody>
          <a:bodyPr>
            <a:spAutoFit/>
          </a:bodyPr>
          <a:lstStyle/>
          <a:p>
            <a:pPr algn="ctr">
              <a:spcBef>
                <a:spcPct val="50000"/>
              </a:spcBef>
              <a:defRPr/>
            </a:pPr>
            <a:r>
              <a:rPr lang="zh-CN" altLang="en-US" sz="1600" b="1">
                <a:solidFill>
                  <a:srgbClr val="9C4E00"/>
                </a:solidFill>
              </a:rPr>
              <a:t>放叉子函数</a:t>
            </a:r>
          </a:p>
          <a:p>
            <a:pPr>
              <a:spcBef>
                <a:spcPct val="50000"/>
              </a:spcBef>
              <a:defRPr/>
            </a:pPr>
            <a:r>
              <a:rPr lang="en-US" altLang="zh-CN" sz="1600" b="1">
                <a:solidFill>
                  <a:srgbClr val="9C4E00"/>
                </a:solidFill>
              </a:rPr>
              <a:t>void put_forks (int i)</a:t>
            </a:r>
          </a:p>
          <a:p>
            <a:pPr>
              <a:spcBef>
                <a:spcPct val="50000"/>
              </a:spcBef>
              <a:defRPr/>
            </a:pPr>
            <a:r>
              <a:rPr lang="en-US" altLang="zh-CN" sz="1600" b="1">
                <a:solidFill>
                  <a:srgbClr val="9C4E00"/>
                </a:solidFill>
              </a:rPr>
              <a:t>{</a:t>
            </a:r>
          </a:p>
          <a:p>
            <a:pPr>
              <a:spcBef>
                <a:spcPct val="50000"/>
              </a:spcBef>
              <a:defRPr/>
            </a:pPr>
            <a:r>
              <a:rPr lang="en-US" altLang="zh-CN" sz="1600" b="1">
                <a:solidFill>
                  <a:srgbClr val="9C4E00"/>
                </a:solidFill>
              </a:rPr>
              <a:t>   </a:t>
            </a:r>
            <a:r>
              <a:rPr lang="en-US" altLang="zh-CN" sz="1600" b="1" smtClean="0">
                <a:solidFill>
                  <a:srgbClr val="FF0000"/>
                </a:solidFill>
              </a:rPr>
              <a:t>down(&amp;mutex</a:t>
            </a:r>
            <a:r>
              <a:rPr lang="en-US" altLang="zh-CN" sz="1600" b="1">
                <a:solidFill>
                  <a:srgbClr val="FF0000"/>
                </a:solidFill>
              </a:rPr>
              <a:t>);</a:t>
            </a:r>
          </a:p>
          <a:p>
            <a:pPr>
              <a:spcBef>
                <a:spcPct val="50000"/>
              </a:spcBef>
              <a:defRPr/>
            </a:pPr>
            <a:r>
              <a:rPr lang="en-US" altLang="zh-CN" sz="1600" b="1">
                <a:solidFill>
                  <a:srgbClr val="9C4E00"/>
                </a:solidFill>
              </a:rPr>
              <a:t>   state[i] = THINKING;</a:t>
            </a:r>
          </a:p>
          <a:p>
            <a:pPr>
              <a:spcBef>
                <a:spcPct val="50000"/>
              </a:spcBef>
              <a:defRPr/>
            </a:pPr>
            <a:r>
              <a:rPr lang="en-US" altLang="zh-CN" sz="1600" b="1">
                <a:solidFill>
                  <a:srgbClr val="9C4E00"/>
                </a:solidFill>
              </a:rPr>
              <a:t>   test(LEFT(i));</a:t>
            </a:r>
          </a:p>
          <a:p>
            <a:pPr>
              <a:spcBef>
                <a:spcPct val="50000"/>
              </a:spcBef>
              <a:defRPr/>
            </a:pPr>
            <a:r>
              <a:rPr lang="en-US" altLang="zh-CN" sz="1600" b="1">
                <a:solidFill>
                  <a:srgbClr val="9C4E00"/>
                </a:solidFill>
              </a:rPr>
              <a:t>   test(RIGHT(i));</a:t>
            </a:r>
          </a:p>
          <a:p>
            <a:pPr>
              <a:spcBef>
                <a:spcPct val="50000"/>
              </a:spcBef>
              <a:defRPr/>
            </a:pPr>
            <a:r>
              <a:rPr lang="en-US" altLang="zh-CN" sz="1600" b="1">
                <a:solidFill>
                  <a:srgbClr val="FF0000"/>
                </a:solidFill>
              </a:rPr>
              <a:t>   </a:t>
            </a:r>
            <a:r>
              <a:rPr lang="en-US" altLang="zh-CN" sz="1600" b="1" smtClean="0">
                <a:solidFill>
                  <a:srgbClr val="FF0000"/>
                </a:solidFill>
              </a:rPr>
              <a:t>up(&amp;mutex</a:t>
            </a:r>
            <a:r>
              <a:rPr lang="en-US" altLang="zh-CN" sz="1600" b="1">
                <a:solidFill>
                  <a:srgbClr val="FF0000"/>
                </a:solidFill>
              </a:rPr>
              <a:t>);</a:t>
            </a:r>
          </a:p>
          <a:p>
            <a:pPr>
              <a:spcBef>
                <a:spcPct val="50000"/>
              </a:spcBef>
              <a:defRPr/>
            </a:pPr>
            <a:r>
              <a:rPr lang="en-US" altLang="zh-CN" sz="1600" b="1">
                <a:solidFill>
                  <a:srgbClr val="9C4E00"/>
                </a:solidFill>
              </a:rPr>
              <a:t>}</a:t>
            </a:r>
          </a:p>
        </p:txBody>
      </p:sp>
      <p:sp>
        <p:nvSpPr>
          <p:cNvPr id="695302" name="Text Box 6"/>
          <p:cNvSpPr txBox="1">
            <a:spLocks noChangeArrowheads="1"/>
          </p:cNvSpPr>
          <p:nvPr/>
        </p:nvSpPr>
        <p:spPr bwMode="auto">
          <a:xfrm>
            <a:off x="2951820" y="1628775"/>
            <a:ext cx="5940660" cy="3662541"/>
          </a:xfrm>
          <a:prstGeom prst="rect">
            <a:avLst/>
          </a:prstGeom>
          <a:solidFill>
            <a:schemeClr val="bg1">
              <a:lumMod val="95000"/>
            </a:schemeClr>
          </a:solidFill>
          <a:ln w="9525">
            <a:solidFill>
              <a:srgbClr val="9C4E00"/>
            </a:solidFill>
            <a:miter lim="800000"/>
            <a:headEnd/>
            <a:tailEnd/>
          </a:ln>
          <a:effectLst/>
        </p:spPr>
        <p:txBody>
          <a:bodyPr wrap="square">
            <a:spAutoFit/>
          </a:bodyPr>
          <a:lstStyle/>
          <a:p>
            <a:pPr algn="ctr">
              <a:spcBef>
                <a:spcPct val="50000"/>
              </a:spcBef>
              <a:defRPr/>
            </a:pPr>
            <a:r>
              <a:rPr lang="en-US" altLang="zh-CN" sz="1600" b="1">
                <a:solidFill>
                  <a:srgbClr val="9C4E00"/>
                </a:solidFill>
              </a:rPr>
              <a:t>Test</a:t>
            </a:r>
            <a:r>
              <a:rPr lang="zh-CN" altLang="en-US" sz="1600" b="1">
                <a:solidFill>
                  <a:srgbClr val="9C4E00"/>
                </a:solidFill>
              </a:rPr>
              <a:t>函数</a:t>
            </a:r>
          </a:p>
          <a:p>
            <a:pPr>
              <a:spcBef>
                <a:spcPct val="50000"/>
              </a:spcBef>
              <a:defRPr/>
            </a:pPr>
            <a:r>
              <a:rPr lang="en-US" altLang="zh-CN" sz="1600" b="1">
                <a:solidFill>
                  <a:srgbClr val="9C4E00"/>
                </a:solidFill>
              </a:rPr>
              <a:t>void test (int i)</a:t>
            </a:r>
          </a:p>
          <a:p>
            <a:pPr>
              <a:spcBef>
                <a:spcPct val="50000"/>
              </a:spcBef>
              <a:defRPr/>
            </a:pPr>
            <a:r>
              <a:rPr lang="en-US" altLang="zh-CN" sz="1600" b="1">
                <a:solidFill>
                  <a:srgbClr val="9C4E00"/>
                </a:solidFill>
              </a:rPr>
              <a:t>{</a:t>
            </a:r>
          </a:p>
          <a:p>
            <a:pPr>
              <a:spcBef>
                <a:spcPct val="50000"/>
              </a:spcBef>
              <a:defRPr/>
            </a:pPr>
            <a:r>
              <a:rPr lang="en-US" altLang="zh-CN" sz="1600" b="1">
                <a:solidFill>
                  <a:srgbClr val="9C4E00"/>
                </a:solidFill>
              </a:rPr>
              <a:t>   if((state[i] == HUNGRY</a:t>
            </a:r>
            <a:r>
              <a:rPr lang="en-US" altLang="zh-CN" sz="1600" b="1" smtClean="0">
                <a:solidFill>
                  <a:srgbClr val="9C4E00"/>
                </a:solidFill>
              </a:rPr>
              <a:t>) &amp;&amp; </a:t>
            </a:r>
            <a:r>
              <a:rPr lang="en-US" altLang="zh-CN" sz="1600" b="1">
                <a:solidFill>
                  <a:srgbClr val="9C4E00"/>
                </a:solidFill>
              </a:rPr>
              <a:t>(state[LEFT(i)] </a:t>
            </a:r>
            <a:r>
              <a:rPr lang="zh-CN" altLang="en-US" sz="1600" b="1">
                <a:solidFill>
                  <a:srgbClr val="9C4E00"/>
                </a:solidFill>
              </a:rPr>
              <a:t>！</a:t>
            </a:r>
            <a:r>
              <a:rPr lang="en-US" altLang="zh-CN" sz="1600" b="1">
                <a:solidFill>
                  <a:srgbClr val="9C4E00"/>
                </a:solidFill>
              </a:rPr>
              <a:t>= EATING)</a:t>
            </a:r>
          </a:p>
          <a:p>
            <a:pPr>
              <a:spcBef>
                <a:spcPct val="50000"/>
              </a:spcBef>
              <a:defRPr/>
            </a:pPr>
            <a:r>
              <a:rPr lang="en-US" altLang="zh-CN" sz="1600" b="1" smtClean="0">
                <a:solidFill>
                  <a:srgbClr val="9C4E00"/>
                </a:solidFill>
              </a:rPr>
              <a:t>&amp;&amp; </a:t>
            </a:r>
            <a:r>
              <a:rPr lang="en-US" altLang="zh-CN" sz="1600" b="1">
                <a:solidFill>
                  <a:srgbClr val="9C4E00"/>
                </a:solidFill>
              </a:rPr>
              <a:t>(state[RIGHT(i)] != EATING))</a:t>
            </a:r>
          </a:p>
          <a:p>
            <a:pPr>
              <a:spcBef>
                <a:spcPct val="50000"/>
              </a:spcBef>
              <a:defRPr/>
            </a:pPr>
            <a:r>
              <a:rPr lang="en-US" altLang="zh-CN" sz="1600" b="1">
                <a:solidFill>
                  <a:srgbClr val="9C4E00"/>
                </a:solidFill>
              </a:rPr>
              <a:t>   {</a:t>
            </a:r>
          </a:p>
          <a:p>
            <a:pPr>
              <a:spcBef>
                <a:spcPct val="50000"/>
              </a:spcBef>
              <a:defRPr/>
            </a:pPr>
            <a:r>
              <a:rPr lang="en-US" altLang="zh-CN" sz="1600" b="1">
                <a:solidFill>
                  <a:srgbClr val="9C4E00"/>
                </a:solidFill>
              </a:rPr>
              <a:t>           state[i] = EATING;</a:t>
            </a:r>
          </a:p>
          <a:p>
            <a:pPr>
              <a:spcBef>
                <a:spcPct val="50000"/>
              </a:spcBef>
              <a:defRPr/>
            </a:pPr>
            <a:r>
              <a:rPr lang="en-US" altLang="zh-CN" sz="1600" b="1">
                <a:solidFill>
                  <a:srgbClr val="FF0000"/>
                </a:solidFill>
              </a:rPr>
              <a:t>           </a:t>
            </a:r>
            <a:r>
              <a:rPr lang="en-US" altLang="zh-CN" sz="1600" b="1" smtClean="0">
                <a:solidFill>
                  <a:srgbClr val="FF0000"/>
                </a:solidFill>
              </a:rPr>
              <a:t>up(&amp;s[i</a:t>
            </a:r>
            <a:r>
              <a:rPr lang="en-US" altLang="zh-CN" sz="1600" b="1">
                <a:solidFill>
                  <a:srgbClr val="FF0000"/>
                </a:solidFill>
              </a:rPr>
              <a:t>]);</a:t>
            </a:r>
          </a:p>
          <a:p>
            <a:pPr>
              <a:spcBef>
                <a:spcPct val="50000"/>
              </a:spcBef>
              <a:defRPr/>
            </a:pPr>
            <a:r>
              <a:rPr lang="en-US" altLang="zh-CN" sz="1600" b="1">
                <a:solidFill>
                  <a:srgbClr val="9C4E00"/>
                </a:solidFill>
              </a:rPr>
              <a:t>    }</a:t>
            </a:r>
          </a:p>
          <a:p>
            <a:pPr>
              <a:spcBef>
                <a:spcPct val="50000"/>
              </a:spcBef>
              <a:defRPr/>
            </a:pPr>
            <a:r>
              <a:rPr lang="en-US" altLang="zh-CN" sz="1600" b="1">
                <a:solidFill>
                  <a:srgbClr val="9C4E00"/>
                </a:solidFill>
              </a:rPr>
              <a:t>}</a:t>
            </a:r>
          </a:p>
        </p:txBody>
      </p:sp>
      <p:sp>
        <p:nvSpPr>
          <p:cNvPr id="9" name="Rectangle 2"/>
          <p:cNvSpPr txBox="1">
            <a:spLocks noChangeArrowheads="1"/>
          </p:cNvSpPr>
          <p:nvPr/>
        </p:nvSpPr>
        <p:spPr>
          <a:xfrm>
            <a:off x="971600" y="188640"/>
            <a:ext cx="5868652" cy="47302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kern="0" smtClean="0"/>
              <a:t>哲学家就餐问题的信号量解法</a:t>
            </a:r>
          </a:p>
        </p:txBody>
      </p:sp>
    </p:spTree>
    <p:extLst>
      <p:ext uri="{BB962C8B-B14F-4D97-AF65-F5344CB8AC3E}">
        <p14:creationId xmlns:p14="http://schemas.microsoft.com/office/powerpoint/2010/main" val="1711446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5301"/>
                                        </p:tgtEl>
                                        <p:attrNameLst>
                                          <p:attrName>style.visibility</p:attrName>
                                        </p:attrNameLst>
                                      </p:cBhvr>
                                      <p:to>
                                        <p:strVal val="visible"/>
                                      </p:to>
                                    </p:set>
                                    <p:animEffect transition="in" filter="blinds(horizontal)">
                                      <p:cBhvr>
                                        <p:cTn id="7" dur="500"/>
                                        <p:tgtEl>
                                          <p:spTgt spid="695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5302"/>
                                        </p:tgtEl>
                                        <p:attrNameLst>
                                          <p:attrName>style.visibility</p:attrName>
                                        </p:attrNameLst>
                                      </p:cBhvr>
                                      <p:to>
                                        <p:strVal val="visible"/>
                                      </p:to>
                                    </p:set>
                                    <p:animEffect transition="in" filter="blinds(horizontal)">
                                      <p:cBhvr>
                                        <p:cTn id="12" dur="500"/>
                                        <p:tgtEl>
                                          <p:spTgt spid="69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01" grpId="0" animBg="1"/>
      <p:bldP spid="695302"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5" name="Rectangle 2"/>
          <p:cNvSpPr>
            <a:spLocks noGrp="1" noChangeArrowheads="1"/>
          </p:cNvSpPr>
          <p:nvPr>
            <p:ph type="title" idx="4294967295"/>
          </p:nvPr>
        </p:nvSpPr>
        <p:spPr>
          <a:xfrm>
            <a:off x="935596" y="153107"/>
            <a:ext cx="4212468" cy="503585"/>
          </a:xfrm>
          <a:prstGeom prst="rect">
            <a:avLst/>
          </a:prstGeom>
        </p:spPr>
        <p:txBody>
          <a:bodyPr/>
          <a:lstStyle/>
          <a:p>
            <a:pPr algn="l" eaLnBrk="1" hangingPunct="1"/>
            <a:r>
              <a:rPr lang="zh-CN" altLang="en-US" sz="3200" b="1" smtClean="0"/>
              <a:t>读者</a:t>
            </a:r>
            <a:r>
              <a:rPr lang="en-US" altLang="zh-CN" sz="3200" b="1" smtClean="0"/>
              <a:t>-</a:t>
            </a:r>
            <a:r>
              <a:rPr lang="zh-CN" altLang="en-US" sz="3200" b="1" smtClean="0"/>
              <a:t>写者问题</a:t>
            </a:r>
          </a:p>
        </p:txBody>
      </p:sp>
      <p:sp>
        <p:nvSpPr>
          <p:cNvPr id="673795" name="Rectangle 3"/>
          <p:cNvSpPr>
            <a:spLocks noGrp="1" noChangeArrowheads="1"/>
          </p:cNvSpPr>
          <p:nvPr>
            <p:ph type="body" idx="4294967295"/>
          </p:nvPr>
        </p:nvSpPr>
        <p:spPr>
          <a:xfrm>
            <a:off x="935596" y="872716"/>
            <a:ext cx="7128792" cy="2520280"/>
          </a:xfrm>
        </p:spPr>
        <p:txBody>
          <a:bodyPr/>
          <a:lstStyle/>
          <a:p>
            <a:pPr eaLnBrk="1" hangingPunct="1">
              <a:lnSpc>
                <a:spcPct val="150000"/>
              </a:lnSpc>
              <a:spcBef>
                <a:spcPts val="0"/>
              </a:spcBef>
              <a:buFont typeface="Wingdings" panose="05000000000000000000" pitchFamily="2" charset="2"/>
              <a:buChar char="n"/>
              <a:defRPr/>
            </a:pPr>
            <a:r>
              <a:rPr lang="zh-CN" altLang="en-US" sz="2400" smtClean="0"/>
              <a:t>问题描述</a:t>
            </a:r>
          </a:p>
          <a:p>
            <a:pPr lvl="1" eaLnBrk="1" hangingPunct="1">
              <a:lnSpc>
                <a:spcPct val="150000"/>
              </a:lnSpc>
              <a:spcBef>
                <a:spcPts val="0"/>
              </a:spcBef>
              <a:buFont typeface="Wingdings" panose="05000000000000000000" pitchFamily="2" charset="2"/>
              <a:buChar char="Ø"/>
              <a:defRPr/>
            </a:pPr>
            <a:r>
              <a:rPr lang="zh-CN" altLang="en-US" sz="2000" smtClean="0"/>
              <a:t>写者向数据区放数据，读者从数据区获取数据</a:t>
            </a:r>
          </a:p>
          <a:p>
            <a:pPr lvl="1" eaLnBrk="1" hangingPunct="1">
              <a:lnSpc>
                <a:spcPct val="150000"/>
              </a:lnSpc>
              <a:spcBef>
                <a:spcPts val="0"/>
              </a:spcBef>
              <a:buFont typeface="Wingdings" panose="05000000000000000000" pitchFamily="2" charset="2"/>
              <a:buChar char="Ø"/>
              <a:defRPr/>
            </a:pPr>
            <a:r>
              <a:rPr lang="zh-CN" altLang="en-US" sz="2000" smtClean="0"/>
              <a:t>多个读者可同时读取数据</a:t>
            </a:r>
          </a:p>
          <a:p>
            <a:pPr lvl="1" eaLnBrk="1" hangingPunct="1">
              <a:lnSpc>
                <a:spcPct val="150000"/>
              </a:lnSpc>
              <a:spcBef>
                <a:spcPts val="0"/>
              </a:spcBef>
              <a:buFont typeface="Wingdings" panose="05000000000000000000" pitchFamily="2" charset="2"/>
              <a:buChar char="Ø"/>
              <a:defRPr/>
            </a:pPr>
            <a:r>
              <a:rPr lang="zh-CN" altLang="en-US" sz="2000" smtClean="0"/>
              <a:t>多个写者不能同时写数据</a:t>
            </a:r>
          </a:p>
          <a:p>
            <a:pPr lvl="1" eaLnBrk="1" hangingPunct="1">
              <a:lnSpc>
                <a:spcPct val="150000"/>
              </a:lnSpc>
              <a:spcBef>
                <a:spcPts val="0"/>
              </a:spcBef>
              <a:buFont typeface="Wingdings" panose="05000000000000000000" pitchFamily="2" charset="2"/>
              <a:buChar char="Ø"/>
              <a:defRPr/>
            </a:pPr>
            <a:r>
              <a:rPr lang="zh-CN" altLang="en-US" sz="2000" smtClean="0"/>
              <a:t>读者和写者的控制策略变化多端</a:t>
            </a:r>
          </a:p>
        </p:txBody>
      </p:sp>
      <p:pic>
        <p:nvPicPr>
          <p:cNvPr id="673798" name="Picture 6" descr="读者—写者问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692" y="3429000"/>
            <a:ext cx="50482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0451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7765"/>
                                        </p:tgtEl>
                                        <p:attrNameLst>
                                          <p:attrName>style.visibility</p:attrName>
                                        </p:attrNameLst>
                                      </p:cBhvr>
                                      <p:to>
                                        <p:strVal val="visible"/>
                                      </p:to>
                                    </p:set>
                                    <p:animEffect transition="in" filter="dissolve">
                                      <p:cBhvr>
                                        <p:cTn id="7" dur="500"/>
                                        <p:tgtEl>
                                          <p:spTgt spid="11776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73795">
                                            <p:txEl>
                                              <p:pRg st="0" end="0"/>
                                            </p:txEl>
                                          </p:spTgt>
                                        </p:tgtEl>
                                        <p:attrNameLst>
                                          <p:attrName>style.visibility</p:attrName>
                                        </p:attrNameLst>
                                      </p:cBhvr>
                                      <p:to>
                                        <p:strVal val="visible"/>
                                      </p:to>
                                    </p:set>
                                    <p:anim calcmode="lin" valueType="num">
                                      <p:cBhvr additive="base">
                                        <p:cTn id="11" dur="500" fill="hold"/>
                                        <p:tgtEl>
                                          <p:spTgt spid="67379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73795">
                                            <p:txEl>
                                              <p:pRg st="0" end="0"/>
                                            </p:txEl>
                                          </p:spTgt>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73795">
                                            <p:txEl>
                                              <p:pRg st="1" end="1"/>
                                            </p:txEl>
                                          </p:spTgt>
                                        </p:tgtEl>
                                        <p:attrNameLst>
                                          <p:attrName>style.visibility</p:attrName>
                                        </p:attrNameLst>
                                      </p:cBhvr>
                                      <p:to>
                                        <p:strVal val="visible"/>
                                      </p:to>
                                    </p:set>
                                    <p:anim calcmode="lin" valueType="num">
                                      <p:cBhvr additive="base">
                                        <p:cTn id="16" dur="500" fill="hold"/>
                                        <p:tgtEl>
                                          <p:spTgt spid="67379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73795">
                                            <p:txEl>
                                              <p:pRg st="1" end="1"/>
                                            </p:txEl>
                                          </p:spTgt>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673795">
                                            <p:txEl>
                                              <p:pRg st="2" end="2"/>
                                            </p:txEl>
                                          </p:spTgt>
                                        </p:tgtEl>
                                        <p:attrNameLst>
                                          <p:attrName>style.visibility</p:attrName>
                                        </p:attrNameLst>
                                      </p:cBhvr>
                                      <p:to>
                                        <p:strVal val="visible"/>
                                      </p:to>
                                    </p:set>
                                    <p:anim calcmode="lin" valueType="num">
                                      <p:cBhvr additive="base">
                                        <p:cTn id="21" dur="500" fill="hold"/>
                                        <p:tgtEl>
                                          <p:spTgt spid="67379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73795">
                                            <p:txEl>
                                              <p:pRg st="2" end="2"/>
                                            </p:txEl>
                                          </p:spTgt>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673795">
                                            <p:txEl>
                                              <p:pRg st="3" end="3"/>
                                            </p:txEl>
                                          </p:spTgt>
                                        </p:tgtEl>
                                        <p:attrNameLst>
                                          <p:attrName>style.visibility</p:attrName>
                                        </p:attrNameLst>
                                      </p:cBhvr>
                                      <p:to>
                                        <p:strVal val="visible"/>
                                      </p:to>
                                    </p:set>
                                    <p:anim calcmode="lin" valueType="num">
                                      <p:cBhvr additive="base">
                                        <p:cTn id="26" dur="500" fill="hold"/>
                                        <p:tgtEl>
                                          <p:spTgt spid="67379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73795">
                                            <p:txEl>
                                              <p:pRg st="3" end="3"/>
                                            </p:txEl>
                                          </p:spTgt>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673795">
                                            <p:txEl>
                                              <p:pRg st="4" end="4"/>
                                            </p:txEl>
                                          </p:spTgt>
                                        </p:tgtEl>
                                        <p:attrNameLst>
                                          <p:attrName>style.visibility</p:attrName>
                                        </p:attrNameLst>
                                      </p:cBhvr>
                                      <p:to>
                                        <p:strVal val="visible"/>
                                      </p:to>
                                    </p:set>
                                    <p:anim calcmode="lin" valueType="num">
                                      <p:cBhvr additive="base">
                                        <p:cTn id="31" dur="500" fill="hold"/>
                                        <p:tgtEl>
                                          <p:spTgt spid="6737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7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73798"/>
                                        </p:tgtEl>
                                        <p:attrNameLst>
                                          <p:attrName>style.visibility</p:attrName>
                                        </p:attrNameLst>
                                      </p:cBhvr>
                                      <p:to>
                                        <p:strVal val="visible"/>
                                      </p:to>
                                    </p:set>
                                    <p:animEffect transition="in" filter="dissolve">
                                      <p:cBhvr>
                                        <p:cTn id="37" dur="500"/>
                                        <p:tgtEl>
                                          <p:spTgt spid="67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p:bldP spid="673795"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Rectangle 2"/>
          <p:cNvSpPr>
            <a:spLocks noGrp="1" noChangeArrowheads="1"/>
          </p:cNvSpPr>
          <p:nvPr>
            <p:ph type="title"/>
          </p:nvPr>
        </p:nvSpPr>
        <p:spPr>
          <a:xfrm>
            <a:off x="1043608" y="188640"/>
            <a:ext cx="5436604" cy="454062"/>
          </a:xfrm>
        </p:spPr>
        <p:txBody>
          <a:bodyPr/>
          <a:lstStyle/>
          <a:p>
            <a:pPr algn="l" eaLnBrk="1" hangingPunct="1"/>
            <a:r>
              <a:rPr lang="zh-CN" altLang="en-US" sz="2800" smtClean="0"/>
              <a:t>读者－写者问题的信号量解法</a:t>
            </a:r>
          </a:p>
        </p:txBody>
      </p:sp>
      <p:sp>
        <p:nvSpPr>
          <p:cNvPr id="691203" name="Rectangle 3"/>
          <p:cNvSpPr>
            <a:spLocks noGrp="1" noChangeArrowheads="1"/>
          </p:cNvSpPr>
          <p:nvPr>
            <p:ph type="body" idx="1"/>
          </p:nvPr>
        </p:nvSpPr>
        <p:spPr>
          <a:xfrm>
            <a:off x="683568" y="728700"/>
            <a:ext cx="7884876" cy="5724636"/>
          </a:xfrm>
        </p:spPr>
        <p:txBody>
          <a:bodyPr/>
          <a:lstStyle/>
          <a:p>
            <a:pPr eaLnBrk="1" hangingPunct="1">
              <a:lnSpc>
                <a:spcPct val="150000"/>
              </a:lnSpc>
              <a:spcBef>
                <a:spcPts val="0"/>
              </a:spcBef>
              <a:buFont typeface="Wingdings" panose="05000000000000000000" pitchFamily="2" charset="2"/>
              <a:buChar char="n"/>
              <a:defRPr/>
            </a:pPr>
            <a:r>
              <a:rPr lang="zh-CN" altLang="en-US" sz="2400" smtClean="0"/>
              <a:t>互斥关系分析</a:t>
            </a:r>
          </a:p>
          <a:p>
            <a:pPr lvl="1" eaLnBrk="1" hangingPunct="1">
              <a:lnSpc>
                <a:spcPct val="150000"/>
              </a:lnSpc>
              <a:spcBef>
                <a:spcPts val="0"/>
              </a:spcBef>
              <a:buFont typeface="Wingdings" panose="05000000000000000000" pitchFamily="2" charset="2"/>
              <a:buChar char="Ø"/>
              <a:defRPr/>
            </a:pPr>
            <a:r>
              <a:rPr lang="zh-CN" altLang="en-US" sz="2400" smtClean="0"/>
              <a:t>读者和写者不能同时进入共享数据区</a:t>
            </a:r>
          </a:p>
          <a:p>
            <a:pPr lvl="1" eaLnBrk="1" hangingPunct="1">
              <a:lnSpc>
                <a:spcPct val="150000"/>
              </a:lnSpc>
              <a:spcBef>
                <a:spcPts val="0"/>
              </a:spcBef>
              <a:buFont typeface="Wingdings" panose="05000000000000000000" pitchFamily="2" charset="2"/>
              <a:buChar char="Ø"/>
              <a:defRPr/>
            </a:pPr>
            <a:r>
              <a:rPr lang="zh-CN" altLang="en-US" sz="2400" smtClean="0"/>
              <a:t>多个写者不能同时进入共享数据区</a:t>
            </a:r>
          </a:p>
          <a:p>
            <a:pPr lvl="1" eaLnBrk="1" hangingPunct="1">
              <a:lnSpc>
                <a:spcPct val="150000"/>
              </a:lnSpc>
              <a:spcBef>
                <a:spcPts val="0"/>
              </a:spcBef>
              <a:buFont typeface="Wingdings" panose="05000000000000000000" pitchFamily="2" charset="2"/>
              <a:buChar char="Ø"/>
              <a:defRPr/>
            </a:pPr>
            <a:r>
              <a:rPr lang="zh-CN" altLang="en-US" sz="2400" smtClean="0"/>
              <a:t>多个读者可以同时进入共享数据区</a:t>
            </a:r>
          </a:p>
          <a:p>
            <a:pPr eaLnBrk="1" hangingPunct="1">
              <a:lnSpc>
                <a:spcPct val="150000"/>
              </a:lnSpc>
              <a:spcBef>
                <a:spcPts val="0"/>
              </a:spcBef>
              <a:buFont typeface="Wingdings" panose="05000000000000000000" pitchFamily="2" charset="2"/>
              <a:buChar char="n"/>
              <a:defRPr/>
            </a:pPr>
            <a:r>
              <a:rPr lang="zh-CN" altLang="en-US" sz="2400" smtClean="0"/>
              <a:t>同步关系分析</a:t>
            </a:r>
          </a:p>
          <a:p>
            <a:pPr lvl="1" eaLnBrk="1" hangingPunct="1">
              <a:lnSpc>
                <a:spcPct val="150000"/>
              </a:lnSpc>
              <a:spcBef>
                <a:spcPts val="0"/>
              </a:spcBef>
              <a:buFont typeface="Wingdings" panose="05000000000000000000" pitchFamily="2" charset="2"/>
              <a:buChar char="Ø"/>
              <a:defRPr/>
            </a:pPr>
            <a:r>
              <a:rPr lang="zh-CN" altLang="en-US" sz="2400" smtClean="0"/>
              <a:t>读者进入缓冲区，写者必须等待</a:t>
            </a:r>
          </a:p>
          <a:p>
            <a:pPr lvl="1" eaLnBrk="1" hangingPunct="1">
              <a:lnSpc>
                <a:spcPct val="150000"/>
              </a:lnSpc>
              <a:spcBef>
                <a:spcPts val="0"/>
              </a:spcBef>
              <a:buFont typeface="Wingdings" panose="05000000000000000000" pitchFamily="2" charset="2"/>
              <a:buChar char="Ø"/>
              <a:defRPr/>
            </a:pPr>
            <a:r>
              <a:rPr lang="zh-CN" altLang="en-US" sz="2400" smtClean="0"/>
              <a:t>写者进入缓冲区，读者必须等待</a:t>
            </a:r>
          </a:p>
          <a:p>
            <a:pPr lvl="1" eaLnBrk="1" hangingPunct="1">
              <a:lnSpc>
                <a:spcPct val="150000"/>
              </a:lnSpc>
              <a:spcBef>
                <a:spcPts val="0"/>
              </a:spcBef>
              <a:buFont typeface="Wingdings" panose="05000000000000000000" pitchFamily="2" charset="2"/>
              <a:buChar char="Ø"/>
              <a:defRPr/>
            </a:pPr>
            <a:r>
              <a:rPr lang="zh-CN" altLang="en-US" sz="2400" smtClean="0"/>
              <a:t>读者优先：一旦有读者进入，则后续读者均可进入</a:t>
            </a:r>
          </a:p>
          <a:p>
            <a:pPr lvl="1" eaLnBrk="1" hangingPunct="1">
              <a:lnSpc>
                <a:spcPct val="150000"/>
              </a:lnSpc>
              <a:spcBef>
                <a:spcPts val="0"/>
              </a:spcBef>
              <a:buFont typeface="Wingdings" panose="05000000000000000000" pitchFamily="2" charset="2"/>
              <a:buChar char="Ø"/>
              <a:defRPr/>
            </a:pPr>
            <a:r>
              <a:rPr lang="zh-CN" altLang="en-US" sz="2400" smtClean="0"/>
              <a:t>合理顺序：读者在先来的写者之后</a:t>
            </a:r>
          </a:p>
          <a:p>
            <a:pPr lvl="1" eaLnBrk="1" hangingPunct="1">
              <a:lnSpc>
                <a:spcPct val="150000"/>
              </a:lnSpc>
              <a:spcBef>
                <a:spcPts val="0"/>
              </a:spcBef>
              <a:buFont typeface="Wingdings" panose="05000000000000000000" pitchFamily="2" charset="2"/>
              <a:buChar char="Ø"/>
              <a:defRPr/>
            </a:pPr>
            <a:r>
              <a:rPr lang="zh-CN" altLang="en-US" sz="2400" smtClean="0"/>
              <a:t>写者优先：只要有写者等待，则后续读者必须等待</a:t>
            </a:r>
          </a:p>
        </p:txBody>
      </p:sp>
    </p:spTree>
    <p:extLst>
      <p:ext uri="{BB962C8B-B14F-4D97-AF65-F5344CB8AC3E}">
        <p14:creationId xmlns:p14="http://schemas.microsoft.com/office/powerpoint/2010/main" val="4262644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1203">
                                            <p:txEl>
                                              <p:pRg st="0" end="0"/>
                                            </p:txEl>
                                          </p:spTgt>
                                        </p:tgtEl>
                                        <p:attrNameLst>
                                          <p:attrName>style.visibility</p:attrName>
                                        </p:attrNameLst>
                                      </p:cBhvr>
                                      <p:to>
                                        <p:strVal val="visible"/>
                                      </p:to>
                                    </p:set>
                                    <p:anim calcmode="lin" valueType="num">
                                      <p:cBhvr additive="base">
                                        <p:cTn id="7" dur="500" fill="hold"/>
                                        <p:tgtEl>
                                          <p:spTgt spid="69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120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91203">
                                            <p:txEl>
                                              <p:pRg st="1" end="1"/>
                                            </p:txEl>
                                          </p:spTgt>
                                        </p:tgtEl>
                                        <p:attrNameLst>
                                          <p:attrName>style.visibility</p:attrName>
                                        </p:attrNameLst>
                                      </p:cBhvr>
                                      <p:to>
                                        <p:strVal val="visible"/>
                                      </p:to>
                                    </p:set>
                                    <p:anim calcmode="lin" valueType="num">
                                      <p:cBhvr additive="base">
                                        <p:cTn id="12" dur="500" fill="hold"/>
                                        <p:tgtEl>
                                          <p:spTgt spid="69120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91203">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91203">
                                            <p:txEl>
                                              <p:pRg st="2" end="2"/>
                                            </p:txEl>
                                          </p:spTgt>
                                        </p:tgtEl>
                                        <p:attrNameLst>
                                          <p:attrName>style.visibility</p:attrName>
                                        </p:attrNameLst>
                                      </p:cBhvr>
                                      <p:to>
                                        <p:strVal val="visible"/>
                                      </p:to>
                                    </p:set>
                                    <p:anim calcmode="lin" valueType="num">
                                      <p:cBhvr additive="base">
                                        <p:cTn id="17" dur="500" fill="hold"/>
                                        <p:tgtEl>
                                          <p:spTgt spid="6912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1203">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91203">
                                            <p:txEl>
                                              <p:pRg st="3" end="3"/>
                                            </p:txEl>
                                          </p:spTgt>
                                        </p:tgtEl>
                                        <p:attrNameLst>
                                          <p:attrName>style.visibility</p:attrName>
                                        </p:attrNameLst>
                                      </p:cBhvr>
                                      <p:to>
                                        <p:strVal val="visible"/>
                                      </p:to>
                                    </p:set>
                                    <p:anim calcmode="lin" valueType="num">
                                      <p:cBhvr additive="base">
                                        <p:cTn id="22" dur="500" fill="hold"/>
                                        <p:tgtEl>
                                          <p:spTgt spid="69120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91203">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91203">
                                            <p:txEl>
                                              <p:pRg st="4" end="4"/>
                                            </p:txEl>
                                          </p:spTgt>
                                        </p:tgtEl>
                                        <p:attrNameLst>
                                          <p:attrName>style.visibility</p:attrName>
                                        </p:attrNameLst>
                                      </p:cBhvr>
                                      <p:to>
                                        <p:strVal val="visible"/>
                                      </p:to>
                                    </p:set>
                                    <p:anim calcmode="lin" valueType="num">
                                      <p:cBhvr additive="base">
                                        <p:cTn id="27" dur="500" fill="hold"/>
                                        <p:tgtEl>
                                          <p:spTgt spid="69120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91203">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91203">
                                            <p:txEl>
                                              <p:pRg st="5" end="5"/>
                                            </p:txEl>
                                          </p:spTgt>
                                        </p:tgtEl>
                                        <p:attrNameLst>
                                          <p:attrName>style.visibility</p:attrName>
                                        </p:attrNameLst>
                                      </p:cBhvr>
                                      <p:to>
                                        <p:strVal val="visible"/>
                                      </p:to>
                                    </p:set>
                                    <p:anim calcmode="lin" valueType="num">
                                      <p:cBhvr additive="base">
                                        <p:cTn id="32" dur="500" fill="hold"/>
                                        <p:tgtEl>
                                          <p:spTgt spid="69120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91203">
                                            <p:txEl>
                                              <p:pRg st="5" end="5"/>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91203">
                                            <p:txEl>
                                              <p:pRg st="6" end="6"/>
                                            </p:txEl>
                                          </p:spTgt>
                                        </p:tgtEl>
                                        <p:attrNameLst>
                                          <p:attrName>style.visibility</p:attrName>
                                        </p:attrNameLst>
                                      </p:cBhvr>
                                      <p:to>
                                        <p:strVal val="visible"/>
                                      </p:to>
                                    </p:set>
                                    <p:anim calcmode="lin" valueType="num">
                                      <p:cBhvr additive="base">
                                        <p:cTn id="37" dur="500" fill="hold"/>
                                        <p:tgtEl>
                                          <p:spTgt spid="69120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91203">
                                            <p:txEl>
                                              <p:pRg st="6" end="6"/>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91203">
                                            <p:txEl>
                                              <p:pRg st="7" end="7"/>
                                            </p:txEl>
                                          </p:spTgt>
                                        </p:tgtEl>
                                        <p:attrNameLst>
                                          <p:attrName>style.visibility</p:attrName>
                                        </p:attrNameLst>
                                      </p:cBhvr>
                                      <p:to>
                                        <p:strVal val="visible"/>
                                      </p:to>
                                    </p:set>
                                    <p:anim calcmode="lin" valueType="num">
                                      <p:cBhvr additive="base">
                                        <p:cTn id="42" dur="500" fill="hold"/>
                                        <p:tgtEl>
                                          <p:spTgt spid="69120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91203">
                                            <p:txEl>
                                              <p:pRg st="7" end="7"/>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691203">
                                            <p:txEl>
                                              <p:pRg st="8" end="8"/>
                                            </p:txEl>
                                          </p:spTgt>
                                        </p:tgtEl>
                                        <p:attrNameLst>
                                          <p:attrName>style.visibility</p:attrName>
                                        </p:attrNameLst>
                                      </p:cBhvr>
                                      <p:to>
                                        <p:strVal val="visible"/>
                                      </p:to>
                                    </p:set>
                                    <p:anim calcmode="lin" valueType="num">
                                      <p:cBhvr additive="base">
                                        <p:cTn id="47" dur="500" fill="hold"/>
                                        <p:tgtEl>
                                          <p:spTgt spid="69120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91203">
                                            <p:txEl>
                                              <p:pRg st="8" end="8"/>
                                            </p:txEl>
                                          </p:spTgt>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691203">
                                            <p:txEl>
                                              <p:pRg st="9" end="9"/>
                                            </p:txEl>
                                          </p:spTgt>
                                        </p:tgtEl>
                                        <p:attrNameLst>
                                          <p:attrName>style.visibility</p:attrName>
                                        </p:attrNameLst>
                                      </p:cBhvr>
                                      <p:to>
                                        <p:strVal val="visible"/>
                                      </p:to>
                                    </p:set>
                                    <p:anim calcmode="lin" valueType="num">
                                      <p:cBhvr additive="base">
                                        <p:cTn id="52" dur="500" fill="hold"/>
                                        <p:tgtEl>
                                          <p:spTgt spid="69120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912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2" name="Text Box 6"/>
          <p:cNvSpPr txBox="1">
            <a:spLocks noChangeArrowheads="1"/>
          </p:cNvSpPr>
          <p:nvPr/>
        </p:nvSpPr>
        <p:spPr bwMode="auto">
          <a:xfrm>
            <a:off x="612056" y="1016732"/>
            <a:ext cx="2087562" cy="1446213"/>
          </a:xfrm>
          <a:prstGeom prst="rect">
            <a:avLst/>
          </a:prstGeom>
          <a:solidFill>
            <a:schemeClr val="bg1">
              <a:lumMod val="95000"/>
            </a:schemeClr>
          </a:solidFill>
          <a:ln w="9525">
            <a:solidFill>
              <a:srgbClr val="000000"/>
            </a:solidFill>
            <a:miter lim="800000"/>
            <a:headEnd/>
            <a:tailEnd/>
          </a:ln>
          <a:effectLst/>
        </p:spPr>
        <p:txBody>
          <a:bodyPr>
            <a:spAutoFit/>
          </a:bodyPr>
          <a:lstStyle/>
          <a:p>
            <a:pPr>
              <a:spcBef>
                <a:spcPct val="50000"/>
              </a:spcBef>
              <a:defRPr/>
            </a:pPr>
            <a:r>
              <a:rPr lang="en-US" altLang="zh-CN" sz="1600" b="1"/>
              <a:t>typedef int semph</a:t>
            </a:r>
          </a:p>
          <a:p>
            <a:pPr>
              <a:spcBef>
                <a:spcPct val="50000"/>
              </a:spcBef>
              <a:defRPr/>
            </a:pPr>
            <a:r>
              <a:rPr lang="en-US" altLang="zh-CN" sz="1600" b="1"/>
              <a:t>semph mutex = 1;</a:t>
            </a:r>
          </a:p>
          <a:p>
            <a:pPr>
              <a:spcBef>
                <a:spcPct val="50000"/>
              </a:spcBef>
              <a:defRPr/>
            </a:pPr>
            <a:r>
              <a:rPr lang="en-US" altLang="zh-CN" sz="1600" b="1"/>
              <a:t>semph write = 1;</a:t>
            </a:r>
          </a:p>
          <a:p>
            <a:pPr>
              <a:spcBef>
                <a:spcPct val="50000"/>
              </a:spcBef>
              <a:defRPr/>
            </a:pPr>
            <a:r>
              <a:rPr lang="en-US" altLang="zh-CN" sz="1600" b="1"/>
              <a:t>int rcount = 0;</a:t>
            </a:r>
          </a:p>
        </p:txBody>
      </p:sp>
      <p:sp>
        <p:nvSpPr>
          <p:cNvPr id="690183" name="Text Box 7"/>
          <p:cNvSpPr txBox="1">
            <a:spLocks noChangeArrowheads="1"/>
          </p:cNvSpPr>
          <p:nvPr/>
        </p:nvSpPr>
        <p:spPr bwMode="auto">
          <a:xfrm>
            <a:off x="3058393" y="1016732"/>
            <a:ext cx="2701740" cy="5019675"/>
          </a:xfrm>
          <a:prstGeom prst="rect">
            <a:avLst/>
          </a:prstGeom>
          <a:solidFill>
            <a:schemeClr val="bg1">
              <a:lumMod val="95000"/>
            </a:schemeClr>
          </a:solidFill>
          <a:ln w="9525">
            <a:solidFill>
              <a:srgbClr val="9C4E00"/>
            </a:solidFill>
            <a:miter lim="800000"/>
            <a:headEnd/>
            <a:tailEnd/>
          </a:ln>
          <a:effectLst/>
        </p:spPr>
        <p:txBody>
          <a:bodyPr wrap="square">
            <a:spAutoFit/>
          </a:bodyPr>
          <a:lstStyle/>
          <a:p>
            <a:pPr algn="ctr">
              <a:spcBef>
                <a:spcPct val="50000"/>
              </a:spcBef>
              <a:defRPr/>
            </a:pPr>
            <a:r>
              <a:rPr lang="en-US" altLang="zh-CN" sz="1600" b="1">
                <a:solidFill>
                  <a:srgbClr val="9C4E00"/>
                </a:solidFill>
              </a:rPr>
              <a:t>Reader</a:t>
            </a:r>
            <a:r>
              <a:rPr lang="zh-CN" altLang="en-US" sz="1600" b="1">
                <a:solidFill>
                  <a:srgbClr val="9C4E00"/>
                </a:solidFill>
              </a:rPr>
              <a:t>进程</a:t>
            </a:r>
          </a:p>
          <a:p>
            <a:pPr>
              <a:spcBef>
                <a:spcPct val="50000"/>
              </a:spcBef>
              <a:defRPr/>
            </a:pPr>
            <a:r>
              <a:rPr lang="en-US" altLang="zh-CN" sz="1600" b="1">
                <a:solidFill>
                  <a:srgbClr val="9C4E00"/>
                </a:solidFill>
              </a:rPr>
              <a:t>While(TRUE)</a:t>
            </a:r>
          </a:p>
          <a:p>
            <a:pPr>
              <a:spcBef>
                <a:spcPct val="50000"/>
              </a:spcBef>
              <a:defRPr/>
            </a:pPr>
            <a:r>
              <a:rPr lang="en-US" altLang="zh-CN" sz="1600" b="1">
                <a:solidFill>
                  <a:srgbClr val="9C4E00"/>
                </a:solidFill>
              </a:rPr>
              <a:t>{</a:t>
            </a:r>
          </a:p>
          <a:p>
            <a:pPr>
              <a:spcBef>
                <a:spcPct val="50000"/>
              </a:spcBef>
              <a:defRPr/>
            </a:pPr>
            <a:r>
              <a:rPr lang="en-US" altLang="zh-CN" sz="1600" b="1" smtClean="0"/>
              <a:t>    P(mutex</a:t>
            </a:r>
            <a:r>
              <a:rPr lang="en-US" altLang="zh-CN" sz="1600" b="1"/>
              <a:t>);</a:t>
            </a:r>
          </a:p>
          <a:p>
            <a:pPr>
              <a:spcBef>
                <a:spcPct val="50000"/>
              </a:spcBef>
              <a:defRPr/>
            </a:pPr>
            <a:r>
              <a:rPr lang="en-US" altLang="zh-CN" sz="1600" b="1" smtClean="0">
                <a:solidFill>
                  <a:srgbClr val="9C4E00"/>
                </a:solidFill>
              </a:rPr>
              <a:t>    rcount</a:t>
            </a:r>
            <a:r>
              <a:rPr lang="en-US" altLang="zh-CN" sz="1600" b="1">
                <a:solidFill>
                  <a:srgbClr val="9C4E00"/>
                </a:solidFill>
              </a:rPr>
              <a:t>++;</a:t>
            </a:r>
          </a:p>
          <a:p>
            <a:pPr>
              <a:spcBef>
                <a:spcPct val="50000"/>
              </a:spcBef>
              <a:defRPr/>
            </a:pPr>
            <a:r>
              <a:rPr lang="en-US" altLang="zh-CN" sz="1600" b="1" smtClean="0">
                <a:solidFill>
                  <a:srgbClr val="9C4E00"/>
                </a:solidFill>
              </a:rPr>
              <a:t>    if(rcount </a:t>
            </a:r>
            <a:r>
              <a:rPr lang="en-US" altLang="zh-CN" sz="1600" b="1">
                <a:solidFill>
                  <a:srgbClr val="9C4E00"/>
                </a:solidFill>
              </a:rPr>
              <a:t>== 1)</a:t>
            </a:r>
          </a:p>
          <a:p>
            <a:pPr>
              <a:spcBef>
                <a:spcPct val="50000"/>
              </a:spcBef>
              <a:defRPr/>
            </a:pPr>
            <a:r>
              <a:rPr lang="en-US" altLang="zh-CN" sz="1600" b="1">
                <a:solidFill>
                  <a:srgbClr val="9C4E00"/>
                </a:solidFill>
              </a:rPr>
              <a:t>    </a:t>
            </a:r>
            <a:r>
              <a:rPr lang="en-US" altLang="zh-CN" sz="1600" b="1" smtClean="0">
                <a:solidFill>
                  <a:srgbClr val="9C4E00"/>
                </a:solidFill>
              </a:rPr>
              <a:t>      </a:t>
            </a:r>
            <a:r>
              <a:rPr lang="en-US" altLang="zh-CN" sz="1600" b="1" smtClean="0">
                <a:solidFill>
                  <a:srgbClr val="FF0000"/>
                </a:solidFill>
              </a:rPr>
              <a:t>P(write</a:t>
            </a:r>
            <a:r>
              <a:rPr lang="en-US" altLang="zh-CN" sz="1600" b="1">
                <a:solidFill>
                  <a:srgbClr val="FF0000"/>
                </a:solidFill>
              </a:rPr>
              <a:t>);</a:t>
            </a:r>
          </a:p>
          <a:p>
            <a:pPr>
              <a:spcBef>
                <a:spcPct val="50000"/>
              </a:spcBef>
              <a:defRPr/>
            </a:pPr>
            <a:r>
              <a:rPr lang="en-US" altLang="zh-CN" sz="1600" b="1" smtClean="0"/>
              <a:t>    V(mutex</a:t>
            </a:r>
            <a:r>
              <a:rPr lang="en-US" altLang="zh-CN" sz="1600" b="1"/>
              <a:t>);</a:t>
            </a:r>
          </a:p>
          <a:p>
            <a:pPr>
              <a:spcBef>
                <a:spcPct val="50000"/>
              </a:spcBef>
              <a:defRPr/>
            </a:pPr>
            <a:r>
              <a:rPr lang="en-US" altLang="zh-CN" sz="1600" b="1" smtClean="0">
                <a:solidFill>
                  <a:srgbClr val="9C4E00"/>
                </a:solidFill>
              </a:rPr>
              <a:t>    Read_Action</a:t>
            </a:r>
            <a:r>
              <a:rPr lang="en-US" altLang="zh-CN" sz="1600" b="1">
                <a:solidFill>
                  <a:srgbClr val="9C4E00"/>
                </a:solidFill>
              </a:rPr>
              <a:t>();</a:t>
            </a:r>
          </a:p>
          <a:p>
            <a:pPr>
              <a:defRPr/>
            </a:pPr>
            <a:r>
              <a:rPr lang="en-US" altLang="zh-CN" b="1" smtClean="0"/>
              <a:t>    P(mutex</a:t>
            </a:r>
            <a:r>
              <a:rPr lang="en-US" altLang="zh-CN" b="1"/>
              <a:t>);</a:t>
            </a:r>
          </a:p>
          <a:p>
            <a:pPr>
              <a:defRPr/>
            </a:pPr>
            <a:r>
              <a:rPr lang="en-US" altLang="zh-CN" b="1" smtClean="0">
                <a:solidFill>
                  <a:srgbClr val="9C4E00"/>
                </a:solidFill>
              </a:rPr>
              <a:t>    rcount-</a:t>
            </a:r>
            <a:r>
              <a:rPr lang="en-US" altLang="zh-CN" b="1">
                <a:solidFill>
                  <a:srgbClr val="9C4E00"/>
                </a:solidFill>
              </a:rPr>
              <a:t>-;</a:t>
            </a:r>
          </a:p>
          <a:p>
            <a:pPr>
              <a:defRPr/>
            </a:pPr>
            <a:r>
              <a:rPr lang="en-US" altLang="zh-CN" b="1" smtClean="0">
                <a:solidFill>
                  <a:srgbClr val="9C4E00"/>
                </a:solidFill>
              </a:rPr>
              <a:t>    if(rcount </a:t>
            </a:r>
            <a:r>
              <a:rPr lang="en-US" altLang="zh-CN" b="1">
                <a:solidFill>
                  <a:srgbClr val="9C4E00"/>
                </a:solidFill>
              </a:rPr>
              <a:t>== 0)</a:t>
            </a:r>
          </a:p>
          <a:p>
            <a:pPr>
              <a:defRPr/>
            </a:pPr>
            <a:r>
              <a:rPr lang="en-US" altLang="zh-CN" b="1">
                <a:solidFill>
                  <a:srgbClr val="9C4E00"/>
                </a:solidFill>
              </a:rPr>
              <a:t>   </a:t>
            </a:r>
            <a:r>
              <a:rPr lang="en-US" altLang="zh-CN" b="1" smtClean="0">
                <a:solidFill>
                  <a:srgbClr val="9C4E00"/>
                </a:solidFill>
              </a:rPr>
              <a:t>       </a:t>
            </a:r>
            <a:r>
              <a:rPr lang="en-US" altLang="zh-CN" b="1" smtClean="0">
                <a:solidFill>
                  <a:srgbClr val="FF0000"/>
                </a:solidFill>
              </a:rPr>
              <a:t>V(write</a:t>
            </a:r>
            <a:r>
              <a:rPr lang="en-US" altLang="zh-CN" b="1">
                <a:solidFill>
                  <a:srgbClr val="FF0000"/>
                </a:solidFill>
              </a:rPr>
              <a:t>);</a:t>
            </a:r>
          </a:p>
          <a:p>
            <a:pPr>
              <a:defRPr/>
            </a:pPr>
            <a:r>
              <a:rPr lang="en-US" altLang="zh-CN" b="1" smtClean="0"/>
              <a:t>    V(mutex</a:t>
            </a:r>
            <a:r>
              <a:rPr lang="en-US" altLang="zh-CN" b="1"/>
              <a:t>);</a:t>
            </a:r>
          </a:p>
          <a:p>
            <a:pPr>
              <a:spcBef>
                <a:spcPct val="50000"/>
              </a:spcBef>
              <a:defRPr/>
            </a:pPr>
            <a:r>
              <a:rPr lang="en-US" altLang="zh-CN" sz="1600" b="1">
                <a:solidFill>
                  <a:srgbClr val="9C4E00"/>
                </a:solidFill>
              </a:rPr>
              <a:t>}</a:t>
            </a:r>
          </a:p>
        </p:txBody>
      </p:sp>
      <p:sp>
        <p:nvSpPr>
          <p:cNvPr id="690184" name="Text Box 8"/>
          <p:cNvSpPr txBox="1">
            <a:spLocks noChangeArrowheads="1"/>
          </p:cNvSpPr>
          <p:nvPr/>
        </p:nvSpPr>
        <p:spPr bwMode="auto">
          <a:xfrm>
            <a:off x="6156176" y="1016732"/>
            <a:ext cx="2448272" cy="2454275"/>
          </a:xfrm>
          <a:prstGeom prst="rect">
            <a:avLst/>
          </a:prstGeom>
          <a:solidFill>
            <a:schemeClr val="bg1">
              <a:lumMod val="95000"/>
            </a:schemeClr>
          </a:solidFill>
          <a:ln w="9525">
            <a:solidFill>
              <a:srgbClr val="9C4E00"/>
            </a:solidFill>
            <a:miter lim="800000"/>
            <a:headEnd/>
            <a:tailEnd/>
          </a:ln>
          <a:effectLst/>
        </p:spPr>
        <p:txBody>
          <a:bodyPr wrap="square">
            <a:spAutoFit/>
          </a:bodyPr>
          <a:lstStyle/>
          <a:p>
            <a:pPr algn="ctr">
              <a:spcBef>
                <a:spcPct val="50000"/>
              </a:spcBef>
              <a:defRPr/>
            </a:pPr>
            <a:r>
              <a:rPr lang="en-US" altLang="zh-CN" sz="1600" b="1">
                <a:solidFill>
                  <a:srgbClr val="9C4E00"/>
                </a:solidFill>
              </a:rPr>
              <a:t>Writer</a:t>
            </a:r>
            <a:r>
              <a:rPr lang="zh-CN" altLang="en-US" sz="1600" b="1">
                <a:solidFill>
                  <a:srgbClr val="9C4E00"/>
                </a:solidFill>
              </a:rPr>
              <a:t>进程</a:t>
            </a:r>
          </a:p>
          <a:p>
            <a:pPr>
              <a:spcBef>
                <a:spcPct val="50000"/>
              </a:spcBef>
              <a:defRPr/>
            </a:pPr>
            <a:r>
              <a:rPr lang="en-US" altLang="zh-CN" sz="1600" b="1">
                <a:solidFill>
                  <a:srgbClr val="9C4E00"/>
                </a:solidFill>
              </a:rPr>
              <a:t>While(TRUE)</a:t>
            </a:r>
          </a:p>
          <a:p>
            <a:pPr>
              <a:spcBef>
                <a:spcPct val="50000"/>
              </a:spcBef>
              <a:defRPr/>
            </a:pPr>
            <a:r>
              <a:rPr lang="en-US" altLang="zh-CN" sz="1600" b="1">
                <a:solidFill>
                  <a:srgbClr val="9C4E00"/>
                </a:solidFill>
              </a:rPr>
              <a:t>{</a:t>
            </a:r>
          </a:p>
          <a:p>
            <a:pPr>
              <a:spcBef>
                <a:spcPct val="50000"/>
              </a:spcBef>
              <a:defRPr/>
            </a:pPr>
            <a:r>
              <a:rPr lang="en-US" altLang="zh-CN" sz="1600" b="1" smtClean="0">
                <a:solidFill>
                  <a:srgbClr val="FF0000"/>
                </a:solidFill>
              </a:rPr>
              <a:t>    P(Write</a:t>
            </a:r>
            <a:r>
              <a:rPr lang="en-US" altLang="zh-CN" sz="1600" b="1">
                <a:solidFill>
                  <a:srgbClr val="FF0000"/>
                </a:solidFill>
              </a:rPr>
              <a:t>);</a:t>
            </a:r>
          </a:p>
          <a:p>
            <a:pPr>
              <a:spcBef>
                <a:spcPct val="50000"/>
              </a:spcBef>
              <a:defRPr/>
            </a:pPr>
            <a:r>
              <a:rPr lang="en-US" altLang="zh-CN" sz="1600" b="1" smtClean="0">
                <a:solidFill>
                  <a:srgbClr val="9C4E00"/>
                </a:solidFill>
              </a:rPr>
              <a:t>    Write_Action</a:t>
            </a:r>
            <a:r>
              <a:rPr lang="en-US" altLang="zh-CN" sz="1600" b="1">
                <a:solidFill>
                  <a:srgbClr val="9C4E00"/>
                </a:solidFill>
              </a:rPr>
              <a:t>();</a:t>
            </a:r>
          </a:p>
          <a:p>
            <a:pPr>
              <a:defRPr/>
            </a:pPr>
            <a:r>
              <a:rPr lang="en-US" altLang="zh-CN" b="1" smtClean="0">
                <a:solidFill>
                  <a:srgbClr val="FF0000"/>
                </a:solidFill>
              </a:rPr>
              <a:t>    V(write</a:t>
            </a:r>
            <a:r>
              <a:rPr lang="en-US" altLang="zh-CN" b="1">
                <a:solidFill>
                  <a:srgbClr val="FF0000"/>
                </a:solidFill>
              </a:rPr>
              <a:t>);</a:t>
            </a:r>
          </a:p>
          <a:p>
            <a:pPr>
              <a:spcBef>
                <a:spcPct val="50000"/>
              </a:spcBef>
              <a:defRPr/>
            </a:pPr>
            <a:r>
              <a:rPr lang="en-US" altLang="zh-CN" sz="1600" b="1">
                <a:solidFill>
                  <a:srgbClr val="9C4E00"/>
                </a:solidFill>
              </a:rPr>
              <a:t>}</a:t>
            </a:r>
          </a:p>
        </p:txBody>
      </p:sp>
      <p:sp>
        <p:nvSpPr>
          <p:cNvPr id="10" name="Rectangle 2"/>
          <p:cNvSpPr txBox="1">
            <a:spLocks noChangeArrowheads="1"/>
          </p:cNvSpPr>
          <p:nvPr/>
        </p:nvSpPr>
        <p:spPr>
          <a:xfrm>
            <a:off x="1043608" y="188640"/>
            <a:ext cx="5436604" cy="45406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kern="0"/>
              <a:t>读者优先的信号量解法</a:t>
            </a:r>
            <a:endParaRPr lang="zh-CN" altLang="en-US" sz="2800" kern="0" smtClean="0"/>
          </a:p>
        </p:txBody>
      </p:sp>
    </p:spTree>
    <p:extLst>
      <p:ext uri="{BB962C8B-B14F-4D97-AF65-F5344CB8AC3E}">
        <p14:creationId xmlns:p14="http://schemas.microsoft.com/office/powerpoint/2010/main" val="2428448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90182"/>
                                        </p:tgtEl>
                                        <p:attrNameLst>
                                          <p:attrName>style.visibility</p:attrName>
                                        </p:attrNameLst>
                                      </p:cBhvr>
                                      <p:to>
                                        <p:strVal val="visible"/>
                                      </p:to>
                                    </p:set>
                                    <p:animEffect transition="in" filter="checkerboard(across)">
                                      <p:cBhvr>
                                        <p:cTn id="7" dur="500"/>
                                        <p:tgtEl>
                                          <p:spTgt spid="6901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0183"/>
                                        </p:tgtEl>
                                        <p:attrNameLst>
                                          <p:attrName>style.visibility</p:attrName>
                                        </p:attrNameLst>
                                      </p:cBhvr>
                                      <p:to>
                                        <p:strVal val="visible"/>
                                      </p:to>
                                    </p:set>
                                    <p:animEffect transition="in" filter="blinds(horizontal)">
                                      <p:cBhvr>
                                        <p:cTn id="12" dur="500"/>
                                        <p:tgtEl>
                                          <p:spTgt spid="6901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0184"/>
                                        </p:tgtEl>
                                        <p:attrNameLst>
                                          <p:attrName>style.visibility</p:attrName>
                                        </p:attrNameLst>
                                      </p:cBhvr>
                                      <p:to>
                                        <p:strVal val="visible"/>
                                      </p:to>
                                    </p:set>
                                    <p:animEffect transition="in" filter="blinds(horizontal)">
                                      <p:cBhvr>
                                        <p:cTn id="17" dur="500"/>
                                        <p:tgtEl>
                                          <p:spTgt spid="69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82" grpId="0" animBg="1"/>
      <p:bldP spid="690183" grpId="0" animBg="1"/>
      <p:bldP spid="69018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8" name="Text Box 4"/>
          <p:cNvSpPr txBox="1">
            <a:spLocks noChangeArrowheads="1"/>
          </p:cNvSpPr>
          <p:nvPr/>
        </p:nvSpPr>
        <p:spPr bwMode="auto">
          <a:xfrm>
            <a:off x="539329" y="921420"/>
            <a:ext cx="2376487" cy="2546350"/>
          </a:xfrm>
          <a:prstGeom prst="rect">
            <a:avLst/>
          </a:prstGeom>
          <a:solidFill>
            <a:schemeClr val="bg1">
              <a:lumMod val="95000"/>
            </a:schemeClr>
          </a:solidFill>
          <a:ln w="9525">
            <a:solidFill>
              <a:srgbClr val="000000"/>
            </a:solidFill>
            <a:miter lim="800000"/>
            <a:headEnd/>
            <a:tailEnd/>
          </a:ln>
          <a:effectLst/>
        </p:spPr>
        <p:txBody>
          <a:bodyPr>
            <a:spAutoFit/>
          </a:bodyPr>
          <a:lstStyle/>
          <a:p>
            <a:pPr>
              <a:spcBef>
                <a:spcPct val="50000"/>
              </a:spcBef>
              <a:defRPr/>
            </a:pPr>
            <a:r>
              <a:rPr lang="en-US" altLang="zh-CN" sz="1600" b="1"/>
              <a:t>typedef int semph</a:t>
            </a:r>
          </a:p>
          <a:p>
            <a:pPr>
              <a:spcBef>
                <a:spcPct val="50000"/>
              </a:spcBef>
              <a:defRPr/>
            </a:pPr>
            <a:r>
              <a:rPr lang="en-US" altLang="zh-CN" sz="1600" b="1"/>
              <a:t>semph rmutex = 1;</a:t>
            </a:r>
          </a:p>
          <a:p>
            <a:pPr>
              <a:spcBef>
                <a:spcPct val="50000"/>
              </a:spcBef>
              <a:defRPr/>
            </a:pPr>
            <a:r>
              <a:rPr lang="en-US" altLang="zh-CN" sz="1600" b="1"/>
              <a:t>semph wmutex = 1</a:t>
            </a:r>
          </a:p>
          <a:p>
            <a:pPr>
              <a:spcBef>
                <a:spcPct val="50000"/>
              </a:spcBef>
              <a:defRPr/>
            </a:pPr>
            <a:r>
              <a:rPr lang="en-US" altLang="zh-CN" sz="1600" b="1"/>
              <a:t>semph write = 1;</a:t>
            </a:r>
          </a:p>
          <a:p>
            <a:pPr>
              <a:spcBef>
                <a:spcPct val="50000"/>
              </a:spcBef>
              <a:defRPr/>
            </a:pPr>
            <a:r>
              <a:rPr lang="en-US" altLang="zh-CN" sz="1600" b="1"/>
              <a:t>semph concur = 1;</a:t>
            </a:r>
          </a:p>
          <a:p>
            <a:pPr>
              <a:spcBef>
                <a:spcPct val="50000"/>
              </a:spcBef>
              <a:defRPr/>
            </a:pPr>
            <a:r>
              <a:rPr lang="en-US" altLang="zh-CN" sz="1600" b="1"/>
              <a:t>int rcount = 0;</a:t>
            </a:r>
          </a:p>
          <a:p>
            <a:pPr>
              <a:spcBef>
                <a:spcPct val="50000"/>
              </a:spcBef>
              <a:defRPr/>
            </a:pPr>
            <a:r>
              <a:rPr lang="en-US" altLang="zh-CN" sz="1600" b="1"/>
              <a:t>int wcount = 0;</a:t>
            </a:r>
          </a:p>
        </p:txBody>
      </p:sp>
      <p:sp>
        <p:nvSpPr>
          <p:cNvPr id="702469" name="Text Box 5"/>
          <p:cNvSpPr txBox="1">
            <a:spLocks noChangeArrowheads="1"/>
          </p:cNvSpPr>
          <p:nvPr/>
        </p:nvSpPr>
        <p:spPr bwMode="auto">
          <a:xfrm>
            <a:off x="3275186" y="908720"/>
            <a:ext cx="2520950" cy="5602287"/>
          </a:xfrm>
          <a:prstGeom prst="rect">
            <a:avLst/>
          </a:prstGeom>
          <a:solidFill>
            <a:schemeClr val="bg1">
              <a:lumMod val="95000"/>
            </a:schemeClr>
          </a:solidFill>
          <a:ln w="9525">
            <a:solidFill>
              <a:srgbClr val="9C4E00"/>
            </a:solidFill>
            <a:miter lim="800000"/>
            <a:headEnd/>
            <a:tailEnd/>
          </a:ln>
          <a:effectLst/>
        </p:spPr>
        <p:txBody>
          <a:bodyPr>
            <a:spAutoFit/>
          </a:bodyPr>
          <a:lstStyle/>
          <a:p>
            <a:pPr algn="ctr">
              <a:spcBef>
                <a:spcPct val="50000"/>
              </a:spcBef>
              <a:defRPr/>
            </a:pPr>
            <a:r>
              <a:rPr lang="en-US" altLang="zh-CN" sz="1600" b="1">
                <a:solidFill>
                  <a:srgbClr val="9C4E00"/>
                </a:solidFill>
              </a:rPr>
              <a:t>Reader</a:t>
            </a:r>
            <a:r>
              <a:rPr lang="zh-CN" altLang="en-US" sz="1600" b="1">
                <a:solidFill>
                  <a:srgbClr val="9C4E00"/>
                </a:solidFill>
              </a:rPr>
              <a:t>进程</a:t>
            </a:r>
          </a:p>
          <a:p>
            <a:pPr>
              <a:spcBef>
                <a:spcPct val="50000"/>
              </a:spcBef>
              <a:defRPr/>
            </a:pPr>
            <a:r>
              <a:rPr lang="en-US" altLang="zh-CN" sz="1600" b="1">
                <a:solidFill>
                  <a:srgbClr val="9C4E00"/>
                </a:solidFill>
              </a:rPr>
              <a:t>While(TRUE)</a:t>
            </a:r>
          </a:p>
          <a:p>
            <a:pPr>
              <a:spcBef>
                <a:spcPct val="50000"/>
              </a:spcBef>
              <a:defRPr/>
            </a:pPr>
            <a:r>
              <a:rPr lang="en-US" altLang="zh-CN" sz="1600" b="1">
                <a:solidFill>
                  <a:srgbClr val="9C4E00"/>
                </a:solidFill>
              </a:rPr>
              <a:t>{</a:t>
            </a:r>
          </a:p>
          <a:p>
            <a:pPr>
              <a:spcBef>
                <a:spcPct val="50000"/>
              </a:spcBef>
              <a:defRPr/>
            </a:pPr>
            <a:r>
              <a:rPr lang="en-US" altLang="zh-CN" sz="1600" b="1" smtClean="0">
                <a:solidFill>
                  <a:srgbClr val="9900CC"/>
                </a:solidFill>
              </a:rPr>
              <a:t>    P(concur</a:t>
            </a:r>
            <a:r>
              <a:rPr lang="en-US" altLang="zh-CN" sz="1600" b="1">
                <a:solidFill>
                  <a:srgbClr val="9900CC"/>
                </a:solidFill>
              </a:rPr>
              <a:t>);</a:t>
            </a:r>
          </a:p>
          <a:p>
            <a:pPr>
              <a:spcBef>
                <a:spcPct val="50000"/>
              </a:spcBef>
              <a:defRPr/>
            </a:pPr>
            <a:r>
              <a:rPr lang="en-US" altLang="zh-CN" sz="1600" b="1" smtClean="0"/>
              <a:t>    P(rmutex</a:t>
            </a:r>
            <a:r>
              <a:rPr lang="en-US" altLang="zh-CN" sz="1600" b="1"/>
              <a:t>);</a:t>
            </a:r>
          </a:p>
          <a:p>
            <a:pPr>
              <a:spcBef>
                <a:spcPct val="50000"/>
              </a:spcBef>
              <a:defRPr/>
            </a:pPr>
            <a:r>
              <a:rPr lang="en-US" altLang="zh-CN" sz="1600" b="1" smtClean="0">
                <a:solidFill>
                  <a:srgbClr val="9C4E00"/>
                </a:solidFill>
              </a:rPr>
              <a:t>    rcount</a:t>
            </a:r>
            <a:r>
              <a:rPr lang="en-US" altLang="zh-CN" sz="1600" b="1">
                <a:solidFill>
                  <a:srgbClr val="9C4E00"/>
                </a:solidFill>
              </a:rPr>
              <a:t>++;</a:t>
            </a:r>
          </a:p>
          <a:p>
            <a:pPr>
              <a:spcBef>
                <a:spcPct val="50000"/>
              </a:spcBef>
              <a:defRPr/>
            </a:pPr>
            <a:r>
              <a:rPr lang="en-US" altLang="zh-CN" sz="1600" b="1" smtClean="0">
                <a:solidFill>
                  <a:srgbClr val="9C4E00"/>
                </a:solidFill>
              </a:rPr>
              <a:t>    if(rcount </a:t>
            </a:r>
            <a:r>
              <a:rPr lang="en-US" altLang="zh-CN" sz="1600" b="1">
                <a:solidFill>
                  <a:srgbClr val="9C4E00"/>
                </a:solidFill>
              </a:rPr>
              <a:t>== 1)</a:t>
            </a:r>
          </a:p>
          <a:p>
            <a:pPr>
              <a:spcBef>
                <a:spcPct val="50000"/>
              </a:spcBef>
              <a:defRPr/>
            </a:pPr>
            <a:r>
              <a:rPr lang="en-US" altLang="zh-CN" sz="1600" b="1">
                <a:solidFill>
                  <a:srgbClr val="9C4E00"/>
                </a:solidFill>
              </a:rPr>
              <a:t>    </a:t>
            </a:r>
            <a:r>
              <a:rPr lang="en-US" altLang="zh-CN" sz="1600" b="1" smtClean="0">
                <a:solidFill>
                  <a:srgbClr val="9C4E00"/>
                </a:solidFill>
              </a:rPr>
              <a:t>    </a:t>
            </a:r>
            <a:r>
              <a:rPr lang="en-US" altLang="zh-CN" sz="1600" b="1" smtClean="0">
                <a:solidFill>
                  <a:srgbClr val="FF0000"/>
                </a:solidFill>
              </a:rPr>
              <a:t>P(write</a:t>
            </a:r>
            <a:r>
              <a:rPr lang="en-US" altLang="zh-CN" sz="1600" b="1">
                <a:solidFill>
                  <a:srgbClr val="FF0000"/>
                </a:solidFill>
              </a:rPr>
              <a:t>);</a:t>
            </a:r>
          </a:p>
          <a:p>
            <a:pPr>
              <a:spcBef>
                <a:spcPct val="50000"/>
              </a:spcBef>
              <a:defRPr/>
            </a:pPr>
            <a:r>
              <a:rPr lang="en-US" altLang="zh-CN" sz="1600" b="1" smtClean="0"/>
              <a:t>    V(rmutex</a:t>
            </a:r>
            <a:r>
              <a:rPr lang="en-US" altLang="zh-CN" sz="1600" b="1"/>
              <a:t>);</a:t>
            </a:r>
          </a:p>
          <a:p>
            <a:pPr>
              <a:spcBef>
                <a:spcPct val="50000"/>
              </a:spcBef>
              <a:defRPr/>
            </a:pPr>
            <a:r>
              <a:rPr lang="en-US" altLang="zh-CN" sz="1600" b="1" smtClean="0">
                <a:solidFill>
                  <a:srgbClr val="9900CC"/>
                </a:solidFill>
              </a:rPr>
              <a:t>    V(concur</a:t>
            </a:r>
            <a:r>
              <a:rPr lang="en-US" altLang="zh-CN" sz="1600" b="1">
                <a:solidFill>
                  <a:srgbClr val="9900CC"/>
                </a:solidFill>
              </a:rPr>
              <a:t>);</a:t>
            </a:r>
          </a:p>
          <a:p>
            <a:pPr>
              <a:spcBef>
                <a:spcPct val="50000"/>
              </a:spcBef>
              <a:defRPr/>
            </a:pPr>
            <a:r>
              <a:rPr lang="en-US" altLang="zh-CN" sz="1600" b="1" smtClean="0">
                <a:solidFill>
                  <a:srgbClr val="9C4E00"/>
                </a:solidFill>
              </a:rPr>
              <a:t>    Read_Action</a:t>
            </a:r>
            <a:r>
              <a:rPr lang="en-US" altLang="zh-CN" sz="1600" b="1">
                <a:solidFill>
                  <a:srgbClr val="9C4E00"/>
                </a:solidFill>
              </a:rPr>
              <a:t>();</a:t>
            </a:r>
          </a:p>
          <a:p>
            <a:pPr>
              <a:defRPr/>
            </a:pPr>
            <a:r>
              <a:rPr lang="en-US" altLang="zh-CN" sz="1600" b="1" smtClean="0"/>
              <a:t>    P(mutex</a:t>
            </a:r>
            <a:r>
              <a:rPr lang="en-US" altLang="zh-CN" sz="1600" b="1"/>
              <a:t>);</a:t>
            </a:r>
          </a:p>
          <a:p>
            <a:pPr>
              <a:defRPr/>
            </a:pPr>
            <a:r>
              <a:rPr lang="en-US" altLang="zh-CN" sz="1600" b="1" smtClean="0">
                <a:solidFill>
                  <a:srgbClr val="9C4E00"/>
                </a:solidFill>
              </a:rPr>
              <a:t>    rcount-</a:t>
            </a:r>
            <a:r>
              <a:rPr lang="en-US" altLang="zh-CN" sz="1600" b="1">
                <a:solidFill>
                  <a:srgbClr val="9C4E00"/>
                </a:solidFill>
              </a:rPr>
              <a:t>-;</a:t>
            </a:r>
          </a:p>
          <a:p>
            <a:pPr>
              <a:defRPr/>
            </a:pPr>
            <a:r>
              <a:rPr lang="en-US" altLang="zh-CN" sz="1600" b="1" smtClean="0">
                <a:solidFill>
                  <a:srgbClr val="9C4E00"/>
                </a:solidFill>
              </a:rPr>
              <a:t>    if(rcount </a:t>
            </a:r>
            <a:r>
              <a:rPr lang="en-US" altLang="zh-CN" sz="1600" b="1">
                <a:solidFill>
                  <a:srgbClr val="9C4E00"/>
                </a:solidFill>
              </a:rPr>
              <a:t>== 0)</a:t>
            </a:r>
          </a:p>
          <a:p>
            <a:pPr>
              <a:defRPr/>
            </a:pPr>
            <a:r>
              <a:rPr lang="en-US" altLang="zh-CN" sz="1600" b="1">
                <a:solidFill>
                  <a:srgbClr val="9C4E00"/>
                </a:solidFill>
              </a:rPr>
              <a:t>    </a:t>
            </a:r>
            <a:r>
              <a:rPr lang="en-US" altLang="zh-CN" sz="1600" b="1" smtClean="0">
                <a:solidFill>
                  <a:srgbClr val="9C4E00"/>
                </a:solidFill>
              </a:rPr>
              <a:t>    </a:t>
            </a:r>
            <a:r>
              <a:rPr lang="en-US" altLang="zh-CN" sz="1600" b="1" smtClean="0">
                <a:solidFill>
                  <a:srgbClr val="FF0000"/>
                </a:solidFill>
              </a:rPr>
              <a:t>V(write</a:t>
            </a:r>
            <a:r>
              <a:rPr lang="en-US" altLang="zh-CN" sz="1600" b="1">
                <a:solidFill>
                  <a:srgbClr val="FF0000"/>
                </a:solidFill>
              </a:rPr>
              <a:t>);</a:t>
            </a:r>
          </a:p>
          <a:p>
            <a:pPr>
              <a:defRPr/>
            </a:pPr>
            <a:r>
              <a:rPr lang="en-US" altLang="zh-CN" sz="1600" b="1" smtClean="0"/>
              <a:t>    V(mutex</a:t>
            </a:r>
            <a:r>
              <a:rPr lang="en-US" altLang="zh-CN" sz="1600" b="1"/>
              <a:t>);</a:t>
            </a:r>
          </a:p>
          <a:p>
            <a:pPr>
              <a:spcBef>
                <a:spcPct val="50000"/>
              </a:spcBef>
              <a:defRPr/>
            </a:pPr>
            <a:r>
              <a:rPr lang="en-US" altLang="zh-CN" sz="1600" b="1">
                <a:solidFill>
                  <a:srgbClr val="9C4E00"/>
                </a:solidFill>
              </a:rPr>
              <a:t>}</a:t>
            </a:r>
          </a:p>
        </p:txBody>
      </p:sp>
      <p:sp>
        <p:nvSpPr>
          <p:cNvPr id="702470" name="Text Box 6"/>
          <p:cNvSpPr txBox="1">
            <a:spLocks noChangeArrowheads="1"/>
          </p:cNvSpPr>
          <p:nvPr/>
        </p:nvSpPr>
        <p:spPr bwMode="auto">
          <a:xfrm>
            <a:off x="6120172" y="921420"/>
            <a:ext cx="2520950" cy="5480050"/>
          </a:xfrm>
          <a:prstGeom prst="rect">
            <a:avLst/>
          </a:prstGeom>
          <a:solidFill>
            <a:schemeClr val="bg1">
              <a:lumMod val="95000"/>
            </a:schemeClr>
          </a:solidFill>
          <a:ln w="9525">
            <a:solidFill>
              <a:srgbClr val="9C4E00"/>
            </a:solidFill>
            <a:miter lim="800000"/>
            <a:headEnd/>
            <a:tailEnd/>
          </a:ln>
          <a:effectLst/>
        </p:spPr>
        <p:txBody>
          <a:bodyPr>
            <a:spAutoFit/>
          </a:bodyPr>
          <a:lstStyle/>
          <a:p>
            <a:pPr algn="ctr">
              <a:spcBef>
                <a:spcPct val="50000"/>
              </a:spcBef>
              <a:defRPr/>
            </a:pPr>
            <a:r>
              <a:rPr lang="en-US" altLang="zh-CN" sz="1600" b="1">
                <a:solidFill>
                  <a:srgbClr val="9C4E00"/>
                </a:solidFill>
              </a:rPr>
              <a:t>Writer</a:t>
            </a:r>
            <a:r>
              <a:rPr lang="zh-CN" altLang="en-US" sz="1600" b="1">
                <a:solidFill>
                  <a:srgbClr val="9C4E00"/>
                </a:solidFill>
              </a:rPr>
              <a:t>进程</a:t>
            </a:r>
          </a:p>
          <a:p>
            <a:pPr>
              <a:spcBef>
                <a:spcPct val="50000"/>
              </a:spcBef>
              <a:defRPr/>
            </a:pPr>
            <a:r>
              <a:rPr lang="en-US" altLang="zh-CN" sz="1600" b="1">
                <a:solidFill>
                  <a:srgbClr val="9C4E00"/>
                </a:solidFill>
              </a:rPr>
              <a:t>While(TRUE)</a:t>
            </a:r>
          </a:p>
          <a:p>
            <a:pPr>
              <a:spcBef>
                <a:spcPct val="50000"/>
              </a:spcBef>
              <a:defRPr/>
            </a:pPr>
            <a:r>
              <a:rPr lang="en-US" altLang="zh-CN" sz="1600" b="1">
                <a:solidFill>
                  <a:srgbClr val="9C4E00"/>
                </a:solidFill>
              </a:rPr>
              <a:t>{</a:t>
            </a:r>
          </a:p>
          <a:p>
            <a:pPr>
              <a:spcBef>
                <a:spcPct val="50000"/>
              </a:spcBef>
              <a:defRPr/>
            </a:pPr>
            <a:r>
              <a:rPr lang="en-US" altLang="zh-CN" sz="1600" b="1" smtClean="0"/>
              <a:t>    P(wmutex</a:t>
            </a:r>
            <a:r>
              <a:rPr lang="en-US" altLang="zh-CN" sz="1600" b="1"/>
              <a:t>);</a:t>
            </a:r>
          </a:p>
          <a:p>
            <a:pPr>
              <a:spcBef>
                <a:spcPct val="50000"/>
              </a:spcBef>
              <a:defRPr/>
            </a:pPr>
            <a:r>
              <a:rPr lang="en-US" altLang="zh-CN" sz="1600" b="1" smtClean="0">
                <a:solidFill>
                  <a:srgbClr val="9C4E00"/>
                </a:solidFill>
              </a:rPr>
              <a:t>    wcount</a:t>
            </a:r>
            <a:r>
              <a:rPr lang="en-US" altLang="zh-CN" sz="1600" b="1">
                <a:solidFill>
                  <a:srgbClr val="9C4E00"/>
                </a:solidFill>
              </a:rPr>
              <a:t>++;</a:t>
            </a:r>
          </a:p>
          <a:p>
            <a:pPr>
              <a:spcBef>
                <a:spcPct val="50000"/>
              </a:spcBef>
              <a:defRPr/>
            </a:pPr>
            <a:r>
              <a:rPr lang="en-US" altLang="zh-CN" sz="1600" b="1" smtClean="0">
                <a:solidFill>
                  <a:srgbClr val="9C4E00"/>
                </a:solidFill>
              </a:rPr>
              <a:t>    if(wcount </a:t>
            </a:r>
            <a:r>
              <a:rPr lang="en-US" altLang="zh-CN" sz="1600" b="1">
                <a:solidFill>
                  <a:srgbClr val="9C4E00"/>
                </a:solidFill>
              </a:rPr>
              <a:t>== 1)</a:t>
            </a:r>
          </a:p>
          <a:p>
            <a:pPr>
              <a:spcBef>
                <a:spcPct val="50000"/>
              </a:spcBef>
              <a:defRPr/>
            </a:pPr>
            <a:r>
              <a:rPr lang="en-US" altLang="zh-CN" sz="1600" b="1">
                <a:solidFill>
                  <a:srgbClr val="9C4E00"/>
                </a:solidFill>
              </a:rPr>
              <a:t>    </a:t>
            </a:r>
            <a:r>
              <a:rPr lang="en-US" altLang="zh-CN" sz="1600" b="1" smtClean="0">
                <a:solidFill>
                  <a:srgbClr val="9C4E00"/>
                </a:solidFill>
              </a:rPr>
              <a:t>     </a:t>
            </a:r>
            <a:r>
              <a:rPr lang="en-US" altLang="zh-CN" sz="1600" b="1" smtClean="0">
                <a:solidFill>
                  <a:srgbClr val="9900CC"/>
                </a:solidFill>
              </a:rPr>
              <a:t>P(concur</a:t>
            </a:r>
            <a:r>
              <a:rPr lang="en-US" altLang="zh-CN" sz="1600" b="1">
                <a:solidFill>
                  <a:srgbClr val="9900CC"/>
                </a:solidFill>
              </a:rPr>
              <a:t>);</a:t>
            </a:r>
          </a:p>
          <a:p>
            <a:pPr>
              <a:spcBef>
                <a:spcPct val="50000"/>
              </a:spcBef>
              <a:defRPr/>
            </a:pPr>
            <a:r>
              <a:rPr lang="en-US" altLang="zh-CN" sz="1600" b="1" smtClean="0"/>
              <a:t>    V(wmutex</a:t>
            </a:r>
            <a:r>
              <a:rPr lang="en-US" altLang="zh-CN" sz="1600" b="1"/>
              <a:t>);</a:t>
            </a:r>
          </a:p>
          <a:p>
            <a:pPr>
              <a:spcBef>
                <a:spcPct val="50000"/>
              </a:spcBef>
              <a:defRPr/>
            </a:pPr>
            <a:r>
              <a:rPr lang="en-US" altLang="zh-CN" sz="1600" b="1" smtClean="0">
                <a:solidFill>
                  <a:srgbClr val="FF0000"/>
                </a:solidFill>
              </a:rPr>
              <a:t>    P(Write</a:t>
            </a:r>
            <a:r>
              <a:rPr lang="en-US" altLang="zh-CN" sz="1600" b="1">
                <a:solidFill>
                  <a:srgbClr val="FF0000"/>
                </a:solidFill>
              </a:rPr>
              <a:t>);</a:t>
            </a:r>
          </a:p>
          <a:p>
            <a:pPr>
              <a:spcBef>
                <a:spcPct val="50000"/>
              </a:spcBef>
              <a:defRPr/>
            </a:pPr>
            <a:r>
              <a:rPr lang="en-US" altLang="zh-CN" sz="1600" b="1" smtClean="0">
                <a:solidFill>
                  <a:srgbClr val="9C4E00"/>
                </a:solidFill>
              </a:rPr>
              <a:t>    Write_Action</a:t>
            </a:r>
            <a:r>
              <a:rPr lang="en-US" altLang="zh-CN" sz="1600" b="1">
                <a:solidFill>
                  <a:srgbClr val="9C4E00"/>
                </a:solidFill>
              </a:rPr>
              <a:t>();</a:t>
            </a:r>
          </a:p>
          <a:p>
            <a:pPr>
              <a:defRPr/>
            </a:pPr>
            <a:r>
              <a:rPr lang="en-US" altLang="zh-CN" sz="1600" b="1" smtClean="0">
                <a:solidFill>
                  <a:srgbClr val="FF0000"/>
                </a:solidFill>
              </a:rPr>
              <a:t>    V(write</a:t>
            </a:r>
            <a:r>
              <a:rPr lang="en-US" altLang="zh-CN" sz="1600" b="1">
                <a:solidFill>
                  <a:srgbClr val="FF0000"/>
                </a:solidFill>
              </a:rPr>
              <a:t>);</a:t>
            </a:r>
          </a:p>
          <a:p>
            <a:pPr>
              <a:defRPr/>
            </a:pPr>
            <a:r>
              <a:rPr lang="en-US" altLang="zh-CN" sz="1600" b="1" smtClean="0"/>
              <a:t>    P(wmutex</a:t>
            </a:r>
            <a:r>
              <a:rPr lang="en-US" altLang="zh-CN" sz="1600" b="1"/>
              <a:t>);</a:t>
            </a:r>
          </a:p>
          <a:p>
            <a:pPr>
              <a:defRPr/>
            </a:pPr>
            <a:r>
              <a:rPr lang="en-US" altLang="zh-CN" sz="1600" b="1" smtClean="0">
                <a:solidFill>
                  <a:srgbClr val="9C4E00"/>
                </a:solidFill>
              </a:rPr>
              <a:t>    wcount-</a:t>
            </a:r>
            <a:r>
              <a:rPr lang="en-US" altLang="zh-CN" sz="1600" b="1">
                <a:solidFill>
                  <a:srgbClr val="9C4E00"/>
                </a:solidFill>
              </a:rPr>
              <a:t>-;</a:t>
            </a:r>
          </a:p>
          <a:p>
            <a:pPr>
              <a:defRPr/>
            </a:pPr>
            <a:r>
              <a:rPr lang="en-US" altLang="zh-CN" sz="1600" b="1" smtClean="0">
                <a:solidFill>
                  <a:srgbClr val="9C4E00"/>
                </a:solidFill>
              </a:rPr>
              <a:t>    if(wcount </a:t>
            </a:r>
            <a:r>
              <a:rPr lang="en-US" altLang="zh-CN" sz="1600" b="1">
                <a:solidFill>
                  <a:srgbClr val="9C4E00"/>
                </a:solidFill>
              </a:rPr>
              <a:t>== 0)</a:t>
            </a:r>
          </a:p>
          <a:p>
            <a:pPr>
              <a:defRPr/>
            </a:pPr>
            <a:r>
              <a:rPr lang="en-US" altLang="zh-CN" sz="1600" b="1">
                <a:solidFill>
                  <a:srgbClr val="9900CC"/>
                </a:solidFill>
              </a:rPr>
              <a:t>   </a:t>
            </a:r>
            <a:r>
              <a:rPr lang="en-US" altLang="zh-CN" sz="1600" b="1" smtClean="0">
                <a:solidFill>
                  <a:srgbClr val="9900CC"/>
                </a:solidFill>
              </a:rPr>
              <a:t>      V(concur</a:t>
            </a:r>
            <a:r>
              <a:rPr lang="en-US" altLang="zh-CN" sz="1600" b="1">
                <a:solidFill>
                  <a:srgbClr val="9900CC"/>
                </a:solidFill>
              </a:rPr>
              <a:t>);</a:t>
            </a:r>
          </a:p>
          <a:p>
            <a:pPr>
              <a:defRPr/>
            </a:pPr>
            <a:r>
              <a:rPr lang="en-US" altLang="zh-CN" sz="1600" b="1" smtClean="0"/>
              <a:t>    V(wmutex</a:t>
            </a:r>
            <a:r>
              <a:rPr lang="en-US" altLang="zh-CN" sz="1600" b="1"/>
              <a:t>);</a:t>
            </a:r>
          </a:p>
          <a:p>
            <a:pPr>
              <a:spcBef>
                <a:spcPct val="50000"/>
              </a:spcBef>
              <a:defRPr/>
            </a:pPr>
            <a:r>
              <a:rPr lang="en-US" altLang="zh-CN" sz="1600" b="1">
                <a:solidFill>
                  <a:srgbClr val="9C4E00"/>
                </a:solidFill>
              </a:rPr>
              <a:t>}</a:t>
            </a:r>
          </a:p>
        </p:txBody>
      </p:sp>
      <p:sp>
        <p:nvSpPr>
          <p:cNvPr id="11" name="Rectangle 2"/>
          <p:cNvSpPr txBox="1">
            <a:spLocks noChangeArrowheads="1"/>
          </p:cNvSpPr>
          <p:nvPr/>
        </p:nvSpPr>
        <p:spPr>
          <a:xfrm>
            <a:off x="1043608" y="188640"/>
            <a:ext cx="5436604" cy="45406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kern="0"/>
              <a:t>读者优先的信号量解法</a:t>
            </a:r>
            <a:endParaRPr lang="zh-CN" altLang="en-US" sz="2800" kern="0" smtClean="0"/>
          </a:p>
        </p:txBody>
      </p:sp>
    </p:spTree>
    <p:extLst>
      <p:ext uri="{BB962C8B-B14F-4D97-AF65-F5344CB8AC3E}">
        <p14:creationId xmlns:p14="http://schemas.microsoft.com/office/powerpoint/2010/main" val="3486171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02468"/>
                                        </p:tgtEl>
                                        <p:attrNameLst>
                                          <p:attrName>style.visibility</p:attrName>
                                        </p:attrNameLst>
                                      </p:cBhvr>
                                      <p:to>
                                        <p:strVal val="visible"/>
                                      </p:to>
                                    </p:set>
                                    <p:animEffect transition="in" filter="checkerboard(across)">
                                      <p:cBhvr>
                                        <p:cTn id="7" dur="500"/>
                                        <p:tgtEl>
                                          <p:spTgt spid="702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2469"/>
                                        </p:tgtEl>
                                        <p:attrNameLst>
                                          <p:attrName>style.visibility</p:attrName>
                                        </p:attrNameLst>
                                      </p:cBhvr>
                                      <p:to>
                                        <p:strVal val="visible"/>
                                      </p:to>
                                    </p:set>
                                    <p:animEffect transition="in" filter="blinds(horizontal)">
                                      <p:cBhvr>
                                        <p:cTn id="12" dur="500"/>
                                        <p:tgtEl>
                                          <p:spTgt spid="7024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2470"/>
                                        </p:tgtEl>
                                        <p:attrNameLst>
                                          <p:attrName>style.visibility</p:attrName>
                                        </p:attrNameLst>
                                      </p:cBhvr>
                                      <p:to>
                                        <p:strVal val="visible"/>
                                      </p:to>
                                    </p:set>
                                    <p:animEffect transition="in" filter="blinds(horizontal)">
                                      <p:cBhvr>
                                        <p:cTn id="17" dur="500"/>
                                        <p:tgtEl>
                                          <p:spTgt spid="70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8" grpId="0" animBg="1"/>
      <p:bldP spid="702469" grpId="0" animBg="1"/>
      <p:bldP spid="702470"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74822" name="Picture 6" descr="睡眠理发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556792"/>
            <a:ext cx="4751388"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a:xfrm>
            <a:off x="935596" y="153107"/>
            <a:ext cx="4212468" cy="50358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3200" b="1" kern="0"/>
              <a:t>睡觉的理发师问题</a:t>
            </a:r>
            <a:endParaRPr lang="zh-CN" altLang="en-US" sz="3200" b="1" kern="0" smtClean="0"/>
          </a:p>
        </p:txBody>
      </p:sp>
      <p:sp>
        <p:nvSpPr>
          <p:cNvPr id="10" name="文本占位符 124930"/>
          <p:cNvSpPr txBox="1">
            <a:spLocks noChangeArrowheads="1"/>
          </p:cNvSpPr>
          <p:nvPr/>
        </p:nvSpPr>
        <p:spPr>
          <a:xfrm>
            <a:off x="309960" y="1232756"/>
            <a:ext cx="3971032" cy="49657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50000"/>
              </a:lnSpc>
              <a:spcBef>
                <a:spcPts val="0"/>
              </a:spcBef>
              <a:buNone/>
            </a:pPr>
            <a:r>
              <a:rPr lang="zh-CN" altLang="en-US" sz="2000" b="1" kern="0" smtClean="0">
                <a:ea typeface="宋体" panose="02010600030101010101" pitchFamily="2" charset="-122"/>
              </a:rPr>
              <a:t>问题: 理发店有一名理发师，一把理发椅，</a:t>
            </a:r>
            <a:r>
              <a:rPr lang="en-US" altLang="zh-CN" sz="2000" b="1" kern="0" smtClean="0">
                <a:ea typeface="宋体" panose="02010600030101010101" pitchFamily="2" charset="-122"/>
              </a:rPr>
              <a:t>n</a:t>
            </a:r>
            <a:r>
              <a:rPr lang="zh-CN" altLang="en-US" sz="2000" b="1" kern="0" smtClean="0">
                <a:ea typeface="宋体" panose="02010600030101010101" pitchFamily="2" charset="-122"/>
              </a:rPr>
              <a:t>把供客户等待的椅子。</a:t>
            </a:r>
            <a:endParaRPr lang="en-US" altLang="zh-CN" sz="2000" b="1" kern="0" smtClean="0">
              <a:ea typeface="宋体" panose="02010600030101010101" pitchFamily="2" charset="-122"/>
            </a:endParaRPr>
          </a:p>
          <a:p>
            <a:pPr>
              <a:lnSpc>
                <a:spcPct val="150000"/>
              </a:lnSpc>
              <a:spcBef>
                <a:spcPts val="0"/>
              </a:spcBef>
              <a:buFont typeface="Wingdings" panose="05000000000000000000" pitchFamily="2" charset="2"/>
              <a:buChar char="Ø"/>
            </a:pPr>
            <a:r>
              <a:rPr lang="zh-CN" altLang="en-US" sz="2000" kern="0" smtClean="0">
                <a:ea typeface="宋体" panose="02010600030101010101" pitchFamily="2" charset="-122"/>
              </a:rPr>
              <a:t>如果没有客户</a:t>
            </a:r>
            <a:r>
              <a:rPr lang="en-US" altLang="zh-CN" sz="2000" kern="0" smtClean="0">
                <a:ea typeface="宋体" panose="02010600030101010101" pitchFamily="2" charset="-122"/>
              </a:rPr>
              <a:t>，</a:t>
            </a:r>
            <a:r>
              <a:rPr lang="zh-CN" altLang="en-US" sz="2000" kern="0" smtClean="0">
                <a:ea typeface="宋体" panose="02010600030101010101" pitchFamily="2" charset="-122"/>
              </a:rPr>
              <a:t>理发师坐在理发椅上睡觉。</a:t>
            </a:r>
            <a:endParaRPr lang="en-US" altLang="zh-CN" sz="2000" kern="0">
              <a:ea typeface="宋体" panose="02010600030101010101" pitchFamily="2" charset="-122"/>
            </a:endParaRPr>
          </a:p>
          <a:p>
            <a:pPr>
              <a:lnSpc>
                <a:spcPct val="150000"/>
              </a:lnSpc>
              <a:spcBef>
                <a:spcPts val="0"/>
              </a:spcBef>
              <a:buFont typeface="Wingdings" panose="05000000000000000000" pitchFamily="2" charset="2"/>
              <a:buChar char="Ø"/>
            </a:pPr>
            <a:r>
              <a:rPr lang="zh-CN" altLang="en-US" sz="2000" kern="0" smtClean="0">
                <a:ea typeface="宋体" panose="02010600030101010101" pitchFamily="2" charset="-122"/>
              </a:rPr>
              <a:t>当一个客户到来时</a:t>
            </a:r>
            <a:r>
              <a:rPr lang="en-US" altLang="zh-CN" sz="2000" kern="0" smtClean="0">
                <a:ea typeface="宋体" panose="02010600030101010101" pitchFamily="2" charset="-122"/>
              </a:rPr>
              <a:t>，</a:t>
            </a:r>
            <a:r>
              <a:rPr lang="zh-CN" altLang="en-US" sz="2000" kern="0" smtClean="0">
                <a:ea typeface="宋体" panose="02010600030101010101" pitchFamily="2" charset="-122"/>
              </a:rPr>
              <a:t>将理发师唤醒，为其理发。</a:t>
            </a:r>
            <a:endParaRPr lang="en-US" altLang="zh-CN" sz="2000" kern="0" smtClean="0">
              <a:ea typeface="宋体" panose="02010600030101010101" pitchFamily="2" charset="-122"/>
            </a:endParaRPr>
          </a:p>
          <a:p>
            <a:pPr>
              <a:lnSpc>
                <a:spcPct val="150000"/>
              </a:lnSpc>
              <a:spcBef>
                <a:spcPts val="0"/>
              </a:spcBef>
              <a:buFont typeface="Wingdings" panose="05000000000000000000" pitchFamily="2" charset="2"/>
              <a:buChar char="Ø"/>
            </a:pPr>
            <a:r>
              <a:rPr lang="zh-CN" altLang="en-US" sz="2000" kern="0" smtClean="0">
                <a:ea typeface="宋体" panose="02010600030101010101" pitchFamily="2" charset="-122"/>
              </a:rPr>
              <a:t>当理发师正在为客户理发时，另外的客户到达，则他们坐在椅子上等待。</a:t>
            </a:r>
          </a:p>
        </p:txBody>
      </p:sp>
    </p:spTree>
    <p:extLst>
      <p:ext uri="{BB962C8B-B14F-4D97-AF65-F5344CB8AC3E}">
        <p14:creationId xmlns:p14="http://schemas.microsoft.com/office/powerpoint/2010/main" val="3614071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74822"/>
                                        </p:tgtEl>
                                        <p:attrNameLst>
                                          <p:attrName>style.visibility</p:attrName>
                                        </p:attrNameLst>
                                      </p:cBhvr>
                                      <p:to>
                                        <p:strVal val="visible"/>
                                      </p:to>
                                    </p:set>
                                    <p:animEffect transition="in" filter="dissolve">
                                      <p:cBhvr>
                                        <p:cTn id="7" dur="500"/>
                                        <p:tgtEl>
                                          <p:spTgt spid="67482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1" name="Rectangle 3"/>
          <p:cNvSpPr>
            <a:spLocks noGrp="1" noChangeArrowheads="1"/>
          </p:cNvSpPr>
          <p:nvPr>
            <p:ph type="body" idx="1"/>
          </p:nvPr>
        </p:nvSpPr>
        <p:spPr>
          <a:xfrm>
            <a:off x="71500" y="1268760"/>
            <a:ext cx="4321175" cy="4464050"/>
          </a:xfrm>
        </p:spPr>
        <p:txBody>
          <a:bodyPr/>
          <a:lstStyle/>
          <a:p>
            <a:pPr eaLnBrk="1" hangingPunct="1">
              <a:lnSpc>
                <a:spcPct val="100000"/>
              </a:lnSpc>
              <a:buFont typeface="Wingdings" panose="05000000000000000000" pitchFamily="2" charset="2"/>
              <a:buChar char="n"/>
              <a:defRPr/>
            </a:pPr>
            <a:r>
              <a:rPr lang="zh-CN" altLang="en-US" sz="2000" b="1" smtClean="0"/>
              <a:t>互斥关系分析</a:t>
            </a:r>
          </a:p>
          <a:p>
            <a:pPr lvl="1" eaLnBrk="1" hangingPunct="1">
              <a:lnSpc>
                <a:spcPct val="100000"/>
              </a:lnSpc>
              <a:buFont typeface="Wingdings" panose="05000000000000000000" pitchFamily="2" charset="2"/>
              <a:buChar char="Ø"/>
              <a:defRPr/>
            </a:pPr>
            <a:r>
              <a:rPr lang="zh-CN" altLang="en-US" sz="1800" smtClean="0"/>
              <a:t>理发椅上只能有一位顾客</a:t>
            </a:r>
          </a:p>
          <a:p>
            <a:pPr lvl="1" eaLnBrk="1" hangingPunct="1">
              <a:lnSpc>
                <a:spcPct val="100000"/>
              </a:lnSpc>
              <a:buFont typeface="Wingdings" panose="05000000000000000000" pitchFamily="2" charset="2"/>
              <a:buChar char="Ø"/>
              <a:defRPr/>
            </a:pPr>
            <a:r>
              <a:rPr lang="zh-CN" altLang="en-US" sz="1800" smtClean="0"/>
              <a:t>等待座位是有限缓冲区</a:t>
            </a:r>
          </a:p>
          <a:p>
            <a:pPr eaLnBrk="1" hangingPunct="1">
              <a:lnSpc>
                <a:spcPct val="100000"/>
              </a:lnSpc>
              <a:buFont typeface="Wingdings" panose="05000000000000000000" pitchFamily="2" charset="2"/>
              <a:buChar char="n"/>
              <a:defRPr/>
            </a:pPr>
            <a:r>
              <a:rPr lang="zh-CN" altLang="en-US" sz="2000" b="1" smtClean="0"/>
              <a:t>同步关系分析</a:t>
            </a:r>
          </a:p>
          <a:p>
            <a:pPr lvl="1" eaLnBrk="1" hangingPunct="1">
              <a:lnSpc>
                <a:spcPct val="100000"/>
              </a:lnSpc>
              <a:buFont typeface="Wingdings" panose="05000000000000000000" pitchFamily="2" charset="2"/>
              <a:buChar char="Ø"/>
              <a:defRPr/>
            </a:pPr>
            <a:r>
              <a:rPr lang="zh-CN" altLang="en-US" sz="1800" smtClean="0"/>
              <a:t>只要存在顾客，理发师就不能睡觉</a:t>
            </a:r>
          </a:p>
          <a:p>
            <a:pPr eaLnBrk="1" hangingPunct="1">
              <a:lnSpc>
                <a:spcPct val="100000"/>
              </a:lnSpc>
              <a:buFont typeface="Wingdings" panose="05000000000000000000" pitchFamily="2" charset="2"/>
              <a:buChar char="n"/>
              <a:defRPr/>
            </a:pPr>
            <a:r>
              <a:rPr lang="zh-CN" altLang="en-US" sz="2000" b="1" smtClean="0"/>
              <a:t>信号量设计</a:t>
            </a:r>
          </a:p>
          <a:p>
            <a:pPr lvl="1" eaLnBrk="1" hangingPunct="1">
              <a:lnSpc>
                <a:spcPct val="100000"/>
              </a:lnSpc>
              <a:buFont typeface="Wingdings" panose="05000000000000000000" pitchFamily="2" charset="2"/>
              <a:buChar char="Ø"/>
              <a:defRPr/>
            </a:pPr>
            <a:r>
              <a:rPr lang="zh-CN" altLang="en-US" sz="1800" smtClean="0"/>
              <a:t>互斥信号量：实现对“等待顾客数”的互斥</a:t>
            </a:r>
          </a:p>
          <a:p>
            <a:pPr lvl="1" eaLnBrk="1" hangingPunct="1">
              <a:lnSpc>
                <a:spcPct val="100000"/>
              </a:lnSpc>
              <a:buFont typeface="Wingdings" panose="05000000000000000000" pitchFamily="2" charset="2"/>
              <a:buChar char="Ø"/>
              <a:defRPr/>
            </a:pPr>
            <a:r>
              <a:rPr lang="zh-CN" altLang="en-US" sz="1800" smtClean="0"/>
              <a:t>同步信号量</a:t>
            </a:r>
            <a:r>
              <a:rPr lang="en-US" altLang="zh-CN" sz="1800" smtClean="0"/>
              <a:t>1</a:t>
            </a:r>
            <a:r>
              <a:rPr lang="zh-CN" altLang="en-US" sz="1800" smtClean="0"/>
              <a:t>：理发师“睡眠”和“工作”的同步</a:t>
            </a:r>
          </a:p>
          <a:p>
            <a:pPr lvl="1" eaLnBrk="1" hangingPunct="1">
              <a:lnSpc>
                <a:spcPct val="100000"/>
              </a:lnSpc>
              <a:buFont typeface="Wingdings" panose="05000000000000000000" pitchFamily="2" charset="2"/>
              <a:buChar char="Ø"/>
              <a:defRPr/>
            </a:pPr>
            <a:r>
              <a:rPr lang="zh-CN" altLang="en-US" sz="1800" smtClean="0"/>
              <a:t>同步信号量</a:t>
            </a:r>
            <a:r>
              <a:rPr lang="en-US" altLang="zh-CN" sz="1800" smtClean="0"/>
              <a:t>2</a:t>
            </a:r>
            <a:r>
              <a:rPr lang="zh-CN" altLang="en-US" sz="1800" smtClean="0"/>
              <a:t>：等待顾客与等待座位的同步</a:t>
            </a:r>
          </a:p>
        </p:txBody>
      </p:sp>
      <p:pic>
        <p:nvPicPr>
          <p:cNvPr id="122888"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l="21214" t="36014" r="16373" b="26724"/>
          <a:stretch>
            <a:fillRect/>
          </a:stretch>
        </p:blipFill>
        <p:spPr bwMode="auto">
          <a:xfrm>
            <a:off x="4240088" y="1469926"/>
            <a:ext cx="4724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a:xfrm>
            <a:off x="935596" y="153107"/>
            <a:ext cx="5400600" cy="50358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eaLnBrk="1" hangingPunct="1"/>
            <a:r>
              <a:rPr lang="zh-CN" altLang="en-US" sz="2800" kern="0" smtClean="0"/>
              <a:t>睡觉的理发师</a:t>
            </a:r>
            <a:r>
              <a:rPr lang="zh-CN" altLang="en-US" sz="2800" kern="0"/>
              <a:t>问题的信号量解法</a:t>
            </a:r>
            <a:endParaRPr lang="zh-CN" altLang="en-US" sz="2800" kern="0" smtClean="0"/>
          </a:p>
        </p:txBody>
      </p:sp>
    </p:spTree>
    <p:extLst>
      <p:ext uri="{BB962C8B-B14F-4D97-AF65-F5344CB8AC3E}">
        <p14:creationId xmlns:p14="http://schemas.microsoft.com/office/powerpoint/2010/main" val="426562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8371">
                                            <p:txEl>
                                              <p:pRg st="0" end="0"/>
                                            </p:txEl>
                                          </p:spTgt>
                                        </p:tgtEl>
                                        <p:attrNameLst>
                                          <p:attrName>style.visibility</p:attrName>
                                        </p:attrNameLst>
                                      </p:cBhvr>
                                      <p:to>
                                        <p:strVal val="visible"/>
                                      </p:to>
                                    </p:set>
                                    <p:anim calcmode="lin" valueType="num">
                                      <p:cBhvr additive="base">
                                        <p:cTn id="7" dur="500" fill="hold"/>
                                        <p:tgtEl>
                                          <p:spTgt spid="69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837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98371">
                                            <p:txEl>
                                              <p:pRg st="1" end="1"/>
                                            </p:txEl>
                                          </p:spTgt>
                                        </p:tgtEl>
                                        <p:attrNameLst>
                                          <p:attrName>style.visibility</p:attrName>
                                        </p:attrNameLst>
                                      </p:cBhvr>
                                      <p:to>
                                        <p:strVal val="visible"/>
                                      </p:to>
                                    </p:set>
                                    <p:anim calcmode="lin" valueType="num">
                                      <p:cBhvr additive="base">
                                        <p:cTn id="12" dur="500" fill="hold"/>
                                        <p:tgtEl>
                                          <p:spTgt spid="69837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98371">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98371">
                                            <p:txEl>
                                              <p:pRg st="2" end="2"/>
                                            </p:txEl>
                                          </p:spTgt>
                                        </p:tgtEl>
                                        <p:attrNameLst>
                                          <p:attrName>style.visibility</p:attrName>
                                        </p:attrNameLst>
                                      </p:cBhvr>
                                      <p:to>
                                        <p:strVal val="visible"/>
                                      </p:to>
                                    </p:set>
                                    <p:anim calcmode="lin" valueType="num">
                                      <p:cBhvr additive="base">
                                        <p:cTn id="17" dur="500" fill="hold"/>
                                        <p:tgtEl>
                                          <p:spTgt spid="6983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8371">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98371">
                                            <p:txEl>
                                              <p:pRg st="3" end="3"/>
                                            </p:txEl>
                                          </p:spTgt>
                                        </p:tgtEl>
                                        <p:attrNameLst>
                                          <p:attrName>style.visibility</p:attrName>
                                        </p:attrNameLst>
                                      </p:cBhvr>
                                      <p:to>
                                        <p:strVal val="visible"/>
                                      </p:to>
                                    </p:set>
                                    <p:anim calcmode="lin" valueType="num">
                                      <p:cBhvr additive="base">
                                        <p:cTn id="22" dur="500" fill="hold"/>
                                        <p:tgtEl>
                                          <p:spTgt spid="69837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98371">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98371">
                                            <p:txEl>
                                              <p:pRg st="4" end="4"/>
                                            </p:txEl>
                                          </p:spTgt>
                                        </p:tgtEl>
                                        <p:attrNameLst>
                                          <p:attrName>style.visibility</p:attrName>
                                        </p:attrNameLst>
                                      </p:cBhvr>
                                      <p:to>
                                        <p:strVal val="visible"/>
                                      </p:to>
                                    </p:set>
                                    <p:anim calcmode="lin" valueType="num">
                                      <p:cBhvr additive="base">
                                        <p:cTn id="27" dur="500" fill="hold"/>
                                        <p:tgtEl>
                                          <p:spTgt spid="69837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98371">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98371">
                                            <p:txEl>
                                              <p:pRg st="5" end="5"/>
                                            </p:txEl>
                                          </p:spTgt>
                                        </p:tgtEl>
                                        <p:attrNameLst>
                                          <p:attrName>style.visibility</p:attrName>
                                        </p:attrNameLst>
                                      </p:cBhvr>
                                      <p:to>
                                        <p:strVal val="visible"/>
                                      </p:to>
                                    </p:set>
                                    <p:anim calcmode="lin" valueType="num">
                                      <p:cBhvr additive="base">
                                        <p:cTn id="32" dur="500" fill="hold"/>
                                        <p:tgtEl>
                                          <p:spTgt spid="698371">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98371">
                                            <p:txEl>
                                              <p:pRg st="5" end="5"/>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98371">
                                            <p:txEl>
                                              <p:pRg st="6" end="6"/>
                                            </p:txEl>
                                          </p:spTgt>
                                        </p:tgtEl>
                                        <p:attrNameLst>
                                          <p:attrName>style.visibility</p:attrName>
                                        </p:attrNameLst>
                                      </p:cBhvr>
                                      <p:to>
                                        <p:strVal val="visible"/>
                                      </p:to>
                                    </p:set>
                                    <p:anim calcmode="lin" valueType="num">
                                      <p:cBhvr additive="base">
                                        <p:cTn id="37" dur="500" fill="hold"/>
                                        <p:tgtEl>
                                          <p:spTgt spid="69837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98371">
                                            <p:txEl>
                                              <p:pRg st="6" end="6"/>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98371">
                                            <p:txEl>
                                              <p:pRg st="7" end="7"/>
                                            </p:txEl>
                                          </p:spTgt>
                                        </p:tgtEl>
                                        <p:attrNameLst>
                                          <p:attrName>style.visibility</p:attrName>
                                        </p:attrNameLst>
                                      </p:cBhvr>
                                      <p:to>
                                        <p:strVal val="visible"/>
                                      </p:to>
                                    </p:set>
                                    <p:anim calcmode="lin" valueType="num">
                                      <p:cBhvr additive="base">
                                        <p:cTn id="42" dur="500" fill="hold"/>
                                        <p:tgtEl>
                                          <p:spTgt spid="698371">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98371">
                                            <p:txEl>
                                              <p:pRg st="7" end="7"/>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698371">
                                            <p:txEl>
                                              <p:pRg st="8" end="8"/>
                                            </p:txEl>
                                          </p:spTgt>
                                        </p:tgtEl>
                                        <p:attrNameLst>
                                          <p:attrName>style.visibility</p:attrName>
                                        </p:attrNameLst>
                                      </p:cBhvr>
                                      <p:to>
                                        <p:strVal val="visible"/>
                                      </p:to>
                                    </p:set>
                                    <p:anim calcmode="lin" valueType="num">
                                      <p:cBhvr additive="base">
                                        <p:cTn id="47" dur="500" fill="hold"/>
                                        <p:tgtEl>
                                          <p:spTgt spid="69837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98371">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9" presetClass="entr" presetSubtype="0" fill="hold" grpId="0"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dissolve">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build="p"/>
      <p:bldP spid="9" grpId="0"/>
    </p:bldLst>
  </p:timing>
</p:sld>
</file>

<file path=ppt/theme/theme1.xml><?xml version="1.0" encoding="utf-8"?>
<a:theme xmlns:a="http://schemas.openxmlformats.org/drawingml/2006/main" name="ASIPP">
  <a:themeElements>
    <a:clrScheme name="ASIP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IPP">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SIP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SIP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SIP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SIP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SIP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SIP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SIP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SIP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SIP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SIP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SIP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SIP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ASIPP</Template>
  <TotalTime>0</TotalTime>
  <Pages>0</Pages>
  <Words>12151</Words>
  <Characters>0</Characters>
  <Application>Microsoft Office PowerPoint</Application>
  <DocSecurity>0</DocSecurity>
  <PresentationFormat>全屏显示(4:3)</PresentationFormat>
  <Lines>0</Lines>
  <Paragraphs>2068</Paragraphs>
  <Slides>151</Slides>
  <Notes>48</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151</vt:i4>
      </vt:variant>
    </vt:vector>
  </HeadingPairs>
  <TitlesOfParts>
    <vt:vector size="171" baseType="lpstr">
      <vt:lpstr>仿宋_GB2312</vt:lpstr>
      <vt:lpstr>黑体</vt:lpstr>
      <vt:lpstr>华文行楷</vt:lpstr>
      <vt:lpstr>华文隶书</vt:lpstr>
      <vt:lpstr>楷体_GB2312</vt:lpstr>
      <vt:lpstr>宋体</vt:lpstr>
      <vt:lpstr>文鼎中特广告体</vt:lpstr>
      <vt:lpstr>幼圆</vt:lpstr>
      <vt:lpstr>Arial</vt:lpstr>
      <vt:lpstr>Calibri</vt:lpstr>
      <vt:lpstr>Century Gothic</vt:lpstr>
      <vt:lpstr>Helvetica</vt:lpstr>
      <vt:lpstr>Symbol</vt:lpstr>
      <vt:lpstr>Tahoma</vt:lpstr>
      <vt:lpstr>Times</vt:lpstr>
      <vt:lpstr>Times New Roman</vt:lpstr>
      <vt:lpstr>Wingdings</vt:lpstr>
      <vt:lpstr>ASIPP</vt:lpstr>
      <vt:lpstr>Visio</vt:lpstr>
      <vt:lpstr>Equation</vt:lpstr>
      <vt:lpstr>PowerPoint 演示文稿</vt:lpstr>
      <vt:lpstr>PowerPoint 演示文稿</vt:lpstr>
      <vt:lpstr>PowerPoint 演示文稿</vt:lpstr>
      <vt:lpstr>PowerPoint 演示文稿</vt:lpstr>
      <vt:lpstr>PowerPoint 演示文稿</vt:lpstr>
      <vt:lpstr>计算机用来干什么?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（1）单个进程的管理</vt:lpstr>
      <vt:lpstr>（2）多个进程的管理</vt:lpstr>
      <vt:lpstr>PowerPoint 演示文稿</vt:lpstr>
      <vt:lpstr>进程与线程的差别-1</vt:lpstr>
      <vt:lpstr>进程与线程的差别-1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经典IPC机制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消息传递模型的改进方法</vt:lpstr>
      <vt:lpstr>PowerPoint 演示文稿</vt:lpstr>
      <vt:lpstr>其他经典IPC问题</vt:lpstr>
      <vt:lpstr>PowerPoint 演示文稿</vt:lpstr>
      <vt:lpstr>哲学家就餐问题的直观解法</vt:lpstr>
      <vt:lpstr>哲学家就餐问题的信号量解法</vt:lpstr>
      <vt:lpstr>PowerPoint 演示文稿</vt:lpstr>
      <vt:lpstr>PowerPoint 演示文稿</vt:lpstr>
      <vt:lpstr>读者-写者问题</vt:lpstr>
      <vt:lpstr>读者－写者问题的信号量解法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（1）先来先服务调度算法FCFS</vt:lpstr>
      <vt:lpstr>（1）先来先服务调度算法FCFS</vt:lpstr>
      <vt:lpstr>FCFS调度算法存在的问题</vt:lpstr>
      <vt:lpstr>PowerPoint 演示文稿</vt:lpstr>
      <vt:lpstr>PowerPoint 演示文稿</vt:lpstr>
      <vt:lpstr>PowerPoint 演示文稿</vt:lpstr>
      <vt:lpstr>PowerPoint 演示文稿</vt:lpstr>
      <vt:lpstr>PowerPoint 演示文稿</vt:lpstr>
      <vt:lpstr>注：</vt:lpstr>
      <vt:lpstr>短时间片增加上下文切换频率</vt:lpstr>
      <vt:lpstr>周转时间随时间片变化</vt:lpstr>
      <vt:lpstr>例(1)</vt:lpstr>
      <vt:lpstr>例(2)</vt:lpstr>
      <vt:lpstr>PowerPoint 演示文稿</vt:lpstr>
      <vt:lpstr>非抢占式优先权算法—例</vt:lpstr>
      <vt:lpstr>PowerPoint 演示文稿</vt:lpstr>
      <vt:lpstr>PowerPoint 演示文稿</vt:lpstr>
      <vt:lpstr>PowerPoint 演示文稿</vt:lpstr>
      <vt:lpstr>PowerPoint 演示文稿</vt:lpstr>
      <vt:lpstr>PowerPoint 演示文稿</vt:lpstr>
      <vt:lpstr>实现思想</vt:lpstr>
      <vt:lpstr>PowerPoint 演示文稿</vt:lpstr>
      <vt:lpstr>PowerPoint 演示文稿</vt:lpstr>
      <vt:lpstr>PowerPoint 演示文稿</vt:lpstr>
      <vt:lpstr>PowerPoint 演示文稿</vt:lpstr>
      <vt:lpstr>与实时调度相关的几个概念</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2019-05-05T10:06:30Z</dcterms:created>
  <dcterms:modified xsi:type="dcterms:W3CDTF">2019-05-05T10:07:21Z</dcterms:modified>
</cp:coreProperties>
</file>