
<file path=[Content_Types].xml><?xml version="1.0" encoding="utf-8"?>
<Types xmlns="http://schemas.openxmlformats.org/package/2006/content-types">
  <Default Extension="bin" ContentType="application/vnd.openxmlformats-officedocument.oleObject"/>
  <Default Extension="vsd" ContentType="application/vnd.visio"/>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67"/>
  </p:notesMasterIdLst>
  <p:handoutMasterIdLst>
    <p:handoutMasterId r:id="rId68"/>
  </p:handoutMasterIdLst>
  <p:sldIdLst>
    <p:sldId id="494" r:id="rId2"/>
    <p:sldId id="495" r:id="rId3"/>
    <p:sldId id="1051" r:id="rId4"/>
    <p:sldId id="1044" r:id="rId5"/>
    <p:sldId id="930" r:id="rId6"/>
    <p:sldId id="931" r:id="rId7"/>
    <p:sldId id="932" r:id="rId8"/>
    <p:sldId id="933" r:id="rId9"/>
    <p:sldId id="934" r:id="rId10"/>
    <p:sldId id="935" r:id="rId11"/>
    <p:sldId id="936" r:id="rId12"/>
    <p:sldId id="937" r:id="rId13"/>
    <p:sldId id="938" r:id="rId14"/>
    <p:sldId id="939" r:id="rId15"/>
    <p:sldId id="940" r:id="rId16"/>
    <p:sldId id="941" r:id="rId17"/>
    <p:sldId id="942" r:id="rId18"/>
    <p:sldId id="950" r:id="rId19"/>
    <p:sldId id="951" r:id="rId20"/>
    <p:sldId id="952" r:id="rId21"/>
    <p:sldId id="953" r:id="rId22"/>
    <p:sldId id="954" r:id="rId23"/>
    <p:sldId id="955" r:id="rId24"/>
    <p:sldId id="956" r:id="rId25"/>
    <p:sldId id="957" r:id="rId26"/>
    <p:sldId id="958" r:id="rId27"/>
    <p:sldId id="1049" r:id="rId28"/>
    <p:sldId id="999" r:id="rId29"/>
    <p:sldId id="1000" r:id="rId30"/>
    <p:sldId id="1001" r:id="rId31"/>
    <p:sldId id="1002" r:id="rId32"/>
    <p:sldId id="1003" r:id="rId33"/>
    <p:sldId id="1004" r:id="rId34"/>
    <p:sldId id="1005" r:id="rId35"/>
    <p:sldId id="1006" r:id="rId36"/>
    <p:sldId id="1007" r:id="rId37"/>
    <p:sldId id="1008" r:id="rId38"/>
    <p:sldId id="1009" r:id="rId39"/>
    <p:sldId id="1010" r:id="rId40"/>
    <p:sldId id="1014" r:id="rId41"/>
    <p:sldId id="1015" r:id="rId42"/>
    <p:sldId id="1016" r:id="rId43"/>
    <p:sldId id="1017" r:id="rId44"/>
    <p:sldId id="1018" r:id="rId45"/>
    <p:sldId id="1019" r:id="rId46"/>
    <p:sldId id="1020" r:id="rId47"/>
    <p:sldId id="1021" r:id="rId48"/>
    <p:sldId id="1022" r:id="rId49"/>
    <p:sldId id="1023" r:id="rId50"/>
    <p:sldId id="1024" r:id="rId51"/>
    <p:sldId id="1025" r:id="rId52"/>
    <p:sldId id="1026" r:id="rId53"/>
    <p:sldId id="1027" r:id="rId54"/>
    <p:sldId id="1028" r:id="rId55"/>
    <p:sldId id="1029" r:id="rId56"/>
    <p:sldId id="1031" r:id="rId57"/>
    <p:sldId id="1032" r:id="rId58"/>
    <p:sldId id="1033" r:id="rId59"/>
    <p:sldId id="1034" r:id="rId60"/>
    <p:sldId id="1035" r:id="rId61"/>
    <p:sldId id="1036" r:id="rId62"/>
    <p:sldId id="1037" r:id="rId63"/>
    <p:sldId id="1038" r:id="rId64"/>
    <p:sldId id="1039" r:id="rId65"/>
    <p:sldId id="1050" r:id="rId66"/>
  </p:sldIdLst>
  <p:sldSz cx="9144000" cy="6858000" type="screen4x3"/>
  <p:notesSz cx="6858000" cy="9144000"/>
  <p:defaultTextStyle>
    <a:defPPr>
      <a:defRPr lang="zh-CN"/>
    </a:defPPr>
    <a:lvl1pPr algn="l" rtl="0" fontAlgn="base">
      <a:spcBef>
        <a:spcPct val="0"/>
      </a:spcBef>
      <a:spcAft>
        <a:spcPct val="0"/>
      </a:spcAft>
      <a:defRPr sz="2800" kern="1200">
        <a:solidFill>
          <a:schemeClr val="tx1"/>
        </a:solidFill>
        <a:latin typeface="Arial" charset="0"/>
        <a:ea typeface="宋体" charset="-122"/>
        <a:cs typeface="+mn-cs"/>
      </a:defRPr>
    </a:lvl1pPr>
    <a:lvl2pPr marL="457200" algn="l" rtl="0" fontAlgn="base">
      <a:spcBef>
        <a:spcPct val="0"/>
      </a:spcBef>
      <a:spcAft>
        <a:spcPct val="0"/>
      </a:spcAft>
      <a:defRPr sz="2800" kern="1200">
        <a:solidFill>
          <a:schemeClr val="tx1"/>
        </a:solidFill>
        <a:latin typeface="Arial" charset="0"/>
        <a:ea typeface="宋体" charset="-122"/>
        <a:cs typeface="+mn-cs"/>
      </a:defRPr>
    </a:lvl2pPr>
    <a:lvl3pPr marL="914400" algn="l" rtl="0" fontAlgn="base">
      <a:spcBef>
        <a:spcPct val="0"/>
      </a:spcBef>
      <a:spcAft>
        <a:spcPct val="0"/>
      </a:spcAft>
      <a:defRPr sz="2800" kern="1200">
        <a:solidFill>
          <a:schemeClr val="tx1"/>
        </a:solidFill>
        <a:latin typeface="Arial" charset="0"/>
        <a:ea typeface="宋体" charset="-122"/>
        <a:cs typeface="+mn-cs"/>
      </a:defRPr>
    </a:lvl3pPr>
    <a:lvl4pPr marL="1371600" algn="l" rtl="0" fontAlgn="base">
      <a:spcBef>
        <a:spcPct val="0"/>
      </a:spcBef>
      <a:spcAft>
        <a:spcPct val="0"/>
      </a:spcAft>
      <a:defRPr sz="2800" kern="1200">
        <a:solidFill>
          <a:schemeClr val="tx1"/>
        </a:solidFill>
        <a:latin typeface="Arial" charset="0"/>
        <a:ea typeface="宋体" charset="-122"/>
        <a:cs typeface="+mn-cs"/>
      </a:defRPr>
    </a:lvl4pPr>
    <a:lvl5pPr marL="1828800" algn="l" rtl="0" fontAlgn="base">
      <a:spcBef>
        <a:spcPct val="0"/>
      </a:spcBef>
      <a:spcAft>
        <a:spcPct val="0"/>
      </a:spcAft>
      <a:defRPr sz="2800" kern="1200">
        <a:solidFill>
          <a:schemeClr val="tx1"/>
        </a:solidFill>
        <a:latin typeface="Arial" charset="0"/>
        <a:ea typeface="宋体" charset="-122"/>
        <a:cs typeface="+mn-cs"/>
      </a:defRPr>
    </a:lvl5pPr>
    <a:lvl6pPr marL="2286000" algn="l" defTabSz="914400" rtl="0" eaLnBrk="1" latinLnBrk="0" hangingPunct="1">
      <a:defRPr sz="2800" kern="1200">
        <a:solidFill>
          <a:schemeClr val="tx1"/>
        </a:solidFill>
        <a:latin typeface="Arial" charset="0"/>
        <a:ea typeface="宋体" charset="-122"/>
        <a:cs typeface="+mn-cs"/>
      </a:defRPr>
    </a:lvl6pPr>
    <a:lvl7pPr marL="2743200" algn="l" defTabSz="914400" rtl="0" eaLnBrk="1" latinLnBrk="0" hangingPunct="1">
      <a:defRPr sz="2800" kern="1200">
        <a:solidFill>
          <a:schemeClr val="tx1"/>
        </a:solidFill>
        <a:latin typeface="Arial" charset="0"/>
        <a:ea typeface="宋体" charset="-122"/>
        <a:cs typeface="+mn-cs"/>
      </a:defRPr>
    </a:lvl7pPr>
    <a:lvl8pPr marL="3200400" algn="l" defTabSz="914400" rtl="0" eaLnBrk="1" latinLnBrk="0" hangingPunct="1">
      <a:defRPr sz="2800" kern="1200">
        <a:solidFill>
          <a:schemeClr val="tx1"/>
        </a:solidFill>
        <a:latin typeface="Arial" charset="0"/>
        <a:ea typeface="宋体" charset="-122"/>
        <a:cs typeface="+mn-cs"/>
      </a:defRPr>
    </a:lvl8pPr>
    <a:lvl9pPr marL="3657600" algn="l" defTabSz="914400" rtl="0" eaLnBrk="1" latinLnBrk="0" hangingPunct="1">
      <a:defRPr sz="2800"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8"/>
    <a:srgbClr val="0000FF"/>
    <a:srgbClr val="0000CC"/>
    <a:srgbClr val="FF3300"/>
    <a:srgbClr val="99CCFF"/>
    <a:srgbClr val="FFFFCC"/>
    <a:srgbClr val="FF5050"/>
    <a:srgbClr val="0055FE"/>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52" autoAdjust="0"/>
    <p:restoredTop sz="83039" autoAdjust="0"/>
  </p:normalViewPr>
  <p:slideViewPr>
    <p:cSldViewPr snapToGrid="0">
      <p:cViewPr varScale="1">
        <p:scale>
          <a:sx n="96" d="100"/>
          <a:sy n="96" d="100"/>
        </p:scale>
        <p:origin x="1860"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7284"/>
    </p:cViewPr>
  </p:sorterViewPr>
  <p:notesViewPr>
    <p:cSldViewPr snapToGrid="0">
      <p:cViewPr varScale="1">
        <p:scale>
          <a:sx n="81" d="100"/>
          <a:sy n="81" d="100"/>
        </p:scale>
        <p:origin x="-1230" y="-102"/>
      </p:cViewPr>
      <p:guideLst>
        <p:guide orient="horz" pos="2880"/>
        <p:guide pos="2160"/>
      </p:guideLst>
    </p:cSldViewPr>
  </p:notesViewPr>
  <p:gridSpacing cx="36004" cy="36004"/>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D18DF81-0CD1-49BE-B4DF-7DC3028B4BA4}" type="doc">
      <dgm:prSet loTypeId="urn:microsoft.com/office/officeart/2005/8/layout/arrow2" loCatId="process" qsTypeId="urn:microsoft.com/office/officeart/2005/8/quickstyle/simple1" qsCatId="simple" csTypeId="urn:microsoft.com/office/officeart/2005/8/colors/accent1_2" csCatId="accent1" phldr="1"/>
      <dgm:spPr/>
    </dgm:pt>
    <dgm:pt modelId="{A3ABF1C5-6607-4F3E-9B8F-187166E021C7}">
      <dgm:prSet phldrT="[文本]"/>
      <dgm:spPr/>
      <dgm:t>
        <a:bodyPr/>
        <a:lstStyle/>
        <a:p>
          <a:r>
            <a:rPr lang="zh-CN" altLang="en-US" b="1" dirty="0">
              <a:solidFill>
                <a:srgbClr val="FF5050"/>
              </a:solidFill>
            </a:rPr>
            <a:t>操作演示</a:t>
          </a:r>
          <a:endParaRPr lang="en-US" altLang="zh-CN" b="1" dirty="0">
            <a:solidFill>
              <a:srgbClr val="FF5050"/>
            </a:solidFill>
          </a:endParaRPr>
        </a:p>
      </dgm:t>
    </dgm:pt>
    <dgm:pt modelId="{6CF8B54F-CF06-4DBC-8E1C-C0B89D6F0D31}" type="parTrans" cxnId="{ABD3A719-B7AC-41DB-9518-71ECB9E8D890}">
      <dgm:prSet/>
      <dgm:spPr/>
      <dgm:t>
        <a:bodyPr/>
        <a:lstStyle/>
        <a:p>
          <a:endParaRPr lang="zh-CN" altLang="en-US"/>
        </a:p>
      </dgm:t>
    </dgm:pt>
    <dgm:pt modelId="{A521A80E-9642-4F44-8F09-CA9015AA6F40}" type="sibTrans" cxnId="{ABD3A719-B7AC-41DB-9518-71ECB9E8D890}">
      <dgm:prSet/>
      <dgm:spPr/>
      <dgm:t>
        <a:bodyPr/>
        <a:lstStyle/>
        <a:p>
          <a:endParaRPr lang="zh-CN" altLang="en-US"/>
        </a:p>
      </dgm:t>
    </dgm:pt>
    <dgm:pt modelId="{EF61488E-CF11-45C5-AFCB-942F7D0A789C}" type="pres">
      <dgm:prSet presAssocID="{5D18DF81-0CD1-49BE-B4DF-7DC3028B4BA4}" presName="arrowDiagram" presStyleCnt="0">
        <dgm:presLayoutVars>
          <dgm:chMax val="5"/>
          <dgm:dir/>
          <dgm:resizeHandles val="exact"/>
        </dgm:presLayoutVars>
      </dgm:prSet>
      <dgm:spPr/>
    </dgm:pt>
    <dgm:pt modelId="{A79DE4B4-5B99-4700-9681-4432A020B53C}" type="pres">
      <dgm:prSet presAssocID="{5D18DF81-0CD1-49BE-B4DF-7DC3028B4BA4}" presName="arrow" presStyleLbl="bgShp" presStyleIdx="0" presStyleCnt="1" custAng="20118168" custLinFactNeighborX="-1863"/>
      <dgm:spPr>
        <a:solidFill>
          <a:srgbClr val="00B050"/>
        </a:solidFill>
        <a:ln>
          <a:solidFill>
            <a:srgbClr val="FF0000"/>
          </a:solidFill>
        </a:ln>
      </dgm:spPr>
    </dgm:pt>
    <dgm:pt modelId="{3220C3A4-B3E7-4D15-9EFB-20A972602A63}" type="pres">
      <dgm:prSet presAssocID="{5D18DF81-0CD1-49BE-B4DF-7DC3028B4BA4}" presName="arrowDiagram1" presStyleCnt="0">
        <dgm:presLayoutVars>
          <dgm:bulletEnabled val="1"/>
        </dgm:presLayoutVars>
      </dgm:prSet>
      <dgm:spPr/>
    </dgm:pt>
    <dgm:pt modelId="{7D0F00E7-C4D6-46A7-91B8-88D9D4F6AF0C}" type="pres">
      <dgm:prSet presAssocID="{A3ABF1C5-6607-4F3E-9B8F-187166E021C7}" presName="bullet1" presStyleLbl="node1" presStyleIdx="0" presStyleCnt="1"/>
      <dgm:spPr/>
    </dgm:pt>
    <dgm:pt modelId="{539259C9-08D5-480C-924A-BE2430E9EEEA}" type="pres">
      <dgm:prSet presAssocID="{A3ABF1C5-6607-4F3E-9B8F-187166E021C7}" presName="textBox1" presStyleLbl="revTx" presStyleIdx="0" presStyleCnt="1" custScaleX="160248" custScaleY="61535" custLinFactNeighborX="6621" custLinFactNeighborY="-46">
        <dgm:presLayoutVars>
          <dgm:bulletEnabled val="1"/>
        </dgm:presLayoutVars>
      </dgm:prSet>
      <dgm:spPr/>
      <dgm:t>
        <a:bodyPr/>
        <a:lstStyle/>
        <a:p>
          <a:endParaRPr lang="zh-CN" altLang="en-US"/>
        </a:p>
      </dgm:t>
    </dgm:pt>
  </dgm:ptLst>
  <dgm:cxnLst>
    <dgm:cxn modelId="{AEBF7047-5BFD-4199-B35B-110BB17E0850}" type="presOf" srcId="{5D18DF81-0CD1-49BE-B4DF-7DC3028B4BA4}" destId="{EF61488E-CF11-45C5-AFCB-942F7D0A789C}" srcOrd="0" destOrd="0" presId="urn:microsoft.com/office/officeart/2005/8/layout/arrow2"/>
    <dgm:cxn modelId="{ABD3A719-B7AC-41DB-9518-71ECB9E8D890}" srcId="{5D18DF81-0CD1-49BE-B4DF-7DC3028B4BA4}" destId="{A3ABF1C5-6607-4F3E-9B8F-187166E021C7}" srcOrd="0" destOrd="0" parTransId="{6CF8B54F-CF06-4DBC-8E1C-C0B89D6F0D31}" sibTransId="{A521A80E-9642-4F44-8F09-CA9015AA6F40}"/>
    <dgm:cxn modelId="{DD217CC3-CB6F-4F20-BF91-A33EC5F21E1F}" type="presOf" srcId="{A3ABF1C5-6607-4F3E-9B8F-187166E021C7}" destId="{539259C9-08D5-480C-924A-BE2430E9EEEA}" srcOrd="0" destOrd="0" presId="urn:microsoft.com/office/officeart/2005/8/layout/arrow2"/>
    <dgm:cxn modelId="{F0D7C002-AB3F-4A2A-814E-9D337BBCB409}" type="presParOf" srcId="{EF61488E-CF11-45C5-AFCB-942F7D0A789C}" destId="{A79DE4B4-5B99-4700-9681-4432A020B53C}" srcOrd="0" destOrd="0" presId="urn:microsoft.com/office/officeart/2005/8/layout/arrow2"/>
    <dgm:cxn modelId="{AF4DC3F2-E7BD-4FC8-A16C-E8C499D1CAAF}" type="presParOf" srcId="{EF61488E-CF11-45C5-AFCB-942F7D0A789C}" destId="{3220C3A4-B3E7-4D15-9EFB-20A972602A63}" srcOrd="1" destOrd="0" presId="urn:microsoft.com/office/officeart/2005/8/layout/arrow2"/>
    <dgm:cxn modelId="{92752284-ED78-41E2-9427-E26D84CC5F0E}" type="presParOf" srcId="{3220C3A4-B3E7-4D15-9EFB-20A972602A63}" destId="{7D0F00E7-C4D6-46A7-91B8-88D9D4F6AF0C}" srcOrd="0" destOrd="0" presId="urn:microsoft.com/office/officeart/2005/8/layout/arrow2"/>
    <dgm:cxn modelId="{C517C46D-388B-4D05-9F6C-C8130697AE00}" type="presParOf" srcId="{3220C3A4-B3E7-4D15-9EFB-20A972602A63}" destId="{539259C9-08D5-480C-924A-BE2430E9EEEA}" srcOrd="1"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D18DF81-0CD1-49BE-B4DF-7DC3028B4BA4}" type="doc">
      <dgm:prSet loTypeId="urn:microsoft.com/office/officeart/2005/8/layout/arrow2" loCatId="process" qsTypeId="urn:microsoft.com/office/officeart/2005/8/quickstyle/simple1" qsCatId="simple" csTypeId="urn:microsoft.com/office/officeart/2005/8/colors/accent1_2" csCatId="accent1" phldr="1"/>
      <dgm:spPr/>
    </dgm:pt>
    <dgm:pt modelId="{A3ABF1C5-6607-4F3E-9B8F-187166E021C7}">
      <dgm:prSet phldrT="[文本]"/>
      <dgm:spPr/>
      <dgm:t>
        <a:bodyPr/>
        <a:lstStyle/>
        <a:p>
          <a:r>
            <a:rPr lang="zh-CN" altLang="en-US" b="1" dirty="0">
              <a:solidFill>
                <a:srgbClr val="FF5050"/>
              </a:solidFill>
            </a:rPr>
            <a:t>代码实例</a:t>
          </a:r>
          <a:endParaRPr lang="en-US" altLang="zh-CN" b="1" dirty="0">
            <a:solidFill>
              <a:srgbClr val="FF5050"/>
            </a:solidFill>
          </a:endParaRPr>
        </a:p>
      </dgm:t>
    </dgm:pt>
    <dgm:pt modelId="{6CF8B54F-CF06-4DBC-8E1C-C0B89D6F0D31}" type="parTrans" cxnId="{ABD3A719-B7AC-41DB-9518-71ECB9E8D890}">
      <dgm:prSet/>
      <dgm:spPr/>
      <dgm:t>
        <a:bodyPr/>
        <a:lstStyle/>
        <a:p>
          <a:endParaRPr lang="zh-CN" altLang="en-US"/>
        </a:p>
      </dgm:t>
    </dgm:pt>
    <dgm:pt modelId="{A521A80E-9642-4F44-8F09-CA9015AA6F40}" type="sibTrans" cxnId="{ABD3A719-B7AC-41DB-9518-71ECB9E8D890}">
      <dgm:prSet/>
      <dgm:spPr/>
      <dgm:t>
        <a:bodyPr/>
        <a:lstStyle/>
        <a:p>
          <a:endParaRPr lang="zh-CN" altLang="en-US"/>
        </a:p>
      </dgm:t>
    </dgm:pt>
    <dgm:pt modelId="{EF61488E-CF11-45C5-AFCB-942F7D0A789C}" type="pres">
      <dgm:prSet presAssocID="{5D18DF81-0CD1-49BE-B4DF-7DC3028B4BA4}" presName="arrowDiagram" presStyleCnt="0">
        <dgm:presLayoutVars>
          <dgm:chMax val="5"/>
          <dgm:dir/>
          <dgm:resizeHandles val="exact"/>
        </dgm:presLayoutVars>
      </dgm:prSet>
      <dgm:spPr/>
    </dgm:pt>
    <dgm:pt modelId="{A79DE4B4-5B99-4700-9681-4432A020B53C}" type="pres">
      <dgm:prSet presAssocID="{5D18DF81-0CD1-49BE-B4DF-7DC3028B4BA4}" presName="arrow" presStyleLbl="bgShp" presStyleIdx="0" presStyleCnt="1" custAng="20118168" custLinFactNeighborX="-1863"/>
      <dgm:spPr>
        <a:solidFill>
          <a:srgbClr val="00B050"/>
        </a:solidFill>
        <a:ln>
          <a:solidFill>
            <a:srgbClr val="FF0000"/>
          </a:solidFill>
        </a:ln>
      </dgm:spPr>
    </dgm:pt>
    <dgm:pt modelId="{3220C3A4-B3E7-4D15-9EFB-20A972602A63}" type="pres">
      <dgm:prSet presAssocID="{5D18DF81-0CD1-49BE-B4DF-7DC3028B4BA4}" presName="arrowDiagram1" presStyleCnt="0">
        <dgm:presLayoutVars>
          <dgm:bulletEnabled val="1"/>
        </dgm:presLayoutVars>
      </dgm:prSet>
      <dgm:spPr/>
    </dgm:pt>
    <dgm:pt modelId="{7D0F00E7-C4D6-46A7-91B8-88D9D4F6AF0C}" type="pres">
      <dgm:prSet presAssocID="{A3ABF1C5-6607-4F3E-9B8F-187166E021C7}" presName="bullet1" presStyleLbl="node1" presStyleIdx="0" presStyleCnt="1"/>
      <dgm:spPr/>
    </dgm:pt>
    <dgm:pt modelId="{539259C9-08D5-480C-924A-BE2430E9EEEA}" type="pres">
      <dgm:prSet presAssocID="{A3ABF1C5-6607-4F3E-9B8F-187166E021C7}" presName="textBox1" presStyleLbl="revTx" presStyleIdx="0" presStyleCnt="1" custScaleX="160248" custScaleY="61535" custLinFactNeighborX="6621" custLinFactNeighborY="-46">
        <dgm:presLayoutVars>
          <dgm:bulletEnabled val="1"/>
        </dgm:presLayoutVars>
      </dgm:prSet>
      <dgm:spPr/>
      <dgm:t>
        <a:bodyPr/>
        <a:lstStyle/>
        <a:p>
          <a:endParaRPr lang="zh-CN" altLang="en-US"/>
        </a:p>
      </dgm:t>
    </dgm:pt>
  </dgm:ptLst>
  <dgm:cxnLst>
    <dgm:cxn modelId="{D4A52B3F-2F35-4644-A3B0-508E3893048D}" type="presOf" srcId="{5D18DF81-0CD1-49BE-B4DF-7DC3028B4BA4}" destId="{EF61488E-CF11-45C5-AFCB-942F7D0A789C}" srcOrd="0" destOrd="0" presId="urn:microsoft.com/office/officeart/2005/8/layout/arrow2"/>
    <dgm:cxn modelId="{ABD3A719-B7AC-41DB-9518-71ECB9E8D890}" srcId="{5D18DF81-0CD1-49BE-B4DF-7DC3028B4BA4}" destId="{A3ABF1C5-6607-4F3E-9B8F-187166E021C7}" srcOrd="0" destOrd="0" parTransId="{6CF8B54F-CF06-4DBC-8E1C-C0B89D6F0D31}" sibTransId="{A521A80E-9642-4F44-8F09-CA9015AA6F40}"/>
    <dgm:cxn modelId="{1E3E6DEB-E4C8-4FB4-88F5-D9451926454A}" type="presOf" srcId="{A3ABF1C5-6607-4F3E-9B8F-187166E021C7}" destId="{539259C9-08D5-480C-924A-BE2430E9EEEA}" srcOrd="0" destOrd="0" presId="urn:microsoft.com/office/officeart/2005/8/layout/arrow2"/>
    <dgm:cxn modelId="{53DD6970-DA71-41A8-BD25-71ABB7CAB166}" type="presParOf" srcId="{EF61488E-CF11-45C5-AFCB-942F7D0A789C}" destId="{A79DE4B4-5B99-4700-9681-4432A020B53C}" srcOrd="0" destOrd="0" presId="urn:microsoft.com/office/officeart/2005/8/layout/arrow2"/>
    <dgm:cxn modelId="{0C98701B-BAC1-4C45-AD55-DF90599AFF12}" type="presParOf" srcId="{EF61488E-CF11-45C5-AFCB-942F7D0A789C}" destId="{3220C3A4-B3E7-4D15-9EFB-20A972602A63}" srcOrd="1" destOrd="0" presId="urn:microsoft.com/office/officeart/2005/8/layout/arrow2"/>
    <dgm:cxn modelId="{0ECEB416-25DC-461A-B0F5-38FF8D6B583E}" type="presParOf" srcId="{3220C3A4-B3E7-4D15-9EFB-20A972602A63}" destId="{7D0F00E7-C4D6-46A7-91B8-88D9D4F6AF0C}" srcOrd="0" destOrd="0" presId="urn:microsoft.com/office/officeart/2005/8/layout/arrow2"/>
    <dgm:cxn modelId="{D6218C95-0D20-4E71-8B64-2B80F4CF41E7}" type="presParOf" srcId="{3220C3A4-B3E7-4D15-9EFB-20A972602A63}" destId="{539259C9-08D5-480C-924A-BE2430E9EEEA}" srcOrd="1"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D18DF81-0CD1-49BE-B4DF-7DC3028B4BA4}" type="doc">
      <dgm:prSet loTypeId="urn:microsoft.com/office/officeart/2005/8/layout/arrow2" loCatId="process" qsTypeId="urn:microsoft.com/office/officeart/2005/8/quickstyle/simple1" qsCatId="simple" csTypeId="urn:microsoft.com/office/officeart/2005/8/colors/accent1_2" csCatId="accent1" phldr="1"/>
      <dgm:spPr/>
    </dgm:pt>
    <dgm:pt modelId="{A3ABF1C5-6607-4F3E-9B8F-187166E021C7}">
      <dgm:prSet phldrT="[文本]"/>
      <dgm:spPr/>
      <dgm:t>
        <a:bodyPr/>
        <a:lstStyle/>
        <a:p>
          <a:r>
            <a:rPr lang="zh-CN" altLang="en-US" b="1" dirty="0">
              <a:solidFill>
                <a:srgbClr val="FF5050"/>
              </a:solidFill>
            </a:rPr>
            <a:t>操作演示</a:t>
          </a:r>
          <a:endParaRPr lang="en-US" altLang="zh-CN" b="1" dirty="0">
            <a:solidFill>
              <a:srgbClr val="FF5050"/>
            </a:solidFill>
          </a:endParaRPr>
        </a:p>
      </dgm:t>
    </dgm:pt>
    <dgm:pt modelId="{6CF8B54F-CF06-4DBC-8E1C-C0B89D6F0D31}" type="parTrans" cxnId="{ABD3A719-B7AC-41DB-9518-71ECB9E8D890}">
      <dgm:prSet/>
      <dgm:spPr/>
      <dgm:t>
        <a:bodyPr/>
        <a:lstStyle/>
        <a:p>
          <a:endParaRPr lang="zh-CN" altLang="en-US"/>
        </a:p>
      </dgm:t>
    </dgm:pt>
    <dgm:pt modelId="{A521A80E-9642-4F44-8F09-CA9015AA6F40}" type="sibTrans" cxnId="{ABD3A719-B7AC-41DB-9518-71ECB9E8D890}">
      <dgm:prSet/>
      <dgm:spPr/>
      <dgm:t>
        <a:bodyPr/>
        <a:lstStyle/>
        <a:p>
          <a:endParaRPr lang="zh-CN" altLang="en-US"/>
        </a:p>
      </dgm:t>
    </dgm:pt>
    <dgm:pt modelId="{EF61488E-CF11-45C5-AFCB-942F7D0A789C}" type="pres">
      <dgm:prSet presAssocID="{5D18DF81-0CD1-49BE-B4DF-7DC3028B4BA4}" presName="arrowDiagram" presStyleCnt="0">
        <dgm:presLayoutVars>
          <dgm:chMax val="5"/>
          <dgm:dir/>
          <dgm:resizeHandles val="exact"/>
        </dgm:presLayoutVars>
      </dgm:prSet>
      <dgm:spPr/>
    </dgm:pt>
    <dgm:pt modelId="{A79DE4B4-5B99-4700-9681-4432A020B53C}" type="pres">
      <dgm:prSet presAssocID="{5D18DF81-0CD1-49BE-B4DF-7DC3028B4BA4}" presName="arrow" presStyleLbl="bgShp" presStyleIdx="0" presStyleCnt="1" custAng="20118168" custLinFactNeighborX="-1863"/>
      <dgm:spPr>
        <a:solidFill>
          <a:srgbClr val="00B050"/>
        </a:solidFill>
        <a:ln>
          <a:solidFill>
            <a:srgbClr val="FF0000"/>
          </a:solidFill>
        </a:ln>
      </dgm:spPr>
    </dgm:pt>
    <dgm:pt modelId="{3220C3A4-B3E7-4D15-9EFB-20A972602A63}" type="pres">
      <dgm:prSet presAssocID="{5D18DF81-0CD1-49BE-B4DF-7DC3028B4BA4}" presName="arrowDiagram1" presStyleCnt="0">
        <dgm:presLayoutVars>
          <dgm:bulletEnabled val="1"/>
        </dgm:presLayoutVars>
      </dgm:prSet>
      <dgm:spPr/>
    </dgm:pt>
    <dgm:pt modelId="{7D0F00E7-C4D6-46A7-91B8-88D9D4F6AF0C}" type="pres">
      <dgm:prSet presAssocID="{A3ABF1C5-6607-4F3E-9B8F-187166E021C7}" presName="bullet1" presStyleLbl="node1" presStyleIdx="0" presStyleCnt="1"/>
      <dgm:spPr/>
    </dgm:pt>
    <dgm:pt modelId="{539259C9-08D5-480C-924A-BE2430E9EEEA}" type="pres">
      <dgm:prSet presAssocID="{A3ABF1C5-6607-4F3E-9B8F-187166E021C7}" presName="textBox1" presStyleLbl="revTx" presStyleIdx="0" presStyleCnt="1" custScaleX="160248" custScaleY="61535" custLinFactNeighborX="6621" custLinFactNeighborY="-46">
        <dgm:presLayoutVars>
          <dgm:bulletEnabled val="1"/>
        </dgm:presLayoutVars>
      </dgm:prSet>
      <dgm:spPr/>
      <dgm:t>
        <a:bodyPr/>
        <a:lstStyle/>
        <a:p>
          <a:endParaRPr lang="zh-CN" altLang="en-US"/>
        </a:p>
      </dgm:t>
    </dgm:pt>
  </dgm:ptLst>
  <dgm:cxnLst>
    <dgm:cxn modelId="{ABD3A719-B7AC-41DB-9518-71ECB9E8D890}" srcId="{5D18DF81-0CD1-49BE-B4DF-7DC3028B4BA4}" destId="{A3ABF1C5-6607-4F3E-9B8F-187166E021C7}" srcOrd="0" destOrd="0" parTransId="{6CF8B54F-CF06-4DBC-8E1C-C0B89D6F0D31}" sibTransId="{A521A80E-9642-4F44-8F09-CA9015AA6F40}"/>
    <dgm:cxn modelId="{DF8E8E47-FC77-4FA7-B324-C563DCF458A2}" type="presOf" srcId="{5D18DF81-0CD1-49BE-B4DF-7DC3028B4BA4}" destId="{EF61488E-CF11-45C5-AFCB-942F7D0A789C}" srcOrd="0" destOrd="0" presId="urn:microsoft.com/office/officeart/2005/8/layout/arrow2"/>
    <dgm:cxn modelId="{98857038-7682-4028-9FAB-A333BEF48C4D}" type="presOf" srcId="{A3ABF1C5-6607-4F3E-9B8F-187166E021C7}" destId="{539259C9-08D5-480C-924A-BE2430E9EEEA}" srcOrd="0" destOrd="0" presId="urn:microsoft.com/office/officeart/2005/8/layout/arrow2"/>
    <dgm:cxn modelId="{264EFFCF-EDBA-4E89-A780-ED0F01830ECE}" type="presParOf" srcId="{EF61488E-CF11-45C5-AFCB-942F7D0A789C}" destId="{A79DE4B4-5B99-4700-9681-4432A020B53C}" srcOrd="0" destOrd="0" presId="urn:microsoft.com/office/officeart/2005/8/layout/arrow2"/>
    <dgm:cxn modelId="{AD0E2AF7-1326-490B-9F7A-66C671DD0948}" type="presParOf" srcId="{EF61488E-CF11-45C5-AFCB-942F7D0A789C}" destId="{3220C3A4-B3E7-4D15-9EFB-20A972602A63}" srcOrd="1" destOrd="0" presId="urn:microsoft.com/office/officeart/2005/8/layout/arrow2"/>
    <dgm:cxn modelId="{67B7CAA1-A69D-4840-BE02-F12CA5905209}" type="presParOf" srcId="{3220C3A4-B3E7-4D15-9EFB-20A972602A63}" destId="{7D0F00E7-C4D6-46A7-91B8-88D9D4F6AF0C}" srcOrd="0" destOrd="0" presId="urn:microsoft.com/office/officeart/2005/8/layout/arrow2"/>
    <dgm:cxn modelId="{66BE45AB-38C7-4A77-823D-328FDF0212C4}" type="presParOf" srcId="{3220C3A4-B3E7-4D15-9EFB-20A972602A63}" destId="{539259C9-08D5-480C-924A-BE2430E9EEEA}" srcOrd="1"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D18DF81-0CD1-49BE-B4DF-7DC3028B4BA4}" type="doc">
      <dgm:prSet loTypeId="urn:microsoft.com/office/officeart/2005/8/layout/arrow2" loCatId="process" qsTypeId="urn:microsoft.com/office/officeart/2005/8/quickstyle/simple1" qsCatId="simple" csTypeId="urn:microsoft.com/office/officeart/2005/8/colors/accent1_2" csCatId="accent1" phldr="1"/>
      <dgm:spPr/>
    </dgm:pt>
    <dgm:pt modelId="{A3ABF1C5-6607-4F3E-9B8F-187166E021C7}">
      <dgm:prSet phldrT="[文本]"/>
      <dgm:spPr/>
      <dgm:t>
        <a:bodyPr/>
        <a:lstStyle/>
        <a:p>
          <a:r>
            <a:rPr lang="zh-CN" altLang="en-US" b="1" dirty="0">
              <a:solidFill>
                <a:srgbClr val="FF5050"/>
              </a:solidFill>
            </a:rPr>
            <a:t>操作演示</a:t>
          </a:r>
          <a:endParaRPr lang="en-US" altLang="zh-CN" b="1" dirty="0">
            <a:solidFill>
              <a:srgbClr val="FF5050"/>
            </a:solidFill>
          </a:endParaRPr>
        </a:p>
      </dgm:t>
    </dgm:pt>
    <dgm:pt modelId="{6CF8B54F-CF06-4DBC-8E1C-C0B89D6F0D31}" type="parTrans" cxnId="{ABD3A719-B7AC-41DB-9518-71ECB9E8D890}">
      <dgm:prSet/>
      <dgm:spPr/>
      <dgm:t>
        <a:bodyPr/>
        <a:lstStyle/>
        <a:p>
          <a:endParaRPr lang="zh-CN" altLang="en-US"/>
        </a:p>
      </dgm:t>
    </dgm:pt>
    <dgm:pt modelId="{A521A80E-9642-4F44-8F09-CA9015AA6F40}" type="sibTrans" cxnId="{ABD3A719-B7AC-41DB-9518-71ECB9E8D890}">
      <dgm:prSet/>
      <dgm:spPr/>
      <dgm:t>
        <a:bodyPr/>
        <a:lstStyle/>
        <a:p>
          <a:endParaRPr lang="zh-CN" altLang="en-US"/>
        </a:p>
      </dgm:t>
    </dgm:pt>
    <dgm:pt modelId="{EF61488E-CF11-45C5-AFCB-942F7D0A789C}" type="pres">
      <dgm:prSet presAssocID="{5D18DF81-0CD1-49BE-B4DF-7DC3028B4BA4}" presName="arrowDiagram" presStyleCnt="0">
        <dgm:presLayoutVars>
          <dgm:chMax val="5"/>
          <dgm:dir/>
          <dgm:resizeHandles val="exact"/>
        </dgm:presLayoutVars>
      </dgm:prSet>
      <dgm:spPr/>
    </dgm:pt>
    <dgm:pt modelId="{A79DE4B4-5B99-4700-9681-4432A020B53C}" type="pres">
      <dgm:prSet presAssocID="{5D18DF81-0CD1-49BE-B4DF-7DC3028B4BA4}" presName="arrow" presStyleLbl="bgShp" presStyleIdx="0" presStyleCnt="1" custAng="20118168" custLinFactNeighborX="-1863"/>
      <dgm:spPr>
        <a:solidFill>
          <a:srgbClr val="00B050"/>
        </a:solidFill>
        <a:ln>
          <a:solidFill>
            <a:srgbClr val="FF0000"/>
          </a:solidFill>
        </a:ln>
      </dgm:spPr>
    </dgm:pt>
    <dgm:pt modelId="{3220C3A4-B3E7-4D15-9EFB-20A972602A63}" type="pres">
      <dgm:prSet presAssocID="{5D18DF81-0CD1-49BE-B4DF-7DC3028B4BA4}" presName="arrowDiagram1" presStyleCnt="0">
        <dgm:presLayoutVars>
          <dgm:bulletEnabled val="1"/>
        </dgm:presLayoutVars>
      </dgm:prSet>
      <dgm:spPr/>
    </dgm:pt>
    <dgm:pt modelId="{7D0F00E7-C4D6-46A7-91B8-88D9D4F6AF0C}" type="pres">
      <dgm:prSet presAssocID="{A3ABF1C5-6607-4F3E-9B8F-187166E021C7}" presName="bullet1" presStyleLbl="node1" presStyleIdx="0" presStyleCnt="1"/>
      <dgm:spPr/>
    </dgm:pt>
    <dgm:pt modelId="{539259C9-08D5-480C-924A-BE2430E9EEEA}" type="pres">
      <dgm:prSet presAssocID="{A3ABF1C5-6607-4F3E-9B8F-187166E021C7}" presName="textBox1" presStyleLbl="revTx" presStyleIdx="0" presStyleCnt="1" custScaleX="160248" custScaleY="61535" custLinFactNeighborX="6621" custLinFactNeighborY="-46">
        <dgm:presLayoutVars>
          <dgm:bulletEnabled val="1"/>
        </dgm:presLayoutVars>
      </dgm:prSet>
      <dgm:spPr/>
      <dgm:t>
        <a:bodyPr/>
        <a:lstStyle/>
        <a:p>
          <a:endParaRPr lang="zh-CN" altLang="en-US"/>
        </a:p>
      </dgm:t>
    </dgm:pt>
  </dgm:ptLst>
  <dgm:cxnLst>
    <dgm:cxn modelId="{301941FE-3721-4955-B053-43A8C2B3018A}" type="presOf" srcId="{A3ABF1C5-6607-4F3E-9B8F-187166E021C7}" destId="{539259C9-08D5-480C-924A-BE2430E9EEEA}" srcOrd="0" destOrd="0" presId="urn:microsoft.com/office/officeart/2005/8/layout/arrow2"/>
    <dgm:cxn modelId="{C128D611-5072-4BE2-81A8-7DD2D9C33E14}" type="presOf" srcId="{5D18DF81-0CD1-49BE-B4DF-7DC3028B4BA4}" destId="{EF61488E-CF11-45C5-AFCB-942F7D0A789C}" srcOrd="0" destOrd="0" presId="urn:microsoft.com/office/officeart/2005/8/layout/arrow2"/>
    <dgm:cxn modelId="{ABD3A719-B7AC-41DB-9518-71ECB9E8D890}" srcId="{5D18DF81-0CD1-49BE-B4DF-7DC3028B4BA4}" destId="{A3ABF1C5-6607-4F3E-9B8F-187166E021C7}" srcOrd="0" destOrd="0" parTransId="{6CF8B54F-CF06-4DBC-8E1C-C0B89D6F0D31}" sibTransId="{A521A80E-9642-4F44-8F09-CA9015AA6F40}"/>
    <dgm:cxn modelId="{B39DE42D-83B5-4645-8F42-01FC40E39CDF}" type="presParOf" srcId="{EF61488E-CF11-45C5-AFCB-942F7D0A789C}" destId="{A79DE4B4-5B99-4700-9681-4432A020B53C}" srcOrd="0" destOrd="0" presId="urn:microsoft.com/office/officeart/2005/8/layout/arrow2"/>
    <dgm:cxn modelId="{75A7DBBB-1E31-4457-B8CA-5CDA36E70D35}" type="presParOf" srcId="{EF61488E-CF11-45C5-AFCB-942F7D0A789C}" destId="{3220C3A4-B3E7-4D15-9EFB-20A972602A63}" srcOrd="1" destOrd="0" presId="urn:microsoft.com/office/officeart/2005/8/layout/arrow2"/>
    <dgm:cxn modelId="{F6641E33-CBFD-45BE-BAC8-EF55AC666D20}" type="presParOf" srcId="{3220C3A4-B3E7-4D15-9EFB-20A972602A63}" destId="{7D0F00E7-C4D6-46A7-91B8-88D9D4F6AF0C}" srcOrd="0" destOrd="0" presId="urn:microsoft.com/office/officeart/2005/8/layout/arrow2"/>
    <dgm:cxn modelId="{2760D2F7-A603-4FF8-98B3-D70899655A59}" type="presParOf" srcId="{3220C3A4-B3E7-4D15-9EFB-20A972602A63}" destId="{539259C9-08D5-480C-924A-BE2430E9EEEA}" srcOrd="1"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D18DF81-0CD1-49BE-B4DF-7DC3028B4BA4}" type="doc">
      <dgm:prSet loTypeId="urn:microsoft.com/office/officeart/2005/8/layout/arrow2" loCatId="process" qsTypeId="urn:microsoft.com/office/officeart/2005/8/quickstyle/simple1" qsCatId="simple" csTypeId="urn:microsoft.com/office/officeart/2005/8/colors/accent1_2" csCatId="accent1" phldr="1"/>
      <dgm:spPr/>
    </dgm:pt>
    <dgm:pt modelId="{A3ABF1C5-6607-4F3E-9B8F-187166E021C7}">
      <dgm:prSet phldrT="[文本]"/>
      <dgm:spPr/>
      <dgm:t>
        <a:bodyPr/>
        <a:lstStyle/>
        <a:p>
          <a:r>
            <a:rPr lang="zh-CN" altLang="en-US" b="1" dirty="0">
              <a:solidFill>
                <a:srgbClr val="FF5050"/>
              </a:solidFill>
            </a:rPr>
            <a:t>操作演示</a:t>
          </a:r>
          <a:endParaRPr lang="en-US" altLang="zh-CN" b="1" dirty="0">
            <a:solidFill>
              <a:srgbClr val="FF5050"/>
            </a:solidFill>
          </a:endParaRPr>
        </a:p>
      </dgm:t>
    </dgm:pt>
    <dgm:pt modelId="{6CF8B54F-CF06-4DBC-8E1C-C0B89D6F0D31}" type="parTrans" cxnId="{ABD3A719-B7AC-41DB-9518-71ECB9E8D890}">
      <dgm:prSet/>
      <dgm:spPr/>
      <dgm:t>
        <a:bodyPr/>
        <a:lstStyle/>
        <a:p>
          <a:endParaRPr lang="zh-CN" altLang="en-US"/>
        </a:p>
      </dgm:t>
    </dgm:pt>
    <dgm:pt modelId="{A521A80E-9642-4F44-8F09-CA9015AA6F40}" type="sibTrans" cxnId="{ABD3A719-B7AC-41DB-9518-71ECB9E8D890}">
      <dgm:prSet/>
      <dgm:spPr/>
      <dgm:t>
        <a:bodyPr/>
        <a:lstStyle/>
        <a:p>
          <a:endParaRPr lang="zh-CN" altLang="en-US"/>
        </a:p>
      </dgm:t>
    </dgm:pt>
    <dgm:pt modelId="{EF61488E-CF11-45C5-AFCB-942F7D0A789C}" type="pres">
      <dgm:prSet presAssocID="{5D18DF81-0CD1-49BE-B4DF-7DC3028B4BA4}" presName="arrowDiagram" presStyleCnt="0">
        <dgm:presLayoutVars>
          <dgm:chMax val="5"/>
          <dgm:dir/>
          <dgm:resizeHandles val="exact"/>
        </dgm:presLayoutVars>
      </dgm:prSet>
      <dgm:spPr/>
    </dgm:pt>
    <dgm:pt modelId="{A79DE4B4-5B99-4700-9681-4432A020B53C}" type="pres">
      <dgm:prSet presAssocID="{5D18DF81-0CD1-49BE-B4DF-7DC3028B4BA4}" presName="arrow" presStyleLbl="bgShp" presStyleIdx="0" presStyleCnt="1" custAng="20118168" custLinFactNeighborX="-1863"/>
      <dgm:spPr>
        <a:solidFill>
          <a:srgbClr val="00B050"/>
        </a:solidFill>
        <a:ln>
          <a:solidFill>
            <a:srgbClr val="FF0000"/>
          </a:solidFill>
        </a:ln>
      </dgm:spPr>
    </dgm:pt>
    <dgm:pt modelId="{3220C3A4-B3E7-4D15-9EFB-20A972602A63}" type="pres">
      <dgm:prSet presAssocID="{5D18DF81-0CD1-49BE-B4DF-7DC3028B4BA4}" presName="arrowDiagram1" presStyleCnt="0">
        <dgm:presLayoutVars>
          <dgm:bulletEnabled val="1"/>
        </dgm:presLayoutVars>
      </dgm:prSet>
      <dgm:spPr/>
    </dgm:pt>
    <dgm:pt modelId="{7D0F00E7-C4D6-46A7-91B8-88D9D4F6AF0C}" type="pres">
      <dgm:prSet presAssocID="{A3ABF1C5-6607-4F3E-9B8F-187166E021C7}" presName="bullet1" presStyleLbl="node1" presStyleIdx="0" presStyleCnt="1"/>
      <dgm:spPr/>
    </dgm:pt>
    <dgm:pt modelId="{539259C9-08D5-480C-924A-BE2430E9EEEA}" type="pres">
      <dgm:prSet presAssocID="{A3ABF1C5-6607-4F3E-9B8F-187166E021C7}" presName="textBox1" presStyleLbl="revTx" presStyleIdx="0" presStyleCnt="1" custScaleX="160248" custScaleY="61535" custLinFactNeighborX="6621" custLinFactNeighborY="-46">
        <dgm:presLayoutVars>
          <dgm:bulletEnabled val="1"/>
        </dgm:presLayoutVars>
      </dgm:prSet>
      <dgm:spPr/>
      <dgm:t>
        <a:bodyPr/>
        <a:lstStyle/>
        <a:p>
          <a:endParaRPr lang="zh-CN" altLang="en-US"/>
        </a:p>
      </dgm:t>
    </dgm:pt>
  </dgm:ptLst>
  <dgm:cxnLst>
    <dgm:cxn modelId="{A074CA6F-EF1E-4584-BB61-210096B37EA2}" type="presOf" srcId="{A3ABF1C5-6607-4F3E-9B8F-187166E021C7}" destId="{539259C9-08D5-480C-924A-BE2430E9EEEA}" srcOrd="0" destOrd="0" presId="urn:microsoft.com/office/officeart/2005/8/layout/arrow2"/>
    <dgm:cxn modelId="{ABD3A719-B7AC-41DB-9518-71ECB9E8D890}" srcId="{5D18DF81-0CD1-49BE-B4DF-7DC3028B4BA4}" destId="{A3ABF1C5-6607-4F3E-9B8F-187166E021C7}" srcOrd="0" destOrd="0" parTransId="{6CF8B54F-CF06-4DBC-8E1C-C0B89D6F0D31}" sibTransId="{A521A80E-9642-4F44-8F09-CA9015AA6F40}"/>
    <dgm:cxn modelId="{BD3621A5-0D4A-4B33-9604-A501963D94ED}" type="presOf" srcId="{5D18DF81-0CD1-49BE-B4DF-7DC3028B4BA4}" destId="{EF61488E-CF11-45C5-AFCB-942F7D0A789C}" srcOrd="0" destOrd="0" presId="urn:microsoft.com/office/officeart/2005/8/layout/arrow2"/>
    <dgm:cxn modelId="{D4221BC5-63CB-44DF-8149-D4165466F06B}" type="presParOf" srcId="{EF61488E-CF11-45C5-AFCB-942F7D0A789C}" destId="{A79DE4B4-5B99-4700-9681-4432A020B53C}" srcOrd="0" destOrd="0" presId="urn:microsoft.com/office/officeart/2005/8/layout/arrow2"/>
    <dgm:cxn modelId="{90B2D268-42BC-4EE1-BE16-CBBB8F6C0E8B}" type="presParOf" srcId="{EF61488E-CF11-45C5-AFCB-942F7D0A789C}" destId="{3220C3A4-B3E7-4D15-9EFB-20A972602A63}" srcOrd="1" destOrd="0" presId="urn:microsoft.com/office/officeart/2005/8/layout/arrow2"/>
    <dgm:cxn modelId="{7426C9BE-74F4-441B-B29F-0F15389C1DA3}" type="presParOf" srcId="{3220C3A4-B3E7-4D15-9EFB-20A972602A63}" destId="{7D0F00E7-C4D6-46A7-91B8-88D9D4F6AF0C}" srcOrd="0" destOrd="0" presId="urn:microsoft.com/office/officeart/2005/8/layout/arrow2"/>
    <dgm:cxn modelId="{9FD3B81C-E10F-4AE0-975F-174A9E8C396A}" type="presParOf" srcId="{3220C3A4-B3E7-4D15-9EFB-20A972602A63}" destId="{539259C9-08D5-480C-924A-BE2430E9EEEA}" srcOrd="1"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D18DF81-0CD1-49BE-B4DF-7DC3028B4BA4}" type="doc">
      <dgm:prSet loTypeId="urn:microsoft.com/office/officeart/2005/8/layout/arrow2" loCatId="process" qsTypeId="urn:microsoft.com/office/officeart/2005/8/quickstyle/simple1" qsCatId="simple" csTypeId="urn:microsoft.com/office/officeart/2005/8/colors/accent1_2" csCatId="accent1" phldr="1"/>
      <dgm:spPr/>
    </dgm:pt>
    <dgm:pt modelId="{A3ABF1C5-6607-4F3E-9B8F-187166E021C7}">
      <dgm:prSet phldrT="[文本]"/>
      <dgm:spPr/>
      <dgm:t>
        <a:bodyPr/>
        <a:lstStyle/>
        <a:p>
          <a:r>
            <a:rPr lang="zh-CN" altLang="en-US" b="1" dirty="0">
              <a:solidFill>
                <a:srgbClr val="FF5050"/>
              </a:solidFill>
            </a:rPr>
            <a:t>代码实例</a:t>
          </a:r>
          <a:endParaRPr lang="en-US" altLang="zh-CN" b="1" dirty="0">
            <a:solidFill>
              <a:srgbClr val="FF5050"/>
            </a:solidFill>
          </a:endParaRPr>
        </a:p>
      </dgm:t>
    </dgm:pt>
    <dgm:pt modelId="{6CF8B54F-CF06-4DBC-8E1C-C0B89D6F0D31}" type="parTrans" cxnId="{ABD3A719-B7AC-41DB-9518-71ECB9E8D890}">
      <dgm:prSet/>
      <dgm:spPr/>
      <dgm:t>
        <a:bodyPr/>
        <a:lstStyle/>
        <a:p>
          <a:endParaRPr lang="zh-CN" altLang="en-US"/>
        </a:p>
      </dgm:t>
    </dgm:pt>
    <dgm:pt modelId="{A521A80E-9642-4F44-8F09-CA9015AA6F40}" type="sibTrans" cxnId="{ABD3A719-B7AC-41DB-9518-71ECB9E8D890}">
      <dgm:prSet/>
      <dgm:spPr/>
      <dgm:t>
        <a:bodyPr/>
        <a:lstStyle/>
        <a:p>
          <a:endParaRPr lang="zh-CN" altLang="en-US"/>
        </a:p>
      </dgm:t>
    </dgm:pt>
    <dgm:pt modelId="{EF61488E-CF11-45C5-AFCB-942F7D0A789C}" type="pres">
      <dgm:prSet presAssocID="{5D18DF81-0CD1-49BE-B4DF-7DC3028B4BA4}" presName="arrowDiagram" presStyleCnt="0">
        <dgm:presLayoutVars>
          <dgm:chMax val="5"/>
          <dgm:dir/>
          <dgm:resizeHandles val="exact"/>
        </dgm:presLayoutVars>
      </dgm:prSet>
      <dgm:spPr/>
    </dgm:pt>
    <dgm:pt modelId="{A79DE4B4-5B99-4700-9681-4432A020B53C}" type="pres">
      <dgm:prSet presAssocID="{5D18DF81-0CD1-49BE-B4DF-7DC3028B4BA4}" presName="arrow" presStyleLbl="bgShp" presStyleIdx="0" presStyleCnt="1" custAng="20118168" custLinFactNeighborX="-1863"/>
      <dgm:spPr>
        <a:solidFill>
          <a:srgbClr val="00B050"/>
        </a:solidFill>
        <a:ln>
          <a:solidFill>
            <a:srgbClr val="FF0000"/>
          </a:solidFill>
        </a:ln>
      </dgm:spPr>
    </dgm:pt>
    <dgm:pt modelId="{3220C3A4-B3E7-4D15-9EFB-20A972602A63}" type="pres">
      <dgm:prSet presAssocID="{5D18DF81-0CD1-49BE-B4DF-7DC3028B4BA4}" presName="arrowDiagram1" presStyleCnt="0">
        <dgm:presLayoutVars>
          <dgm:bulletEnabled val="1"/>
        </dgm:presLayoutVars>
      </dgm:prSet>
      <dgm:spPr/>
    </dgm:pt>
    <dgm:pt modelId="{7D0F00E7-C4D6-46A7-91B8-88D9D4F6AF0C}" type="pres">
      <dgm:prSet presAssocID="{A3ABF1C5-6607-4F3E-9B8F-187166E021C7}" presName="bullet1" presStyleLbl="node1" presStyleIdx="0" presStyleCnt="1"/>
      <dgm:spPr/>
    </dgm:pt>
    <dgm:pt modelId="{539259C9-08D5-480C-924A-BE2430E9EEEA}" type="pres">
      <dgm:prSet presAssocID="{A3ABF1C5-6607-4F3E-9B8F-187166E021C7}" presName="textBox1" presStyleLbl="revTx" presStyleIdx="0" presStyleCnt="1" custScaleX="160248" custScaleY="61535" custLinFactNeighborX="6621" custLinFactNeighborY="-46">
        <dgm:presLayoutVars>
          <dgm:bulletEnabled val="1"/>
        </dgm:presLayoutVars>
      </dgm:prSet>
      <dgm:spPr/>
      <dgm:t>
        <a:bodyPr/>
        <a:lstStyle/>
        <a:p>
          <a:endParaRPr lang="zh-CN" altLang="en-US"/>
        </a:p>
      </dgm:t>
    </dgm:pt>
  </dgm:ptLst>
  <dgm:cxnLst>
    <dgm:cxn modelId="{DAFECA7F-ADC2-4AA0-B4BA-53330922ECB5}" type="presOf" srcId="{A3ABF1C5-6607-4F3E-9B8F-187166E021C7}" destId="{539259C9-08D5-480C-924A-BE2430E9EEEA}" srcOrd="0" destOrd="0" presId="urn:microsoft.com/office/officeart/2005/8/layout/arrow2"/>
    <dgm:cxn modelId="{2A51CFD8-2ABF-4C18-8DB2-EAACB18C6210}" type="presOf" srcId="{5D18DF81-0CD1-49BE-B4DF-7DC3028B4BA4}" destId="{EF61488E-CF11-45C5-AFCB-942F7D0A789C}" srcOrd="0" destOrd="0" presId="urn:microsoft.com/office/officeart/2005/8/layout/arrow2"/>
    <dgm:cxn modelId="{ABD3A719-B7AC-41DB-9518-71ECB9E8D890}" srcId="{5D18DF81-0CD1-49BE-B4DF-7DC3028B4BA4}" destId="{A3ABF1C5-6607-4F3E-9B8F-187166E021C7}" srcOrd="0" destOrd="0" parTransId="{6CF8B54F-CF06-4DBC-8E1C-C0B89D6F0D31}" sibTransId="{A521A80E-9642-4F44-8F09-CA9015AA6F40}"/>
    <dgm:cxn modelId="{761DE670-4FC8-44CF-B82A-03DE5BF9185E}" type="presParOf" srcId="{EF61488E-CF11-45C5-AFCB-942F7D0A789C}" destId="{A79DE4B4-5B99-4700-9681-4432A020B53C}" srcOrd="0" destOrd="0" presId="urn:microsoft.com/office/officeart/2005/8/layout/arrow2"/>
    <dgm:cxn modelId="{93073FF3-FDA7-447C-A3AC-2AC82E16AC2A}" type="presParOf" srcId="{EF61488E-CF11-45C5-AFCB-942F7D0A789C}" destId="{3220C3A4-B3E7-4D15-9EFB-20A972602A63}" srcOrd="1" destOrd="0" presId="urn:microsoft.com/office/officeart/2005/8/layout/arrow2"/>
    <dgm:cxn modelId="{3C2CDD12-9DE1-440B-ADCD-CFD4B7A970A9}" type="presParOf" srcId="{3220C3A4-B3E7-4D15-9EFB-20A972602A63}" destId="{7D0F00E7-C4D6-46A7-91B8-88D9D4F6AF0C}" srcOrd="0" destOrd="0" presId="urn:microsoft.com/office/officeart/2005/8/layout/arrow2"/>
    <dgm:cxn modelId="{C17FE771-C45E-4381-8F54-2B9233901ACC}" type="presParOf" srcId="{3220C3A4-B3E7-4D15-9EFB-20A972602A63}" destId="{539259C9-08D5-480C-924A-BE2430E9EEEA}" srcOrd="1"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D18DF81-0CD1-49BE-B4DF-7DC3028B4BA4}" type="doc">
      <dgm:prSet loTypeId="urn:microsoft.com/office/officeart/2005/8/layout/arrow2" loCatId="process" qsTypeId="urn:microsoft.com/office/officeart/2005/8/quickstyle/simple1" qsCatId="simple" csTypeId="urn:microsoft.com/office/officeart/2005/8/colors/accent1_2" csCatId="accent1" phldr="1"/>
      <dgm:spPr/>
    </dgm:pt>
    <dgm:pt modelId="{A3ABF1C5-6607-4F3E-9B8F-187166E021C7}">
      <dgm:prSet phldrT="[文本]"/>
      <dgm:spPr/>
      <dgm:t>
        <a:bodyPr/>
        <a:lstStyle/>
        <a:p>
          <a:r>
            <a:rPr lang="zh-CN" altLang="en-US" b="1" dirty="0">
              <a:solidFill>
                <a:srgbClr val="FF5050"/>
              </a:solidFill>
            </a:rPr>
            <a:t>代码实例</a:t>
          </a:r>
          <a:endParaRPr lang="en-US" altLang="zh-CN" b="1" dirty="0">
            <a:solidFill>
              <a:srgbClr val="FF5050"/>
            </a:solidFill>
          </a:endParaRPr>
        </a:p>
      </dgm:t>
    </dgm:pt>
    <dgm:pt modelId="{6CF8B54F-CF06-4DBC-8E1C-C0B89D6F0D31}" type="parTrans" cxnId="{ABD3A719-B7AC-41DB-9518-71ECB9E8D890}">
      <dgm:prSet/>
      <dgm:spPr/>
      <dgm:t>
        <a:bodyPr/>
        <a:lstStyle/>
        <a:p>
          <a:endParaRPr lang="zh-CN" altLang="en-US"/>
        </a:p>
      </dgm:t>
    </dgm:pt>
    <dgm:pt modelId="{A521A80E-9642-4F44-8F09-CA9015AA6F40}" type="sibTrans" cxnId="{ABD3A719-B7AC-41DB-9518-71ECB9E8D890}">
      <dgm:prSet/>
      <dgm:spPr/>
      <dgm:t>
        <a:bodyPr/>
        <a:lstStyle/>
        <a:p>
          <a:endParaRPr lang="zh-CN" altLang="en-US"/>
        </a:p>
      </dgm:t>
    </dgm:pt>
    <dgm:pt modelId="{EF61488E-CF11-45C5-AFCB-942F7D0A789C}" type="pres">
      <dgm:prSet presAssocID="{5D18DF81-0CD1-49BE-B4DF-7DC3028B4BA4}" presName="arrowDiagram" presStyleCnt="0">
        <dgm:presLayoutVars>
          <dgm:chMax val="5"/>
          <dgm:dir/>
          <dgm:resizeHandles val="exact"/>
        </dgm:presLayoutVars>
      </dgm:prSet>
      <dgm:spPr/>
    </dgm:pt>
    <dgm:pt modelId="{A79DE4B4-5B99-4700-9681-4432A020B53C}" type="pres">
      <dgm:prSet presAssocID="{5D18DF81-0CD1-49BE-B4DF-7DC3028B4BA4}" presName="arrow" presStyleLbl="bgShp" presStyleIdx="0" presStyleCnt="1" custAng="20118168" custLinFactNeighborX="-1863"/>
      <dgm:spPr>
        <a:solidFill>
          <a:srgbClr val="00B050"/>
        </a:solidFill>
        <a:ln>
          <a:solidFill>
            <a:srgbClr val="FF0000"/>
          </a:solidFill>
        </a:ln>
      </dgm:spPr>
    </dgm:pt>
    <dgm:pt modelId="{3220C3A4-B3E7-4D15-9EFB-20A972602A63}" type="pres">
      <dgm:prSet presAssocID="{5D18DF81-0CD1-49BE-B4DF-7DC3028B4BA4}" presName="arrowDiagram1" presStyleCnt="0">
        <dgm:presLayoutVars>
          <dgm:bulletEnabled val="1"/>
        </dgm:presLayoutVars>
      </dgm:prSet>
      <dgm:spPr/>
    </dgm:pt>
    <dgm:pt modelId="{7D0F00E7-C4D6-46A7-91B8-88D9D4F6AF0C}" type="pres">
      <dgm:prSet presAssocID="{A3ABF1C5-6607-4F3E-9B8F-187166E021C7}" presName="bullet1" presStyleLbl="node1" presStyleIdx="0" presStyleCnt="1"/>
      <dgm:spPr/>
    </dgm:pt>
    <dgm:pt modelId="{539259C9-08D5-480C-924A-BE2430E9EEEA}" type="pres">
      <dgm:prSet presAssocID="{A3ABF1C5-6607-4F3E-9B8F-187166E021C7}" presName="textBox1" presStyleLbl="revTx" presStyleIdx="0" presStyleCnt="1" custScaleX="160248" custScaleY="61535" custLinFactNeighborX="6621" custLinFactNeighborY="-46">
        <dgm:presLayoutVars>
          <dgm:bulletEnabled val="1"/>
        </dgm:presLayoutVars>
      </dgm:prSet>
      <dgm:spPr/>
      <dgm:t>
        <a:bodyPr/>
        <a:lstStyle/>
        <a:p>
          <a:endParaRPr lang="zh-CN" altLang="en-US"/>
        </a:p>
      </dgm:t>
    </dgm:pt>
  </dgm:ptLst>
  <dgm:cxnLst>
    <dgm:cxn modelId="{72FEBB7A-55A3-40CD-9C70-94D338639321}" type="presOf" srcId="{5D18DF81-0CD1-49BE-B4DF-7DC3028B4BA4}" destId="{EF61488E-CF11-45C5-AFCB-942F7D0A789C}" srcOrd="0" destOrd="0" presId="urn:microsoft.com/office/officeart/2005/8/layout/arrow2"/>
    <dgm:cxn modelId="{ABD3A719-B7AC-41DB-9518-71ECB9E8D890}" srcId="{5D18DF81-0CD1-49BE-B4DF-7DC3028B4BA4}" destId="{A3ABF1C5-6607-4F3E-9B8F-187166E021C7}" srcOrd="0" destOrd="0" parTransId="{6CF8B54F-CF06-4DBC-8E1C-C0B89D6F0D31}" sibTransId="{A521A80E-9642-4F44-8F09-CA9015AA6F40}"/>
    <dgm:cxn modelId="{3EF2BF05-1221-4A93-90E8-8FA937B5FA86}" type="presOf" srcId="{A3ABF1C5-6607-4F3E-9B8F-187166E021C7}" destId="{539259C9-08D5-480C-924A-BE2430E9EEEA}" srcOrd="0" destOrd="0" presId="urn:microsoft.com/office/officeart/2005/8/layout/arrow2"/>
    <dgm:cxn modelId="{17EE9E35-4368-4342-9206-058657262BA6}" type="presParOf" srcId="{EF61488E-CF11-45C5-AFCB-942F7D0A789C}" destId="{A79DE4B4-5B99-4700-9681-4432A020B53C}" srcOrd="0" destOrd="0" presId="urn:microsoft.com/office/officeart/2005/8/layout/arrow2"/>
    <dgm:cxn modelId="{09D2D0A5-FEA8-4664-BD89-83D9851888FB}" type="presParOf" srcId="{EF61488E-CF11-45C5-AFCB-942F7D0A789C}" destId="{3220C3A4-B3E7-4D15-9EFB-20A972602A63}" srcOrd="1" destOrd="0" presId="urn:microsoft.com/office/officeart/2005/8/layout/arrow2"/>
    <dgm:cxn modelId="{2F56D9B7-EF2D-43B4-AD8B-A433413C1701}" type="presParOf" srcId="{3220C3A4-B3E7-4D15-9EFB-20A972602A63}" destId="{7D0F00E7-C4D6-46A7-91B8-88D9D4F6AF0C}" srcOrd="0" destOrd="0" presId="urn:microsoft.com/office/officeart/2005/8/layout/arrow2"/>
    <dgm:cxn modelId="{895AE7E5-97E8-4A0E-A728-FD8DCB619DF2}" type="presParOf" srcId="{3220C3A4-B3E7-4D15-9EFB-20A972602A63}" destId="{539259C9-08D5-480C-924A-BE2430E9EEEA}" srcOrd="1"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D18DF81-0CD1-49BE-B4DF-7DC3028B4BA4}" type="doc">
      <dgm:prSet loTypeId="urn:microsoft.com/office/officeart/2005/8/layout/arrow2" loCatId="process" qsTypeId="urn:microsoft.com/office/officeart/2005/8/quickstyle/simple1" qsCatId="simple" csTypeId="urn:microsoft.com/office/officeart/2005/8/colors/accent1_2" csCatId="accent1" phldr="1"/>
      <dgm:spPr/>
    </dgm:pt>
    <dgm:pt modelId="{A3ABF1C5-6607-4F3E-9B8F-187166E021C7}">
      <dgm:prSet phldrT="[文本]"/>
      <dgm:spPr/>
      <dgm:t>
        <a:bodyPr/>
        <a:lstStyle/>
        <a:p>
          <a:r>
            <a:rPr lang="zh-CN" altLang="en-US" b="1" dirty="0">
              <a:solidFill>
                <a:srgbClr val="FF5050"/>
              </a:solidFill>
            </a:rPr>
            <a:t>代码实例</a:t>
          </a:r>
          <a:endParaRPr lang="en-US" altLang="zh-CN" b="1" dirty="0">
            <a:solidFill>
              <a:srgbClr val="FF5050"/>
            </a:solidFill>
          </a:endParaRPr>
        </a:p>
      </dgm:t>
    </dgm:pt>
    <dgm:pt modelId="{6CF8B54F-CF06-4DBC-8E1C-C0B89D6F0D31}" type="parTrans" cxnId="{ABD3A719-B7AC-41DB-9518-71ECB9E8D890}">
      <dgm:prSet/>
      <dgm:spPr/>
      <dgm:t>
        <a:bodyPr/>
        <a:lstStyle/>
        <a:p>
          <a:endParaRPr lang="zh-CN" altLang="en-US"/>
        </a:p>
      </dgm:t>
    </dgm:pt>
    <dgm:pt modelId="{A521A80E-9642-4F44-8F09-CA9015AA6F40}" type="sibTrans" cxnId="{ABD3A719-B7AC-41DB-9518-71ECB9E8D890}">
      <dgm:prSet/>
      <dgm:spPr/>
      <dgm:t>
        <a:bodyPr/>
        <a:lstStyle/>
        <a:p>
          <a:endParaRPr lang="zh-CN" altLang="en-US"/>
        </a:p>
      </dgm:t>
    </dgm:pt>
    <dgm:pt modelId="{EF61488E-CF11-45C5-AFCB-942F7D0A789C}" type="pres">
      <dgm:prSet presAssocID="{5D18DF81-0CD1-49BE-B4DF-7DC3028B4BA4}" presName="arrowDiagram" presStyleCnt="0">
        <dgm:presLayoutVars>
          <dgm:chMax val="5"/>
          <dgm:dir/>
          <dgm:resizeHandles val="exact"/>
        </dgm:presLayoutVars>
      </dgm:prSet>
      <dgm:spPr/>
    </dgm:pt>
    <dgm:pt modelId="{A79DE4B4-5B99-4700-9681-4432A020B53C}" type="pres">
      <dgm:prSet presAssocID="{5D18DF81-0CD1-49BE-B4DF-7DC3028B4BA4}" presName="arrow" presStyleLbl="bgShp" presStyleIdx="0" presStyleCnt="1" custAng="20118168" custLinFactNeighborX="-1863"/>
      <dgm:spPr>
        <a:solidFill>
          <a:srgbClr val="00B050"/>
        </a:solidFill>
        <a:ln>
          <a:solidFill>
            <a:srgbClr val="FF0000"/>
          </a:solidFill>
        </a:ln>
      </dgm:spPr>
    </dgm:pt>
    <dgm:pt modelId="{3220C3A4-B3E7-4D15-9EFB-20A972602A63}" type="pres">
      <dgm:prSet presAssocID="{5D18DF81-0CD1-49BE-B4DF-7DC3028B4BA4}" presName="arrowDiagram1" presStyleCnt="0">
        <dgm:presLayoutVars>
          <dgm:bulletEnabled val="1"/>
        </dgm:presLayoutVars>
      </dgm:prSet>
      <dgm:spPr/>
    </dgm:pt>
    <dgm:pt modelId="{7D0F00E7-C4D6-46A7-91B8-88D9D4F6AF0C}" type="pres">
      <dgm:prSet presAssocID="{A3ABF1C5-6607-4F3E-9B8F-187166E021C7}" presName="bullet1" presStyleLbl="node1" presStyleIdx="0" presStyleCnt="1"/>
      <dgm:spPr/>
    </dgm:pt>
    <dgm:pt modelId="{539259C9-08D5-480C-924A-BE2430E9EEEA}" type="pres">
      <dgm:prSet presAssocID="{A3ABF1C5-6607-4F3E-9B8F-187166E021C7}" presName="textBox1" presStyleLbl="revTx" presStyleIdx="0" presStyleCnt="1" custScaleX="160248" custScaleY="61535" custLinFactNeighborX="6621" custLinFactNeighborY="-46">
        <dgm:presLayoutVars>
          <dgm:bulletEnabled val="1"/>
        </dgm:presLayoutVars>
      </dgm:prSet>
      <dgm:spPr/>
      <dgm:t>
        <a:bodyPr/>
        <a:lstStyle/>
        <a:p>
          <a:endParaRPr lang="zh-CN" altLang="en-US"/>
        </a:p>
      </dgm:t>
    </dgm:pt>
  </dgm:ptLst>
  <dgm:cxnLst>
    <dgm:cxn modelId="{4EDD367F-0E38-4A5D-9337-EADB73F29539}" type="presOf" srcId="{A3ABF1C5-6607-4F3E-9B8F-187166E021C7}" destId="{539259C9-08D5-480C-924A-BE2430E9EEEA}" srcOrd="0" destOrd="0" presId="urn:microsoft.com/office/officeart/2005/8/layout/arrow2"/>
    <dgm:cxn modelId="{ABD3A719-B7AC-41DB-9518-71ECB9E8D890}" srcId="{5D18DF81-0CD1-49BE-B4DF-7DC3028B4BA4}" destId="{A3ABF1C5-6607-4F3E-9B8F-187166E021C7}" srcOrd="0" destOrd="0" parTransId="{6CF8B54F-CF06-4DBC-8E1C-C0B89D6F0D31}" sibTransId="{A521A80E-9642-4F44-8F09-CA9015AA6F40}"/>
    <dgm:cxn modelId="{AA4E4ADF-B235-4E28-89CF-7085C043EF70}" type="presOf" srcId="{5D18DF81-0CD1-49BE-B4DF-7DC3028B4BA4}" destId="{EF61488E-CF11-45C5-AFCB-942F7D0A789C}" srcOrd="0" destOrd="0" presId="urn:microsoft.com/office/officeart/2005/8/layout/arrow2"/>
    <dgm:cxn modelId="{1EB759C0-D31D-4706-B537-C75BC180C272}" type="presParOf" srcId="{EF61488E-CF11-45C5-AFCB-942F7D0A789C}" destId="{A79DE4B4-5B99-4700-9681-4432A020B53C}" srcOrd="0" destOrd="0" presId="urn:microsoft.com/office/officeart/2005/8/layout/arrow2"/>
    <dgm:cxn modelId="{3BC88716-9871-4D5E-8572-BD15CCC86E6B}" type="presParOf" srcId="{EF61488E-CF11-45C5-AFCB-942F7D0A789C}" destId="{3220C3A4-B3E7-4D15-9EFB-20A972602A63}" srcOrd="1" destOrd="0" presId="urn:microsoft.com/office/officeart/2005/8/layout/arrow2"/>
    <dgm:cxn modelId="{B8F552FC-773D-49FC-AEF4-79E7FCC2F01D}" type="presParOf" srcId="{3220C3A4-B3E7-4D15-9EFB-20A972602A63}" destId="{7D0F00E7-C4D6-46A7-91B8-88D9D4F6AF0C}" srcOrd="0" destOrd="0" presId="urn:microsoft.com/office/officeart/2005/8/layout/arrow2"/>
    <dgm:cxn modelId="{9A19CA1E-02B8-4F83-9FEC-F159373D9CC1}" type="presParOf" srcId="{3220C3A4-B3E7-4D15-9EFB-20A972602A63}" destId="{539259C9-08D5-480C-924A-BE2430E9EEEA}" srcOrd="1"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D18DF81-0CD1-49BE-B4DF-7DC3028B4BA4}" type="doc">
      <dgm:prSet loTypeId="urn:microsoft.com/office/officeart/2005/8/layout/arrow2" loCatId="process" qsTypeId="urn:microsoft.com/office/officeart/2005/8/quickstyle/simple1" qsCatId="simple" csTypeId="urn:microsoft.com/office/officeart/2005/8/colors/accent1_2" csCatId="accent1" phldr="1"/>
      <dgm:spPr/>
    </dgm:pt>
    <dgm:pt modelId="{A3ABF1C5-6607-4F3E-9B8F-187166E021C7}">
      <dgm:prSet phldrT="[文本]"/>
      <dgm:spPr/>
      <dgm:t>
        <a:bodyPr/>
        <a:lstStyle/>
        <a:p>
          <a:r>
            <a:rPr lang="zh-CN" altLang="en-US" b="1" dirty="0">
              <a:solidFill>
                <a:srgbClr val="FF5050"/>
              </a:solidFill>
            </a:rPr>
            <a:t>代码实例</a:t>
          </a:r>
          <a:endParaRPr lang="en-US" altLang="zh-CN" b="1" dirty="0">
            <a:solidFill>
              <a:srgbClr val="FF5050"/>
            </a:solidFill>
          </a:endParaRPr>
        </a:p>
      </dgm:t>
    </dgm:pt>
    <dgm:pt modelId="{6CF8B54F-CF06-4DBC-8E1C-C0B89D6F0D31}" type="parTrans" cxnId="{ABD3A719-B7AC-41DB-9518-71ECB9E8D890}">
      <dgm:prSet/>
      <dgm:spPr/>
      <dgm:t>
        <a:bodyPr/>
        <a:lstStyle/>
        <a:p>
          <a:endParaRPr lang="zh-CN" altLang="en-US"/>
        </a:p>
      </dgm:t>
    </dgm:pt>
    <dgm:pt modelId="{A521A80E-9642-4F44-8F09-CA9015AA6F40}" type="sibTrans" cxnId="{ABD3A719-B7AC-41DB-9518-71ECB9E8D890}">
      <dgm:prSet/>
      <dgm:spPr/>
      <dgm:t>
        <a:bodyPr/>
        <a:lstStyle/>
        <a:p>
          <a:endParaRPr lang="zh-CN" altLang="en-US"/>
        </a:p>
      </dgm:t>
    </dgm:pt>
    <dgm:pt modelId="{EF61488E-CF11-45C5-AFCB-942F7D0A789C}" type="pres">
      <dgm:prSet presAssocID="{5D18DF81-0CD1-49BE-B4DF-7DC3028B4BA4}" presName="arrowDiagram" presStyleCnt="0">
        <dgm:presLayoutVars>
          <dgm:chMax val="5"/>
          <dgm:dir/>
          <dgm:resizeHandles val="exact"/>
        </dgm:presLayoutVars>
      </dgm:prSet>
      <dgm:spPr/>
    </dgm:pt>
    <dgm:pt modelId="{A79DE4B4-5B99-4700-9681-4432A020B53C}" type="pres">
      <dgm:prSet presAssocID="{5D18DF81-0CD1-49BE-B4DF-7DC3028B4BA4}" presName="arrow" presStyleLbl="bgShp" presStyleIdx="0" presStyleCnt="1" custAng="20118168" custLinFactNeighborX="-1863"/>
      <dgm:spPr>
        <a:solidFill>
          <a:srgbClr val="00B050"/>
        </a:solidFill>
        <a:ln>
          <a:solidFill>
            <a:srgbClr val="FF0000"/>
          </a:solidFill>
        </a:ln>
      </dgm:spPr>
    </dgm:pt>
    <dgm:pt modelId="{3220C3A4-B3E7-4D15-9EFB-20A972602A63}" type="pres">
      <dgm:prSet presAssocID="{5D18DF81-0CD1-49BE-B4DF-7DC3028B4BA4}" presName="arrowDiagram1" presStyleCnt="0">
        <dgm:presLayoutVars>
          <dgm:bulletEnabled val="1"/>
        </dgm:presLayoutVars>
      </dgm:prSet>
      <dgm:spPr/>
    </dgm:pt>
    <dgm:pt modelId="{7D0F00E7-C4D6-46A7-91B8-88D9D4F6AF0C}" type="pres">
      <dgm:prSet presAssocID="{A3ABF1C5-6607-4F3E-9B8F-187166E021C7}" presName="bullet1" presStyleLbl="node1" presStyleIdx="0" presStyleCnt="1"/>
      <dgm:spPr/>
    </dgm:pt>
    <dgm:pt modelId="{539259C9-08D5-480C-924A-BE2430E9EEEA}" type="pres">
      <dgm:prSet presAssocID="{A3ABF1C5-6607-4F3E-9B8F-187166E021C7}" presName="textBox1" presStyleLbl="revTx" presStyleIdx="0" presStyleCnt="1" custScaleX="160248" custScaleY="61535" custLinFactNeighborX="6621" custLinFactNeighborY="-46">
        <dgm:presLayoutVars>
          <dgm:bulletEnabled val="1"/>
        </dgm:presLayoutVars>
      </dgm:prSet>
      <dgm:spPr/>
      <dgm:t>
        <a:bodyPr/>
        <a:lstStyle/>
        <a:p>
          <a:endParaRPr lang="zh-CN" altLang="en-US"/>
        </a:p>
      </dgm:t>
    </dgm:pt>
  </dgm:ptLst>
  <dgm:cxnLst>
    <dgm:cxn modelId="{4361AFD9-16C0-4F8D-9985-D3107B13EEC7}" type="presOf" srcId="{A3ABF1C5-6607-4F3E-9B8F-187166E021C7}" destId="{539259C9-08D5-480C-924A-BE2430E9EEEA}" srcOrd="0" destOrd="0" presId="urn:microsoft.com/office/officeart/2005/8/layout/arrow2"/>
    <dgm:cxn modelId="{ABD3A719-B7AC-41DB-9518-71ECB9E8D890}" srcId="{5D18DF81-0CD1-49BE-B4DF-7DC3028B4BA4}" destId="{A3ABF1C5-6607-4F3E-9B8F-187166E021C7}" srcOrd="0" destOrd="0" parTransId="{6CF8B54F-CF06-4DBC-8E1C-C0B89D6F0D31}" sibTransId="{A521A80E-9642-4F44-8F09-CA9015AA6F40}"/>
    <dgm:cxn modelId="{CEAD5C48-601E-45FE-93B5-91FEC06CD229}" type="presOf" srcId="{5D18DF81-0CD1-49BE-B4DF-7DC3028B4BA4}" destId="{EF61488E-CF11-45C5-AFCB-942F7D0A789C}" srcOrd="0" destOrd="0" presId="urn:microsoft.com/office/officeart/2005/8/layout/arrow2"/>
    <dgm:cxn modelId="{D89007FC-A9C5-4E33-B806-366B6706B997}" type="presParOf" srcId="{EF61488E-CF11-45C5-AFCB-942F7D0A789C}" destId="{A79DE4B4-5B99-4700-9681-4432A020B53C}" srcOrd="0" destOrd="0" presId="urn:microsoft.com/office/officeart/2005/8/layout/arrow2"/>
    <dgm:cxn modelId="{11CA564D-4CA9-43E3-B8B5-ACA20A099AB4}" type="presParOf" srcId="{EF61488E-CF11-45C5-AFCB-942F7D0A789C}" destId="{3220C3A4-B3E7-4D15-9EFB-20A972602A63}" srcOrd="1" destOrd="0" presId="urn:microsoft.com/office/officeart/2005/8/layout/arrow2"/>
    <dgm:cxn modelId="{6640A38B-5B64-469A-9821-0FBA6079FF32}" type="presParOf" srcId="{3220C3A4-B3E7-4D15-9EFB-20A972602A63}" destId="{7D0F00E7-C4D6-46A7-91B8-88D9D4F6AF0C}" srcOrd="0" destOrd="0" presId="urn:microsoft.com/office/officeart/2005/8/layout/arrow2"/>
    <dgm:cxn modelId="{CD808E5D-3086-41C3-ABA6-08C1636C02AC}" type="presParOf" srcId="{3220C3A4-B3E7-4D15-9EFB-20A972602A63}" destId="{539259C9-08D5-480C-924A-BE2430E9EEEA}" srcOrd="1"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D18DF81-0CD1-49BE-B4DF-7DC3028B4BA4}" type="doc">
      <dgm:prSet loTypeId="urn:microsoft.com/office/officeart/2005/8/layout/arrow2" loCatId="process" qsTypeId="urn:microsoft.com/office/officeart/2005/8/quickstyle/simple1" qsCatId="simple" csTypeId="urn:microsoft.com/office/officeart/2005/8/colors/accent1_2" csCatId="accent1" phldr="1"/>
      <dgm:spPr/>
    </dgm:pt>
    <dgm:pt modelId="{A3ABF1C5-6607-4F3E-9B8F-187166E021C7}">
      <dgm:prSet phldrT="[文本]"/>
      <dgm:spPr/>
      <dgm:t>
        <a:bodyPr/>
        <a:lstStyle/>
        <a:p>
          <a:r>
            <a:rPr lang="zh-CN" altLang="en-US" b="1" dirty="0">
              <a:solidFill>
                <a:srgbClr val="FF5050"/>
              </a:solidFill>
            </a:rPr>
            <a:t>代码实例</a:t>
          </a:r>
          <a:endParaRPr lang="en-US" altLang="zh-CN" b="1" dirty="0">
            <a:solidFill>
              <a:srgbClr val="FF5050"/>
            </a:solidFill>
          </a:endParaRPr>
        </a:p>
      </dgm:t>
    </dgm:pt>
    <dgm:pt modelId="{6CF8B54F-CF06-4DBC-8E1C-C0B89D6F0D31}" type="parTrans" cxnId="{ABD3A719-B7AC-41DB-9518-71ECB9E8D890}">
      <dgm:prSet/>
      <dgm:spPr/>
      <dgm:t>
        <a:bodyPr/>
        <a:lstStyle/>
        <a:p>
          <a:endParaRPr lang="zh-CN" altLang="en-US"/>
        </a:p>
      </dgm:t>
    </dgm:pt>
    <dgm:pt modelId="{A521A80E-9642-4F44-8F09-CA9015AA6F40}" type="sibTrans" cxnId="{ABD3A719-B7AC-41DB-9518-71ECB9E8D890}">
      <dgm:prSet/>
      <dgm:spPr/>
      <dgm:t>
        <a:bodyPr/>
        <a:lstStyle/>
        <a:p>
          <a:endParaRPr lang="zh-CN" altLang="en-US"/>
        </a:p>
      </dgm:t>
    </dgm:pt>
    <dgm:pt modelId="{EF61488E-CF11-45C5-AFCB-942F7D0A789C}" type="pres">
      <dgm:prSet presAssocID="{5D18DF81-0CD1-49BE-B4DF-7DC3028B4BA4}" presName="arrowDiagram" presStyleCnt="0">
        <dgm:presLayoutVars>
          <dgm:chMax val="5"/>
          <dgm:dir/>
          <dgm:resizeHandles val="exact"/>
        </dgm:presLayoutVars>
      </dgm:prSet>
      <dgm:spPr/>
    </dgm:pt>
    <dgm:pt modelId="{A79DE4B4-5B99-4700-9681-4432A020B53C}" type="pres">
      <dgm:prSet presAssocID="{5D18DF81-0CD1-49BE-B4DF-7DC3028B4BA4}" presName="arrow" presStyleLbl="bgShp" presStyleIdx="0" presStyleCnt="1" custAng="20118168" custLinFactNeighborX="-1863"/>
      <dgm:spPr>
        <a:solidFill>
          <a:srgbClr val="00B050"/>
        </a:solidFill>
        <a:ln>
          <a:solidFill>
            <a:srgbClr val="FF0000"/>
          </a:solidFill>
        </a:ln>
      </dgm:spPr>
    </dgm:pt>
    <dgm:pt modelId="{3220C3A4-B3E7-4D15-9EFB-20A972602A63}" type="pres">
      <dgm:prSet presAssocID="{5D18DF81-0CD1-49BE-B4DF-7DC3028B4BA4}" presName="arrowDiagram1" presStyleCnt="0">
        <dgm:presLayoutVars>
          <dgm:bulletEnabled val="1"/>
        </dgm:presLayoutVars>
      </dgm:prSet>
      <dgm:spPr/>
    </dgm:pt>
    <dgm:pt modelId="{7D0F00E7-C4D6-46A7-91B8-88D9D4F6AF0C}" type="pres">
      <dgm:prSet presAssocID="{A3ABF1C5-6607-4F3E-9B8F-187166E021C7}" presName="bullet1" presStyleLbl="node1" presStyleIdx="0" presStyleCnt="1"/>
      <dgm:spPr/>
    </dgm:pt>
    <dgm:pt modelId="{539259C9-08D5-480C-924A-BE2430E9EEEA}" type="pres">
      <dgm:prSet presAssocID="{A3ABF1C5-6607-4F3E-9B8F-187166E021C7}" presName="textBox1" presStyleLbl="revTx" presStyleIdx="0" presStyleCnt="1" custScaleX="160248" custScaleY="61535" custLinFactNeighborX="6621" custLinFactNeighborY="-46">
        <dgm:presLayoutVars>
          <dgm:bulletEnabled val="1"/>
        </dgm:presLayoutVars>
      </dgm:prSet>
      <dgm:spPr/>
      <dgm:t>
        <a:bodyPr/>
        <a:lstStyle/>
        <a:p>
          <a:endParaRPr lang="zh-CN" altLang="en-US"/>
        </a:p>
      </dgm:t>
    </dgm:pt>
  </dgm:ptLst>
  <dgm:cxnLst>
    <dgm:cxn modelId="{8E8F2ECC-2D73-4AA5-94A4-38A87185C0EC}" type="presOf" srcId="{5D18DF81-0CD1-49BE-B4DF-7DC3028B4BA4}" destId="{EF61488E-CF11-45C5-AFCB-942F7D0A789C}" srcOrd="0" destOrd="0" presId="urn:microsoft.com/office/officeart/2005/8/layout/arrow2"/>
    <dgm:cxn modelId="{ABD3A719-B7AC-41DB-9518-71ECB9E8D890}" srcId="{5D18DF81-0CD1-49BE-B4DF-7DC3028B4BA4}" destId="{A3ABF1C5-6607-4F3E-9B8F-187166E021C7}" srcOrd="0" destOrd="0" parTransId="{6CF8B54F-CF06-4DBC-8E1C-C0B89D6F0D31}" sibTransId="{A521A80E-9642-4F44-8F09-CA9015AA6F40}"/>
    <dgm:cxn modelId="{84DB65D7-FC19-4D54-8692-B7CFDB0479CA}" type="presOf" srcId="{A3ABF1C5-6607-4F3E-9B8F-187166E021C7}" destId="{539259C9-08D5-480C-924A-BE2430E9EEEA}" srcOrd="0" destOrd="0" presId="urn:microsoft.com/office/officeart/2005/8/layout/arrow2"/>
    <dgm:cxn modelId="{CBE8BEEC-F76D-4165-809C-8C5B7C00685A}" type="presParOf" srcId="{EF61488E-CF11-45C5-AFCB-942F7D0A789C}" destId="{A79DE4B4-5B99-4700-9681-4432A020B53C}" srcOrd="0" destOrd="0" presId="urn:microsoft.com/office/officeart/2005/8/layout/arrow2"/>
    <dgm:cxn modelId="{E70BB030-267D-4733-B985-14ACE23405E3}" type="presParOf" srcId="{EF61488E-CF11-45C5-AFCB-942F7D0A789C}" destId="{3220C3A4-B3E7-4D15-9EFB-20A972602A63}" srcOrd="1" destOrd="0" presId="urn:microsoft.com/office/officeart/2005/8/layout/arrow2"/>
    <dgm:cxn modelId="{AF4271AF-3FE2-4ADD-9957-D131B5EB61B2}" type="presParOf" srcId="{3220C3A4-B3E7-4D15-9EFB-20A972602A63}" destId="{7D0F00E7-C4D6-46A7-91B8-88D9D4F6AF0C}" srcOrd="0" destOrd="0" presId="urn:microsoft.com/office/officeart/2005/8/layout/arrow2"/>
    <dgm:cxn modelId="{83B61005-9971-485B-886E-22FD6BAF29C9}" type="presParOf" srcId="{3220C3A4-B3E7-4D15-9EFB-20A972602A63}" destId="{539259C9-08D5-480C-924A-BE2430E9EEEA}" srcOrd="1"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9DE4B4-5B99-4700-9681-4432A020B53C}">
      <dsp:nvSpPr>
        <dsp:cNvPr id="0" name=""/>
        <dsp:cNvSpPr/>
      </dsp:nvSpPr>
      <dsp:spPr>
        <a:xfrm rot="20118168">
          <a:off x="0" y="312541"/>
          <a:ext cx="1857388" cy="1160867"/>
        </a:xfrm>
        <a:prstGeom prst="swooshArrow">
          <a:avLst>
            <a:gd name="adj1" fmla="val 25000"/>
            <a:gd name="adj2" fmla="val 25000"/>
          </a:avLst>
        </a:prstGeom>
        <a:solidFill>
          <a:srgbClr val="00B050"/>
        </a:solidFill>
        <a:ln>
          <a:solidFill>
            <a:srgbClr val="FF0000"/>
          </a:solidFill>
        </a:ln>
        <a:effectLst/>
      </dsp:spPr>
      <dsp:style>
        <a:lnRef idx="0">
          <a:scrgbClr r="0" g="0" b="0"/>
        </a:lnRef>
        <a:fillRef idx="1">
          <a:scrgbClr r="0" g="0" b="0"/>
        </a:fillRef>
        <a:effectRef idx="0">
          <a:scrgbClr r="0" g="0" b="0"/>
        </a:effectRef>
        <a:fontRef idx="minor"/>
      </dsp:style>
    </dsp:sp>
    <dsp:sp modelId="{7D0F00E7-C4D6-46A7-91B8-88D9D4F6AF0C}">
      <dsp:nvSpPr>
        <dsp:cNvPr id="0" name=""/>
        <dsp:cNvSpPr/>
      </dsp:nvSpPr>
      <dsp:spPr>
        <a:xfrm>
          <a:off x="1417187" y="547965"/>
          <a:ext cx="137446" cy="13744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9259C9-08D5-480C-924A-BE2430E9EEEA}">
      <dsp:nvSpPr>
        <dsp:cNvPr id="0" name=""/>
        <dsp:cNvSpPr/>
      </dsp:nvSpPr>
      <dsp:spPr>
        <a:xfrm>
          <a:off x="568338" y="781063"/>
          <a:ext cx="1190570" cy="527182"/>
        </a:xfrm>
        <a:prstGeom prst="round2Diag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72830" bIns="0" numCol="1" spcCol="1270" anchor="t" anchorCtr="0">
          <a:noAutofit/>
        </a:bodyPr>
        <a:lstStyle/>
        <a:p>
          <a:pPr lvl="0" algn="r" defTabSz="889000">
            <a:lnSpc>
              <a:spcPct val="90000"/>
            </a:lnSpc>
            <a:spcBef>
              <a:spcPct val="0"/>
            </a:spcBef>
            <a:spcAft>
              <a:spcPct val="35000"/>
            </a:spcAft>
          </a:pPr>
          <a:r>
            <a:rPr lang="zh-CN" altLang="en-US" sz="2000" b="1" kern="1200" dirty="0">
              <a:solidFill>
                <a:srgbClr val="FF5050"/>
              </a:solidFill>
            </a:rPr>
            <a:t>操作演示</a:t>
          </a:r>
          <a:endParaRPr lang="en-US" altLang="zh-CN" sz="2000" b="1" kern="1200" dirty="0">
            <a:solidFill>
              <a:srgbClr val="FF5050"/>
            </a:solidFill>
          </a:endParaRPr>
        </a:p>
      </dsp:txBody>
      <dsp:txXfrm>
        <a:off x="594073" y="806798"/>
        <a:ext cx="1139100" cy="47571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9DE4B4-5B99-4700-9681-4432A020B53C}">
      <dsp:nvSpPr>
        <dsp:cNvPr id="0" name=""/>
        <dsp:cNvSpPr/>
      </dsp:nvSpPr>
      <dsp:spPr>
        <a:xfrm rot="20118168">
          <a:off x="0" y="312541"/>
          <a:ext cx="1857388" cy="1160867"/>
        </a:xfrm>
        <a:prstGeom prst="swooshArrow">
          <a:avLst>
            <a:gd name="adj1" fmla="val 25000"/>
            <a:gd name="adj2" fmla="val 25000"/>
          </a:avLst>
        </a:prstGeom>
        <a:solidFill>
          <a:srgbClr val="00B050"/>
        </a:solidFill>
        <a:ln>
          <a:solidFill>
            <a:srgbClr val="FF0000"/>
          </a:solidFill>
        </a:ln>
        <a:effectLst/>
      </dsp:spPr>
      <dsp:style>
        <a:lnRef idx="0">
          <a:scrgbClr r="0" g="0" b="0"/>
        </a:lnRef>
        <a:fillRef idx="1">
          <a:scrgbClr r="0" g="0" b="0"/>
        </a:fillRef>
        <a:effectRef idx="0">
          <a:scrgbClr r="0" g="0" b="0"/>
        </a:effectRef>
        <a:fontRef idx="minor"/>
      </dsp:style>
    </dsp:sp>
    <dsp:sp modelId="{7D0F00E7-C4D6-46A7-91B8-88D9D4F6AF0C}">
      <dsp:nvSpPr>
        <dsp:cNvPr id="0" name=""/>
        <dsp:cNvSpPr/>
      </dsp:nvSpPr>
      <dsp:spPr>
        <a:xfrm>
          <a:off x="1417187" y="547965"/>
          <a:ext cx="137446" cy="13744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9259C9-08D5-480C-924A-BE2430E9EEEA}">
      <dsp:nvSpPr>
        <dsp:cNvPr id="0" name=""/>
        <dsp:cNvSpPr/>
      </dsp:nvSpPr>
      <dsp:spPr>
        <a:xfrm>
          <a:off x="568338" y="781063"/>
          <a:ext cx="1190570" cy="527182"/>
        </a:xfrm>
        <a:prstGeom prst="round2Diag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72830" bIns="0" numCol="1" spcCol="1270" anchor="t" anchorCtr="0">
          <a:noAutofit/>
        </a:bodyPr>
        <a:lstStyle/>
        <a:p>
          <a:pPr lvl="0" algn="r" defTabSz="889000">
            <a:lnSpc>
              <a:spcPct val="90000"/>
            </a:lnSpc>
            <a:spcBef>
              <a:spcPct val="0"/>
            </a:spcBef>
            <a:spcAft>
              <a:spcPct val="35000"/>
            </a:spcAft>
          </a:pPr>
          <a:r>
            <a:rPr lang="zh-CN" altLang="en-US" sz="2000" b="1" kern="1200" dirty="0">
              <a:solidFill>
                <a:srgbClr val="FF5050"/>
              </a:solidFill>
            </a:rPr>
            <a:t>代码实例</a:t>
          </a:r>
          <a:endParaRPr lang="en-US" altLang="zh-CN" sz="2000" b="1" kern="1200" dirty="0">
            <a:solidFill>
              <a:srgbClr val="FF5050"/>
            </a:solidFill>
          </a:endParaRPr>
        </a:p>
      </dsp:txBody>
      <dsp:txXfrm>
        <a:off x="594073" y="806798"/>
        <a:ext cx="1139100" cy="4757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9DE4B4-5B99-4700-9681-4432A020B53C}">
      <dsp:nvSpPr>
        <dsp:cNvPr id="0" name=""/>
        <dsp:cNvSpPr/>
      </dsp:nvSpPr>
      <dsp:spPr>
        <a:xfrm rot="20118168">
          <a:off x="0" y="312541"/>
          <a:ext cx="1857388" cy="1160867"/>
        </a:xfrm>
        <a:prstGeom prst="swooshArrow">
          <a:avLst>
            <a:gd name="adj1" fmla="val 25000"/>
            <a:gd name="adj2" fmla="val 25000"/>
          </a:avLst>
        </a:prstGeom>
        <a:solidFill>
          <a:srgbClr val="00B050"/>
        </a:solidFill>
        <a:ln>
          <a:solidFill>
            <a:srgbClr val="FF0000"/>
          </a:solidFill>
        </a:ln>
        <a:effectLst/>
      </dsp:spPr>
      <dsp:style>
        <a:lnRef idx="0">
          <a:scrgbClr r="0" g="0" b="0"/>
        </a:lnRef>
        <a:fillRef idx="1">
          <a:scrgbClr r="0" g="0" b="0"/>
        </a:fillRef>
        <a:effectRef idx="0">
          <a:scrgbClr r="0" g="0" b="0"/>
        </a:effectRef>
        <a:fontRef idx="minor"/>
      </dsp:style>
    </dsp:sp>
    <dsp:sp modelId="{7D0F00E7-C4D6-46A7-91B8-88D9D4F6AF0C}">
      <dsp:nvSpPr>
        <dsp:cNvPr id="0" name=""/>
        <dsp:cNvSpPr/>
      </dsp:nvSpPr>
      <dsp:spPr>
        <a:xfrm>
          <a:off x="1417187" y="547965"/>
          <a:ext cx="137446" cy="13744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9259C9-08D5-480C-924A-BE2430E9EEEA}">
      <dsp:nvSpPr>
        <dsp:cNvPr id="0" name=""/>
        <dsp:cNvSpPr/>
      </dsp:nvSpPr>
      <dsp:spPr>
        <a:xfrm>
          <a:off x="568338" y="781063"/>
          <a:ext cx="1190570" cy="527182"/>
        </a:xfrm>
        <a:prstGeom prst="round2Diag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72830" bIns="0" numCol="1" spcCol="1270" anchor="t" anchorCtr="0">
          <a:noAutofit/>
        </a:bodyPr>
        <a:lstStyle/>
        <a:p>
          <a:pPr lvl="0" algn="r" defTabSz="889000">
            <a:lnSpc>
              <a:spcPct val="90000"/>
            </a:lnSpc>
            <a:spcBef>
              <a:spcPct val="0"/>
            </a:spcBef>
            <a:spcAft>
              <a:spcPct val="35000"/>
            </a:spcAft>
          </a:pPr>
          <a:r>
            <a:rPr lang="zh-CN" altLang="en-US" sz="2000" b="1" kern="1200" dirty="0">
              <a:solidFill>
                <a:srgbClr val="FF5050"/>
              </a:solidFill>
            </a:rPr>
            <a:t>操作演示</a:t>
          </a:r>
          <a:endParaRPr lang="en-US" altLang="zh-CN" sz="2000" b="1" kern="1200" dirty="0">
            <a:solidFill>
              <a:srgbClr val="FF5050"/>
            </a:solidFill>
          </a:endParaRPr>
        </a:p>
      </dsp:txBody>
      <dsp:txXfrm>
        <a:off x="594073" y="806798"/>
        <a:ext cx="1139100" cy="4757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9DE4B4-5B99-4700-9681-4432A020B53C}">
      <dsp:nvSpPr>
        <dsp:cNvPr id="0" name=""/>
        <dsp:cNvSpPr/>
      </dsp:nvSpPr>
      <dsp:spPr>
        <a:xfrm rot="20118168">
          <a:off x="0" y="312541"/>
          <a:ext cx="1857388" cy="1160867"/>
        </a:xfrm>
        <a:prstGeom prst="swooshArrow">
          <a:avLst>
            <a:gd name="adj1" fmla="val 25000"/>
            <a:gd name="adj2" fmla="val 25000"/>
          </a:avLst>
        </a:prstGeom>
        <a:solidFill>
          <a:srgbClr val="00B050"/>
        </a:solidFill>
        <a:ln>
          <a:solidFill>
            <a:srgbClr val="FF0000"/>
          </a:solidFill>
        </a:ln>
        <a:effectLst/>
      </dsp:spPr>
      <dsp:style>
        <a:lnRef idx="0">
          <a:scrgbClr r="0" g="0" b="0"/>
        </a:lnRef>
        <a:fillRef idx="1">
          <a:scrgbClr r="0" g="0" b="0"/>
        </a:fillRef>
        <a:effectRef idx="0">
          <a:scrgbClr r="0" g="0" b="0"/>
        </a:effectRef>
        <a:fontRef idx="minor"/>
      </dsp:style>
    </dsp:sp>
    <dsp:sp modelId="{7D0F00E7-C4D6-46A7-91B8-88D9D4F6AF0C}">
      <dsp:nvSpPr>
        <dsp:cNvPr id="0" name=""/>
        <dsp:cNvSpPr/>
      </dsp:nvSpPr>
      <dsp:spPr>
        <a:xfrm>
          <a:off x="1417187" y="547965"/>
          <a:ext cx="137446" cy="13744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9259C9-08D5-480C-924A-BE2430E9EEEA}">
      <dsp:nvSpPr>
        <dsp:cNvPr id="0" name=""/>
        <dsp:cNvSpPr/>
      </dsp:nvSpPr>
      <dsp:spPr>
        <a:xfrm>
          <a:off x="568338" y="781063"/>
          <a:ext cx="1190570" cy="527182"/>
        </a:xfrm>
        <a:prstGeom prst="round2Diag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72830" bIns="0" numCol="1" spcCol="1270" anchor="t" anchorCtr="0">
          <a:noAutofit/>
        </a:bodyPr>
        <a:lstStyle/>
        <a:p>
          <a:pPr lvl="0" algn="r" defTabSz="889000">
            <a:lnSpc>
              <a:spcPct val="90000"/>
            </a:lnSpc>
            <a:spcBef>
              <a:spcPct val="0"/>
            </a:spcBef>
            <a:spcAft>
              <a:spcPct val="35000"/>
            </a:spcAft>
          </a:pPr>
          <a:r>
            <a:rPr lang="zh-CN" altLang="en-US" sz="2000" b="1" kern="1200" dirty="0">
              <a:solidFill>
                <a:srgbClr val="FF5050"/>
              </a:solidFill>
            </a:rPr>
            <a:t>操作演示</a:t>
          </a:r>
          <a:endParaRPr lang="en-US" altLang="zh-CN" sz="2000" b="1" kern="1200" dirty="0">
            <a:solidFill>
              <a:srgbClr val="FF5050"/>
            </a:solidFill>
          </a:endParaRPr>
        </a:p>
      </dsp:txBody>
      <dsp:txXfrm>
        <a:off x="594073" y="806798"/>
        <a:ext cx="1139100" cy="47571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9DE4B4-5B99-4700-9681-4432A020B53C}">
      <dsp:nvSpPr>
        <dsp:cNvPr id="0" name=""/>
        <dsp:cNvSpPr/>
      </dsp:nvSpPr>
      <dsp:spPr>
        <a:xfrm rot="20118168">
          <a:off x="0" y="312541"/>
          <a:ext cx="1857388" cy="1160867"/>
        </a:xfrm>
        <a:prstGeom prst="swooshArrow">
          <a:avLst>
            <a:gd name="adj1" fmla="val 25000"/>
            <a:gd name="adj2" fmla="val 25000"/>
          </a:avLst>
        </a:prstGeom>
        <a:solidFill>
          <a:srgbClr val="00B050"/>
        </a:solidFill>
        <a:ln>
          <a:solidFill>
            <a:srgbClr val="FF0000"/>
          </a:solidFill>
        </a:ln>
        <a:effectLst/>
      </dsp:spPr>
      <dsp:style>
        <a:lnRef idx="0">
          <a:scrgbClr r="0" g="0" b="0"/>
        </a:lnRef>
        <a:fillRef idx="1">
          <a:scrgbClr r="0" g="0" b="0"/>
        </a:fillRef>
        <a:effectRef idx="0">
          <a:scrgbClr r="0" g="0" b="0"/>
        </a:effectRef>
        <a:fontRef idx="minor"/>
      </dsp:style>
    </dsp:sp>
    <dsp:sp modelId="{7D0F00E7-C4D6-46A7-91B8-88D9D4F6AF0C}">
      <dsp:nvSpPr>
        <dsp:cNvPr id="0" name=""/>
        <dsp:cNvSpPr/>
      </dsp:nvSpPr>
      <dsp:spPr>
        <a:xfrm>
          <a:off x="1417187" y="547965"/>
          <a:ext cx="137446" cy="13744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9259C9-08D5-480C-924A-BE2430E9EEEA}">
      <dsp:nvSpPr>
        <dsp:cNvPr id="0" name=""/>
        <dsp:cNvSpPr/>
      </dsp:nvSpPr>
      <dsp:spPr>
        <a:xfrm>
          <a:off x="568338" y="781063"/>
          <a:ext cx="1190570" cy="527182"/>
        </a:xfrm>
        <a:prstGeom prst="round2Diag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72830" bIns="0" numCol="1" spcCol="1270" anchor="t" anchorCtr="0">
          <a:noAutofit/>
        </a:bodyPr>
        <a:lstStyle/>
        <a:p>
          <a:pPr lvl="0" algn="r" defTabSz="889000">
            <a:lnSpc>
              <a:spcPct val="90000"/>
            </a:lnSpc>
            <a:spcBef>
              <a:spcPct val="0"/>
            </a:spcBef>
            <a:spcAft>
              <a:spcPct val="35000"/>
            </a:spcAft>
          </a:pPr>
          <a:r>
            <a:rPr lang="zh-CN" altLang="en-US" sz="2000" b="1" kern="1200" dirty="0">
              <a:solidFill>
                <a:srgbClr val="FF5050"/>
              </a:solidFill>
            </a:rPr>
            <a:t>操作演示</a:t>
          </a:r>
          <a:endParaRPr lang="en-US" altLang="zh-CN" sz="2000" b="1" kern="1200" dirty="0">
            <a:solidFill>
              <a:srgbClr val="FF5050"/>
            </a:solidFill>
          </a:endParaRPr>
        </a:p>
      </dsp:txBody>
      <dsp:txXfrm>
        <a:off x="594073" y="806798"/>
        <a:ext cx="1139100" cy="47571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9DE4B4-5B99-4700-9681-4432A020B53C}">
      <dsp:nvSpPr>
        <dsp:cNvPr id="0" name=""/>
        <dsp:cNvSpPr/>
      </dsp:nvSpPr>
      <dsp:spPr>
        <a:xfrm rot="20118168">
          <a:off x="0" y="312541"/>
          <a:ext cx="1857388" cy="1160867"/>
        </a:xfrm>
        <a:prstGeom prst="swooshArrow">
          <a:avLst>
            <a:gd name="adj1" fmla="val 25000"/>
            <a:gd name="adj2" fmla="val 25000"/>
          </a:avLst>
        </a:prstGeom>
        <a:solidFill>
          <a:srgbClr val="00B050"/>
        </a:solidFill>
        <a:ln>
          <a:solidFill>
            <a:srgbClr val="FF0000"/>
          </a:solidFill>
        </a:ln>
        <a:effectLst/>
      </dsp:spPr>
      <dsp:style>
        <a:lnRef idx="0">
          <a:scrgbClr r="0" g="0" b="0"/>
        </a:lnRef>
        <a:fillRef idx="1">
          <a:scrgbClr r="0" g="0" b="0"/>
        </a:fillRef>
        <a:effectRef idx="0">
          <a:scrgbClr r="0" g="0" b="0"/>
        </a:effectRef>
        <a:fontRef idx="minor"/>
      </dsp:style>
    </dsp:sp>
    <dsp:sp modelId="{7D0F00E7-C4D6-46A7-91B8-88D9D4F6AF0C}">
      <dsp:nvSpPr>
        <dsp:cNvPr id="0" name=""/>
        <dsp:cNvSpPr/>
      </dsp:nvSpPr>
      <dsp:spPr>
        <a:xfrm>
          <a:off x="1417187" y="547965"/>
          <a:ext cx="137446" cy="13744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9259C9-08D5-480C-924A-BE2430E9EEEA}">
      <dsp:nvSpPr>
        <dsp:cNvPr id="0" name=""/>
        <dsp:cNvSpPr/>
      </dsp:nvSpPr>
      <dsp:spPr>
        <a:xfrm>
          <a:off x="568338" y="781063"/>
          <a:ext cx="1190570" cy="527182"/>
        </a:xfrm>
        <a:prstGeom prst="round2Diag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72830" bIns="0" numCol="1" spcCol="1270" anchor="t" anchorCtr="0">
          <a:noAutofit/>
        </a:bodyPr>
        <a:lstStyle/>
        <a:p>
          <a:pPr lvl="0" algn="r" defTabSz="889000">
            <a:lnSpc>
              <a:spcPct val="90000"/>
            </a:lnSpc>
            <a:spcBef>
              <a:spcPct val="0"/>
            </a:spcBef>
            <a:spcAft>
              <a:spcPct val="35000"/>
            </a:spcAft>
          </a:pPr>
          <a:r>
            <a:rPr lang="zh-CN" altLang="en-US" sz="2000" b="1" kern="1200" dirty="0">
              <a:solidFill>
                <a:srgbClr val="FF5050"/>
              </a:solidFill>
            </a:rPr>
            <a:t>代码实例</a:t>
          </a:r>
          <a:endParaRPr lang="en-US" altLang="zh-CN" sz="2000" b="1" kern="1200" dirty="0">
            <a:solidFill>
              <a:srgbClr val="FF5050"/>
            </a:solidFill>
          </a:endParaRPr>
        </a:p>
      </dsp:txBody>
      <dsp:txXfrm>
        <a:off x="594073" y="806798"/>
        <a:ext cx="1139100" cy="47571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9DE4B4-5B99-4700-9681-4432A020B53C}">
      <dsp:nvSpPr>
        <dsp:cNvPr id="0" name=""/>
        <dsp:cNvSpPr/>
      </dsp:nvSpPr>
      <dsp:spPr>
        <a:xfrm rot="20118168">
          <a:off x="0" y="312541"/>
          <a:ext cx="1857388" cy="1160867"/>
        </a:xfrm>
        <a:prstGeom prst="swooshArrow">
          <a:avLst>
            <a:gd name="adj1" fmla="val 25000"/>
            <a:gd name="adj2" fmla="val 25000"/>
          </a:avLst>
        </a:prstGeom>
        <a:solidFill>
          <a:srgbClr val="00B050"/>
        </a:solidFill>
        <a:ln>
          <a:solidFill>
            <a:srgbClr val="FF0000"/>
          </a:solidFill>
        </a:ln>
        <a:effectLst/>
      </dsp:spPr>
      <dsp:style>
        <a:lnRef idx="0">
          <a:scrgbClr r="0" g="0" b="0"/>
        </a:lnRef>
        <a:fillRef idx="1">
          <a:scrgbClr r="0" g="0" b="0"/>
        </a:fillRef>
        <a:effectRef idx="0">
          <a:scrgbClr r="0" g="0" b="0"/>
        </a:effectRef>
        <a:fontRef idx="minor"/>
      </dsp:style>
    </dsp:sp>
    <dsp:sp modelId="{7D0F00E7-C4D6-46A7-91B8-88D9D4F6AF0C}">
      <dsp:nvSpPr>
        <dsp:cNvPr id="0" name=""/>
        <dsp:cNvSpPr/>
      </dsp:nvSpPr>
      <dsp:spPr>
        <a:xfrm>
          <a:off x="1417187" y="547965"/>
          <a:ext cx="137446" cy="13744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9259C9-08D5-480C-924A-BE2430E9EEEA}">
      <dsp:nvSpPr>
        <dsp:cNvPr id="0" name=""/>
        <dsp:cNvSpPr/>
      </dsp:nvSpPr>
      <dsp:spPr>
        <a:xfrm>
          <a:off x="568338" y="781063"/>
          <a:ext cx="1190570" cy="527182"/>
        </a:xfrm>
        <a:prstGeom prst="round2Diag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72830" bIns="0" numCol="1" spcCol="1270" anchor="t" anchorCtr="0">
          <a:noAutofit/>
        </a:bodyPr>
        <a:lstStyle/>
        <a:p>
          <a:pPr lvl="0" algn="r" defTabSz="889000">
            <a:lnSpc>
              <a:spcPct val="90000"/>
            </a:lnSpc>
            <a:spcBef>
              <a:spcPct val="0"/>
            </a:spcBef>
            <a:spcAft>
              <a:spcPct val="35000"/>
            </a:spcAft>
          </a:pPr>
          <a:r>
            <a:rPr lang="zh-CN" altLang="en-US" sz="2000" b="1" kern="1200" dirty="0">
              <a:solidFill>
                <a:srgbClr val="FF5050"/>
              </a:solidFill>
            </a:rPr>
            <a:t>代码实例</a:t>
          </a:r>
          <a:endParaRPr lang="en-US" altLang="zh-CN" sz="2000" b="1" kern="1200" dirty="0">
            <a:solidFill>
              <a:srgbClr val="FF5050"/>
            </a:solidFill>
          </a:endParaRPr>
        </a:p>
      </dsp:txBody>
      <dsp:txXfrm>
        <a:off x="594073" y="806798"/>
        <a:ext cx="1139100" cy="47571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9DE4B4-5B99-4700-9681-4432A020B53C}">
      <dsp:nvSpPr>
        <dsp:cNvPr id="0" name=""/>
        <dsp:cNvSpPr/>
      </dsp:nvSpPr>
      <dsp:spPr>
        <a:xfrm rot="20118168">
          <a:off x="0" y="312541"/>
          <a:ext cx="1857388" cy="1160867"/>
        </a:xfrm>
        <a:prstGeom prst="swooshArrow">
          <a:avLst>
            <a:gd name="adj1" fmla="val 25000"/>
            <a:gd name="adj2" fmla="val 25000"/>
          </a:avLst>
        </a:prstGeom>
        <a:solidFill>
          <a:srgbClr val="00B050"/>
        </a:solidFill>
        <a:ln>
          <a:solidFill>
            <a:srgbClr val="FF0000"/>
          </a:solidFill>
        </a:ln>
        <a:effectLst/>
      </dsp:spPr>
      <dsp:style>
        <a:lnRef idx="0">
          <a:scrgbClr r="0" g="0" b="0"/>
        </a:lnRef>
        <a:fillRef idx="1">
          <a:scrgbClr r="0" g="0" b="0"/>
        </a:fillRef>
        <a:effectRef idx="0">
          <a:scrgbClr r="0" g="0" b="0"/>
        </a:effectRef>
        <a:fontRef idx="minor"/>
      </dsp:style>
    </dsp:sp>
    <dsp:sp modelId="{7D0F00E7-C4D6-46A7-91B8-88D9D4F6AF0C}">
      <dsp:nvSpPr>
        <dsp:cNvPr id="0" name=""/>
        <dsp:cNvSpPr/>
      </dsp:nvSpPr>
      <dsp:spPr>
        <a:xfrm>
          <a:off x="1417187" y="547965"/>
          <a:ext cx="137446" cy="13744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9259C9-08D5-480C-924A-BE2430E9EEEA}">
      <dsp:nvSpPr>
        <dsp:cNvPr id="0" name=""/>
        <dsp:cNvSpPr/>
      </dsp:nvSpPr>
      <dsp:spPr>
        <a:xfrm>
          <a:off x="568338" y="781063"/>
          <a:ext cx="1190570" cy="527182"/>
        </a:xfrm>
        <a:prstGeom prst="round2Diag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72830" bIns="0" numCol="1" spcCol="1270" anchor="t" anchorCtr="0">
          <a:noAutofit/>
        </a:bodyPr>
        <a:lstStyle/>
        <a:p>
          <a:pPr lvl="0" algn="r" defTabSz="889000">
            <a:lnSpc>
              <a:spcPct val="90000"/>
            </a:lnSpc>
            <a:spcBef>
              <a:spcPct val="0"/>
            </a:spcBef>
            <a:spcAft>
              <a:spcPct val="35000"/>
            </a:spcAft>
          </a:pPr>
          <a:r>
            <a:rPr lang="zh-CN" altLang="en-US" sz="2000" b="1" kern="1200" dirty="0">
              <a:solidFill>
                <a:srgbClr val="FF5050"/>
              </a:solidFill>
            </a:rPr>
            <a:t>代码实例</a:t>
          </a:r>
          <a:endParaRPr lang="en-US" altLang="zh-CN" sz="2000" b="1" kern="1200" dirty="0">
            <a:solidFill>
              <a:srgbClr val="FF5050"/>
            </a:solidFill>
          </a:endParaRPr>
        </a:p>
      </dsp:txBody>
      <dsp:txXfrm>
        <a:off x="594073" y="806798"/>
        <a:ext cx="1139100" cy="47571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9DE4B4-5B99-4700-9681-4432A020B53C}">
      <dsp:nvSpPr>
        <dsp:cNvPr id="0" name=""/>
        <dsp:cNvSpPr/>
      </dsp:nvSpPr>
      <dsp:spPr>
        <a:xfrm rot="20118168">
          <a:off x="0" y="312541"/>
          <a:ext cx="1857388" cy="1160867"/>
        </a:xfrm>
        <a:prstGeom prst="swooshArrow">
          <a:avLst>
            <a:gd name="adj1" fmla="val 25000"/>
            <a:gd name="adj2" fmla="val 25000"/>
          </a:avLst>
        </a:prstGeom>
        <a:solidFill>
          <a:srgbClr val="00B050"/>
        </a:solidFill>
        <a:ln>
          <a:solidFill>
            <a:srgbClr val="FF0000"/>
          </a:solidFill>
        </a:ln>
        <a:effectLst/>
      </dsp:spPr>
      <dsp:style>
        <a:lnRef idx="0">
          <a:scrgbClr r="0" g="0" b="0"/>
        </a:lnRef>
        <a:fillRef idx="1">
          <a:scrgbClr r="0" g="0" b="0"/>
        </a:fillRef>
        <a:effectRef idx="0">
          <a:scrgbClr r="0" g="0" b="0"/>
        </a:effectRef>
        <a:fontRef idx="minor"/>
      </dsp:style>
    </dsp:sp>
    <dsp:sp modelId="{7D0F00E7-C4D6-46A7-91B8-88D9D4F6AF0C}">
      <dsp:nvSpPr>
        <dsp:cNvPr id="0" name=""/>
        <dsp:cNvSpPr/>
      </dsp:nvSpPr>
      <dsp:spPr>
        <a:xfrm>
          <a:off x="1417187" y="547965"/>
          <a:ext cx="137446" cy="13744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9259C9-08D5-480C-924A-BE2430E9EEEA}">
      <dsp:nvSpPr>
        <dsp:cNvPr id="0" name=""/>
        <dsp:cNvSpPr/>
      </dsp:nvSpPr>
      <dsp:spPr>
        <a:xfrm>
          <a:off x="568338" y="781063"/>
          <a:ext cx="1190570" cy="527182"/>
        </a:xfrm>
        <a:prstGeom prst="round2Diag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72830" bIns="0" numCol="1" spcCol="1270" anchor="t" anchorCtr="0">
          <a:noAutofit/>
        </a:bodyPr>
        <a:lstStyle/>
        <a:p>
          <a:pPr lvl="0" algn="r" defTabSz="889000">
            <a:lnSpc>
              <a:spcPct val="90000"/>
            </a:lnSpc>
            <a:spcBef>
              <a:spcPct val="0"/>
            </a:spcBef>
            <a:spcAft>
              <a:spcPct val="35000"/>
            </a:spcAft>
          </a:pPr>
          <a:r>
            <a:rPr lang="zh-CN" altLang="en-US" sz="2000" b="1" kern="1200" dirty="0">
              <a:solidFill>
                <a:srgbClr val="FF5050"/>
              </a:solidFill>
            </a:rPr>
            <a:t>代码实例</a:t>
          </a:r>
          <a:endParaRPr lang="en-US" altLang="zh-CN" sz="2000" b="1" kern="1200" dirty="0">
            <a:solidFill>
              <a:srgbClr val="FF5050"/>
            </a:solidFill>
          </a:endParaRPr>
        </a:p>
      </dsp:txBody>
      <dsp:txXfrm>
        <a:off x="594073" y="806798"/>
        <a:ext cx="1139100" cy="47571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9DE4B4-5B99-4700-9681-4432A020B53C}">
      <dsp:nvSpPr>
        <dsp:cNvPr id="0" name=""/>
        <dsp:cNvSpPr/>
      </dsp:nvSpPr>
      <dsp:spPr>
        <a:xfrm rot="20118168">
          <a:off x="0" y="312541"/>
          <a:ext cx="1857388" cy="1160867"/>
        </a:xfrm>
        <a:prstGeom prst="swooshArrow">
          <a:avLst>
            <a:gd name="adj1" fmla="val 25000"/>
            <a:gd name="adj2" fmla="val 25000"/>
          </a:avLst>
        </a:prstGeom>
        <a:solidFill>
          <a:srgbClr val="00B050"/>
        </a:solidFill>
        <a:ln>
          <a:solidFill>
            <a:srgbClr val="FF0000"/>
          </a:solidFill>
        </a:ln>
        <a:effectLst/>
      </dsp:spPr>
      <dsp:style>
        <a:lnRef idx="0">
          <a:scrgbClr r="0" g="0" b="0"/>
        </a:lnRef>
        <a:fillRef idx="1">
          <a:scrgbClr r="0" g="0" b="0"/>
        </a:fillRef>
        <a:effectRef idx="0">
          <a:scrgbClr r="0" g="0" b="0"/>
        </a:effectRef>
        <a:fontRef idx="minor"/>
      </dsp:style>
    </dsp:sp>
    <dsp:sp modelId="{7D0F00E7-C4D6-46A7-91B8-88D9D4F6AF0C}">
      <dsp:nvSpPr>
        <dsp:cNvPr id="0" name=""/>
        <dsp:cNvSpPr/>
      </dsp:nvSpPr>
      <dsp:spPr>
        <a:xfrm>
          <a:off x="1417187" y="547965"/>
          <a:ext cx="137446" cy="13744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9259C9-08D5-480C-924A-BE2430E9EEEA}">
      <dsp:nvSpPr>
        <dsp:cNvPr id="0" name=""/>
        <dsp:cNvSpPr/>
      </dsp:nvSpPr>
      <dsp:spPr>
        <a:xfrm>
          <a:off x="568338" y="781063"/>
          <a:ext cx="1190570" cy="527182"/>
        </a:xfrm>
        <a:prstGeom prst="round2Diag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72830" bIns="0" numCol="1" spcCol="1270" anchor="t" anchorCtr="0">
          <a:noAutofit/>
        </a:bodyPr>
        <a:lstStyle/>
        <a:p>
          <a:pPr lvl="0" algn="r" defTabSz="889000">
            <a:lnSpc>
              <a:spcPct val="90000"/>
            </a:lnSpc>
            <a:spcBef>
              <a:spcPct val="0"/>
            </a:spcBef>
            <a:spcAft>
              <a:spcPct val="35000"/>
            </a:spcAft>
          </a:pPr>
          <a:r>
            <a:rPr lang="zh-CN" altLang="en-US" sz="2000" b="1" kern="1200" dirty="0">
              <a:solidFill>
                <a:srgbClr val="FF5050"/>
              </a:solidFill>
            </a:rPr>
            <a:t>代码实例</a:t>
          </a:r>
          <a:endParaRPr lang="en-US" altLang="zh-CN" sz="2000" b="1" kern="1200" dirty="0">
            <a:solidFill>
              <a:srgbClr val="FF5050"/>
            </a:solidFill>
          </a:endParaRPr>
        </a:p>
      </dsp:txBody>
      <dsp:txXfrm>
        <a:off x="594073" y="806798"/>
        <a:ext cx="1139100" cy="475712"/>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10.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2.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3.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4.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5.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6.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7.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8.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9.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FAA2C5-FFEB-4317-AE37-905123FA2A3C}" type="datetimeFigureOut">
              <a:rPr lang="zh-CN" altLang="en-US" smtClean="0"/>
              <a:pPr/>
              <a:t>2019/4/15</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0FCA2BE-8F46-46D6-88CA-2B5CCE2667D9}" type="slidenum">
              <a:rPr lang="zh-CN" altLang="en-US" smtClean="0"/>
              <a:pPr/>
              <a:t>‹#›</a:t>
            </a:fld>
            <a:endParaRPr lang="zh-CN" altLang="en-US"/>
          </a:p>
        </p:txBody>
      </p:sp>
    </p:spTree>
    <p:extLst>
      <p:ext uri="{BB962C8B-B14F-4D97-AF65-F5344CB8AC3E}">
        <p14:creationId xmlns:p14="http://schemas.microsoft.com/office/powerpoint/2010/main" val="11123694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60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ea typeface="宋体" pitchFamily="2" charset="-122"/>
              </a:defRPr>
            </a:lvl1pPr>
          </a:lstStyle>
          <a:p>
            <a:pPr>
              <a:defRPr/>
            </a:pPr>
            <a:endParaRPr lang="en-US" altLang="zh-CN"/>
          </a:p>
        </p:txBody>
      </p:sp>
      <p:sp>
        <p:nvSpPr>
          <p:cNvPr id="860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ea typeface="宋体" pitchFamily="2" charset="-122"/>
              </a:defRPr>
            </a:lvl1pPr>
          </a:lstStyle>
          <a:p>
            <a:pPr>
              <a:defRPr/>
            </a:pPr>
            <a:endParaRPr lang="en-US" altLang="zh-CN"/>
          </a:p>
        </p:txBody>
      </p:sp>
      <p:sp>
        <p:nvSpPr>
          <p:cNvPr id="1361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860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860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ea typeface="宋体" pitchFamily="2" charset="-122"/>
              </a:defRPr>
            </a:lvl1pPr>
          </a:lstStyle>
          <a:p>
            <a:pPr>
              <a:defRPr/>
            </a:pPr>
            <a:endParaRPr lang="en-US" altLang="zh-CN"/>
          </a:p>
        </p:txBody>
      </p:sp>
      <p:sp>
        <p:nvSpPr>
          <p:cNvPr id="860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ea typeface="宋体" pitchFamily="2" charset="-122"/>
              </a:defRPr>
            </a:lvl1pPr>
          </a:lstStyle>
          <a:p>
            <a:pPr>
              <a:defRPr/>
            </a:pPr>
            <a:fld id="{FF47F261-1A46-4EE7-92E8-38CF68948EA5}" type="slidenum">
              <a:rPr lang="en-US" altLang="zh-CN"/>
              <a:pPr>
                <a:defRPr/>
              </a:pPr>
              <a:t>‹#›</a:t>
            </a:fld>
            <a:endParaRPr lang="en-US" altLang="zh-CN"/>
          </a:p>
        </p:txBody>
      </p:sp>
    </p:spTree>
    <p:extLst>
      <p:ext uri="{BB962C8B-B14F-4D97-AF65-F5344CB8AC3E}">
        <p14:creationId xmlns:p14="http://schemas.microsoft.com/office/powerpoint/2010/main" val="18017666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FF47F261-1A46-4EE7-92E8-38CF68948EA5}" type="slidenum">
              <a:rPr lang="en-US" altLang="zh-CN" smtClean="0"/>
              <a:pPr>
                <a:defRPr/>
              </a:pPr>
              <a:t>2</a:t>
            </a:fld>
            <a:endParaRPr lang="en-US" altLang="zh-CN"/>
          </a:p>
        </p:txBody>
      </p:sp>
    </p:spTree>
    <p:extLst>
      <p:ext uri="{BB962C8B-B14F-4D97-AF65-F5344CB8AC3E}">
        <p14:creationId xmlns:p14="http://schemas.microsoft.com/office/powerpoint/2010/main" val="26941708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BBB41EFC-B78F-497E-B060-5C961E859784}" type="slidenum">
              <a:rPr lang="en-US" altLang="zh-CN"/>
              <a:pPr/>
              <a:t>11</a:t>
            </a:fld>
            <a:endParaRPr lang="en-US" altLang="zh-CN"/>
          </a:p>
        </p:txBody>
      </p:sp>
      <p:sp>
        <p:nvSpPr>
          <p:cNvPr id="80899"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FA8C691C-EFD2-478D-8746-E7F180C6C369}" type="slidenum">
              <a:rPr kumimoji="0" lang="en-US" altLang="zh-CN" sz="1200" b="1">
                <a:latin typeface="Arial" charset="0"/>
                <a:ea typeface="宋体" pitchFamily="2" charset="-122"/>
              </a:rPr>
              <a:pPr algn="r"/>
              <a:t>11</a:t>
            </a:fld>
            <a:endParaRPr kumimoji="0" lang="en-US" altLang="zh-CN" sz="1200" b="1">
              <a:latin typeface="Arial" charset="0"/>
              <a:ea typeface="宋体" pitchFamily="2" charset="-122"/>
            </a:endParaRPr>
          </a:p>
        </p:txBody>
      </p:sp>
      <p:sp>
        <p:nvSpPr>
          <p:cNvPr id="80900" name="Rectangle 2"/>
          <p:cNvSpPr>
            <a:spLocks noGrp="1" noRot="1" noChangeAspect="1" noChangeArrowheads="1" noTextEdit="1"/>
          </p:cNvSpPr>
          <p:nvPr>
            <p:ph type="sldImg"/>
          </p:nvPr>
        </p:nvSpPr>
        <p:spPr>
          <a:ln/>
        </p:spPr>
      </p:sp>
      <p:sp>
        <p:nvSpPr>
          <p:cNvPr id="80901" name="Rectangle 3"/>
          <p:cNvSpPr>
            <a:spLocks noGrp="1" noChangeArrowheads="1"/>
          </p:cNvSpPr>
          <p:nvPr>
            <p:ph type="body" idx="1"/>
          </p:nvPr>
        </p:nvSpPr>
        <p:spPr>
          <a:xfrm>
            <a:off x="685800" y="4343400"/>
            <a:ext cx="5486400" cy="4114800"/>
          </a:xfrm>
          <a:noFill/>
          <a:ln w="9525"/>
        </p:spPr>
        <p:txBody>
          <a:bodyPr wrap="square"/>
          <a:lstStyle/>
          <a:p>
            <a:pPr eaLnBrk="1" hangingPunct="1">
              <a:spcBef>
                <a:spcPct val="0"/>
              </a:spcBef>
            </a:pPr>
            <a:r>
              <a:rPr lang="zh-CN" altLang="en-US" sz="1200" b="0" i="0" kern="1200" dirty="0">
                <a:solidFill>
                  <a:schemeClr val="tx1"/>
                </a:solidFill>
                <a:effectLst/>
                <a:latin typeface="Arial" pitchFamily="34" charset="0"/>
                <a:ea typeface="宋体" pitchFamily="2" charset="-122"/>
                <a:cs typeface="+mn-cs"/>
              </a:rPr>
              <a:t>时拷贝（ </a:t>
            </a:r>
            <a:r>
              <a:rPr lang="en-US" altLang="zh-CN" sz="1200" b="0" i="0" kern="1200" dirty="0">
                <a:solidFill>
                  <a:schemeClr val="tx1"/>
                </a:solidFill>
                <a:effectLst/>
                <a:latin typeface="Arial" pitchFamily="34" charset="0"/>
                <a:ea typeface="宋体" pitchFamily="2" charset="-122"/>
                <a:cs typeface="+mn-cs"/>
              </a:rPr>
              <a:t>copy-on-write</a:t>
            </a:r>
            <a:r>
              <a:rPr lang="zh-CN" altLang="en-US" sz="1200" b="0" i="0" kern="1200" dirty="0">
                <a:solidFill>
                  <a:schemeClr val="tx1"/>
                </a:solidFill>
                <a:effectLst/>
                <a:latin typeface="Arial" pitchFamily="34" charset="0"/>
                <a:ea typeface="宋体" pitchFamily="2" charset="-122"/>
                <a:cs typeface="+mn-cs"/>
              </a:rPr>
              <a:t> ，  </a:t>
            </a:r>
            <a:r>
              <a:rPr lang="en-US" altLang="zh-CN" sz="1200" b="0" i="0" kern="1200" dirty="0">
                <a:solidFill>
                  <a:schemeClr val="tx1"/>
                </a:solidFill>
                <a:effectLst/>
                <a:latin typeface="Arial" pitchFamily="34" charset="0"/>
                <a:ea typeface="宋体" pitchFamily="2" charset="-122"/>
                <a:cs typeface="+mn-cs"/>
              </a:rPr>
              <a:t>COW</a:t>
            </a:r>
            <a:r>
              <a:rPr lang="zh-CN" altLang="en-US" sz="1200" b="0" i="0" kern="1200" dirty="0">
                <a:solidFill>
                  <a:schemeClr val="tx1"/>
                </a:solidFill>
                <a:effectLst/>
                <a:latin typeface="Arial" pitchFamily="34" charset="0"/>
                <a:ea typeface="宋体" pitchFamily="2" charset="-122"/>
                <a:cs typeface="+mn-cs"/>
              </a:rPr>
              <a:t> ） 就是等到修改数据时才真正分配内存空间，这是对程序性能的优化，可以延迟甚至是避免内存拷贝，当然目的就是避免不必要的内存拷贝。</a:t>
            </a:r>
            <a:endParaRPr lang="en-US" altLang="zh-CN" sz="1200" b="0" i="0" kern="1200" dirty="0">
              <a:solidFill>
                <a:schemeClr val="tx1"/>
              </a:solidFill>
              <a:effectLst/>
              <a:latin typeface="Arial" pitchFamily="34" charset="0"/>
              <a:ea typeface="宋体" pitchFamily="2" charset="-122"/>
              <a:cs typeface="+mn-cs"/>
            </a:endParaRPr>
          </a:p>
          <a:p>
            <a:pPr eaLnBrk="1" hangingPunct="1">
              <a:spcBef>
                <a:spcPct val="0"/>
              </a:spcBef>
            </a:pPr>
            <a:endParaRPr lang="en-US" altLang="zh-CN" sz="1200" b="0" i="0" kern="1200" dirty="0">
              <a:solidFill>
                <a:schemeClr val="tx1"/>
              </a:solidFill>
              <a:effectLst/>
              <a:latin typeface="Arial" pitchFamily="34" charset="0"/>
              <a:ea typeface="宋体" pitchFamily="2" charset="-122"/>
              <a:cs typeface="+mn-cs"/>
            </a:endParaRPr>
          </a:p>
          <a:p>
            <a:pPr eaLnBrk="1" hangingPunct="1">
              <a:spcBef>
                <a:spcPct val="0"/>
              </a:spcBef>
            </a:pPr>
            <a:r>
              <a:rPr lang="en-US" altLang="zh-CN" sz="1200" b="0" i="0" kern="1200" dirty="0">
                <a:solidFill>
                  <a:schemeClr val="tx1"/>
                </a:solidFill>
                <a:effectLst/>
                <a:latin typeface="Arial" pitchFamily="34" charset="0"/>
                <a:ea typeface="宋体" pitchFamily="2" charset="-122"/>
                <a:cs typeface="+mn-cs"/>
              </a:rPr>
              <a:t>String str1=“</a:t>
            </a:r>
            <a:r>
              <a:rPr lang="en-US" altLang="zh-CN" sz="1200" b="0" i="0" kern="1200" dirty="0" err="1">
                <a:solidFill>
                  <a:schemeClr val="tx1"/>
                </a:solidFill>
                <a:effectLst/>
                <a:latin typeface="Arial" pitchFamily="34" charset="0"/>
                <a:ea typeface="宋体" pitchFamily="2" charset="-122"/>
                <a:cs typeface="+mn-cs"/>
              </a:rPr>
              <a:t>xxxxx</a:t>
            </a:r>
            <a:r>
              <a:rPr lang="en-US" altLang="zh-CN" sz="1200" b="0" i="0" kern="1200" dirty="0">
                <a:solidFill>
                  <a:schemeClr val="tx1"/>
                </a:solidFill>
                <a:effectLst/>
                <a:latin typeface="Arial" pitchFamily="34" charset="0"/>
                <a:ea typeface="宋体" pitchFamily="2" charset="-122"/>
                <a:cs typeface="+mn-cs"/>
              </a:rPr>
              <a:t>”;</a:t>
            </a:r>
          </a:p>
          <a:p>
            <a:pPr eaLnBrk="1" hangingPunct="1">
              <a:spcBef>
                <a:spcPct val="0"/>
              </a:spcBef>
            </a:pPr>
            <a:r>
              <a:rPr lang="en-US" altLang="zh-CN" sz="1200" b="0" i="0" kern="1200" dirty="0">
                <a:solidFill>
                  <a:schemeClr val="tx1"/>
                </a:solidFill>
                <a:effectLst/>
                <a:latin typeface="Arial" pitchFamily="34" charset="0"/>
                <a:ea typeface="宋体" pitchFamily="2" charset="-122"/>
                <a:cs typeface="+mn-cs"/>
              </a:rPr>
              <a:t>String str2</a:t>
            </a:r>
            <a:r>
              <a:rPr lang="en-US" altLang="zh-CN" sz="1200" b="0" i="0" kern="1200" baseline="0" dirty="0">
                <a:solidFill>
                  <a:schemeClr val="tx1"/>
                </a:solidFill>
                <a:effectLst/>
                <a:latin typeface="Arial" pitchFamily="34" charset="0"/>
                <a:ea typeface="宋体" pitchFamily="2" charset="-122"/>
                <a:cs typeface="+mn-cs"/>
              </a:rPr>
              <a:t> =str1;</a:t>
            </a:r>
          </a:p>
          <a:p>
            <a:pPr eaLnBrk="1" hangingPunct="1">
              <a:spcBef>
                <a:spcPct val="0"/>
              </a:spcBef>
            </a:pPr>
            <a:endParaRPr lang="zh-CN" altLang="en-US" dirty="0"/>
          </a:p>
        </p:txBody>
      </p:sp>
    </p:spTree>
    <p:extLst>
      <p:ext uri="{BB962C8B-B14F-4D97-AF65-F5344CB8AC3E}">
        <p14:creationId xmlns:p14="http://schemas.microsoft.com/office/powerpoint/2010/main" val="1660324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BBB41EFC-B78F-497E-B060-5C961E859784}" type="slidenum">
              <a:rPr lang="en-US" altLang="zh-CN"/>
              <a:pPr/>
              <a:t>12</a:t>
            </a:fld>
            <a:endParaRPr lang="en-US" altLang="zh-CN"/>
          </a:p>
        </p:txBody>
      </p:sp>
      <p:sp>
        <p:nvSpPr>
          <p:cNvPr id="80899"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FA8C691C-EFD2-478D-8746-E7F180C6C369}" type="slidenum">
              <a:rPr kumimoji="0" lang="en-US" altLang="zh-CN" sz="1200" b="1">
                <a:latin typeface="Arial" charset="0"/>
                <a:ea typeface="宋体" pitchFamily="2" charset="-122"/>
              </a:rPr>
              <a:pPr algn="r"/>
              <a:t>12</a:t>
            </a:fld>
            <a:endParaRPr kumimoji="0" lang="en-US" altLang="zh-CN" sz="1200" b="1">
              <a:latin typeface="Arial" charset="0"/>
              <a:ea typeface="宋体" pitchFamily="2" charset="-122"/>
            </a:endParaRPr>
          </a:p>
        </p:txBody>
      </p:sp>
      <p:sp>
        <p:nvSpPr>
          <p:cNvPr id="80900" name="Rectangle 2"/>
          <p:cNvSpPr>
            <a:spLocks noGrp="1" noRot="1" noChangeAspect="1" noChangeArrowheads="1" noTextEdit="1"/>
          </p:cNvSpPr>
          <p:nvPr>
            <p:ph type="sldImg"/>
          </p:nvPr>
        </p:nvSpPr>
        <p:spPr>
          <a:ln/>
        </p:spPr>
      </p:sp>
      <p:sp>
        <p:nvSpPr>
          <p:cNvPr id="80901" name="Rectangle 3"/>
          <p:cNvSpPr>
            <a:spLocks noGrp="1" noChangeArrowheads="1"/>
          </p:cNvSpPr>
          <p:nvPr>
            <p:ph type="body" idx="1"/>
          </p:nvPr>
        </p:nvSpPr>
        <p:spPr>
          <a:xfrm>
            <a:off x="685800" y="4343400"/>
            <a:ext cx="5486400" cy="4114800"/>
          </a:xfrm>
          <a:noFill/>
          <a:ln w="9525"/>
        </p:spPr>
        <p:txBody>
          <a:bodyPr wrap="square"/>
          <a:lstStyle/>
          <a:p>
            <a:pPr eaLnBrk="1" hangingPunct="1">
              <a:spcBef>
                <a:spcPct val="0"/>
              </a:spcBef>
            </a:pPr>
            <a:endParaRPr lang="zh-CN" altLang="en-US" dirty="0"/>
          </a:p>
        </p:txBody>
      </p:sp>
    </p:spTree>
    <p:extLst>
      <p:ext uri="{BB962C8B-B14F-4D97-AF65-F5344CB8AC3E}">
        <p14:creationId xmlns:p14="http://schemas.microsoft.com/office/powerpoint/2010/main" val="11504796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BBB41EFC-B78F-497E-B060-5C961E859784}" type="slidenum">
              <a:rPr lang="en-US" altLang="zh-CN"/>
              <a:pPr/>
              <a:t>13</a:t>
            </a:fld>
            <a:endParaRPr lang="en-US" altLang="zh-CN"/>
          </a:p>
        </p:txBody>
      </p:sp>
      <p:sp>
        <p:nvSpPr>
          <p:cNvPr id="80899"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FA8C691C-EFD2-478D-8746-E7F180C6C369}" type="slidenum">
              <a:rPr kumimoji="0" lang="en-US" altLang="zh-CN" sz="1200" b="1">
                <a:latin typeface="Arial" charset="0"/>
                <a:ea typeface="宋体" pitchFamily="2" charset="-122"/>
              </a:rPr>
              <a:pPr algn="r"/>
              <a:t>13</a:t>
            </a:fld>
            <a:endParaRPr kumimoji="0" lang="en-US" altLang="zh-CN" sz="1200" b="1">
              <a:latin typeface="Arial" charset="0"/>
              <a:ea typeface="宋体" pitchFamily="2" charset="-122"/>
            </a:endParaRPr>
          </a:p>
        </p:txBody>
      </p:sp>
      <p:sp>
        <p:nvSpPr>
          <p:cNvPr id="80900" name="Rectangle 2"/>
          <p:cNvSpPr>
            <a:spLocks noGrp="1" noRot="1" noChangeAspect="1" noChangeArrowheads="1" noTextEdit="1"/>
          </p:cNvSpPr>
          <p:nvPr>
            <p:ph type="sldImg"/>
          </p:nvPr>
        </p:nvSpPr>
        <p:spPr>
          <a:ln/>
        </p:spPr>
      </p:sp>
      <p:sp>
        <p:nvSpPr>
          <p:cNvPr id="80901" name="Rectangle 3"/>
          <p:cNvSpPr>
            <a:spLocks noGrp="1" noChangeArrowheads="1"/>
          </p:cNvSpPr>
          <p:nvPr>
            <p:ph type="body" idx="1"/>
          </p:nvPr>
        </p:nvSpPr>
        <p:spPr>
          <a:xfrm>
            <a:off x="685800" y="4343400"/>
            <a:ext cx="5486400" cy="4114800"/>
          </a:xfrm>
          <a:noFill/>
          <a:ln w="9525"/>
        </p:spPr>
        <p:txBody>
          <a:bodyPr wrap="square"/>
          <a:lstStyle/>
          <a:p>
            <a:pPr eaLnBrk="1" hangingPunct="1">
              <a:spcBef>
                <a:spcPct val="0"/>
              </a:spcBef>
            </a:pPr>
            <a:endParaRPr lang="zh-CN" altLang="en-US" dirty="0"/>
          </a:p>
        </p:txBody>
      </p:sp>
    </p:spTree>
    <p:extLst>
      <p:ext uri="{BB962C8B-B14F-4D97-AF65-F5344CB8AC3E}">
        <p14:creationId xmlns:p14="http://schemas.microsoft.com/office/powerpoint/2010/main" val="29244093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BBB41EFC-B78F-497E-B060-5C961E859784}" type="slidenum">
              <a:rPr lang="en-US" altLang="zh-CN"/>
              <a:pPr/>
              <a:t>14</a:t>
            </a:fld>
            <a:endParaRPr lang="en-US" altLang="zh-CN"/>
          </a:p>
        </p:txBody>
      </p:sp>
      <p:sp>
        <p:nvSpPr>
          <p:cNvPr id="80899"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FA8C691C-EFD2-478D-8746-E7F180C6C369}" type="slidenum">
              <a:rPr kumimoji="0" lang="en-US" altLang="zh-CN" sz="1200" b="1">
                <a:latin typeface="Arial" charset="0"/>
                <a:ea typeface="宋体" pitchFamily="2" charset="-122"/>
              </a:rPr>
              <a:pPr algn="r"/>
              <a:t>14</a:t>
            </a:fld>
            <a:endParaRPr kumimoji="0" lang="en-US" altLang="zh-CN" sz="1200" b="1">
              <a:latin typeface="Arial" charset="0"/>
              <a:ea typeface="宋体" pitchFamily="2" charset="-122"/>
            </a:endParaRPr>
          </a:p>
        </p:txBody>
      </p:sp>
      <p:sp>
        <p:nvSpPr>
          <p:cNvPr id="80900" name="Rectangle 2"/>
          <p:cNvSpPr>
            <a:spLocks noGrp="1" noRot="1" noChangeAspect="1" noChangeArrowheads="1" noTextEdit="1"/>
          </p:cNvSpPr>
          <p:nvPr>
            <p:ph type="sldImg"/>
          </p:nvPr>
        </p:nvSpPr>
        <p:spPr>
          <a:ln/>
        </p:spPr>
      </p:sp>
      <p:sp>
        <p:nvSpPr>
          <p:cNvPr id="80901" name="Rectangle 3"/>
          <p:cNvSpPr>
            <a:spLocks noGrp="1" noChangeArrowheads="1"/>
          </p:cNvSpPr>
          <p:nvPr>
            <p:ph type="body" idx="1"/>
          </p:nvPr>
        </p:nvSpPr>
        <p:spPr>
          <a:xfrm>
            <a:off x="685800" y="4343400"/>
            <a:ext cx="5486400" cy="4114800"/>
          </a:xfrm>
          <a:noFill/>
          <a:ln w="9525"/>
        </p:spPr>
        <p:txBody>
          <a:bodyPr wrap="square"/>
          <a:lstStyle/>
          <a:p>
            <a:pPr eaLnBrk="1" hangingPunct="1">
              <a:spcBef>
                <a:spcPct val="0"/>
              </a:spcBef>
            </a:pPr>
            <a:endParaRPr lang="zh-CN" altLang="en-US" dirty="0"/>
          </a:p>
        </p:txBody>
      </p:sp>
    </p:spTree>
    <p:extLst>
      <p:ext uri="{BB962C8B-B14F-4D97-AF65-F5344CB8AC3E}">
        <p14:creationId xmlns:p14="http://schemas.microsoft.com/office/powerpoint/2010/main" val="20355102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BBB41EFC-B78F-497E-B060-5C961E859784}" type="slidenum">
              <a:rPr lang="en-US" altLang="zh-CN"/>
              <a:pPr/>
              <a:t>16</a:t>
            </a:fld>
            <a:endParaRPr lang="en-US" altLang="zh-CN"/>
          </a:p>
        </p:txBody>
      </p:sp>
      <p:sp>
        <p:nvSpPr>
          <p:cNvPr id="80899"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FA8C691C-EFD2-478D-8746-E7F180C6C369}" type="slidenum">
              <a:rPr kumimoji="0" lang="en-US" altLang="zh-CN" sz="1200" b="1">
                <a:latin typeface="Arial" charset="0"/>
                <a:ea typeface="宋体" pitchFamily="2" charset="-122"/>
              </a:rPr>
              <a:pPr algn="r"/>
              <a:t>16</a:t>
            </a:fld>
            <a:endParaRPr kumimoji="0" lang="en-US" altLang="zh-CN" sz="1200" b="1">
              <a:latin typeface="Arial" charset="0"/>
              <a:ea typeface="宋体" pitchFamily="2" charset="-122"/>
            </a:endParaRPr>
          </a:p>
        </p:txBody>
      </p:sp>
      <p:sp>
        <p:nvSpPr>
          <p:cNvPr id="80900" name="Rectangle 2"/>
          <p:cNvSpPr>
            <a:spLocks noGrp="1" noRot="1" noChangeAspect="1" noChangeArrowheads="1" noTextEdit="1"/>
          </p:cNvSpPr>
          <p:nvPr>
            <p:ph type="sldImg"/>
          </p:nvPr>
        </p:nvSpPr>
        <p:spPr>
          <a:ln/>
        </p:spPr>
      </p:sp>
      <p:sp>
        <p:nvSpPr>
          <p:cNvPr id="80901" name="Rectangle 3"/>
          <p:cNvSpPr>
            <a:spLocks noGrp="1" noChangeArrowheads="1"/>
          </p:cNvSpPr>
          <p:nvPr>
            <p:ph type="body" idx="1"/>
          </p:nvPr>
        </p:nvSpPr>
        <p:spPr>
          <a:xfrm>
            <a:off x="685800" y="4343400"/>
            <a:ext cx="5486400" cy="4114800"/>
          </a:xfrm>
          <a:noFill/>
          <a:ln w="9525"/>
        </p:spPr>
        <p:txBody>
          <a:bodyPr wrap="square"/>
          <a:lstStyle/>
          <a:p>
            <a:pPr eaLnBrk="1" hangingPunct="1">
              <a:spcBef>
                <a:spcPct val="0"/>
              </a:spcBef>
            </a:pPr>
            <a:endParaRPr lang="zh-CN" altLang="en-US" dirty="0"/>
          </a:p>
        </p:txBody>
      </p:sp>
    </p:spTree>
    <p:extLst>
      <p:ext uri="{BB962C8B-B14F-4D97-AF65-F5344CB8AC3E}">
        <p14:creationId xmlns:p14="http://schemas.microsoft.com/office/powerpoint/2010/main" val="10100230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BBB41EFC-B78F-497E-B060-5C961E859784}" type="slidenum">
              <a:rPr lang="en-US" altLang="zh-CN"/>
              <a:pPr/>
              <a:t>17</a:t>
            </a:fld>
            <a:endParaRPr lang="en-US" altLang="zh-CN"/>
          </a:p>
        </p:txBody>
      </p:sp>
      <p:sp>
        <p:nvSpPr>
          <p:cNvPr id="80899"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FA8C691C-EFD2-478D-8746-E7F180C6C369}" type="slidenum">
              <a:rPr kumimoji="0" lang="en-US" altLang="zh-CN" sz="1200" b="1">
                <a:latin typeface="Arial" charset="0"/>
                <a:ea typeface="宋体" pitchFamily="2" charset="-122"/>
              </a:rPr>
              <a:pPr algn="r"/>
              <a:t>17</a:t>
            </a:fld>
            <a:endParaRPr kumimoji="0" lang="en-US" altLang="zh-CN" sz="1200" b="1">
              <a:latin typeface="Arial" charset="0"/>
              <a:ea typeface="宋体" pitchFamily="2" charset="-122"/>
            </a:endParaRPr>
          </a:p>
        </p:txBody>
      </p:sp>
      <p:sp>
        <p:nvSpPr>
          <p:cNvPr id="80900" name="Rectangle 2"/>
          <p:cNvSpPr>
            <a:spLocks noGrp="1" noRot="1" noChangeAspect="1" noChangeArrowheads="1" noTextEdit="1"/>
          </p:cNvSpPr>
          <p:nvPr>
            <p:ph type="sldImg"/>
          </p:nvPr>
        </p:nvSpPr>
        <p:spPr>
          <a:ln/>
        </p:spPr>
      </p:sp>
      <p:sp>
        <p:nvSpPr>
          <p:cNvPr id="80901" name="Rectangle 3"/>
          <p:cNvSpPr>
            <a:spLocks noGrp="1" noChangeArrowheads="1"/>
          </p:cNvSpPr>
          <p:nvPr>
            <p:ph type="body" idx="1"/>
          </p:nvPr>
        </p:nvSpPr>
        <p:spPr>
          <a:xfrm>
            <a:off x="685800" y="4343400"/>
            <a:ext cx="5486400" cy="4114800"/>
          </a:xfrm>
          <a:noFill/>
          <a:ln w="9525"/>
        </p:spPr>
        <p:txBody>
          <a:bodyPr wrap="square"/>
          <a:lstStyle/>
          <a:p>
            <a:pPr eaLnBrk="1" hangingPunct="1">
              <a:spcBef>
                <a:spcPct val="0"/>
              </a:spcBef>
            </a:pPr>
            <a:r>
              <a:rPr lang="zh-CN" altLang="en-US" dirty="0"/>
              <a:t>请同学们翻到</a:t>
            </a:r>
            <a:r>
              <a:rPr lang="en-US" altLang="zh-CN" dirty="0"/>
              <a:t>130</a:t>
            </a:r>
            <a:r>
              <a:rPr lang="zh-CN" altLang="en-US" dirty="0"/>
              <a:t>页，认真阅读</a:t>
            </a:r>
            <a:r>
              <a:rPr lang="en-US" altLang="zh-CN" dirty="0"/>
              <a:t>5</a:t>
            </a:r>
            <a:r>
              <a:rPr lang="zh-CN" altLang="en-US" dirty="0"/>
              <a:t>分钟！</a:t>
            </a:r>
          </a:p>
        </p:txBody>
      </p:sp>
    </p:spTree>
    <p:extLst>
      <p:ext uri="{BB962C8B-B14F-4D97-AF65-F5344CB8AC3E}">
        <p14:creationId xmlns:p14="http://schemas.microsoft.com/office/powerpoint/2010/main" val="34681272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FF47F261-1A46-4EE7-92E8-38CF68948EA5}" type="slidenum">
              <a:rPr lang="en-US" altLang="zh-CN" smtClean="0"/>
              <a:pPr>
                <a:defRPr/>
              </a:pPr>
              <a:t>18</a:t>
            </a:fld>
            <a:endParaRPr lang="en-US" altLang="zh-CN"/>
          </a:p>
        </p:txBody>
      </p:sp>
    </p:spTree>
    <p:extLst>
      <p:ext uri="{BB962C8B-B14F-4D97-AF65-F5344CB8AC3E}">
        <p14:creationId xmlns:p14="http://schemas.microsoft.com/office/powerpoint/2010/main" val="35259153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Arial" pitchFamily="34" charset="0"/>
                <a:ea typeface="宋体" pitchFamily="2" charset="-122"/>
                <a:cs typeface="+mn-cs"/>
              </a:rPr>
              <a:t>4070</a:t>
            </a:r>
            <a:endParaRPr lang="zh-CN" altLang="en-US" dirty="0"/>
          </a:p>
        </p:txBody>
      </p:sp>
      <p:sp>
        <p:nvSpPr>
          <p:cNvPr id="4" name="灯片编号占位符 3"/>
          <p:cNvSpPr>
            <a:spLocks noGrp="1"/>
          </p:cNvSpPr>
          <p:nvPr>
            <p:ph type="sldNum" sz="quarter" idx="10"/>
          </p:nvPr>
        </p:nvSpPr>
        <p:spPr/>
        <p:txBody>
          <a:bodyPr/>
          <a:lstStyle/>
          <a:p>
            <a:pPr>
              <a:defRPr/>
            </a:pPr>
            <a:fld id="{FF47F261-1A46-4EE7-92E8-38CF68948EA5}" type="slidenum">
              <a:rPr lang="en-US" altLang="zh-CN" smtClean="0"/>
              <a:pPr>
                <a:defRPr/>
              </a:pPr>
              <a:t>20</a:t>
            </a:fld>
            <a:endParaRPr lang="en-US" altLang="zh-CN"/>
          </a:p>
        </p:txBody>
      </p:sp>
    </p:spTree>
    <p:extLst>
      <p:ext uri="{BB962C8B-B14F-4D97-AF65-F5344CB8AC3E}">
        <p14:creationId xmlns:p14="http://schemas.microsoft.com/office/powerpoint/2010/main" val="12527067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FF47F261-1A46-4EE7-92E8-38CF68948EA5}" type="slidenum">
              <a:rPr lang="en-US" altLang="zh-CN" smtClean="0"/>
              <a:pPr>
                <a:defRPr/>
              </a:pPr>
              <a:t>27</a:t>
            </a:fld>
            <a:endParaRPr lang="en-US" altLang="zh-CN"/>
          </a:p>
        </p:txBody>
      </p:sp>
    </p:spTree>
    <p:extLst>
      <p:ext uri="{BB962C8B-B14F-4D97-AF65-F5344CB8AC3E}">
        <p14:creationId xmlns:p14="http://schemas.microsoft.com/office/powerpoint/2010/main" val="16085846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BBB41EFC-B78F-497E-B060-5C961E859784}" type="slidenum">
              <a:rPr lang="en-US" altLang="zh-CN"/>
              <a:pPr/>
              <a:t>28</a:t>
            </a:fld>
            <a:endParaRPr lang="en-US" altLang="zh-CN"/>
          </a:p>
        </p:txBody>
      </p:sp>
      <p:sp>
        <p:nvSpPr>
          <p:cNvPr id="80899"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FA8C691C-EFD2-478D-8746-E7F180C6C369}" type="slidenum">
              <a:rPr kumimoji="0" lang="en-US" altLang="zh-CN" sz="1200" b="1">
                <a:latin typeface="Arial" charset="0"/>
                <a:ea typeface="宋体" pitchFamily="2" charset="-122"/>
              </a:rPr>
              <a:pPr algn="r"/>
              <a:t>28</a:t>
            </a:fld>
            <a:endParaRPr kumimoji="0" lang="en-US" altLang="zh-CN" sz="1200" b="1">
              <a:latin typeface="Arial" charset="0"/>
              <a:ea typeface="宋体" pitchFamily="2" charset="-122"/>
            </a:endParaRPr>
          </a:p>
        </p:txBody>
      </p:sp>
      <p:sp>
        <p:nvSpPr>
          <p:cNvPr id="80900" name="Rectangle 2"/>
          <p:cNvSpPr>
            <a:spLocks noGrp="1" noRot="1" noChangeAspect="1" noChangeArrowheads="1" noTextEdit="1"/>
          </p:cNvSpPr>
          <p:nvPr>
            <p:ph type="sldImg"/>
          </p:nvPr>
        </p:nvSpPr>
        <p:spPr>
          <a:ln/>
        </p:spPr>
      </p:sp>
      <p:sp>
        <p:nvSpPr>
          <p:cNvPr id="80901" name="Rectangle 3"/>
          <p:cNvSpPr>
            <a:spLocks noGrp="1" noChangeArrowheads="1"/>
          </p:cNvSpPr>
          <p:nvPr>
            <p:ph type="body" idx="1"/>
          </p:nvPr>
        </p:nvSpPr>
        <p:spPr>
          <a:xfrm>
            <a:off x="685800" y="4343400"/>
            <a:ext cx="5486400" cy="4114800"/>
          </a:xfrm>
          <a:noFill/>
          <a:ln w="9525"/>
        </p:spPr>
        <p:txBody>
          <a:bodyPr wrap="square"/>
          <a:lstStyle/>
          <a:p>
            <a:pPr eaLnBrk="1" hangingPunct="1">
              <a:spcBef>
                <a:spcPct val="0"/>
              </a:spcBef>
            </a:pPr>
            <a:endParaRPr lang="zh-CN" altLang="en-US" dirty="0"/>
          </a:p>
        </p:txBody>
      </p:sp>
    </p:spTree>
    <p:extLst>
      <p:ext uri="{BB962C8B-B14F-4D97-AF65-F5344CB8AC3E}">
        <p14:creationId xmlns:p14="http://schemas.microsoft.com/office/powerpoint/2010/main" val="33029374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FF47F261-1A46-4EE7-92E8-38CF68948EA5}" type="slidenum">
              <a:rPr lang="en-US" altLang="zh-CN" smtClean="0"/>
              <a:pPr>
                <a:defRPr/>
              </a:pPr>
              <a:t>3</a:t>
            </a:fld>
            <a:endParaRPr lang="en-US" altLang="zh-CN"/>
          </a:p>
        </p:txBody>
      </p:sp>
    </p:spTree>
    <p:extLst>
      <p:ext uri="{BB962C8B-B14F-4D97-AF65-F5344CB8AC3E}">
        <p14:creationId xmlns:p14="http://schemas.microsoft.com/office/powerpoint/2010/main" val="36458469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BBB41EFC-B78F-497E-B060-5C961E859784}" type="slidenum">
              <a:rPr lang="en-US" altLang="zh-CN"/>
              <a:pPr/>
              <a:t>29</a:t>
            </a:fld>
            <a:endParaRPr lang="en-US" altLang="zh-CN"/>
          </a:p>
        </p:txBody>
      </p:sp>
      <p:sp>
        <p:nvSpPr>
          <p:cNvPr id="80899"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FA8C691C-EFD2-478D-8746-E7F180C6C369}" type="slidenum">
              <a:rPr kumimoji="0" lang="en-US" altLang="zh-CN" sz="1200" b="1">
                <a:latin typeface="Arial" charset="0"/>
                <a:ea typeface="宋体" pitchFamily="2" charset="-122"/>
              </a:rPr>
              <a:pPr algn="r"/>
              <a:t>29</a:t>
            </a:fld>
            <a:endParaRPr kumimoji="0" lang="en-US" altLang="zh-CN" sz="1200" b="1">
              <a:latin typeface="Arial" charset="0"/>
              <a:ea typeface="宋体" pitchFamily="2" charset="-122"/>
            </a:endParaRPr>
          </a:p>
        </p:txBody>
      </p:sp>
      <p:sp>
        <p:nvSpPr>
          <p:cNvPr id="80900" name="Rectangle 2"/>
          <p:cNvSpPr>
            <a:spLocks noGrp="1" noRot="1" noChangeAspect="1" noChangeArrowheads="1" noTextEdit="1"/>
          </p:cNvSpPr>
          <p:nvPr>
            <p:ph type="sldImg"/>
          </p:nvPr>
        </p:nvSpPr>
        <p:spPr>
          <a:ln/>
        </p:spPr>
      </p:sp>
      <p:sp>
        <p:nvSpPr>
          <p:cNvPr id="80901" name="Rectangle 3"/>
          <p:cNvSpPr>
            <a:spLocks noGrp="1" noChangeArrowheads="1"/>
          </p:cNvSpPr>
          <p:nvPr>
            <p:ph type="body" idx="1"/>
          </p:nvPr>
        </p:nvSpPr>
        <p:spPr>
          <a:xfrm>
            <a:off x="685800" y="4343400"/>
            <a:ext cx="5486400" cy="4114800"/>
          </a:xfrm>
          <a:noFill/>
          <a:ln w="9525"/>
        </p:spPr>
        <p:txBody>
          <a:bodyPr wrap="square"/>
          <a:lstStyle/>
          <a:p>
            <a:pPr eaLnBrk="1" hangingPunct="1">
              <a:spcBef>
                <a:spcPct val="0"/>
              </a:spcBef>
            </a:pPr>
            <a:endParaRPr lang="zh-CN" altLang="en-US" dirty="0"/>
          </a:p>
        </p:txBody>
      </p:sp>
    </p:spTree>
    <p:extLst>
      <p:ext uri="{BB962C8B-B14F-4D97-AF65-F5344CB8AC3E}">
        <p14:creationId xmlns:p14="http://schemas.microsoft.com/office/powerpoint/2010/main" val="1220506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BBB41EFC-B78F-497E-B060-5C961E859784}" type="slidenum">
              <a:rPr lang="en-US" altLang="zh-CN"/>
              <a:pPr/>
              <a:t>30</a:t>
            </a:fld>
            <a:endParaRPr lang="en-US" altLang="zh-CN"/>
          </a:p>
        </p:txBody>
      </p:sp>
      <p:sp>
        <p:nvSpPr>
          <p:cNvPr id="80899"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FA8C691C-EFD2-478D-8746-E7F180C6C369}" type="slidenum">
              <a:rPr kumimoji="0" lang="en-US" altLang="zh-CN" sz="1200" b="1">
                <a:latin typeface="Arial" charset="0"/>
                <a:ea typeface="宋体" pitchFamily="2" charset="-122"/>
              </a:rPr>
              <a:pPr algn="r"/>
              <a:t>30</a:t>
            </a:fld>
            <a:endParaRPr kumimoji="0" lang="en-US" altLang="zh-CN" sz="1200" b="1">
              <a:latin typeface="Arial" charset="0"/>
              <a:ea typeface="宋体" pitchFamily="2" charset="-122"/>
            </a:endParaRPr>
          </a:p>
        </p:txBody>
      </p:sp>
      <p:sp>
        <p:nvSpPr>
          <p:cNvPr id="80900" name="Rectangle 2"/>
          <p:cNvSpPr>
            <a:spLocks noGrp="1" noRot="1" noChangeAspect="1" noChangeArrowheads="1" noTextEdit="1"/>
          </p:cNvSpPr>
          <p:nvPr>
            <p:ph type="sldImg"/>
          </p:nvPr>
        </p:nvSpPr>
        <p:spPr>
          <a:ln/>
        </p:spPr>
      </p:sp>
      <p:sp>
        <p:nvSpPr>
          <p:cNvPr id="80901" name="Rectangle 3"/>
          <p:cNvSpPr>
            <a:spLocks noGrp="1" noChangeArrowheads="1"/>
          </p:cNvSpPr>
          <p:nvPr>
            <p:ph type="body" idx="1"/>
          </p:nvPr>
        </p:nvSpPr>
        <p:spPr>
          <a:xfrm>
            <a:off x="685800" y="4343400"/>
            <a:ext cx="5486400" cy="4114800"/>
          </a:xfrm>
          <a:noFill/>
          <a:ln w="9525"/>
        </p:spPr>
        <p:txBody>
          <a:bodyPr wrap="square"/>
          <a:lstStyle/>
          <a:p>
            <a:pPr eaLnBrk="1" hangingPunct="1">
              <a:spcBef>
                <a:spcPct val="0"/>
              </a:spcBef>
            </a:pPr>
            <a:endParaRPr lang="zh-CN" altLang="en-US" dirty="0"/>
          </a:p>
        </p:txBody>
      </p:sp>
    </p:spTree>
    <p:extLst>
      <p:ext uri="{BB962C8B-B14F-4D97-AF65-F5344CB8AC3E}">
        <p14:creationId xmlns:p14="http://schemas.microsoft.com/office/powerpoint/2010/main" val="40750593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BBB41EFC-B78F-497E-B060-5C961E859784}" type="slidenum">
              <a:rPr lang="en-US" altLang="zh-CN"/>
              <a:pPr/>
              <a:t>31</a:t>
            </a:fld>
            <a:endParaRPr lang="en-US" altLang="zh-CN"/>
          </a:p>
        </p:txBody>
      </p:sp>
      <p:sp>
        <p:nvSpPr>
          <p:cNvPr id="80899"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FA8C691C-EFD2-478D-8746-E7F180C6C369}" type="slidenum">
              <a:rPr kumimoji="0" lang="en-US" altLang="zh-CN" sz="1200" b="1">
                <a:latin typeface="Arial" charset="0"/>
                <a:ea typeface="宋体" pitchFamily="2" charset="-122"/>
              </a:rPr>
              <a:pPr algn="r"/>
              <a:t>31</a:t>
            </a:fld>
            <a:endParaRPr kumimoji="0" lang="en-US" altLang="zh-CN" sz="1200" b="1">
              <a:latin typeface="Arial" charset="0"/>
              <a:ea typeface="宋体" pitchFamily="2" charset="-122"/>
            </a:endParaRPr>
          </a:p>
        </p:txBody>
      </p:sp>
      <p:sp>
        <p:nvSpPr>
          <p:cNvPr id="80900" name="Rectangle 2"/>
          <p:cNvSpPr>
            <a:spLocks noGrp="1" noRot="1" noChangeAspect="1" noChangeArrowheads="1" noTextEdit="1"/>
          </p:cNvSpPr>
          <p:nvPr>
            <p:ph type="sldImg"/>
          </p:nvPr>
        </p:nvSpPr>
        <p:spPr>
          <a:ln/>
        </p:spPr>
      </p:sp>
      <p:sp>
        <p:nvSpPr>
          <p:cNvPr id="80901" name="Rectangle 3"/>
          <p:cNvSpPr>
            <a:spLocks noGrp="1" noChangeArrowheads="1"/>
          </p:cNvSpPr>
          <p:nvPr>
            <p:ph type="body" idx="1"/>
          </p:nvPr>
        </p:nvSpPr>
        <p:spPr>
          <a:xfrm>
            <a:off x="685800" y="4343400"/>
            <a:ext cx="5486400" cy="4114800"/>
          </a:xfrm>
          <a:noFill/>
          <a:ln w="9525"/>
        </p:spPr>
        <p:txBody>
          <a:bodyPr wrap="square"/>
          <a:lstStyle/>
          <a:p>
            <a:pPr eaLnBrk="1" hangingPunct="1">
              <a:spcBef>
                <a:spcPct val="0"/>
              </a:spcBef>
            </a:pPr>
            <a:endParaRPr lang="zh-CN" altLang="en-US" dirty="0"/>
          </a:p>
        </p:txBody>
      </p:sp>
    </p:spTree>
    <p:extLst>
      <p:ext uri="{BB962C8B-B14F-4D97-AF65-F5344CB8AC3E}">
        <p14:creationId xmlns:p14="http://schemas.microsoft.com/office/powerpoint/2010/main" val="18415272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BBB41EFC-B78F-497E-B060-5C961E859784}" type="slidenum">
              <a:rPr lang="en-US" altLang="zh-CN"/>
              <a:pPr/>
              <a:t>32</a:t>
            </a:fld>
            <a:endParaRPr lang="en-US" altLang="zh-CN"/>
          </a:p>
        </p:txBody>
      </p:sp>
      <p:sp>
        <p:nvSpPr>
          <p:cNvPr id="80899"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FA8C691C-EFD2-478D-8746-E7F180C6C369}" type="slidenum">
              <a:rPr kumimoji="0" lang="en-US" altLang="zh-CN" sz="1200" b="1">
                <a:latin typeface="Arial" charset="0"/>
                <a:ea typeface="宋体" pitchFamily="2" charset="-122"/>
              </a:rPr>
              <a:pPr algn="r"/>
              <a:t>32</a:t>
            </a:fld>
            <a:endParaRPr kumimoji="0" lang="en-US" altLang="zh-CN" sz="1200" b="1">
              <a:latin typeface="Arial" charset="0"/>
              <a:ea typeface="宋体" pitchFamily="2" charset="-122"/>
            </a:endParaRPr>
          </a:p>
        </p:txBody>
      </p:sp>
      <p:sp>
        <p:nvSpPr>
          <p:cNvPr id="80900" name="Rectangle 2"/>
          <p:cNvSpPr>
            <a:spLocks noGrp="1" noRot="1" noChangeAspect="1" noChangeArrowheads="1" noTextEdit="1"/>
          </p:cNvSpPr>
          <p:nvPr>
            <p:ph type="sldImg"/>
          </p:nvPr>
        </p:nvSpPr>
        <p:spPr>
          <a:ln/>
        </p:spPr>
      </p:sp>
      <p:sp>
        <p:nvSpPr>
          <p:cNvPr id="80901" name="Rectangle 3"/>
          <p:cNvSpPr>
            <a:spLocks noGrp="1" noChangeArrowheads="1"/>
          </p:cNvSpPr>
          <p:nvPr>
            <p:ph type="body" idx="1"/>
          </p:nvPr>
        </p:nvSpPr>
        <p:spPr>
          <a:xfrm>
            <a:off x="685800" y="4343400"/>
            <a:ext cx="5486400" cy="4114800"/>
          </a:xfrm>
          <a:noFill/>
          <a:ln w="9525"/>
        </p:spPr>
        <p:txBody>
          <a:bodyPr wrap="square"/>
          <a:lstStyle/>
          <a:p>
            <a:pPr eaLnBrk="1" hangingPunct="1">
              <a:spcBef>
                <a:spcPct val="0"/>
              </a:spcBef>
            </a:pPr>
            <a:endParaRPr lang="zh-CN" altLang="en-US" dirty="0"/>
          </a:p>
        </p:txBody>
      </p:sp>
    </p:spTree>
    <p:extLst>
      <p:ext uri="{BB962C8B-B14F-4D97-AF65-F5344CB8AC3E}">
        <p14:creationId xmlns:p14="http://schemas.microsoft.com/office/powerpoint/2010/main" val="17673787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BBB41EFC-B78F-497E-B060-5C961E859784}" type="slidenum">
              <a:rPr lang="en-US" altLang="zh-CN"/>
              <a:pPr/>
              <a:t>33</a:t>
            </a:fld>
            <a:endParaRPr lang="en-US" altLang="zh-CN"/>
          </a:p>
        </p:txBody>
      </p:sp>
      <p:sp>
        <p:nvSpPr>
          <p:cNvPr id="80899"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FA8C691C-EFD2-478D-8746-E7F180C6C369}" type="slidenum">
              <a:rPr kumimoji="0" lang="en-US" altLang="zh-CN" sz="1200" b="1">
                <a:latin typeface="Arial" charset="0"/>
                <a:ea typeface="宋体" pitchFamily="2" charset="-122"/>
              </a:rPr>
              <a:pPr algn="r"/>
              <a:t>33</a:t>
            </a:fld>
            <a:endParaRPr kumimoji="0" lang="en-US" altLang="zh-CN" sz="1200" b="1">
              <a:latin typeface="Arial" charset="0"/>
              <a:ea typeface="宋体" pitchFamily="2" charset="-122"/>
            </a:endParaRPr>
          </a:p>
        </p:txBody>
      </p:sp>
      <p:sp>
        <p:nvSpPr>
          <p:cNvPr id="80900" name="Rectangle 2"/>
          <p:cNvSpPr>
            <a:spLocks noGrp="1" noRot="1" noChangeAspect="1" noChangeArrowheads="1" noTextEdit="1"/>
          </p:cNvSpPr>
          <p:nvPr>
            <p:ph type="sldImg"/>
          </p:nvPr>
        </p:nvSpPr>
        <p:spPr>
          <a:ln/>
        </p:spPr>
      </p:sp>
      <p:sp>
        <p:nvSpPr>
          <p:cNvPr id="80901" name="Rectangle 3"/>
          <p:cNvSpPr>
            <a:spLocks noGrp="1" noChangeArrowheads="1"/>
          </p:cNvSpPr>
          <p:nvPr>
            <p:ph type="body" idx="1"/>
          </p:nvPr>
        </p:nvSpPr>
        <p:spPr>
          <a:xfrm>
            <a:off x="685800" y="4343400"/>
            <a:ext cx="5486400" cy="4114800"/>
          </a:xfrm>
          <a:noFill/>
          <a:ln w="9525"/>
        </p:spPr>
        <p:txBody>
          <a:bodyPr wrap="square"/>
          <a:lstStyle/>
          <a:p>
            <a:pPr eaLnBrk="1" hangingPunct="1">
              <a:spcBef>
                <a:spcPct val="0"/>
              </a:spcBef>
            </a:pPr>
            <a:endParaRPr lang="zh-CN" altLang="en-US" dirty="0"/>
          </a:p>
        </p:txBody>
      </p:sp>
    </p:spTree>
    <p:extLst>
      <p:ext uri="{BB962C8B-B14F-4D97-AF65-F5344CB8AC3E}">
        <p14:creationId xmlns:p14="http://schemas.microsoft.com/office/powerpoint/2010/main" val="9201991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BBB41EFC-B78F-497E-B060-5C961E859784}" type="slidenum">
              <a:rPr lang="en-US" altLang="zh-CN"/>
              <a:pPr/>
              <a:t>34</a:t>
            </a:fld>
            <a:endParaRPr lang="en-US" altLang="zh-CN"/>
          </a:p>
        </p:txBody>
      </p:sp>
      <p:sp>
        <p:nvSpPr>
          <p:cNvPr id="80899"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FA8C691C-EFD2-478D-8746-E7F180C6C369}" type="slidenum">
              <a:rPr kumimoji="0" lang="en-US" altLang="zh-CN" sz="1200" b="1">
                <a:latin typeface="Arial" charset="0"/>
                <a:ea typeface="宋体" pitchFamily="2" charset="-122"/>
              </a:rPr>
              <a:pPr algn="r"/>
              <a:t>34</a:t>
            </a:fld>
            <a:endParaRPr kumimoji="0" lang="en-US" altLang="zh-CN" sz="1200" b="1">
              <a:latin typeface="Arial" charset="0"/>
              <a:ea typeface="宋体" pitchFamily="2" charset="-122"/>
            </a:endParaRPr>
          </a:p>
        </p:txBody>
      </p:sp>
      <p:sp>
        <p:nvSpPr>
          <p:cNvPr id="80900" name="Rectangle 2"/>
          <p:cNvSpPr>
            <a:spLocks noGrp="1" noRot="1" noChangeAspect="1" noChangeArrowheads="1" noTextEdit="1"/>
          </p:cNvSpPr>
          <p:nvPr>
            <p:ph type="sldImg"/>
          </p:nvPr>
        </p:nvSpPr>
        <p:spPr>
          <a:ln/>
        </p:spPr>
      </p:sp>
      <p:sp>
        <p:nvSpPr>
          <p:cNvPr id="80901" name="Rectangle 3"/>
          <p:cNvSpPr>
            <a:spLocks noGrp="1" noChangeArrowheads="1"/>
          </p:cNvSpPr>
          <p:nvPr>
            <p:ph type="body" idx="1"/>
          </p:nvPr>
        </p:nvSpPr>
        <p:spPr>
          <a:xfrm>
            <a:off x="685800" y="4343400"/>
            <a:ext cx="5486400" cy="4114800"/>
          </a:xfrm>
          <a:noFill/>
          <a:ln w="9525"/>
        </p:spPr>
        <p:txBody>
          <a:bodyPr wrap="square"/>
          <a:lstStyle/>
          <a:p>
            <a:pPr eaLnBrk="1" hangingPunct="1">
              <a:spcBef>
                <a:spcPct val="0"/>
              </a:spcBef>
            </a:pPr>
            <a:endParaRPr lang="zh-CN" altLang="en-US" dirty="0"/>
          </a:p>
        </p:txBody>
      </p:sp>
    </p:spTree>
    <p:extLst>
      <p:ext uri="{BB962C8B-B14F-4D97-AF65-F5344CB8AC3E}">
        <p14:creationId xmlns:p14="http://schemas.microsoft.com/office/powerpoint/2010/main" val="32783143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BBB41EFC-B78F-497E-B060-5C961E859784}" type="slidenum">
              <a:rPr lang="en-US" altLang="zh-CN"/>
              <a:pPr/>
              <a:t>35</a:t>
            </a:fld>
            <a:endParaRPr lang="en-US" altLang="zh-CN"/>
          </a:p>
        </p:txBody>
      </p:sp>
      <p:sp>
        <p:nvSpPr>
          <p:cNvPr id="80899"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FA8C691C-EFD2-478D-8746-E7F180C6C369}" type="slidenum">
              <a:rPr kumimoji="0" lang="en-US" altLang="zh-CN" sz="1200" b="1">
                <a:latin typeface="Arial" charset="0"/>
                <a:ea typeface="宋体" pitchFamily="2" charset="-122"/>
              </a:rPr>
              <a:pPr algn="r"/>
              <a:t>35</a:t>
            </a:fld>
            <a:endParaRPr kumimoji="0" lang="en-US" altLang="zh-CN" sz="1200" b="1">
              <a:latin typeface="Arial" charset="0"/>
              <a:ea typeface="宋体" pitchFamily="2" charset="-122"/>
            </a:endParaRPr>
          </a:p>
        </p:txBody>
      </p:sp>
      <p:sp>
        <p:nvSpPr>
          <p:cNvPr id="80900" name="Rectangle 2"/>
          <p:cNvSpPr>
            <a:spLocks noGrp="1" noRot="1" noChangeAspect="1" noChangeArrowheads="1" noTextEdit="1"/>
          </p:cNvSpPr>
          <p:nvPr>
            <p:ph type="sldImg"/>
          </p:nvPr>
        </p:nvSpPr>
        <p:spPr>
          <a:ln/>
        </p:spPr>
      </p:sp>
      <p:sp>
        <p:nvSpPr>
          <p:cNvPr id="80901" name="Rectangle 3"/>
          <p:cNvSpPr>
            <a:spLocks noGrp="1" noChangeArrowheads="1"/>
          </p:cNvSpPr>
          <p:nvPr>
            <p:ph type="body" idx="1"/>
          </p:nvPr>
        </p:nvSpPr>
        <p:spPr>
          <a:xfrm>
            <a:off x="685800" y="4343400"/>
            <a:ext cx="5486400" cy="4114800"/>
          </a:xfrm>
          <a:noFill/>
          <a:ln w="9525"/>
        </p:spPr>
        <p:txBody>
          <a:bodyPr wrap="square"/>
          <a:lstStyle/>
          <a:p>
            <a:pPr eaLnBrk="1" hangingPunct="1">
              <a:spcBef>
                <a:spcPct val="0"/>
              </a:spcBef>
            </a:pPr>
            <a:endParaRPr lang="zh-CN" altLang="en-US" dirty="0"/>
          </a:p>
        </p:txBody>
      </p:sp>
    </p:spTree>
    <p:extLst>
      <p:ext uri="{BB962C8B-B14F-4D97-AF65-F5344CB8AC3E}">
        <p14:creationId xmlns:p14="http://schemas.microsoft.com/office/powerpoint/2010/main" val="39305619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BBB41EFC-B78F-497E-B060-5C961E859784}" type="slidenum">
              <a:rPr lang="en-US" altLang="zh-CN"/>
              <a:pPr/>
              <a:t>36</a:t>
            </a:fld>
            <a:endParaRPr lang="en-US" altLang="zh-CN"/>
          </a:p>
        </p:txBody>
      </p:sp>
      <p:sp>
        <p:nvSpPr>
          <p:cNvPr id="80899"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FA8C691C-EFD2-478D-8746-E7F180C6C369}" type="slidenum">
              <a:rPr kumimoji="0" lang="en-US" altLang="zh-CN" sz="1200" b="1">
                <a:latin typeface="Arial" charset="0"/>
                <a:ea typeface="宋体" pitchFamily="2" charset="-122"/>
              </a:rPr>
              <a:pPr algn="r"/>
              <a:t>36</a:t>
            </a:fld>
            <a:endParaRPr kumimoji="0" lang="en-US" altLang="zh-CN" sz="1200" b="1">
              <a:latin typeface="Arial" charset="0"/>
              <a:ea typeface="宋体" pitchFamily="2" charset="-122"/>
            </a:endParaRPr>
          </a:p>
        </p:txBody>
      </p:sp>
      <p:sp>
        <p:nvSpPr>
          <p:cNvPr id="80900" name="Rectangle 2"/>
          <p:cNvSpPr>
            <a:spLocks noGrp="1" noRot="1" noChangeAspect="1" noChangeArrowheads="1" noTextEdit="1"/>
          </p:cNvSpPr>
          <p:nvPr>
            <p:ph type="sldImg"/>
          </p:nvPr>
        </p:nvSpPr>
        <p:spPr>
          <a:ln/>
        </p:spPr>
      </p:sp>
      <p:sp>
        <p:nvSpPr>
          <p:cNvPr id="80901" name="Rectangle 3"/>
          <p:cNvSpPr>
            <a:spLocks noGrp="1" noChangeArrowheads="1"/>
          </p:cNvSpPr>
          <p:nvPr>
            <p:ph type="body" idx="1"/>
          </p:nvPr>
        </p:nvSpPr>
        <p:spPr>
          <a:xfrm>
            <a:off x="685800" y="4343400"/>
            <a:ext cx="5486400" cy="4114800"/>
          </a:xfrm>
          <a:noFill/>
          <a:ln w="9525"/>
        </p:spPr>
        <p:txBody>
          <a:bodyPr wrap="square"/>
          <a:lstStyle/>
          <a:p>
            <a:pPr eaLnBrk="1" hangingPunct="1">
              <a:spcBef>
                <a:spcPct val="0"/>
              </a:spcBef>
            </a:pPr>
            <a:endParaRPr lang="zh-CN" altLang="en-US" dirty="0"/>
          </a:p>
        </p:txBody>
      </p:sp>
    </p:spTree>
    <p:extLst>
      <p:ext uri="{BB962C8B-B14F-4D97-AF65-F5344CB8AC3E}">
        <p14:creationId xmlns:p14="http://schemas.microsoft.com/office/powerpoint/2010/main" val="30711538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BBB41EFC-B78F-497E-B060-5C961E859784}" type="slidenum">
              <a:rPr lang="en-US" altLang="zh-CN"/>
              <a:pPr/>
              <a:t>37</a:t>
            </a:fld>
            <a:endParaRPr lang="en-US" altLang="zh-CN"/>
          </a:p>
        </p:txBody>
      </p:sp>
      <p:sp>
        <p:nvSpPr>
          <p:cNvPr id="80899"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FA8C691C-EFD2-478D-8746-E7F180C6C369}" type="slidenum">
              <a:rPr kumimoji="0" lang="en-US" altLang="zh-CN" sz="1200" b="1">
                <a:latin typeface="Arial" charset="0"/>
                <a:ea typeface="宋体" pitchFamily="2" charset="-122"/>
              </a:rPr>
              <a:pPr algn="r"/>
              <a:t>37</a:t>
            </a:fld>
            <a:endParaRPr kumimoji="0" lang="en-US" altLang="zh-CN" sz="1200" b="1">
              <a:latin typeface="Arial" charset="0"/>
              <a:ea typeface="宋体" pitchFamily="2" charset="-122"/>
            </a:endParaRPr>
          </a:p>
        </p:txBody>
      </p:sp>
      <p:sp>
        <p:nvSpPr>
          <p:cNvPr id="80900" name="Rectangle 2"/>
          <p:cNvSpPr>
            <a:spLocks noGrp="1" noRot="1" noChangeAspect="1" noChangeArrowheads="1" noTextEdit="1"/>
          </p:cNvSpPr>
          <p:nvPr>
            <p:ph type="sldImg"/>
          </p:nvPr>
        </p:nvSpPr>
        <p:spPr>
          <a:ln/>
        </p:spPr>
      </p:sp>
      <p:sp>
        <p:nvSpPr>
          <p:cNvPr id="80901" name="Rectangle 3"/>
          <p:cNvSpPr>
            <a:spLocks noGrp="1" noChangeArrowheads="1"/>
          </p:cNvSpPr>
          <p:nvPr>
            <p:ph type="body" idx="1"/>
          </p:nvPr>
        </p:nvSpPr>
        <p:spPr>
          <a:xfrm>
            <a:off x="685800" y="4343400"/>
            <a:ext cx="5486400" cy="4114800"/>
          </a:xfrm>
          <a:noFill/>
          <a:ln w="9525"/>
        </p:spPr>
        <p:txBody>
          <a:bodyPr wrap="square"/>
          <a:lstStyle/>
          <a:p>
            <a:pPr eaLnBrk="1" hangingPunct="1">
              <a:spcBef>
                <a:spcPct val="0"/>
              </a:spcBef>
            </a:pPr>
            <a:endParaRPr lang="zh-CN" altLang="en-US" dirty="0"/>
          </a:p>
        </p:txBody>
      </p:sp>
    </p:spTree>
    <p:extLst>
      <p:ext uri="{BB962C8B-B14F-4D97-AF65-F5344CB8AC3E}">
        <p14:creationId xmlns:p14="http://schemas.microsoft.com/office/powerpoint/2010/main" val="3287729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BBB41EFC-B78F-497E-B060-5C961E859784}" type="slidenum">
              <a:rPr lang="en-US" altLang="zh-CN"/>
              <a:pPr/>
              <a:t>38</a:t>
            </a:fld>
            <a:endParaRPr lang="en-US" altLang="zh-CN"/>
          </a:p>
        </p:txBody>
      </p:sp>
      <p:sp>
        <p:nvSpPr>
          <p:cNvPr id="80899"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FA8C691C-EFD2-478D-8746-E7F180C6C369}" type="slidenum">
              <a:rPr kumimoji="0" lang="en-US" altLang="zh-CN" sz="1200" b="1">
                <a:latin typeface="Arial" charset="0"/>
                <a:ea typeface="宋体" pitchFamily="2" charset="-122"/>
              </a:rPr>
              <a:pPr algn="r"/>
              <a:t>38</a:t>
            </a:fld>
            <a:endParaRPr kumimoji="0" lang="en-US" altLang="zh-CN" sz="1200" b="1">
              <a:latin typeface="Arial" charset="0"/>
              <a:ea typeface="宋体" pitchFamily="2" charset="-122"/>
            </a:endParaRPr>
          </a:p>
        </p:txBody>
      </p:sp>
      <p:sp>
        <p:nvSpPr>
          <p:cNvPr id="80900" name="Rectangle 2"/>
          <p:cNvSpPr>
            <a:spLocks noGrp="1" noRot="1" noChangeAspect="1" noChangeArrowheads="1" noTextEdit="1"/>
          </p:cNvSpPr>
          <p:nvPr>
            <p:ph type="sldImg"/>
          </p:nvPr>
        </p:nvSpPr>
        <p:spPr>
          <a:ln/>
        </p:spPr>
      </p:sp>
      <p:sp>
        <p:nvSpPr>
          <p:cNvPr id="80901" name="Rectangle 3"/>
          <p:cNvSpPr>
            <a:spLocks noGrp="1" noChangeArrowheads="1"/>
          </p:cNvSpPr>
          <p:nvPr>
            <p:ph type="body" idx="1"/>
          </p:nvPr>
        </p:nvSpPr>
        <p:spPr>
          <a:xfrm>
            <a:off x="685800" y="4343400"/>
            <a:ext cx="5486400" cy="4114800"/>
          </a:xfrm>
          <a:noFill/>
          <a:ln w="9525"/>
        </p:spPr>
        <p:txBody>
          <a:bodyPr wrap="square"/>
          <a:lstStyle/>
          <a:p>
            <a:pPr eaLnBrk="1" hangingPunct="1">
              <a:spcBef>
                <a:spcPct val="0"/>
              </a:spcBef>
            </a:pPr>
            <a:endParaRPr lang="zh-CN" altLang="en-US" dirty="0"/>
          </a:p>
        </p:txBody>
      </p:sp>
    </p:spTree>
    <p:extLst>
      <p:ext uri="{BB962C8B-B14F-4D97-AF65-F5344CB8AC3E}">
        <p14:creationId xmlns:p14="http://schemas.microsoft.com/office/powerpoint/2010/main" val="720075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FF47F261-1A46-4EE7-92E8-38CF68948EA5}" type="slidenum">
              <a:rPr lang="en-US" altLang="zh-CN" smtClean="0"/>
              <a:pPr>
                <a:defRPr/>
              </a:pPr>
              <a:t>4</a:t>
            </a:fld>
            <a:endParaRPr lang="en-US" altLang="zh-CN"/>
          </a:p>
        </p:txBody>
      </p:sp>
    </p:spTree>
    <p:extLst>
      <p:ext uri="{BB962C8B-B14F-4D97-AF65-F5344CB8AC3E}">
        <p14:creationId xmlns:p14="http://schemas.microsoft.com/office/powerpoint/2010/main" val="21168878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BBB41EFC-B78F-497E-B060-5C961E859784}" type="slidenum">
              <a:rPr lang="en-US" altLang="zh-CN"/>
              <a:pPr/>
              <a:t>39</a:t>
            </a:fld>
            <a:endParaRPr lang="en-US" altLang="zh-CN"/>
          </a:p>
        </p:txBody>
      </p:sp>
      <p:sp>
        <p:nvSpPr>
          <p:cNvPr id="80899"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FA8C691C-EFD2-478D-8746-E7F180C6C369}" type="slidenum">
              <a:rPr kumimoji="0" lang="en-US" altLang="zh-CN" sz="1200" b="1">
                <a:latin typeface="Arial" charset="0"/>
                <a:ea typeface="宋体" pitchFamily="2" charset="-122"/>
              </a:rPr>
              <a:pPr algn="r"/>
              <a:t>39</a:t>
            </a:fld>
            <a:endParaRPr kumimoji="0" lang="en-US" altLang="zh-CN" sz="1200" b="1">
              <a:latin typeface="Arial" charset="0"/>
              <a:ea typeface="宋体" pitchFamily="2" charset="-122"/>
            </a:endParaRPr>
          </a:p>
        </p:txBody>
      </p:sp>
      <p:sp>
        <p:nvSpPr>
          <p:cNvPr id="80900" name="Rectangle 2"/>
          <p:cNvSpPr>
            <a:spLocks noGrp="1" noRot="1" noChangeAspect="1" noChangeArrowheads="1" noTextEdit="1"/>
          </p:cNvSpPr>
          <p:nvPr>
            <p:ph type="sldImg"/>
          </p:nvPr>
        </p:nvSpPr>
        <p:spPr>
          <a:ln/>
        </p:spPr>
      </p:sp>
      <p:sp>
        <p:nvSpPr>
          <p:cNvPr id="80901" name="Rectangle 3"/>
          <p:cNvSpPr>
            <a:spLocks noGrp="1" noChangeArrowheads="1"/>
          </p:cNvSpPr>
          <p:nvPr>
            <p:ph type="body" idx="1"/>
          </p:nvPr>
        </p:nvSpPr>
        <p:spPr>
          <a:xfrm>
            <a:off x="685800" y="4343400"/>
            <a:ext cx="5486400" cy="4114800"/>
          </a:xfrm>
          <a:noFill/>
          <a:ln w="9525"/>
        </p:spPr>
        <p:txBody>
          <a:bodyPr wrap="square"/>
          <a:lstStyle/>
          <a:p>
            <a:pPr eaLnBrk="1" hangingPunct="1">
              <a:spcBef>
                <a:spcPct val="0"/>
              </a:spcBef>
            </a:pPr>
            <a:endParaRPr lang="zh-CN" altLang="en-US" dirty="0"/>
          </a:p>
        </p:txBody>
      </p:sp>
    </p:spTree>
    <p:extLst>
      <p:ext uri="{BB962C8B-B14F-4D97-AF65-F5344CB8AC3E}">
        <p14:creationId xmlns:p14="http://schemas.microsoft.com/office/powerpoint/2010/main" val="26706607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BBB41EFC-B78F-497E-B060-5C961E859784}" type="slidenum">
              <a:rPr lang="en-US" altLang="zh-CN"/>
              <a:pPr/>
              <a:t>40</a:t>
            </a:fld>
            <a:endParaRPr lang="en-US" altLang="zh-CN"/>
          </a:p>
        </p:txBody>
      </p:sp>
      <p:sp>
        <p:nvSpPr>
          <p:cNvPr id="80899"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FA8C691C-EFD2-478D-8746-E7F180C6C369}" type="slidenum">
              <a:rPr kumimoji="0" lang="en-US" altLang="zh-CN" sz="1200" b="1">
                <a:latin typeface="Arial" charset="0"/>
                <a:ea typeface="宋体" pitchFamily="2" charset="-122"/>
              </a:rPr>
              <a:pPr algn="r"/>
              <a:t>40</a:t>
            </a:fld>
            <a:endParaRPr kumimoji="0" lang="en-US" altLang="zh-CN" sz="1200" b="1">
              <a:latin typeface="Arial" charset="0"/>
              <a:ea typeface="宋体" pitchFamily="2" charset="-122"/>
            </a:endParaRPr>
          </a:p>
        </p:txBody>
      </p:sp>
      <p:sp>
        <p:nvSpPr>
          <p:cNvPr id="80900" name="Rectangle 2"/>
          <p:cNvSpPr>
            <a:spLocks noGrp="1" noRot="1" noChangeAspect="1" noChangeArrowheads="1" noTextEdit="1"/>
          </p:cNvSpPr>
          <p:nvPr>
            <p:ph type="sldImg"/>
          </p:nvPr>
        </p:nvSpPr>
        <p:spPr>
          <a:ln/>
        </p:spPr>
      </p:sp>
      <p:sp>
        <p:nvSpPr>
          <p:cNvPr id="80901" name="Rectangle 3"/>
          <p:cNvSpPr>
            <a:spLocks noGrp="1" noChangeArrowheads="1"/>
          </p:cNvSpPr>
          <p:nvPr>
            <p:ph type="body" idx="1"/>
          </p:nvPr>
        </p:nvSpPr>
        <p:spPr>
          <a:xfrm>
            <a:off x="685800" y="4343400"/>
            <a:ext cx="5486400" cy="4114800"/>
          </a:xfrm>
          <a:noFill/>
          <a:ln w="9525"/>
        </p:spPr>
        <p:txBody>
          <a:bodyPr wrap="square"/>
          <a:lstStyle/>
          <a:p>
            <a:pPr eaLnBrk="1" hangingPunct="1">
              <a:spcBef>
                <a:spcPct val="0"/>
              </a:spcBef>
            </a:pPr>
            <a:endParaRPr lang="zh-CN" altLang="en-US" dirty="0"/>
          </a:p>
        </p:txBody>
      </p:sp>
    </p:spTree>
    <p:extLst>
      <p:ext uri="{BB962C8B-B14F-4D97-AF65-F5344CB8AC3E}">
        <p14:creationId xmlns:p14="http://schemas.microsoft.com/office/powerpoint/2010/main" val="33872699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BBB41EFC-B78F-497E-B060-5C961E859784}" type="slidenum">
              <a:rPr lang="en-US" altLang="zh-CN"/>
              <a:pPr/>
              <a:t>41</a:t>
            </a:fld>
            <a:endParaRPr lang="en-US" altLang="zh-CN"/>
          </a:p>
        </p:txBody>
      </p:sp>
      <p:sp>
        <p:nvSpPr>
          <p:cNvPr id="80899"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FA8C691C-EFD2-478D-8746-E7F180C6C369}" type="slidenum">
              <a:rPr kumimoji="0" lang="en-US" altLang="zh-CN" sz="1200" b="1">
                <a:latin typeface="Arial" charset="0"/>
                <a:ea typeface="宋体" pitchFamily="2" charset="-122"/>
              </a:rPr>
              <a:pPr algn="r"/>
              <a:t>41</a:t>
            </a:fld>
            <a:endParaRPr kumimoji="0" lang="en-US" altLang="zh-CN" sz="1200" b="1">
              <a:latin typeface="Arial" charset="0"/>
              <a:ea typeface="宋体" pitchFamily="2" charset="-122"/>
            </a:endParaRPr>
          </a:p>
        </p:txBody>
      </p:sp>
      <p:sp>
        <p:nvSpPr>
          <p:cNvPr id="80900" name="Rectangle 2"/>
          <p:cNvSpPr>
            <a:spLocks noGrp="1" noRot="1" noChangeAspect="1" noChangeArrowheads="1" noTextEdit="1"/>
          </p:cNvSpPr>
          <p:nvPr>
            <p:ph type="sldImg"/>
          </p:nvPr>
        </p:nvSpPr>
        <p:spPr>
          <a:ln/>
        </p:spPr>
      </p:sp>
      <p:sp>
        <p:nvSpPr>
          <p:cNvPr id="80901" name="Rectangle 3"/>
          <p:cNvSpPr>
            <a:spLocks noGrp="1" noChangeArrowheads="1"/>
          </p:cNvSpPr>
          <p:nvPr>
            <p:ph type="body" idx="1"/>
          </p:nvPr>
        </p:nvSpPr>
        <p:spPr>
          <a:xfrm>
            <a:off x="685800" y="4343400"/>
            <a:ext cx="5486400" cy="4114800"/>
          </a:xfrm>
          <a:noFill/>
          <a:ln w="9525"/>
        </p:spPr>
        <p:txBody>
          <a:bodyPr wrap="square"/>
          <a:lstStyle/>
          <a:p>
            <a:pPr eaLnBrk="1" hangingPunct="1">
              <a:spcBef>
                <a:spcPct val="0"/>
              </a:spcBef>
            </a:pPr>
            <a:endParaRPr lang="zh-CN" altLang="en-US" dirty="0"/>
          </a:p>
        </p:txBody>
      </p:sp>
    </p:spTree>
    <p:extLst>
      <p:ext uri="{BB962C8B-B14F-4D97-AF65-F5344CB8AC3E}">
        <p14:creationId xmlns:p14="http://schemas.microsoft.com/office/powerpoint/2010/main" val="552126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BBB41EFC-B78F-497E-B060-5C961E859784}" type="slidenum">
              <a:rPr lang="en-US" altLang="zh-CN"/>
              <a:pPr/>
              <a:t>45</a:t>
            </a:fld>
            <a:endParaRPr lang="en-US" altLang="zh-CN"/>
          </a:p>
        </p:txBody>
      </p:sp>
      <p:sp>
        <p:nvSpPr>
          <p:cNvPr id="80899"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FA8C691C-EFD2-478D-8746-E7F180C6C369}" type="slidenum">
              <a:rPr kumimoji="0" lang="en-US" altLang="zh-CN" sz="1200" b="1">
                <a:latin typeface="Arial" charset="0"/>
                <a:ea typeface="宋体" pitchFamily="2" charset="-122"/>
              </a:rPr>
              <a:pPr algn="r"/>
              <a:t>45</a:t>
            </a:fld>
            <a:endParaRPr kumimoji="0" lang="en-US" altLang="zh-CN" sz="1200" b="1">
              <a:latin typeface="Arial" charset="0"/>
              <a:ea typeface="宋体" pitchFamily="2" charset="-122"/>
            </a:endParaRPr>
          </a:p>
        </p:txBody>
      </p:sp>
      <p:sp>
        <p:nvSpPr>
          <p:cNvPr id="80900" name="Rectangle 2"/>
          <p:cNvSpPr>
            <a:spLocks noGrp="1" noRot="1" noChangeAspect="1" noChangeArrowheads="1" noTextEdit="1"/>
          </p:cNvSpPr>
          <p:nvPr>
            <p:ph type="sldImg"/>
          </p:nvPr>
        </p:nvSpPr>
        <p:spPr>
          <a:ln/>
        </p:spPr>
      </p:sp>
      <p:sp>
        <p:nvSpPr>
          <p:cNvPr id="80901" name="Rectangle 3"/>
          <p:cNvSpPr>
            <a:spLocks noGrp="1" noChangeArrowheads="1"/>
          </p:cNvSpPr>
          <p:nvPr>
            <p:ph type="body" idx="1"/>
          </p:nvPr>
        </p:nvSpPr>
        <p:spPr>
          <a:xfrm>
            <a:off x="685800" y="4343400"/>
            <a:ext cx="5486400" cy="4114800"/>
          </a:xfrm>
          <a:noFill/>
          <a:ln w="9525"/>
        </p:spPr>
        <p:txBody>
          <a:bodyPr wrap="square"/>
          <a:lstStyle/>
          <a:p>
            <a:pPr eaLnBrk="1" hangingPunct="1">
              <a:spcBef>
                <a:spcPct val="0"/>
              </a:spcBef>
            </a:pPr>
            <a:endParaRPr lang="zh-CN" altLang="en-US" dirty="0"/>
          </a:p>
        </p:txBody>
      </p:sp>
    </p:spTree>
    <p:extLst>
      <p:ext uri="{BB962C8B-B14F-4D97-AF65-F5344CB8AC3E}">
        <p14:creationId xmlns:p14="http://schemas.microsoft.com/office/powerpoint/2010/main" val="36516074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BBB41EFC-B78F-497E-B060-5C961E859784}" type="slidenum">
              <a:rPr lang="en-US" altLang="zh-CN"/>
              <a:pPr/>
              <a:t>46</a:t>
            </a:fld>
            <a:endParaRPr lang="en-US" altLang="zh-CN"/>
          </a:p>
        </p:txBody>
      </p:sp>
      <p:sp>
        <p:nvSpPr>
          <p:cNvPr id="80899"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FA8C691C-EFD2-478D-8746-E7F180C6C369}" type="slidenum">
              <a:rPr kumimoji="0" lang="en-US" altLang="zh-CN" sz="1200" b="1">
                <a:latin typeface="Arial" charset="0"/>
                <a:ea typeface="宋体" pitchFamily="2" charset="-122"/>
              </a:rPr>
              <a:pPr algn="r"/>
              <a:t>46</a:t>
            </a:fld>
            <a:endParaRPr kumimoji="0" lang="en-US" altLang="zh-CN" sz="1200" b="1">
              <a:latin typeface="Arial" charset="0"/>
              <a:ea typeface="宋体" pitchFamily="2" charset="-122"/>
            </a:endParaRPr>
          </a:p>
        </p:txBody>
      </p:sp>
      <p:sp>
        <p:nvSpPr>
          <p:cNvPr id="80900" name="Rectangle 2"/>
          <p:cNvSpPr>
            <a:spLocks noGrp="1" noRot="1" noChangeAspect="1" noChangeArrowheads="1" noTextEdit="1"/>
          </p:cNvSpPr>
          <p:nvPr>
            <p:ph type="sldImg"/>
          </p:nvPr>
        </p:nvSpPr>
        <p:spPr>
          <a:ln/>
        </p:spPr>
      </p:sp>
      <p:sp>
        <p:nvSpPr>
          <p:cNvPr id="80901" name="Rectangle 3"/>
          <p:cNvSpPr>
            <a:spLocks noGrp="1" noChangeArrowheads="1"/>
          </p:cNvSpPr>
          <p:nvPr>
            <p:ph type="body" idx="1"/>
          </p:nvPr>
        </p:nvSpPr>
        <p:spPr>
          <a:xfrm>
            <a:off x="685800" y="4343400"/>
            <a:ext cx="5486400" cy="4114800"/>
          </a:xfrm>
          <a:noFill/>
          <a:ln w="9525"/>
        </p:spPr>
        <p:txBody>
          <a:bodyPr wrap="square"/>
          <a:lstStyle/>
          <a:p>
            <a:pPr eaLnBrk="1" hangingPunct="1">
              <a:spcBef>
                <a:spcPct val="0"/>
              </a:spcBef>
            </a:pPr>
            <a:endParaRPr lang="zh-CN" altLang="en-US" dirty="0"/>
          </a:p>
        </p:txBody>
      </p:sp>
    </p:spTree>
    <p:extLst>
      <p:ext uri="{BB962C8B-B14F-4D97-AF65-F5344CB8AC3E}">
        <p14:creationId xmlns:p14="http://schemas.microsoft.com/office/powerpoint/2010/main" val="35642691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BBB41EFC-B78F-497E-B060-5C961E859784}" type="slidenum">
              <a:rPr lang="en-US" altLang="zh-CN"/>
              <a:pPr/>
              <a:t>47</a:t>
            </a:fld>
            <a:endParaRPr lang="en-US" altLang="zh-CN"/>
          </a:p>
        </p:txBody>
      </p:sp>
      <p:sp>
        <p:nvSpPr>
          <p:cNvPr id="80899"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FA8C691C-EFD2-478D-8746-E7F180C6C369}" type="slidenum">
              <a:rPr kumimoji="0" lang="en-US" altLang="zh-CN" sz="1200" b="1">
                <a:latin typeface="Arial" charset="0"/>
                <a:ea typeface="宋体" pitchFamily="2" charset="-122"/>
              </a:rPr>
              <a:pPr algn="r"/>
              <a:t>47</a:t>
            </a:fld>
            <a:endParaRPr kumimoji="0" lang="en-US" altLang="zh-CN" sz="1200" b="1">
              <a:latin typeface="Arial" charset="0"/>
              <a:ea typeface="宋体" pitchFamily="2" charset="-122"/>
            </a:endParaRPr>
          </a:p>
        </p:txBody>
      </p:sp>
      <p:sp>
        <p:nvSpPr>
          <p:cNvPr id="80900" name="Rectangle 2"/>
          <p:cNvSpPr>
            <a:spLocks noGrp="1" noRot="1" noChangeAspect="1" noChangeArrowheads="1" noTextEdit="1"/>
          </p:cNvSpPr>
          <p:nvPr>
            <p:ph type="sldImg"/>
          </p:nvPr>
        </p:nvSpPr>
        <p:spPr>
          <a:ln/>
        </p:spPr>
      </p:sp>
      <p:sp>
        <p:nvSpPr>
          <p:cNvPr id="80901" name="Rectangle 3"/>
          <p:cNvSpPr>
            <a:spLocks noGrp="1" noChangeArrowheads="1"/>
          </p:cNvSpPr>
          <p:nvPr>
            <p:ph type="body" idx="1"/>
          </p:nvPr>
        </p:nvSpPr>
        <p:spPr>
          <a:xfrm>
            <a:off x="685800" y="4343400"/>
            <a:ext cx="5486400" cy="4114800"/>
          </a:xfrm>
          <a:noFill/>
          <a:ln w="9525"/>
        </p:spPr>
        <p:txBody>
          <a:bodyPr wrap="square"/>
          <a:lstStyle/>
          <a:p>
            <a:pPr eaLnBrk="1" hangingPunct="1">
              <a:spcBef>
                <a:spcPct val="0"/>
              </a:spcBef>
            </a:pPr>
            <a:endParaRPr lang="zh-CN" altLang="en-US" dirty="0"/>
          </a:p>
        </p:txBody>
      </p:sp>
    </p:spTree>
    <p:extLst>
      <p:ext uri="{BB962C8B-B14F-4D97-AF65-F5344CB8AC3E}">
        <p14:creationId xmlns:p14="http://schemas.microsoft.com/office/powerpoint/2010/main" val="576610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BBB41EFC-B78F-497E-B060-5C961E859784}" type="slidenum">
              <a:rPr lang="en-US" altLang="zh-CN"/>
              <a:pPr/>
              <a:t>48</a:t>
            </a:fld>
            <a:endParaRPr lang="en-US" altLang="zh-CN"/>
          </a:p>
        </p:txBody>
      </p:sp>
      <p:sp>
        <p:nvSpPr>
          <p:cNvPr id="80899"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FA8C691C-EFD2-478D-8746-E7F180C6C369}" type="slidenum">
              <a:rPr kumimoji="0" lang="en-US" altLang="zh-CN" sz="1200" b="1">
                <a:latin typeface="Arial" charset="0"/>
                <a:ea typeface="宋体" pitchFamily="2" charset="-122"/>
              </a:rPr>
              <a:pPr algn="r"/>
              <a:t>48</a:t>
            </a:fld>
            <a:endParaRPr kumimoji="0" lang="en-US" altLang="zh-CN" sz="1200" b="1">
              <a:latin typeface="Arial" charset="0"/>
              <a:ea typeface="宋体" pitchFamily="2" charset="-122"/>
            </a:endParaRPr>
          </a:p>
        </p:txBody>
      </p:sp>
      <p:sp>
        <p:nvSpPr>
          <p:cNvPr id="80900" name="Rectangle 2"/>
          <p:cNvSpPr>
            <a:spLocks noGrp="1" noRot="1" noChangeAspect="1" noChangeArrowheads="1" noTextEdit="1"/>
          </p:cNvSpPr>
          <p:nvPr>
            <p:ph type="sldImg"/>
          </p:nvPr>
        </p:nvSpPr>
        <p:spPr>
          <a:ln/>
        </p:spPr>
      </p:sp>
      <p:sp>
        <p:nvSpPr>
          <p:cNvPr id="80901" name="Rectangle 3"/>
          <p:cNvSpPr>
            <a:spLocks noGrp="1" noChangeArrowheads="1"/>
          </p:cNvSpPr>
          <p:nvPr>
            <p:ph type="body" idx="1"/>
          </p:nvPr>
        </p:nvSpPr>
        <p:spPr>
          <a:xfrm>
            <a:off x="685800" y="4343400"/>
            <a:ext cx="5486400" cy="4114800"/>
          </a:xfrm>
          <a:noFill/>
          <a:ln w="9525"/>
        </p:spPr>
        <p:txBody>
          <a:bodyPr wrap="square"/>
          <a:lstStyle/>
          <a:p>
            <a:pPr eaLnBrk="1" hangingPunct="1">
              <a:spcBef>
                <a:spcPct val="0"/>
              </a:spcBef>
            </a:pPr>
            <a:endParaRPr lang="zh-CN" altLang="en-US" dirty="0"/>
          </a:p>
        </p:txBody>
      </p:sp>
    </p:spTree>
    <p:extLst>
      <p:ext uri="{BB962C8B-B14F-4D97-AF65-F5344CB8AC3E}">
        <p14:creationId xmlns:p14="http://schemas.microsoft.com/office/powerpoint/2010/main" val="398631118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51BA6CA-86D2-4F77-A62F-5D351E1F3B90}" type="slidenum">
              <a:rPr lang="zh-CN" altLang="en-US" smtClean="0"/>
              <a:pPr>
                <a:defRPr/>
              </a:pPr>
              <a:t>65</a:t>
            </a:fld>
            <a:endParaRPr lang="zh-CN" altLang="en-US"/>
          </a:p>
        </p:txBody>
      </p:sp>
    </p:spTree>
    <p:extLst>
      <p:ext uri="{BB962C8B-B14F-4D97-AF65-F5344CB8AC3E}">
        <p14:creationId xmlns:p14="http://schemas.microsoft.com/office/powerpoint/2010/main" val="20519976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BBB41EFC-B78F-497E-B060-5C961E859784}" type="slidenum">
              <a:rPr lang="en-US" altLang="zh-CN"/>
              <a:pPr/>
              <a:t>5</a:t>
            </a:fld>
            <a:endParaRPr lang="en-US" altLang="zh-CN"/>
          </a:p>
        </p:txBody>
      </p:sp>
      <p:sp>
        <p:nvSpPr>
          <p:cNvPr id="80899"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FA8C691C-EFD2-478D-8746-E7F180C6C369}" type="slidenum">
              <a:rPr kumimoji="0" lang="en-US" altLang="zh-CN" sz="1200" b="1">
                <a:latin typeface="Arial" charset="0"/>
                <a:ea typeface="宋体" pitchFamily="2" charset="-122"/>
              </a:rPr>
              <a:pPr algn="r"/>
              <a:t>5</a:t>
            </a:fld>
            <a:endParaRPr kumimoji="0" lang="en-US" altLang="zh-CN" sz="1200" b="1">
              <a:latin typeface="Arial" charset="0"/>
              <a:ea typeface="宋体" pitchFamily="2" charset="-122"/>
            </a:endParaRPr>
          </a:p>
        </p:txBody>
      </p:sp>
      <p:sp>
        <p:nvSpPr>
          <p:cNvPr id="80900" name="Rectangle 2"/>
          <p:cNvSpPr>
            <a:spLocks noGrp="1" noRot="1" noChangeAspect="1" noChangeArrowheads="1" noTextEdit="1"/>
          </p:cNvSpPr>
          <p:nvPr>
            <p:ph type="sldImg"/>
          </p:nvPr>
        </p:nvSpPr>
        <p:spPr>
          <a:ln/>
        </p:spPr>
      </p:sp>
      <p:sp>
        <p:nvSpPr>
          <p:cNvPr id="80901" name="Rectangle 3"/>
          <p:cNvSpPr>
            <a:spLocks noGrp="1" noChangeArrowheads="1"/>
          </p:cNvSpPr>
          <p:nvPr>
            <p:ph type="body" idx="1"/>
          </p:nvPr>
        </p:nvSpPr>
        <p:spPr>
          <a:xfrm>
            <a:off x="685800" y="4343400"/>
            <a:ext cx="5486400" cy="4114800"/>
          </a:xfrm>
          <a:noFill/>
          <a:ln w="9525"/>
        </p:spPr>
        <p:txBody>
          <a:bodyPr wrap="square"/>
          <a:lstStyle/>
          <a:p>
            <a:pPr eaLnBrk="1" hangingPunct="1">
              <a:spcBef>
                <a:spcPct val="0"/>
              </a:spcBef>
            </a:pPr>
            <a:endParaRPr lang="zh-CN" altLang="en-US" dirty="0"/>
          </a:p>
        </p:txBody>
      </p:sp>
    </p:spTree>
    <p:extLst>
      <p:ext uri="{BB962C8B-B14F-4D97-AF65-F5344CB8AC3E}">
        <p14:creationId xmlns:p14="http://schemas.microsoft.com/office/powerpoint/2010/main" val="24831986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BBB41EFC-B78F-497E-B060-5C961E859784}" type="slidenum">
              <a:rPr lang="en-US" altLang="zh-CN"/>
              <a:pPr/>
              <a:t>6</a:t>
            </a:fld>
            <a:endParaRPr lang="en-US" altLang="zh-CN"/>
          </a:p>
        </p:txBody>
      </p:sp>
      <p:sp>
        <p:nvSpPr>
          <p:cNvPr id="80899"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FA8C691C-EFD2-478D-8746-E7F180C6C369}" type="slidenum">
              <a:rPr kumimoji="0" lang="en-US" altLang="zh-CN" sz="1200" b="1">
                <a:latin typeface="Arial" charset="0"/>
                <a:ea typeface="宋体" pitchFamily="2" charset="-122"/>
              </a:rPr>
              <a:pPr algn="r"/>
              <a:t>6</a:t>
            </a:fld>
            <a:endParaRPr kumimoji="0" lang="en-US" altLang="zh-CN" sz="1200" b="1">
              <a:latin typeface="Arial" charset="0"/>
              <a:ea typeface="宋体" pitchFamily="2" charset="-122"/>
            </a:endParaRPr>
          </a:p>
        </p:txBody>
      </p:sp>
      <p:sp>
        <p:nvSpPr>
          <p:cNvPr id="80900" name="Rectangle 2"/>
          <p:cNvSpPr>
            <a:spLocks noGrp="1" noRot="1" noChangeAspect="1" noChangeArrowheads="1" noTextEdit="1"/>
          </p:cNvSpPr>
          <p:nvPr>
            <p:ph type="sldImg"/>
          </p:nvPr>
        </p:nvSpPr>
        <p:spPr>
          <a:ln/>
        </p:spPr>
      </p:sp>
      <p:sp>
        <p:nvSpPr>
          <p:cNvPr id="80901" name="Rectangle 3"/>
          <p:cNvSpPr>
            <a:spLocks noGrp="1" noChangeArrowheads="1"/>
          </p:cNvSpPr>
          <p:nvPr>
            <p:ph type="body" idx="1"/>
          </p:nvPr>
        </p:nvSpPr>
        <p:spPr>
          <a:xfrm>
            <a:off x="685800" y="4343400"/>
            <a:ext cx="5486400" cy="4114800"/>
          </a:xfrm>
          <a:noFill/>
          <a:ln w="9525"/>
        </p:spPr>
        <p:txBody>
          <a:bodyPr wrap="square"/>
          <a:lstStyle/>
          <a:p>
            <a:pPr eaLnBrk="1" hangingPunct="1">
              <a:spcBef>
                <a:spcPct val="0"/>
              </a:spcBef>
            </a:pPr>
            <a:endParaRPr lang="zh-CN" altLang="en-US" dirty="0"/>
          </a:p>
        </p:txBody>
      </p:sp>
    </p:spTree>
    <p:extLst>
      <p:ext uri="{BB962C8B-B14F-4D97-AF65-F5344CB8AC3E}">
        <p14:creationId xmlns:p14="http://schemas.microsoft.com/office/powerpoint/2010/main" val="41699261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BBB41EFC-B78F-497E-B060-5C961E859784}" type="slidenum">
              <a:rPr lang="en-US" altLang="zh-CN"/>
              <a:pPr/>
              <a:t>7</a:t>
            </a:fld>
            <a:endParaRPr lang="en-US" altLang="zh-CN"/>
          </a:p>
        </p:txBody>
      </p:sp>
      <p:sp>
        <p:nvSpPr>
          <p:cNvPr id="80899"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FA8C691C-EFD2-478D-8746-E7F180C6C369}" type="slidenum">
              <a:rPr kumimoji="0" lang="en-US" altLang="zh-CN" sz="1200" b="1">
                <a:latin typeface="Arial" charset="0"/>
                <a:ea typeface="宋体" pitchFamily="2" charset="-122"/>
              </a:rPr>
              <a:pPr algn="r"/>
              <a:t>7</a:t>
            </a:fld>
            <a:endParaRPr kumimoji="0" lang="en-US" altLang="zh-CN" sz="1200" b="1">
              <a:latin typeface="Arial" charset="0"/>
              <a:ea typeface="宋体" pitchFamily="2" charset="-122"/>
            </a:endParaRPr>
          </a:p>
        </p:txBody>
      </p:sp>
      <p:sp>
        <p:nvSpPr>
          <p:cNvPr id="80900" name="Rectangle 2"/>
          <p:cNvSpPr>
            <a:spLocks noGrp="1" noRot="1" noChangeAspect="1" noChangeArrowheads="1" noTextEdit="1"/>
          </p:cNvSpPr>
          <p:nvPr>
            <p:ph type="sldImg"/>
          </p:nvPr>
        </p:nvSpPr>
        <p:spPr>
          <a:ln/>
        </p:spPr>
      </p:sp>
      <p:sp>
        <p:nvSpPr>
          <p:cNvPr id="80901" name="Rectangle 3"/>
          <p:cNvSpPr>
            <a:spLocks noGrp="1" noChangeArrowheads="1"/>
          </p:cNvSpPr>
          <p:nvPr>
            <p:ph type="body" idx="1"/>
          </p:nvPr>
        </p:nvSpPr>
        <p:spPr>
          <a:xfrm>
            <a:off x="685800" y="4343400"/>
            <a:ext cx="5486400" cy="4114800"/>
          </a:xfrm>
          <a:noFill/>
          <a:ln w="9525"/>
        </p:spPr>
        <p:txBody>
          <a:bodyPr wrap="square"/>
          <a:lstStyle/>
          <a:p>
            <a:pPr eaLnBrk="1" hangingPunct="1">
              <a:spcBef>
                <a:spcPct val="0"/>
              </a:spcBef>
            </a:pPr>
            <a:endParaRPr lang="zh-CN" altLang="en-US" dirty="0"/>
          </a:p>
        </p:txBody>
      </p:sp>
    </p:spTree>
    <p:extLst>
      <p:ext uri="{BB962C8B-B14F-4D97-AF65-F5344CB8AC3E}">
        <p14:creationId xmlns:p14="http://schemas.microsoft.com/office/powerpoint/2010/main" val="11836456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BBB41EFC-B78F-497E-B060-5C961E859784}" type="slidenum">
              <a:rPr lang="en-US" altLang="zh-CN"/>
              <a:pPr/>
              <a:t>8</a:t>
            </a:fld>
            <a:endParaRPr lang="en-US" altLang="zh-CN"/>
          </a:p>
        </p:txBody>
      </p:sp>
      <p:sp>
        <p:nvSpPr>
          <p:cNvPr id="80899"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FA8C691C-EFD2-478D-8746-E7F180C6C369}" type="slidenum">
              <a:rPr kumimoji="0" lang="en-US" altLang="zh-CN" sz="1200" b="1">
                <a:latin typeface="Arial" charset="0"/>
                <a:ea typeface="宋体" pitchFamily="2" charset="-122"/>
              </a:rPr>
              <a:pPr algn="r"/>
              <a:t>8</a:t>
            </a:fld>
            <a:endParaRPr kumimoji="0" lang="en-US" altLang="zh-CN" sz="1200" b="1">
              <a:latin typeface="Arial" charset="0"/>
              <a:ea typeface="宋体" pitchFamily="2" charset="-122"/>
            </a:endParaRPr>
          </a:p>
        </p:txBody>
      </p:sp>
      <p:sp>
        <p:nvSpPr>
          <p:cNvPr id="80900" name="Rectangle 2"/>
          <p:cNvSpPr>
            <a:spLocks noGrp="1" noRot="1" noChangeAspect="1" noChangeArrowheads="1" noTextEdit="1"/>
          </p:cNvSpPr>
          <p:nvPr>
            <p:ph type="sldImg"/>
          </p:nvPr>
        </p:nvSpPr>
        <p:spPr>
          <a:ln/>
        </p:spPr>
      </p:sp>
      <p:sp>
        <p:nvSpPr>
          <p:cNvPr id="80901" name="Rectangle 3"/>
          <p:cNvSpPr>
            <a:spLocks noGrp="1" noChangeArrowheads="1"/>
          </p:cNvSpPr>
          <p:nvPr>
            <p:ph type="body" idx="1"/>
          </p:nvPr>
        </p:nvSpPr>
        <p:spPr>
          <a:xfrm>
            <a:off x="685800" y="4343400"/>
            <a:ext cx="5486400" cy="4114800"/>
          </a:xfrm>
          <a:noFill/>
          <a:ln w="9525"/>
        </p:spPr>
        <p:txBody>
          <a:bodyPr wrap="square"/>
          <a:lstStyle/>
          <a:p>
            <a:pPr eaLnBrk="1" hangingPunct="1">
              <a:spcBef>
                <a:spcPct val="0"/>
              </a:spcBef>
            </a:pPr>
            <a:endParaRPr lang="zh-CN" altLang="en-US" dirty="0"/>
          </a:p>
        </p:txBody>
      </p:sp>
    </p:spTree>
    <p:extLst>
      <p:ext uri="{BB962C8B-B14F-4D97-AF65-F5344CB8AC3E}">
        <p14:creationId xmlns:p14="http://schemas.microsoft.com/office/powerpoint/2010/main" val="33720128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BBB41EFC-B78F-497E-B060-5C961E859784}" type="slidenum">
              <a:rPr lang="en-US" altLang="zh-CN"/>
              <a:pPr/>
              <a:t>9</a:t>
            </a:fld>
            <a:endParaRPr lang="en-US" altLang="zh-CN"/>
          </a:p>
        </p:txBody>
      </p:sp>
      <p:sp>
        <p:nvSpPr>
          <p:cNvPr id="80899"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FA8C691C-EFD2-478D-8746-E7F180C6C369}" type="slidenum">
              <a:rPr kumimoji="0" lang="en-US" altLang="zh-CN" sz="1200" b="1">
                <a:latin typeface="Arial" charset="0"/>
                <a:ea typeface="宋体" pitchFamily="2" charset="-122"/>
              </a:rPr>
              <a:pPr algn="r"/>
              <a:t>9</a:t>
            </a:fld>
            <a:endParaRPr kumimoji="0" lang="en-US" altLang="zh-CN" sz="1200" b="1">
              <a:latin typeface="Arial" charset="0"/>
              <a:ea typeface="宋体" pitchFamily="2" charset="-122"/>
            </a:endParaRPr>
          </a:p>
        </p:txBody>
      </p:sp>
      <p:sp>
        <p:nvSpPr>
          <p:cNvPr id="80900" name="Rectangle 2"/>
          <p:cNvSpPr>
            <a:spLocks noGrp="1" noRot="1" noChangeAspect="1" noChangeArrowheads="1" noTextEdit="1"/>
          </p:cNvSpPr>
          <p:nvPr>
            <p:ph type="sldImg"/>
          </p:nvPr>
        </p:nvSpPr>
        <p:spPr>
          <a:ln/>
        </p:spPr>
      </p:sp>
      <p:sp>
        <p:nvSpPr>
          <p:cNvPr id="80901" name="Rectangle 3"/>
          <p:cNvSpPr>
            <a:spLocks noGrp="1" noChangeArrowheads="1"/>
          </p:cNvSpPr>
          <p:nvPr>
            <p:ph type="body" idx="1"/>
          </p:nvPr>
        </p:nvSpPr>
        <p:spPr>
          <a:xfrm>
            <a:off x="685800" y="4343400"/>
            <a:ext cx="5486400" cy="4114800"/>
          </a:xfrm>
          <a:noFill/>
          <a:ln w="9525"/>
        </p:spPr>
        <p:txBody>
          <a:bodyPr wrap="square"/>
          <a:lstStyle/>
          <a:p>
            <a:pPr eaLnBrk="1" hangingPunct="1">
              <a:spcBef>
                <a:spcPct val="0"/>
              </a:spcBef>
            </a:pPr>
            <a:endParaRPr lang="zh-CN" altLang="en-US" dirty="0"/>
          </a:p>
        </p:txBody>
      </p:sp>
    </p:spTree>
    <p:extLst>
      <p:ext uri="{BB962C8B-B14F-4D97-AF65-F5344CB8AC3E}">
        <p14:creationId xmlns:p14="http://schemas.microsoft.com/office/powerpoint/2010/main" val="25852773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BBB41EFC-B78F-497E-B060-5C961E859784}" type="slidenum">
              <a:rPr lang="en-US" altLang="zh-CN"/>
              <a:pPr/>
              <a:t>10</a:t>
            </a:fld>
            <a:endParaRPr lang="en-US" altLang="zh-CN"/>
          </a:p>
        </p:txBody>
      </p:sp>
      <p:sp>
        <p:nvSpPr>
          <p:cNvPr id="80899"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FA8C691C-EFD2-478D-8746-E7F180C6C369}" type="slidenum">
              <a:rPr kumimoji="0" lang="en-US" altLang="zh-CN" sz="1200" b="1">
                <a:latin typeface="Arial" charset="0"/>
                <a:ea typeface="宋体" pitchFamily="2" charset="-122"/>
              </a:rPr>
              <a:pPr algn="r"/>
              <a:t>10</a:t>
            </a:fld>
            <a:endParaRPr kumimoji="0" lang="en-US" altLang="zh-CN" sz="1200" b="1">
              <a:latin typeface="Arial" charset="0"/>
              <a:ea typeface="宋体" pitchFamily="2" charset="-122"/>
            </a:endParaRPr>
          </a:p>
        </p:txBody>
      </p:sp>
      <p:sp>
        <p:nvSpPr>
          <p:cNvPr id="80900" name="Rectangle 2"/>
          <p:cNvSpPr>
            <a:spLocks noGrp="1" noRot="1" noChangeAspect="1" noChangeArrowheads="1" noTextEdit="1"/>
          </p:cNvSpPr>
          <p:nvPr>
            <p:ph type="sldImg"/>
          </p:nvPr>
        </p:nvSpPr>
        <p:spPr>
          <a:ln/>
        </p:spPr>
      </p:sp>
      <p:sp>
        <p:nvSpPr>
          <p:cNvPr id="80901" name="Rectangle 3"/>
          <p:cNvSpPr>
            <a:spLocks noGrp="1" noChangeArrowheads="1"/>
          </p:cNvSpPr>
          <p:nvPr>
            <p:ph type="body" idx="1"/>
          </p:nvPr>
        </p:nvSpPr>
        <p:spPr>
          <a:xfrm>
            <a:off x="685800" y="4343400"/>
            <a:ext cx="5486400" cy="4114800"/>
          </a:xfrm>
          <a:noFill/>
          <a:ln w="9525"/>
        </p:spPr>
        <p:txBody>
          <a:bodyPr wrap="square"/>
          <a:lstStyle/>
          <a:p>
            <a:pPr eaLnBrk="1" hangingPunct="1">
              <a:spcBef>
                <a:spcPct val="0"/>
              </a:spcBef>
            </a:pPr>
            <a:r>
              <a:rPr lang="en-US" altLang="zh-CN" sz="1200" b="1" kern="1200" dirty="0">
                <a:solidFill>
                  <a:srgbClr val="0000CC"/>
                </a:solidFill>
                <a:latin typeface="+mn-ea"/>
                <a:ea typeface="宋体" pitchFamily="2" charset="-122"/>
                <a:cs typeface="+mn-cs"/>
              </a:rPr>
              <a:t>Exec </a:t>
            </a:r>
            <a:r>
              <a:rPr lang="en-US" altLang="zh-CN" sz="1200" b="0" i="0" kern="1200" dirty="0" err="1">
                <a:solidFill>
                  <a:schemeClr val="tx1"/>
                </a:solidFill>
                <a:effectLst/>
                <a:latin typeface="Arial" pitchFamily="34" charset="0"/>
                <a:ea typeface="宋体" pitchFamily="2" charset="-122"/>
                <a:cs typeface="+mn-cs"/>
              </a:rPr>
              <a:t>ɪgˈzek</a:t>
            </a:r>
            <a:endParaRPr lang="zh-CN" altLang="en-US" dirty="0"/>
          </a:p>
        </p:txBody>
      </p:sp>
    </p:spTree>
    <p:extLst>
      <p:ext uri="{BB962C8B-B14F-4D97-AF65-F5344CB8AC3E}">
        <p14:creationId xmlns:p14="http://schemas.microsoft.com/office/powerpoint/2010/main" val="1300565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title" preserve="1">
  <p:cSld name="标题幻灯片">
    <p:spTree>
      <p:nvGrpSpPr>
        <p:cNvPr id="1" name=""/>
        <p:cNvGrpSpPr/>
        <p:nvPr/>
      </p:nvGrpSpPr>
      <p:grpSpPr>
        <a:xfrm>
          <a:off x="0" y="0"/>
          <a:ext cx="0" cy="0"/>
          <a:chOff x="0" y="0"/>
          <a:chExt cx="0" cy="0"/>
        </a:xfrm>
      </p:grpSpPr>
      <p:sp>
        <p:nvSpPr>
          <p:cNvPr id="7" name="Rectangle 10"/>
          <p:cNvSpPr>
            <a:spLocks noChangeArrowheads="1"/>
          </p:cNvSpPr>
          <p:nvPr userDrawn="1"/>
        </p:nvSpPr>
        <p:spPr bwMode="white">
          <a:xfrm>
            <a:off x="2627313" y="692150"/>
            <a:ext cx="6315075" cy="1301750"/>
          </a:xfrm>
          <a:prstGeom prst="rect">
            <a:avLst/>
          </a:prstGeom>
          <a:noFill/>
          <a:ln w="9525">
            <a:noFill/>
            <a:miter lim="800000"/>
            <a:headEnd/>
            <a:tailEnd/>
          </a:ln>
          <a:effectLst/>
        </p:spPr>
        <p:txBody>
          <a:bodyPr anchor="ctr"/>
          <a:lstStyle/>
          <a:p>
            <a:pPr>
              <a:defRPr/>
            </a:pPr>
            <a:r>
              <a:rPr lang="zh-CN" altLang="en-US" sz="4000" b="1">
                <a:solidFill>
                  <a:schemeClr val="tx2"/>
                </a:solidFill>
                <a:latin typeface="Times New Roman" pitchFamily="18" charset="0"/>
                <a:ea typeface="楷体_GB2312" pitchFamily="49" charset="-122"/>
              </a:rPr>
              <a:t>嵌入式系统原理及应用教程</a:t>
            </a:r>
          </a:p>
        </p:txBody>
      </p:sp>
      <p:sp>
        <p:nvSpPr>
          <p:cNvPr id="9" name="Rectangle 6"/>
          <p:cNvSpPr>
            <a:spLocks noGrp="1" noChangeArrowheads="1"/>
          </p:cNvSpPr>
          <p:nvPr>
            <p:ph type="dt" sz="half" idx="10"/>
          </p:nvPr>
        </p:nvSpPr>
        <p:spPr>
          <a:xfrm>
            <a:off x="457200" y="6477000"/>
            <a:ext cx="2133600" cy="244475"/>
          </a:xfrm>
        </p:spPr>
        <p:txBody>
          <a:bodyPr/>
          <a:lstStyle>
            <a:lvl1pPr>
              <a:defRPr sz="1200"/>
            </a:lvl1pPr>
          </a:lstStyle>
          <a:p>
            <a:pPr>
              <a:defRPr/>
            </a:pPr>
            <a:endParaRPr lang="en-US" altLang="zh-CN"/>
          </a:p>
        </p:txBody>
      </p:sp>
      <p:sp>
        <p:nvSpPr>
          <p:cNvPr id="10" name="Rectangle 7"/>
          <p:cNvSpPr>
            <a:spLocks noGrp="1" noChangeArrowheads="1"/>
          </p:cNvSpPr>
          <p:nvPr>
            <p:ph type="ftr" sz="quarter" idx="11"/>
          </p:nvPr>
        </p:nvSpPr>
        <p:spPr>
          <a:xfrm>
            <a:off x="3124200" y="6477000"/>
            <a:ext cx="2895600" cy="244475"/>
          </a:xfrm>
        </p:spPr>
        <p:txBody>
          <a:bodyPr/>
          <a:lstStyle>
            <a:lvl1pPr>
              <a:defRPr sz="1200"/>
            </a:lvl1pPr>
          </a:lstStyle>
          <a:p>
            <a:pPr>
              <a:defRPr/>
            </a:pPr>
            <a:endParaRPr lang="en-US" altLang="zh-CN"/>
          </a:p>
        </p:txBody>
      </p:sp>
      <p:sp>
        <p:nvSpPr>
          <p:cNvPr id="11" name="Rectangle 8"/>
          <p:cNvSpPr>
            <a:spLocks noGrp="1" noChangeArrowheads="1"/>
          </p:cNvSpPr>
          <p:nvPr>
            <p:ph type="sldNum" sz="quarter" idx="12"/>
          </p:nvPr>
        </p:nvSpPr>
        <p:spPr>
          <a:xfrm>
            <a:off x="6553200" y="6477000"/>
            <a:ext cx="2133600" cy="244475"/>
          </a:xfrm>
        </p:spPr>
        <p:txBody>
          <a:bodyPr/>
          <a:lstStyle>
            <a:lvl1pPr>
              <a:defRPr sz="1200"/>
            </a:lvl1pPr>
          </a:lstStyle>
          <a:p>
            <a:pPr>
              <a:defRPr/>
            </a:pPr>
            <a:fld id="{9CA3FB00-AEC8-4D31-A107-18E25BE6F68E}"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3"/>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5"/>
          <p:cNvSpPr>
            <a:spLocks noGrp="1" noChangeArrowheads="1"/>
          </p:cNvSpPr>
          <p:nvPr>
            <p:ph type="sldNum" sz="quarter" idx="12"/>
          </p:nvPr>
        </p:nvSpPr>
        <p:spPr>
          <a:ln/>
        </p:spPr>
        <p:txBody>
          <a:bodyPr/>
          <a:lstStyle>
            <a:lvl1pPr>
              <a:defRPr/>
            </a:lvl1pPr>
          </a:lstStyle>
          <a:p>
            <a:pPr>
              <a:defRPr/>
            </a:pPr>
            <a:fld id="{F70240DA-EB96-4F40-84C4-D5F1041F6722}"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91300" y="228600"/>
            <a:ext cx="2095500" cy="6629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4800" y="228600"/>
            <a:ext cx="6134100" cy="6629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3"/>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5"/>
          <p:cNvSpPr>
            <a:spLocks noGrp="1" noChangeArrowheads="1"/>
          </p:cNvSpPr>
          <p:nvPr>
            <p:ph type="sldNum" sz="quarter" idx="12"/>
          </p:nvPr>
        </p:nvSpPr>
        <p:spPr>
          <a:ln/>
        </p:spPr>
        <p:txBody>
          <a:bodyPr/>
          <a:lstStyle>
            <a:lvl1pPr>
              <a:defRPr/>
            </a:lvl1pPr>
          </a:lstStyle>
          <a:p>
            <a:pPr>
              <a:defRPr/>
            </a:pPr>
            <a:fld id="{848429C6-C7EE-4A8B-920C-0A2E933DE9F2}"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04800" y="228600"/>
            <a:ext cx="7162800" cy="838200"/>
          </a:xfrm>
        </p:spPr>
        <p:txBody>
          <a:bodyPr/>
          <a:lstStyle/>
          <a:p>
            <a:r>
              <a:rPr lang="zh-CN" altLang="en-US"/>
              <a:t>单击此处编辑母版标题样式</a:t>
            </a:r>
          </a:p>
        </p:txBody>
      </p:sp>
      <p:sp>
        <p:nvSpPr>
          <p:cNvPr id="3" name="表格占位符 2"/>
          <p:cNvSpPr>
            <a:spLocks noGrp="1"/>
          </p:cNvSpPr>
          <p:nvPr>
            <p:ph type="tbl" idx="1"/>
          </p:nvPr>
        </p:nvSpPr>
        <p:spPr>
          <a:xfrm>
            <a:off x="457200" y="1609725"/>
            <a:ext cx="8229600" cy="5248275"/>
          </a:xfrm>
        </p:spPr>
        <p:txBody>
          <a:bodyPr/>
          <a:lstStyle/>
          <a:p>
            <a:pPr lvl="0"/>
            <a:r>
              <a:rPr lang="zh-CN" altLang="en-US" noProof="0"/>
              <a:t>单击图标添加表格</a:t>
            </a:r>
          </a:p>
        </p:txBody>
      </p:sp>
      <p:sp>
        <p:nvSpPr>
          <p:cNvPr id="4" name="Rectangle 3"/>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5"/>
          <p:cNvSpPr>
            <a:spLocks noGrp="1" noChangeArrowheads="1"/>
          </p:cNvSpPr>
          <p:nvPr>
            <p:ph type="sldNum" sz="quarter" idx="12"/>
          </p:nvPr>
        </p:nvSpPr>
        <p:spPr>
          <a:ln/>
        </p:spPr>
        <p:txBody>
          <a:bodyPr/>
          <a:lstStyle>
            <a:lvl1pPr>
              <a:defRPr/>
            </a:lvl1pPr>
          </a:lstStyle>
          <a:p>
            <a:pPr>
              <a:defRPr/>
            </a:pPr>
            <a:fld id="{04FAEB68-EDE1-48E0-9731-A062AD7C29B7}"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3"/>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5"/>
          <p:cNvSpPr>
            <a:spLocks noGrp="1" noChangeArrowheads="1"/>
          </p:cNvSpPr>
          <p:nvPr>
            <p:ph type="sldNum" sz="quarter" idx="12"/>
          </p:nvPr>
        </p:nvSpPr>
        <p:spPr>
          <a:ln/>
        </p:spPr>
        <p:txBody>
          <a:bodyPr/>
          <a:lstStyle>
            <a:lvl1pPr>
              <a:defRPr/>
            </a:lvl1pPr>
          </a:lstStyle>
          <a:p>
            <a:pPr>
              <a:defRPr/>
            </a:pPr>
            <a:fld id="{48A4DD4F-F5BB-4C48-A429-261A15828944}"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3"/>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5"/>
          <p:cNvSpPr>
            <a:spLocks noGrp="1" noChangeArrowheads="1"/>
          </p:cNvSpPr>
          <p:nvPr>
            <p:ph type="sldNum" sz="quarter" idx="12"/>
          </p:nvPr>
        </p:nvSpPr>
        <p:spPr>
          <a:ln/>
        </p:spPr>
        <p:txBody>
          <a:bodyPr/>
          <a:lstStyle>
            <a:lvl1pPr>
              <a:defRPr/>
            </a:lvl1pPr>
          </a:lstStyle>
          <a:p>
            <a:pPr>
              <a:defRPr/>
            </a:pPr>
            <a:fld id="{B976FD8E-BC0E-4FAF-929B-42DBCDE07ADE}"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97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97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3"/>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5"/>
          <p:cNvSpPr>
            <a:spLocks noGrp="1" noChangeArrowheads="1"/>
          </p:cNvSpPr>
          <p:nvPr>
            <p:ph type="sldNum" sz="quarter" idx="12"/>
          </p:nvPr>
        </p:nvSpPr>
        <p:spPr>
          <a:ln/>
        </p:spPr>
        <p:txBody>
          <a:bodyPr/>
          <a:lstStyle>
            <a:lvl1pPr>
              <a:defRPr/>
            </a:lvl1pPr>
          </a:lstStyle>
          <a:p>
            <a:pPr>
              <a:defRPr/>
            </a:pPr>
            <a:fld id="{5E7EA5F2-D70B-4ADF-8D00-163612D83317}"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3"/>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4"/>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5"/>
          <p:cNvSpPr>
            <a:spLocks noGrp="1" noChangeArrowheads="1"/>
          </p:cNvSpPr>
          <p:nvPr>
            <p:ph type="sldNum" sz="quarter" idx="12"/>
          </p:nvPr>
        </p:nvSpPr>
        <p:spPr>
          <a:ln/>
        </p:spPr>
        <p:txBody>
          <a:bodyPr/>
          <a:lstStyle>
            <a:lvl1pPr>
              <a:defRPr/>
            </a:lvl1pPr>
          </a:lstStyle>
          <a:p>
            <a:pPr>
              <a:defRPr/>
            </a:pPr>
            <a:fld id="{3FA8F371-DDBB-4ED1-BC19-B8BB83E45EA8}"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3"/>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4"/>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5"/>
          <p:cNvSpPr>
            <a:spLocks noGrp="1" noChangeArrowheads="1"/>
          </p:cNvSpPr>
          <p:nvPr>
            <p:ph type="sldNum" sz="quarter" idx="12"/>
          </p:nvPr>
        </p:nvSpPr>
        <p:spPr>
          <a:ln/>
        </p:spPr>
        <p:txBody>
          <a:bodyPr/>
          <a:lstStyle>
            <a:lvl1pPr>
              <a:defRPr/>
            </a:lvl1pPr>
          </a:lstStyle>
          <a:p>
            <a:pPr>
              <a:defRPr/>
            </a:pPr>
            <a:fld id="{97F17537-8E0B-4F5F-BFD9-33F8F2A78942}"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3"/>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4"/>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5"/>
          <p:cNvSpPr>
            <a:spLocks noGrp="1" noChangeArrowheads="1"/>
          </p:cNvSpPr>
          <p:nvPr>
            <p:ph type="sldNum" sz="quarter" idx="12"/>
          </p:nvPr>
        </p:nvSpPr>
        <p:spPr>
          <a:ln/>
        </p:spPr>
        <p:txBody>
          <a:bodyPr/>
          <a:lstStyle>
            <a:lvl1pPr>
              <a:defRPr/>
            </a:lvl1pPr>
          </a:lstStyle>
          <a:p>
            <a:pPr>
              <a:defRPr/>
            </a:pPr>
            <a:fld id="{2FE7F327-47C0-400D-A77B-0C0707B3FD61}"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3"/>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5"/>
          <p:cNvSpPr>
            <a:spLocks noGrp="1" noChangeArrowheads="1"/>
          </p:cNvSpPr>
          <p:nvPr>
            <p:ph type="sldNum" sz="quarter" idx="12"/>
          </p:nvPr>
        </p:nvSpPr>
        <p:spPr>
          <a:ln/>
        </p:spPr>
        <p:txBody>
          <a:bodyPr/>
          <a:lstStyle>
            <a:lvl1pPr>
              <a:defRPr/>
            </a:lvl1pPr>
          </a:lstStyle>
          <a:p>
            <a:pPr>
              <a:defRPr/>
            </a:pPr>
            <a:fld id="{C0E61320-1ABB-4935-A69F-A831F91BA37A}"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3"/>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5"/>
          <p:cNvSpPr>
            <a:spLocks noGrp="1" noChangeArrowheads="1"/>
          </p:cNvSpPr>
          <p:nvPr>
            <p:ph type="sldNum" sz="quarter" idx="12"/>
          </p:nvPr>
        </p:nvSpPr>
        <p:spPr>
          <a:ln/>
        </p:spPr>
        <p:txBody>
          <a:bodyPr/>
          <a:lstStyle>
            <a:lvl1pPr>
              <a:defRPr/>
            </a:lvl1pPr>
          </a:lstStyle>
          <a:p>
            <a:pPr>
              <a:defRPr/>
            </a:pPr>
            <a:fld id="{B2E3E282-F83E-4758-89AA-989A0A77927C}"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Pr>
        <a:solidFill>
          <a:schemeClr val="tx2"/>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body" idx="1"/>
          </p:nvPr>
        </p:nvSpPr>
        <p:spPr bwMode="auto">
          <a:xfrm>
            <a:off x="457200" y="1609725"/>
            <a:ext cx="8229600" cy="5248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a:t>一级标题</a:t>
            </a:r>
          </a:p>
          <a:p>
            <a:pPr lvl="1"/>
            <a:r>
              <a:rPr lang="zh-CN" altLang="en-US" dirty="0"/>
              <a:t>二级标题</a:t>
            </a:r>
          </a:p>
          <a:p>
            <a:pPr lvl="2"/>
            <a:r>
              <a:rPr lang="zh-CN" altLang="en-US" dirty="0"/>
              <a:t>三级标题</a:t>
            </a:r>
          </a:p>
        </p:txBody>
      </p:sp>
      <p:sp>
        <p:nvSpPr>
          <p:cNvPr id="3075" name="Rectangle 3"/>
          <p:cNvSpPr>
            <a:spLocks noGrp="1" noChangeArrowheads="1"/>
          </p:cNvSpPr>
          <p:nvPr>
            <p:ph type="dt" sz="half" idx="2"/>
          </p:nvPr>
        </p:nvSpPr>
        <p:spPr bwMode="auto">
          <a:xfrm>
            <a:off x="457200" y="6400800"/>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34" charset="0"/>
                <a:ea typeface="宋体" pitchFamily="2" charset="-122"/>
              </a:defRPr>
            </a:lvl1pPr>
          </a:lstStyle>
          <a:p>
            <a:pPr>
              <a:defRPr/>
            </a:pPr>
            <a:endParaRPr lang="en-US" altLang="zh-CN"/>
          </a:p>
        </p:txBody>
      </p:sp>
      <p:sp>
        <p:nvSpPr>
          <p:cNvPr id="3076" name="Rectangle 4"/>
          <p:cNvSpPr>
            <a:spLocks noGrp="1" noChangeArrowheads="1"/>
          </p:cNvSpPr>
          <p:nvPr>
            <p:ph type="ftr" sz="quarter" idx="3"/>
          </p:nvPr>
        </p:nvSpPr>
        <p:spPr bwMode="auto">
          <a:xfrm>
            <a:off x="3124200" y="6400800"/>
            <a:ext cx="2895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34" charset="0"/>
                <a:ea typeface="宋体" pitchFamily="2" charset="-122"/>
              </a:defRPr>
            </a:lvl1pPr>
          </a:lstStyle>
          <a:p>
            <a:pPr>
              <a:defRPr/>
            </a:pPr>
            <a:endParaRPr lang="en-US" altLang="zh-CN"/>
          </a:p>
        </p:txBody>
      </p:sp>
      <p:sp>
        <p:nvSpPr>
          <p:cNvPr id="3077" name="Rectangle 5"/>
          <p:cNvSpPr>
            <a:spLocks noGrp="1" noChangeArrowheads="1"/>
          </p:cNvSpPr>
          <p:nvPr>
            <p:ph type="sldNum" sz="quarter" idx="4"/>
          </p:nvPr>
        </p:nvSpPr>
        <p:spPr bwMode="auto">
          <a:xfrm>
            <a:off x="6553200" y="6400800"/>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pitchFamily="34" charset="0"/>
                <a:ea typeface="宋体" pitchFamily="2" charset="-122"/>
              </a:defRPr>
            </a:lvl1pPr>
          </a:lstStyle>
          <a:p>
            <a:pPr>
              <a:defRPr/>
            </a:pPr>
            <a:fld id="{20E04964-1779-4DED-89F8-0FA911829D34}" type="slidenum">
              <a:rPr lang="en-US" altLang="zh-CN"/>
              <a:pPr>
                <a:defRPr/>
              </a:pPr>
              <a:t>‹#›</a:t>
            </a:fld>
            <a:endParaRPr lang="en-US" altLang="zh-CN"/>
          </a:p>
        </p:txBody>
      </p:sp>
      <p:sp>
        <p:nvSpPr>
          <p:cNvPr id="1030" name="Rectangle 6"/>
          <p:cNvSpPr>
            <a:spLocks noGrp="1" noChangeArrowheads="1"/>
          </p:cNvSpPr>
          <p:nvPr>
            <p:ph type="title"/>
          </p:nvPr>
        </p:nvSpPr>
        <p:spPr bwMode="black">
          <a:xfrm>
            <a:off x="304800" y="228600"/>
            <a:ext cx="71628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endParaRPr lang="zh-CN" altLang="zh-CN" dirty="0"/>
          </a:p>
        </p:txBody>
      </p:sp>
      <p:sp>
        <p:nvSpPr>
          <p:cNvPr id="10" name="Rectangle 13"/>
          <p:cNvSpPr txBox="1">
            <a:spLocks noChangeArrowheads="1"/>
          </p:cNvSpPr>
          <p:nvPr userDrawn="1"/>
        </p:nvSpPr>
        <p:spPr bwMode="auto">
          <a:xfrm>
            <a:off x="0" y="6531426"/>
            <a:ext cx="653143" cy="2667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b="1">
                <a:solidFill>
                  <a:schemeClr val="folHlink"/>
                </a:solidFill>
                <a:latin typeface="文鼎中特广告体" pitchFamily="33" charset="-122"/>
                <a:ea typeface="文鼎中特广告体" pitchFamily="33" charset="-122"/>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66EED6D-2BCF-49C3-A2BB-5D9F30128102}" type="slidenum">
              <a:rPr kumimoji="0" lang="en-US" altLang="zh-CN" sz="1200" b="1" i="0" u="none" strike="noStrike" kern="1200" cap="none" spc="0" normalizeH="0" baseline="0" noProof="0" smtClean="0">
                <a:ln>
                  <a:noFill/>
                </a:ln>
                <a:solidFill>
                  <a:srgbClr val="000008"/>
                </a:solidFill>
                <a:effectLst/>
                <a:uLnTx/>
                <a:uFillTx/>
                <a:latin typeface="文鼎中特广告体" pitchFamily="33" charset="-122"/>
                <a:ea typeface="文鼎中特广告体" pitchFamily="33"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r>
              <a:rPr kumimoji="0" lang="en-US" altLang="zh-CN" sz="1200" b="1" i="0" u="none" strike="noStrike" kern="1200" cap="none" spc="0" normalizeH="0" baseline="0" noProof="0" smtClean="0">
                <a:ln>
                  <a:noFill/>
                </a:ln>
                <a:solidFill>
                  <a:srgbClr val="000008"/>
                </a:solidFill>
                <a:effectLst/>
                <a:uLnTx/>
                <a:uFillTx/>
                <a:latin typeface="文鼎中特广告体" pitchFamily="33" charset="-122"/>
                <a:ea typeface="文鼎中特广告体" pitchFamily="33" charset="-122"/>
                <a:cs typeface="+mn-cs"/>
              </a:rPr>
              <a:t>/65</a:t>
            </a:r>
            <a:endParaRPr kumimoji="0" lang="en-US" altLang="zh-CN" sz="1200" b="1" i="0" u="none" strike="noStrike" kern="1200" cap="none" spc="0" normalizeH="0" baseline="0" noProof="0" dirty="0">
              <a:ln>
                <a:noFill/>
              </a:ln>
              <a:solidFill>
                <a:srgbClr val="000008"/>
              </a:solidFill>
              <a:effectLst/>
              <a:uLnTx/>
              <a:uFillTx/>
              <a:latin typeface="文鼎中特广告体" pitchFamily="33" charset="-122"/>
              <a:ea typeface="文鼎中特广告体" pitchFamily="33" charset="-122"/>
              <a:cs typeface="+mn-cs"/>
            </a:endParaRPr>
          </a:p>
        </p:txBody>
      </p:sp>
      <p:sp>
        <p:nvSpPr>
          <p:cNvPr id="13" name="Line 8"/>
          <p:cNvSpPr>
            <a:spLocks noChangeShapeType="1"/>
          </p:cNvSpPr>
          <p:nvPr userDrawn="1"/>
        </p:nvSpPr>
        <p:spPr bwMode="auto">
          <a:xfrm>
            <a:off x="228600" y="764704"/>
            <a:ext cx="8686800" cy="0"/>
          </a:xfrm>
          <a:prstGeom prst="line">
            <a:avLst/>
          </a:prstGeom>
          <a:noFill/>
          <a:ln w="57150" cmpd="thinThick">
            <a:solidFill>
              <a:srgbClr val="0574D0"/>
            </a:solidFill>
            <a:round/>
            <a:headEnd/>
            <a:tailEnd/>
          </a:ln>
          <a:effectLst/>
        </p:spPr>
        <p:txBody>
          <a:bodyPr/>
          <a:lstStyle/>
          <a:p>
            <a:pPr>
              <a:defRPr/>
            </a:pPr>
            <a:endParaRPr lang="zh-CN" altLang="en-US">
              <a:latin typeface="Arial" charset="0"/>
              <a:ea typeface="宋体" charset="-122"/>
            </a:endParaRPr>
          </a:p>
        </p:txBody>
      </p:sp>
    </p:spTree>
  </p:cSld>
  <p:clrMap bg1="dk2" tx1="lt1" bg2="dk1" tx2="lt2" accent1="accent1" accent2="accent2" accent3="accent3" accent4="accent4" accent5="accent5" accent6="accent6" hlink="hlink" folHlink="folHlink"/>
  <p:sldLayoutIdLst>
    <p:sldLayoutId id="2147483713"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rtl="0" eaLnBrk="0" fontAlgn="base" hangingPunct="0">
        <a:spcBef>
          <a:spcPct val="0"/>
        </a:spcBef>
        <a:spcAft>
          <a:spcPct val="0"/>
        </a:spcAft>
        <a:defRPr sz="3600" b="1">
          <a:solidFill>
            <a:schemeClr val="tx2"/>
          </a:solidFill>
          <a:latin typeface="+mj-lt"/>
          <a:ea typeface="+mj-ea"/>
          <a:cs typeface="+mj-cs"/>
        </a:defRPr>
      </a:lvl1pPr>
      <a:lvl2pPr algn="l" rtl="0" eaLnBrk="0" fontAlgn="base" hangingPunct="0">
        <a:spcBef>
          <a:spcPct val="0"/>
        </a:spcBef>
        <a:spcAft>
          <a:spcPct val="0"/>
        </a:spcAft>
        <a:defRPr sz="3600" b="1">
          <a:solidFill>
            <a:schemeClr val="tx2"/>
          </a:solidFill>
          <a:latin typeface="Times New Roman" pitchFamily="18" charset="0"/>
          <a:ea typeface="楷体_GB2312" pitchFamily="49" charset="-122"/>
        </a:defRPr>
      </a:lvl2pPr>
      <a:lvl3pPr algn="l" rtl="0" eaLnBrk="0" fontAlgn="base" hangingPunct="0">
        <a:spcBef>
          <a:spcPct val="0"/>
        </a:spcBef>
        <a:spcAft>
          <a:spcPct val="0"/>
        </a:spcAft>
        <a:defRPr sz="3600" b="1">
          <a:solidFill>
            <a:schemeClr val="tx2"/>
          </a:solidFill>
          <a:latin typeface="Times New Roman" pitchFamily="18" charset="0"/>
          <a:ea typeface="楷体_GB2312" pitchFamily="49" charset="-122"/>
        </a:defRPr>
      </a:lvl3pPr>
      <a:lvl4pPr algn="l" rtl="0" eaLnBrk="0" fontAlgn="base" hangingPunct="0">
        <a:spcBef>
          <a:spcPct val="0"/>
        </a:spcBef>
        <a:spcAft>
          <a:spcPct val="0"/>
        </a:spcAft>
        <a:defRPr sz="3600" b="1">
          <a:solidFill>
            <a:schemeClr val="tx2"/>
          </a:solidFill>
          <a:latin typeface="Times New Roman" pitchFamily="18" charset="0"/>
          <a:ea typeface="楷体_GB2312" pitchFamily="49" charset="-122"/>
        </a:defRPr>
      </a:lvl4pPr>
      <a:lvl5pPr algn="l" rtl="0" eaLnBrk="0" fontAlgn="base" hangingPunct="0">
        <a:spcBef>
          <a:spcPct val="0"/>
        </a:spcBef>
        <a:spcAft>
          <a:spcPct val="0"/>
        </a:spcAft>
        <a:defRPr sz="3600" b="1">
          <a:solidFill>
            <a:schemeClr val="tx2"/>
          </a:solidFill>
          <a:latin typeface="Times New Roman" pitchFamily="18" charset="0"/>
          <a:ea typeface="楷体_GB2312" pitchFamily="49" charset="-122"/>
        </a:defRPr>
      </a:lvl5pPr>
      <a:lvl6pPr marL="457200" algn="l" rtl="0" eaLnBrk="1" fontAlgn="base" hangingPunct="1">
        <a:spcBef>
          <a:spcPct val="0"/>
        </a:spcBef>
        <a:spcAft>
          <a:spcPct val="0"/>
        </a:spcAft>
        <a:defRPr sz="3600" b="1">
          <a:solidFill>
            <a:schemeClr val="tx2"/>
          </a:solidFill>
          <a:latin typeface="Times New Roman" pitchFamily="18" charset="0"/>
          <a:ea typeface="楷体_GB2312" pitchFamily="49" charset="-122"/>
        </a:defRPr>
      </a:lvl6pPr>
      <a:lvl7pPr marL="914400" algn="l" rtl="0" eaLnBrk="1" fontAlgn="base" hangingPunct="1">
        <a:spcBef>
          <a:spcPct val="0"/>
        </a:spcBef>
        <a:spcAft>
          <a:spcPct val="0"/>
        </a:spcAft>
        <a:defRPr sz="3600" b="1">
          <a:solidFill>
            <a:schemeClr val="tx2"/>
          </a:solidFill>
          <a:latin typeface="Times New Roman" pitchFamily="18" charset="0"/>
          <a:ea typeface="楷体_GB2312" pitchFamily="49" charset="-122"/>
        </a:defRPr>
      </a:lvl7pPr>
      <a:lvl8pPr marL="1371600" algn="l" rtl="0" eaLnBrk="1" fontAlgn="base" hangingPunct="1">
        <a:spcBef>
          <a:spcPct val="0"/>
        </a:spcBef>
        <a:spcAft>
          <a:spcPct val="0"/>
        </a:spcAft>
        <a:defRPr sz="3600" b="1">
          <a:solidFill>
            <a:schemeClr val="tx2"/>
          </a:solidFill>
          <a:latin typeface="Times New Roman" pitchFamily="18" charset="0"/>
          <a:ea typeface="楷体_GB2312" pitchFamily="49" charset="-122"/>
        </a:defRPr>
      </a:lvl8pPr>
      <a:lvl9pPr marL="1828800" algn="l" rtl="0" eaLnBrk="1" fontAlgn="base" hangingPunct="1">
        <a:spcBef>
          <a:spcPct val="0"/>
        </a:spcBef>
        <a:spcAft>
          <a:spcPct val="0"/>
        </a:spcAft>
        <a:defRPr sz="3600" b="1">
          <a:solidFill>
            <a:schemeClr val="tx2"/>
          </a:solidFill>
          <a:latin typeface="Times New Roman" pitchFamily="18" charset="0"/>
          <a:ea typeface="楷体_GB2312" pitchFamily="49" charset="-122"/>
        </a:defRPr>
      </a:lvl9pPr>
    </p:titleStyle>
    <p:bodyStyle>
      <a:lvl1pPr marL="342900" indent="-342900" algn="l" rtl="0" eaLnBrk="0" fontAlgn="base" hangingPunct="0">
        <a:spcBef>
          <a:spcPct val="20000"/>
        </a:spcBef>
        <a:spcAft>
          <a:spcPct val="0"/>
        </a:spcAft>
        <a:buClr>
          <a:schemeClr val="accent1"/>
        </a:buClr>
        <a:buSzPct val="60000"/>
        <a:buFont typeface="Wingdings" pitchFamily="2" charset="2"/>
        <a:buChar char="u"/>
        <a:defRPr sz="2600" b="1">
          <a:solidFill>
            <a:srgbClr val="0000CC"/>
          </a:solidFill>
          <a:latin typeface="+mn-lt"/>
          <a:ea typeface="+mn-ea"/>
          <a:cs typeface="+mn-cs"/>
        </a:defRPr>
      </a:lvl1pPr>
      <a:lvl2pPr marL="742950" indent="-285750" algn="l" rtl="0" eaLnBrk="0" fontAlgn="base" hangingPunct="0">
        <a:spcBef>
          <a:spcPct val="20000"/>
        </a:spcBef>
        <a:spcAft>
          <a:spcPct val="0"/>
        </a:spcAft>
        <a:buClr>
          <a:srgbClr val="CC0000"/>
        </a:buClr>
        <a:buSzPct val="50000"/>
        <a:buFont typeface="Wingdings" pitchFamily="2" charset="2"/>
        <a:buChar char="u"/>
        <a:defRPr sz="2400" b="1">
          <a:solidFill>
            <a:srgbClr val="CC0000"/>
          </a:solidFill>
          <a:latin typeface="+mn-lt"/>
          <a:ea typeface="+mn-ea"/>
        </a:defRPr>
      </a:lvl2pPr>
      <a:lvl3pPr marL="1143000" indent="-228600" algn="l" rtl="0" eaLnBrk="0" fontAlgn="base" hangingPunct="0">
        <a:spcBef>
          <a:spcPct val="20000"/>
        </a:spcBef>
        <a:spcAft>
          <a:spcPct val="0"/>
        </a:spcAft>
        <a:buClr>
          <a:srgbClr val="CC0000"/>
        </a:buClr>
        <a:buSzPct val="50000"/>
        <a:buFont typeface="Wingdings" pitchFamily="2" charset="2"/>
        <a:buChar char="u"/>
        <a:defRPr sz="2400" b="1">
          <a:solidFill>
            <a:srgbClr val="0000CC"/>
          </a:solidFill>
          <a:latin typeface="+mn-lt"/>
          <a:ea typeface="+mn-ea"/>
        </a:defRPr>
      </a:lvl3pPr>
      <a:lvl4pPr marL="1600200" indent="-228600" algn="l" rtl="0" eaLnBrk="0" fontAlgn="base" hangingPunct="0">
        <a:spcBef>
          <a:spcPct val="20000"/>
        </a:spcBef>
        <a:spcAft>
          <a:spcPct val="0"/>
        </a:spcAft>
        <a:buChar char="–"/>
        <a:defRPr sz="2000">
          <a:solidFill>
            <a:schemeClr val="tx2"/>
          </a:solidFill>
          <a:latin typeface="Arial" pitchFamily="34" charset="0"/>
          <a:ea typeface="宋体" pitchFamily="2" charset="-122"/>
        </a:defRPr>
      </a:lvl4pPr>
      <a:lvl5pPr marL="2057400" indent="-228600" algn="l" rtl="0" eaLnBrk="0" fontAlgn="base" hangingPunct="0">
        <a:spcBef>
          <a:spcPct val="20000"/>
        </a:spcBef>
        <a:spcAft>
          <a:spcPct val="0"/>
        </a:spcAft>
        <a:buChar char="»"/>
        <a:defRPr sz="2000">
          <a:solidFill>
            <a:schemeClr val="tx2"/>
          </a:solidFill>
          <a:latin typeface="Arial" pitchFamily="34" charset="0"/>
          <a:ea typeface="宋体" pitchFamily="2" charset="-122"/>
        </a:defRPr>
      </a:lvl5pPr>
      <a:lvl6pPr marL="2514600" indent="-228600" algn="l" rtl="0" eaLnBrk="1" fontAlgn="base" hangingPunct="1">
        <a:spcBef>
          <a:spcPct val="20000"/>
        </a:spcBef>
        <a:spcAft>
          <a:spcPct val="0"/>
        </a:spcAft>
        <a:buChar char="»"/>
        <a:defRPr sz="2000">
          <a:solidFill>
            <a:schemeClr val="tx2"/>
          </a:solidFill>
          <a:latin typeface="Arial" pitchFamily="34" charset="0"/>
          <a:ea typeface="宋体" pitchFamily="2" charset="-122"/>
        </a:defRPr>
      </a:lvl6pPr>
      <a:lvl7pPr marL="2971800" indent="-228600" algn="l" rtl="0" eaLnBrk="1" fontAlgn="base" hangingPunct="1">
        <a:spcBef>
          <a:spcPct val="20000"/>
        </a:spcBef>
        <a:spcAft>
          <a:spcPct val="0"/>
        </a:spcAft>
        <a:buChar char="»"/>
        <a:defRPr sz="2000">
          <a:solidFill>
            <a:schemeClr val="tx2"/>
          </a:solidFill>
          <a:latin typeface="Arial" pitchFamily="34" charset="0"/>
          <a:ea typeface="宋体" pitchFamily="2" charset="-122"/>
        </a:defRPr>
      </a:lvl7pPr>
      <a:lvl8pPr marL="3429000" indent="-228600" algn="l" rtl="0" eaLnBrk="1" fontAlgn="base" hangingPunct="1">
        <a:spcBef>
          <a:spcPct val="20000"/>
        </a:spcBef>
        <a:spcAft>
          <a:spcPct val="0"/>
        </a:spcAft>
        <a:buChar char="»"/>
        <a:defRPr sz="2000">
          <a:solidFill>
            <a:schemeClr val="tx2"/>
          </a:solidFill>
          <a:latin typeface="Arial" pitchFamily="34" charset="0"/>
          <a:ea typeface="宋体" pitchFamily="2" charset="-122"/>
        </a:defRPr>
      </a:lvl8pPr>
      <a:lvl9pPr marL="3886200" indent="-228600" algn="l" rtl="0" eaLnBrk="1" fontAlgn="base" hangingPunct="1">
        <a:spcBef>
          <a:spcPct val="20000"/>
        </a:spcBef>
        <a:spcAft>
          <a:spcPct val="0"/>
        </a:spcAft>
        <a:buChar char="»"/>
        <a:defRPr sz="2000">
          <a:solidFill>
            <a:schemeClr val="tx2"/>
          </a:solidFill>
          <a:latin typeface="Arial" pitchFamily="34" charset="0"/>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2.emf"/><Relationship Id="rId4" Type="http://schemas.openxmlformats.org/officeDocument/2006/relationships/oleObject" Target="../embeddings/oleObject2.bin"/></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3.emf"/><Relationship Id="rId5" Type="http://schemas.openxmlformats.org/officeDocument/2006/relationships/oleObject" Target="../embeddings/Microsoft_Visio_2003-2010___1.vsd"/><Relationship Id="rId4" Type="http://schemas.openxmlformats.org/officeDocument/2006/relationships/oleObject" Target="../embeddings/oleObject3.bin"/></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4.emf"/><Relationship Id="rId4" Type="http://schemas.openxmlformats.org/officeDocument/2006/relationships/oleObject" Target="../embeddings/oleObject4.bin"/></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30.xml"/><Relationship Id="rId1" Type="http://schemas.openxmlformats.org/officeDocument/2006/relationships/slideLayout" Target="../slideLayouts/slideLayout7.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33.xml"/><Relationship Id="rId1" Type="http://schemas.openxmlformats.org/officeDocument/2006/relationships/slideLayout" Target="../slideLayouts/slideLayout7.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36.xml"/><Relationship Id="rId1" Type="http://schemas.openxmlformats.org/officeDocument/2006/relationships/slideLayout" Target="../slideLayouts/slideLayout7.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7.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7.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7.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143636" y="5795963"/>
            <a:ext cx="2795577" cy="10620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7" name="Rectangle 2"/>
          <p:cNvSpPr txBox="1">
            <a:spLocks noChangeArrowheads="1"/>
          </p:cNvSpPr>
          <p:nvPr/>
        </p:nvSpPr>
        <p:spPr>
          <a:xfrm>
            <a:off x="22694" y="2221133"/>
            <a:ext cx="9121306" cy="785813"/>
          </a:xfrm>
          <a:prstGeom prst="rect">
            <a:avLst/>
          </a:prstGeom>
        </p:spPr>
        <p:txBody>
          <a:bodyPr/>
          <a:lstStyle/>
          <a:p>
            <a:pPr algn="ctr">
              <a:defRPr/>
            </a:pPr>
            <a:r>
              <a:rPr lang="en-US" altLang="zh-CN" sz="4000" b="1" kern="0" dirty="0" smtClean="0">
                <a:solidFill>
                  <a:srgbClr val="000008"/>
                </a:solidFill>
                <a:latin typeface="Times" pitchFamily="18" charset="0"/>
                <a:ea typeface="+mj-ea"/>
                <a:cs typeface="+mj-cs"/>
              </a:rPr>
              <a:t>《</a:t>
            </a:r>
            <a:r>
              <a:rPr lang="zh-CN" altLang="en-US" sz="4000" b="1" kern="0" dirty="0" smtClean="0">
                <a:solidFill>
                  <a:srgbClr val="000008"/>
                </a:solidFill>
                <a:latin typeface="Times" pitchFamily="18" charset="0"/>
                <a:ea typeface="+mj-ea"/>
                <a:cs typeface="+mj-cs"/>
              </a:rPr>
              <a:t>操作系统设计与实现</a:t>
            </a:r>
            <a:r>
              <a:rPr lang="en-US" altLang="zh-CN" sz="4000" b="1" kern="0" dirty="0" smtClean="0">
                <a:solidFill>
                  <a:srgbClr val="000008"/>
                </a:solidFill>
                <a:latin typeface="Times" pitchFamily="18" charset="0"/>
                <a:ea typeface="+mj-ea"/>
                <a:cs typeface="+mj-cs"/>
              </a:rPr>
              <a:t>》</a:t>
            </a:r>
            <a:endParaRPr lang="zh-CN" altLang="zh-CN" sz="4000" kern="0" dirty="0">
              <a:solidFill>
                <a:srgbClr val="000008"/>
              </a:solidFill>
              <a:latin typeface="Times" pitchFamily="18" charset="0"/>
              <a:ea typeface="+mj-ea"/>
              <a:cs typeface="+mj-cs"/>
            </a:endParaRPr>
          </a:p>
        </p:txBody>
      </p:sp>
      <p:sp>
        <p:nvSpPr>
          <p:cNvPr id="28" name="Rectangle 2"/>
          <p:cNvSpPr txBox="1">
            <a:spLocks noChangeArrowheads="1"/>
          </p:cNvSpPr>
          <p:nvPr/>
        </p:nvSpPr>
        <p:spPr>
          <a:xfrm>
            <a:off x="0" y="3775582"/>
            <a:ext cx="9144000" cy="785812"/>
          </a:xfrm>
          <a:prstGeom prst="rect">
            <a:avLst/>
          </a:prstGeom>
        </p:spPr>
        <p:txBody>
          <a:bodyPr/>
          <a:lstStyle/>
          <a:p>
            <a:pPr algn="ctr">
              <a:defRPr/>
            </a:pPr>
            <a:r>
              <a:rPr lang="en-US" altLang="zh-CN" sz="3200" b="1" kern="0" dirty="0">
                <a:solidFill>
                  <a:srgbClr val="000008"/>
                </a:solidFill>
                <a:latin typeface="Times New Roman" panose="02020603050405020304" pitchFamily="18" charset="0"/>
                <a:ea typeface="+mj-ea"/>
                <a:cs typeface="Times New Roman" panose="02020603050405020304" pitchFamily="18" charset="0"/>
              </a:rPr>
              <a:t>Linux</a:t>
            </a:r>
            <a:r>
              <a:rPr lang="zh-CN" altLang="en-US" sz="3200" b="1" kern="0" dirty="0">
                <a:solidFill>
                  <a:srgbClr val="000008"/>
                </a:solidFill>
                <a:latin typeface="Times New Roman" panose="02020603050405020304" pitchFamily="18" charset="0"/>
                <a:ea typeface="+mj-ea"/>
                <a:cs typeface="Times New Roman" panose="02020603050405020304" pitchFamily="18" charset="0"/>
              </a:rPr>
              <a:t>系统编程</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774648" y="1822428"/>
            <a:ext cx="7302600" cy="3477875"/>
          </a:xfrm>
          <a:prstGeom prst="rect">
            <a:avLst/>
          </a:prstGeom>
        </p:spPr>
        <p:txBody>
          <a:bodyPr wrap="square">
            <a:spAutoFit/>
          </a:bodyPr>
          <a:lstStyle/>
          <a:p>
            <a:pPr marL="0" algn="just" eaLnBrk="1" hangingPunct="1">
              <a:lnSpc>
                <a:spcPct val="150000"/>
              </a:lnSpc>
              <a:buFont typeface="Wingdings" pitchFamily="2" charset="2"/>
              <a:buNone/>
            </a:pPr>
            <a:r>
              <a:rPr lang="en-US" altLang="zh-CN" sz="2000" dirty="0">
                <a:solidFill>
                  <a:srgbClr val="FF0000"/>
                </a:solidFill>
                <a:latin typeface="+mn-ea"/>
                <a:ea typeface="+mn-ea"/>
              </a:rPr>
              <a:t>fork</a:t>
            </a:r>
            <a:r>
              <a:rPr lang="zh-CN" altLang="en-US" sz="2000" dirty="0">
                <a:solidFill>
                  <a:srgbClr val="FF0000"/>
                </a:solidFill>
                <a:latin typeface="+mn-ea"/>
                <a:ea typeface="+mn-ea"/>
              </a:rPr>
              <a:t>与</a:t>
            </a:r>
            <a:r>
              <a:rPr lang="en-US" altLang="zh-CN" sz="2000" dirty="0">
                <a:solidFill>
                  <a:srgbClr val="FF0000"/>
                </a:solidFill>
                <a:latin typeface="+mn-ea"/>
                <a:ea typeface="+mn-ea"/>
              </a:rPr>
              <a:t>vfork</a:t>
            </a:r>
            <a:r>
              <a:rPr lang="zh-CN" altLang="en-US" sz="2000" dirty="0">
                <a:solidFill>
                  <a:srgbClr val="FF0000"/>
                </a:solidFill>
                <a:latin typeface="+mn-ea"/>
                <a:ea typeface="+mn-ea"/>
              </a:rPr>
              <a:t>的差异：</a:t>
            </a:r>
            <a:endParaRPr lang="en-US" altLang="zh-CN" sz="2000" dirty="0">
              <a:solidFill>
                <a:srgbClr val="FF0000"/>
              </a:solidFill>
              <a:latin typeface="+mn-ea"/>
              <a:ea typeface="+mn-ea"/>
            </a:endParaRPr>
          </a:p>
          <a:p>
            <a:pPr marL="342900" indent="-342900" algn="just" eaLnBrk="1" hangingPunct="1">
              <a:lnSpc>
                <a:spcPct val="150000"/>
              </a:lnSpc>
              <a:spcBef>
                <a:spcPts val="600"/>
              </a:spcBef>
              <a:buFont typeface="Wingdings" panose="05000000000000000000" pitchFamily="2" charset="2"/>
              <a:buChar char="Ø"/>
            </a:pPr>
            <a:r>
              <a:rPr lang="en-US" altLang="zh-CN" sz="2000" dirty="0">
                <a:solidFill>
                  <a:srgbClr val="000008"/>
                </a:solidFill>
                <a:latin typeface="+mn-ea"/>
                <a:ea typeface="+mn-ea"/>
              </a:rPr>
              <a:t> </a:t>
            </a:r>
            <a:r>
              <a:rPr lang="en-US" altLang="zh-CN" sz="2000" dirty="0" smtClean="0">
                <a:solidFill>
                  <a:srgbClr val="000008"/>
                </a:solidFill>
                <a:latin typeface="+mn-ea"/>
                <a:ea typeface="+mn-ea"/>
              </a:rPr>
              <a:t>fork</a:t>
            </a:r>
            <a:r>
              <a:rPr lang="en-US" altLang="zh-CN" sz="2000" dirty="0">
                <a:solidFill>
                  <a:srgbClr val="000008"/>
                </a:solidFill>
                <a:latin typeface="+mn-ea"/>
                <a:ea typeface="+mn-ea"/>
              </a:rPr>
              <a:t>()</a:t>
            </a:r>
            <a:r>
              <a:rPr lang="zh-CN" altLang="en-US" sz="2000" dirty="0">
                <a:solidFill>
                  <a:srgbClr val="000008"/>
                </a:solidFill>
                <a:latin typeface="+mn-ea"/>
                <a:ea typeface="+mn-ea"/>
              </a:rPr>
              <a:t>创建子进程，子进程是父进程的副本，完整地复制父进程的整个地址空间。</a:t>
            </a:r>
            <a:r>
              <a:rPr lang="zh-CN" altLang="en-US" sz="2000" u="sng" dirty="0">
                <a:solidFill>
                  <a:srgbClr val="0000FF"/>
                </a:solidFill>
                <a:latin typeface="+mn-ea"/>
                <a:ea typeface="+mn-ea"/>
              </a:rPr>
              <a:t>父、子进程并不共享这些存储空间。</a:t>
            </a:r>
            <a:endParaRPr lang="en-US" altLang="zh-CN" sz="2000" u="sng" dirty="0">
              <a:solidFill>
                <a:srgbClr val="0000FF"/>
              </a:solidFill>
              <a:latin typeface="+mn-ea"/>
              <a:ea typeface="+mn-ea"/>
            </a:endParaRPr>
          </a:p>
          <a:p>
            <a:pPr marL="342900" indent="-342900" algn="just" eaLnBrk="1" hangingPunct="1">
              <a:lnSpc>
                <a:spcPct val="150000"/>
              </a:lnSpc>
              <a:spcBef>
                <a:spcPts val="600"/>
              </a:spcBef>
              <a:buFont typeface="Wingdings" panose="05000000000000000000" pitchFamily="2" charset="2"/>
              <a:buChar char="Ø"/>
            </a:pPr>
            <a:r>
              <a:rPr lang="en-US" altLang="zh-CN" sz="2000" dirty="0">
                <a:solidFill>
                  <a:srgbClr val="000008"/>
                </a:solidFill>
                <a:latin typeface="+mn-ea"/>
                <a:ea typeface="+mn-ea"/>
              </a:rPr>
              <a:t> </a:t>
            </a:r>
            <a:r>
              <a:rPr lang="en-US" altLang="zh-CN" sz="2000" dirty="0" smtClean="0">
                <a:solidFill>
                  <a:srgbClr val="000008"/>
                </a:solidFill>
                <a:latin typeface="+mn-ea"/>
                <a:ea typeface="+mn-ea"/>
              </a:rPr>
              <a:t>vfork</a:t>
            </a:r>
            <a:r>
              <a:rPr lang="en-US" altLang="zh-CN" sz="2000" dirty="0">
                <a:solidFill>
                  <a:srgbClr val="000008"/>
                </a:solidFill>
                <a:latin typeface="+mn-ea"/>
                <a:ea typeface="+mn-ea"/>
              </a:rPr>
              <a:t>()</a:t>
            </a:r>
            <a:r>
              <a:rPr lang="zh-CN" altLang="en-US" sz="2000" dirty="0">
                <a:solidFill>
                  <a:srgbClr val="000008"/>
                </a:solidFill>
                <a:latin typeface="+mn-ea"/>
                <a:ea typeface="+mn-ea"/>
              </a:rPr>
              <a:t>创建的进程并不将父进程的地址空间完全复制到子进程中，因为子进程会立即调用</a:t>
            </a:r>
            <a:r>
              <a:rPr lang="en-US" altLang="zh-CN" sz="2000" dirty="0">
                <a:solidFill>
                  <a:srgbClr val="000008"/>
                </a:solidFill>
                <a:latin typeface="+mn-ea"/>
                <a:ea typeface="+mn-ea"/>
              </a:rPr>
              <a:t>exec(</a:t>
            </a:r>
            <a:r>
              <a:rPr lang="zh-CN" altLang="en-US" sz="2000" dirty="0">
                <a:solidFill>
                  <a:srgbClr val="000008"/>
                </a:solidFill>
                <a:latin typeface="+mn-ea"/>
                <a:ea typeface="+mn-ea"/>
              </a:rPr>
              <a:t>或</a:t>
            </a:r>
            <a:r>
              <a:rPr lang="en-US" altLang="zh-CN" sz="2000" dirty="0">
                <a:solidFill>
                  <a:srgbClr val="000008"/>
                </a:solidFill>
                <a:latin typeface="+mn-ea"/>
                <a:ea typeface="+mn-ea"/>
              </a:rPr>
              <a:t>exit)</a:t>
            </a:r>
            <a:r>
              <a:rPr lang="zh-CN" altLang="en-US" sz="2000" dirty="0">
                <a:solidFill>
                  <a:srgbClr val="000008"/>
                </a:solidFill>
                <a:latin typeface="+mn-ea"/>
                <a:ea typeface="+mn-ea"/>
              </a:rPr>
              <a:t>，于是也就不会存放该地址空间。相反，在子进程调用</a:t>
            </a:r>
            <a:r>
              <a:rPr lang="en-US" altLang="zh-CN" sz="2000" dirty="0">
                <a:solidFill>
                  <a:srgbClr val="000008"/>
                </a:solidFill>
                <a:latin typeface="+mn-ea"/>
                <a:ea typeface="+mn-ea"/>
              </a:rPr>
              <a:t>exec</a:t>
            </a:r>
            <a:r>
              <a:rPr lang="zh-CN" altLang="en-US" sz="2000" dirty="0">
                <a:solidFill>
                  <a:srgbClr val="000008"/>
                </a:solidFill>
                <a:latin typeface="+mn-ea"/>
                <a:ea typeface="+mn-ea"/>
              </a:rPr>
              <a:t>或</a:t>
            </a:r>
            <a:r>
              <a:rPr lang="en-US" altLang="zh-CN" sz="2000" dirty="0">
                <a:solidFill>
                  <a:srgbClr val="000008"/>
                </a:solidFill>
                <a:latin typeface="+mn-ea"/>
                <a:ea typeface="+mn-ea"/>
              </a:rPr>
              <a:t>exit</a:t>
            </a:r>
            <a:r>
              <a:rPr lang="zh-CN" altLang="en-US" sz="2000" dirty="0">
                <a:solidFill>
                  <a:srgbClr val="000008"/>
                </a:solidFill>
                <a:latin typeface="+mn-ea"/>
                <a:ea typeface="+mn-ea"/>
              </a:rPr>
              <a:t>之前，它在父进程的空间进行。</a:t>
            </a:r>
            <a:endParaRPr lang="en-US" altLang="zh-CN" sz="2000" dirty="0">
              <a:solidFill>
                <a:srgbClr val="000008"/>
              </a:solidFill>
              <a:latin typeface="+mn-ea"/>
              <a:ea typeface="+mn-ea"/>
            </a:endParaRPr>
          </a:p>
        </p:txBody>
      </p:sp>
      <p:sp>
        <p:nvSpPr>
          <p:cNvPr id="5" name="Rectangle 2"/>
          <p:cNvSpPr>
            <a:spLocks noChangeArrowheads="1"/>
          </p:cNvSpPr>
          <p:nvPr/>
        </p:nvSpPr>
        <p:spPr bwMode="auto">
          <a:xfrm>
            <a:off x="1005840" y="108564"/>
            <a:ext cx="2743200" cy="563562"/>
          </a:xfrm>
          <a:prstGeom prst="rect">
            <a:avLst/>
          </a:prstGeom>
          <a:noFill/>
          <a:ln w="9525">
            <a:noFill/>
            <a:miter lim="800000"/>
            <a:headEnd/>
            <a:tailEnd/>
          </a:ln>
          <a:effectLst/>
        </p:spPr>
        <p:txBody>
          <a:bodyPr anchor="ctr"/>
          <a:lstStyle/>
          <a:p>
            <a:r>
              <a:rPr lang="zh-CN" altLang="en-US" b="1" dirty="0" smtClean="0">
                <a:solidFill>
                  <a:srgbClr val="000008"/>
                </a:solidFill>
                <a:latin typeface="+mn-ea"/>
                <a:ea typeface="+mn-ea"/>
              </a:rPr>
              <a:t>进程</a:t>
            </a:r>
            <a:r>
              <a:rPr lang="zh-CN" altLang="en-US" b="1" dirty="0">
                <a:solidFill>
                  <a:srgbClr val="000008"/>
                </a:solidFill>
                <a:latin typeface="+mn-ea"/>
                <a:ea typeface="+mn-ea"/>
              </a:rPr>
              <a:t>的创建</a:t>
            </a:r>
          </a:p>
        </p:txBody>
      </p:sp>
      <p:sp>
        <p:nvSpPr>
          <p:cNvPr id="7" name="矩形 6"/>
          <p:cNvSpPr/>
          <p:nvPr/>
        </p:nvSpPr>
        <p:spPr>
          <a:xfrm>
            <a:off x="654713" y="954091"/>
            <a:ext cx="2621231" cy="523220"/>
          </a:xfrm>
          <a:prstGeom prst="rect">
            <a:avLst/>
          </a:prstGeom>
        </p:spPr>
        <p:txBody>
          <a:bodyPr wrap="none">
            <a:spAutoFit/>
          </a:bodyPr>
          <a:lstStyle/>
          <a:p>
            <a:pPr marL="457200" indent="-457200" algn="ctr">
              <a:buSzPct val="80000"/>
              <a:buFont typeface="Wingdings" panose="05000000000000000000" pitchFamily="2" charset="2"/>
              <a:buChar char="n"/>
              <a:defRPr/>
            </a:pPr>
            <a:r>
              <a:rPr lang="en-US" altLang="zh-CN" kern="10" smtClean="0">
                <a:solidFill>
                  <a:srgbClr val="000008"/>
                </a:solidFill>
                <a:latin typeface="宋体"/>
              </a:rPr>
              <a:t>vfork</a:t>
            </a:r>
            <a:r>
              <a:rPr lang="en-US" altLang="zh-CN" kern="10" dirty="0">
                <a:solidFill>
                  <a:srgbClr val="000008"/>
                </a:solidFill>
                <a:latin typeface="宋体"/>
              </a:rPr>
              <a:t>()</a:t>
            </a:r>
            <a:r>
              <a:rPr lang="zh-CN" altLang="en-US" kern="10" dirty="0">
                <a:solidFill>
                  <a:srgbClr val="000008"/>
                </a:solidFill>
                <a:latin typeface="宋体"/>
              </a:rPr>
              <a:t>函数</a:t>
            </a:r>
          </a:p>
        </p:txBody>
      </p:sp>
    </p:spTree>
    <p:extLst>
      <p:ext uri="{BB962C8B-B14F-4D97-AF65-F5344CB8AC3E}">
        <p14:creationId xmlns:p14="http://schemas.microsoft.com/office/powerpoint/2010/main" val="41570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85192" y="1560235"/>
            <a:ext cx="7788248" cy="2554545"/>
          </a:xfrm>
          <a:prstGeom prst="rect">
            <a:avLst/>
          </a:prstGeom>
        </p:spPr>
        <p:txBody>
          <a:bodyPr wrap="square">
            <a:spAutoFit/>
          </a:bodyPr>
          <a:lstStyle/>
          <a:p>
            <a:pPr marL="0" algn="just" eaLnBrk="1" hangingPunct="1">
              <a:lnSpc>
                <a:spcPct val="150000"/>
              </a:lnSpc>
              <a:buFont typeface="Wingdings" pitchFamily="2" charset="2"/>
              <a:buNone/>
            </a:pPr>
            <a:r>
              <a:rPr lang="en-US" altLang="zh-CN" sz="2000" b="1" dirty="0">
                <a:solidFill>
                  <a:srgbClr val="FF0000"/>
                </a:solidFill>
                <a:latin typeface="+mn-ea"/>
                <a:ea typeface="+mn-ea"/>
              </a:rPr>
              <a:t>fork</a:t>
            </a:r>
            <a:r>
              <a:rPr lang="zh-CN" altLang="en-US" sz="2000" b="1" dirty="0">
                <a:solidFill>
                  <a:srgbClr val="FF0000"/>
                </a:solidFill>
                <a:latin typeface="+mn-ea"/>
                <a:ea typeface="+mn-ea"/>
              </a:rPr>
              <a:t>与</a:t>
            </a:r>
            <a:r>
              <a:rPr lang="en-US" altLang="zh-CN" sz="2000" b="1" dirty="0">
                <a:solidFill>
                  <a:srgbClr val="FF0000"/>
                </a:solidFill>
                <a:latin typeface="+mn-ea"/>
                <a:ea typeface="+mn-ea"/>
              </a:rPr>
              <a:t>vfork</a:t>
            </a:r>
            <a:r>
              <a:rPr lang="zh-CN" altLang="en-US" sz="2000" b="1" dirty="0">
                <a:solidFill>
                  <a:srgbClr val="FF0000"/>
                </a:solidFill>
                <a:latin typeface="+mn-ea"/>
                <a:ea typeface="+mn-ea"/>
              </a:rPr>
              <a:t>的差异：</a:t>
            </a:r>
            <a:endParaRPr lang="en-US" altLang="zh-CN" sz="2000" b="1" dirty="0">
              <a:solidFill>
                <a:srgbClr val="FF0000"/>
              </a:solidFill>
              <a:latin typeface="+mn-ea"/>
              <a:ea typeface="+mn-ea"/>
            </a:endParaRPr>
          </a:p>
          <a:p>
            <a:pPr marL="285750" indent="-285750" algn="just" eaLnBrk="1" hangingPunct="1">
              <a:lnSpc>
                <a:spcPct val="150000"/>
              </a:lnSpc>
              <a:spcBef>
                <a:spcPts val="600"/>
              </a:spcBef>
              <a:buFont typeface="Wingdings" panose="05000000000000000000" pitchFamily="2" charset="2"/>
              <a:buChar char="Ø"/>
            </a:pPr>
            <a:r>
              <a:rPr lang="en-US" altLang="zh-CN" sz="2000" dirty="0" smtClean="0">
                <a:solidFill>
                  <a:srgbClr val="000008"/>
                </a:solidFill>
                <a:latin typeface="+mn-ea"/>
                <a:ea typeface="+mn-ea"/>
              </a:rPr>
              <a:t>vfork</a:t>
            </a:r>
            <a:r>
              <a:rPr lang="zh-CN" altLang="en-US" sz="2000" dirty="0">
                <a:solidFill>
                  <a:srgbClr val="000008"/>
                </a:solidFill>
                <a:latin typeface="+mn-ea"/>
                <a:ea typeface="+mn-ea"/>
              </a:rPr>
              <a:t>保证子进程先运行，在调用</a:t>
            </a:r>
            <a:r>
              <a:rPr lang="en-US" altLang="zh-CN" sz="2000" dirty="0">
                <a:solidFill>
                  <a:srgbClr val="000008"/>
                </a:solidFill>
                <a:latin typeface="+mn-ea"/>
                <a:ea typeface="+mn-ea"/>
              </a:rPr>
              <a:t>exec</a:t>
            </a:r>
            <a:r>
              <a:rPr lang="zh-CN" altLang="en-US" sz="2000" dirty="0">
                <a:solidFill>
                  <a:srgbClr val="000008"/>
                </a:solidFill>
                <a:latin typeface="+mn-ea"/>
                <a:ea typeface="+mn-ea"/>
              </a:rPr>
              <a:t>或</a:t>
            </a:r>
            <a:r>
              <a:rPr lang="en-US" altLang="zh-CN" sz="2000" dirty="0">
                <a:solidFill>
                  <a:srgbClr val="000008"/>
                </a:solidFill>
                <a:latin typeface="+mn-ea"/>
                <a:ea typeface="+mn-ea"/>
              </a:rPr>
              <a:t>exit</a:t>
            </a:r>
            <a:r>
              <a:rPr lang="zh-CN" altLang="en-US" sz="2000" dirty="0">
                <a:solidFill>
                  <a:srgbClr val="000008"/>
                </a:solidFill>
                <a:latin typeface="+mn-ea"/>
                <a:ea typeface="+mn-ea"/>
              </a:rPr>
              <a:t>之前与父进程数据是共享的</a:t>
            </a:r>
            <a:r>
              <a:rPr lang="en-US" altLang="zh-CN" sz="2000" dirty="0">
                <a:solidFill>
                  <a:srgbClr val="000008"/>
                </a:solidFill>
                <a:latin typeface="+mn-ea"/>
                <a:ea typeface="+mn-ea"/>
              </a:rPr>
              <a:t>,</a:t>
            </a:r>
            <a:r>
              <a:rPr lang="zh-CN" altLang="en-US" sz="2000" dirty="0">
                <a:solidFill>
                  <a:srgbClr val="000008"/>
                </a:solidFill>
                <a:latin typeface="+mn-ea"/>
                <a:ea typeface="+mn-ea"/>
              </a:rPr>
              <a:t>在它调用</a:t>
            </a:r>
            <a:r>
              <a:rPr lang="en-US" altLang="zh-CN" sz="2000" dirty="0">
                <a:solidFill>
                  <a:srgbClr val="000008"/>
                </a:solidFill>
                <a:latin typeface="+mn-ea"/>
                <a:ea typeface="+mn-ea"/>
              </a:rPr>
              <a:t>exec</a:t>
            </a:r>
            <a:r>
              <a:rPr lang="zh-CN" altLang="en-US" sz="2000" dirty="0">
                <a:solidFill>
                  <a:srgbClr val="000008"/>
                </a:solidFill>
                <a:latin typeface="+mn-ea"/>
                <a:ea typeface="+mn-ea"/>
              </a:rPr>
              <a:t>或</a:t>
            </a:r>
            <a:r>
              <a:rPr lang="en-US" altLang="zh-CN" sz="2000" dirty="0">
                <a:solidFill>
                  <a:srgbClr val="000008"/>
                </a:solidFill>
                <a:latin typeface="+mn-ea"/>
                <a:ea typeface="+mn-ea"/>
              </a:rPr>
              <a:t>exit</a:t>
            </a:r>
            <a:r>
              <a:rPr lang="zh-CN" altLang="en-US" sz="2000" dirty="0">
                <a:solidFill>
                  <a:srgbClr val="000008"/>
                </a:solidFill>
                <a:latin typeface="+mn-ea"/>
                <a:ea typeface="+mn-ea"/>
              </a:rPr>
              <a:t>之后父进程才可能被调度运行；</a:t>
            </a:r>
            <a:endParaRPr lang="en-US" altLang="zh-CN" sz="2000" dirty="0">
              <a:solidFill>
                <a:srgbClr val="000008"/>
              </a:solidFill>
              <a:latin typeface="+mn-ea"/>
              <a:ea typeface="+mn-ea"/>
            </a:endParaRPr>
          </a:p>
          <a:p>
            <a:pPr marL="285750" indent="-285750" algn="just" eaLnBrk="1" hangingPunct="1">
              <a:lnSpc>
                <a:spcPct val="150000"/>
              </a:lnSpc>
              <a:spcBef>
                <a:spcPts val="600"/>
              </a:spcBef>
              <a:buFont typeface="Wingdings" panose="05000000000000000000" pitchFamily="2" charset="2"/>
              <a:buChar char="Ø"/>
            </a:pPr>
            <a:r>
              <a:rPr lang="en-US" altLang="zh-CN" sz="2000" dirty="0" smtClean="0">
                <a:solidFill>
                  <a:srgbClr val="000008"/>
                </a:solidFill>
                <a:latin typeface="+mn-ea"/>
                <a:ea typeface="+mn-ea"/>
              </a:rPr>
              <a:t>fork</a:t>
            </a:r>
            <a:r>
              <a:rPr lang="zh-CN" altLang="en-US" sz="2000" dirty="0">
                <a:solidFill>
                  <a:srgbClr val="000008"/>
                </a:solidFill>
                <a:latin typeface="+mn-ea"/>
                <a:ea typeface="+mn-ea"/>
              </a:rPr>
              <a:t>的父子进程是同级别的，没有前后限制。</a:t>
            </a:r>
            <a:r>
              <a:rPr lang="en-US" altLang="zh-CN" sz="2000" dirty="0">
                <a:solidFill>
                  <a:srgbClr val="000008"/>
                </a:solidFill>
                <a:latin typeface="+mn-ea"/>
                <a:ea typeface="+mn-ea"/>
              </a:rPr>
              <a:t>vfork</a:t>
            </a:r>
            <a:r>
              <a:rPr lang="zh-CN" altLang="en-US" sz="2000" dirty="0">
                <a:solidFill>
                  <a:srgbClr val="000008"/>
                </a:solidFill>
                <a:latin typeface="+mn-ea"/>
                <a:ea typeface="+mn-ea"/>
              </a:rPr>
              <a:t>保证子进程先运行，如果子进程依赖于父进程的进一步动作，则会导致死锁。</a:t>
            </a:r>
            <a:endParaRPr lang="en-US" altLang="zh-CN" sz="2000" dirty="0">
              <a:solidFill>
                <a:srgbClr val="000008"/>
              </a:solidFill>
              <a:latin typeface="+mn-ea"/>
              <a:ea typeface="+mn-ea"/>
            </a:endParaRPr>
          </a:p>
        </p:txBody>
      </p:sp>
      <p:sp>
        <p:nvSpPr>
          <p:cNvPr id="5" name="矩形 4"/>
          <p:cNvSpPr/>
          <p:nvPr/>
        </p:nvSpPr>
        <p:spPr>
          <a:xfrm>
            <a:off x="774648" y="4140631"/>
            <a:ext cx="7698792" cy="1405193"/>
          </a:xfrm>
          <a:prstGeom prst="rect">
            <a:avLst/>
          </a:prstGeom>
        </p:spPr>
        <p:txBody>
          <a:bodyPr wrap="square">
            <a:spAutoFit/>
          </a:bodyPr>
          <a:lstStyle/>
          <a:p>
            <a:pPr marL="0" algn="just" eaLnBrk="1" hangingPunct="1">
              <a:lnSpc>
                <a:spcPct val="150000"/>
              </a:lnSpc>
              <a:buFont typeface="Wingdings" pitchFamily="2" charset="2"/>
              <a:buNone/>
            </a:pPr>
            <a:r>
              <a:rPr lang="en-US" altLang="zh-CN" sz="2000" dirty="0">
                <a:solidFill>
                  <a:srgbClr val="0000FF"/>
                </a:solidFill>
                <a:latin typeface="+mn-ea"/>
                <a:ea typeface="+mn-ea"/>
              </a:rPr>
              <a:t>vfork</a:t>
            </a:r>
            <a:r>
              <a:rPr lang="zh-CN" altLang="en-US" sz="2000" dirty="0">
                <a:solidFill>
                  <a:srgbClr val="0000FF"/>
                </a:solidFill>
                <a:latin typeface="+mn-ea"/>
                <a:ea typeface="+mn-ea"/>
              </a:rPr>
              <a:t>函数是通过允许父子进程可访问相同物理内存从而伪装了对进程地址空间的真实拷贝，当子进程需要改变内存中数据时才复制父进程。这就是著名的“写操作时拷贝”（</a:t>
            </a:r>
            <a:r>
              <a:rPr lang="en-US" altLang="zh-CN" sz="2000" dirty="0">
                <a:solidFill>
                  <a:srgbClr val="0000FF"/>
                </a:solidFill>
                <a:latin typeface="+mn-ea"/>
                <a:ea typeface="+mn-ea"/>
              </a:rPr>
              <a:t>copy-on-write</a:t>
            </a:r>
            <a:r>
              <a:rPr lang="zh-CN" altLang="en-US" sz="2000" dirty="0">
                <a:solidFill>
                  <a:srgbClr val="0000FF"/>
                </a:solidFill>
                <a:latin typeface="+mn-ea"/>
                <a:ea typeface="+mn-ea"/>
              </a:rPr>
              <a:t>）技术</a:t>
            </a:r>
            <a:endParaRPr lang="en-US" altLang="zh-CN" sz="2000" dirty="0">
              <a:solidFill>
                <a:srgbClr val="0000FF"/>
              </a:solidFill>
              <a:latin typeface="+mn-ea"/>
              <a:ea typeface="+mn-ea"/>
            </a:endParaRPr>
          </a:p>
        </p:txBody>
      </p:sp>
      <p:sp>
        <p:nvSpPr>
          <p:cNvPr id="6" name="Rectangle 2"/>
          <p:cNvSpPr>
            <a:spLocks noChangeArrowheads="1"/>
          </p:cNvSpPr>
          <p:nvPr/>
        </p:nvSpPr>
        <p:spPr bwMode="auto">
          <a:xfrm>
            <a:off x="1005840" y="108564"/>
            <a:ext cx="2743200" cy="563562"/>
          </a:xfrm>
          <a:prstGeom prst="rect">
            <a:avLst/>
          </a:prstGeom>
          <a:noFill/>
          <a:ln w="9525">
            <a:noFill/>
            <a:miter lim="800000"/>
            <a:headEnd/>
            <a:tailEnd/>
          </a:ln>
          <a:effectLst/>
        </p:spPr>
        <p:txBody>
          <a:bodyPr anchor="ctr"/>
          <a:lstStyle/>
          <a:p>
            <a:r>
              <a:rPr lang="zh-CN" altLang="en-US" b="1" dirty="0" smtClean="0">
                <a:solidFill>
                  <a:srgbClr val="000008"/>
                </a:solidFill>
                <a:latin typeface="+mn-ea"/>
                <a:ea typeface="+mn-ea"/>
              </a:rPr>
              <a:t>进程</a:t>
            </a:r>
            <a:r>
              <a:rPr lang="zh-CN" altLang="en-US" b="1" dirty="0">
                <a:solidFill>
                  <a:srgbClr val="000008"/>
                </a:solidFill>
                <a:latin typeface="+mn-ea"/>
                <a:ea typeface="+mn-ea"/>
              </a:rPr>
              <a:t>的创建</a:t>
            </a:r>
          </a:p>
        </p:txBody>
      </p:sp>
      <p:sp>
        <p:nvSpPr>
          <p:cNvPr id="9" name="矩形 8"/>
          <p:cNvSpPr/>
          <p:nvPr/>
        </p:nvSpPr>
        <p:spPr>
          <a:xfrm>
            <a:off x="654713" y="954091"/>
            <a:ext cx="2621231" cy="523220"/>
          </a:xfrm>
          <a:prstGeom prst="rect">
            <a:avLst/>
          </a:prstGeom>
        </p:spPr>
        <p:txBody>
          <a:bodyPr wrap="none">
            <a:spAutoFit/>
          </a:bodyPr>
          <a:lstStyle/>
          <a:p>
            <a:pPr marL="457200" indent="-457200" algn="ctr">
              <a:buSzPct val="80000"/>
              <a:buFont typeface="Wingdings" panose="05000000000000000000" pitchFamily="2" charset="2"/>
              <a:buChar char="n"/>
              <a:defRPr/>
            </a:pPr>
            <a:r>
              <a:rPr lang="en-US" altLang="zh-CN" kern="10" smtClean="0">
                <a:solidFill>
                  <a:srgbClr val="000008"/>
                </a:solidFill>
                <a:latin typeface="宋体"/>
              </a:rPr>
              <a:t>vfork</a:t>
            </a:r>
            <a:r>
              <a:rPr lang="en-US" altLang="zh-CN" kern="10" dirty="0">
                <a:solidFill>
                  <a:srgbClr val="000008"/>
                </a:solidFill>
                <a:latin typeface="宋体"/>
              </a:rPr>
              <a:t>()</a:t>
            </a:r>
            <a:r>
              <a:rPr lang="zh-CN" altLang="en-US" kern="10" dirty="0">
                <a:solidFill>
                  <a:srgbClr val="000008"/>
                </a:solidFill>
                <a:latin typeface="宋体"/>
              </a:rPr>
              <a:t>函数</a:t>
            </a:r>
          </a:p>
        </p:txBody>
      </p:sp>
    </p:spTree>
    <p:extLst>
      <p:ext uri="{BB962C8B-B14F-4D97-AF65-F5344CB8AC3E}">
        <p14:creationId xmlns:p14="http://schemas.microsoft.com/office/powerpoint/2010/main" val="461445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图示 5"/>
          <p:cNvGraphicFramePr/>
          <p:nvPr>
            <p:extLst>
              <p:ext uri="{D42A27DB-BD31-4B8C-83A1-F6EECF244321}">
                <p14:modId xmlns:p14="http://schemas.microsoft.com/office/powerpoint/2010/main" val="4246238433"/>
              </p:ext>
            </p:extLst>
          </p:nvPr>
        </p:nvGraphicFramePr>
        <p:xfrm>
          <a:off x="2965428" y="2774953"/>
          <a:ext cx="1857388" cy="17859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矩形 6"/>
          <p:cNvSpPr/>
          <p:nvPr/>
        </p:nvSpPr>
        <p:spPr>
          <a:xfrm>
            <a:off x="4864104" y="2665414"/>
            <a:ext cx="1204928" cy="499624"/>
          </a:xfrm>
          <a:prstGeom prst="rect">
            <a:avLst/>
          </a:prstGeom>
          <a:solidFill>
            <a:schemeClr val="tx1"/>
          </a:solidFill>
        </p:spPr>
        <p:txBody>
          <a:bodyPr wrap="square">
            <a:spAutoFit/>
          </a:bodyPr>
          <a:lstStyle/>
          <a:p>
            <a:pPr marL="0" algn="ctr" eaLnBrk="1" hangingPunct="1">
              <a:lnSpc>
                <a:spcPct val="150000"/>
              </a:lnSpc>
              <a:buFont typeface="Wingdings" pitchFamily="2" charset="2"/>
              <a:buNone/>
            </a:pPr>
            <a:r>
              <a:rPr lang="en-US" altLang="zh-CN" sz="2000" b="1" dirty="0" err="1">
                <a:solidFill>
                  <a:srgbClr val="000008"/>
                </a:solidFill>
                <a:latin typeface="+mn-ea"/>
                <a:ea typeface="+mn-ea"/>
              </a:rPr>
              <a:t>vfork.c</a:t>
            </a:r>
            <a:endParaRPr lang="en-US" altLang="zh-CN" sz="2000" b="1" dirty="0">
              <a:solidFill>
                <a:srgbClr val="000008"/>
              </a:solidFill>
              <a:latin typeface="+mn-ea"/>
              <a:ea typeface="+mn-ea"/>
            </a:endParaRPr>
          </a:p>
        </p:txBody>
      </p:sp>
      <p:sp>
        <p:nvSpPr>
          <p:cNvPr id="9" name="Rectangle 2"/>
          <p:cNvSpPr>
            <a:spLocks noChangeArrowheads="1"/>
          </p:cNvSpPr>
          <p:nvPr/>
        </p:nvSpPr>
        <p:spPr bwMode="auto">
          <a:xfrm>
            <a:off x="1005840" y="108564"/>
            <a:ext cx="2743200" cy="563562"/>
          </a:xfrm>
          <a:prstGeom prst="rect">
            <a:avLst/>
          </a:prstGeom>
          <a:noFill/>
          <a:ln w="9525">
            <a:noFill/>
            <a:miter lim="800000"/>
            <a:headEnd/>
            <a:tailEnd/>
          </a:ln>
          <a:effectLst/>
        </p:spPr>
        <p:txBody>
          <a:bodyPr anchor="ctr"/>
          <a:lstStyle/>
          <a:p>
            <a:r>
              <a:rPr lang="zh-CN" altLang="en-US" b="1" dirty="0" smtClean="0">
                <a:solidFill>
                  <a:srgbClr val="000008"/>
                </a:solidFill>
                <a:latin typeface="+mn-ea"/>
                <a:ea typeface="+mn-ea"/>
              </a:rPr>
              <a:t>进程</a:t>
            </a:r>
            <a:r>
              <a:rPr lang="zh-CN" altLang="en-US" b="1" dirty="0">
                <a:solidFill>
                  <a:srgbClr val="000008"/>
                </a:solidFill>
                <a:latin typeface="+mn-ea"/>
                <a:ea typeface="+mn-ea"/>
              </a:rPr>
              <a:t>的创建</a:t>
            </a:r>
          </a:p>
        </p:txBody>
      </p:sp>
      <p:sp>
        <p:nvSpPr>
          <p:cNvPr id="8" name="矩形 7"/>
          <p:cNvSpPr/>
          <p:nvPr/>
        </p:nvSpPr>
        <p:spPr>
          <a:xfrm>
            <a:off x="654713" y="954091"/>
            <a:ext cx="2621231" cy="523220"/>
          </a:xfrm>
          <a:prstGeom prst="rect">
            <a:avLst/>
          </a:prstGeom>
        </p:spPr>
        <p:txBody>
          <a:bodyPr wrap="none">
            <a:spAutoFit/>
          </a:bodyPr>
          <a:lstStyle/>
          <a:p>
            <a:pPr marL="457200" indent="-457200" algn="ctr">
              <a:buSzPct val="80000"/>
              <a:buFont typeface="Wingdings" panose="05000000000000000000" pitchFamily="2" charset="2"/>
              <a:buChar char="n"/>
              <a:defRPr/>
            </a:pPr>
            <a:r>
              <a:rPr lang="en-US" altLang="zh-CN" kern="10" smtClean="0">
                <a:solidFill>
                  <a:srgbClr val="000008"/>
                </a:solidFill>
                <a:latin typeface="宋体"/>
              </a:rPr>
              <a:t>vfork</a:t>
            </a:r>
            <a:r>
              <a:rPr lang="en-US" altLang="zh-CN" kern="10" dirty="0">
                <a:solidFill>
                  <a:srgbClr val="000008"/>
                </a:solidFill>
                <a:latin typeface="宋体"/>
              </a:rPr>
              <a:t>()</a:t>
            </a:r>
            <a:r>
              <a:rPr lang="zh-CN" altLang="en-US" kern="10" dirty="0">
                <a:solidFill>
                  <a:srgbClr val="000008"/>
                </a:solidFill>
                <a:latin typeface="宋体"/>
              </a:rPr>
              <a:t>函数</a:t>
            </a:r>
          </a:p>
        </p:txBody>
      </p:sp>
    </p:spTree>
    <p:extLst>
      <p:ext uri="{BB962C8B-B14F-4D97-AF65-F5344CB8AC3E}">
        <p14:creationId xmlns:p14="http://schemas.microsoft.com/office/powerpoint/2010/main" val="1465180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path" presetSubtype="0" accel="50000" decel="50000" fill="hold" grpId="0" nodeType="clickEffect">
                                  <p:stCondLst>
                                    <p:cond delay="0"/>
                                  </p:stCondLst>
                                  <p:childTnLst>
                                    <p:animMotion origin="layout" path="M -0.08316 0.0805 L 0.0309 -0.08004 " pathEditMode="relative" rAng="0" ptsTypes="AA">
                                      <p:cBhvr>
                                        <p:cTn id="6" dur="2000" fill="hold"/>
                                        <p:tgtEl>
                                          <p:spTgt spid="6"/>
                                        </p:tgtEl>
                                        <p:attrNameLst>
                                          <p:attrName>ppt_x</p:attrName>
                                          <p:attrName>ppt_y</p:attrName>
                                        </p:attrNameLst>
                                      </p:cBhvr>
                                      <p:rCtr x="5700" y="-8000"/>
                                    </p:animMotion>
                                  </p:childTnLst>
                                </p:cTn>
                              </p:par>
                              <p:par>
                                <p:cTn id="7" presetID="3" presetClass="entr" presetSubtype="1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animEffect transition="in" filter="blinds(horizontal)">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82875" y="904854"/>
            <a:ext cx="8149645" cy="5324535"/>
          </a:xfrm>
          <a:prstGeom prst="rect">
            <a:avLst/>
          </a:prstGeom>
        </p:spPr>
        <p:txBody>
          <a:bodyPr wrap="square">
            <a:spAutoFit/>
          </a:bodyPr>
          <a:lstStyle/>
          <a:p>
            <a:pPr marL="0" algn="just" eaLnBrk="1" hangingPunct="1">
              <a:lnSpc>
                <a:spcPct val="150000"/>
              </a:lnSpc>
              <a:buFont typeface="Wingdings" pitchFamily="2" charset="2"/>
              <a:buNone/>
            </a:pPr>
            <a:r>
              <a:rPr lang="en-US" altLang="zh-CN" sz="2000" b="1" dirty="0">
                <a:solidFill>
                  <a:srgbClr val="000008"/>
                </a:solidFill>
                <a:latin typeface="+mn-ea"/>
                <a:ea typeface="+mn-ea"/>
              </a:rPr>
              <a:t>system()</a:t>
            </a:r>
            <a:r>
              <a:rPr lang="zh-CN" altLang="en-US" sz="2000" b="1" dirty="0">
                <a:solidFill>
                  <a:srgbClr val="000008"/>
                </a:solidFill>
                <a:latin typeface="+mn-ea"/>
                <a:ea typeface="+mn-ea"/>
              </a:rPr>
              <a:t>函数可以在进程中开始某一进程，并使用系统函数库来创建新进程。</a:t>
            </a:r>
            <a:endParaRPr lang="en-US" altLang="zh-CN" sz="2000" b="1" dirty="0">
              <a:solidFill>
                <a:srgbClr val="000008"/>
              </a:solidFill>
              <a:latin typeface="+mn-ea"/>
              <a:ea typeface="+mn-ea"/>
            </a:endParaRPr>
          </a:p>
          <a:p>
            <a:pPr marL="0" algn="just" eaLnBrk="1" hangingPunct="1">
              <a:lnSpc>
                <a:spcPct val="150000"/>
              </a:lnSpc>
              <a:buFont typeface="Wingdings" pitchFamily="2" charset="2"/>
              <a:buNone/>
            </a:pPr>
            <a:r>
              <a:rPr lang="zh-CN" altLang="en-US" sz="2000" dirty="0">
                <a:solidFill>
                  <a:srgbClr val="000008"/>
                </a:solidFill>
                <a:latin typeface="+mn-ea"/>
                <a:ea typeface="+mn-ea"/>
              </a:rPr>
              <a:t>（</a:t>
            </a:r>
            <a:r>
              <a:rPr lang="en-US" altLang="zh-CN" sz="2000" dirty="0">
                <a:solidFill>
                  <a:srgbClr val="000008"/>
                </a:solidFill>
                <a:latin typeface="+mn-ea"/>
                <a:ea typeface="+mn-ea"/>
              </a:rPr>
              <a:t>1</a:t>
            </a:r>
            <a:r>
              <a:rPr lang="zh-CN" altLang="en-US" sz="2000" dirty="0">
                <a:solidFill>
                  <a:srgbClr val="000008"/>
                </a:solidFill>
                <a:latin typeface="+mn-ea"/>
                <a:ea typeface="+mn-ea"/>
              </a:rPr>
              <a:t>）头文件：</a:t>
            </a:r>
          </a:p>
          <a:p>
            <a:pPr marL="0" algn="just" eaLnBrk="1" hangingPunct="1">
              <a:lnSpc>
                <a:spcPct val="150000"/>
              </a:lnSpc>
              <a:buFont typeface="Wingdings" pitchFamily="2" charset="2"/>
              <a:buNone/>
            </a:pPr>
            <a:r>
              <a:rPr lang="en-US" altLang="zh-CN" sz="2000" dirty="0">
                <a:solidFill>
                  <a:srgbClr val="FF0000"/>
                </a:solidFill>
                <a:latin typeface="+mn-ea"/>
                <a:ea typeface="+mn-ea"/>
              </a:rPr>
              <a:t>#include &lt;</a:t>
            </a:r>
            <a:r>
              <a:rPr lang="en-US" altLang="zh-CN" sz="2000" dirty="0" err="1">
                <a:solidFill>
                  <a:srgbClr val="FF0000"/>
                </a:solidFill>
                <a:latin typeface="+mn-ea"/>
                <a:ea typeface="+mn-ea"/>
              </a:rPr>
              <a:t>stdlib.h</a:t>
            </a:r>
            <a:r>
              <a:rPr lang="en-US" altLang="zh-CN" sz="2000" dirty="0">
                <a:solidFill>
                  <a:srgbClr val="FF0000"/>
                </a:solidFill>
                <a:latin typeface="+mn-ea"/>
                <a:ea typeface="+mn-ea"/>
              </a:rPr>
              <a:t>&gt;</a:t>
            </a:r>
            <a:endParaRPr lang="zh-CN" altLang="en-US" sz="2000" dirty="0">
              <a:solidFill>
                <a:srgbClr val="FF0000"/>
              </a:solidFill>
              <a:latin typeface="+mn-ea"/>
              <a:ea typeface="+mn-ea"/>
            </a:endParaRPr>
          </a:p>
          <a:p>
            <a:pPr marL="0" algn="just" eaLnBrk="1" hangingPunct="1">
              <a:lnSpc>
                <a:spcPct val="150000"/>
              </a:lnSpc>
              <a:buFont typeface="Wingdings" pitchFamily="2" charset="2"/>
              <a:buNone/>
            </a:pPr>
            <a:r>
              <a:rPr lang="zh-CN" altLang="en-US" sz="2000" dirty="0">
                <a:solidFill>
                  <a:srgbClr val="000008"/>
                </a:solidFill>
                <a:latin typeface="+mn-ea"/>
                <a:ea typeface="+mn-ea"/>
              </a:rPr>
              <a:t>（</a:t>
            </a:r>
            <a:r>
              <a:rPr lang="en-US" altLang="zh-CN" sz="2000" dirty="0">
                <a:solidFill>
                  <a:srgbClr val="000008"/>
                </a:solidFill>
                <a:latin typeface="+mn-ea"/>
                <a:ea typeface="+mn-ea"/>
              </a:rPr>
              <a:t>2</a:t>
            </a:r>
            <a:r>
              <a:rPr lang="zh-CN" altLang="en-US" sz="2000" dirty="0">
                <a:solidFill>
                  <a:srgbClr val="000008"/>
                </a:solidFill>
                <a:latin typeface="+mn-ea"/>
                <a:ea typeface="+mn-ea"/>
              </a:rPr>
              <a:t>）函数原型：</a:t>
            </a:r>
          </a:p>
          <a:p>
            <a:pPr marL="0" algn="just" eaLnBrk="1" hangingPunct="1">
              <a:lnSpc>
                <a:spcPct val="150000"/>
              </a:lnSpc>
              <a:buFont typeface="Wingdings" pitchFamily="2" charset="2"/>
              <a:buNone/>
            </a:pPr>
            <a:r>
              <a:rPr lang="en-US" altLang="zh-CN" sz="2000" dirty="0" err="1">
                <a:solidFill>
                  <a:srgbClr val="FF0000"/>
                </a:solidFill>
                <a:latin typeface="+mn-ea"/>
                <a:ea typeface="+mn-ea"/>
              </a:rPr>
              <a:t>int</a:t>
            </a:r>
            <a:r>
              <a:rPr lang="en-US" altLang="zh-CN" sz="2000" dirty="0">
                <a:solidFill>
                  <a:srgbClr val="FF0000"/>
                </a:solidFill>
                <a:latin typeface="+mn-ea"/>
                <a:ea typeface="+mn-ea"/>
              </a:rPr>
              <a:t>  system( const char </a:t>
            </a:r>
            <a:r>
              <a:rPr lang="zh-CN" altLang="en-US" sz="2000" dirty="0">
                <a:solidFill>
                  <a:srgbClr val="FF0000"/>
                </a:solidFill>
                <a:latin typeface="+mn-ea"/>
                <a:ea typeface="+mn-ea"/>
              </a:rPr>
              <a:t>*</a:t>
            </a:r>
            <a:r>
              <a:rPr lang="en-US" altLang="zh-CN" sz="2000" dirty="0">
                <a:solidFill>
                  <a:srgbClr val="FF0000"/>
                </a:solidFill>
                <a:latin typeface="+mn-ea"/>
                <a:ea typeface="+mn-ea"/>
              </a:rPr>
              <a:t>string );</a:t>
            </a:r>
          </a:p>
          <a:p>
            <a:pPr marL="0" algn="just" eaLnBrk="1" hangingPunct="1">
              <a:lnSpc>
                <a:spcPct val="150000"/>
              </a:lnSpc>
              <a:buFont typeface="Wingdings" pitchFamily="2" charset="2"/>
              <a:buNone/>
            </a:pPr>
            <a:r>
              <a:rPr lang="zh-CN" altLang="en-US" sz="2000" dirty="0">
                <a:solidFill>
                  <a:srgbClr val="000008"/>
                </a:solidFill>
                <a:latin typeface="+mn-ea"/>
                <a:ea typeface="+mn-ea"/>
              </a:rPr>
              <a:t>（</a:t>
            </a:r>
            <a:r>
              <a:rPr lang="en-US" altLang="zh-CN" sz="2000" dirty="0">
                <a:solidFill>
                  <a:srgbClr val="000008"/>
                </a:solidFill>
                <a:latin typeface="+mn-ea"/>
                <a:ea typeface="+mn-ea"/>
              </a:rPr>
              <a:t>3</a:t>
            </a:r>
            <a:r>
              <a:rPr lang="zh-CN" altLang="en-US" sz="2000" dirty="0">
                <a:solidFill>
                  <a:srgbClr val="000008"/>
                </a:solidFill>
                <a:latin typeface="+mn-ea"/>
                <a:ea typeface="+mn-ea"/>
              </a:rPr>
              <a:t>）函数的返回值：</a:t>
            </a:r>
            <a:endParaRPr lang="en-US" altLang="zh-CN" sz="2000" dirty="0">
              <a:solidFill>
                <a:srgbClr val="000008"/>
              </a:solidFill>
              <a:latin typeface="+mn-ea"/>
              <a:ea typeface="+mn-ea"/>
            </a:endParaRPr>
          </a:p>
          <a:p>
            <a:pPr marL="0" algn="just" eaLnBrk="1" hangingPunct="1">
              <a:lnSpc>
                <a:spcPct val="150000"/>
              </a:lnSpc>
              <a:spcAft>
                <a:spcPts val="1200"/>
              </a:spcAft>
              <a:buFont typeface="Wingdings" pitchFamily="2" charset="2"/>
              <a:buNone/>
            </a:pPr>
            <a:r>
              <a:rPr lang="zh-CN" altLang="en-US" sz="2000" dirty="0">
                <a:solidFill>
                  <a:srgbClr val="000008"/>
                </a:solidFill>
                <a:latin typeface="+mn-ea"/>
                <a:ea typeface="+mn-ea"/>
              </a:rPr>
              <a:t>若</a:t>
            </a:r>
            <a:r>
              <a:rPr lang="en-US" altLang="zh-CN" sz="2000" dirty="0">
                <a:solidFill>
                  <a:srgbClr val="000008"/>
                </a:solidFill>
                <a:latin typeface="+mn-ea"/>
                <a:ea typeface="+mn-ea"/>
              </a:rPr>
              <a:t>system()</a:t>
            </a:r>
            <a:r>
              <a:rPr lang="zh-CN" altLang="en-US" sz="2000" dirty="0">
                <a:solidFill>
                  <a:srgbClr val="000008"/>
                </a:solidFill>
                <a:latin typeface="+mn-ea"/>
                <a:ea typeface="+mn-ea"/>
              </a:rPr>
              <a:t>在调用</a:t>
            </a:r>
            <a:r>
              <a:rPr lang="en-US" altLang="zh-CN" sz="2000" dirty="0">
                <a:solidFill>
                  <a:srgbClr val="000008"/>
                </a:solidFill>
                <a:latin typeface="+mn-ea"/>
                <a:ea typeface="+mn-ea"/>
              </a:rPr>
              <a:t>/bin/</a:t>
            </a:r>
            <a:r>
              <a:rPr lang="en-US" altLang="zh-CN" sz="2000" dirty="0" err="1">
                <a:solidFill>
                  <a:srgbClr val="000008"/>
                </a:solidFill>
                <a:latin typeface="+mn-ea"/>
                <a:ea typeface="+mn-ea"/>
              </a:rPr>
              <a:t>sh</a:t>
            </a:r>
            <a:r>
              <a:rPr lang="zh-CN" altLang="en-US" sz="2000" dirty="0">
                <a:solidFill>
                  <a:srgbClr val="000008"/>
                </a:solidFill>
                <a:latin typeface="+mn-ea"/>
                <a:ea typeface="+mn-ea"/>
              </a:rPr>
              <a:t>失败则返回</a:t>
            </a:r>
            <a:r>
              <a:rPr lang="en-US" altLang="zh-CN" sz="2000" dirty="0">
                <a:solidFill>
                  <a:srgbClr val="000008"/>
                </a:solidFill>
                <a:latin typeface="+mn-ea"/>
                <a:ea typeface="+mn-ea"/>
              </a:rPr>
              <a:t>127</a:t>
            </a:r>
            <a:r>
              <a:rPr lang="zh-CN" altLang="en-US" sz="2000" dirty="0">
                <a:solidFill>
                  <a:srgbClr val="000008"/>
                </a:solidFill>
                <a:latin typeface="+mn-ea"/>
                <a:ea typeface="+mn-ea"/>
              </a:rPr>
              <a:t>，其他失败原因返回</a:t>
            </a:r>
            <a:r>
              <a:rPr lang="en-US" altLang="zh-CN" sz="2000" dirty="0">
                <a:solidFill>
                  <a:srgbClr val="000008"/>
                </a:solidFill>
                <a:latin typeface="+mn-ea"/>
                <a:ea typeface="+mn-ea"/>
              </a:rPr>
              <a:t>-1</a:t>
            </a:r>
          </a:p>
          <a:p>
            <a:pPr marL="0" algn="just" eaLnBrk="1" hangingPunct="1">
              <a:lnSpc>
                <a:spcPct val="150000"/>
              </a:lnSpc>
              <a:buFont typeface="Wingdings" pitchFamily="2" charset="2"/>
              <a:buNone/>
            </a:pPr>
            <a:r>
              <a:rPr lang="en-US" altLang="zh-CN" sz="2000" dirty="0">
                <a:solidFill>
                  <a:srgbClr val="000008"/>
                </a:solidFill>
                <a:latin typeface="+mn-ea"/>
                <a:ea typeface="+mn-ea"/>
              </a:rPr>
              <a:t>system()</a:t>
            </a:r>
            <a:r>
              <a:rPr lang="zh-CN" altLang="en-US" sz="2000" dirty="0">
                <a:solidFill>
                  <a:srgbClr val="000008"/>
                </a:solidFill>
                <a:latin typeface="+mn-ea"/>
                <a:ea typeface="+mn-ea"/>
              </a:rPr>
              <a:t>会调用</a:t>
            </a:r>
            <a:r>
              <a:rPr lang="en-US" altLang="zh-CN" sz="2000" dirty="0">
                <a:solidFill>
                  <a:srgbClr val="000008"/>
                </a:solidFill>
                <a:latin typeface="+mn-ea"/>
                <a:ea typeface="+mn-ea"/>
              </a:rPr>
              <a:t>fork()</a:t>
            </a:r>
            <a:r>
              <a:rPr lang="zh-CN" altLang="en-US" sz="2000" dirty="0">
                <a:solidFill>
                  <a:srgbClr val="000008"/>
                </a:solidFill>
                <a:latin typeface="+mn-ea"/>
                <a:ea typeface="+mn-ea"/>
              </a:rPr>
              <a:t>产生子进程，由子进程来调用</a:t>
            </a:r>
            <a:r>
              <a:rPr lang="en-US" altLang="zh-CN" sz="2000" dirty="0">
                <a:solidFill>
                  <a:srgbClr val="000008"/>
                </a:solidFill>
                <a:latin typeface="+mn-ea"/>
                <a:ea typeface="+mn-ea"/>
              </a:rPr>
              <a:t>/bin/</a:t>
            </a:r>
            <a:r>
              <a:rPr lang="en-US" altLang="zh-CN" sz="2000" dirty="0" err="1">
                <a:solidFill>
                  <a:srgbClr val="000008"/>
                </a:solidFill>
                <a:latin typeface="+mn-ea"/>
                <a:ea typeface="+mn-ea"/>
              </a:rPr>
              <a:t>sh</a:t>
            </a:r>
            <a:r>
              <a:rPr lang="en-US" altLang="zh-CN" sz="2000" dirty="0">
                <a:solidFill>
                  <a:srgbClr val="000008"/>
                </a:solidFill>
                <a:latin typeface="+mn-ea"/>
                <a:ea typeface="+mn-ea"/>
              </a:rPr>
              <a:t> –c string</a:t>
            </a:r>
            <a:r>
              <a:rPr lang="zh-CN" altLang="en-US" sz="2000" dirty="0">
                <a:solidFill>
                  <a:srgbClr val="000008"/>
                </a:solidFill>
                <a:latin typeface="+mn-ea"/>
                <a:ea typeface="+mn-ea"/>
              </a:rPr>
              <a:t>来执行参数</a:t>
            </a:r>
            <a:r>
              <a:rPr lang="en-US" altLang="zh-CN" sz="2000" dirty="0">
                <a:solidFill>
                  <a:srgbClr val="000008"/>
                </a:solidFill>
                <a:latin typeface="+mn-ea"/>
                <a:ea typeface="+mn-ea"/>
              </a:rPr>
              <a:t>string</a:t>
            </a:r>
            <a:r>
              <a:rPr lang="zh-CN" altLang="en-US" sz="2000" dirty="0">
                <a:solidFill>
                  <a:srgbClr val="000008"/>
                </a:solidFill>
                <a:latin typeface="+mn-ea"/>
                <a:ea typeface="+mn-ea"/>
              </a:rPr>
              <a:t>字符串所代表的命令，此命令执行完后随即返回原调用的进程。</a:t>
            </a:r>
            <a:endParaRPr lang="en-US" altLang="zh-CN" sz="2000" dirty="0">
              <a:solidFill>
                <a:srgbClr val="000008"/>
              </a:solidFill>
              <a:latin typeface="+mn-ea"/>
              <a:ea typeface="+mn-ea"/>
            </a:endParaRPr>
          </a:p>
        </p:txBody>
      </p:sp>
      <p:sp>
        <p:nvSpPr>
          <p:cNvPr id="5" name="Rectangle 2"/>
          <p:cNvSpPr>
            <a:spLocks noChangeArrowheads="1"/>
          </p:cNvSpPr>
          <p:nvPr/>
        </p:nvSpPr>
        <p:spPr bwMode="auto">
          <a:xfrm>
            <a:off x="1005840" y="108564"/>
            <a:ext cx="2743200" cy="563562"/>
          </a:xfrm>
          <a:prstGeom prst="rect">
            <a:avLst/>
          </a:prstGeom>
          <a:noFill/>
          <a:ln w="9525">
            <a:noFill/>
            <a:miter lim="800000"/>
            <a:headEnd/>
            <a:tailEnd/>
          </a:ln>
          <a:effectLst/>
        </p:spPr>
        <p:txBody>
          <a:bodyPr anchor="ctr"/>
          <a:lstStyle/>
          <a:p>
            <a:r>
              <a:rPr lang="en-US" altLang="zh-CN" b="1" dirty="0">
                <a:solidFill>
                  <a:srgbClr val="000008"/>
                </a:solidFill>
                <a:latin typeface="+mn-ea"/>
                <a:ea typeface="+mn-ea"/>
              </a:rPr>
              <a:t>system( )</a:t>
            </a:r>
            <a:r>
              <a:rPr lang="zh-CN" altLang="en-US" b="1" dirty="0">
                <a:solidFill>
                  <a:srgbClr val="000008"/>
                </a:solidFill>
                <a:latin typeface="+mn-ea"/>
                <a:ea typeface="+mn-ea"/>
              </a:rPr>
              <a:t>函数</a:t>
            </a:r>
          </a:p>
        </p:txBody>
      </p:sp>
    </p:spTree>
    <p:extLst>
      <p:ext uri="{BB962C8B-B14F-4D97-AF65-F5344CB8AC3E}">
        <p14:creationId xmlns:p14="http://schemas.microsoft.com/office/powerpoint/2010/main" val="3100116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030239" y="4816494"/>
            <a:ext cx="7047009" cy="442878"/>
          </a:xfrm>
          <a:prstGeom prst="rect">
            <a:avLst/>
          </a:prstGeom>
        </p:spPr>
        <p:txBody>
          <a:bodyPr wrap="square">
            <a:spAutoFit/>
          </a:bodyPr>
          <a:lstStyle/>
          <a:p>
            <a:pPr marL="0" eaLnBrk="1" hangingPunct="1">
              <a:lnSpc>
                <a:spcPct val="150000"/>
              </a:lnSpc>
              <a:buFont typeface="Wingdings" pitchFamily="2" charset="2"/>
              <a:buNone/>
            </a:pPr>
            <a:r>
              <a:rPr lang="zh-CN" altLang="en-US" sz="1800" dirty="0">
                <a:solidFill>
                  <a:srgbClr val="000008"/>
                </a:solidFill>
                <a:latin typeface="+mn-ea"/>
                <a:ea typeface="+mn-ea"/>
              </a:rPr>
              <a:t>程序在</a:t>
            </a:r>
            <a:r>
              <a:rPr lang="en-US" altLang="zh-CN" sz="1800" dirty="0" err="1">
                <a:solidFill>
                  <a:srgbClr val="000008"/>
                </a:solidFill>
                <a:latin typeface="+mn-ea"/>
                <a:ea typeface="+mn-ea"/>
              </a:rPr>
              <a:t>ls</a:t>
            </a:r>
            <a:r>
              <a:rPr lang="zh-CN" altLang="en-US" sz="1800" dirty="0">
                <a:solidFill>
                  <a:srgbClr val="000008"/>
                </a:solidFill>
                <a:latin typeface="+mn-ea"/>
                <a:ea typeface="+mn-ea"/>
              </a:rPr>
              <a:t>命令完成后，返回原调用的进程，所以最后有</a:t>
            </a:r>
            <a:r>
              <a:rPr lang="en-US" altLang="zh-CN" sz="1800" dirty="0">
                <a:solidFill>
                  <a:srgbClr val="000008"/>
                </a:solidFill>
                <a:latin typeface="+mn-ea"/>
                <a:ea typeface="+mn-ea"/>
              </a:rPr>
              <a:t>Done</a:t>
            </a:r>
            <a:r>
              <a:rPr lang="zh-CN" altLang="en-US" sz="1800" dirty="0">
                <a:solidFill>
                  <a:srgbClr val="000008"/>
                </a:solidFill>
                <a:latin typeface="+mn-ea"/>
                <a:ea typeface="+mn-ea"/>
              </a:rPr>
              <a:t>输出！</a:t>
            </a:r>
            <a:endParaRPr lang="en-US" altLang="zh-CN" sz="1800" dirty="0">
              <a:solidFill>
                <a:srgbClr val="000008"/>
              </a:solidFill>
              <a:latin typeface="+mn-ea"/>
              <a:ea typeface="+mn-ea"/>
            </a:endParaRPr>
          </a:p>
        </p:txBody>
      </p:sp>
      <p:graphicFrame>
        <p:nvGraphicFramePr>
          <p:cNvPr id="5" name="图示 4"/>
          <p:cNvGraphicFramePr/>
          <p:nvPr>
            <p:extLst>
              <p:ext uri="{D42A27DB-BD31-4B8C-83A1-F6EECF244321}">
                <p14:modId xmlns:p14="http://schemas.microsoft.com/office/powerpoint/2010/main" val="3817664036"/>
              </p:ext>
            </p:extLst>
          </p:nvPr>
        </p:nvGraphicFramePr>
        <p:xfrm>
          <a:off x="2746350" y="2774953"/>
          <a:ext cx="1857388" cy="17859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矩形 6"/>
          <p:cNvSpPr/>
          <p:nvPr/>
        </p:nvSpPr>
        <p:spPr>
          <a:xfrm>
            <a:off x="4645025" y="2665414"/>
            <a:ext cx="1424007" cy="481863"/>
          </a:xfrm>
          <a:prstGeom prst="rect">
            <a:avLst/>
          </a:prstGeom>
          <a:solidFill>
            <a:schemeClr val="tx1"/>
          </a:solidFill>
        </p:spPr>
        <p:txBody>
          <a:bodyPr wrap="square">
            <a:spAutoFit/>
          </a:bodyPr>
          <a:lstStyle/>
          <a:p>
            <a:pPr marL="0" algn="ctr" eaLnBrk="1" hangingPunct="1">
              <a:lnSpc>
                <a:spcPct val="150000"/>
              </a:lnSpc>
              <a:buFont typeface="Wingdings" pitchFamily="2" charset="2"/>
              <a:buNone/>
            </a:pPr>
            <a:r>
              <a:rPr lang="en-US" altLang="zh-CN" sz="2000" dirty="0" err="1">
                <a:solidFill>
                  <a:srgbClr val="000008"/>
                </a:solidFill>
                <a:latin typeface="+mn-ea"/>
                <a:ea typeface="+mn-ea"/>
              </a:rPr>
              <a:t>system.c</a:t>
            </a:r>
            <a:endParaRPr lang="en-US" altLang="zh-CN" sz="2000" dirty="0">
              <a:solidFill>
                <a:srgbClr val="000008"/>
              </a:solidFill>
              <a:latin typeface="+mn-ea"/>
              <a:ea typeface="+mn-ea"/>
            </a:endParaRPr>
          </a:p>
        </p:txBody>
      </p:sp>
      <p:sp>
        <p:nvSpPr>
          <p:cNvPr id="8" name="Rectangle 2"/>
          <p:cNvSpPr>
            <a:spLocks noChangeArrowheads="1"/>
          </p:cNvSpPr>
          <p:nvPr/>
        </p:nvSpPr>
        <p:spPr bwMode="auto">
          <a:xfrm>
            <a:off x="1005840" y="108564"/>
            <a:ext cx="2743200" cy="563562"/>
          </a:xfrm>
          <a:prstGeom prst="rect">
            <a:avLst/>
          </a:prstGeom>
          <a:noFill/>
          <a:ln w="9525">
            <a:noFill/>
            <a:miter lim="800000"/>
            <a:headEnd/>
            <a:tailEnd/>
          </a:ln>
          <a:effectLst/>
        </p:spPr>
        <p:txBody>
          <a:bodyPr anchor="ctr"/>
          <a:lstStyle/>
          <a:p>
            <a:r>
              <a:rPr lang="en-US" altLang="zh-CN" b="1" dirty="0">
                <a:solidFill>
                  <a:srgbClr val="000008"/>
                </a:solidFill>
                <a:latin typeface="+mn-ea"/>
                <a:ea typeface="+mn-ea"/>
              </a:rPr>
              <a:t>system( )</a:t>
            </a:r>
            <a:r>
              <a:rPr lang="zh-CN" altLang="en-US" b="1" dirty="0">
                <a:solidFill>
                  <a:srgbClr val="000008"/>
                </a:solidFill>
                <a:latin typeface="+mn-ea"/>
                <a:ea typeface="+mn-ea"/>
              </a:rPr>
              <a:t>函数</a:t>
            </a:r>
          </a:p>
        </p:txBody>
      </p:sp>
    </p:spTree>
    <p:extLst>
      <p:ext uri="{BB962C8B-B14F-4D97-AF65-F5344CB8AC3E}">
        <p14:creationId xmlns:p14="http://schemas.microsoft.com/office/powerpoint/2010/main" val="3319032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path" presetSubtype="0" accel="50000" decel="50000" fill="hold" grpId="0" nodeType="clickEffect">
                                  <p:stCondLst>
                                    <p:cond delay="0"/>
                                  </p:stCondLst>
                                  <p:childTnLst>
                                    <p:animMotion origin="layout" path="M -0.08316 0.0805 L 0.0309 -0.08004 " pathEditMode="relative" rAng="0" ptsTypes="AA">
                                      <p:cBhvr>
                                        <p:cTn id="6" dur="2000" fill="hold"/>
                                        <p:tgtEl>
                                          <p:spTgt spid="5"/>
                                        </p:tgtEl>
                                        <p:attrNameLst>
                                          <p:attrName>ppt_x</p:attrName>
                                          <p:attrName>ppt_y</p:attrName>
                                        </p:attrNameLst>
                                      </p:cBhvr>
                                      <p:rCtr x="5700" y="-8000"/>
                                    </p:animMotion>
                                  </p:childTnLst>
                                </p:cTn>
                              </p:par>
                              <p:par>
                                <p:cTn id="7" presetID="3" presetClass="entr" presetSubtype="1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animEffect transition="in" filter="blinds(horizontal)">
                                      <p:cBhvr>
                                        <p:cTn id="9" dur="500"/>
                                        <p:tgtEl>
                                          <p:spTgt spid="7"/>
                                        </p:tgtEl>
                                      </p:cBhvr>
                                    </p:animEffect>
                                  </p:childTnLst>
                                </p:cTn>
                              </p:par>
                              <p:par>
                                <p:cTn id="10" presetID="3" presetClass="entr" presetSubtype="1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Graphic spid="5" grpId="0">
        <p:bldAsOne/>
      </p:bldGraphic>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63694" y="1493811"/>
            <a:ext cx="7605862" cy="2862322"/>
          </a:xfrm>
          <a:prstGeom prst="rect">
            <a:avLst/>
          </a:prstGeom>
        </p:spPr>
        <p:txBody>
          <a:bodyPr wrap="square">
            <a:spAutoFit/>
          </a:bodyPr>
          <a:lstStyle/>
          <a:p>
            <a:pPr marL="92075" indent="540000" algn="just">
              <a:lnSpc>
                <a:spcPct val="150000"/>
              </a:lnSpc>
              <a:spcBef>
                <a:spcPts val="600"/>
              </a:spcBef>
            </a:pPr>
            <a:r>
              <a:rPr lang="en-US" altLang="zh-CN" sz="2400" dirty="0">
                <a:solidFill>
                  <a:srgbClr val="000008"/>
                </a:solidFill>
                <a:latin typeface="+mn-ea"/>
                <a:ea typeface="+mn-ea"/>
              </a:rPr>
              <a:t>exec()</a:t>
            </a:r>
            <a:r>
              <a:rPr lang="zh-CN" altLang="en-US" sz="2400" dirty="0">
                <a:solidFill>
                  <a:srgbClr val="000008"/>
                </a:solidFill>
                <a:latin typeface="+mn-ea"/>
                <a:ea typeface="+mn-ea"/>
              </a:rPr>
              <a:t>函数族的作用是根据指定的文件名找到可执行文件，并用它来取代调用进程的内容，换句话说，就是在调用进程内部执行一个可执行文件。这里的可执行文件既可以是二进制文件，也可以是任何</a:t>
            </a:r>
            <a:r>
              <a:rPr lang="en-US" altLang="zh-CN" sz="2400" dirty="0">
                <a:solidFill>
                  <a:srgbClr val="000008"/>
                </a:solidFill>
                <a:latin typeface="+mn-ea"/>
                <a:ea typeface="+mn-ea"/>
              </a:rPr>
              <a:t>Linux</a:t>
            </a:r>
            <a:r>
              <a:rPr lang="zh-CN" altLang="en-US" sz="2400" dirty="0">
                <a:solidFill>
                  <a:srgbClr val="000008"/>
                </a:solidFill>
                <a:latin typeface="+mn-ea"/>
                <a:ea typeface="+mn-ea"/>
              </a:rPr>
              <a:t>下可执行的脚本文件。</a:t>
            </a:r>
          </a:p>
        </p:txBody>
      </p:sp>
      <p:sp>
        <p:nvSpPr>
          <p:cNvPr id="5" name="Rectangle 2"/>
          <p:cNvSpPr>
            <a:spLocks noChangeArrowheads="1"/>
          </p:cNvSpPr>
          <p:nvPr/>
        </p:nvSpPr>
        <p:spPr bwMode="auto">
          <a:xfrm>
            <a:off x="1005840" y="108564"/>
            <a:ext cx="4251960" cy="563562"/>
          </a:xfrm>
          <a:prstGeom prst="rect">
            <a:avLst/>
          </a:prstGeom>
          <a:noFill/>
          <a:ln w="9525">
            <a:noFill/>
            <a:miter lim="800000"/>
            <a:headEnd/>
            <a:tailEnd/>
          </a:ln>
          <a:effectLst/>
        </p:spPr>
        <p:txBody>
          <a:bodyPr anchor="ctr"/>
          <a:lstStyle/>
          <a:p>
            <a:r>
              <a:rPr lang="en-US" altLang="zh-CN" b="1" dirty="0">
                <a:solidFill>
                  <a:srgbClr val="000008"/>
                </a:solidFill>
                <a:latin typeface="+mn-ea"/>
                <a:ea typeface="+mn-ea"/>
              </a:rPr>
              <a:t>exec( )</a:t>
            </a:r>
            <a:r>
              <a:rPr lang="zh-CN" altLang="en-US" b="1" dirty="0">
                <a:solidFill>
                  <a:srgbClr val="000008"/>
                </a:solidFill>
                <a:latin typeface="+mn-ea"/>
                <a:ea typeface="+mn-ea"/>
              </a:rPr>
              <a:t>函数族替换进程</a:t>
            </a:r>
          </a:p>
        </p:txBody>
      </p:sp>
    </p:spTree>
    <p:extLst>
      <p:ext uri="{BB962C8B-B14F-4D97-AF65-F5344CB8AC3E}">
        <p14:creationId xmlns:p14="http://schemas.microsoft.com/office/powerpoint/2010/main" val="2337546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777240" y="1094712"/>
            <a:ext cx="7586394" cy="4570482"/>
          </a:xfrm>
          <a:prstGeom prst="rect">
            <a:avLst/>
          </a:prstGeom>
        </p:spPr>
        <p:txBody>
          <a:bodyPr wrap="square">
            <a:spAutoFit/>
          </a:bodyPr>
          <a:lstStyle/>
          <a:p>
            <a:pPr marL="342900" indent="-342900" algn="just" eaLnBrk="1" hangingPunct="1">
              <a:lnSpc>
                <a:spcPct val="150000"/>
              </a:lnSpc>
              <a:spcBef>
                <a:spcPts val="600"/>
              </a:spcBef>
              <a:buSzPct val="80000"/>
              <a:buFont typeface="Wingdings" panose="05000000000000000000" pitchFamily="2" charset="2"/>
              <a:buChar char="n"/>
            </a:pPr>
            <a:r>
              <a:rPr lang="en-US" altLang="zh-CN" sz="2400" dirty="0">
                <a:solidFill>
                  <a:srgbClr val="000008"/>
                </a:solidFill>
                <a:latin typeface="+mn-ea"/>
                <a:ea typeface="+mn-ea"/>
              </a:rPr>
              <a:t>exec()</a:t>
            </a:r>
            <a:r>
              <a:rPr lang="zh-CN" altLang="en-US" sz="2400" dirty="0">
                <a:solidFill>
                  <a:srgbClr val="000008"/>
                </a:solidFill>
                <a:latin typeface="+mn-ea"/>
                <a:ea typeface="+mn-ea"/>
              </a:rPr>
              <a:t>系统调用功能</a:t>
            </a:r>
          </a:p>
          <a:p>
            <a:pPr marL="342900" indent="-342900" algn="just" eaLnBrk="1" hangingPunct="1">
              <a:lnSpc>
                <a:spcPct val="150000"/>
              </a:lnSpc>
              <a:spcBef>
                <a:spcPts val="600"/>
              </a:spcBef>
              <a:buFont typeface="Wingdings" panose="05000000000000000000" pitchFamily="2" charset="2"/>
              <a:buChar char="Ø"/>
            </a:pPr>
            <a:r>
              <a:rPr lang="zh-CN" altLang="en-US" sz="2000" dirty="0" smtClean="0">
                <a:solidFill>
                  <a:srgbClr val="000008"/>
                </a:solidFill>
                <a:latin typeface="+mn-ea"/>
                <a:ea typeface="+mn-ea"/>
              </a:rPr>
              <a:t>父</a:t>
            </a:r>
            <a:r>
              <a:rPr lang="zh-CN" altLang="en-US" sz="2000" dirty="0">
                <a:solidFill>
                  <a:srgbClr val="000008"/>
                </a:solidFill>
                <a:latin typeface="+mn-ea"/>
                <a:ea typeface="+mn-ea"/>
              </a:rPr>
              <a:t>进程创建子进程后，子进程一般要调用一种</a:t>
            </a:r>
            <a:r>
              <a:rPr lang="en-US" altLang="zh-CN" sz="2000" dirty="0">
                <a:solidFill>
                  <a:srgbClr val="000008"/>
                </a:solidFill>
                <a:latin typeface="+mn-ea"/>
                <a:ea typeface="+mn-ea"/>
              </a:rPr>
              <a:t>exec</a:t>
            </a:r>
            <a:r>
              <a:rPr lang="zh-CN" altLang="en-US" sz="2000" dirty="0">
                <a:solidFill>
                  <a:srgbClr val="000008"/>
                </a:solidFill>
                <a:latin typeface="+mn-ea"/>
                <a:ea typeface="+mn-ea"/>
              </a:rPr>
              <a:t>函数以执行不同的程序。</a:t>
            </a:r>
            <a:endParaRPr lang="en-US" altLang="zh-CN" sz="2000" dirty="0">
              <a:solidFill>
                <a:srgbClr val="000008"/>
              </a:solidFill>
              <a:latin typeface="+mn-ea"/>
              <a:ea typeface="+mn-ea"/>
            </a:endParaRPr>
          </a:p>
          <a:p>
            <a:pPr marL="342900" indent="-342900" algn="just" eaLnBrk="1" hangingPunct="1">
              <a:lnSpc>
                <a:spcPct val="150000"/>
              </a:lnSpc>
              <a:spcBef>
                <a:spcPts val="600"/>
              </a:spcBef>
              <a:buFont typeface="Wingdings" panose="05000000000000000000" pitchFamily="2" charset="2"/>
              <a:buChar char="Ø"/>
            </a:pPr>
            <a:r>
              <a:rPr lang="zh-CN" altLang="en-US" sz="2000" dirty="0" smtClean="0">
                <a:solidFill>
                  <a:srgbClr val="000008"/>
                </a:solidFill>
                <a:latin typeface="+mn-ea"/>
                <a:ea typeface="+mn-ea"/>
              </a:rPr>
              <a:t>当</a:t>
            </a:r>
            <a:r>
              <a:rPr lang="zh-CN" altLang="en-US" sz="2000" dirty="0">
                <a:solidFill>
                  <a:srgbClr val="000008"/>
                </a:solidFill>
                <a:latin typeface="+mn-ea"/>
                <a:ea typeface="+mn-ea"/>
              </a:rPr>
              <a:t>进程调用一种</a:t>
            </a:r>
            <a:r>
              <a:rPr lang="en-US" altLang="zh-CN" sz="2000" dirty="0">
                <a:solidFill>
                  <a:srgbClr val="000008"/>
                </a:solidFill>
                <a:latin typeface="+mn-ea"/>
                <a:ea typeface="+mn-ea"/>
              </a:rPr>
              <a:t>exec</a:t>
            </a:r>
            <a:r>
              <a:rPr lang="zh-CN" altLang="en-US" sz="2000" dirty="0">
                <a:solidFill>
                  <a:srgbClr val="000008"/>
                </a:solidFill>
                <a:latin typeface="+mn-ea"/>
                <a:ea typeface="+mn-ea"/>
              </a:rPr>
              <a:t>函数时，该进程执行的程序完全替换为新程序，而新程序从其</a:t>
            </a:r>
            <a:r>
              <a:rPr lang="en-US" altLang="zh-CN" sz="2000" dirty="0">
                <a:solidFill>
                  <a:srgbClr val="000008"/>
                </a:solidFill>
                <a:latin typeface="+mn-ea"/>
                <a:ea typeface="+mn-ea"/>
              </a:rPr>
              <a:t>main</a:t>
            </a:r>
            <a:r>
              <a:rPr lang="zh-CN" altLang="en-US" sz="2000" dirty="0">
                <a:solidFill>
                  <a:srgbClr val="000008"/>
                </a:solidFill>
                <a:latin typeface="+mn-ea"/>
                <a:ea typeface="+mn-ea"/>
              </a:rPr>
              <a:t>函数开始执行。</a:t>
            </a:r>
            <a:endParaRPr lang="en-US" altLang="zh-CN" sz="2000" dirty="0">
              <a:solidFill>
                <a:srgbClr val="000008"/>
              </a:solidFill>
              <a:latin typeface="+mn-ea"/>
              <a:ea typeface="+mn-ea"/>
            </a:endParaRPr>
          </a:p>
          <a:p>
            <a:pPr marL="342900" indent="-342900" algn="just" eaLnBrk="1" hangingPunct="1">
              <a:lnSpc>
                <a:spcPct val="150000"/>
              </a:lnSpc>
              <a:spcBef>
                <a:spcPts val="600"/>
              </a:spcBef>
              <a:buFont typeface="Wingdings" panose="05000000000000000000" pitchFamily="2" charset="2"/>
              <a:buChar char="Ø"/>
            </a:pPr>
            <a:r>
              <a:rPr lang="zh-CN" altLang="en-US" sz="2000" dirty="0" smtClean="0">
                <a:solidFill>
                  <a:srgbClr val="000008"/>
                </a:solidFill>
                <a:latin typeface="+mn-ea"/>
                <a:ea typeface="+mn-ea"/>
              </a:rPr>
              <a:t>调用</a:t>
            </a:r>
            <a:r>
              <a:rPr lang="en-US" altLang="zh-CN" sz="2000" dirty="0">
                <a:solidFill>
                  <a:srgbClr val="000008"/>
                </a:solidFill>
                <a:latin typeface="+mn-ea"/>
                <a:ea typeface="+mn-ea"/>
              </a:rPr>
              <a:t>exec</a:t>
            </a:r>
            <a:r>
              <a:rPr lang="zh-CN" altLang="en-US" sz="2000" dirty="0">
                <a:solidFill>
                  <a:srgbClr val="000008"/>
                </a:solidFill>
                <a:latin typeface="+mn-ea"/>
                <a:ea typeface="+mn-ea"/>
              </a:rPr>
              <a:t>并不创建新进程，所以前后的进程</a:t>
            </a:r>
            <a:r>
              <a:rPr lang="en-US" altLang="zh-CN" sz="2000" dirty="0">
                <a:solidFill>
                  <a:srgbClr val="000008"/>
                </a:solidFill>
                <a:latin typeface="+mn-ea"/>
                <a:ea typeface="+mn-ea"/>
              </a:rPr>
              <a:t>ID</a:t>
            </a:r>
            <a:r>
              <a:rPr lang="zh-CN" altLang="en-US" sz="2000" dirty="0">
                <a:solidFill>
                  <a:srgbClr val="000008"/>
                </a:solidFill>
                <a:latin typeface="+mn-ea"/>
                <a:ea typeface="+mn-ea"/>
              </a:rPr>
              <a:t>并不变化，只是将当前进程重新初始化了数据段、代码段和堆栈段，在执行完之后，原调用进程的内容除了进程号外，其他全部被新的进程替换了。</a:t>
            </a:r>
            <a:endParaRPr lang="en-US" altLang="zh-CN" sz="2000" dirty="0">
              <a:solidFill>
                <a:srgbClr val="000008"/>
              </a:solidFill>
              <a:latin typeface="+mn-ea"/>
              <a:ea typeface="+mn-ea"/>
            </a:endParaRPr>
          </a:p>
        </p:txBody>
      </p:sp>
      <p:sp>
        <p:nvSpPr>
          <p:cNvPr id="4" name="Rectangle 2"/>
          <p:cNvSpPr>
            <a:spLocks noChangeArrowheads="1"/>
          </p:cNvSpPr>
          <p:nvPr/>
        </p:nvSpPr>
        <p:spPr bwMode="auto">
          <a:xfrm>
            <a:off x="1005840" y="108564"/>
            <a:ext cx="4251960" cy="563562"/>
          </a:xfrm>
          <a:prstGeom prst="rect">
            <a:avLst/>
          </a:prstGeom>
          <a:noFill/>
          <a:ln w="9525">
            <a:noFill/>
            <a:miter lim="800000"/>
            <a:headEnd/>
            <a:tailEnd/>
          </a:ln>
          <a:effectLst/>
        </p:spPr>
        <p:txBody>
          <a:bodyPr anchor="ctr"/>
          <a:lstStyle/>
          <a:p>
            <a:r>
              <a:rPr lang="en-US" altLang="zh-CN" b="1" dirty="0">
                <a:solidFill>
                  <a:srgbClr val="000008"/>
                </a:solidFill>
                <a:latin typeface="+mn-ea"/>
                <a:ea typeface="+mn-ea"/>
              </a:rPr>
              <a:t>exec( )</a:t>
            </a:r>
            <a:r>
              <a:rPr lang="zh-CN" altLang="en-US" b="1" dirty="0">
                <a:solidFill>
                  <a:srgbClr val="000008"/>
                </a:solidFill>
                <a:latin typeface="+mn-ea"/>
                <a:ea typeface="+mn-ea"/>
              </a:rPr>
              <a:t>函数族替换进程</a:t>
            </a:r>
          </a:p>
        </p:txBody>
      </p:sp>
    </p:spTree>
    <p:extLst>
      <p:ext uri="{BB962C8B-B14F-4D97-AF65-F5344CB8AC3E}">
        <p14:creationId xmlns:p14="http://schemas.microsoft.com/office/powerpoint/2010/main" val="3715741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6330" y="935960"/>
            <a:ext cx="8142398" cy="5170646"/>
          </a:xfrm>
          <a:prstGeom prst="rect">
            <a:avLst/>
          </a:prstGeom>
        </p:spPr>
        <p:txBody>
          <a:bodyPr wrap="square">
            <a:spAutoFit/>
          </a:bodyPr>
          <a:lstStyle/>
          <a:p>
            <a:pPr marL="87313" indent="0">
              <a:lnSpc>
                <a:spcPct val="150000"/>
              </a:lnSpc>
              <a:buFont typeface="Wingdings 2" pitchFamily="18" charset="2"/>
              <a:buNone/>
            </a:pPr>
            <a:r>
              <a:rPr lang="zh-CN" altLang="en-US" sz="2000" b="1" dirty="0">
                <a:solidFill>
                  <a:srgbClr val="000008"/>
                </a:solidFill>
                <a:latin typeface="+mn-ea"/>
                <a:ea typeface="+mn-ea"/>
              </a:rPr>
              <a:t>（</a:t>
            </a:r>
            <a:r>
              <a:rPr lang="en-US" altLang="zh-CN" sz="2000" b="1" dirty="0">
                <a:solidFill>
                  <a:srgbClr val="000008"/>
                </a:solidFill>
                <a:latin typeface="+mn-ea"/>
                <a:ea typeface="+mn-ea"/>
              </a:rPr>
              <a:t>1</a:t>
            </a:r>
            <a:r>
              <a:rPr lang="zh-CN" altLang="en-US" sz="2000" b="1" dirty="0">
                <a:solidFill>
                  <a:srgbClr val="000008"/>
                </a:solidFill>
                <a:latin typeface="+mn-ea"/>
                <a:ea typeface="+mn-ea"/>
              </a:rPr>
              <a:t>）</a:t>
            </a:r>
            <a:r>
              <a:rPr lang="en-US" altLang="zh-CN" sz="2000" b="1" dirty="0">
                <a:solidFill>
                  <a:srgbClr val="000008"/>
                </a:solidFill>
                <a:latin typeface="+mn-ea"/>
                <a:ea typeface="+mn-ea"/>
              </a:rPr>
              <a:t>exec()</a:t>
            </a:r>
            <a:r>
              <a:rPr lang="zh-CN" altLang="en-US" sz="2000" b="1" dirty="0">
                <a:solidFill>
                  <a:srgbClr val="000008"/>
                </a:solidFill>
                <a:latin typeface="+mn-ea"/>
                <a:ea typeface="+mn-ea"/>
              </a:rPr>
              <a:t>函数原型</a:t>
            </a:r>
          </a:p>
          <a:p>
            <a:pPr marL="87313" indent="0">
              <a:lnSpc>
                <a:spcPct val="150000"/>
              </a:lnSpc>
              <a:buFont typeface="Wingdings 2" pitchFamily="18" charset="2"/>
              <a:buNone/>
            </a:pPr>
            <a:r>
              <a:rPr lang="zh-CN" altLang="en-US" sz="2000" dirty="0">
                <a:solidFill>
                  <a:srgbClr val="000008"/>
                </a:solidFill>
                <a:latin typeface="+mn-ea"/>
                <a:ea typeface="+mn-ea"/>
              </a:rPr>
              <a:t>在</a:t>
            </a:r>
            <a:r>
              <a:rPr lang="en-US" altLang="zh-CN" sz="2000" dirty="0">
                <a:solidFill>
                  <a:srgbClr val="000008"/>
                </a:solidFill>
                <a:latin typeface="+mn-ea"/>
                <a:ea typeface="+mn-ea"/>
              </a:rPr>
              <a:t>Linux</a:t>
            </a:r>
            <a:r>
              <a:rPr lang="zh-CN" altLang="en-US" sz="2000" dirty="0">
                <a:solidFill>
                  <a:srgbClr val="000008"/>
                </a:solidFill>
                <a:latin typeface="+mn-ea"/>
                <a:ea typeface="+mn-ea"/>
              </a:rPr>
              <a:t>中，</a:t>
            </a:r>
            <a:r>
              <a:rPr lang="en-US" altLang="zh-CN" sz="2000" dirty="0">
                <a:solidFill>
                  <a:srgbClr val="000008"/>
                </a:solidFill>
                <a:latin typeface="+mn-ea"/>
                <a:ea typeface="+mn-ea"/>
              </a:rPr>
              <a:t>exec</a:t>
            </a:r>
            <a:r>
              <a:rPr lang="zh-CN" altLang="en-US" sz="2000" dirty="0">
                <a:solidFill>
                  <a:srgbClr val="000008"/>
                </a:solidFill>
                <a:latin typeface="+mn-ea"/>
                <a:ea typeface="+mn-ea"/>
              </a:rPr>
              <a:t>指的是一组函数，共有</a:t>
            </a:r>
            <a:r>
              <a:rPr lang="en-US" altLang="zh-CN" sz="2000" dirty="0">
                <a:solidFill>
                  <a:srgbClr val="000008"/>
                </a:solidFill>
                <a:latin typeface="+mn-ea"/>
                <a:ea typeface="+mn-ea"/>
              </a:rPr>
              <a:t>6</a:t>
            </a:r>
            <a:r>
              <a:rPr lang="zh-CN" altLang="en-US" sz="2000" dirty="0">
                <a:solidFill>
                  <a:srgbClr val="000008"/>
                </a:solidFill>
                <a:latin typeface="+mn-ea"/>
                <a:ea typeface="+mn-ea"/>
              </a:rPr>
              <a:t>种调用形式，</a:t>
            </a:r>
            <a:endParaRPr lang="en-US" altLang="zh-CN" sz="2000" dirty="0">
              <a:solidFill>
                <a:srgbClr val="000008"/>
              </a:solidFill>
              <a:latin typeface="+mn-ea"/>
              <a:ea typeface="+mn-ea"/>
            </a:endParaRPr>
          </a:p>
          <a:p>
            <a:pPr marL="87313" indent="0">
              <a:lnSpc>
                <a:spcPct val="150000"/>
              </a:lnSpc>
              <a:buFont typeface="Wingdings 2" pitchFamily="18" charset="2"/>
              <a:buNone/>
            </a:pPr>
            <a:r>
              <a:rPr lang="zh-CN" altLang="en-US" sz="2000" dirty="0">
                <a:solidFill>
                  <a:srgbClr val="000008"/>
                </a:solidFill>
                <a:latin typeface="+mn-ea"/>
                <a:ea typeface="+mn-ea"/>
              </a:rPr>
              <a:t>它们的声明格式</a:t>
            </a:r>
            <a:r>
              <a:rPr lang="zh-CN" altLang="en-US" sz="2000">
                <a:solidFill>
                  <a:srgbClr val="000008"/>
                </a:solidFill>
                <a:latin typeface="+mn-ea"/>
                <a:ea typeface="+mn-ea"/>
              </a:rPr>
              <a:t>如下</a:t>
            </a:r>
            <a:r>
              <a:rPr lang="zh-CN" altLang="en-US" sz="2000" smtClean="0">
                <a:solidFill>
                  <a:srgbClr val="000008"/>
                </a:solidFill>
                <a:latin typeface="+mn-ea"/>
                <a:ea typeface="+mn-ea"/>
              </a:rPr>
              <a:t>：</a:t>
            </a:r>
            <a:endParaRPr lang="en-US" altLang="zh-CN" sz="2000" smtClean="0">
              <a:solidFill>
                <a:srgbClr val="000008"/>
              </a:solidFill>
              <a:latin typeface="+mn-ea"/>
              <a:ea typeface="+mn-ea"/>
            </a:endParaRPr>
          </a:p>
          <a:p>
            <a:pPr marL="87313" indent="0">
              <a:lnSpc>
                <a:spcPct val="150000"/>
              </a:lnSpc>
              <a:buFont typeface="Wingdings 2" pitchFamily="18" charset="2"/>
              <a:buNone/>
            </a:pPr>
            <a:endParaRPr lang="en-US" altLang="zh-CN" sz="2000" smtClean="0">
              <a:solidFill>
                <a:srgbClr val="FF0000"/>
              </a:solidFill>
              <a:latin typeface="+mn-ea"/>
              <a:ea typeface="+mn-ea"/>
            </a:endParaRPr>
          </a:p>
          <a:p>
            <a:pPr marL="87313" indent="0">
              <a:lnSpc>
                <a:spcPct val="150000"/>
              </a:lnSpc>
              <a:buFont typeface="Wingdings 2" pitchFamily="18" charset="2"/>
              <a:buNone/>
            </a:pPr>
            <a:endParaRPr lang="en-US" altLang="zh-CN" sz="2000">
              <a:solidFill>
                <a:srgbClr val="FF0000"/>
              </a:solidFill>
              <a:latin typeface="+mn-ea"/>
              <a:ea typeface="+mn-ea"/>
            </a:endParaRPr>
          </a:p>
          <a:p>
            <a:pPr marL="87313" indent="0">
              <a:lnSpc>
                <a:spcPct val="150000"/>
              </a:lnSpc>
              <a:buFont typeface="Wingdings 2" pitchFamily="18" charset="2"/>
              <a:buNone/>
            </a:pPr>
            <a:endParaRPr lang="en-US" altLang="zh-CN" sz="2000" smtClean="0">
              <a:solidFill>
                <a:srgbClr val="FF0000"/>
              </a:solidFill>
              <a:latin typeface="+mn-ea"/>
              <a:ea typeface="+mn-ea"/>
            </a:endParaRPr>
          </a:p>
          <a:p>
            <a:pPr marL="87313" indent="0">
              <a:lnSpc>
                <a:spcPct val="150000"/>
              </a:lnSpc>
              <a:buFont typeface="Wingdings 2" pitchFamily="18" charset="2"/>
              <a:buNone/>
            </a:pPr>
            <a:endParaRPr lang="en-US" altLang="zh-CN" sz="2000">
              <a:solidFill>
                <a:srgbClr val="FF0000"/>
              </a:solidFill>
              <a:latin typeface="+mn-ea"/>
              <a:ea typeface="+mn-ea"/>
            </a:endParaRPr>
          </a:p>
          <a:p>
            <a:pPr marL="87313" indent="0">
              <a:lnSpc>
                <a:spcPct val="150000"/>
              </a:lnSpc>
              <a:buFont typeface="Wingdings 2" pitchFamily="18" charset="2"/>
              <a:buNone/>
            </a:pPr>
            <a:endParaRPr lang="en-US" altLang="zh-CN" sz="2000" smtClean="0">
              <a:solidFill>
                <a:srgbClr val="FF0000"/>
              </a:solidFill>
              <a:latin typeface="+mn-ea"/>
              <a:ea typeface="+mn-ea"/>
            </a:endParaRPr>
          </a:p>
          <a:p>
            <a:pPr marL="87313" indent="0">
              <a:lnSpc>
                <a:spcPct val="150000"/>
              </a:lnSpc>
              <a:buFont typeface="Wingdings 2" pitchFamily="18" charset="2"/>
              <a:buNone/>
            </a:pPr>
            <a:endParaRPr lang="en-US" altLang="zh-CN" sz="2000" dirty="0">
              <a:solidFill>
                <a:srgbClr val="FF0000"/>
              </a:solidFill>
              <a:latin typeface="+mn-ea"/>
              <a:ea typeface="+mn-ea"/>
            </a:endParaRPr>
          </a:p>
          <a:p>
            <a:pPr marL="87313" indent="0">
              <a:lnSpc>
                <a:spcPct val="150000"/>
              </a:lnSpc>
              <a:buFont typeface="Wingdings 2" pitchFamily="18" charset="2"/>
              <a:buNone/>
            </a:pPr>
            <a:r>
              <a:rPr lang="zh-CN" altLang="en-US" sz="2000" b="1" dirty="0">
                <a:solidFill>
                  <a:srgbClr val="000008"/>
                </a:solidFill>
                <a:latin typeface="+mn-ea"/>
                <a:ea typeface="+mn-ea"/>
              </a:rPr>
              <a:t>（</a:t>
            </a:r>
            <a:r>
              <a:rPr lang="en-US" altLang="zh-CN" sz="2000" b="1" dirty="0">
                <a:solidFill>
                  <a:srgbClr val="000008"/>
                </a:solidFill>
                <a:latin typeface="+mn-ea"/>
                <a:ea typeface="+mn-ea"/>
              </a:rPr>
              <a:t>2</a:t>
            </a:r>
            <a:r>
              <a:rPr lang="zh-CN" altLang="en-US" sz="2000" b="1" dirty="0">
                <a:solidFill>
                  <a:srgbClr val="000008"/>
                </a:solidFill>
                <a:latin typeface="+mn-ea"/>
                <a:ea typeface="+mn-ea"/>
              </a:rPr>
              <a:t>）函数返回值</a:t>
            </a:r>
          </a:p>
          <a:p>
            <a:pPr marL="87313" indent="0">
              <a:lnSpc>
                <a:spcPct val="150000"/>
              </a:lnSpc>
              <a:buFont typeface="Wingdings 2" pitchFamily="18" charset="2"/>
              <a:buNone/>
            </a:pPr>
            <a:r>
              <a:rPr lang="zh-CN" altLang="en-US" sz="2000" dirty="0">
                <a:solidFill>
                  <a:srgbClr val="000008"/>
                </a:solidFill>
                <a:latin typeface="+mn-ea"/>
                <a:ea typeface="+mn-ea"/>
              </a:rPr>
              <a:t>函数调用出错时返回</a:t>
            </a:r>
            <a:r>
              <a:rPr lang="en-US" altLang="zh-CN" sz="2000" dirty="0">
                <a:solidFill>
                  <a:srgbClr val="000008"/>
                </a:solidFill>
                <a:latin typeface="+mn-ea"/>
                <a:ea typeface="+mn-ea"/>
              </a:rPr>
              <a:t>-1</a:t>
            </a:r>
            <a:r>
              <a:rPr lang="zh-CN" altLang="en-US" sz="2000" dirty="0">
                <a:solidFill>
                  <a:srgbClr val="000008"/>
                </a:solidFill>
                <a:latin typeface="+mn-ea"/>
                <a:ea typeface="+mn-ea"/>
              </a:rPr>
              <a:t>；函数调用成功不返回值。</a:t>
            </a:r>
          </a:p>
        </p:txBody>
      </p:sp>
      <p:sp>
        <p:nvSpPr>
          <p:cNvPr id="5" name="Rectangle 2"/>
          <p:cNvSpPr>
            <a:spLocks noChangeArrowheads="1"/>
          </p:cNvSpPr>
          <p:nvPr/>
        </p:nvSpPr>
        <p:spPr bwMode="auto">
          <a:xfrm>
            <a:off x="1005840" y="108564"/>
            <a:ext cx="4251960" cy="563562"/>
          </a:xfrm>
          <a:prstGeom prst="rect">
            <a:avLst/>
          </a:prstGeom>
          <a:noFill/>
          <a:ln w="9525">
            <a:noFill/>
            <a:miter lim="800000"/>
            <a:headEnd/>
            <a:tailEnd/>
          </a:ln>
          <a:effectLst/>
        </p:spPr>
        <p:txBody>
          <a:bodyPr anchor="ctr"/>
          <a:lstStyle/>
          <a:p>
            <a:r>
              <a:rPr lang="en-US" altLang="zh-CN" b="1" dirty="0">
                <a:solidFill>
                  <a:srgbClr val="000008"/>
                </a:solidFill>
                <a:latin typeface="+mn-ea"/>
                <a:ea typeface="+mn-ea"/>
              </a:rPr>
              <a:t>exec( )</a:t>
            </a:r>
            <a:r>
              <a:rPr lang="zh-CN" altLang="en-US" b="1" dirty="0">
                <a:solidFill>
                  <a:srgbClr val="000008"/>
                </a:solidFill>
                <a:latin typeface="+mn-ea"/>
                <a:ea typeface="+mn-ea"/>
              </a:rPr>
              <a:t>函数族替换进程</a:t>
            </a:r>
          </a:p>
        </p:txBody>
      </p:sp>
      <p:sp>
        <p:nvSpPr>
          <p:cNvPr id="2" name="矩形 1"/>
          <p:cNvSpPr/>
          <p:nvPr/>
        </p:nvSpPr>
        <p:spPr>
          <a:xfrm>
            <a:off x="444976" y="2412001"/>
            <a:ext cx="8406924" cy="2585323"/>
          </a:xfrm>
          <a:prstGeom prst="rect">
            <a:avLst/>
          </a:prstGeom>
          <a:solidFill>
            <a:schemeClr val="tx2">
              <a:lumMod val="95000"/>
            </a:schemeClr>
          </a:solidFill>
        </p:spPr>
        <p:txBody>
          <a:bodyPr wrap="square">
            <a:spAutoFit/>
          </a:bodyPr>
          <a:lstStyle/>
          <a:p>
            <a:pPr marL="87313" indent="0">
              <a:lnSpc>
                <a:spcPct val="150000"/>
              </a:lnSpc>
              <a:buFont typeface="Wingdings 2" pitchFamily="18" charset="2"/>
              <a:buNone/>
            </a:pPr>
            <a:r>
              <a:rPr lang="en-US" altLang="zh-CN" sz="1800">
                <a:solidFill>
                  <a:srgbClr val="FF0000"/>
                </a:solidFill>
                <a:latin typeface="+mn-ea"/>
              </a:rPr>
              <a:t>int execl(const char *path, const char *arg, ...);</a:t>
            </a:r>
          </a:p>
          <a:p>
            <a:pPr marL="87313" indent="0">
              <a:lnSpc>
                <a:spcPct val="150000"/>
              </a:lnSpc>
              <a:buFont typeface="Wingdings 2" pitchFamily="18" charset="2"/>
              <a:buNone/>
            </a:pPr>
            <a:r>
              <a:rPr lang="en-US" altLang="zh-CN" sz="1800">
                <a:solidFill>
                  <a:srgbClr val="FF0000"/>
                </a:solidFill>
                <a:latin typeface="+mn-ea"/>
              </a:rPr>
              <a:t>int execlp(const char *file, const char *arg, ...);</a:t>
            </a:r>
          </a:p>
          <a:p>
            <a:pPr marL="87313" indent="0">
              <a:lnSpc>
                <a:spcPct val="150000"/>
              </a:lnSpc>
              <a:buFont typeface="Wingdings 2" pitchFamily="18" charset="2"/>
              <a:buNone/>
            </a:pPr>
            <a:r>
              <a:rPr lang="en-US" altLang="zh-CN" sz="1800">
                <a:solidFill>
                  <a:srgbClr val="FF0000"/>
                </a:solidFill>
                <a:latin typeface="+mn-ea"/>
              </a:rPr>
              <a:t>int execle(const char *path, const char *arg, ..., char *const envp[ ]);</a:t>
            </a:r>
          </a:p>
          <a:p>
            <a:pPr marL="87313" indent="0">
              <a:lnSpc>
                <a:spcPct val="150000"/>
              </a:lnSpc>
              <a:buFont typeface="Wingdings 2" pitchFamily="18" charset="2"/>
              <a:buNone/>
            </a:pPr>
            <a:r>
              <a:rPr lang="en-US" altLang="zh-CN" sz="1800">
                <a:solidFill>
                  <a:srgbClr val="FF0000"/>
                </a:solidFill>
                <a:latin typeface="+mn-ea"/>
              </a:rPr>
              <a:t>int execv(const char *path, char *const argv[ ]);</a:t>
            </a:r>
          </a:p>
          <a:p>
            <a:pPr marL="87313" indent="0">
              <a:lnSpc>
                <a:spcPct val="150000"/>
              </a:lnSpc>
              <a:buFont typeface="Wingdings 2" pitchFamily="18" charset="2"/>
              <a:buNone/>
            </a:pPr>
            <a:r>
              <a:rPr lang="en-US" altLang="zh-CN" sz="1800">
                <a:solidFill>
                  <a:srgbClr val="FF0000"/>
                </a:solidFill>
                <a:latin typeface="+mn-ea"/>
              </a:rPr>
              <a:t>int execvp(const char *file, char *const argv[ ]);</a:t>
            </a:r>
          </a:p>
          <a:p>
            <a:pPr marL="87313" indent="0">
              <a:lnSpc>
                <a:spcPct val="150000"/>
              </a:lnSpc>
              <a:buFont typeface="Wingdings 2" pitchFamily="18" charset="2"/>
              <a:buNone/>
            </a:pPr>
            <a:r>
              <a:rPr lang="en-US" altLang="zh-CN" sz="1800">
                <a:solidFill>
                  <a:srgbClr val="FF0000"/>
                </a:solidFill>
                <a:latin typeface="+mn-ea"/>
              </a:rPr>
              <a:t>int execve(const char *path, char *const argv[ ], char *const envp[ ]);</a:t>
            </a:r>
            <a:endParaRPr lang="en-US" altLang="zh-CN" sz="1800" dirty="0">
              <a:solidFill>
                <a:srgbClr val="FF0000"/>
              </a:solidFill>
              <a:latin typeface="+mn-ea"/>
            </a:endParaRPr>
          </a:p>
        </p:txBody>
      </p:sp>
    </p:spTree>
    <p:extLst>
      <p:ext uri="{BB962C8B-B14F-4D97-AF65-F5344CB8AC3E}">
        <p14:creationId xmlns:p14="http://schemas.microsoft.com/office/powerpoint/2010/main" val="1471151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704795" y="1446089"/>
            <a:ext cx="7631217" cy="4124206"/>
          </a:xfrm>
          <a:prstGeom prst="rect">
            <a:avLst/>
          </a:prstGeom>
        </p:spPr>
        <p:txBody>
          <a:bodyPr wrap="square">
            <a:spAutoFit/>
          </a:bodyPr>
          <a:lstStyle/>
          <a:p>
            <a:pPr marL="342900" indent="-342900" algn="just">
              <a:lnSpc>
                <a:spcPct val="150000"/>
              </a:lnSpc>
              <a:spcBef>
                <a:spcPts val="600"/>
              </a:spcBef>
              <a:buSzPct val="80000"/>
              <a:buFont typeface="Wingdings" panose="05000000000000000000" pitchFamily="2" charset="2"/>
              <a:buChar char="n"/>
            </a:pPr>
            <a:r>
              <a:rPr lang="zh-CN" altLang="en-US" sz="2400" dirty="0">
                <a:solidFill>
                  <a:srgbClr val="000008"/>
                </a:solidFill>
                <a:latin typeface="+mn-ea"/>
                <a:ea typeface="+mn-ea"/>
              </a:rPr>
              <a:t>在</a:t>
            </a:r>
            <a:r>
              <a:rPr lang="en-US" altLang="zh-CN" sz="2400" dirty="0" err="1">
                <a:solidFill>
                  <a:srgbClr val="000008"/>
                </a:solidFill>
                <a:latin typeface="+mn-ea"/>
                <a:ea typeface="+mn-ea"/>
              </a:rPr>
              <a:t>unix</a:t>
            </a:r>
            <a:r>
              <a:rPr lang="en-US" altLang="zh-CN" sz="2400" dirty="0">
                <a:solidFill>
                  <a:srgbClr val="000008"/>
                </a:solidFill>
                <a:latin typeface="+mn-ea"/>
                <a:ea typeface="+mn-ea"/>
              </a:rPr>
              <a:t>/</a:t>
            </a:r>
            <a:r>
              <a:rPr lang="en-US" altLang="zh-CN" sz="2400" dirty="0" err="1">
                <a:solidFill>
                  <a:srgbClr val="000008"/>
                </a:solidFill>
                <a:latin typeface="+mn-ea"/>
                <a:ea typeface="+mn-ea"/>
              </a:rPr>
              <a:t>linux</a:t>
            </a:r>
            <a:r>
              <a:rPr lang="zh-CN" altLang="en-US" sz="2400" dirty="0">
                <a:solidFill>
                  <a:srgbClr val="000008"/>
                </a:solidFill>
                <a:latin typeface="+mn-ea"/>
                <a:ea typeface="+mn-ea"/>
              </a:rPr>
              <a:t>中，正常情况下，子进程是通过父进程创建的，子进程在创建新的进程</a:t>
            </a:r>
            <a:r>
              <a:rPr lang="zh-CN" altLang="en-US" sz="2400" dirty="0" smtClean="0">
                <a:solidFill>
                  <a:srgbClr val="000008"/>
                </a:solidFill>
                <a:latin typeface="+mn-ea"/>
                <a:ea typeface="+mn-ea"/>
              </a:rPr>
              <a:t>。</a:t>
            </a:r>
            <a:endParaRPr lang="en-US" altLang="zh-CN" sz="2400" dirty="0" smtClean="0">
              <a:solidFill>
                <a:srgbClr val="000008"/>
              </a:solidFill>
              <a:latin typeface="+mn-ea"/>
              <a:ea typeface="+mn-ea"/>
            </a:endParaRPr>
          </a:p>
          <a:p>
            <a:pPr marL="342900" indent="-342900" algn="just">
              <a:lnSpc>
                <a:spcPct val="150000"/>
              </a:lnSpc>
              <a:spcBef>
                <a:spcPts val="600"/>
              </a:spcBef>
              <a:buSzPct val="80000"/>
              <a:buFont typeface="Wingdings" panose="05000000000000000000" pitchFamily="2" charset="2"/>
              <a:buChar char="n"/>
            </a:pPr>
            <a:r>
              <a:rPr lang="zh-CN" altLang="en-US" sz="2400" dirty="0" smtClean="0">
                <a:solidFill>
                  <a:srgbClr val="000008"/>
                </a:solidFill>
                <a:latin typeface="+mn-ea"/>
                <a:ea typeface="+mn-ea"/>
              </a:rPr>
              <a:t>子</a:t>
            </a:r>
            <a:r>
              <a:rPr lang="zh-CN" altLang="en-US" sz="2400" dirty="0">
                <a:solidFill>
                  <a:srgbClr val="000008"/>
                </a:solidFill>
                <a:latin typeface="+mn-ea"/>
                <a:ea typeface="+mn-ea"/>
              </a:rPr>
              <a:t>进程的结束和父进程的运行是一个异步过程</a:t>
            </a:r>
            <a:r>
              <a:rPr lang="en-US" altLang="zh-CN" sz="2400" dirty="0">
                <a:solidFill>
                  <a:srgbClr val="000008"/>
                </a:solidFill>
                <a:latin typeface="+mn-ea"/>
                <a:ea typeface="+mn-ea"/>
              </a:rPr>
              <a:t>,</a:t>
            </a:r>
            <a:r>
              <a:rPr lang="zh-CN" altLang="en-US" sz="2400" dirty="0">
                <a:solidFill>
                  <a:srgbClr val="000008"/>
                </a:solidFill>
                <a:latin typeface="+mn-ea"/>
                <a:ea typeface="+mn-ea"/>
              </a:rPr>
              <a:t>即父进程永远无法预测子进程 到底什么时候结束</a:t>
            </a:r>
            <a:r>
              <a:rPr lang="zh-CN" altLang="en-US" sz="2400" dirty="0" smtClean="0">
                <a:solidFill>
                  <a:srgbClr val="000008"/>
                </a:solidFill>
                <a:latin typeface="+mn-ea"/>
                <a:ea typeface="+mn-ea"/>
              </a:rPr>
              <a:t>。</a:t>
            </a:r>
            <a:endParaRPr lang="en-US" altLang="zh-CN" sz="2400" dirty="0" smtClean="0">
              <a:solidFill>
                <a:srgbClr val="000008"/>
              </a:solidFill>
              <a:latin typeface="+mn-ea"/>
              <a:ea typeface="+mn-ea"/>
            </a:endParaRPr>
          </a:p>
          <a:p>
            <a:pPr marL="342900" indent="-342900" algn="just">
              <a:lnSpc>
                <a:spcPct val="150000"/>
              </a:lnSpc>
              <a:spcBef>
                <a:spcPts val="600"/>
              </a:spcBef>
              <a:buSzPct val="80000"/>
              <a:buFont typeface="Wingdings" panose="05000000000000000000" pitchFamily="2" charset="2"/>
              <a:buChar char="n"/>
            </a:pPr>
            <a:r>
              <a:rPr lang="zh-CN" altLang="en-US" sz="2400" dirty="0" smtClean="0">
                <a:solidFill>
                  <a:srgbClr val="000008"/>
                </a:solidFill>
                <a:latin typeface="+mn-ea"/>
                <a:ea typeface="+mn-ea"/>
              </a:rPr>
              <a:t>当</a:t>
            </a:r>
            <a:r>
              <a:rPr lang="zh-CN" altLang="en-US" sz="2400" dirty="0">
                <a:solidFill>
                  <a:srgbClr val="000008"/>
                </a:solidFill>
                <a:latin typeface="+mn-ea"/>
                <a:ea typeface="+mn-ea"/>
              </a:rPr>
              <a:t>一个进程完成它的工作终止之后，它的父进程需要调用</a:t>
            </a:r>
            <a:r>
              <a:rPr lang="en-US" altLang="zh-CN" sz="2400" dirty="0">
                <a:solidFill>
                  <a:srgbClr val="000008"/>
                </a:solidFill>
                <a:latin typeface="+mn-ea"/>
                <a:ea typeface="+mn-ea"/>
              </a:rPr>
              <a:t>wait()</a:t>
            </a:r>
            <a:r>
              <a:rPr lang="zh-CN" altLang="en-US" sz="2400" dirty="0">
                <a:solidFill>
                  <a:srgbClr val="000008"/>
                </a:solidFill>
                <a:latin typeface="+mn-ea"/>
                <a:ea typeface="+mn-ea"/>
              </a:rPr>
              <a:t>或者</a:t>
            </a:r>
            <a:r>
              <a:rPr lang="en-US" altLang="zh-CN" sz="2400" dirty="0" err="1">
                <a:solidFill>
                  <a:srgbClr val="000008"/>
                </a:solidFill>
                <a:latin typeface="+mn-ea"/>
                <a:ea typeface="+mn-ea"/>
              </a:rPr>
              <a:t>waitpid</a:t>
            </a:r>
            <a:r>
              <a:rPr lang="en-US" altLang="zh-CN" sz="2400" dirty="0">
                <a:solidFill>
                  <a:srgbClr val="000008"/>
                </a:solidFill>
                <a:latin typeface="+mn-ea"/>
                <a:ea typeface="+mn-ea"/>
              </a:rPr>
              <a:t>()</a:t>
            </a:r>
            <a:r>
              <a:rPr lang="zh-CN" altLang="en-US" sz="2400" dirty="0">
                <a:solidFill>
                  <a:srgbClr val="000008"/>
                </a:solidFill>
                <a:latin typeface="+mn-ea"/>
                <a:ea typeface="+mn-ea"/>
              </a:rPr>
              <a:t>系统调用取得子进程的终止状态。</a:t>
            </a:r>
          </a:p>
        </p:txBody>
      </p:sp>
      <p:sp>
        <p:nvSpPr>
          <p:cNvPr id="6" name="Rectangle 2"/>
          <p:cNvSpPr>
            <a:spLocks noChangeArrowheads="1"/>
          </p:cNvSpPr>
          <p:nvPr/>
        </p:nvSpPr>
        <p:spPr bwMode="auto">
          <a:xfrm>
            <a:off x="1005840" y="108564"/>
            <a:ext cx="4511040" cy="563562"/>
          </a:xfrm>
          <a:prstGeom prst="rect">
            <a:avLst/>
          </a:prstGeom>
          <a:noFill/>
          <a:ln w="9525">
            <a:noFill/>
            <a:miter lim="800000"/>
            <a:headEnd/>
            <a:tailEnd/>
          </a:ln>
          <a:effectLst/>
        </p:spPr>
        <p:txBody>
          <a:bodyPr anchor="ctr"/>
          <a:lstStyle/>
          <a:p>
            <a:r>
              <a:rPr lang="en-US" altLang="zh-CN" b="1" dirty="0">
                <a:solidFill>
                  <a:srgbClr val="000008"/>
                </a:solidFill>
                <a:latin typeface="+mn-ea"/>
              </a:rPr>
              <a:t>wait( )</a:t>
            </a:r>
            <a:r>
              <a:rPr lang="zh-CN" altLang="en-US" b="1" dirty="0">
                <a:solidFill>
                  <a:srgbClr val="000008"/>
                </a:solidFill>
                <a:latin typeface="+mn-ea"/>
              </a:rPr>
              <a:t>和</a:t>
            </a:r>
            <a:r>
              <a:rPr lang="en-US" altLang="zh-CN" b="1" dirty="0" err="1">
                <a:solidFill>
                  <a:srgbClr val="000008"/>
                </a:solidFill>
                <a:latin typeface="+mn-ea"/>
              </a:rPr>
              <a:t>waitpid</a:t>
            </a:r>
            <a:r>
              <a:rPr lang="en-US" altLang="zh-CN" b="1" dirty="0">
                <a:solidFill>
                  <a:srgbClr val="000008"/>
                </a:solidFill>
                <a:latin typeface="+mn-ea"/>
              </a:rPr>
              <a:t>( )</a:t>
            </a:r>
            <a:r>
              <a:rPr lang="zh-CN" altLang="en-US" b="1" dirty="0">
                <a:solidFill>
                  <a:srgbClr val="000008"/>
                </a:solidFill>
                <a:latin typeface="+mn-ea"/>
              </a:rPr>
              <a:t>函数</a:t>
            </a:r>
          </a:p>
        </p:txBody>
      </p:sp>
    </p:spTree>
    <p:extLst>
      <p:ext uri="{BB962C8B-B14F-4D97-AF65-F5344CB8AC3E}">
        <p14:creationId xmlns:p14="http://schemas.microsoft.com/office/powerpoint/2010/main" val="1992943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750516" y="1240134"/>
            <a:ext cx="7631217" cy="4601260"/>
          </a:xfrm>
          <a:prstGeom prst="rect">
            <a:avLst/>
          </a:prstGeom>
        </p:spPr>
        <p:txBody>
          <a:bodyPr wrap="square">
            <a:spAutoFit/>
          </a:bodyPr>
          <a:lstStyle/>
          <a:p>
            <a:pPr marL="342900" indent="-342900" algn="just">
              <a:lnSpc>
                <a:spcPct val="150000"/>
              </a:lnSpc>
              <a:spcBef>
                <a:spcPts val="600"/>
              </a:spcBef>
              <a:buSzPct val="80000"/>
              <a:buFont typeface="Wingdings" panose="05000000000000000000" pitchFamily="2" charset="2"/>
              <a:buChar char="n"/>
            </a:pPr>
            <a:r>
              <a:rPr lang="zh-CN" altLang="en-US" sz="2400" dirty="0" smtClean="0">
                <a:solidFill>
                  <a:srgbClr val="FF0000"/>
                </a:solidFill>
                <a:latin typeface="+mn-ea"/>
                <a:ea typeface="+mn-ea"/>
              </a:rPr>
              <a:t>僵尸</a:t>
            </a:r>
            <a:r>
              <a:rPr lang="zh-CN" altLang="en-US" sz="2400" dirty="0">
                <a:solidFill>
                  <a:srgbClr val="FF0000"/>
                </a:solidFill>
                <a:latin typeface="+mn-ea"/>
                <a:ea typeface="+mn-ea"/>
              </a:rPr>
              <a:t>进程：</a:t>
            </a:r>
            <a:r>
              <a:rPr lang="zh-CN" altLang="en-US" sz="2400" dirty="0">
                <a:solidFill>
                  <a:srgbClr val="000008"/>
                </a:solidFill>
                <a:latin typeface="+mn-ea"/>
                <a:ea typeface="+mn-ea"/>
              </a:rPr>
              <a:t>一个进程使用</a:t>
            </a:r>
            <a:r>
              <a:rPr lang="en-US" altLang="zh-CN" sz="2400" dirty="0">
                <a:solidFill>
                  <a:srgbClr val="000008"/>
                </a:solidFill>
                <a:latin typeface="+mn-ea"/>
                <a:ea typeface="+mn-ea"/>
              </a:rPr>
              <a:t>fork</a:t>
            </a:r>
            <a:r>
              <a:rPr lang="zh-CN" altLang="en-US" sz="2400" dirty="0">
                <a:solidFill>
                  <a:srgbClr val="000008"/>
                </a:solidFill>
                <a:latin typeface="+mn-ea"/>
                <a:ea typeface="+mn-ea"/>
              </a:rPr>
              <a:t>创建子进程，如果子进程退出，而父进程并没有调用</a:t>
            </a:r>
            <a:r>
              <a:rPr lang="en-US" altLang="zh-CN" sz="2400" dirty="0">
                <a:solidFill>
                  <a:srgbClr val="000008"/>
                </a:solidFill>
                <a:latin typeface="+mn-ea"/>
                <a:ea typeface="+mn-ea"/>
              </a:rPr>
              <a:t>wait</a:t>
            </a:r>
            <a:r>
              <a:rPr lang="zh-CN" altLang="en-US" sz="2400" dirty="0">
                <a:solidFill>
                  <a:srgbClr val="000008"/>
                </a:solidFill>
                <a:latin typeface="+mn-ea"/>
                <a:ea typeface="+mn-ea"/>
              </a:rPr>
              <a:t>或</a:t>
            </a:r>
            <a:r>
              <a:rPr lang="en-US" altLang="zh-CN" sz="2400" dirty="0" err="1">
                <a:solidFill>
                  <a:srgbClr val="000008"/>
                </a:solidFill>
                <a:latin typeface="+mn-ea"/>
                <a:ea typeface="+mn-ea"/>
              </a:rPr>
              <a:t>waitpid</a:t>
            </a:r>
            <a:r>
              <a:rPr lang="zh-CN" altLang="en-US" sz="2400" dirty="0">
                <a:solidFill>
                  <a:srgbClr val="000008"/>
                </a:solidFill>
                <a:latin typeface="+mn-ea"/>
                <a:ea typeface="+mn-ea"/>
              </a:rPr>
              <a:t>获取子进程的状态信息，那么子进程的进程描述符仍然保存在系统中。这种进程称之为僵尸进程。</a:t>
            </a:r>
            <a:endParaRPr lang="en-US" altLang="zh-CN" sz="2400" dirty="0">
              <a:solidFill>
                <a:srgbClr val="000008"/>
              </a:solidFill>
              <a:latin typeface="+mn-ea"/>
              <a:ea typeface="+mn-ea"/>
            </a:endParaRPr>
          </a:p>
          <a:p>
            <a:pPr marL="342900" indent="-342900" algn="just">
              <a:lnSpc>
                <a:spcPct val="150000"/>
              </a:lnSpc>
              <a:spcBef>
                <a:spcPts val="600"/>
              </a:spcBef>
              <a:buSzPct val="80000"/>
              <a:buFont typeface="Wingdings" panose="05000000000000000000" pitchFamily="2" charset="2"/>
              <a:buChar char="n"/>
            </a:pPr>
            <a:r>
              <a:rPr lang="zh-CN" altLang="en-US" sz="2400" dirty="0">
                <a:solidFill>
                  <a:srgbClr val="FF0000"/>
                </a:solidFill>
                <a:latin typeface="+mn-ea"/>
                <a:ea typeface="+mn-ea"/>
              </a:rPr>
              <a:t>孤儿进程：</a:t>
            </a:r>
            <a:r>
              <a:rPr lang="zh-CN" altLang="en-US" sz="2400" dirty="0">
                <a:solidFill>
                  <a:srgbClr val="000008"/>
                </a:solidFill>
                <a:latin typeface="+mn-ea"/>
                <a:ea typeface="+mn-ea"/>
              </a:rPr>
              <a:t>一个父进程退出，而它的一个或多个子进程还在运行，那么那些子进程将成为孤儿进程。孤儿进程将被</a:t>
            </a:r>
            <a:r>
              <a:rPr lang="en-US" altLang="zh-CN" sz="2400" dirty="0">
                <a:solidFill>
                  <a:srgbClr val="000008"/>
                </a:solidFill>
                <a:latin typeface="+mn-ea"/>
                <a:ea typeface="+mn-ea"/>
              </a:rPr>
              <a:t>init</a:t>
            </a:r>
            <a:r>
              <a:rPr lang="zh-CN" altLang="en-US" sz="2400" dirty="0">
                <a:solidFill>
                  <a:srgbClr val="000008"/>
                </a:solidFill>
                <a:latin typeface="+mn-ea"/>
                <a:ea typeface="+mn-ea"/>
              </a:rPr>
              <a:t>进程</a:t>
            </a:r>
            <a:r>
              <a:rPr lang="en-US" altLang="zh-CN" sz="2400" dirty="0">
                <a:solidFill>
                  <a:srgbClr val="000008"/>
                </a:solidFill>
                <a:latin typeface="+mn-ea"/>
                <a:ea typeface="+mn-ea"/>
              </a:rPr>
              <a:t>(</a:t>
            </a:r>
            <a:r>
              <a:rPr lang="zh-CN" altLang="en-US" sz="2400" dirty="0">
                <a:solidFill>
                  <a:srgbClr val="000008"/>
                </a:solidFill>
                <a:latin typeface="+mn-ea"/>
                <a:ea typeface="+mn-ea"/>
              </a:rPr>
              <a:t>进程号为</a:t>
            </a:r>
            <a:r>
              <a:rPr lang="en-US" altLang="zh-CN" sz="2400" dirty="0">
                <a:solidFill>
                  <a:srgbClr val="000008"/>
                </a:solidFill>
                <a:latin typeface="+mn-ea"/>
                <a:ea typeface="+mn-ea"/>
              </a:rPr>
              <a:t>1)</a:t>
            </a:r>
            <a:r>
              <a:rPr lang="zh-CN" altLang="en-US" sz="2400" dirty="0">
                <a:solidFill>
                  <a:srgbClr val="000008"/>
                </a:solidFill>
                <a:latin typeface="+mn-ea"/>
                <a:ea typeface="+mn-ea"/>
              </a:rPr>
              <a:t>所收养，并由</a:t>
            </a:r>
            <a:r>
              <a:rPr lang="en-US" altLang="zh-CN" sz="2400" dirty="0">
                <a:solidFill>
                  <a:srgbClr val="000008"/>
                </a:solidFill>
                <a:latin typeface="+mn-ea"/>
                <a:ea typeface="+mn-ea"/>
              </a:rPr>
              <a:t>init</a:t>
            </a:r>
            <a:r>
              <a:rPr lang="zh-CN" altLang="en-US" sz="2400" dirty="0">
                <a:solidFill>
                  <a:srgbClr val="000008"/>
                </a:solidFill>
                <a:latin typeface="+mn-ea"/>
                <a:ea typeface="+mn-ea"/>
              </a:rPr>
              <a:t>进程对它们完成状态收集工作。</a:t>
            </a:r>
            <a:endParaRPr lang="en-US" altLang="zh-CN" sz="2400" dirty="0">
              <a:solidFill>
                <a:srgbClr val="000008"/>
              </a:solidFill>
              <a:latin typeface="+mn-ea"/>
              <a:ea typeface="+mn-ea"/>
            </a:endParaRPr>
          </a:p>
        </p:txBody>
      </p:sp>
      <p:sp>
        <p:nvSpPr>
          <p:cNvPr id="5" name="Rectangle 2"/>
          <p:cNvSpPr>
            <a:spLocks noChangeArrowheads="1"/>
          </p:cNvSpPr>
          <p:nvPr/>
        </p:nvSpPr>
        <p:spPr bwMode="auto">
          <a:xfrm>
            <a:off x="1005840" y="108564"/>
            <a:ext cx="4511040" cy="563562"/>
          </a:xfrm>
          <a:prstGeom prst="rect">
            <a:avLst/>
          </a:prstGeom>
          <a:noFill/>
          <a:ln w="9525">
            <a:noFill/>
            <a:miter lim="800000"/>
            <a:headEnd/>
            <a:tailEnd/>
          </a:ln>
          <a:effectLst/>
        </p:spPr>
        <p:txBody>
          <a:bodyPr anchor="ctr"/>
          <a:lstStyle/>
          <a:p>
            <a:r>
              <a:rPr lang="en-US" altLang="zh-CN" b="1" dirty="0">
                <a:solidFill>
                  <a:srgbClr val="000008"/>
                </a:solidFill>
                <a:latin typeface="+mn-ea"/>
              </a:rPr>
              <a:t>wait( )</a:t>
            </a:r>
            <a:r>
              <a:rPr lang="zh-CN" altLang="en-US" b="1" dirty="0">
                <a:solidFill>
                  <a:srgbClr val="000008"/>
                </a:solidFill>
                <a:latin typeface="+mn-ea"/>
              </a:rPr>
              <a:t>和</a:t>
            </a:r>
            <a:r>
              <a:rPr lang="en-US" altLang="zh-CN" b="1" dirty="0" err="1">
                <a:solidFill>
                  <a:srgbClr val="000008"/>
                </a:solidFill>
                <a:latin typeface="+mn-ea"/>
              </a:rPr>
              <a:t>waitpid</a:t>
            </a:r>
            <a:r>
              <a:rPr lang="en-US" altLang="zh-CN" b="1" dirty="0">
                <a:solidFill>
                  <a:srgbClr val="000008"/>
                </a:solidFill>
                <a:latin typeface="+mn-ea"/>
              </a:rPr>
              <a:t>( )</a:t>
            </a:r>
            <a:r>
              <a:rPr lang="zh-CN" altLang="en-US" b="1" dirty="0">
                <a:solidFill>
                  <a:srgbClr val="000008"/>
                </a:solidFill>
                <a:latin typeface="+mn-ea"/>
              </a:rPr>
              <a:t>函数</a:t>
            </a:r>
          </a:p>
        </p:txBody>
      </p:sp>
    </p:spTree>
    <p:extLst>
      <p:ext uri="{BB962C8B-B14F-4D97-AF65-F5344CB8AC3E}">
        <p14:creationId xmlns:p14="http://schemas.microsoft.com/office/powerpoint/2010/main" val="39394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809598" y="1801785"/>
            <a:ext cx="5792841" cy="405294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lvl="0" indent="-342900">
              <a:lnSpc>
                <a:spcPct val="150000"/>
              </a:lnSpc>
              <a:spcBef>
                <a:spcPts val="0"/>
              </a:spcBef>
              <a:buSzPct val="60000"/>
              <a:buFont typeface="Wingdings" pitchFamily="2" charset="2"/>
              <a:buChar char="n"/>
              <a:defRPr/>
            </a:pPr>
            <a:r>
              <a:rPr lang="en-US" altLang="zh-CN" sz="3200" b="1" kern="0" dirty="0" smtClean="0">
                <a:solidFill>
                  <a:srgbClr val="000008"/>
                </a:solidFill>
                <a:latin typeface="+mn-lt"/>
                <a:ea typeface="+mn-ea"/>
              </a:rPr>
              <a:t>I  </a:t>
            </a:r>
            <a:r>
              <a:rPr lang="zh-CN" altLang="en-US" sz="3200" b="1" kern="0" dirty="0">
                <a:solidFill>
                  <a:srgbClr val="000008"/>
                </a:solidFill>
                <a:latin typeface="+mn-lt"/>
                <a:ea typeface="+mn-ea"/>
              </a:rPr>
              <a:t>进程控制编程</a:t>
            </a:r>
            <a:endParaRPr lang="en-US" altLang="zh-CN" sz="3200" b="1" kern="0" dirty="0">
              <a:solidFill>
                <a:srgbClr val="000008"/>
              </a:solidFill>
              <a:latin typeface="+mn-lt"/>
              <a:ea typeface="+mn-ea"/>
            </a:endParaRPr>
          </a:p>
          <a:p>
            <a:pPr marL="342900" lvl="0" indent="-342900">
              <a:lnSpc>
                <a:spcPct val="150000"/>
              </a:lnSpc>
              <a:spcBef>
                <a:spcPts val="0"/>
              </a:spcBef>
              <a:buSzPct val="60000"/>
              <a:buFont typeface="Wingdings" pitchFamily="2" charset="2"/>
              <a:buChar char="n"/>
              <a:defRPr/>
            </a:pPr>
            <a:r>
              <a:rPr lang="en-US" altLang="zh-CN" sz="3200" b="1" kern="0" dirty="0" smtClean="0">
                <a:solidFill>
                  <a:srgbClr val="000008"/>
                </a:solidFill>
                <a:latin typeface="+mn-lt"/>
                <a:ea typeface="+mn-ea"/>
              </a:rPr>
              <a:t>II </a:t>
            </a:r>
            <a:r>
              <a:rPr lang="zh-CN" altLang="en-US" sz="3200" b="1" kern="0" dirty="0">
                <a:solidFill>
                  <a:srgbClr val="000008"/>
                </a:solidFill>
                <a:latin typeface="+mn-lt"/>
                <a:ea typeface="+mn-ea"/>
              </a:rPr>
              <a:t>进程间的</a:t>
            </a:r>
            <a:r>
              <a:rPr lang="zh-CN" altLang="en-US" sz="3200" b="1" kern="0" dirty="0" smtClean="0">
                <a:solidFill>
                  <a:srgbClr val="000008"/>
                </a:solidFill>
                <a:latin typeface="+mn-lt"/>
                <a:ea typeface="+mn-ea"/>
              </a:rPr>
              <a:t>通信</a:t>
            </a:r>
            <a:endParaRPr lang="en-US" altLang="zh-CN" sz="3200" b="1" kern="0" dirty="0">
              <a:solidFill>
                <a:srgbClr val="000008"/>
              </a:solidFill>
              <a:latin typeface="+mn-lt"/>
              <a:ea typeface="+mn-ea"/>
            </a:endParaRPr>
          </a:p>
        </p:txBody>
      </p:sp>
      <p:sp>
        <p:nvSpPr>
          <p:cNvPr id="5" name="Rectangle 2"/>
          <p:cNvSpPr txBox="1">
            <a:spLocks noChangeArrowheads="1"/>
          </p:cNvSpPr>
          <p:nvPr/>
        </p:nvSpPr>
        <p:spPr bwMode="black">
          <a:xfrm>
            <a:off x="985808" y="0"/>
            <a:ext cx="7572428"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r>
              <a:rPr lang="en-US" altLang="zh-CN" sz="3600" b="1" kern="0" dirty="0" smtClean="0">
                <a:solidFill>
                  <a:srgbClr val="000008"/>
                </a:solidFill>
                <a:latin typeface="+mn-ea"/>
                <a:ea typeface="+mn-ea"/>
                <a:cs typeface="+mj-cs"/>
              </a:rPr>
              <a:t>Linux</a:t>
            </a:r>
            <a:r>
              <a:rPr lang="zh-CN" altLang="en-US" sz="3600" b="1" kern="0" dirty="0">
                <a:solidFill>
                  <a:srgbClr val="000008"/>
                </a:solidFill>
                <a:latin typeface="+mn-ea"/>
                <a:ea typeface="+mn-ea"/>
                <a:cs typeface="+mj-cs"/>
              </a:rPr>
              <a:t>系统编程</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701622" y="1179174"/>
            <a:ext cx="7631217" cy="4493538"/>
          </a:xfrm>
          <a:prstGeom prst="rect">
            <a:avLst/>
          </a:prstGeom>
        </p:spPr>
        <p:txBody>
          <a:bodyPr wrap="square">
            <a:spAutoFit/>
          </a:bodyPr>
          <a:lstStyle/>
          <a:p>
            <a:pPr marL="342900" indent="-342900">
              <a:lnSpc>
                <a:spcPct val="150000"/>
              </a:lnSpc>
              <a:spcBef>
                <a:spcPts val="600"/>
              </a:spcBef>
              <a:buSzPct val="80000"/>
              <a:buFont typeface="Wingdings" panose="05000000000000000000" pitchFamily="2" charset="2"/>
              <a:buChar char="n"/>
            </a:pPr>
            <a:r>
              <a:rPr lang="zh-CN" altLang="en-US" sz="2400" dirty="0">
                <a:solidFill>
                  <a:srgbClr val="FF0000"/>
                </a:solidFill>
                <a:latin typeface="+mn-ea"/>
                <a:ea typeface="+mn-ea"/>
              </a:rPr>
              <a:t>僵尸进程的危害</a:t>
            </a:r>
          </a:p>
          <a:p>
            <a:pPr marL="342900" indent="-342900">
              <a:lnSpc>
                <a:spcPct val="150000"/>
              </a:lnSpc>
              <a:spcBef>
                <a:spcPts val="600"/>
              </a:spcBef>
              <a:buSzPct val="80000"/>
              <a:buFont typeface="Wingdings" panose="05000000000000000000" pitchFamily="2" charset="2"/>
              <a:buChar char="Ø"/>
            </a:pPr>
            <a:r>
              <a:rPr lang="zh-CN" altLang="en-US" sz="2000" dirty="0">
                <a:solidFill>
                  <a:srgbClr val="000008"/>
                </a:solidFill>
                <a:latin typeface="+mn-ea"/>
                <a:ea typeface="+mn-ea"/>
              </a:rPr>
              <a:t>   如果父进程不调用</a:t>
            </a:r>
            <a:r>
              <a:rPr lang="en-US" altLang="zh-CN" sz="2000" dirty="0">
                <a:solidFill>
                  <a:srgbClr val="000008"/>
                </a:solidFill>
                <a:latin typeface="+mn-ea"/>
                <a:ea typeface="+mn-ea"/>
              </a:rPr>
              <a:t>wait/</a:t>
            </a:r>
            <a:r>
              <a:rPr lang="en-US" altLang="zh-CN" sz="2000" dirty="0" err="1">
                <a:solidFill>
                  <a:srgbClr val="000008"/>
                </a:solidFill>
                <a:latin typeface="+mn-ea"/>
                <a:ea typeface="+mn-ea"/>
              </a:rPr>
              <a:t>waitpid</a:t>
            </a:r>
            <a:r>
              <a:rPr lang="zh-CN" altLang="en-US" sz="2000" dirty="0">
                <a:solidFill>
                  <a:srgbClr val="000008"/>
                </a:solidFill>
                <a:latin typeface="+mn-ea"/>
                <a:ea typeface="+mn-ea"/>
              </a:rPr>
              <a:t>的话，那么保留的那段信息就不会释放，其</a:t>
            </a:r>
            <a:r>
              <a:rPr lang="zh-CN" altLang="en-US" sz="2000" dirty="0">
                <a:solidFill>
                  <a:srgbClr val="0000FF"/>
                </a:solidFill>
                <a:latin typeface="+mn-ea"/>
                <a:ea typeface="+mn-ea"/>
              </a:rPr>
              <a:t>进程号</a:t>
            </a:r>
            <a:r>
              <a:rPr lang="zh-CN" altLang="en-US" sz="2000" dirty="0">
                <a:solidFill>
                  <a:srgbClr val="000008"/>
                </a:solidFill>
                <a:latin typeface="+mn-ea"/>
                <a:ea typeface="+mn-ea"/>
              </a:rPr>
              <a:t>就会一直被占用，但是系统所能使用的进程号是有限的，如果大量的产生</a:t>
            </a:r>
            <a:r>
              <a:rPr lang="zh-CN" altLang="en-US" sz="2000" dirty="0">
                <a:solidFill>
                  <a:srgbClr val="0000FF"/>
                </a:solidFill>
                <a:latin typeface="+mn-ea"/>
                <a:ea typeface="+mn-ea"/>
              </a:rPr>
              <a:t>僵尸进程</a:t>
            </a:r>
            <a:r>
              <a:rPr lang="zh-CN" altLang="en-US" sz="2000" dirty="0">
                <a:solidFill>
                  <a:srgbClr val="000008"/>
                </a:solidFill>
                <a:latin typeface="+mn-ea"/>
                <a:ea typeface="+mn-ea"/>
              </a:rPr>
              <a:t>，将因为没有可用的进程号而导致系统不能产生新的进程</a:t>
            </a:r>
            <a:r>
              <a:rPr lang="en-US" altLang="zh-CN" sz="2000" dirty="0">
                <a:solidFill>
                  <a:srgbClr val="000008"/>
                </a:solidFill>
                <a:latin typeface="+mn-ea"/>
                <a:ea typeface="+mn-ea"/>
              </a:rPr>
              <a:t>. </a:t>
            </a:r>
          </a:p>
          <a:p>
            <a:pPr marL="342900" indent="-342900">
              <a:lnSpc>
                <a:spcPct val="150000"/>
              </a:lnSpc>
              <a:spcBef>
                <a:spcPts val="600"/>
              </a:spcBef>
              <a:buSzPct val="80000"/>
              <a:buFont typeface="Wingdings" panose="05000000000000000000" pitchFamily="2" charset="2"/>
              <a:buChar char="Ø"/>
            </a:pPr>
            <a:r>
              <a:rPr lang="zh-CN" altLang="en-US" sz="2000" dirty="0">
                <a:solidFill>
                  <a:srgbClr val="000008"/>
                </a:solidFill>
                <a:latin typeface="+mn-ea"/>
                <a:ea typeface="+mn-ea"/>
              </a:rPr>
              <a:t>   </a:t>
            </a:r>
            <a:r>
              <a:rPr lang="zh-CN" altLang="en-US" sz="2000" dirty="0">
                <a:solidFill>
                  <a:srgbClr val="0000FF"/>
                </a:solidFill>
                <a:latin typeface="+mn-ea"/>
                <a:ea typeface="+mn-ea"/>
              </a:rPr>
              <a:t>孤儿进程</a:t>
            </a:r>
            <a:r>
              <a:rPr lang="zh-CN" altLang="en-US" sz="2000" dirty="0">
                <a:solidFill>
                  <a:srgbClr val="000008"/>
                </a:solidFill>
                <a:latin typeface="+mn-ea"/>
                <a:ea typeface="+mn-ea"/>
              </a:rPr>
              <a:t>是没有父进程的进程，孤儿进程这个重任就落到了</a:t>
            </a:r>
            <a:r>
              <a:rPr lang="en-US" altLang="zh-CN" sz="2000" dirty="0">
                <a:solidFill>
                  <a:srgbClr val="000008"/>
                </a:solidFill>
                <a:latin typeface="+mn-ea"/>
                <a:ea typeface="+mn-ea"/>
              </a:rPr>
              <a:t>init</a:t>
            </a:r>
            <a:r>
              <a:rPr lang="zh-CN" altLang="en-US" sz="2000" dirty="0">
                <a:solidFill>
                  <a:srgbClr val="000008"/>
                </a:solidFill>
                <a:latin typeface="+mn-ea"/>
                <a:ea typeface="+mn-ea"/>
              </a:rPr>
              <a:t>进程身上，每当出现一个孤儿进程的时候，内核就把孤儿进程的父进程设置为</a:t>
            </a:r>
            <a:r>
              <a:rPr lang="en-US" altLang="zh-CN" sz="2000" dirty="0">
                <a:solidFill>
                  <a:srgbClr val="000008"/>
                </a:solidFill>
                <a:latin typeface="+mn-ea"/>
                <a:ea typeface="+mn-ea"/>
              </a:rPr>
              <a:t>init</a:t>
            </a:r>
            <a:r>
              <a:rPr lang="zh-CN" altLang="en-US" sz="2000" dirty="0">
                <a:solidFill>
                  <a:srgbClr val="000008"/>
                </a:solidFill>
                <a:latin typeface="+mn-ea"/>
                <a:ea typeface="+mn-ea"/>
              </a:rPr>
              <a:t>，而</a:t>
            </a:r>
            <a:r>
              <a:rPr lang="en-US" altLang="zh-CN" sz="2000" dirty="0">
                <a:solidFill>
                  <a:srgbClr val="0000FF"/>
                </a:solidFill>
                <a:latin typeface="+mn-ea"/>
                <a:ea typeface="+mn-ea"/>
              </a:rPr>
              <a:t>init</a:t>
            </a:r>
            <a:r>
              <a:rPr lang="zh-CN" altLang="en-US" sz="2000" dirty="0">
                <a:solidFill>
                  <a:srgbClr val="0000FF"/>
                </a:solidFill>
                <a:latin typeface="+mn-ea"/>
                <a:ea typeface="+mn-ea"/>
              </a:rPr>
              <a:t>进程会循环地</a:t>
            </a:r>
            <a:r>
              <a:rPr lang="en-US" altLang="zh-CN" sz="2000" dirty="0">
                <a:solidFill>
                  <a:srgbClr val="0000FF"/>
                </a:solidFill>
                <a:latin typeface="+mn-ea"/>
                <a:ea typeface="+mn-ea"/>
              </a:rPr>
              <a:t>wait()</a:t>
            </a:r>
            <a:r>
              <a:rPr lang="zh-CN" altLang="en-US" sz="2000" dirty="0">
                <a:solidFill>
                  <a:srgbClr val="000008"/>
                </a:solidFill>
                <a:latin typeface="+mn-ea"/>
                <a:ea typeface="+mn-ea"/>
              </a:rPr>
              <a:t>它的已经退出的子进程。</a:t>
            </a:r>
            <a:endParaRPr lang="en-US" altLang="zh-CN" sz="2000" dirty="0">
              <a:solidFill>
                <a:srgbClr val="000008"/>
              </a:solidFill>
              <a:latin typeface="+mn-ea"/>
              <a:ea typeface="+mn-ea"/>
            </a:endParaRPr>
          </a:p>
        </p:txBody>
      </p:sp>
      <p:sp>
        <p:nvSpPr>
          <p:cNvPr id="5" name="Rectangle 2"/>
          <p:cNvSpPr>
            <a:spLocks noChangeArrowheads="1"/>
          </p:cNvSpPr>
          <p:nvPr/>
        </p:nvSpPr>
        <p:spPr bwMode="auto">
          <a:xfrm>
            <a:off x="1005840" y="108564"/>
            <a:ext cx="4511040" cy="563562"/>
          </a:xfrm>
          <a:prstGeom prst="rect">
            <a:avLst/>
          </a:prstGeom>
          <a:noFill/>
          <a:ln w="9525">
            <a:noFill/>
            <a:miter lim="800000"/>
            <a:headEnd/>
            <a:tailEnd/>
          </a:ln>
          <a:effectLst/>
        </p:spPr>
        <p:txBody>
          <a:bodyPr anchor="ctr"/>
          <a:lstStyle/>
          <a:p>
            <a:r>
              <a:rPr lang="en-US" altLang="zh-CN" b="1" dirty="0">
                <a:solidFill>
                  <a:srgbClr val="000008"/>
                </a:solidFill>
                <a:latin typeface="+mn-ea"/>
              </a:rPr>
              <a:t>wait( )</a:t>
            </a:r>
            <a:r>
              <a:rPr lang="zh-CN" altLang="en-US" b="1" dirty="0">
                <a:solidFill>
                  <a:srgbClr val="000008"/>
                </a:solidFill>
                <a:latin typeface="+mn-ea"/>
              </a:rPr>
              <a:t>和</a:t>
            </a:r>
            <a:r>
              <a:rPr lang="en-US" altLang="zh-CN" b="1" dirty="0" err="1">
                <a:solidFill>
                  <a:srgbClr val="000008"/>
                </a:solidFill>
                <a:latin typeface="+mn-ea"/>
              </a:rPr>
              <a:t>waitpid</a:t>
            </a:r>
            <a:r>
              <a:rPr lang="en-US" altLang="zh-CN" b="1" dirty="0">
                <a:solidFill>
                  <a:srgbClr val="000008"/>
                </a:solidFill>
                <a:latin typeface="+mn-ea"/>
              </a:rPr>
              <a:t>( )</a:t>
            </a:r>
            <a:r>
              <a:rPr lang="zh-CN" altLang="en-US" b="1" dirty="0">
                <a:solidFill>
                  <a:srgbClr val="000008"/>
                </a:solidFill>
                <a:latin typeface="+mn-ea"/>
              </a:rPr>
              <a:t>函数</a:t>
            </a:r>
          </a:p>
        </p:txBody>
      </p:sp>
    </p:spTree>
    <p:extLst>
      <p:ext uri="{BB962C8B-B14F-4D97-AF65-F5344CB8AC3E}">
        <p14:creationId xmlns:p14="http://schemas.microsoft.com/office/powerpoint/2010/main" val="2949211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28595" y="1891651"/>
            <a:ext cx="7631217" cy="553998"/>
          </a:xfrm>
          <a:prstGeom prst="rect">
            <a:avLst/>
          </a:prstGeom>
        </p:spPr>
        <p:txBody>
          <a:bodyPr wrap="square">
            <a:spAutoFit/>
          </a:bodyPr>
          <a:lstStyle/>
          <a:p>
            <a:pPr>
              <a:lnSpc>
                <a:spcPct val="150000"/>
              </a:lnSpc>
              <a:spcBef>
                <a:spcPts val="600"/>
              </a:spcBef>
            </a:pPr>
            <a:r>
              <a:rPr lang="zh-CN" altLang="en-US" sz="2000" dirty="0">
                <a:solidFill>
                  <a:srgbClr val="000008"/>
                </a:solidFill>
                <a:latin typeface="+mn-ea"/>
                <a:ea typeface="+mn-ea"/>
              </a:rPr>
              <a:t>通过示例观察僵尸进程的出现：</a:t>
            </a:r>
            <a:endParaRPr lang="en-US" altLang="zh-CN" sz="2000" dirty="0">
              <a:solidFill>
                <a:srgbClr val="000008"/>
              </a:solidFill>
              <a:latin typeface="+mn-ea"/>
              <a:ea typeface="+mn-ea"/>
            </a:endParaRPr>
          </a:p>
        </p:txBody>
      </p:sp>
      <p:graphicFrame>
        <p:nvGraphicFramePr>
          <p:cNvPr id="7" name="图示 6"/>
          <p:cNvGraphicFramePr/>
          <p:nvPr>
            <p:extLst>
              <p:ext uri="{D42A27DB-BD31-4B8C-83A1-F6EECF244321}">
                <p14:modId xmlns:p14="http://schemas.microsoft.com/office/powerpoint/2010/main" val="4208088757"/>
              </p:ext>
            </p:extLst>
          </p:nvPr>
        </p:nvGraphicFramePr>
        <p:xfrm>
          <a:off x="2746350" y="3355974"/>
          <a:ext cx="1857388" cy="17859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矩形 7"/>
          <p:cNvSpPr/>
          <p:nvPr/>
        </p:nvSpPr>
        <p:spPr>
          <a:xfrm>
            <a:off x="4645025" y="3246435"/>
            <a:ext cx="2081242" cy="553998"/>
          </a:xfrm>
          <a:prstGeom prst="rect">
            <a:avLst/>
          </a:prstGeom>
          <a:solidFill>
            <a:schemeClr val="tx1"/>
          </a:solidFill>
        </p:spPr>
        <p:txBody>
          <a:bodyPr wrap="square">
            <a:spAutoFit/>
          </a:bodyPr>
          <a:lstStyle/>
          <a:p>
            <a:pPr marL="0" algn="ctr" eaLnBrk="1" hangingPunct="1">
              <a:lnSpc>
                <a:spcPct val="150000"/>
              </a:lnSpc>
              <a:buFont typeface="Wingdings" pitchFamily="2" charset="2"/>
              <a:buNone/>
            </a:pPr>
            <a:r>
              <a:rPr lang="en-US" altLang="zh-CN" sz="2000" dirty="0" err="1">
                <a:solidFill>
                  <a:srgbClr val="000008"/>
                </a:solidFill>
                <a:latin typeface="+mn-ea"/>
                <a:ea typeface="+mn-ea"/>
              </a:rPr>
              <a:t>look_zombie.c</a:t>
            </a:r>
            <a:endParaRPr lang="en-US" altLang="zh-CN" sz="2000" dirty="0">
              <a:solidFill>
                <a:srgbClr val="000008"/>
              </a:solidFill>
              <a:latin typeface="+mn-ea"/>
              <a:ea typeface="+mn-ea"/>
            </a:endParaRPr>
          </a:p>
        </p:txBody>
      </p:sp>
      <p:sp>
        <p:nvSpPr>
          <p:cNvPr id="10" name="TextBox 9"/>
          <p:cNvSpPr txBox="1"/>
          <p:nvPr/>
        </p:nvSpPr>
        <p:spPr>
          <a:xfrm>
            <a:off x="811762" y="5085184"/>
            <a:ext cx="2323323" cy="400110"/>
          </a:xfrm>
          <a:prstGeom prst="rect">
            <a:avLst/>
          </a:prstGeom>
          <a:noFill/>
        </p:spPr>
        <p:txBody>
          <a:bodyPr wrap="square" rtlCol="0">
            <a:spAutoFit/>
          </a:bodyPr>
          <a:lstStyle/>
          <a:p>
            <a:r>
              <a:rPr lang="zh-CN" altLang="en-US" sz="2000" dirty="0">
                <a:solidFill>
                  <a:srgbClr val="000008"/>
                </a:solidFill>
                <a:latin typeface="+mn-ea"/>
                <a:ea typeface="+mn-ea"/>
              </a:rPr>
              <a:t>运行：</a:t>
            </a:r>
            <a:r>
              <a:rPr lang="en-US" altLang="zh-CN" sz="2000" dirty="0">
                <a:solidFill>
                  <a:srgbClr val="000008"/>
                </a:solidFill>
                <a:latin typeface="+mn-ea"/>
                <a:ea typeface="+mn-ea"/>
              </a:rPr>
              <a:t>ps -</a:t>
            </a:r>
            <a:r>
              <a:rPr lang="en-US" altLang="zh-CN" sz="2000" dirty="0" err="1">
                <a:solidFill>
                  <a:srgbClr val="000008"/>
                </a:solidFill>
                <a:latin typeface="+mn-ea"/>
                <a:ea typeface="+mn-ea"/>
              </a:rPr>
              <a:t>axl</a:t>
            </a:r>
            <a:endParaRPr lang="zh-CN" altLang="en-US" sz="2000" dirty="0">
              <a:solidFill>
                <a:srgbClr val="000008"/>
              </a:solidFill>
              <a:latin typeface="+mn-ea"/>
              <a:ea typeface="+mn-ea"/>
            </a:endParaRPr>
          </a:p>
        </p:txBody>
      </p:sp>
      <p:sp>
        <p:nvSpPr>
          <p:cNvPr id="11" name="Rectangle 2"/>
          <p:cNvSpPr>
            <a:spLocks noChangeArrowheads="1"/>
          </p:cNvSpPr>
          <p:nvPr/>
        </p:nvSpPr>
        <p:spPr bwMode="auto">
          <a:xfrm>
            <a:off x="1005840" y="108564"/>
            <a:ext cx="4511040" cy="563562"/>
          </a:xfrm>
          <a:prstGeom prst="rect">
            <a:avLst/>
          </a:prstGeom>
          <a:noFill/>
          <a:ln w="9525">
            <a:noFill/>
            <a:miter lim="800000"/>
            <a:headEnd/>
            <a:tailEnd/>
          </a:ln>
          <a:effectLst/>
        </p:spPr>
        <p:txBody>
          <a:bodyPr anchor="ctr"/>
          <a:lstStyle/>
          <a:p>
            <a:r>
              <a:rPr lang="en-US" altLang="zh-CN" b="1" dirty="0">
                <a:solidFill>
                  <a:srgbClr val="000008"/>
                </a:solidFill>
                <a:latin typeface="+mn-ea"/>
              </a:rPr>
              <a:t>wait( )</a:t>
            </a:r>
            <a:r>
              <a:rPr lang="zh-CN" altLang="en-US" b="1" dirty="0">
                <a:solidFill>
                  <a:srgbClr val="000008"/>
                </a:solidFill>
                <a:latin typeface="+mn-ea"/>
              </a:rPr>
              <a:t>和</a:t>
            </a:r>
            <a:r>
              <a:rPr lang="en-US" altLang="zh-CN" b="1" dirty="0" err="1">
                <a:solidFill>
                  <a:srgbClr val="000008"/>
                </a:solidFill>
                <a:latin typeface="+mn-ea"/>
              </a:rPr>
              <a:t>waitpid</a:t>
            </a:r>
            <a:r>
              <a:rPr lang="en-US" altLang="zh-CN" b="1" dirty="0">
                <a:solidFill>
                  <a:srgbClr val="000008"/>
                </a:solidFill>
                <a:latin typeface="+mn-ea"/>
              </a:rPr>
              <a:t>( )</a:t>
            </a:r>
            <a:r>
              <a:rPr lang="zh-CN" altLang="en-US" b="1" dirty="0">
                <a:solidFill>
                  <a:srgbClr val="000008"/>
                </a:solidFill>
                <a:latin typeface="+mn-ea"/>
              </a:rPr>
              <a:t>函数</a:t>
            </a:r>
          </a:p>
        </p:txBody>
      </p:sp>
    </p:spTree>
    <p:extLst>
      <p:ext uri="{BB962C8B-B14F-4D97-AF65-F5344CB8AC3E}">
        <p14:creationId xmlns:p14="http://schemas.microsoft.com/office/powerpoint/2010/main" val="260207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6" presetClass="path" presetSubtype="0" accel="50000" decel="50000" fill="hold" grpId="0" nodeType="clickEffect">
                                  <p:stCondLst>
                                    <p:cond delay="0"/>
                                  </p:stCondLst>
                                  <p:childTnLst>
                                    <p:animMotion origin="layout" path="M -0.08316 0.0805 L 0.0309 -0.08004 " pathEditMode="relative" rAng="0" ptsTypes="AA">
                                      <p:cBhvr>
                                        <p:cTn id="11" dur="2000" fill="hold"/>
                                        <p:tgtEl>
                                          <p:spTgt spid="7"/>
                                        </p:tgtEl>
                                        <p:attrNameLst>
                                          <p:attrName>ppt_x</p:attrName>
                                          <p:attrName>ppt_y</p:attrName>
                                        </p:attrNameLst>
                                      </p:cBhvr>
                                      <p:rCtr x="5700" y="-8000"/>
                                    </p:animMotion>
                                  </p:childTnLst>
                                </p:cTn>
                              </p:par>
                              <p:par>
                                <p:cTn id="12" presetID="3" presetClass="entr" presetSubtype="10"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blinds(horizontal)">
                                      <p:cBhvr>
                                        <p:cTn id="14" dur="500"/>
                                        <p:tgtEl>
                                          <p:spTgt spid="8"/>
                                        </p:tgtEl>
                                      </p:cBhvr>
                                    </p:animEffect>
                                  </p:childTnLst>
                                </p:cTn>
                              </p:par>
                              <p:par>
                                <p:cTn id="15" presetID="2" presetClass="entr" presetSubtype="4"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Graphic spid="7" grpId="0">
        <p:bldAsOne/>
      </p:bldGraphic>
      <p:bldP spid="8" grpId="0" animBg="1"/>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p:cNvGraphicFramePr>
            <a:graphicFrameLocks noGrp="1"/>
          </p:cNvGraphicFramePr>
          <p:nvPr>
            <p:extLst>
              <p:ext uri="{D42A27DB-BD31-4B8C-83A1-F6EECF244321}">
                <p14:modId xmlns:p14="http://schemas.microsoft.com/office/powerpoint/2010/main" val="2011747049"/>
              </p:ext>
            </p:extLst>
          </p:nvPr>
        </p:nvGraphicFramePr>
        <p:xfrm>
          <a:off x="1011982" y="1622512"/>
          <a:ext cx="7229574" cy="2194560"/>
        </p:xfrm>
        <a:graphic>
          <a:graphicData uri="http://schemas.openxmlformats.org/drawingml/2006/table">
            <a:tbl>
              <a:tblPr firstRow="1" bandRow="1">
                <a:tableStyleId>{D7AC3CCA-C797-4891-BE02-D94E43425B78}</a:tableStyleId>
              </a:tblPr>
              <a:tblGrid>
                <a:gridCol w="1606572">
                  <a:extLst>
                    <a:ext uri="{9D8B030D-6E8A-4147-A177-3AD203B41FA5}">
                      <a16:colId xmlns:a16="http://schemas.microsoft.com/office/drawing/2014/main" xmlns="" val="20000"/>
                    </a:ext>
                  </a:extLst>
                </a:gridCol>
                <a:gridCol w="5623002">
                  <a:extLst>
                    <a:ext uri="{9D8B030D-6E8A-4147-A177-3AD203B41FA5}">
                      <a16:colId xmlns:a16="http://schemas.microsoft.com/office/drawing/2014/main" xmlns="" val="20001"/>
                    </a:ext>
                  </a:extLst>
                </a:gridCol>
              </a:tblGrid>
              <a:tr h="839799">
                <a:tc>
                  <a:txBody>
                    <a:bodyPr/>
                    <a:lstStyle/>
                    <a:p>
                      <a:r>
                        <a:rPr lang="zh-CN" altLang="en-US" sz="1800" b="0" dirty="0">
                          <a:solidFill>
                            <a:srgbClr val="000008"/>
                          </a:solidFill>
                          <a:latin typeface="+mn-ea"/>
                          <a:ea typeface="+mn-ea"/>
                        </a:rPr>
                        <a:t>函数原型</a:t>
                      </a:r>
                    </a:p>
                  </a:txBody>
                  <a:tcPr anchor="ct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tc>
                  <a:txBody>
                    <a:bodyPr/>
                    <a:lstStyle/>
                    <a:p>
                      <a:r>
                        <a:rPr lang="en-US" altLang="zh-CN" sz="1800" b="0" dirty="0">
                          <a:solidFill>
                            <a:srgbClr val="000008"/>
                          </a:solidFill>
                          <a:latin typeface="+mn-ea"/>
                          <a:ea typeface="+mn-ea"/>
                        </a:rPr>
                        <a:t>#include&lt;sys/</a:t>
                      </a:r>
                      <a:r>
                        <a:rPr lang="en-US" altLang="zh-CN" sz="1800" b="0" dirty="0" err="1">
                          <a:solidFill>
                            <a:srgbClr val="000008"/>
                          </a:solidFill>
                          <a:latin typeface="+mn-ea"/>
                          <a:ea typeface="+mn-ea"/>
                        </a:rPr>
                        <a:t>types.h</a:t>
                      </a:r>
                      <a:r>
                        <a:rPr lang="en-US" altLang="zh-CN" sz="1800" b="0" dirty="0">
                          <a:solidFill>
                            <a:srgbClr val="000008"/>
                          </a:solidFill>
                          <a:latin typeface="+mn-ea"/>
                          <a:ea typeface="+mn-ea"/>
                        </a:rPr>
                        <a:t>&gt;</a:t>
                      </a:r>
                    </a:p>
                    <a:p>
                      <a:r>
                        <a:rPr lang="en-US" altLang="zh-CN" sz="1800" b="0" dirty="0">
                          <a:solidFill>
                            <a:srgbClr val="000008"/>
                          </a:solidFill>
                          <a:latin typeface="+mn-ea"/>
                          <a:ea typeface="+mn-ea"/>
                        </a:rPr>
                        <a:t>#include&lt;sys/</a:t>
                      </a:r>
                      <a:r>
                        <a:rPr lang="en-US" altLang="zh-CN" sz="1800" b="0" dirty="0" err="1">
                          <a:solidFill>
                            <a:srgbClr val="000008"/>
                          </a:solidFill>
                          <a:latin typeface="+mn-ea"/>
                          <a:ea typeface="+mn-ea"/>
                        </a:rPr>
                        <a:t>wait.h</a:t>
                      </a:r>
                      <a:r>
                        <a:rPr lang="en-US" altLang="zh-CN" sz="1800" b="0" dirty="0">
                          <a:solidFill>
                            <a:srgbClr val="000008"/>
                          </a:solidFill>
                          <a:latin typeface="+mn-ea"/>
                          <a:ea typeface="+mn-ea"/>
                        </a:rPr>
                        <a:t>&gt;</a:t>
                      </a:r>
                    </a:p>
                    <a:p>
                      <a:r>
                        <a:rPr lang="en-US" altLang="zh-CN" sz="1800" b="1" dirty="0" err="1">
                          <a:solidFill>
                            <a:srgbClr val="FF0000"/>
                          </a:solidFill>
                          <a:latin typeface="+mn-ea"/>
                          <a:ea typeface="+mn-ea"/>
                        </a:rPr>
                        <a:t>pid_t</a:t>
                      </a:r>
                      <a:r>
                        <a:rPr lang="en-US" altLang="zh-CN" sz="1800" b="1" baseline="0" dirty="0">
                          <a:solidFill>
                            <a:srgbClr val="FF0000"/>
                          </a:solidFill>
                          <a:latin typeface="+mn-ea"/>
                          <a:ea typeface="+mn-ea"/>
                        </a:rPr>
                        <a:t> wait</a:t>
                      </a:r>
                      <a:r>
                        <a:rPr lang="zh-CN" altLang="en-US" sz="1800" b="1" baseline="0" dirty="0">
                          <a:solidFill>
                            <a:srgbClr val="FF0000"/>
                          </a:solidFill>
                          <a:latin typeface="+mn-ea"/>
                          <a:ea typeface="+mn-ea"/>
                        </a:rPr>
                        <a:t>（</a:t>
                      </a:r>
                      <a:r>
                        <a:rPr lang="en-US" altLang="zh-CN" sz="1800" b="1" baseline="0" dirty="0" err="1">
                          <a:solidFill>
                            <a:srgbClr val="FF0000"/>
                          </a:solidFill>
                          <a:latin typeface="+mn-ea"/>
                          <a:ea typeface="+mn-ea"/>
                        </a:rPr>
                        <a:t>int</a:t>
                      </a:r>
                      <a:r>
                        <a:rPr lang="en-US" altLang="zh-CN" sz="1800" b="1" baseline="0" dirty="0">
                          <a:solidFill>
                            <a:srgbClr val="FF0000"/>
                          </a:solidFill>
                          <a:latin typeface="+mn-ea"/>
                          <a:ea typeface="+mn-ea"/>
                        </a:rPr>
                        <a:t> </a:t>
                      </a:r>
                      <a:r>
                        <a:rPr lang="zh-CN" altLang="en-US" sz="1800" b="1" baseline="0" dirty="0">
                          <a:solidFill>
                            <a:srgbClr val="FF0000"/>
                          </a:solidFill>
                          <a:latin typeface="+mn-ea"/>
                          <a:ea typeface="+mn-ea"/>
                        </a:rPr>
                        <a:t>* </a:t>
                      </a:r>
                      <a:r>
                        <a:rPr lang="en-US" altLang="zh-CN" sz="1800" b="1" baseline="0" dirty="0">
                          <a:solidFill>
                            <a:srgbClr val="FF0000"/>
                          </a:solidFill>
                          <a:latin typeface="+mn-ea"/>
                          <a:ea typeface="+mn-ea"/>
                        </a:rPr>
                        <a:t>status</a:t>
                      </a:r>
                      <a:r>
                        <a:rPr lang="zh-CN" altLang="en-US" sz="1800" b="1" baseline="0" dirty="0">
                          <a:solidFill>
                            <a:srgbClr val="FF0000"/>
                          </a:solidFill>
                          <a:latin typeface="+mn-ea"/>
                          <a:ea typeface="+mn-ea"/>
                        </a:rPr>
                        <a:t>）</a:t>
                      </a:r>
                      <a:r>
                        <a:rPr lang="en-US" altLang="zh-CN" sz="1800" b="1" baseline="0" dirty="0">
                          <a:solidFill>
                            <a:srgbClr val="FF0000"/>
                          </a:solidFill>
                          <a:latin typeface="+mn-ea"/>
                          <a:ea typeface="+mn-ea"/>
                        </a:rPr>
                        <a:t>;</a:t>
                      </a:r>
                      <a:endParaRPr lang="zh-CN" altLang="en-US" sz="1800" b="1" dirty="0">
                        <a:solidFill>
                          <a:srgbClr val="FF0000"/>
                        </a:solidFill>
                        <a:latin typeface="+mn-ea"/>
                        <a:ea typeface="+mn-ea"/>
                      </a:endParaRP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extLst>
                  <a:ext uri="{0D108BD9-81ED-4DB2-BD59-A6C34878D82A}">
                    <a16:rowId xmlns:a16="http://schemas.microsoft.com/office/drawing/2014/main" xmlns="" val="10000"/>
                  </a:ext>
                </a:extLst>
              </a:tr>
              <a:tr h="370840">
                <a:tc>
                  <a:txBody>
                    <a:bodyPr/>
                    <a:lstStyle/>
                    <a:p>
                      <a:r>
                        <a:rPr lang="zh-CN" altLang="en-US" sz="1800" b="0" dirty="0">
                          <a:solidFill>
                            <a:srgbClr val="000008"/>
                          </a:solidFill>
                          <a:latin typeface="+mn-ea"/>
                          <a:ea typeface="+mn-ea"/>
                        </a:rPr>
                        <a:t>函数参数</a:t>
                      </a:r>
                    </a:p>
                  </a:txBody>
                  <a:tcPr anchor="ct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tc>
                  <a:txBody>
                    <a:bodyPr/>
                    <a:lstStyle/>
                    <a:p>
                      <a:r>
                        <a:rPr lang="zh-CN" altLang="en-US" sz="1800" b="0" dirty="0">
                          <a:solidFill>
                            <a:srgbClr val="000008"/>
                          </a:solidFill>
                          <a:latin typeface="+mn-ea"/>
                          <a:ea typeface="+mn-ea"/>
                        </a:rPr>
                        <a:t>自变量</a:t>
                      </a:r>
                      <a:r>
                        <a:rPr lang="en-US" altLang="zh-CN" sz="1800" b="0" dirty="0">
                          <a:solidFill>
                            <a:srgbClr val="000008"/>
                          </a:solidFill>
                          <a:latin typeface="+mn-ea"/>
                          <a:ea typeface="+mn-ea"/>
                        </a:rPr>
                        <a:t>status</a:t>
                      </a:r>
                      <a:r>
                        <a:rPr lang="zh-CN" altLang="en-US" sz="1800" b="0" dirty="0">
                          <a:solidFill>
                            <a:srgbClr val="000008"/>
                          </a:solidFill>
                          <a:latin typeface="+mn-ea"/>
                          <a:ea typeface="+mn-ea"/>
                        </a:rPr>
                        <a:t>用来表示子进程结束的状态值。</a:t>
                      </a:r>
                      <a:endParaRPr lang="en-US" altLang="zh-CN" sz="1800" b="0" dirty="0">
                        <a:solidFill>
                          <a:srgbClr val="000008"/>
                        </a:solidFill>
                        <a:latin typeface="+mn-ea"/>
                        <a:ea typeface="+mn-ea"/>
                      </a:endParaRPr>
                    </a:p>
                    <a:p>
                      <a:r>
                        <a:rPr lang="zh-CN" altLang="en-US" sz="1800" b="0" dirty="0">
                          <a:solidFill>
                            <a:srgbClr val="000008"/>
                          </a:solidFill>
                          <a:latin typeface="+mn-ea"/>
                          <a:ea typeface="+mn-ea"/>
                        </a:rPr>
                        <a:t>若不要结束状态值，则可以设成</a:t>
                      </a:r>
                      <a:r>
                        <a:rPr lang="en-US" altLang="zh-CN" sz="1800" b="0" dirty="0">
                          <a:solidFill>
                            <a:srgbClr val="000008"/>
                          </a:solidFill>
                          <a:latin typeface="+mn-ea"/>
                          <a:ea typeface="+mn-ea"/>
                        </a:rPr>
                        <a:t>NULL</a:t>
                      </a:r>
                      <a:endParaRPr lang="zh-CN" altLang="en-US" sz="1800" b="0" dirty="0">
                        <a:solidFill>
                          <a:srgbClr val="000008"/>
                        </a:solidFill>
                        <a:latin typeface="+mn-ea"/>
                        <a:ea typeface="+mn-ea"/>
                      </a:endParaRP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extLst>
                  <a:ext uri="{0D108BD9-81ED-4DB2-BD59-A6C34878D82A}">
                    <a16:rowId xmlns:a16="http://schemas.microsoft.com/office/drawing/2014/main" xmlns="" val="10001"/>
                  </a:ext>
                </a:extLst>
              </a:tr>
              <a:tr h="370840">
                <a:tc>
                  <a:txBody>
                    <a:bodyPr/>
                    <a:lstStyle/>
                    <a:p>
                      <a:r>
                        <a:rPr lang="zh-CN" altLang="en-US" sz="1800" b="0" dirty="0">
                          <a:solidFill>
                            <a:srgbClr val="000008"/>
                          </a:solidFill>
                          <a:latin typeface="+mn-ea"/>
                          <a:ea typeface="+mn-ea"/>
                        </a:rPr>
                        <a:t>函数返回值</a:t>
                      </a:r>
                    </a:p>
                  </a:txBody>
                  <a:tcPr anchor="ct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tc>
                  <a:txBody>
                    <a:bodyPr/>
                    <a:lstStyle/>
                    <a:p>
                      <a:r>
                        <a:rPr lang="zh-CN" altLang="en-US" sz="1800" b="0" dirty="0">
                          <a:solidFill>
                            <a:srgbClr val="000008"/>
                          </a:solidFill>
                          <a:latin typeface="+mn-ea"/>
                          <a:ea typeface="+mn-ea"/>
                        </a:rPr>
                        <a:t>成功则返回子进程标识符（</a:t>
                      </a:r>
                      <a:r>
                        <a:rPr lang="en-US" altLang="zh-CN" sz="1800" b="0" dirty="0">
                          <a:solidFill>
                            <a:srgbClr val="000008"/>
                          </a:solidFill>
                          <a:latin typeface="+mn-ea"/>
                          <a:ea typeface="+mn-ea"/>
                        </a:rPr>
                        <a:t>PID</a:t>
                      </a:r>
                      <a:r>
                        <a:rPr lang="zh-CN" altLang="en-US" sz="1800" b="0" dirty="0">
                          <a:solidFill>
                            <a:srgbClr val="000008"/>
                          </a:solidFill>
                          <a:latin typeface="+mn-ea"/>
                          <a:ea typeface="+mn-ea"/>
                        </a:rPr>
                        <a:t>）</a:t>
                      </a:r>
                      <a:endParaRPr lang="en-US" altLang="zh-CN" sz="1800" b="0" dirty="0">
                        <a:solidFill>
                          <a:srgbClr val="000008"/>
                        </a:solidFill>
                        <a:latin typeface="+mn-ea"/>
                        <a:ea typeface="+mn-ea"/>
                      </a:endParaRPr>
                    </a:p>
                    <a:p>
                      <a:r>
                        <a:rPr lang="zh-CN" altLang="en-US" sz="1800" b="0" dirty="0">
                          <a:solidFill>
                            <a:srgbClr val="000008"/>
                          </a:solidFill>
                          <a:latin typeface="+mn-ea"/>
                          <a:ea typeface="+mn-ea"/>
                        </a:rPr>
                        <a:t>失败；返回</a:t>
                      </a:r>
                      <a:r>
                        <a:rPr lang="en-US" altLang="zh-CN" sz="1800" b="0" dirty="0">
                          <a:solidFill>
                            <a:srgbClr val="000008"/>
                          </a:solidFill>
                          <a:latin typeface="+mn-ea"/>
                          <a:ea typeface="+mn-ea"/>
                        </a:rPr>
                        <a:t>-1</a:t>
                      </a:r>
                      <a:endParaRPr lang="zh-CN" altLang="en-US" sz="1800" b="0" dirty="0">
                        <a:solidFill>
                          <a:srgbClr val="000008"/>
                        </a:solidFill>
                        <a:latin typeface="+mn-ea"/>
                        <a:ea typeface="+mn-ea"/>
                      </a:endParaRP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extLst>
                  <a:ext uri="{0D108BD9-81ED-4DB2-BD59-A6C34878D82A}">
                    <a16:rowId xmlns:a16="http://schemas.microsoft.com/office/drawing/2014/main" xmlns="" val="10002"/>
                  </a:ext>
                </a:extLst>
              </a:tr>
            </a:tbl>
          </a:graphicData>
        </a:graphic>
      </p:graphicFrame>
      <p:sp>
        <p:nvSpPr>
          <p:cNvPr id="7" name="矩形 6"/>
          <p:cNvSpPr/>
          <p:nvPr/>
        </p:nvSpPr>
        <p:spPr>
          <a:xfrm>
            <a:off x="811161" y="4042000"/>
            <a:ext cx="7631217" cy="2015936"/>
          </a:xfrm>
          <a:prstGeom prst="rect">
            <a:avLst/>
          </a:prstGeom>
        </p:spPr>
        <p:txBody>
          <a:bodyPr wrap="square">
            <a:spAutoFit/>
          </a:bodyPr>
          <a:lstStyle/>
          <a:p>
            <a:pPr marL="342900" indent="-342900">
              <a:lnSpc>
                <a:spcPct val="150000"/>
              </a:lnSpc>
              <a:spcBef>
                <a:spcPts val="600"/>
              </a:spcBef>
              <a:buFont typeface="Wingdings" panose="05000000000000000000" pitchFamily="2" charset="2"/>
              <a:buChar char="Ø"/>
            </a:pPr>
            <a:r>
              <a:rPr lang="en-US" altLang="zh-CN" sz="2000" dirty="0" smtClean="0">
                <a:solidFill>
                  <a:srgbClr val="000008"/>
                </a:solidFill>
                <a:latin typeface="+mn-ea"/>
                <a:ea typeface="+mn-ea"/>
              </a:rPr>
              <a:t>wait</a:t>
            </a:r>
            <a:r>
              <a:rPr lang="en-US" altLang="zh-CN" sz="2000" dirty="0">
                <a:solidFill>
                  <a:srgbClr val="000008"/>
                </a:solidFill>
                <a:latin typeface="+mn-ea"/>
                <a:ea typeface="+mn-ea"/>
              </a:rPr>
              <a:t>()</a:t>
            </a:r>
            <a:r>
              <a:rPr lang="zh-CN" altLang="en-US" sz="2000" dirty="0">
                <a:solidFill>
                  <a:srgbClr val="000008"/>
                </a:solidFill>
                <a:latin typeface="+mn-ea"/>
                <a:ea typeface="+mn-ea"/>
              </a:rPr>
              <a:t>函数会暂停父进程的运行，使其处于等待状态，一旦子进程运行完，等待中的父进程就会重新运行。</a:t>
            </a:r>
            <a:endParaRPr lang="en-US" altLang="zh-CN" sz="2000" dirty="0">
              <a:solidFill>
                <a:srgbClr val="000008"/>
              </a:solidFill>
              <a:latin typeface="+mn-ea"/>
              <a:ea typeface="+mn-ea"/>
            </a:endParaRPr>
          </a:p>
          <a:p>
            <a:pPr marL="342900" indent="-342900">
              <a:lnSpc>
                <a:spcPct val="150000"/>
              </a:lnSpc>
              <a:spcBef>
                <a:spcPts val="600"/>
              </a:spcBef>
              <a:buFont typeface="Wingdings" panose="05000000000000000000" pitchFamily="2" charset="2"/>
              <a:buChar char="Ø"/>
            </a:pPr>
            <a:r>
              <a:rPr lang="zh-CN" altLang="en-US" sz="2000" dirty="0" smtClean="0">
                <a:solidFill>
                  <a:srgbClr val="000008"/>
                </a:solidFill>
                <a:latin typeface="+mn-ea"/>
                <a:ea typeface="+mn-ea"/>
              </a:rPr>
              <a:t>如果</a:t>
            </a:r>
            <a:r>
              <a:rPr lang="zh-CN" altLang="en-US" sz="2000" dirty="0">
                <a:solidFill>
                  <a:srgbClr val="000008"/>
                </a:solidFill>
                <a:latin typeface="+mn-ea"/>
                <a:ea typeface="+mn-ea"/>
              </a:rPr>
              <a:t>有多个子进程在运行，则父进程在调用</a:t>
            </a:r>
            <a:r>
              <a:rPr lang="en-US" altLang="zh-CN" sz="2000" dirty="0">
                <a:solidFill>
                  <a:srgbClr val="000008"/>
                </a:solidFill>
                <a:latin typeface="+mn-ea"/>
                <a:ea typeface="+mn-ea"/>
              </a:rPr>
              <a:t>wait()</a:t>
            </a:r>
            <a:r>
              <a:rPr lang="zh-CN" altLang="en-US" sz="2000" dirty="0">
                <a:solidFill>
                  <a:srgbClr val="000008"/>
                </a:solidFill>
                <a:latin typeface="+mn-ea"/>
                <a:ea typeface="+mn-ea"/>
              </a:rPr>
              <a:t>函数后，会在第一个子进程结束并返回时恢复父进程的执行。</a:t>
            </a:r>
            <a:endParaRPr lang="en-US" altLang="zh-CN" sz="2000" dirty="0">
              <a:solidFill>
                <a:srgbClr val="000008"/>
              </a:solidFill>
              <a:latin typeface="+mn-ea"/>
              <a:ea typeface="+mn-ea"/>
            </a:endParaRPr>
          </a:p>
        </p:txBody>
      </p:sp>
      <p:sp>
        <p:nvSpPr>
          <p:cNvPr id="8" name="Rectangle 2"/>
          <p:cNvSpPr>
            <a:spLocks noChangeArrowheads="1"/>
          </p:cNvSpPr>
          <p:nvPr/>
        </p:nvSpPr>
        <p:spPr bwMode="auto">
          <a:xfrm>
            <a:off x="1005840" y="108564"/>
            <a:ext cx="4511040" cy="563562"/>
          </a:xfrm>
          <a:prstGeom prst="rect">
            <a:avLst/>
          </a:prstGeom>
          <a:noFill/>
          <a:ln w="9525">
            <a:noFill/>
            <a:miter lim="800000"/>
            <a:headEnd/>
            <a:tailEnd/>
          </a:ln>
          <a:effectLst/>
        </p:spPr>
        <p:txBody>
          <a:bodyPr anchor="ctr"/>
          <a:lstStyle/>
          <a:p>
            <a:r>
              <a:rPr lang="en-US" altLang="zh-CN" b="1" dirty="0">
                <a:solidFill>
                  <a:srgbClr val="000008"/>
                </a:solidFill>
                <a:latin typeface="+mn-ea"/>
              </a:rPr>
              <a:t>wait( )</a:t>
            </a:r>
            <a:r>
              <a:rPr lang="zh-CN" altLang="en-US" b="1" dirty="0">
                <a:solidFill>
                  <a:srgbClr val="000008"/>
                </a:solidFill>
                <a:latin typeface="+mn-ea"/>
              </a:rPr>
              <a:t>和</a:t>
            </a:r>
            <a:r>
              <a:rPr lang="en-US" altLang="zh-CN" b="1" dirty="0" err="1">
                <a:solidFill>
                  <a:srgbClr val="000008"/>
                </a:solidFill>
                <a:latin typeface="+mn-ea"/>
              </a:rPr>
              <a:t>waitpid</a:t>
            </a:r>
            <a:r>
              <a:rPr lang="en-US" altLang="zh-CN" b="1" dirty="0">
                <a:solidFill>
                  <a:srgbClr val="000008"/>
                </a:solidFill>
                <a:latin typeface="+mn-ea"/>
              </a:rPr>
              <a:t>( )</a:t>
            </a:r>
            <a:r>
              <a:rPr lang="zh-CN" altLang="en-US" b="1" dirty="0">
                <a:solidFill>
                  <a:srgbClr val="000008"/>
                </a:solidFill>
                <a:latin typeface="+mn-ea"/>
              </a:rPr>
              <a:t>函数</a:t>
            </a:r>
          </a:p>
        </p:txBody>
      </p:sp>
      <p:sp>
        <p:nvSpPr>
          <p:cNvPr id="10" name="Rectangle 2"/>
          <p:cNvSpPr>
            <a:spLocks noChangeArrowheads="1"/>
          </p:cNvSpPr>
          <p:nvPr/>
        </p:nvSpPr>
        <p:spPr bwMode="auto">
          <a:xfrm>
            <a:off x="670560" y="865538"/>
            <a:ext cx="4511040" cy="563562"/>
          </a:xfrm>
          <a:prstGeom prst="rect">
            <a:avLst/>
          </a:prstGeom>
          <a:noFill/>
          <a:ln w="9525">
            <a:noFill/>
            <a:miter lim="800000"/>
            <a:headEnd/>
            <a:tailEnd/>
          </a:ln>
          <a:effectLst/>
        </p:spPr>
        <p:txBody>
          <a:bodyPr anchor="ctr"/>
          <a:lstStyle/>
          <a:p>
            <a:pPr marL="457200" indent="-457200">
              <a:buSzPct val="80000"/>
              <a:buFont typeface="Wingdings" panose="05000000000000000000" pitchFamily="2" charset="2"/>
              <a:buChar char="n"/>
            </a:pPr>
            <a:r>
              <a:rPr lang="en-US" altLang="zh-CN" dirty="0">
                <a:solidFill>
                  <a:srgbClr val="000008"/>
                </a:solidFill>
                <a:latin typeface="+mn-ea"/>
              </a:rPr>
              <a:t>wait( </a:t>
            </a:r>
            <a:r>
              <a:rPr lang="en-US" altLang="zh-CN" dirty="0" smtClean="0">
                <a:solidFill>
                  <a:srgbClr val="000008"/>
                </a:solidFill>
                <a:latin typeface="+mn-ea"/>
              </a:rPr>
              <a:t>)</a:t>
            </a:r>
            <a:endParaRPr lang="zh-CN" altLang="en-US" dirty="0">
              <a:solidFill>
                <a:srgbClr val="000008"/>
              </a:solidFill>
              <a:latin typeface="+mn-ea"/>
            </a:endParaRPr>
          </a:p>
        </p:txBody>
      </p:sp>
    </p:spTree>
    <p:extLst>
      <p:ext uri="{BB962C8B-B14F-4D97-AF65-F5344CB8AC3E}">
        <p14:creationId xmlns:p14="http://schemas.microsoft.com/office/powerpoint/2010/main" val="3177893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847674" y="1622512"/>
            <a:ext cx="7777269" cy="943528"/>
          </a:xfrm>
          <a:prstGeom prst="rect">
            <a:avLst/>
          </a:prstGeom>
        </p:spPr>
        <p:txBody>
          <a:bodyPr wrap="square">
            <a:spAutoFit/>
          </a:bodyPr>
          <a:lstStyle/>
          <a:p>
            <a:pPr>
              <a:lnSpc>
                <a:spcPct val="150000"/>
              </a:lnSpc>
              <a:spcBef>
                <a:spcPts val="600"/>
              </a:spcBef>
            </a:pPr>
            <a:r>
              <a:rPr lang="zh-CN" altLang="en-US" sz="2000" b="1" dirty="0" smtClean="0">
                <a:solidFill>
                  <a:srgbClr val="000008"/>
                </a:solidFill>
                <a:latin typeface="+mn-ea"/>
                <a:ea typeface="+mn-ea"/>
              </a:rPr>
              <a:t>函数</a:t>
            </a:r>
            <a:r>
              <a:rPr lang="zh-CN" altLang="en-US" sz="2000" b="1" dirty="0">
                <a:solidFill>
                  <a:srgbClr val="000008"/>
                </a:solidFill>
                <a:latin typeface="+mn-ea"/>
                <a:ea typeface="+mn-ea"/>
              </a:rPr>
              <a:t>说明：</a:t>
            </a:r>
            <a:r>
              <a:rPr lang="en-US" altLang="zh-CN" sz="2000" b="1" dirty="0">
                <a:solidFill>
                  <a:srgbClr val="000008"/>
                </a:solidFill>
                <a:latin typeface="+mn-ea"/>
                <a:ea typeface="+mn-ea"/>
              </a:rPr>
              <a:t>WAIT()</a:t>
            </a:r>
            <a:r>
              <a:rPr lang="zh-CN" altLang="en-US" sz="2000" b="1" dirty="0">
                <a:solidFill>
                  <a:srgbClr val="000008"/>
                </a:solidFill>
                <a:latin typeface="+mn-ea"/>
                <a:ea typeface="+mn-ea"/>
              </a:rPr>
              <a:t>函数在运行之后，子进程结束状态值返回并保存到</a:t>
            </a:r>
            <a:r>
              <a:rPr lang="en-US" altLang="zh-CN" sz="2000" b="1" dirty="0">
                <a:solidFill>
                  <a:srgbClr val="000008"/>
                </a:solidFill>
                <a:latin typeface="+mn-ea"/>
                <a:ea typeface="+mn-ea"/>
              </a:rPr>
              <a:t>status</a:t>
            </a:r>
            <a:r>
              <a:rPr lang="zh-CN" altLang="en-US" sz="2000" b="1" dirty="0">
                <a:solidFill>
                  <a:srgbClr val="000008"/>
                </a:solidFill>
                <a:latin typeface="+mn-ea"/>
                <a:ea typeface="+mn-ea"/>
              </a:rPr>
              <a:t>自变量中，要判断结束状态，可以利用下面的宏。</a:t>
            </a:r>
            <a:endParaRPr lang="en-US" altLang="zh-CN" sz="2000" b="1" dirty="0">
              <a:solidFill>
                <a:srgbClr val="000008"/>
              </a:solidFill>
              <a:latin typeface="+mn-ea"/>
              <a:ea typeface="+mn-ea"/>
            </a:endParaRPr>
          </a:p>
        </p:txBody>
      </p:sp>
      <p:graphicFrame>
        <p:nvGraphicFramePr>
          <p:cNvPr id="8" name="表格 7"/>
          <p:cNvGraphicFramePr>
            <a:graphicFrameLocks noGrp="1"/>
          </p:cNvGraphicFramePr>
          <p:nvPr>
            <p:extLst>
              <p:ext uri="{D42A27DB-BD31-4B8C-83A1-F6EECF244321}">
                <p14:modId xmlns:p14="http://schemas.microsoft.com/office/powerpoint/2010/main" val="3424368771"/>
              </p:ext>
            </p:extLst>
          </p:nvPr>
        </p:nvGraphicFramePr>
        <p:xfrm>
          <a:off x="847674" y="2990844"/>
          <a:ext cx="7521678" cy="2595880"/>
        </p:xfrm>
        <a:graphic>
          <a:graphicData uri="http://schemas.openxmlformats.org/drawingml/2006/table">
            <a:tbl>
              <a:tblPr firstRow="1" bandRow="1">
                <a:tableStyleId>{72833802-FEF1-4C79-8D5D-14CF1EAF98D9}</a:tableStyleId>
              </a:tblPr>
              <a:tblGrid>
                <a:gridCol w="2774988">
                  <a:extLst>
                    <a:ext uri="{9D8B030D-6E8A-4147-A177-3AD203B41FA5}">
                      <a16:colId xmlns:a16="http://schemas.microsoft.com/office/drawing/2014/main" xmlns="" val="20000"/>
                    </a:ext>
                  </a:extLst>
                </a:gridCol>
                <a:gridCol w="4746690">
                  <a:extLst>
                    <a:ext uri="{9D8B030D-6E8A-4147-A177-3AD203B41FA5}">
                      <a16:colId xmlns:a16="http://schemas.microsoft.com/office/drawing/2014/main" xmlns="" val="20001"/>
                    </a:ext>
                  </a:extLst>
                </a:gridCol>
              </a:tblGrid>
              <a:tr h="370840">
                <a:tc>
                  <a:txBody>
                    <a:bodyPr/>
                    <a:lstStyle/>
                    <a:p>
                      <a:pPr algn="ctr"/>
                      <a:r>
                        <a:rPr lang="zh-CN" altLang="en-US" dirty="0">
                          <a:solidFill>
                            <a:sysClr val="windowText" lastClr="000000"/>
                          </a:solidFill>
                          <a:latin typeface="+mn-ea"/>
                          <a:ea typeface="+mn-ea"/>
                        </a:rPr>
                        <a:t>宏</a:t>
                      </a: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tc>
                  <a:txBody>
                    <a:bodyPr/>
                    <a:lstStyle/>
                    <a:p>
                      <a:pPr algn="ctr"/>
                      <a:r>
                        <a:rPr lang="zh-CN" altLang="en-US" dirty="0">
                          <a:solidFill>
                            <a:sysClr val="windowText" lastClr="000000"/>
                          </a:solidFill>
                          <a:latin typeface="+mn-ea"/>
                          <a:ea typeface="+mn-ea"/>
                        </a:rPr>
                        <a:t>说明</a:t>
                      </a: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extLst>
                  <a:ext uri="{0D108BD9-81ED-4DB2-BD59-A6C34878D82A}">
                    <a16:rowId xmlns:a16="http://schemas.microsoft.com/office/drawing/2014/main" xmlns="" val="10000"/>
                  </a:ext>
                </a:extLst>
              </a:tr>
              <a:tr h="370840">
                <a:tc>
                  <a:txBody>
                    <a:bodyPr/>
                    <a:lstStyle/>
                    <a:p>
                      <a:r>
                        <a:rPr lang="en-US" altLang="zh-CN" dirty="0">
                          <a:solidFill>
                            <a:srgbClr val="000008"/>
                          </a:solidFill>
                          <a:latin typeface="+mn-ea"/>
                          <a:ea typeface="+mn-ea"/>
                        </a:rPr>
                        <a:t>WIFEXITED(status)</a:t>
                      </a:r>
                      <a:endParaRPr lang="zh-CN" altLang="en-US" dirty="0">
                        <a:solidFill>
                          <a:srgbClr val="000008"/>
                        </a:solidFill>
                        <a:latin typeface="+mn-ea"/>
                        <a:ea typeface="+mn-ea"/>
                      </a:endParaRP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tcPr>
                </a:tc>
                <a:tc>
                  <a:txBody>
                    <a:bodyPr/>
                    <a:lstStyle/>
                    <a:p>
                      <a:r>
                        <a:rPr lang="zh-CN" altLang="en-US" dirty="0">
                          <a:solidFill>
                            <a:srgbClr val="000008"/>
                          </a:solidFill>
                          <a:latin typeface="+mn-ea"/>
                          <a:ea typeface="+mn-ea"/>
                        </a:rPr>
                        <a:t>如果子进程正常结束，则返回非</a:t>
                      </a:r>
                      <a:r>
                        <a:rPr lang="en-US" altLang="zh-CN" dirty="0">
                          <a:solidFill>
                            <a:srgbClr val="000008"/>
                          </a:solidFill>
                          <a:latin typeface="+mn-ea"/>
                          <a:ea typeface="+mn-ea"/>
                        </a:rPr>
                        <a:t>0</a:t>
                      </a:r>
                      <a:r>
                        <a:rPr lang="zh-CN" altLang="en-US" dirty="0">
                          <a:solidFill>
                            <a:srgbClr val="000008"/>
                          </a:solidFill>
                          <a:latin typeface="+mn-ea"/>
                          <a:ea typeface="+mn-ea"/>
                        </a:rPr>
                        <a:t>值</a:t>
                      </a: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tcPr>
                </a:tc>
                <a:extLst>
                  <a:ext uri="{0D108BD9-81ED-4DB2-BD59-A6C34878D82A}">
                    <a16:rowId xmlns:a16="http://schemas.microsoft.com/office/drawing/2014/main" xmlns="" val="10001"/>
                  </a:ext>
                </a:extLst>
              </a:tr>
              <a:tr h="370840">
                <a:tc>
                  <a:txBody>
                    <a:bodyPr/>
                    <a:lstStyle/>
                    <a:p>
                      <a:r>
                        <a:rPr lang="en-US" altLang="zh-CN" dirty="0">
                          <a:solidFill>
                            <a:srgbClr val="000008"/>
                          </a:solidFill>
                          <a:latin typeface="+mn-ea"/>
                          <a:ea typeface="+mn-ea"/>
                        </a:rPr>
                        <a:t>WEXITSTATUS(status)</a:t>
                      </a:r>
                      <a:endParaRPr lang="zh-CN" altLang="en-US" dirty="0">
                        <a:solidFill>
                          <a:srgbClr val="000008"/>
                        </a:solidFill>
                        <a:latin typeface="+mn-ea"/>
                        <a:ea typeface="+mn-ea"/>
                      </a:endParaRP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tcPr>
                </a:tc>
                <a:tc>
                  <a:txBody>
                    <a:bodyPr/>
                    <a:lstStyle/>
                    <a:p>
                      <a:r>
                        <a:rPr lang="zh-CN" altLang="en-US" dirty="0">
                          <a:solidFill>
                            <a:srgbClr val="000008"/>
                          </a:solidFill>
                          <a:latin typeface="+mn-ea"/>
                          <a:ea typeface="+mn-ea"/>
                        </a:rPr>
                        <a:t>取得子进程由</a:t>
                      </a:r>
                      <a:r>
                        <a:rPr lang="en-US" altLang="zh-CN" dirty="0">
                          <a:solidFill>
                            <a:srgbClr val="000008"/>
                          </a:solidFill>
                          <a:latin typeface="+mn-ea"/>
                          <a:ea typeface="+mn-ea"/>
                        </a:rPr>
                        <a:t>exit()</a:t>
                      </a:r>
                      <a:r>
                        <a:rPr lang="zh-CN" altLang="en-US" dirty="0">
                          <a:solidFill>
                            <a:srgbClr val="000008"/>
                          </a:solidFill>
                          <a:latin typeface="+mn-ea"/>
                          <a:ea typeface="+mn-ea"/>
                        </a:rPr>
                        <a:t>返回的结束代码</a:t>
                      </a: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tcPr>
                </a:tc>
                <a:extLst>
                  <a:ext uri="{0D108BD9-81ED-4DB2-BD59-A6C34878D82A}">
                    <a16:rowId xmlns:a16="http://schemas.microsoft.com/office/drawing/2014/main" xmlns="" val="10002"/>
                  </a:ext>
                </a:extLst>
              </a:tr>
              <a:tr h="370840">
                <a:tc>
                  <a:txBody>
                    <a:bodyPr/>
                    <a:lstStyle/>
                    <a:p>
                      <a:r>
                        <a:rPr lang="en-US" altLang="zh-CN" dirty="0">
                          <a:solidFill>
                            <a:srgbClr val="000008"/>
                          </a:solidFill>
                          <a:latin typeface="+mn-ea"/>
                          <a:ea typeface="+mn-ea"/>
                        </a:rPr>
                        <a:t>WIFSIGNALED(status)</a:t>
                      </a:r>
                      <a:endParaRPr lang="zh-CN" altLang="en-US" dirty="0">
                        <a:solidFill>
                          <a:srgbClr val="000008"/>
                        </a:solidFill>
                        <a:latin typeface="+mn-ea"/>
                        <a:ea typeface="+mn-ea"/>
                      </a:endParaRP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tcPr>
                </a:tc>
                <a:tc>
                  <a:txBody>
                    <a:bodyPr/>
                    <a:lstStyle/>
                    <a:p>
                      <a:r>
                        <a:rPr lang="zh-CN" altLang="en-US" dirty="0">
                          <a:solidFill>
                            <a:srgbClr val="000008"/>
                          </a:solidFill>
                          <a:latin typeface="+mn-ea"/>
                          <a:ea typeface="+mn-ea"/>
                        </a:rPr>
                        <a:t>若子进程是因信号来到而结束，则返回</a:t>
                      </a:r>
                      <a:r>
                        <a:rPr lang="en-US" altLang="zh-CN" dirty="0" err="1">
                          <a:solidFill>
                            <a:srgbClr val="000008"/>
                          </a:solidFill>
                          <a:latin typeface="+mn-ea"/>
                          <a:ea typeface="+mn-ea"/>
                        </a:rPr>
                        <a:t>ture</a:t>
                      </a:r>
                      <a:endParaRPr lang="zh-CN" altLang="en-US" dirty="0">
                        <a:solidFill>
                          <a:srgbClr val="000008"/>
                        </a:solidFill>
                        <a:latin typeface="+mn-ea"/>
                        <a:ea typeface="+mn-ea"/>
                      </a:endParaRP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tcPr>
                </a:tc>
                <a:extLst>
                  <a:ext uri="{0D108BD9-81ED-4DB2-BD59-A6C34878D82A}">
                    <a16:rowId xmlns:a16="http://schemas.microsoft.com/office/drawing/2014/main" xmlns="" val="10003"/>
                  </a:ext>
                </a:extLst>
              </a:tr>
              <a:tr h="370840">
                <a:tc>
                  <a:txBody>
                    <a:bodyPr/>
                    <a:lstStyle/>
                    <a:p>
                      <a:r>
                        <a:rPr lang="en-US" altLang="zh-CN" dirty="0">
                          <a:solidFill>
                            <a:srgbClr val="000008"/>
                          </a:solidFill>
                          <a:latin typeface="+mn-ea"/>
                          <a:ea typeface="+mn-ea"/>
                        </a:rPr>
                        <a:t>WTERMSIG(status)</a:t>
                      </a:r>
                      <a:endParaRPr lang="zh-CN" altLang="en-US" dirty="0">
                        <a:solidFill>
                          <a:srgbClr val="000008"/>
                        </a:solidFill>
                        <a:latin typeface="+mn-ea"/>
                        <a:ea typeface="+mn-ea"/>
                      </a:endParaRP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tcPr>
                </a:tc>
                <a:tc>
                  <a:txBody>
                    <a:bodyPr/>
                    <a:lstStyle/>
                    <a:p>
                      <a:r>
                        <a:rPr lang="zh-CN" altLang="en-US" dirty="0">
                          <a:solidFill>
                            <a:srgbClr val="000008"/>
                          </a:solidFill>
                          <a:latin typeface="+mn-ea"/>
                          <a:ea typeface="+mn-ea"/>
                        </a:rPr>
                        <a:t>取得子进程因信号而中止的信号代码</a:t>
                      </a: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tcPr>
                </a:tc>
                <a:extLst>
                  <a:ext uri="{0D108BD9-81ED-4DB2-BD59-A6C34878D82A}">
                    <a16:rowId xmlns:a16="http://schemas.microsoft.com/office/drawing/2014/main" xmlns="" val="10004"/>
                  </a:ext>
                </a:extLst>
              </a:tr>
              <a:tr h="370840">
                <a:tc>
                  <a:txBody>
                    <a:bodyPr/>
                    <a:lstStyle/>
                    <a:p>
                      <a:r>
                        <a:rPr lang="en-US" altLang="zh-CN" dirty="0">
                          <a:solidFill>
                            <a:srgbClr val="000008"/>
                          </a:solidFill>
                          <a:latin typeface="+mn-ea"/>
                          <a:ea typeface="+mn-ea"/>
                        </a:rPr>
                        <a:t>WIFSTOPPED(status)</a:t>
                      </a:r>
                      <a:endParaRPr lang="zh-CN" altLang="en-US" dirty="0">
                        <a:solidFill>
                          <a:srgbClr val="000008"/>
                        </a:solidFill>
                        <a:latin typeface="+mn-ea"/>
                        <a:ea typeface="+mn-ea"/>
                      </a:endParaRP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tcPr>
                </a:tc>
                <a:tc>
                  <a:txBody>
                    <a:bodyPr/>
                    <a:lstStyle/>
                    <a:p>
                      <a:r>
                        <a:rPr lang="zh-CN" altLang="en-US" dirty="0">
                          <a:solidFill>
                            <a:srgbClr val="000008"/>
                          </a:solidFill>
                          <a:latin typeface="+mn-ea"/>
                          <a:ea typeface="+mn-ea"/>
                        </a:rPr>
                        <a:t>若子进程处理暂停运行状态，则返回</a:t>
                      </a:r>
                      <a:r>
                        <a:rPr lang="en-US" altLang="zh-CN" dirty="0" err="1">
                          <a:solidFill>
                            <a:srgbClr val="000008"/>
                          </a:solidFill>
                          <a:latin typeface="+mn-ea"/>
                          <a:ea typeface="+mn-ea"/>
                        </a:rPr>
                        <a:t>ture</a:t>
                      </a:r>
                      <a:endParaRPr lang="zh-CN" altLang="en-US" dirty="0">
                        <a:solidFill>
                          <a:srgbClr val="000008"/>
                        </a:solidFill>
                        <a:latin typeface="+mn-ea"/>
                        <a:ea typeface="+mn-ea"/>
                      </a:endParaRP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tcPr>
                </a:tc>
                <a:extLst>
                  <a:ext uri="{0D108BD9-81ED-4DB2-BD59-A6C34878D82A}">
                    <a16:rowId xmlns:a16="http://schemas.microsoft.com/office/drawing/2014/main" xmlns="" val="10005"/>
                  </a:ext>
                </a:extLst>
              </a:tr>
              <a:tr h="370840">
                <a:tc>
                  <a:txBody>
                    <a:bodyPr/>
                    <a:lstStyle/>
                    <a:p>
                      <a:r>
                        <a:rPr lang="en-US" altLang="zh-CN" dirty="0">
                          <a:solidFill>
                            <a:srgbClr val="000008"/>
                          </a:solidFill>
                          <a:latin typeface="+mn-ea"/>
                          <a:ea typeface="+mn-ea"/>
                        </a:rPr>
                        <a:t>WSTOPSIG(status)</a:t>
                      </a:r>
                      <a:endParaRPr lang="zh-CN" altLang="en-US" dirty="0">
                        <a:solidFill>
                          <a:srgbClr val="000008"/>
                        </a:solidFill>
                        <a:latin typeface="+mn-ea"/>
                        <a:ea typeface="+mn-ea"/>
                      </a:endParaRP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tcPr>
                </a:tc>
                <a:tc>
                  <a:txBody>
                    <a:bodyPr/>
                    <a:lstStyle/>
                    <a:p>
                      <a:r>
                        <a:rPr lang="zh-CN" altLang="en-US" dirty="0">
                          <a:solidFill>
                            <a:srgbClr val="000008"/>
                          </a:solidFill>
                          <a:latin typeface="+mn-ea"/>
                          <a:ea typeface="+mn-ea"/>
                        </a:rPr>
                        <a:t>取得引发子进程暂停的信号代码</a:t>
                      </a: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tcPr>
                </a:tc>
                <a:extLst>
                  <a:ext uri="{0D108BD9-81ED-4DB2-BD59-A6C34878D82A}">
                    <a16:rowId xmlns:a16="http://schemas.microsoft.com/office/drawing/2014/main" xmlns="" val="10006"/>
                  </a:ext>
                </a:extLst>
              </a:tr>
            </a:tbl>
          </a:graphicData>
        </a:graphic>
      </p:graphicFrame>
      <p:sp>
        <p:nvSpPr>
          <p:cNvPr id="6" name="Rectangle 2"/>
          <p:cNvSpPr>
            <a:spLocks noChangeArrowheads="1"/>
          </p:cNvSpPr>
          <p:nvPr/>
        </p:nvSpPr>
        <p:spPr bwMode="auto">
          <a:xfrm>
            <a:off x="1005840" y="108564"/>
            <a:ext cx="4511040" cy="563562"/>
          </a:xfrm>
          <a:prstGeom prst="rect">
            <a:avLst/>
          </a:prstGeom>
          <a:noFill/>
          <a:ln w="9525">
            <a:noFill/>
            <a:miter lim="800000"/>
            <a:headEnd/>
            <a:tailEnd/>
          </a:ln>
          <a:effectLst/>
        </p:spPr>
        <p:txBody>
          <a:bodyPr anchor="ctr"/>
          <a:lstStyle/>
          <a:p>
            <a:r>
              <a:rPr lang="en-US" altLang="zh-CN" b="1" dirty="0">
                <a:solidFill>
                  <a:srgbClr val="000008"/>
                </a:solidFill>
                <a:latin typeface="+mn-ea"/>
              </a:rPr>
              <a:t>wait( )</a:t>
            </a:r>
            <a:r>
              <a:rPr lang="zh-CN" altLang="en-US" b="1" dirty="0">
                <a:solidFill>
                  <a:srgbClr val="000008"/>
                </a:solidFill>
                <a:latin typeface="+mn-ea"/>
              </a:rPr>
              <a:t>和</a:t>
            </a:r>
            <a:r>
              <a:rPr lang="en-US" altLang="zh-CN" b="1" dirty="0" err="1">
                <a:solidFill>
                  <a:srgbClr val="000008"/>
                </a:solidFill>
                <a:latin typeface="+mn-ea"/>
              </a:rPr>
              <a:t>waitpid</a:t>
            </a:r>
            <a:r>
              <a:rPr lang="en-US" altLang="zh-CN" b="1" dirty="0">
                <a:solidFill>
                  <a:srgbClr val="000008"/>
                </a:solidFill>
                <a:latin typeface="+mn-ea"/>
              </a:rPr>
              <a:t>( )</a:t>
            </a:r>
            <a:r>
              <a:rPr lang="zh-CN" altLang="en-US" b="1" dirty="0">
                <a:solidFill>
                  <a:srgbClr val="000008"/>
                </a:solidFill>
                <a:latin typeface="+mn-ea"/>
              </a:rPr>
              <a:t>函数</a:t>
            </a:r>
          </a:p>
        </p:txBody>
      </p:sp>
      <p:sp>
        <p:nvSpPr>
          <p:cNvPr id="10" name="Rectangle 2"/>
          <p:cNvSpPr>
            <a:spLocks noChangeArrowheads="1"/>
          </p:cNvSpPr>
          <p:nvPr/>
        </p:nvSpPr>
        <p:spPr bwMode="auto">
          <a:xfrm>
            <a:off x="670560" y="865538"/>
            <a:ext cx="4511040" cy="563562"/>
          </a:xfrm>
          <a:prstGeom prst="rect">
            <a:avLst/>
          </a:prstGeom>
          <a:noFill/>
          <a:ln w="9525">
            <a:noFill/>
            <a:miter lim="800000"/>
            <a:headEnd/>
            <a:tailEnd/>
          </a:ln>
          <a:effectLst/>
        </p:spPr>
        <p:txBody>
          <a:bodyPr anchor="ctr"/>
          <a:lstStyle/>
          <a:p>
            <a:pPr marL="457200" indent="-457200">
              <a:buSzPct val="80000"/>
              <a:buFont typeface="Wingdings" panose="05000000000000000000" pitchFamily="2" charset="2"/>
              <a:buChar char="n"/>
            </a:pPr>
            <a:r>
              <a:rPr lang="en-US" altLang="zh-CN" dirty="0">
                <a:solidFill>
                  <a:srgbClr val="000008"/>
                </a:solidFill>
                <a:latin typeface="+mn-ea"/>
              </a:rPr>
              <a:t>wait( </a:t>
            </a:r>
            <a:r>
              <a:rPr lang="en-US" altLang="zh-CN" dirty="0" smtClean="0">
                <a:solidFill>
                  <a:srgbClr val="000008"/>
                </a:solidFill>
                <a:latin typeface="+mn-ea"/>
              </a:rPr>
              <a:t>)</a:t>
            </a:r>
            <a:endParaRPr lang="zh-CN" altLang="en-US" dirty="0">
              <a:solidFill>
                <a:srgbClr val="000008"/>
              </a:solidFill>
              <a:latin typeface="+mn-ea"/>
            </a:endParaRPr>
          </a:p>
        </p:txBody>
      </p:sp>
    </p:spTree>
    <p:extLst>
      <p:ext uri="{BB962C8B-B14F-4D97-AF65-F5344CB8AC3E}">
        <p14:creationId xmlns:p14="http://schemas.microsoft.com/office/powerpoint/2010/main" val="212866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p:cNvGraphicFramePr>
            <a:graphicFrameLocks noGrp="1"/>
          </p:cNvGraphicFramePr>
          <p:nvPr>
            <p:extLst>
              <p:ext uri="{D42A27DB-BD31-4B8C-83A1-F6EECF244321}">
                <p14:modId xmlns:p14="http://schemas.microsoft.com/office/powerpoint/2010/main" val="3483115611"/>
              </p:ext>
            </p:extLst>
          </p:nvPr>
        </p:nvGraphicFramePr>
        <p:xfrm>
          <a:off x="393223" y="1545629"/>
          <a:ext cx="8321040" cy="2743200"/>
        </p:xfrm>
        <a:graphic>
          <a:graphicData uri="http://schemas.openxmlformats.org/drawingml/2006/table">
            <a:tbl>
              <a:tblPr firstRow="1" bandRow="1">
                <a:tableStyleId>{D7AC3CCA-C797-4891-BE02-D94E43425B78}</a:tableStyleId>
              </a:tblPr>
              <a:tblGrid>
                <a:gridCol w="1469301">
                  <a:extLst>
                    <a:ext uri="{9D8B030D-6E8A-4147-A177-3AD203B41FA5}">
                      <a16:colId xmlns:a16="http://schemas.microsoft.com/office/drawing/2014/main" xmlns="" val="20000"/>
                    </a:ext>
                  </a:extLst>
                </a:gridCol>
                <a:gridCol w="6851739">
                  <a:extLst>
                    <a:ext uri="{9D8B030D-6E8A-4147-A177-3AD203B41FA5}">
                      <a16:colId xmlns:a16="http://schemas.microsoft.com/office/drawing/2014/main" xmlns="" val="20001"/>
                    </a:ext>
                  </a:extLst>
                </a:gridCol>
              </a:tblGrid>
              <a:tr h="839799">
                <a:tc>
                  <a:txBody>
                    <a:bodyPr/>
                    <a:lstStyle/>
                    <a:p>
                      <a:r>
                        <a:rPr lang="zh-CN" altLang="en-US" sz="1800" b="0" dirty="0">
                          <a:solidFill>
                            <a:srgbClr val="000008"/>
                          </a:solidFill>
                          <a:latin typeface="+mn-ea"/>
                          <a:ea typeface="+mn-ea"/>
                        </a:rPr>
                        <a:t>函数原型</a:t>
                      </a:r>
                    </a:p>
                  </a:txBody>
                  <a:tcPr anchor="ct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tc>
                  <a:txBody>
                    <a:bodyPr/>
                    <a:lstStyle/>
                    <a:p>
                      <a:r>
                        <a:rPr lang="en-US" altLang="zh-CN" sz="1800" b="0" dirty="0">
                          <a:solidFill>
                            <a:srgbClr val="000008"/>
                          </a:solidFill>
                          <a:latin typeface="+mn-ea"/>
                          <a:ea typeface="+mn-ea"/>
                        </a:rPr>
                        <a:t>#include&lt;sys/</a:t>
                      </a:r>
                      <a:r>
                        <a:rPr lang="en-US" altLang="zh-CN" sz="1800" b="0" dirty="0" err="1">
                          <a:solidFill>
                            <a:srgbClr val="000008"/>
                          </a:solidFill>
                          <a:latin typeface="+mn-ea"/>
                          <a:ea typeface="+mn-ea"/>
                        </a:rPr>
                        <a:t>types.h</a:t>
                      </a:r>
                      <a:r>
                        <a:rPr lang="en-US" altLang="zh-CN" sz="1800" b="0" dirty="0">
                          <a:solidFill>
                            <a:srgbClr val="000008"/>
                          </a:solidFill>
                          <a:latin typeface="+mn-ea"/>
                          <a:ea typeface="+mn-ea"/>
                        </a:rPr>
                        <a:t>&gt;</a:t>
                      </a:r>
                    </a:p>
                    <a:p>
                      <a:r>
                        <a:rPr lang="en-US" altLang="zh-CN" sz="1800" b="0" dirty="0">
                          <a:solidFill>
                            <a:srgbClr val="000008"/>
                          </a:solidFill>
                          <a:latin typeface="+mn-ea"/>
                          <a:ea typeface="+mn-ea"/>
                        </a:rPr>
                        <a:t>#include&lt;sys/</a:t>
                      </a:r>
                      <a:r>
                        <a:rPr lang="en-US" altLang="zh-CN" sz="1800" b="0" dirty="0" err="1">
                          <a:solidFill>
                            <a:srgbClr val="000008"/>
                          </a:solidFill>
                          <a:latin typeface="+mn-ea"/>
                          <a:ea typeface="+mn-ea"/>
                        </a:rPr>
                        <a:t>wait.h</a:t>
                      </a:r>
                      <a:r>
                        <a:rPr lang="en-US" altLang="zh-CN" sz="1800" b="0" dirty="0">
                          <a:solidFill>
                            <a:srgbClr val="000008"/>
                          </a:solidFill>
                          <a:latin typeface="+mn-ea"/>
                          <a:ea typeface="+mn-ea"/>
                        </a:rPr>
                        <a:t>&gt;</a:t>
                      </a:r>
                    </a:p>
                    <a:p>
                      <a:r>
                        <a:rPr lang="en-US" altLang="zh-CN" sz="1800" b="1" dirty="0" err="1">
                          <a:solidFill>
                            <a:srgbClr val="FF0000"/>
                          </a:solidFill>
                          <a:latin typeface="+mn-ea"/>
                          <a:ea typeface="+mn-ea"/>
                        </a:rPr>
                        <a:t>pid_t</a:t>
                      </a:r>
                      <a:r>
                        <a:rPr lang="en-US" altLang="zh-CN" sz="1800" b="1" baseline="0" dirty="0">
                          <a:solidFill>
                            <a:srgbClr val="FF0000"/>
                          </a:solidFill>
                          <a:latin typeface="+mn-ea"/>
                          <a:ea typeface="+mn-ea"/>
                        </a:rPr>
                        <a:t> </a:t>
                      </a:r>
                      <a:r>
                        <a:rPr lang="en-US" altLang="zh-CN" sz="1800" b="1" baseline="0" dirty="0" err="1">
                          <a:solidFill>
                            <a:srgbClr val="FF0000"/>
                          </a:solidFill>
                          <a:latin typeface="+mn-ea"/>
                          <a:ea typeface="+mn-ea"/>
                        </a:rPr>
                        <a:t>waitpid</a:t>
                      </a:r>
                      <a:r>
                        <a:rPr lang="zh-CN" altLang="en-US" sz="1800" b="1" baseline="0" dirty="0">
                          <a:solidFill>
                            <a:srgbClr val="FF0000"/>
                          </a:solidFill>
                          <a:latin typeface="+mn-ea"/>
                          <a:ea typeface="+mn-ea"/>
                        </a:rPr>
                        <a:t>（</a:t>
                      </a:r>
                      <a:r>
                        <a:rPr lang="en-US" altLang="zh-CN" sz="1800" b="1" baseline="0" dirty="0" err="1">
                          <a:solidFill>
                            <a:srgbClr val="FF0000"/>
                          </a:solidFill>
                          <a:latin typeface="+mn-ea"/>
                          <a:ea typeface="+mn-ea"/>
                        </a:rPr>
                        <a:t>pid_t</a:t>
                      </a:r>
                      <a:r>
                        <a:rPr lang="en-US" altLang="zh-CN" sz="1800" b="1" baseline="0" dirty="0">
                          <a:solidFill>
                            <a:srgbClr val="FF0000"/>
                          </a:solidFill>
                          <a:latin typeface="+mn-ea"/>
                          <a:ea typeface="+mn-ea"/>
                        </a:rPr>
                        <a:t>  </a:t>
                      </a:r>
                      <a:r>
                        <a:rPr lang="en-US" altLang="zh-CN" sz="1800" b="1" baseline="0" dirty="0" err="1">
                          <a:solidFill>
                            <a:srgbClr val="FF0000"/>
                          </a:solidFill>
                          <a:latin typeface="+mn-ea"/>
                          <a:ea typeface="+mn-ea"/>
                        </a:rPr>
                        <a:t>pid</a:t>
                      </a:r>
                      <a:r>
                        <a:rPr lang="zh-CN" altLang="en-US" sz="1800" b="1" baseline="0" dirty="0">
                          <a:solidFill>
                            <a:srgbClr val="FF0000"/>
                          </a:solidFill>
                          <a:latin typeface="+mn-ea"/>
                          <a:ea typeface="+mn-ea"/>
                        </a:rPr>
                        <a:t>，</a:t>
                      </a:r>
                      <a:r>
                        <a:rPr lang="en-US" altLang="zh-CN" sz="1800" b="1" baseline="0" dirty="0" err="1">
                          <a:solidFill>
                            <a:srgbClr val="FF0000"/>
                          </a:solidFill>
                          <a:latin typeface="+mn-ea"/>
                          <a:ea typeface="+mn-ea"/>
                        </a:rPr>
                        <a:t>int</a:t>
                      </a:r>
                      <a:r>
                        <a:rPr lang="en-US" altLang="zh-CN" sz="1800" b="1" baseline="0" dirty="0">
                          <a:solidFill>
                            <a:srgbClr val="FF0000"/>
                          </a:solidFill>
                          <a:latin typeface="+mn-ea"/>
                          <a:ea typeface="+mn-ea"/>
                        </a:rPr>
                        <a:t> </a:t>
                      </a:r>
                      <a:r>
                        <a:rPr lang="zh-CN" altLang="en-US" sz="1800" b="1" baseline="0" dirty="0">
                          <a:solidFill>
                            <a:srgbClr val="FF0000"/>
                          </a:solidFill>
                          <a:latin typeface="+mn-ea"/>
                          <a:ea typeface="+mn-ea"/>
                        </a:rPr>
                        <a:t>* </a:t>
                      </a:r>
                      <a:r>
                        <a:rPr lang="en-US" altLang="zh-CN" sz="1800" b="1" baseline="0" dirty="0">
                          <a:solidFill>
                            <a:srgbClr val="FF0000"/>
                          </a:solidFill>
                          <a:latin typeface="+mn-ea"/>
                          <a:ea typeface="+mn-ea"/>
                        </a:rPr>
                        <a:t>status</a:t>
                      </a:r>
                      <a:r>
                        <a:rPr lang="zh-CN" altLang="en-US" sz="1800" b="1" baseline="0" dirty="0">
                          <a:solidFill>
                            <a:srgbClr val="FF0000"/>
                          </a:solidFill>
                          <a:latin typeface="+mn-ea"/>
                          <a:ea typeface="+mn-ea"/>
                        </a:rPr>
                        <a:t>，</a:t>
                      </a:r>
                      <a:r>
                        <a:rPr lang="en-US" altLang="zh-CN" sz="1800" b="1" baseline="0" dirty="0" err="1">
                          <a:solidFill>
                            <a:srgbClr val="FF0000"/>
                          </a:solidFill>
                          <a:latin typeface="+mn-ea"/>
                          <a:ea typeface="+mn-ea"/>
                        </a:rPr>
                        <a:t>int</a:t>
                      </a:r>
                      <a:r>
                        <a:rPr lang="en-US" altLang="zh-CN" sz="1800" b="1" baseline="0" dirty="0">
                          <a:solidFill>
                            <a:srgbClr val="FF0000"/>
                          </a:solidFill>
                          <a:latin typeface="+mn-ea"/>
                          <a:ea typeface="+mn-ea"/>
                        </a:rPr>
                        <a:t> options</a:t>
                      </a:r>
                      <a:r>
                        <a:rPr lang="zh-CN" altLang="en-US" sz="1800" b="1" baseline="0" dirty="0">
                          <a:solidFill>
                            <a:srgbClr val="FF0000"/>
                          </a:solidFill>
                          <a:latin typeface="+mn-ea"/>
                          <a:ea typeface="+mn-ea"/>
                        </a:rPr>
                        <a:t>）</a:t>
                      </a:r>
                      <a:r>
                        <a:rPr lang="en-US" altLang="zh-CN" sz="1800" b="1" baseline="0" dirty="0">
                          <a:solidFill>
                            <a:srgbClr val="FF0000"/>
                          </a:solidFill>
                          <a:latin typeface="+mn-ea"/>
                          <a:ea typeface="+mn-ea"/>
                        </a:rPr>
                        <a:t>;</a:t>
                      </a:r>
                      <a:endParaRPr lang="zh-CN" altLang="en-US" sz="1800" b="1" dirty="0">
                        <a:solidFill>
                          <a:srgbClr val="FF0000"/>
                        </a:solidFill>
                        <a:latin typeface="+mn-ea"/>
                        <a:ea typeface="+mn-ea"/>
                      </a:endParaRP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extLst>
                  <a:ext uri="{0D108BD9-81ED-4DB2-BD59-A6C34878D82A}">
                    <a16:rowId xmlns:a16="http://schemas.microsoft.com/office/drawing/2014/main" xmlns="" val="10000"/>
                  </a:ext>
                </a:extLst>
              </a:tr>
              <a:tr h="370840">
                <a:tc>
                  <a:txBody>
                    <a:bodyPr/>
                    <a:lstStyle/>
                    <a:p>
                      <a:r>
                        <a:rPr lang="zh-CN" altLang="en-US" sz="1800" b="0" dirty="0">
                          <a:solidFill>
                            <a:srgbClr val="000008"/>
                          </a:solidFill>
                          <a:latin typeface="+mn-ea"/>
                          <a:ea typeface="+mn-ea"/>
                        </a:rPr>
                        <a:t>函数参数</a:t>
                      </a:r>
                    </a:p>
                  </a:txBody>
                  <a:tcPr anchor="ct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tc>
                  <a:txBody>
                    <a:bodyPr/>
                    <a:lstStyle/>
                    <a:p>
                      <a:r>
                        <a:rPr lang="en-US" altLang="zh-CN" sz="1800" b="0" dirty="0" err="1">
                          <a:solidFill>
                            <a:srgbClr val="000008"/>
                          </a:solidFill>
                          <a:latin typeface="+mn-ea"/>
                          <a:ea typeface="+mn-ea"/>
                        </a:rPr>
                        <a:t>pid</a:t>
                      </a:r>
                      <a:r>
                        <a:rPr lang="zh-CN" altLang="en-US" sz="1800" b="0" dirty="0">
                          <a:solidFill>
                            <a:srgbClr val="000008"/>
                          </a:solidFill>
                          <a:latin typeface="+mn-ea"/>
                          <a:ea typeface="+mn-ea"/>
                        </a:rPr>
                        <a:t>：准备等待的子进程标识符</a:t>
                      </a:r>
                      <a:endParaRPr lang="en-US" altLang="zh-CN" sz="1800" b="0" dirty="0">
                        <a:solidFill>
                          <a:srgbClr val="000008"/>
                        </a:solidFill>
                        <a:latin typeface="+mn-ea"/>
                        <a:ea typeface="+mn-ea"/>
                      </a:endParaRPr>
                    </a:p>
                    <a:p>
                      <a:r>
                        <a:rPr lang="en-US" altLang="zh-CN" sz="1800" b="0" dirty="0">
                          <a:solidFill>
                            <a:srgbClr val="000008"/>
                          </a:solidFill>
                          <a:latin typeface="+mn-ea"/>
                          <a:ea typeface="+mn-ea"/>
                        </a:rPr>
                        <a:t>status</a:t>
                      </a:r>
                      <a:r>
                        <a:rPr lang="zh-CN" altLang="en-US" sz="1800" b="0" dirty="0">
                          <a:solidFill>
                            <a:srgbClr val="000008"/>
                          </a:solidFill>
                          <a:latin typeface="+mn-ea"/>
                          <a:ea typeface="+mn-ea"/>
                        </a:rPr>
                        <a:t>：</a:t>
                      </a:r>
                      <a:r>
                        <a:rPr lang="zh-CN" altLang="en-US" sz="1800" b="0" baseline="0" dirty="0">
                          <a:solidFill>
                            <a:srgbClr val="000008"/>
                          </a:solidFill>
                          <a:latin typeface="+mn-ea"/>
                          <a:ea typeface="+mn-ea"/>
                        </a:rPr>
                        <a:t>表示子进程结束状态值，用宏来判断，若不在意结束状态值，则可以设成</a:t>
                      </a:r>
                      <a:r>
                        <a:rPr lang="en-US" altLang="zh-CN" sz="1800" b="0" baseline="0" dirty="0">
                          <a:solidFill>
                            <a:srgbClr val="000008"/>
                          </a:solidFill>
                          <a:latin typeface="+mn-ea"/>
                          <a:ea typeface="+mn-ea"/>
                        </a:rPr>
                        <a:t>NULL</a:t>
                      </a:r>
                    </a:p>
                    <a:p>
                      <a:r>
                        <a:rPr lang="en-US" altLang="zh-CN" sz="1800" b="0" baseline="0" dirty="0">
                          <a:solidFill>
                            <a:srgbClr val="000008"/>
                          </a:solidFill>
                          <a:latin typeface="+mn-ea"/>
                          <a:ea typeface="+mn-ea"/>
                        </a:rPr>
                        <a:t>options</a:t>
                      </a:r>
                      <a:r>
                        <a:rPr lang="zh-CN" altLang="en-US" sz="1800" b="0" baseline="0" dirty="0">
                          <a:solidFill>
                            <a:srgbClr val="000008"/>
                          </a:solidFill>
                          <a:latin typeface="+mn-ea"/>
                          <a:ea typeface="+mn-ea"/>
                        </a:rPr>
                        <a:t>：选项值，指定调用</a:t>
                      </a:r>
                      <a:r>
                        <a:rPr lang="en-US" altLang="zh-CN" sz="1800" b="0" baseline="0" dirty="0" err="1">
                          <a:solidFill>
                            <a:srgbClr val="000008"/>
                          </a:solidFill>
                          <a:latin typeface="+mn-ea"/>
                          <a:ea typeface="+mn-ea"/>
                        </a:rPr>
                        <a:t>waitpid</a:t>
                      </a:r>
                      <a:r>
                        <a:rPr lang="en-US" altLang="zh-CN" sz="1800" b="0" baseline="0" dirty="0">
                          <a:solidFill>
                            <a:srgbClr val="000008"/>
                          </a:solidFill>
                          <a:latin typeface="+mn-ea"/>
                          <a:ea typeface="+mn-ea"/>
                        </a:rPr>
                        <a:t>()</a:t>
                      </a:r>
                      <a:r>
                        <a:rPr lang="zh-CN" altLang="en-US" sz="1800" b="0" baseline="0" dirty="0">
                          <a:solidFill>
                            <a:srgbClr val="000008"/>
                          </a:solidFill>
                          <a:latin typeface="+mn-ea"/>
                          <a:ea typeface="+mn-ea"/>
                        </a:rPr>
                        <a:t>的行为</a:t>
                      </a:r>
                      <a:endParaRPr lang="zh-CN" altLang="en-US" sz="1800" b="0" dirty="0">
                        <a:solidFill>
                          <a:srgbClr val="000008"/>
                        </a:solidFill>
                        <a:latin typeface="+mn-ea"/>
                        <a:ea typeface="+mn-ea"/>
                      </a:endParaRP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extLst>
                  <a:ext uri="{0D108BD9-81ED-4DB2-BD59-A6C34878D82A}">
                    <a16:rowId xmlns:a16="http://schemas.microsoft.com/office/drawing/2014/main" xmlns="" val="10001"/>
                  </a:ext>
                </a:extLst>
              </a:tr>
              <a:tr h="370840">
                <a:tc>
                  <a:txBody>
                    <a:bodyPr/>
                    <a:lstStyle/>
                    <a:p>
                      <a:r>
                        <a:rPr lang="zh-CN" altLang="en-US" sz="1800" b="0" dirty="0">
                          <a:solidFill>
                            <a:srgbClr val="000008"/>
                          </a:solidFill>
                          <a:latin typeface="+mn-ea"/>
                          <a:ea typeface="+mn-ea"/>
                        </a:rPr>
                        <a:t>函数返回值</a:t>
                      </a:r>
                    </a:p>
                  </a:txBody>
                  <a:tcPr anchor="ct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tc>
                  <a:txBody>
                    <a:bodyPr/>
                    <a:lstStyle/>
                    <a:p>
                      <a:r>
                        <a:rPr lang="zh-CN" altLang="en-US" sz="1800" b="0" dirty="0">
                          <a:solidFill>
                            <a:srgbClr val="000008"/>
                          </a:solidFill>
                          <a:latin typeface="+mn-ea"/>
                          <a:ea typeface="+mn-ea"/>
                        </a:rPr>
                        <a:t>成功：返回子进程标识符</a:t>
                      </a:r>
                      <a:r>
                        <a:rPr lang="en-US" altLang="zh-CN" sz="1800" b="0" dirty="0">
                          <a:solidFill>
                            <a:srgbClr val="000008"/>
                          </a:solidFill>
                          <a:latin typeface="+mn-ea"/>
                          <a:ea typeface="+mn-ea"/>
                        </a:rPr>
                        <a:t>(PID)</a:t>
                      </a:r>
                      <a:br>
                        <a:rPr lang="en-US" altLang="zh-CN" sz="1800" b="0" dirty="0">
                          <a:solidFill>
                            <a:srgbClr val="000008"/>
                          </a:solidFill>
                          <a:latin typeface="+mn-ea"/>
                          <a:ea typeface="+mn-ea"/>
                        </a:rPr>
                      </a:br>
                      <a:r>
                        <a:rPr lang="zh-CN" altLang="en-US" sz="1800" b="0" dirty="0">
                          <a:solidFill>
                            <a:srgbClr val="000008"/>
                          </a:solidFill>
                          <a:latin typeface="+mn-ea"/>
                          <a:ea typeface="+mn-ea"/>
                        </a:rPr>
                        <a:t>失败：返回</a:t>
                      </a:r>
                      <a:r>
                        <a:rPr lang="en-US" altLang="zh-CN" sz="1800" b="0" dirty="0">
                          <a:solidFill>
                            <a:srgbClr val="000008"/>
                          </a:solidFill>
                          <a:latin typeface="+mn-ea"/>
                          <a:ea typeface="+mn-ea"/>
                        </a:rPr>
                        <a:t>-1</a:t>
                      </a:r>
                      <a:endParaRPr lang="zh-CN" altLang="en-US" sz="1800" b="0" dirty="0">
                        <a:solidFill>
                          <a:srgbClr val="000008"/>
                        </a:solidFill>
                        <a:latin typeface="+mn-ea"/>
                        <a:ea typeface="+mn-ea"/>
                      </a:endParaRP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extLst>
                  <a:ext uri="{0D108BD9-81ED-4DB2-BD59-A6C34878D82A}">
                    <a16:rowId xmlns:a16="http://schemas.microsoft.com/office/drawing/2014/main" xmlns="" val="10002"/>
                  </a:ext>
                </a:extLst>
              </a:tr>
            </a:tbl>
          </a:graphicData>
        </a:graphic>
      </p:graphicFrame>
      <p:sp>
        <p:nvSpPr>
          <p:cNvPr id="7" name="矩形 6"/>
          <p:cNvSpPr/>
          <p:nvPr/>
        </p:nvSpPr>
        <p:spPr>
          <a:xfrm>
            <a:off x="955734" y="4370692"/>
            <a:ext cx="7631217" cy="858377"/>
          </a:xfrm>
          <a:prstGeom prst="rect">
            <a:avLst/>
          </a:prstGeom>
        </p:spPr>
        <p:txBody>
          <a:bodyPr wrap="square">
            <a:spAutoFit/>
          </a:bodyPr>
          <a:lstStyle/>
          <a:p>
            <a:pPr>
              <a:lnSpc>
                <a:spcPct val="150000"/>
              </a:lnSpc>
              <a:spcBef>
                <a:spcPts val="600"/>
              </a:spcBef>
            </a:pPr>
            <a:r>
              <a:rPr lang="en-US" altLang="zh-CN" sz="1800" dirty="0" err="1" smtClean="0">
                <a:solidFill>
                  <a:srgbClr val="000008"/>
                </a:solidFill>
                <a:latin typeface="+mn-ea"/>
                <a:ea typeface="+mn-ea"/>
              </a:rPr>
              <a:t>waitpid</a:t>
            </a:r>
            <a:r>
              <a:rPr lang="en-US" altLang="zh-CN" sz="1800" dirty="0">
                <a:solidFill>
                  <a:srgbClr val="000008"/>
                </a:solidFill>
                <a:latin typeface="+mn-ea"/>
                <a:ea typeface="+mn-ea"/>
              </a:rPr>
              <a:t>()</a:t>
            </a:r>
            <a:r>
              <a:rPr lang="zh-CN" altLang="en-US" sz="1800" dirty="0">
                <a:solidFill>
                  <a:srgbClr val="000008"/>
                </a:solidFill>
                <a:latin typeface="+mn-ea"/>
                <a:ea typeface="+mn-ea"/>
              </a:rPr>
              <a:t>函数会暂停当前进程的运行，使其处于等待状态，一旦子进程运行完，等待中的父进程就会重新运行。</a:t>
            </a:r>
            <a:endParaRPr lang="en-US" altLang="zh-CN" sz="1800" dirty="0">
              <a:solidFill>
                <a:srgbClr val="000008"/>
              </a:solidFill>
              <a:latin typeface="+mn-ea"/>
              <a:ea typeface="+mn-ea"/>
            </a:endParaRPr>
          </a:p>
        </p:txBody>
      </p:sp>
      <p:graphicFrame>
        <p:nvGraphicFramePr>
          <p:cNvPr id="8" name="表格 7"/>
          <p:cNvGraphicFramePr>
            <a:graphicFrameLocks noGrp="1"/>
          </p:cNvGraphicFramePr>
          <p:nvPr>
            <p:extLst>
              <p:ext uri="{D42A27DB-BD31-4B8C-83A1-F6EECF244321}">
                <p14:modId xmlns:p14="http://schemas.microsoft.com/office/powerpoint/2010/main" val="630465014"/>
              </p:ext>
            </p:extLst>
          </p:nvPr>
        </p:nvGraphicFramePr>
        <p:xfrm>
          <a:off x="1030238" y="5327676"/>
          <a:ext cx="7556713" cy="1106810"/>
        </p:xfrm>
        <a:graphic>
          <a:graphicData uri="http://schemas.openxmlformats.org/drawingml/2006/table">
            <a:tbl>
              <a:tblPr firstRow="1" bandRow="1">
                <a:tableStyleId>{D7AC3CCA-C797-4891-BE02-D94E43425B78}</a:tableStyleId>
              </a:tblPr>
              <a:tblGrid>
                <a:gridCol w="1679270">
                  <a:extLst>
                    <a:ext uri="{9D8B030D-6E8A-4147-A177-3AD203B41FA5}">
                      <a16:colId xmlns:a16="http://schemas.microsoft.com/office/drawing/2014/main" xmlns="" val="20000"/>
                    </a:ext>
                  </a:extLst>
                </a:gridCol>
                <a:gridCol w="5877443">
                  <a:extLst>
                    <a:ext uri="{9D8B030D-6E8A-4147-A177-3AD203B41FA5}">
                      <a16:colId xmlns:a16="http://schemas.microsoft.com/office/drawing/2014/main" xmlns="" val="20001"/>
                    </a:ext>
                  </a:extLst>
                </a:gridCol>
              </a:tblGrid>
              <a:tr h="365130">
                <a:tc>
                  <a:txBody>
                    <a:bodyPr/>
                    <a:lstStyle/>
                    <a:p>
                      <a:pPr marL="0" algn="ctr" defTabSz="914400" rtl="0" eaLnBrk="1" latinLnBrk="0" hangingPunct="1"/>
                      <a:r>
                        <a:rPr lang="en-US" altLang="zh-CN" sz="1600" b="1" kern="1200" dirty="0">
                          <a:solidFill>
                            <a:srgbClr val="000008"/>
                          </a:solidFill>
                          <a:latin typeface="+mn-ea"/>
                          <a:ea typeface="+mn-ea"/>
                          <a:cs typeface="+mn-cs"/>
                        </a:rPr>
                        <a:t>options</a:t>
                      </a:r>
                      <a:endParaRPr lang="zh-CN" altLang="en-US" sz="1600" b="1" kern="1200" dirty="0">
                        <a:solidFill>
                          <a:srgbClr val="000008"/>
                        </a:solidFill>
                        <a:latin typeface="+mn-ea"/>
                        <a:ea typeface="+mn-ea"/>
                        <a:cs typeface="+mn-cs"/>
                      </a:endParaRPr>
                    </a:p>
                  </a:txBody>
                  <a:tcPr anchor="ct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tc>
                  <a:txBody>
                    <a:bodyPr/>
                    <a:lstStyle/>
                    <a:p>
                      <a:pPr marL="0" algn="ctr" defTabSz="914400" rtl="0" eaLnBrk="1" latinLnBrk="0" hangingPunct="1"/>
                      <a:r>
                        <a:rPr lang="zh-CN" altLang="en-US" sz="1600" b="1" kern="1200" dirty="0">
                          <a:solidFill>
                            <a:srgbClr val="000008"/>
                          </a:solidFill>
                          <a:latin typeface="+mn-ea"/>
                          <a:ea typeface="+mn-ea"/>
                          <a:cs typeface="+mn-cs"/>
                        </a:rPr>
                        <a:t>意义</a:t>
                      </a:r>
                    </a:p>
                  </a:txBody>
                  <a:tcPr anchor="ct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extLst>
                  <a:ext uri="{0D108BD9-81ED-4DB2-BD59-A6C34878D82A}">
                    <a16:rowId xmlns:a16="http://schemas.microsoft.com/office/drawing/2014/main" xmlns="" val="10000"/>
                  </a:ext>
                </a:extLst>
              </a:tr>
              <a:tr h="370840">
                <a:tc>
                  <a:txBody>
                    <a:bodyPr/>
                    <a:lstStyle/>
                    <a:p>
                      <a:r>
                        <a:rPr lang="en-US" altLang="zh-CN" sz="1600" b="0" dirty="0">
                          <a:solidFill>
                            <a:srgbClr val="000008"/>
                          </a:solidFill>
                          <a:latin typeface="+mn-ea"/>
                          <a:ea typeface="+mn-ea"/>
                        </a:rPr>
                        <a:t>WNOHANG</a:t>
                      </a:r>
                      <a:endParaRPr lang="zh-CN" altLang="en-US" sz="1600" b="0" dirty="0">
                        <a:solidFill>
                          <a:srgbClr val="000008"/>
                        </a:solidFill>
                        <a:latin typeface="+mn-ea"/>
                        <a:ea typeface="+mn-ea"/>
                      </a:endParaRPr>
                    </a:p>
                  </a:txBody>
                  <a:tcPr anchor="ct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tc>
                  <a:txBody>
                    <a:bodyPr/>
                    <a:lstStyle/>
                    <a:p>
                      <a:r>
                        <a:rPr lang="zh-CN" altLang="en-US" sz="1600" b="0" dirty="0">
                          <a:solidFill>
                            <a:srgbClr val="000008"/>
                          </a:solidFill>
                          <a:latin typeface="+mn-ea"/>
                          <a:ea typeface="+mn-ea"/>
                        </a:rPr>
                        <a:t>如果没有任何已经结束的子进程，马上返回，不予等待</a:t>
                      </a: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extLst>
                  <a:ext uri="{0D108BD9-81ED-4DB2-BD59-A6C34878D82A}">
                    <a16:rowId xmlns:a16="http://schemas.microsoft.com/office/drawing/2014/main" xmlns="" val="10001"/>
                  </a:ext>
                </a:extLst>
              </a:tr>
              <a:tr h="370840">
                <a:tc>
                  <a:txBody>
                    <a:bodyPr/>
                    <a:lstStyle/>
                    <a:p>
                      <a:r>
                        <a:rPr lang="en-US" altLang="zh-CN" sz="1600" b="0" dirty="0">
                          <a:solidFill>
                            <a:srgbClr val="000008"/>
                          </a:solidFill>
                          <a:latin typeface="+mn-ea"/>
                          <a:ea typeface="+mn-ea"/>
                        </a:rPr>
                        <a:t>WUNTRACED</a:t>
                      </a:r>
                      <a:endParaRPr lang="zh-CN" altLang="en-US" sz="1600" b="0" dirty="0">
                        <a:solidFill>
                          <a:srgbClr val="000008"/>
                        </a:solidFill>
                        <a:latin typeface="+mn-ea"/>
                        <a:ea typeface="+mn-ea"/>
                      </a:endParaRPr>
                    </a:p>
                  </a:txBody>
                  <a:tcPr anchor="ct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tc>
                  <a:txBody>
                    <a:bodyPr/>
                    <a:lstStyle/>
                    <a:p>
                      <a:r>
                        <a:rPr lang="zh-CN" altLang="en-US" sz="1600" b="0" dirty="0">
                          <a:solidFill>
                            <a:srgbClr val="000008"/>
                          </a:solidFill>
                          <a:latin typeface="+mn-ea"/>
                          <a:ea typeface="+mn-ea"/>
                        </a:rPr>
                        <a:t>如果子进程暂停运行则马上返回</a:t>
                      </a: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extLst>
                  <a:ext uri="{0D108BD9-81ED-4DB2-BD59-A6C34878D82A}">
                    <a16:rowId xmlns:a16="http://schemas.microsoft.com/office/drawing/2014/main" xmlns="" val="10002"/>
                  </a:ext>
                </a:extLst>
              </a:tr>
            </a:tbl>
          </a:graphicData>
        </a:graphic>
      </p:graphicFrame>
      <p:grpSp>
        <p:nvGrpSpPr>
          <p:cNvPr id="18" name="组合 17"/>
          <p:cNvGrpSpPr/>
          <p:nvPr/>
        </p:nvGrpSpPr>
        <p:grpSpPr>
          <a:xfrm>
            <a:off x="1285830" y="2149640"/>
            <a:ext cx="6842169" cy="3506653"/>
            <a:chOff x="1285830" y="2149640"/>
            <a:chExt cx="6842169" cy="3506653"/>
          </a:xfrm>
        </p:grpSpPr>
        <p:cxnSp>
          <p:nvCxnSpPr>
            <p:cNvPr id="10" name="直接箭头连接符 9"/>
            <p:cNvCxnSpPr>
              <a:stCxn id="11" idx="1"/>
              <a:endCxn id="15" idx="0"/>
            </p:cNvCxnSpPr>
            <p:nvPr/>
          </p:nvCxnSpPr>
          <p:spPr>
            <a:xfrm flipH="1">
              <a:off x="1833525" y="2285130"/>
              <a:ext cx="4862149" cy="3079059"/>
            </a:xfrm>
            <a:prstGeom prst="straightConnector1">
              <a:avLst/>
            </a:prstGeom>
            <a:ln w="25400">
              <a:solidFill>
                <a:srgbClr val="000008"/>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圆角矩形 10"/>
            <p:cNvSpPr/>
            <p:nvPr/>
          </p:nvSpPr>
          <p:spPr>
            <a:xfrm>
              <a:off x="6695674" y="2149640"/>
              <a:ext cx="1432325" cy="270980"/>
            </a:xfrm>
            <a:prstGeom prst="roundRect">
              <a:avLst/>
            </a:prstGeom>
            <a:noFill/>
            <a:ln>
              <a:solidFill>
                <a:srgbClr val="0000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08"/>
                </a:solidFill>
              </a:endParaRPr>
            </a:p>
          </p:txBody>
        </p:sp>
        <p:sp>
          <p:nvSpPr>
            <p:cNvPr id="15" name="圆角矩形 14"/>
            <p:cNvSpPr/>
            <p:nvPr/>
          </p:nvSpPr>
          <p:spPr>
            <a:xfrm>
              <a:off x="1285830" y="5364189"/>
              <a:ext cx="1095390" cy="292104"/>
            </a:xfrm>
            <a:prstGeom prst="roundRect">
              <a:avLst/>
            </a:prstGeom>
            <a:noFill/>
            <a:ln>
              <a:solidFill>
                <a:srgbClr val="0000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08"/>
                </a:solidFill>
              </a:endParaRPr>
            </a:p>
          </p:txBody>
        </p:sp>
      </p:grpSp>
      <p:sp>
        <p:nvSpPr>
          <p:cNvPr id="12" name="Rectangle 2"/>
          <p:cNvSpPr>
            <a:spLocks noChangeArrowheads="1"/>
          </p:cNvSpPr>
          <p:nvPr/>
        </p:nvSpPr>
        <p:spPr bwMode="auto">
          <a:xfrm>
            <a:off x="1005840" y="108564"/>
            <a:ext cx="4511040" cy="563562"/>
          </a:xfrm>
          <a:prstGeom prst="rect">
            <a:avLst/>
          </a:prstGeom>
          <a:noFill/>
          <a:ln w="9525">
            <a:noFill/>
            <a:miter lim="800000"/>
            <a:headEnd/>
            <a:tailEnd/>
          </a:ln>
          <a:effectLst/>
        </p:spPr>
        <p:txBody>
          <a:bodyPr anchor="ctr"/>
          <a:lstStyle/>
          <a:p>
            <a:r>
              <a:rPr lang="en-US" altLang="zh-CN" b="1" dirty="0">
                <a:solidFill>
                  <a:srgbClr val="000008"/>
                </a:solidFill>
                <a:latin typeface="+mn-ea"/>
              </a:rPr>
              <a:t>wait( )</a:t>
            </a:r>
            <a:r>
              <a:rPr lang="zh-CN" altLang="en-US" b="1" dirty="0">
                <a:solidFill>
                  <a:srgbClr val="000008"/>
                </a:solidFill>
                <a:latin typeface="+mn-ea"/>
              </a:rPr>
              <a:t>和</a:t>
            </a:r>
            <a:r>
              <a:rPr lang="en-US" altLang="zh-CN" b="1" dirty="0" err="1">
                <a:solidFill>
                  <a:srgbClr val="000008"/>
                </a:solidFill>
                <a:latin typeface="+mn-ea"/>
              </a:rPr>
              <a:t>waitpid</a:t>
            </a:r>
            <a:r>
              <a:rPr lang="en-US" altLang="zh-CN" b="1" dirty="0">
                <a:solidFill>
                  <a:srgbClr val="000008"/>
                </a:solidFill>
                <a:latin typeface="+mn-ea"/>
              </a:rPr>
              <a:t>( )</a:t>
            </a:r>
            <a:r>
              <a:rPr lang="zh-CN" altLang="en-US" b="1" dirty="0">
                <a:solidFill>
                  <a:srgbClr val="000008"/>
                </a:solidFill>
                <a:latin typeface="+mn-ea"/>
              </a:rPr>
              <a:t>函数</a:t>
            </a:r>
          </a:p>
        </p:txBody>
      </p:sp>
      <p:sp>
        <p:nvSpPr>
          <p:cNvPr id="13" name="Rectangle 2"/>
          <p:cNvSpPr>
            <a:spLocks noChangeArrowheads="1"/>
          </p:cNvSpPr>
          <p:nvPr/>
        </p:nvSpPr>
        <p:spPr bwMode="auto">
          <a:xfrm>
            <a:off x="670560" y="865538"/>
            <a:ext cx="4511040" cy="563562"/>
          </a:xfrm>
          <a:prstGeom prst="rect">
            <a:avLst/>
          </a:prstGeom>
          <a:noFill/>
          <a:ln w="9525">
            <a:noFill/>
            <a:miter lim="800000"/>
            <a:headEnd/>
            <a:tailEnd/>
          </a:ln>
          <a:effectLst/>
        </p:spPr>
        <p:txBody>
          <a:bodyPr anchor="ctr"/>
          <a:lstStyle/>
          <a:p>
            <a:pPr marL="457200" indent="-457200">
              <a:buSzPct val="80000"/>
              <a:buFont typeface="Wingdings" panose="05000000000000000000" pitchFamily="2" charset="2"/>
              <a:buChar char="n"/>
            </a:pPr>
            <a:r>
              <a:rPr lang="en-US" altLang="zh-CN" sz="2400" dirty="0">
                <a:solidFill>
                  <a:srgbClr val="000008"/>
                </a:solidFill>
                <a:latin typeface="+mn-ea"/>
              </a:rPr>
              <a:t>w</a:t>
            </a:r>
            <a:r>
              <a:rPr lang="en-US" altLang="zh-CN" sz="2400" smtClean="0">
                <a:solidFill>
                  <a:srgbClr val="000008"/>
                </a:solidFill>
                <a:latin typeface="+mn-ea"/>
              </a:rPr>
              <a:t>aitpid</a:t>
            </a:r>
            <a:r>
              <a:rPr lang="en-US" altLang="zh-CN" sz="2400" dirty="0" smtClean="0">
                <a:solidFill>
                  <a:srgbClr val="000008"/>
                </a:solidFill>
                <a:latin typeface="+mn-ea"/>
              </a:rPr>
              <a:t>( )</a:t>
            </a:r>
            <a:r>
              <a:rPr lang="zh-CN" altLang="en-US" sz="2400" dirty="0" smtClean="0">
                <a:solidFill>
                  <a:srgbClr val="000008"/>
                </a:solidFill>
                <a:latin typeface="+mn-ea"/>
              </a:rPr>
              <a:t>函数</a:t>
            </a:r>
            <a:endParaRPr lang="zh-CN" altLang="en-US" sz="2400" dirty="0">
              <a:solidFill>
                <a:srgbClr val="000008"/>
              </a:solidFill>
              <a:latin typeface="+mn-ea"/>
            </a:endParaRPr>
          </a:p>
        </p:txBody>
      </p:sp>
    </p:spTree>
    <p:extLst>
      <p:ext uri="{BB962C8B-B14F-4D97-AF65-F5344CB8AC3E}">
        <p14:creationId xmlns:p14="http://schemas.microsoft.com/office/powerpoint/2010/main" val="271145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par>
                                <p:cTn id="16" presetID="3" presetClass="entr" presetSubtype="10" fill="hold"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blinds(horizontal)">
                                      <p:cBhvr>
                                        <p:cTn id="18"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701622" y="2078019"/>
            <a:ext cx="7631217" cy="2477601"/>
          </a:xfrm>
          <a:prstGeom prst="rect">
            <a:avLst/>
          </a:prstGeom>
        </p:spPr>
        <p:txBody>
          <a:bodyPr wrap="square">
            <a:spAutoFit/>
          </a:bodyPr>
          <a:lstStyle/>
          <a:p>
            <a:pPr marL="342900" indent="-342900" algn="just">
              <a:lnSpc>
                <a:spcPct val="150000"/>
              </a:lnSpc>
              <a:spcBef>
                <a:spcPts val="600"/>
              </a:spcBef>
              <a:buFont typeface="Wingdings" panose="05000000000000000000" pitchFamily="2" charset="2"/>
              <a:buChar char="Ø"/>
            </a:pPr>
            <a:r>
              <a:rPr lang="en-US" altLang="zh-CN" sz="2000" dirty="0">
                <a:solidFill>
                  <a:srgbClr val="000008"/>
                </a:solidFill>
                <a:latin typeface="+mn-ea"/>
                <a:ea typeface="+mn-ea"/>
              </a:rPr>
              <a:t>  </a:t>
            </a:r>
            <a:r>
              <a:rPr lang="zh-CN" altLang="en-US" sz="2000" dirty="0">
                <a:solidFill>
                  <a:srgbClr val="000008"/>
                </a:solidFill>
                <a:latin typeface="+mn-ea"/>
                <a:ea typeface="+mn-ea"/>
              </a:rPr>
              <a:t>如果父进程的所有子进程都还在运行，调用</a:t>
            </a:r>
            <a:r>
              <a:rPr lang="en-US" altLang="zh-CN" sz="2000" dirty="0">
                <a:solidFill>
                  <a:srgbClr val="000008"/>
                </a:solidFill>
                <a:latin typeface="+mn-ea"/>
                <a:ea typeface="+mn-ea"/>
              </a:rPr>
              <a:t>wait</a:t>
            </a:r>
            <a:r>
              <a:rPr lang="zh-CN" altLang="en-US" sz="2000" dirty="0">
                <a:solidFill>
                  <a:srgbClr val="000008"/>
                </a:solidFill>
                <a:latin typeface="+mn-ea"/>
                <a:ea typeface="+mn-ea"/>
              </a:rPr>
              <a:t>将使父进程阻塞，而调用</a:t>
            </a:r>
            <a:r>
              <a:rPr lang="en-US" altLang="zh-CN" sz="2000" dirty="0" err="1">
                <a:solidFill>
                  <a:srgbClr val="000008"/>
                </a:solidFill>
                <a:latin typeface="+mn-ea"/>
                <a:ea typeface="+mn-ea"/>
              </a:rPr>
              <a:t>waitpid</a:t>
            </a:r>
            <a:r>
              <a:rPr lang="zh-CN" altLang="en-US" sz="2000" dirty="0">
                <a:solidFill>
                  <a:srgbClr val="000008"/>
                </a:solidFill>
                <a:latin typeface="+mn-ea"/>
                <a:ea typeface="+mn-ea"/>
              </a:rPr>
              <a:t>时如果</a:t>
            </a:r>
            <a:r>
              <a:rPr lang="en-US" altLang="zh-CN" sz="2000" dirty="0">
                <a:solidFill>
                  <a:srgbClr val="000008"/>
                </a:solidFill>
                <a:latin typeface="+mn-ea"/>
                <a:ea typeface="+mn-ea"/>
              </a:rPr>
              <a:t>options</a:t>
            </a:r>
            <a:r>
              <a:rPr lang="zh-CN" altLang="en-US" sz="2000" dirty="0">
                <a:solidFill>
                  <a:srgbClr val="000008"/>
                </a:solidFill>
                <a:latin typeface="+mn-ea"/>
                <a:ea typeface="+mn-ea"/>
              </a:rPr>
              <a:t>参数中指定</a:t>
            </a:r>
            <a:r>
              <a:rPr lang="en-US" altLang="zh-CN" sz="2000" dirty="0">
                <a:solidFill>
                  <a:srgbClr val="000008"/>
                </a:solidFill>
                <a:latin typeface="+mn-ea"/>
                <a:ea typeface="+mn-ea"/>
              </a:rPr>
              <a:t>WNOHANG</a:t>
            </a:r>
            <a:r>
              <a:rPr lang="zh-CN" altLang="en-US" sz="2000" dirty="0">
                <a:solidFill>
                  <a:srgbClr val="000008"/>
                </a:solidFill>
                <a:latin typeface="+mn-ea"/>
                <a:ea typeface="+mn-ea"/>
              </a:rPr>
              <a:t>可以使父进程不阻塞而立即返回</a:t>
            </a:r>
            <a:r>
              <a:rPr lang="en-US" altLang="zh-CN" sz="2000" dirty="0">
                <a:solidFill>
                  <a:srgbClr val="000008"/>
                </a:solidFill>
                <a:latin typeface="+mn-ea"/>
                <a:ea typeface="+mn-ea"/>
              </a:rPr>
              <a:t>0</a:t>
            </a:r>
            <a:r>
              <a:rPr lang="zh-CN" altLang="en-US" sz="2000" dirty="0">
                <a:solidFill>
                  <a:srgbClr val="000008"/>
                </a:solidFill>
                <a:latin typeface="+mn-ea"/>
                <a:ea typeface="+mn-ea"/>
              </a:rPr>
              <a:t>；</a:t>
            </a:r>
            <a:endParaRPr lang="en-US" altLang="zh-CN" sz="2000" dirty="0">
              <a:solidFill>
                <a:srgbClr val="000008"/>
              </a:solidFill>
              <a:latin typeface="+mn-ea"/>
              <a:ea typeface="+mn-ea"/>
            </a:endParaRPr>
          </a:p>
          <a:p>
            <a:pPr marL="342900" indent="-342900" algn="just">
              <a:lnSpc>
                <a:spcPct val="150000"/>
              </a:lnSpc>
              <a:spcBef>
                <a:spcPts val="600"/>
              </a:spcBef>
              <a:buFont typeface="Wingdings" panose="05000000000000000000" pitchFamily="2" charset="2"/>
              <a:buChar char="Ø"/>
            </a:pPr>
            <a:r>
              <a:rPr lang="en-US" altLang="zh-CN" sz="2000" dirty="0">
                <a:solidFill>
                  <a:srgbClr val="000008"/>
                </a:solidFill>
                <a:latin typeface="+mn-ea"/>
                <a:ea typeface="+mn-ea"/>
              </a:rPr>
              <a:t>  wait</a:t>
            </a:r>
            <a:r>
              <a:rPr lang="zh-CN" altLang="en-US" sz="2000" dirty="0">
                <a:solidFill>
                  <a:srgbClr val="000008"/>
                </a:solidFill>
                <a:latin typeface="+mn-ea"/>
                <a:ea typeface="+mn-ea"/>
              </a:rPr>
              <a:t>等待第一个终止的子进程，而</a:t>
            </a:r>
            <a:r>
              <a:rPr lang="en-US" altLang="zh-CN" sz="2000" dirty="0" err="1">
                <a:solidFill>
                  <a:srgbClr val="000008"/>
                </a:solidFill>
                <a:latin typeface="+mn-ea"/>
                <a:ea typeface="+mn-ea"/>
              </a:rPr>
              <a:t>waitpid</a:t>
            </a:r>
            <a:r>
              <a:rPr lang="zh-CN" altLang="en-US" sz="2000" dirty="0">
                <a:solidFill>
                  <a:srgbClr val="000008"/>
                </a:solidFill>
                <a:latin typeface="+mn-ea"/>
                <a:ea typeface="+mn-ea"/>
              </a:rPr>
              <a:t>可以通过</a:t>
            </a:r>
            <a:r>
              <a:rPr lang="en-US" altLang="zh-CN" sz="2000" dirty="0" err="1">
                <a:solidFill>
                  <a:srgbClr val="000008"/>
                </a:solidFill>
                <a:latin typeface="+mn-ea"/>
                <a:ea typeface="+mn-ea"/>
              </a:rPr>
              <a:t>pid</a:t>
            </a:r>
            <a:r>
              <a:rPr lang="zh-CN" altLang="en-US" sz="2000" dirty="0">
                <a:solidFill>
                  <a:srgbClr val="000008"/>
                </a:solidFill>
                <a:latin typeface="+mn-ea"/>
                <a:ea typeface="+mn-ea"/>
              </a:rPr>
              <a:t>参数指定等待哪一个子进程；</a:t>
            </a:r>
            <a:endParaRPr lang="en-US" altLang="zh-CN" sz="2000" dirty="0">
              <a:solidFill>
                <a:srgbClr val="000008"/>
              </a:solidFill>
              <a:latin typeface="+mn-ea"/>
              <a:ea typeface="+mn-ea"/>
            </a:endParaRPr>
          </a:p>
        </p:txBody>
      </p:sp>
      <p:sp>
        <p:nvSpPr>
          <p:cNvPr id="5" name="Rectangle 2"/>
          <p:cNvSpPr>
            <a:spLocks noChangeArrowheads="1"/>
          </p:cNvSpPr>
          <p:nvPr/>
        </p:nvSpPr>
        <p:spPr bwMode="auto">
          <a:xfrm>
            <a:off x="1005840" y="108564"/>
            <a:ext cx="4511040" cy="563562"/>
          </a:xfrm>
          <a:prstGeom prst="rect">
            <a:avLst/>
          </a:prstGeom>
          <a:noFill/>
          <a:ln w="9525">
            <a:noFill/>
            <a:miter lim="800000"/>
            <a:headEnd/>
            <a:tailEnd/>
          </a:ln>
          <a:effectLst/>
        </p:spPr>
        <p:txBody>
          <a:bodyPr anchor="ctr"/>
          <a:lstStyle/>
          <a:p>
            <a:r>
              <a:rPr lang="en-US" altLang="zh-CN" b="1" dirty="0">
                <a:solidFill>
                  <a:srgbClr val="000008"/>
                </a:solidFill>
                <a:latin typeface="+mn-ea"/>
              </a:rPr>
              <a:t>wait( )</a:t>
            </a:r>
            <a:r>
              <a:rPr lang="zh-CN" altLang="en-US" b="1" dirty="0">
                <a:solidFill>
                  <a:srgbClr val="000008"/>
                </a:solidFill>
                <a:latin typeface="+mn-ea"/>
              </a:rPr>
              <a:t>和</a:t>
            </a:r>
            <a:r>
              <a:rPr lang="en-US" altLang="zh-CN" b="1" dirty="0" err="1">
                <a:solidFill>
                  <a:srgbClr val="000008"/>
                </a:solidFill>
                <a:latin typeface="+mn-ea"/>
              </a:rPr>
              <a:t>waitpid</a:t>
            </a:r>
            <a:r>
              <a:rPr lang="en-US" altLang="zh-CN" b="1" dirty="0">
                <a:solidFill>
                  <a:srgbClr val="000008"/>
                </a:solidFill>
                <a:latin typeface="+mn-ea"/>
              </a:rPr>
              <a:t>( )</a:t>
            </a:r>
            <a:r>
              <a:rPr lang="zh-CN" altLang="en-US" b="1" dirty="0">
                <a:solidFill>
                  <a:srgbClr val="000008"/>
                </a:solidFill>
                <a:latin typeface="+mn-ea"/>
              </a:rPr>
              <a:t>函数</a:t>
            </a:r>
          </a:p>
        </p:txBody>
      </p:sp>
      <p:sp>
        <p:nvSpPr>
          <p:cNvPr id="6" name="Rectangle 2"/>
          <p:cNvSpPr>
            <a:spLocks noChangeArrowheads="1"/>
          </p:cNvSpPr>
          <p:nvPr/>
        </p:nvSpPr>
        <p:spPr bwMode="auto">
          <a:xfrm>
            <a:off x="662940" y="1093291"/>
            <a:ext cx="5196840" cy="563562"/>
          </a:xfrm>
          <a:prstGeom prst="rect">
            <a:avLst/>
          </a:prstGeom>
          <a:noFill/>
          <a:ln w="9525">
            <a:noFill/>
            <a:miter lim="800000"/>
            <a:headEnd/>
            <a:tailEnd/>
          </a:ln>
          <a:effectLst/>
        </p:spPr>
        <p:txBody>
          <a:bodyPr anchor="ctr"/>
          <a:lstStyle/>
          <a:p>
            <a:pPr marL="457200" indent="-457200">
              <a:buSzPct val="80000"/>
              <a:buFont typeface="Wingdings" panose="05000000000000000000" pitchFamily="2" charset="2"/>
              <a:buChar char="n"/>
            </a:pPr>
            <a:r>
              <a:rPr lang="en-US" altLang="zh-CN" sz="2400" dirty="0">
                <a:solidFill>
                  <a:srgbClr val="000008"/>
                </a:solidFill>
                <a:latin typeface="+mn-ea"/>
              </a:rPr>
              <a:t>wait()</a:t>
            </a:r>
            <a:r>
              <a:rPr lang="zh-CN" altLang="en-US" sz="2400" dirty="0">
                <a:solidFill>
                  <a:srgbClr val="000008"/>
                </a:solidFill>
                <a:latin typeface="+mn-ea"/>
              </a:rPr>
              <a:t>与</a:t>
            </a:r>
            <a:r>
              <a:rPr lang="en-US" altLang="zh-CN" sz="2400" dirty="0" err="1">
                <a:solidFill>
                  <a:srgbClr val="000008"/>
                </a:solidFill>
                <a:latin typeface="+mn-ea"/>
              </a:rPr>
              <a:t>waitpid</a:t>
            </a:r>
            <a:r>
              <a:rPr lang="en-US" altLang="zh-CN" sz="2400" dirty="0">
                <a:solidFill>
                  <a:srgbClr val="000008"/>
                </a:solidFill>
                <a:latin typeface="+mn-ea"/>
              </a:rPr>
              <a:t>()</a:t>
            </a:r>
            <a:r>
              <a:rPr lang="zh-CN" altLang="en-US" sz="2400" dirty="0">
                <a:solidFill>
                  <a:srgbClr val="000008"/>
                </a:solidFill>
                <a:latin typeface="+mn-ea"/>
              </a:rPr>
              <a:t>函数的区别</a:t>
            </a:r>
          </a:p>
        </p:txBody>
      </p:sp>
    </p:spTree>
    <p:extLst>
      <p:ext uri="{BB962C8B-B14F-4D97-AF65-F5344CB8AC3E}">
        <p14:creationId xmlns:p14="http://schemas.microsoft.com/office/powerpoint/2010/main" val="3526153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图示 8"/>
          <p:cNvGraphicFramePr/>
          <p:nvPr>
            <p:extLst>
              <p:ext uri="{D42A27DB-BD31-4B8C-83A1-F6EECF244321}">
                <p14:modId xmlns:p14="http://schemas.microsoft.com/office/powerpoint/2010/main" val="3871376367"/>
              </p:ext>
            </p:extLst>
          </p:nvPr>
        </p:nvGraphicFramePr>
        <p:xfrm>
          <a:off x="482544" y="3392487"/>
          <a:ext cx="1857388" cy="17859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矩形 9"/>
          <p:cNvSpPr/>
          <p:nvPr/>
        </p:nvSpPr>
        <p:spPr>
          <a:xfrm>
            <a:off x="5046669" y="1968480"/>
            <a:ext cx="2081242" cy="553998"/>
          </a:xfrm>
          <a:prstGeom prst="rect">
            <a:avLst/>
          </a:prstGeom>
          <a:solidFill>
            <a:schemeClr val="tx1"/>
          </a:solidFill>
        </p:spPr>
        <p:txBody>
          <a:bodyPr wrap="square">
            <a:spAutoFit/>
          </a:bodyPr>
          <a:lstStyle/>
          <a:p>
            <a:pPr marL="0" algn="ctr" eaLnBrk="1" hangingPunct="1">
              <a:lnSpc>
                <a:spcPct val="150000"/>
              </a:lnSpc>
              <a:buFont typeface="Wingdings" pitchFamily="2" charset="2"/>
              <a:buNone/>
            </a:pPr>
            <a:r>
              <a:rPr lang="en-US" altLang="zh-CN" sz="2000" dirty="0">
                <a:solidFill>
                  <a:srgbClr val="000008"/>
                </a:solidFill>
                <a:latin typeface="+mn-ea"/>
                <a:ea typeface="+mn-ea"/>
              </a:rPr>
              <a:t>eg1.wait_1.c</a:t>
            </a:r>
          </a:p>
        </p:txBody>
      </p:sp>
      <p:sp>
        <p:nvSpPr>
          <p:cNvPr id="11" name="矩形 10"/>
          <p:cNvSpPr/>
          <p:nvPr/>
        </p:nvSpPr>
        <p:spPr>
          <a:xfrm>
            <a:off x="5046670" y="2600759"/>
            <a:ext cx="2081242" cy="553998"/>
          </a:xfrm>
          <a:prstGeom prst="rect">
            <a:avLst/>
          </a:prstGeom>
          <a:solidFill>
            <a:schemeClr val="tx1"/>
          </a:solidFill>
        </p:spPr>
        <p:txBody>
          <a:bodyPr wrap="square">
            <a:spAutoFit/>
          </a:bodyPr>
          <a:lstStyle/>
          <a:p>
            <a:pPr marL="0" algn="ctr" eaLnBrk="1" hangingPunct="1">
              <a:lnSpc>
                <a:spcPct val="150000"/>
              </a:lnSpc>
              <a:buFont typeface="Wingdings" pitchFamily="2" charset="2"/>
              <a:buNone/>
            </a:pPr>
            <a:r>
              <a:rPr lang="en-US" altLang="zh-CN" sz="2000" dirty="0">
                <a:solidFill>
                  <a:srgbClr val="000008"/>
                </a:solidFill>
                <a:latin typeface="+mn-ea"/>
                <a:ea typeface="+mn-ea"/>
              </a:rPr>
              <a:t>eg2.wait_2.c</a:t>
            </a:r>
          </a:p>
        </p:txBody>
      </p:sp>
      <p:sp>
        <p:nvSpPr>
          <p:cNvPr id="7" name="矩形 6"/>
          <p:cNvSpPr/>
          <p:nvPr/>
        </p:nvSpPr>
        <p:spPr>
          <a:xfrm>
            <a:off x="2673324" y="2260584"/>
            <a:ext cx="2081242" cy="553998"/>
          </a:xfrm>
          <a:prstGeom prst="rect">
            <a:avLst/>
          </a:prstGeom>
          <a:solidFill>
            <a:schemeClr val="tx1"/>
          </a:solidFill>
        </p:spPr>
        <p:txBody>
          <a:bodyPr wrap="square">
            <a:spAutoFit/>
          </a:bodyPr>
          <a:lstStyle/>
          <a:p>
            <a:pPr marL="0" algn="ctr" eaLnBrk="1" hangingPunct="1">
              <a:lnSpc>
                <a:spcPct val="150000"/>
              </a:lnSpc>
              <a:buFont typeface="Wingdings" pitchFamily="2" charset="2"/>
              <a:buNone/>
            </a:pPr>
            <a:r>
              <a:rPr lang="en-US" altLang="zh-CN" sz="2000" dirty="0">
                <a:solidFill>
                  <a:srgbClr val="000008"/>
                </a:solidFill>
                <a:latin typeface="+mn-ea"/>
                <a:ea typeface="+mn-ea"/>
              </a:rPr>
              <a:t>wait()</a:t>
            </a:r>
            <a:r>
              <a:rPr lang="zh-CN" altLang="en-US" sz="2000" dirty="0">
                <a:solidFill>
                  <a:srgbClr val="000008"/>
                </a:solidFill>
                <a:latin typeface="+mn-ea"/>
                <a:ea typeface="+mn-ea"/>
              </a:rPr>
              <a:t>函数</a:t>
            </a:r>
            <a:endParaRPr lang="en-US" altLang="zh-CN" sz="2000" dirty="0">
              <a:solidFill>
                <a:srgbClr val="000008"/>
              </a:solidFill>
              <a:latin typeface="+mn-ea"/>
              <a:ea typeface="+mn-ea"/>
            </a:endParaRPr>
          </a:p>
        </p:txBody>
      </p:sp>
      <p:cxnSp>
        <p:nvCxnSpPr>
          <p:cNvPr id="15" name="肘形连接符 14"/>
          <p:cNvCxnSpPr>
            <a:stCxn id="7" idx="3"/>
            <a:endCxn id="11" idx="1"/>
          </p:cNvCxnSpPr>
          <p:nvPr/>
        </p:nvCxnSpPr>
        <p:spPr>
          <a:xfrm>
            <a:off x="4754566" y="2537583"/>
            <a:ext cx="292104" cy="340175"/>
          </a:xfrm>
          <a:prstGeom prst="bentConnector3">
            <a:avLst>
              <a:gd name="adj1" fmla="val 50000"/>
            </a:avLst>
          </a:prstGeom>
          <a:ln w="15875">
            <a:solidFill>
              <a:srgbClr val="0000CC"/>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7" name="肘形连接符 16"/>
          <p:cNvCxnSpPr>
            <a:stCxn id="7" idx="3"/>
            <a:endCxn id="10" idx="1"/>
          </p:cNvCxnSpPr>
          <p:nvPr/>
        </p:nvCxnSpPr>
        <p:spPr>
          <a:xfrm flipV="1">
            <a:off x="4754566" y="2245479"/>
            <a:ext cx="292103" cy="292104"/>
          </a:xfrm>
          <a:prstGeom prst="bentConnector3">
            <a:avLst>
              <a:gd name="adj1" fmla="val 50000"/>
            </a:avLst>
          </a:prstGeom>
          <a:ln w="15875">
            <a:solidFill>
              <a:srgbClr val="0000CC"/>
            </a:solidFill>
            <a:tailEnd type="triangle" w="sm" len="sm"/>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5046669" y="3630227"/>
            <a:ext cx="2081242" cy="481863"/>
          </a:xfrm>
          <a:prstGeom prst="rect">
            <a:avLst/>
          </a:prstGeom>
          <a:solidFill>
            <a:schemeClr val="tx1"/>
          </a:solidFill>
        </p:spPr>
        <p:txBody>
          <a:bodyPr wrap="square">
            <a:spAutoFit/>
          </a:bodyPr>
          <a:lstStyle/>
          <a:p>
            <a:pPr marL="0" algn="ctr" eaLnBrk="1" hangingPunct="1">
              <a:lnSpc>
                <a:spcPct val="150000"/>
              </a:lnSpc>
              <a:buFont typeface="Wingdings" pitchFamily="2" charset="2"/>
              <a:buNone/>
            </a:pPr>
            <a:r>
              <a:rPr lang="en-US" altLang="zh-CN" sz="2000" dirty="0">
                <a:solidFill>
                  <a:srgbClr val="000008"/>
                </a:solidFill>
                <a:latin typeface="+mn-ea"/>
                <a:ea typeface="+mn-ea"/>
              </a:rPr>
              <a:t>eg1.waitpid3.c</a:t>
            </a:r>
          </a:p>
        </p:txBody>
      </p:sp>
      <p:sp>
        <p:nvSpPr>
          <p:cNvPr id="21" name="矩形 20"/>
          <p:cNvSpPr/>
          <p:nvPr/>
        </p:nvSpPr>
        <p:spPr>
          <a:xfrm>
            <a:off x="5046670" y="4289882"/>
            <a:ext cx="2081242" cy="553998"/>
          </a:xfrm>
          <a:prstGeom prst="rect">
            <a:avLst/>
          </a:prstGeom>
          <a:solidFill>
            <a:schemeClr val="tx1"/>
          </a:solidFill>
        </p:spPr>
        <p:txBody>
          <a:bodyPr wrap="square">
            <a:spAutoFit/>
          </a:bodyPr>
          <a:lstStyle/>
          <a:p>
            <a:pPr marL="0" algn="ctr" eaLnBrk="1" hangingPunct="1">
              <a:lnSpc>
                <a:spcPct val="150000"/>
              </a:lnSpc>
              <a:buFont typeface="Wingdings" pitchFamily="2" charset="2"/>
              <a:buNone/>
            </a:pPr>
            <a:r>
              <a:rPr lang="en-US" altLang="zh-CN" sz="2000" dirty="0">
                <a:solidFill>
                  <a:srgbClr val="000008"/>
                </a:solidFill>
                <a:latin typeface="+mn-ea"/>
                <a:ea typeface="+mn-ea"/>
              </a:rPr>
              <a:t>eg2.waitpid.c</a:t>
            </a:r>
          </a:p>
        </p:txBody>
      </p:sp>
      <p:sp>
        <p:nvSpPr>
          <p:cNvPr id="22" name="矩形 21"/>
          <p:cNvSpPr/>
          <p:nvPr/>
        </p:nvSpPr>
        <p:spPr>
          <a:xfrm>
            <a:off x="2673324" y="4262496"/>
            <a:ext cx="2081242" cy="553998"/>
          </a:xfrm>
          <a:prstGeom prst="rect">
            <a:avLst/>
          </a:prstGeom>
          <a:solidFill>
            <a:schemeClr val="tx1"/>
          </a:solidFill>
        </p:spPr>
        <p:txBody>
          <a:bodyPr wrap="square">
            <a:spAutoFit/>
          </a:bodyPr>
          <a:lstStyle/>
          <a:p>
            <a:pPr marL="0" algn="ctr" eaLnBrk="1" hangingPunct="1">
              <a:lnSpc>
                <a:spcPct val="150000"/>
              </a:lnSpc>
              <a:buFont typeface="Wingdings" pitchFamily="2" charset="2"/>
              <a:buNone/>
            </a:pPr>
            <a:r>
              <a:rPr lang="en-US" altLang="zh-CN" sz="2000" dirty="0" err="1">
                <a:solidFill>
                  <a:srgbClr val="000008"/>
                </a:solidFill>
                <a:latin typeface="+mn-ea"/>
                <a:ea typeface="+mn-ea"/>
              </a:rPr>
              <a:t>waitpid</a:t>
            </a:r>
            <a:r>
              <a:rPr lang="en-US" altLang="zh-CN" sz="2000" dirty="0">
                <a:solidFill>
                  <a:srgbClr val="000008"/>
                </a:solidFill>
                <a:latin typeface="+mn-ea"/>
                <a:ea typeface="+mn-ea"/>
              </a:rPr>
              <a:t>()</a:t>
            </a:r>
            <a:r>
              <a:rPr lang="zh-CN" altLang="en-US" sz="2000" dirty="0">
                <a:solidFill>
                  <a:srgbClr val="000008"/>
                </a:solidFill>
                <a:latin typeface="+mn-ea"/>
                <a:ea typeface="+mn-ea"/>
              </a:rPr>
              <a:t>函数</a:t>
            </a:r>
            <a:endParaRPr lang="en-US" altLang="zh-CN" sz="2000" dirty="0">
              <a:solidFill>
                <a:srgbClr val="000008"/>
              </a:solidFill>
              <a:latin typeface="+mn-ea"/>
              <a:ea typeface="+mn-ea"/>
            </a:endParaRPr>
          </a:p>
        </p:txBody>
      </p:sp>
      <p:cxnSp>
        <p:nvCxnSpPr>
          <p:cNvPr id="23" name="肘形连接符 22"/>
          <p:cNvCxnSpPr>
            <a:stCxn id="22" idx="3"/>
            <a:endCxn id="26" idx="1"/>
          </p:cNvCxnSpPr>
          <p:nvPr/>
        </p:nvCxnSpPr>
        <p:spPr>
          <a:xfrm>
            <a:off x="4754566" y="4539495"/>
            <a:ext cx="292102" cy="663537"/>
          </a:xfrm>
          <a:prstGeom prst="bentConnector3">
            <a:avLst>
              <a:gd name="adj1" fmla="val 50000"/>
            </a:avLst>
          </a:prstGeom>
          <a:ln w="15875">
            <a:solidFill>
              <a:srgbClr val="0000CC"/>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22" idx="3"/>
            <a:endCxn id="20" idx="1"/>
          </p:cNvCxnSpPr>
          <p:nvPr/>
        </p:nvCxnSpPr>
        <p:spPr>
          <a:xfrm flipV="1">
            <a:off x="4754566" y="3871159"/>
            <a:ext cx="292103" cy="668336"/>
          </a:xfrm>
          <a:prstGeom prst="bentConnector3">
            <a:avLst>
              <a:gd name="adj1" fmla="val 50000"/>
            </a:avLst>
          </a:prstGeom>
          <a:ln w="15875">
            <a:solidFill>
              <a:srgbClr val="0000CC"/>
            </a:solidFill>
            <a:tailEnd type="triangle" w="sm" len="sm"/>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5046668" y="4926033"/>
            <a:ext cx="2455144" cy="553998"/>
          </a:xfrm>
          <a:prstGeom prst="rect">
            <a:avLst/>
          </a:prstGeom>
          <a:solidFill>
            <a:schemeClr val="tx1"/>
          </a:solidFill>
        </p:spPr>
        <p:txBody>
          <a:bodyPr wrap="square">
            <a:spAutoFit/>
          </a:bodyPr>
          <a:lstStyle/>
          <a:p>
            <a:pPr marL="0" algn="ctr" eaLnBrk="1" hangingPunct="1">
              <a:lnSpc>
                <a:spcPct val="150000"/>
              </a:lnSpc>
              <a:buFont typeface="Wingdings" pitchFamily="2" charset="2"/>
              <a:buNone/>
            </a:pPr>
            <a:r>
              <a:rPr lang="en-US" altLang="zh-CN" sz="2000" dirty="0">
                <a:solidFill>
                  <a:srgbClr val="000008"/>
                </a:solidFill>
                <a:latin typeface="+mn-ea"/>
                <a:ea typeface="+mn-ea"/>
              </a:rPr>
              <a:t>eg3.waitpid_m.c</a:t>
            </a:r>
          </a:p>
        </p:txBody>
      </p:sp>
      <p:cxnSp>
        <p:nvCxnSpPr>
          <p:cNvPr id="28" name="肘形连接符 27"/>
          <p:cNvCxnSpPr>
            <a:stCxn id="22" idx="3"/>
            <a:endCxn id="21" idx="1"/>
          </p:cNvCxnSpPr>
          <p:nvPr/>
        </p:nvCxnSpPr>
        <p:spPr>
          <a:xfrm>
            <a:off x="4754566" y="4539495"/>
            <a:ext cx="292104" cy="27386"/>
          </a:xfrm>
          <a:prstGeom prst="bentConnector3">
            <a:avLst>
              <a:gd name="adj1" fmla="val 50000"/>
            </a:avLst>
          </a:prstGeom>
          <a:ln w="15875">
            <a:solidFill>
              <a:srgbClr val="0000CC"/>
            </a:solidFill>
            <a:tailEnd type="triangle" w="sm" len="sm"/>
          </a:ln>
        </p:spPr>
        <p:style>
          <a:lnRef idx="1">
            <a:schemeClr val="accent1"/>
          </a:lnRef>
          <a:fillRef idx="0">
            <a:schemeClr val="accent1"/>
          </a:fillRef>
          <a:effectRef idx="0">
            <a:schemeClr val="accent1"/>
          </a:effectRef>
          <a:fontRef idx="minor">
            <a:schemeClr val="tx1"/>
          </a:fontRef>
        </p:style>
      </p:cxnSp>
      <p:sp>
        <p:nvSpPr>
          <p:cNvPr id="18" name="Rectangle 2"/>
          <p:cNvSpPr>
            <a:spLocks noChangeArrowheads="1"/>
          </p:cNvSpPr>
          <p:nvPr/>
        </p:nvSpPr>
        <p:spPr bwMode="auto">
          <a:xfrm>
            <a:off x="1005840" y="108564"/>
            <a:ext cx="4511040" cy="563562"/>
          </a:xfrm>
          <a:prstGeom prst="rect">
            <a:avLst/>
          </a:prstGeom>
          <a:noFill/>
          <a:ln w="9525">
            <a:noFill/>
            <a:miter lim="800000"/>
            <a:headEnd/>
            <a:tailEnd/>
          </a:ln>
          <a:effectLst/>
        </p:spPr>
        <p:txBody>
          <a:bodyPr anchor="ctr"/>
          <a:lstStyle/>
          <a:p>
            <a:r>
              <a:rPr lang="en-US" altLang="zh-CN" b="1" dirty="0">
                <a:solidFill>
                  <a:srgbClr val="000008"/>
                </a:solidFill>
                <a:latin typeface="+mn-ea"/>
              </a:rPr>
              <a:t>wait( )</a:t>
            </a:r>
            <a:r>
              <a:rPr lang="zh-CN" altLang="en-US" b="1" dirty="0">
                <a:solidFill>
                  <a:srgbClr val="000008"/>
                </a:solidFill>
                <a:latin typeface="+mn-ea"/>
              </a:rPr>
              <a:t>和</a:t>
            </a:r>
            <a:r>
              <a:rPr lang="en-US" altLang="zh-CN" b="1" dirty="0" err="1">
                <a:solidFill>
                  <a:srgbClr val="000008"/>
                </a:solidFill>
                <a:latin typeface="+mn-ea"/>
              </a:rPr>
              <a:t>waitpid</a:t>
            </a:r>
            <a:r>
              <a:rPr lang="en-US" altLang="zh-CN" b="1" dirty="0">
                <a:solidFill>
                  <a:srgbClr val="000008"/>
                </a:solidFill>
                <a:latin typeface="+mn-ea"/>
              </a:rPr>
              <a:t>( )</a:t>
            </a:r>
            <a:r>
              <a:rPr lang="zh-CN" altLang="en-US" b="1" dirty="0">
                <a:solidFill>
                  <a:srgbClr val="000008"/>
                </a:solidFill>
                <a:latin typeface="+mn-ea"/>
              </a:rPr>
              <a:t>函数</a:t>
            </a:r>
          </a:p>
        </p:txBody>
      </p:sp>
      <p:sp>
        <p:nvSpPr>
          <p:cNvPr id="19" name="Rectangle 2"/>
          <p:cNvSpPr>
            <a:spLocks noChangeArrowheads="1"/>
          </p:cNvSpPr>
          <p:nvPr/>
        </p:nvSpPr>
        <p:spPr bwMode="auto">
          <a:xfrm>
            <a:off x="662940" y="1093291"/>
            <a:ext cx="5196840" cy="563562"/>
          </a:xfrm>
          <a:prstGeom prst="rect">
            <a:avLst/>
          </a:prstGeom>
          <a:noFill/>
          <a:ln w="9525">
            <a:noFill/>
            <a:miter lim="800000"/>
            <a:headEnd/>
            <a:tailEnd/>
          </a:ln>
          <a:effectLst/>
        </p:spPr>
        <p:txBody>
          <a:bodyPr anchor="ctr"/>
          <a:lstStyle/>
          <a:p>
            <a:pPr marL="457200" indent="-457200">
              <a:buSzPct val="80000"/>
              <a:buFont typeface="Wingdings" panose="05000000000000000000" pitchFamily="2" charset="2"/>
              <a:buChar char="n"/>
            </a:pPr>
            <a:r>
              <a:rPr lang="zh-CN" altLang="en-US" sz="2400" dirty="0">
                <a:solidFill>
                  <a:srgbClr val="000008"/>
                </a:solidFill>
                <a:latin typeface="+mn-ea"/>
              </a:rPr>
              <a:t>实例</a:t>
            </a:r>
          </a:p>
        </p:txBody>
      </p:sp>
    </p:spTree>
    <p:extLst>
      <p:ext uri="{BB962C8B-B14F-4D97-AF65-F5344CB8AC3E}">
        <p14:creationId xmlns:p14="http://schemas.microsoft.com/office/powerpoint/2010/main" val="3053949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path" presetSubtype="0" accel="50000" decel="50000" fill="hold" grpId="0" nodeType="clickEffect">
                                  <p:stCondLst>
                                    <p:cond delay="0"/>
                                  </p:stCondLst>
                                  <p:childTnLst>
                                    <p:animMotion origin="layout" path="M -0.08316 0.0805 L 0.0309 -0.08004 " pathEditMode="relative" rAng="0" ptsTypes="AA">
                                      <p:cBhvr>
                                        <p:cTn id="6" dur="2000" fill="hold"/>
                                        <p:tgtEl>
                                          <p:spTgt spid="9"/>
                                        </p:tgtEl>
                                        <p:attrNameLst>
                                          <p:attrName>ppt_x</p:attrName>
                                          <p:attrName>ppt_y</p:attrName>
                                        </p:attrNameLst>
                                      </p:cBhvr>
                                      <p:rCtr x="5700" y="-8000"/>
                                    </p:animMotion>
                                  </p:childTnLst>
                                </p:cTn>
                              </p:par>
                              <p:par>
                                <p:cTn id="7" presetID="3" presetClass="entr" presetSubtype="1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animEffect transition="in" filter="blinds(horizontal)">
                                      <p:cBhvr>
                                        <p:cTn id="9" dur="500"/>
                                        <p:tgtEl>
                                          <p:spTgt spid="10"/>
                                        </p:tgtEl>
                                      </p:cBhvr>
                                    </p:animEffect>
                                  </p:childTnLst>
                                </p:cTn>
                              </p:par>
                              <p:par>
                                <p:cTn id="10" presetID="3" presetClass="entr" presetSubtype="1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blinds(horizontal)">
                                      <p:cBhvr>
                                        <p:cTn id="18" dur="500"/>
                                        <p:tgtEl>
                                          <p:spTgt spid="20"/>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blinds(horizontal)">
                                      <p:cBhvr>
                                        <p:cTn id="21" dur="500"/>
                                        <p:tgtEl>
                                          <p:spTgt spid="21"/>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blinds(horizontal)">
                                      <p:cBhvr>
                                        <p:cTn id="24" dur="500"/>
                                        <p:tgtEl>
                                          <p:spTgt spid="22"/>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blinds(horizontal)">
                                      <p:cBhvr>
                                        <p:cTn id="27" dur="500"/>
                                        <p:tgtEl>
                                          <p:spTgt spid="26"/>
                                        </p:tgtEl>
                                      </p:cBhvr>
                                    </p:animEffect>
                                  </p:childTnLst>
                                </p:cTn>
                              </p:par>
                              <p:par>
                                <p:cTn id="28" presetID="3" presetClass="entr" presetSubtype="10" fill="hold"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blinds(horizontal)">
                                      <p:cBhvr>
                                        <p:cTn id="30" dur="500"/>
                                        <p:tgtEl>
                                          <p:spTgt spid="15"/>
                                        </p:tgtEl>
                                      </p:cBhvr>
                                    </p:animEffect>
                                  </p:childTnLst>
                                </p:cTn>
                              </p:par>
                              <p:par>
                                <p:cTn id="31" presetID="3" presetClass="entr" presetSubtype="10"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blinds(horizontal)">
                                      <p:cBhvr>
                                        <p:cTn id="33" dur="500"/>
                                        <p:tgtEl>
                                          <p:spTgt spid="17"/>
                                        </p:tgtEl>
                                      </p:cBhvr>
                                    </p:animEffect>
                                  </p:childTnLst>
                                </p:cTn>
                              </p:par>
                              <p:par>
                                <p:cTn id="34" presetID="3" presetClass="entr" presetSubtype="10" fill="hold" nodeType="with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blinds(horizontal)">
                                      <p:cBhvr>
                                        <p:cTn id="36" dur="500"/>
                                        <p:tgtEl>
                                          <p:spTgt spid="23"/>
                                        </p:tgtEl>
                                      </p:cBhvr>
                                    </p:animEffect>
                                  </p:childTnLst>
                                </p:cTn>
                              </p:par>
                              <p:par>
                                <p:cTn id="37" presetID="3" presetClass="entr" presetSubtype="10"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blinds(horizontal)">
                                      <p:cBhvr>
                                        <p:cTn id="39" dur="500"/>
                                        <p:tgtEl>
                                          <p:spTgt spid="24"/>
                                        </p:tgtEl>
                                      </p:cBhvr>
                                    </p:animEffect>
                                  </p:childTnLst>
                                </p:cTn>
                              </p:par>
                              <p:par>
                                <p:cTn id="40" presetID="3" presetClass="entr" presetSubtype="10" fill="hold" nodeType="with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blinds(horizontal)">
                                      <p:cBhvr>
                                        <p:cTn id="4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P spid="10" grpId="0" animBg="1"/>
      <p:bldP spid="11" grpId="0" animBg="1"/>
      <p:bldP spid="7" grpId="0" animBg="1"/>
      <p:bldP spid="20" grpId="0" animBg="1"/>
      <p:bldP spid="21" grpId="0" animBg="1"/>
      <p:bldP spid="22" grpId="0" animBg="1"/>
      <p:bldP spid="2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809598" y="1801785"/>
            <a:ext cx="5792841" cy="405294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lvl="0" indent="-342900">
              <a:lnSpc>
                <a:spcPct val="150000"/>
              </a:lnSpc>
              <a:spcBef>
                <a:spcPts val="0"/>
              </a:spcBef>
              <a:buSzPct val="80000"/>
              <a:buFont typeface="Wingdings" pitchFamily="2" charset="2"/>
              <a:buChar char="n"/>
              <a:defRPr/>
            </a:pPr>
            <a:r>
              <a:rPr lang="en-US" altLang="zh-CN" sz="3200" b="1" kern="0" smtClean="0">
                <a:solidFill>
                  <a:srgbClr val="000008"/>
                </a:solidFill>
                <a:latin typeface="+mn-lt"/>
                <a:ea typeface="+mn-ea"/>
              </a:rPr>
              <a:t>I  </a:t>
            </a:r>
            <a:r>
              <a:rPr lang="zh-CN" altLang="en-US" sz="3200" b="1" kern="0" dirty="0">
                <a:solidFill>
                  <a:srgbClr val="000008"/>
                </a:solidFill>
                <a:latin typeface="+mn-lt"/>
                <a:ea typeface="+mn-ea"/>
              </a:rPr>
              <a:t>进程控制编程</a:t>
            </a:r>
            <a:endParaRPr lang="en-US" altLang="zh-CN" sz="3200" b="1" kern="0" dirty="0">
              <a:solidFill>
                <a:srgbClr val="000008"/>
              </a:solidFill>
              <a:latin typeface="+mn-lt"/>
              <a:ea typeface="+mn-ea"/>
            </a:endParaRPr>
          </a:p>
          <a:p>
            <a:pPr marL="342900" lvl="0" indent="-342900">
              <a:lnSpc>
                <a:spcPct val="150000"/>
              </a:lnSpc>
              <a:spcBef>
                <a:spcPts val="0"/>
              </a:spcBef>
              <a:buClr>
                <a:srgbClr val="FF0000"/>
              </a:buClr>
              <a:buSzPct val="80000"/>
              <a:buFont typeface="Wingdings" pitchFamily="2" charset="2"/>
              <a:buChar char="n"/>
              <a:defRPr/>
            </a:pPr>
            <a:r>
              <a:rPr lang="en-US" altLang="zh-CN" sz="3200" b="1" kern="0" smtClean="0">
                <a:solidFill>
                  <a:srgbClr val="FF0000"/>
                </a:solidFill>
                <a:latin typeface="+mn-lt"/>
                <a:ea typeface="+mn-ea"/>
              </a:rPr>
              <a:t>II </a:t>
            </a:r>
            <a:r>
              <a:rPr lang="zh-CN" altLang="en-US" sz="3200" b="1" kern="0" dirty="0">
                <a:solidFill>
                  <a:srgbClr val="FF0000"/>
                </a:solidFill>
                <a:latin typeface="+mn-lt"/>
                <a:ea typeface="+mn-ea"/>
              </a:rPr>
              <a:t>进程间的</a:t>
            </a:r>
            <a:r>
              <a:rPr lang="zh-CN" altLang="en-US" sz="3200" b="1" kern="0" dirty="0" smtClean="0">
                <a:solidFill>
                  <a:srgbClr val="FF0000"/>
                </a:solidFill>
                <a:latin typeface="+mn-lt"/>
                <a:ea typeface="+mn-ea"/>
              </a:rPr>
              <a:t>通信</a:t>
            </a:r>
            <a:endParaRPr lang="en-US" altLang="zh-CN" sz="3200" b="1" kern="0" dirty="0">
              <a:solidFill>
                <a:srgbClr val="FF0000"/>
              </a:solidFill>
              <a:latin typeface="+mn-lt"/>
              <a:ea typeface="+mn-ea"/>
            </a:endParaRPr>
          </a:p>
        </p:txBody>
      </p:sp>
      <p:sp>
        <p:nvSpPr>
          <p:cNvPr id="5" name="Rectangle 2"/>
          <p:cNvSpPr txBox="1">
            <a:spLocks noChangeArrowheads="1"/>
          </p:cNvSpPr>
          <p:nvPr/>
        </p:nvSpPr>
        <p:spPr bwMode="black">
          <a:xfrm>
            <a:off x="985808" y="0"/>
            <a:ext cx="7572428"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r>
              <a:rPr lang="en-US" altLang="zh-CN" sz="3600" b="1" kern="0" dirty="0" smtClean="0">
                <a:solidFill>
                  <a:srgbClr val="000008"/>
                </a:solidFill>
                <a:latin typeface="+mn-ea"/>
                <a:ea typeface="+mn-ea"/>
                <a:cs typeface="+mj-cs"/>
              </a:rPr>
              <a:t>Linux</a:t>
            </a:r>
            <a:r>
              <a:rPr lang="zh-CN" altLang="en-US" sz="3600" b="1" kern="0" dirty="0">
                <a:solidFill>
                  <a:srgbClr val="000008"/>
                </a:solidFill>
                <a:latin typeface="+mn-ea"/>
                <a:ea typeface="+mn-ea"/>
                <a:cs typeface="+mj-cs"/>
              </a:rPr>
              <a:t>系统编程</a:t>
            </a:r>
          </a:p>
        </p:txBody>
      </p:sp>
    </p:spTree>
    <p:extLst>
      <p:ext uri="{BB962C8B-B14F-4D97-AF65-F5344CB8AC3E}">
        <p14:creationId xmlns:p14="http://schemas.microsoft.com/office/powerpoint/2010/main" val="2555697020"/>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
          <p:cNvSpPr>
            <a:spLocks noChangeArrowheads="1"/>
          </p:cNvSpPr>
          <p:nvPr/>
        </p:nvSpPr>
        <p:spPr bwMode="auto">
          <a:xfrm>
            <a:off x="993913" y="130430"/>
            <a:ext cx="5280796" cy="563562"/>
          </a:xfrm>
          <a:prstGeom prst="rect">
            <a:avLst/>
          </a:prstGeom>
          <a:noFill/>
          <a:ln w="9525">
            <a:noFill/>
            <a:miter lim="800000"/>
            <a:headEnd/>
            <a:tailEnd/>
          </a:ln>
          <a:effectLst/>
        </p:spPr>
        <p:txBody>
          <a:bodyPr anchor="ctr"/>
          <a:lstStyle/>
          <a:p>
            <a:r>
              <a:rPr lang="zh-CN" altLang="en-US" sz="3200" b="1" smtClean="0">
                <a:solidFill>
                  <a:srgbClr val="000008"/>
                </a:solidFill>
                <a:latin typeface="+mn-ea"/>
                <a:ea typeface="+mn-ea"/>
              </a:rPr>
              <a:t>进程</a:t>
            </a:r>
            <a:r>
              <a:rPr lang="zh-CN" altLang="en-US" sz="3200" b="1" dirty="0">
                <a:solidFill>
                  <a:srgbClr val="000008"/>
                </a:solidFill>
                <a:latin typeface="+mn-ea"/>
                <a:ea typeface="+mn-ea"/>
              </a:rPr>
              <a:t>间的通信</a:t>
            </a:r>
          </a:p>
        </p:txBody>
      </p:sp>
      <p:sp>
        <p:nvSpPr>
          <p:cNvPr id="4" name="Rectangle 3"/>
          <p:cNvSpPr txBox="1">
            <a:spLocks/>
          </p:cNvSpPr>
          <p:nvPr/>
        </p:nvSpPr>
        <p:spPr>
          <a:xfrm>
            <a:off x="248331" y="1329742"/>
            <a:ext cx="8229600" cy="4468154"/>
          </a:xfrm>
          <a:prstGeom prst="rect">
            <a:avLst/>
          </a:prstGeom>
        </p:spPr>
        <p:txBody>
          <a:bodyPr/>
          <a:lstStyle/>
          <a:p>
            <a:pPr marL="685800" marR="0" lvl="0" indent="-342900" algn="just" defTabSz="914400" rtl="0" eaLnBrk="1" fontAlgn="base" latinLnBrk="0" hangingPunct="1">
              <a:lnSpc>
                <a:spcPct val="150000"/>
              </a:lnSpc>
              <a:spcBef>
                <a:spcPts val="0"/>
              </a:spcBef>
              <a:spcAft>
                <a:spcPct val="0"/>
              </a:spcAft>
              <a:buSzPct val="80000"/>
              <a:buFont typeface="Wingdings" panose="05000000000000000000" pitchFamily="2" charset="2"/>
              <a:buChar char="n"/>
              <a:tabLst/>
              <a:defRPr/>
            </a:pPr>
            <a:r>
              <a:rPr kumimoji="0" lang="en-US" altLang="zh-CN" sz="2000" i="0" u="none" strike="noStrike" kern="0" cap="none" spc="0" normalizeH="0" baseline="0" noProof="0" dirty="0">
                <a:ln>
                  <a:noFill/>
                </a:ln>
                <a:solidFill>
                  <a:srgbClr val="000008"/>
                </a:solidFill>
                <a:effectLst/>
                <a:uLnTx/>
                <a:uFillTx/>
                <a:latin typeface="+mn-ea"/>
                <a:ea typeface="+mn-ea"/>
                <a:cs typeface="+mn-cs"/>
              </a:rPr>
              <a:t>Linux</a:t>
            </a:r>
            <a:r>
              <a:rPr kumimoji="0" lang="zh-CN" altLang="en-US" sz="2000" i="0" u="none" strike="noStrike" kern="0" cap="none" spc="0" normalizeH="0" baseline="0" noProof="0" dirty="0">
                <a:ln>
                  <a:noFill/>
                </a:ln>
                <a:solidFill>
                  <a:srgbClr val="000008"/>
                </a:solidFill>
                <a:effectLst/>
                <a:uLnTx/>
                <a:uFillTx/>
                <a:latin typeface="+mn-ea"/>
                <a:ea typeface="+mn-ea"/>
                <a:cs typeface="+mn-cs"/>
              </a:rPr>
              <a:t>下的进程通信手段基本上是从</a:t>
            </a:r>
            <a:r>
              <a:rPr kumimoji="0" lang="en-US" altLang="zh-CN" sz="2000" i="0" u="none" strike="noStrike" kern="0" cap="none" spc="0" normalizeH="0" baseline="0" noProof="0" dirty="0">
                <a:ln>
                  <a:noFill/>
                </a:ln>
                <a:solidFill>
                  <a:srgbClr val="000008"/>
                </a:solidFill>
                <a:effectLst/>
                <a:uLnTx/>
                <a:uFillTx/>
                <a:latin typeface="+mn-ea"/>
                <a:ea typeface="+mn-ea"/>
                <a:cs typeface="+mn-cs"/>
              </a:rPr>
              <a:t>UNIX</a:t>
            </a:r>
            <a:r>
              <a:rPr kumimoji="0" lang="zh-CN" altLang="en-US" sz="2000" i="0" u="none" strike="noStrike" kern="0" cap="none" spc="0" normalizeH="0" baseline="0" noProof="0" dirty="0">
                <a:ln>
                  <a:noFill/>
                </a:ln>
                <a:solidFill>
                  <a:srgbClr val="000008"/>
                </a:solidFill>
                <a:effectLst/>
                <a:uLnTx/>
                <a:uFillTx/>
                <a:latin typeface="+mn-ea"/>
                <a:ea typeface="+mn-ea"/>
                <a:cs typeface="+mn-cs"/>
              </a:rPr>
              <a:t>平台上的进程通信手段继承而来的。而对</a:t>
            </a:r>
            <a:r>
              <a:rPr kumimoji="0" lang="en-US" altLang="zh-CN" sz="2000" i="0" u="none" strike="noStrike" kern="0" cap="none" spc="0" normalizeH="0" baseline="0" noProof="0" dirty="0">
                <a:ln>
                  <a:noFill/>
                </a:ln>
                <a:solidFill>
                  <a:srgbClr val="000008"/>
                </a:solidFill>
                <a:effectLst/>
                <a:uLnTx/>
                <a:uFillTx/>
                <a:latin typeface="+mn-ea"/>
                <a:ea typeface="+mn-ea"/>
                <a:cs typeface="+mn-cs"/>
              </a:rPr>
              <a:t>UNIX</a:t>
            </a:r>
            <a:r>
              <a:rPr kumimoji="0" lang="zh-CN" altLang="en-US" sz="2000" i="0" u="none" strike="noStrike" kern="0" cap="none" spc="0" normalizeH="0" baseline="0" noProof="0" dirty="0">
                <a:ln>
                  <a:noFill/>
                </a:ln>
                <a:solidFill>
                  <a:srgbClr val="000008"/>
                </a:solidFill>
                <a:effectLst/>
                <a:uLnTx/>
                <a:uFillTx/>
                <a:latin typeface="+mn-ea"/>
                <a:ea typeface="+mn-ea"/>
                <a:cs typeface="+mn-cs"/>
              </a:rPr>
              <a:t>发展做出重大贡献的两大主力</a:t>
            </a:r>
            <a:r>
              <a:rPr kumimoji="0" lang="en-US" altLang="zh-CN" sz="2000" i="0" u="sng" strike="noStrike" kern="0" cap="none" spc="0" normalizeH="0" baseline="0" noProof="0" dirty="0">
                <a:ln>
                  <a:noFill/>
                </a:ln>
                <a:solidFill>
                  <a:srgbClr val="FF0000"/>
                </a:solidFill>
                <a:effectLst/>
                <a:uLnTx/>
                <a:uFillTx/>
                <a:latin typeface="+mn-ea"/>
                <a:ea typeface="+mn-ea"/>
                <a:cs typeface="+mn-cs"/>
              </a:rPr>
              <a:t>AT&amp;T</a:t>
            </a:r>
            <a:r>
              <a:rPr kumimoji="0" lang="zh-CN" altLang="en-US" sz="2000" i="0" u="sng" strike="noStrike" kern="0" cap="none" spc="0" normalizeH="0" baseline="0" noProof="0" dirty="0">
                <a:ln>
                  <a:noFill/>
                </a:ln>
                <a:solidFill>
                  <a:srgbClr val="FF0000"/>
                </a:solidFill>
                <a:effectLst/>
                <a:uLnTx/>
                <a:uFillTx/>
                <a:latin typeface="+mn-ea"/>
                <a:ea typeface="+mn-ea"/>
                <a:cs typeface="+mn-cs"/>
              </a:rPr>
              <a:t>的贝尔实验室</a:t>
            </a:r>
            <a:r>
              <a:rPr kumimoji="0" lang="zh-CN" altLang="en-US" sz="2000" i="0" u="none" strike="noStrike" kern="0" cap="none" spc="0" normalizeH="0" baseline="0" noProof="0" dirty="0">
                <a:ln>
                  <a:noFill/>
                </a:ln>
                <a:solidFill>
                  <a:srgbClr val="000008"/>
                </a:solidFill>
                <a:effectLst/>
                <a:uLnTx/>
                <a:uFillTx/>
                <a:latin typeface="+mn-ea"/>
                <a:ea typeface="+mn-ea"/>
                <a:cs typeface="+mn-cs"/>
              </a:rPr>
              <a:t>及</a:t>
            </a:r>
            <a:r>
              <a:rPr kumimoji="0" lang="en-US" altLang="zh-CN" sz="2000" i="0" u="sng" strike="noStrike" kern="0" cap="none" spc="0" normalizeH="0" baseline="0" noProof="0" dirty="0">
                <a:ln>
                  <a:noFill/>
                </a:ln>
                <a:solidFill>
                  <a:srgbClr val="FF0000"/>
                </a:solidFill>
                <a:effectLst/>
                <a:uLnTx/>
                <a:uFillTx/>
                <a:latin typeface="+mn-ea"/>
                <a:ea typeface="+mn-ea"/>
                <a:cs typeface="+mn-cs"/>
              </a:rPr>
              <a:t>BSD</a:t>
            </a:r>
            <a:r>
              <a:rPr kumimoji="0" lang="zh-CN" altLang="en-US" sz="2000" i="0" u="sng" strike="noStrike" kern="0" cap="none" spc="0" normalizeH="0" baseline="0" noProof="0" dirty="0">
                <a:ln>
                  <a:noFill/>
                </a:ln>
                <a:solidFill>
                  <a:srgbClr val="FF0000"/>
                </a:solidFill>
                <a:effectLst/>
                <a:uLnTx/>
                <a:uFillTx/>
                <a:latin typeface="+mn-ea"/>
                <a:ea typeface="+mn-ea"/>
                <a:cs typeface="+mn-cs"/>
              </a:rPr>
              <a:t>（加州大学伯克利分校的伯克利软件发布中心）</a:t>
            </a:r>
            <a:r>
              <a:rPr kumimoji="0" lang="zh-CN" altLang="en-US" sz="2000" i="0" u="none" strike="noStrike" kern="0" cap="none" spc="0" normalizeH="0" baseline="0" noProof="0" dirty="0">
                <a:ln>
                  <a:noFill/>
                </a:ln>
                <a:solidFill>
                  <a:srgbClr val="000008"/>
                </a:solidFill>
                <a:effectLst/>
                <a:uLnTx/>
                <a:uFillTx/>
                <a:latin typeface="+mn-ea"/>
                <a:ea typeface="+mn-ea"/>
                <a:cs typeface="+mn-cs"/>
              </a:rPr>
              <a:t>在进程间的通信方面的侧重点有所不同。</a:t>
            </a:r>
            <a:endParaRPr kumimoji="0" lang="en-US" altLang="zh-CN" sz="2000" i="0" u="none" strike="noStrike" kern="0" cap="none" spc="0" normalizeH="0" baseline="0" noProof="0" dirty="0">
              <a:ln>
                <a:noFill/>
              </a:ln>
              <a:solidFill>
                <a:srgbClr val="000008"/>
              </a:solidFill>
              <a:effectLst/>
              <a:uLnTx/>
              <a:uFillTx/>
              <a:latin typeface="+mn-ea"/>
              <a:ea typeface="+mn-ea"/>
              <a:cs typeface="+mn-cs"/>
            </a:endParaRPr>
          </a:p>
          <a:p>
            <a:pPr marL="685800" marR="0" lvl="0" indent="-342900" algn="just" defTabSz="914400" rtl="0" eaLnBrk="1" fontAlgn="base" latinLnBrk="0" hangingPunct="1">
              <a:lnSpc>
                <a:spcPct val="150000"/>
              </a:lnSpc>
              <a:spcBef>
                <a:spcPts val="0"/>
              </a:spcBef>
              <a:spcAft>
                <a:spcPct val="0"/>
              </a:spcAft>
              <a:buSzPct val="80000"/>
              <a:buFont typeface="Wingdings" panose="05000000000000000000" pitchFamily="2" charset="2"/>
              <a:buChar char="n"/>
              <a:tabLst/>
              <a:defRPr/>
            </a:pPr>
            <a:r>
              <a:rPr kumimoji="0" lang="zh-CN" altLang="en-US" sz="2000" i="0" u="none" strike="noStrike" kern="0" cap="none" spc="0" normalizeH="0" baseline="0" noProof="0" dirty="0">
                <a:ln>
                  <a:noFill/>
                </a:ln>
                <a:solidFill>
                  <a:srgbClr val="FF0000"/>
                </a:solidFill>
                <a:effectLst/>
                <a:uLnTx/>
                <a:uFillTx/>
                <a:latin typeface="+mn-ea"/>
                <a:ea typeface="+mn-ea"/>
                <a:cs typeface="+mn-cs"/>
              </a:rPr>
              <a:t>前者</a:t>
            </a:r>
            <a:r>
              <a:rPr kumimoji="0" lang="zh-CN" altLang="en-US" sz="2000" i="0" u="none" strike="noStrike" kern="0" cap="none" spc="0" normalizeH="0" baseline="0" noProof="0" dirty="0">
                <a:ln>
                  <a:noFill/>
                </a:ln>
                <a:solidFill>
                  <a:srgbClr val="000008"/>
                </a:solidFill>
                <a:effectLst/>
                <a:uLnTx/>
                <a:uFillTx/>
                <a:latin typeface="+mn-ea"/>
                <a:ea typeface="+mn-ea"/>
                <a:cs typeface="+mn-cs"/>
              </a:rPr>
              <a:t>是对</a:t>
            </a:r>
            <a:r>
              <a:rPr kumimoji="0" lang="en-US" altLang="zh-CN" sz="2000" i="0" u="none" strike="noStrike" kern="0" cap="none" spc="0" normalizeH="0" baseline="0" noProof="0" dirty="0">
                <a:ln>
                  <a:noFill/>
                </a:ln>
                <a:solidFill>
                  <a:srgbClr val="000008"/>
                </a:solidFill>
                <a:effectLst/>
                <a:uLnTx/>
                <a:uFillTx/>
                <a:latin typeface="+mn-ea"/>
                <a:ea typeface="+mn-ea"/>
                <a:cs typeface="+mn-cs"/>
              </a:rPr>
              <a:t>UNIX</a:t>
            </a:r>
            <a:r>
              <a:rPr kumimoji="0" lang="zh-CN" altLang="en-US" sz="2000" i="0" u="none" strike="noStrike" kern="0" cap="none" spc="0" normalizeH="0" baseline="0" noProof="0" dirty="0">
                <a:ln>
                  <a:noFill/>
                </a:ln>
                <a:solidFill>
                  <a:srgbClr val="000008"/>
                </a:solidFill>
                <a:effectLst/>
                <a:uLnTx/>
                <a:uFillTx/>
                <a:latin typeface="+mn-ea"/>
                <a:ea typeface="+mn-ea"/>
                <a:cs typeface="+mn-cs"/>
              </a:rPr>
              <a:t>早期的进程间通信手段进行了系统的改进和扩充，形成了“</a:t>
            </a:r>
            <a:r>
              <a:rPr kumimoji="0" lang="en-US" altLang="zh-CN" sz="2000" i="0" u="none" strike="noStrike" kern="0" cap="none" spc="0" normalizeH="0" baseline="0" noProof="0" dirty="0">
                <a:ln>
                  <a:noFill/>
                </a:ln>
                <a:solidFill>
                  <a:srgbClr val="000008"/>
                </a:solidFill>
                <a:effectLst/>
                <a:uLnTx/>
                <a:uFillTx/>
                <a:latin typeface="+mn-ea"/>
                <a:ea typeface="+mn-ea"/>
                <a:cs typeface="+mn-cs"/>
              </a:rPr>
              <a:t>system V IPC”</a:t>
            </a:r>
            <a:r>
              <a:rPr kumimoji="0" lang="zh-CN" altLang="en-US" sz="2000" i="0" u="none" strike="noStrike" kern="0" cap="none" spc="0" normalizeH="0" baseline="0" noProof="0" dirty="0">
                <a:ln>
                  <a:noFill/>
                </a:ln>
                <a:solidFill>
                  <a:srgbClr val="000008"/>
                </a:solidFill>
                <a:effectLst/>
                <a:uLnTx/>
                <a:uFillTx/>
                <a:latin typeface="+mn-ea"/>
                <a:ea typeface="+mn-ea"/>
                <a:cs typeface="+mn-cs"/>
              </a:rPr>
              <a:t>，其通信进程主要局限在单个计算机内；</a:t>
            </a:r>
            <a:endParaRPr kumimoji="0" lang="en-US" altLang="zh-CN" sz="2000" i="0" u="none" strike="noStrike" kern="0" cap="none" spc="0" normalizeH="0" baseline="0" noProof="0" dirty="0">
              <a:ln>
                <a:noFill/>
              </a:ln>
              <a:solidFill>
                <a:srgbClr val="000008"/>
              </a:solidFill>
              <a:effectLst/>
              <a:uLnTx/>
              <a:uFillTx/>
              <a:latin typeface="+mn-ea"/>
              <a:ea typeface="+mn-ea"/>
              <a:cs typeface="+mn-cs"/>
            </a:endParaRPr>
          </a:p>
          <a:p>
            <a:pPr marL="685800" marR="0" lvl="0" indent="-342900" algn="just" defTabSz="914400" rtl="0" eaLnBrk="1" fontAlgn="base" latinLnBrk="0" hangingPunct="1">
              <a:lnSpc>
                <a:spcPct val="150000"/>
              </a:lnSpc>
              <a:spcBef>
                <a:spcPts val="0"/>
              </a:spcBef>
              <a:spcAft>
                <a:spcPct val="0"/>
              </a:spcAft>
              <a:buSzPct val="80000"/>
              <a:buFont typeface="Wingdings" panose="05000000000000000000" pitchFamily="2" charset="2"/>
              <a:buChar char="n"/>
              <a:tabLst/>
              <a:defRPr/>
            </a:pPr>
            <a:r>
              <a:rPr kumimoji="0" lang="zh-CN" altLang="en-US" sz="2000" i="0" u="none" strike="noStrike" kern="0" cap="none" spc="0" normalizeH="0" baseline="0" noProof="0" dirty="0">
                <a:ln>
                  <a:noFill/>
                </a:ln>
                <a:solidFill>
                  <a:srgbClr val="FF0000"/>
                </a:solidFill>
                <a:effectLst/>
                <a:uLnTx/>
                <a:uFillTx/>
                <a:latin typeface="+mn-ea"/>
                <a:ea typeface="+mn-ea"/>
                <a:cs typeface="+mn-cs"/>
              </a:rPr>
              <a:t>后者</a:t>
            </a:r>
            <a:r>
              <a:rPr kumimoji="0" lang="zh-CN" altLang="en-US" sz="2000" i="0" u="none" strike="noStrike" kern="0" cap="none" spc="0" normalizeH="0" baseline="0" noProof="0" dirty="0">
                <a:ln>
                  <a:noFill/>
                </a:ln>
                <a:solidFill>
                  <a:srgbClr val="000008"/>
                </a:solidFill>
                <a:effectLst/>
                <a:uLnTx/>
                <a:uFillTx/>
                <a:latin typeface="+mn-ea"/>
                <a:ea typeface="+mn-ea"/>
                <a:cs typeface="+mn-cs"/>
              </a:rPr>
              <a:t>则跳过了该限制，形成了基于套接口（</a:t>
            </a:r>
            <a:r>
              <a:rPr kumimoji="0" lang="en-US" altLang="zh-CN" sz="2000" i="0" u="none" strike="noStrike" kern="0" cap="none" spc="0" normalizeH="0" baseline="0" noProof="0" dirty="0">
                <a:ln>
                  <a:noFill/>
                </a:ln>
                <a:solidFill>
                  <a:srgbClr val="000008"/>
                </a:solidFill>
                <a:effectLst/>
                <a:uLnTx/>
                <a:uFillTx/>
                <a:latin typeface="+mn-ea"/>
                <a:ea typeface="+mn-ea"/>
                <a:cs typeface="+mn-cs"/>
              </a:rPr>
              <a:t>socket</a:t>
            </a:r>
            <a:r>
              <a:rPr kumimoji="0" lang="zh-CN" altLang="en-US" sz="2000" i="0" u="none" strike="noStrike" kern="0" cap="none" spc="0" normalizeH="0" baseline="0" noProof="0" dirty="0">
                <a:ln>
                  <a:noFill/>
                </a:ln>
                <a:solidFill>
                  <a:srgbClr val="000008"/>
                </a:solidFill>
                <a:effectLst/>
                <a:uLnTx/>
                <a:uFillTx/>
                <a:latin typeface="+mn-ea"/>
                <a:ea typeface="+mn-ea"/>
                <a:cs typeface="+mn-cs"/>
              </a:rPr>
              <a:t>）的进程间通信机制。</a:t>
            </a:r>
            <a:endParaRPr kumimoji="0" lang="en-US" altLang="zh-CN" sz="2000" i="0" u="none" strike="noStrike" kern="0" cap="none" spc="0" normalizeH="0" baseline="0" noProof="0" dirty="0">
              <a:ln>
                <a:noFill/>
              </a:ln>
              <a:solidFill>
                <a:srgbClr val="000008"/>
              </a:solidFill>
              <a:effectLst/>
              <a:uLnTx/>
              <a:uFillTx/>
              <a:latin typeface="+mn-ea"/>
              <a:ea typeface="+mn-ea"/>
              <a:cs typeface="+mn-cs"/>
            </a:endParaRPr>
          </a:p>
          <a:p>
            <a:pPr marL="685800" marR="0" lvl="0" indent="-342900" algn="just" defTabSz="914400" rtl="0" eaLnBrk="1" fontAlgn="base" latinLnBrk="0" hangingPunct="1">
              <a:lnSpc>
                <a:spcPct val="150000"/>
              </a:lnSpc>
              <a:spcBef>
                <a:spcPts val="0"/>
              </a:spcBef>
              <a:spcAft>
                <a:spcPct val="0"/>
              </a:spcAft>
              <a:buSzPct val="80000"/>
              <a:buFont typeface="Wingdings" panose="05000000000000000000" pitchFamily="2" charset="2"/>
              <a:buChar char="n"/>
              <a:tabLst/>
              <a:defRPr/>
            </a:pPr>
            <a:r>
              <a:rPr kumimoji="0" lang="zh-CN" altLang="en-US" sz="2000" i="0" u="none" strike="noStrike" kern="0" cap="none" spc="0" normalizeH="0" baseline="0" noProof="0" dirty="0">
                <a:ln>
                  <a:noFill/>
                </a:ln>
                <a:solidFill>
                  <a:srgbClr val="000008"/>
                </a:solidFill>
                <a:effectLst/>
                <a:uLnTx/>
                <a:uFillTx/>
                <a:latin typeface="+mn-ea"/>
                <a:ea typeface="+mn-ea"/>
                <a:cs typeface="+mn-cs"/>
              </a:rPr>
              <a:t>而</a:t>
            </a:r>
            <a:r>
              <a:rPr kumimoji="0" lang="en-US" altLang="zh-CN" sz="2000" i="0" u="none" strike="noStrike" kern="0" cap="none" spc="0" normalizeH="0" baseline="0" noProof="0" dirty="0">
                <a:ln>
                  <a:noFill/>
                </a:ln>
                <a:solidFill>
                  <a:srgbClr val="000008"/>
                </a:solidFill>
                <a:effectLst/>
                <a:uLnTx/>
                <a:uFillTx/>
                <a:latin typeface="+mn-ea"/>
                <a:ea typeface="+mn-ea"/>
                <a:cs typeface="+mn-cs"/>
              </a:rPr>
              <a:t>Linux</a:t>
            </a:r>
            <a:r>
              <a:rPr kumimoji="0" lang="zh-CN" altLang="en-US" sz="2000" i="0" u="none" strike="noStrike" kern="0" cap="none" spc="0" normalizeH="0" baseline="0" noProof="0" dirty="0">
                <a:ln>
                  <a:noFill/>
                </a:ln>
                <a:solidFill>
                  <a:srgbClr val="000008"/>
                </a:solidFill>
                <a:effectLst/>
                <a:uLnTx/>
                <a:uFillTx/>
                <a:latin typeface="+mn-ea"/>
                <a:ea typeface="+mn-ea"/>
                <a:cs typeface="+mn-cs"/>
              </a:rPr>
              <a:t>则把两者的优势都继承了下来。</a:t>
            </a:r>
          </a:p>
        </p:txBody>
      </p:sp>
    </p:spTree>
    <p:extLst>
      <p:ext uri="{BB962C8B-B14F-4D97-AF65-F5344CB8AC3E}">
        <p14:creationId xmlns:p14="http://schemas.microsoft.com/office/powerpoint/2010/main" val="1921566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p:cNvSpPr>
          <p:nvPr/>
        </p:nvSpPr>
        <p:spPr>
          <a:xfrm>
            <a:off x="874644" y="937554"/>
            <a:ext cx="7533861" cy="2342359"/>
          </a:xfrm>
          <a:prstGeom prst="rect">
            <a:avLst/>
          </a:prstGeom>
        </p:spPr>
        <p:txBody>
          <a:bodyPr/>
          <a:lstStyle/>
          <a:p>
            <a:pPr marL="342900" marR="0" lvl="0" indent="-342900" algn="just" defTabSz="914400" rtl="0" eaLnBrk="1" fontAlgn="base" latinLnBrk="0" hangingPunct="1">
              <a:lnSpc>
                <a:spcPct val="150000"/>
              </a:lnSpc>
              <a:spcBef>
                <a:spcPts val="0"/>
              </a:spcBef>
              <a:spcAft>
                <a:spcPct val="0"/>
              </a:spcAft>
              <a:buSzPct val="80000"/>
              <a:buFont typeface="Wingdings" pitchFamily="2" charset="2"/>
              <a:buChar char="n"/>
              <a:tabLst/>
              <a:defRPr/>
            </a:pPr>
            <a:r>
              <a:rPr kumimoji="0" lang="en-US" altLang="zh-CN" sz="2000" i="0" u="none" strike="noStrike" kern="0" cap="none" spc="0" normalizeH="0" baseline="0" noProof="0" dirty="0">
                <a:ln>
                  <a:noFill/>
                </a:ln>
                <a:solidFill>
                  <a:srgbClr val="000008"/>
                </a:solidFill>
                <a:effectLst/>
                <a:uLnTx/>
                <a:uFillTx/>
                <a:latin typeface="+mn-ea"/>
                <a:ea typeface="+mn-ea"/>
                <a:cs typeface="+mn-cs"/>
              </a:rPr>
              <a:t>UNIX</a:t>
            </a:r>
            <a:r>
              <a:rPr kumimoji="0" lang="zh-CN" altLang="en-US" sz="2000" i="0" u="none" strike="noStrike" kern="0" cap="none" spc="0" normalizeH="0" baseline="0" noProof="0" dirty="0">
                <a:ln>
                  <a:noFill/>
                </a:ln>
                <a:solidFill>
                  <a:srgbClr val="000008"/>
                </a:solidFill>
                <a:effectLst/>
                <a:uLnTx/>
                <a:uFillTx/>
                <a:latin typeface="+mn-ea"/>
                <a:ea typeface="+mn-ea"/>
                <a:cs typeface="+mn-cs"/>
              </a:rPr>
              <a:t>进程间通信（</a:t>
            </a:r>
            <a:r>
              <a:rPr kumimoji="0" lang="en-US" altLang="zh-CN" sz="2000" i="0" u="none" strike="noStrike" kern="0" cap="none" spc="0" normalizeH="0" baseline="0" noProof="0" dirty="0">
                <a:ln>
                  <a:noFill/>
                </a:ln>
                <a:solidFill>
                  <a:srgbClr val="000008"/>
                </a:solidFill>
                <a:effectLst/>
                <a:uLnTx/>
                <a:uFillTx/>
                <a:latin typeface="+mn-ea"/>
                <a:ea typeface="+mn-ea"/>
                <a:cs typeface="+mn-cs"/>
              </a:rPr>
              <a:t>IPC</a:t>
            </a:r>
            <a:r>
              <a:rPr kumimoji="0" lang="zh-CN" altLang="en-US" sz="2000" i="0" u="none" strike="noStrike" kern="0" cap="none" spc="0" normalizeH="0" baseline="0" noProof="0" dirty="0">
                <a:ln>
                  <a:noFill/>
                </a:ln>
                <a:solidFill>
                  <a:srgbClr val="000008"/>
                </a:solidFill>
                <a:effectLst/>
                <a:uLnTx/>
                <a:uFillTx/>
                <a:latin typeface="+mn-ea"/>
                <a:ea typeface="+mn-ea"/>
                <a:cs typeface="+mn-cs"/>
              </a:rPr>
              <a:t>）方式包括</a:t>
            </a:r>
            <a:r>
              <a:rPr kumimoji="0" lang="zh-CN" altLang="en-US" sz="2000" i="0" u="none" strike="noStrike" kern="0" cap="none" spc="0" normalizeH="0" baseline="0" noProof="0" dirty="0">
                <a:ln>
                  <a:noFill/>
                </a:ln>
                <a:solidFill>
                  <a:srgbClr val="FF0000"/>
                </a:solidFill>
                <a:effectLst/>
                <a:uLnTx/>
                <a:uFillTx/>
                <a:latin typeface="+mn-ea"/>
                <a:ea typeface="+mn-ea"/>
                <a:cs typeface="+mn-cs"/>
              </a:rPr>
              <a:t>管道</a:t>
            </a:r>
            <a:r>
              <a:rPr kumimoji="0" lang="zh-CN" altLang="en-US" sz="2000" i="0" u="none" strike="noStrike" kern="0" cap="none" spc="0" normalizeH="0" baseline="0" noProof="0" dirty="0">
                <a:ln>
                  <a:noFill/>
                </a:ln>
                <a:solidFill>
                  <a:srgbClr val="000008"/>
                </a:solidFill>
                <a:effectLst/>
                <a:uLnTx/>
                <a:uFillTx/>
                <a:latin typeface="+mn-ea"/>
                <a:ea typeface="+mn-ea"/>
                <a:cs typeface="+mn-cs"/>
              </a:rPr>
              <a:t>、</a:t>
            </a:r>
            <a:r>
              <a:rPr kumimoji="0" lang="en-US" altLang="zh-CN" sz="2000" i="0" u="none" strike="noStrike" kern="0" cap="none" spc="0" normalizeH="0" baseline="0" noProof="0" dirty="0">
                <a:ln>
                  <a:noFill/>
                </a:ln>
                <a:solidFill>
                  <a:srgbClr val="FF0000"/>
                </a:solidFill>
                <a:effectLst/>
                <a:uLnTx/>
                <a:uFillTx/>
                <a:latin typeface="+mn-ea"/>
                <a:ea typeface="+mn-ea"/>
                <a:cs typeface="+mn-cs"/>
              </a:rPr>
              <a:t>FIFO</a:t>
            </a:r>
            <a:r>
              <a:rPr kumimoji="0" lang="zh-CN" altLang="en-US" sz="2000" i="0" u="none" strike="noStrike" kern="0" cap="none" spc="0" normalizeH="0" baseline="0" noProof="0" dirty="0">
                <a:ln>
                  <a:noFill/>
                </a:ln>
                <a:solidFill>
                  <a:srgbClr val="000008"/>
                </a:solidFill>
                <a:effectLst/>
                <a:uLnTx/>
                <a:uFillTx/>
                <a:latin typeface="+mn-ea"/>
                <a:ea typeface="+mn-ea"/>
                <a:cs typeface="+mn-cs"/>
              </a:rPr>
              <a:t>以及</a:t>
            </a:r>
            <a:r>
              <a:rPr kumimoji="0" lang="zh-CN" altLang="en-US" sz="2000" i="0" u="none" strike="noStrike" kern="0" cap="none" spc="0" normalizeH="0" baseline="0" noProof="0" dirty="0">
                <a:ln>
                  <a:noFill/>
                </a:ln>
                <a:solidFill>
                  <a:srgbClr val="FF0000"/>
                </a:solidFill>
                <a:effectLst/>
                <a:uLnTx/>
                <a:uFillTx/>
                <a:latin typeface="+mn-ea"/>
                <a:ea typeface="+mn-ea"/>
                <a:cs typeface="+mn-cs"/>
              </a:rPr>
              <a:t>信号</a:t>
            </a:r>
            <a:r>
              <a:rPr kumimoji="0" lang="zh-CN" altLang="en-US" sz="2000" i="0" u="none" strike="noStrike" kern="0" cap="none" spc="0" normalizeH="0" baseline="0" noProof="0" dirty="0">
                <a:ln>
                  <a:noFill/>
                </a:ln>
                <a:solidFill>
                  <a:srgbClr val="000008"/>
                </a:solidFill>
                <a:effectLst/>
                <a:uLnTx/>
                <a:uFillTx/>
                <a:latin typeface="+mn-ea"/>
                <a:ea typeface="+mn-ea"/>
                <a:cs typeface="+mn-cs"/>
              </a:rPr>
              <a:t>。</a:t>
            </a:r>
            <a:endParaRPr kumimoji="0" lang="zh-CN" altLang="en-US" sz="2000" i="0" u="none" strike="noStrike" kern="0" cap="none" spc="0" normalizeH="0" baseline="0" noProof="0" dirty="0">
              <a:ln>
                <a:noFill/>
              </a:ln>
              <a:solidFill>
                <a:srgbClr val="000008"/>
              </a:solidFill>
              <a:effectLst/>
              <a:uLnTx/>
              <a:uFillTx/>
              <a:latin typeface="+mn-ea"/>
              <a:ea typeface="+mn-ea"/>
              <a:cs typeface="+mn-cs"/>
              <a:sym typeface="Symbol" pitchFamily="18" charset="2"/>
            </a:endParaRPr>
          </a:p>
          <a:p>
            <a:pPr marL="342900" marR="0" lvl="0" indent="-342900" algn="just" defTabSz="914400" rtl="0" eaLnBrk="1" fontAlgn="base" latinLnBrk="0" hangingPunct="1">
              <a:lnSpc>
                <a:spcPct val="150000"/>
              </a:lnSpc>
              <a:spcBef>
                <a:spcPts val="0"/>
              </a:spcBef>
              <a:spcAft>
                <a:spcPct val="0"/>
              </a:spcAft>
              <a:buSzPct val="80000"/>
              <a:buFont typeface="Wingdings" pitchFamily="2" charset="2"/>
              <a:buChar char="n"/>
              <a:tabLst/>
              <a:defRPr/>
            </a:pPr>
            <a:r>
              <a:rPr kumimoji="0" lang="en-US" altLang="zh-CN" sz="2000" i="0" u="none" strike="noStrike" kern="0" cap="none" spc="0" normalizeH="0" baseline="0" noProof="0" dirty="0">
                <a:ln>
                  <a:noFill/>
                </a:ln>
                <a:solidFill>
                  <a:srgbClr val="000008"/>
                </a:solidFill>
                <a:effectLst/>
                <a:uLnTx/>
                <a:uFillTx/>
                <a:latin typeface="+mn-ea"/>
                <a:ea typeface="+mn-ea"/>
                <a:cs typeface="+mn-cs"/>
              </a:rPr>
              <a:t>System V</a:t>
            </a:r>
            <a:r>
              <a:rPr kumimoji="0" lang="zh-CN" altLang="en-US" sz="2000" i="0" u="none" strike="noStrike" kern="0" cap="none" spc="0" normalizeH="0" baseline="0" noProof="0" dirty="0">
                <a:ln>
                  <a:noFill/>
                </a:ln>
                <a:solidFill>
                  <a:srgbClr val="000008"/>
                </a:solidFill>
                <a:effectLst/>
                <a:uLnTx/>
                <a:uFillTx/>
                <a:latin typeface="+mn-ea"/>
                <a:ea typeface="+mn-ea"/>
                <a:cs typeface="+mn-cs"/>
              </a:rPr>
              <a:t>进程间通信（</a:t>
            </a:r>
            <a:r>
              <a:rPr kumimoji="0" lang="en-US" altLang="zh-CN" sz="2000" i="0" u="none" strike="noStrike" kern="0" cap="none" spc="0" normalizeH="0" baseline="0" noProof="0" dirty="0">
                <a:ln>
                  <a:noFill/>
                </a:ln>
                <a:solidFill>
                  <a:srgbClr val="000008"/>
                </a:solidFill>
                <a:effectLst/>
                <a:uLnTx/>
                <a:uFillTx/>
                <a:latin typeface="+mn-ea"/>
                <a:ea typeface="+mn-ea"/>
                <a:cs typeface="+mn-cs"/>
              </a:rPr>
              <a:t>IPC</a:t>
            </a:r>
            <a:r>
              <a:rPr kumimoji="0" lang="zh-CN" altLang="en-US" sz="2000" i="0" u="none" strike="noStrike" kern="0" cap="none" spc="0" normalizeH="0" baseline="0" noProof="0" dirty="0">
                <a:ln>
                  <a:noFill/>
                </a:ln>
                <a:solidFill>
                  <a:srgbClr val="000008"/>
                </a:solidFill>
                <a:effectLst/>
                <a:uLnTx/>
                <a:uFillTx/>
                <a:latin typeface="+mn-ea"/>
                <a:ea typeface="+mn-ea"/>
                <a:cs typeface="+mn-cs"/>
              </a:rPr>
              <a:t>）包括</a:t>
            </a:r>
            <a:r>
              <a:rPr kumimoji="0" lang="en-US" altLang="zh-CN" sz="2000" i="0" u="none" strike="noStrike" kern="0" cap="none" spc="0" normalizeH="0" baseline="0" noProof="0" dirty="0">
                <a:ln>
                  <a:noFill/>
                </a:ln>
                <a:solidFill>
                  <a:srgbClr val="FF0000"/>
                </a:solidFill>
                <a:effectLst/>
                <a:uLnTx/>
                <a:uFillTx/>
                <a:latin typeface="+mn-ea"/>
                <a:ea typeface="+mn-ea"/>
                <a:cs typeface="+mn-cs"/>
              </a:rPr>
              <a:t>System V</a:t>
            </a:r>
            <a:r>
              <a:rPr kumimoji="0" lang="zh-CN" altLang="en-US" sz="2000" i="0" u="none" strike="noStrike" kern="0" cap="none" spc="0" normalizeH="0" baseline="0" noProof="0" dirty="0">
                <a:ln>
                  <a:noFill/>
                </a:ln>
                <a:solidFill>
                  <a:srgbClr val="FF0000"/>
                </a:solidFill>
                <a:effectLst/>
                <a:uLnTx/>
                <a:uFillTx/>
                <a:latin typeface="+mn-ea"/>
                <a:ea typeface="+mn-ea"/>
                <a:cs typeface="+mn-cs"/>
              </a:rPr>
              <a:t>消息队列</a:t>
            </a:r>
            <a:r>
              <a:rPr kumimoji="0" lang="zh-CN" altLang="en-US" sz="2000" i="0" u="none" strike="noStrike" kern="0" cap="none" spc="0" normalizeH="0" baseline="0" noProof="0" dirty="0">
                <a:ln>
                  <a:noFill/>
                </a:ln>
                <a:solidFill>
                  <a:srgbClr val="000008"/>
                </a:solidFill>
                <a:effectLst/>
                <a:uLnTx/>
                <a:uFillTx/>
                <a:latin typeface="+mn-ea"/>
                <a:ea typeface="+mn-ea"/>
                <a:cs typeface="+mn-cs"/>
              </a:rPr>
              <a:t>、</a:t>
            </a:r>
            <a:r>
              <a:rPr kumimoji="0" lang="en-US" altLang="zh-CN" sz="2000" i="0" u="none" strike="noStrike" kern="0" cap="none" spc="0" normalizeH="0" baseline="0" noProof="0" dirty="0">
                <a:ln>
                  <a:noFill/>
                </a:ln>
                <a:solidFill>
                  <a:srgbClr val="FF0000"/>
                </a:solidFill>
                <a:effectLst/>
                <a:uLnTx/>
                <a:uFillTx/>
                <a:latin typeface="+mn-ea"/>
                <a:ea typeface="+mn-ea"/>
                <a:cs typeface="+mn-cs"/>
              </a:rPr>
              <a:t>System V</a:t>
            </a:r>
            <a:r>
              <a:rPr kumimoji="0" lang="zh-CN" altLang="en-US" sz="2000" i="0" u="none" strike="noStrike" kern="0" cap="none" spc="0" normalizeH="0" baseline="0" noProof="0" dirty="0">
                <a:ln>
                  <a:noFill/>
                </a:ln>
                <a:solidFill>
                  <a:srgbClr val="FF0000"/>
                </a:solidFill>
                <a:effectLst/>
                <a:uLnTx/>
                <a:uFillTx/>
                <a:latin typeface="+mn-ea"/>
                <a:ea typeface="+mn-ea"/>
                <a:cs typeface="+mn-cs"/>
              </a:rPr>
              <a:t>信号量</a:t>
            </a:r>
            <a:r>
              <a:rPr kumimoji="0" lang="zh-CN" altLang="en-US" sz="2000" i="0" u="none" strike="noStrike" kern="0" cap="none" spc="0" normalizeH="0" baseline="0" noProof="0" dirty="0">
                <a:ln>
                  <a:noFill/>
                </a:ln>
                <a:solidFill>
                  <a:srgbClr val="000008"/>
                </a:solidFill>
                <a:effectLst/>
                <a:uLnTx/>
                <a:uFillTx/>
                <a:latin typeface="+mn-ea"/>
                <a:ea typeface="+mn-ea"/>
                <a:cs typeface="+mn-cs"/>
              </a:rPr>
              <a:t>以及</a:t>
            </a:r>
            <a:r>
              <a:rPr kumimoji="0" lang="en-US" altLang="zh-CN" sz="2000" i="0" u="none" strike="noStrike" kern="0" cap="none" spc="0" normalizeH="0" baseline="0" noProof="0" dirty="0">
                <a:ln>
                  <a:noFill/>
                </a:ln>
                <a:solidFill>
                  <a:srgbClr val="FF0000"/>
                </a:solidFill>
                <a:effectLst/>
                <a:uLnTx/>
                <a:uFillTx/>
                <a:latin typeface="+mn-ea"/>
                <a:ea typeface="+mn-ea"/>
                <a:cs typeface="+mn-cs"/>
              </a:rPr>
              <a:t>System V</a:t>
            </a:r>
            <a:r>
              <a:rPr kumimoji="0" lang="zh-CN" altLang="en-US" sz="2000" i="0" u="none" strike="noStrike" kern="0" cap="none" spc="0" normalizeH="0" baseline="0" noProof="0" dirty="0">
                <a:ln>
                  <a:noFill/>
                </a:ln>
                <a:solidFill>
                  <a:srgbClr val="FF0000"/>
                </a:solidFill>
                <a:effectLst/>
                <a:uLnTx/>
                <a:uFillTx/>
                <a:latin typeface="+mn-ea"/>
                <a:ea typeface="+mn-ea"/>
                <a:cs typeface="+mn-cs"/>
              </a:rPr>
              <a:t>共享内存区</a:t>
            </a:r>
            <a:r>
              <a:rPr kumimoji="0" lang="zh-CN" altLang="en-US" sz="2000" i="0" u="none" strike="noStrike" kern="0" cap="none" spc="0" normalizeH="0" baseline="0" noProof="0" dirty="0">
                <a:ln>
                  <a:noFill/>
                </a:ln>
                <a:solidFill>
                  <a:srgbClr val="000008"/>
                </a:solidFill>
                <a:effectLst/>
                <a:uLnTx/>
                <a:uFillTx/>
                <a:latin typeface="+mn-ea"/>
                <a:ea typeface="+mn-ea"/>
                <a:cs typeface="+mn-cs"/>
              </a:rPr>
              <a:t>。</a:t>
            </a:r>
            <a:endParaRPr kumimoji="0" lang="zh-CN" altLang="en-US" sz="2000" i="0" u="none" strike="noStrike" kern="0" cap="none" spc="0" normalizeH="0" baseline="0" noProof="0" dirty="0">
              <a:ln>
                <a:noFill/>
              </a:ln>
              <a:solidFill>
                <a:srgbClr val="000008"/>
              </a:solidFill>
              <a:effectLst/>
              <a:uLnTx/>
              <a:uFillTx/>
              <a:latin typeface="+mn-ea"/>
              <a:ea typeface="+mn-ea"/>
              <a:cs typeface="+mn-cs"/>
              <a:sym typeface="Symbol" pitchFamily="18" charset="2"/>
            </a:endParaRPr>
          </a:p>
          <a:p>
            <a:pPr marL="342900" marR="0" lvl="0" indent="-342900" algn="just" defTabSz="914400" rtl="0" eaLnBrk="1" fontAlgn="base" latinLnBrk="0" hangingPunct="1">
              <a:lnSpc>
                <a:spcPct val="150000"/>
              </a:lnSpc>
              <a:spcBef>
                <a:spcPts val="0"/>
              </a:spcBef>
              <a:spcAft>
                <a:spcPct val="0"/>
              </a:spcAft>
              <a:buSzPct val="80000"/>
              <a:buFont typeface="Wingdings" pitchFamily="2" charset="2"/>
              <a:buChar char="n"/>
              <a:tabLst/>
              <a:defRPr/>
            </a:pPr>
            <a:r>
              <a:rPr kumimoji="0" lang="en-US" altLang="zh-CN" sz="2000" i="0" u="none" strike="noStrike" kern="0" cap="none" spc="0" normalizeH="0" baseline="0" noProof="0" dirty="0" err="1">
                <a:ln>
                  <a:noFill/>
                </a:ln>
                <a:solidFill>
                  <a:srgbClr val="000008"/>
                </a:solidFill>
                <a:effectLst/>
                <a:uLnTx/>
                <a:uFillTx/>
                <a:latin typeface="+mn-ea"/>
                <a:ea typeface="+mn-ea"/>
                <a:cs typeface="+mn-cs"/>
              </a:rPr>
              <a:t>Posix</a:t>
            </a:r>
            <a:r>
              <a:rPr kumimoji="0" lang="en-US" altLang="zh-CN" sz="2000" i="0" u="none" strike="noStrike" kern="0" cap="none" spc="0" normalizeH="0" baseline="0" noProof="0" dirty="0">
                <a:ln>
                  <a:noFill/>
                </a:ln>
                <a:solidFill>
                  <a:srgbClr val="000008"/>
                </a:solidFill>
                <a:effectLst/>
                <a:uLnTx/>
                <a:uFillTx/>
                <a:latin typeface="+mn-ea"/>
                <a:ea typeface="+mn-ea"/>
                <a:cs typeface="+mn-cs"/>
              </a:rPr>
              <a:t> </a:t>
            </a:r>
            <a:r>
              <a:rPr kumimoji="0" lang="zh-CN" altLang="en-US" sz="2000" i="0" u="none" strike="noStrike" kern="0" cap="none" spc="0" normalizeH="0" baseline="0" noProof="0" dirty="0">
                <a:ln>
                  <a:noFill/>
                </a:ln>
                <a:solidFill>
                  <a:srgbClr val="000008"/>
                </a:solidFill>
                <a:effectLst/>
                <a:uLnTx/>
                <a:uFillTx/>
                <a:latin typeface="+mn-ea"/>
                <a:ea typeface="+mn-ea"/>
                <a:cs typeface="+mn-cs"/>
              </a:rPr>
              <a:t>进程间通信（</a:t>
            </a:r>
            <a:r>
              <a:rPr kumimoji="0" lang="en-US" altLang="zh-CN" sz="2000" i="0" u="none" strike="noStrike" kern="0" cap="none" spc="0" normalizeH="0" baseline="0" noProof="0" dirty="0">
                <a:ln>
                  <a:noFill/>
                </a:ln>
                <a:solidFill>
                  <a:srgbClr val="000008"/>
                </a:solidFill>
                <a:effectLst/>
                <a:uLnTx/>
                <a:uFillTx/>
                <a:latin typeface="+mn-ea"/>
                <a:ea typeface="+mn-ea"/>
                <a:cs typeface="+mn-cs"/>
              </a:rPr>
              <a:t>IPC</a:t>
            </a:r>
            <a:r>
              <a:rPr kumimoji="0" lang="zh-CN" altLang="en-US" sz="2000" i="0" u="none" strike="noStrike" kern="0" cap="none" spc="0" normalizeH="0" baseline="0" noProof="0" dirty="0">
                <a:ln>
                  <a:noFill/>
                </a:ln>
                <a:solidFill>
                  <a:srgbClr val="000008"/>
                </a:solidFill>
                <a:effectLst/>
                <a:uLnTx/>
                <a:uFillTx/>
                <a:latin typeface="+mn-ea"/>
                <a:ea typeface="+mn-ea"/>
                <a:cs typeface="+mn-cs"/>
              </a:rPr>
              <a:t>）包括</a:t>
            </a:r>
            <a:r>
              <a:rPr kumimoji="0" lang="en-US" altLang="zh-CN" sz="2000" i="0" u="none" strike="noStrike" kern="0" cap="none" spc="0" normalizeH="0" baseline="0" noProof="0" dirty="0" err="1">
                <a:ln>
                  <a:noFill/>
                </a:ln>
                <a:solidFill>
                  <a:srgbClr val="FF0000"/>
                </a:solidFill>
                <a:effectLst/>
                <a:uLnTx/>
                <a:uFillTx/>
                <a:latin typeface="+mn-ea"/>
                <a:ea typeface="+mn-ea"/>
                <a:cs typeface="+mn-cs"/>
              </a:rPr>
              <a:t>Posix</a:t>
            </a:r>
            <a:r>
              <a:rPr kumimoji="0" lang="zh-CN" altLang="en-US" sz="2000" i="0" u="none" strike="noStrike" kern="0" cap="none" spc="0" normalizeH="0" baseline="0" noProof="0" dirty="0">
                <a:ln>
                  <a:noFill/>
                </a:ln>
                <a:solidFill>
                  <a:srgbClr val="FF0000"/>
                </a:solidFill>
                <a:effectLst/>
                <a:uLnTx/>
                <a:uFillTx/>
                <a:latin typeface="+mn-ea"/>
                <a:ea typeface="+mn-ea"/>
                <a:cs typeface="+mn-cs"/>
              </a:rPr>
              <a:t>消息队列</a:t>
            </a:r>
            <a:r>
              <a:rPr kumimoji="0" lang="zh-CN" altLang="en-US" sz="2000" i="0" u="none" strike="noStrike" kern="0" cap="none" spc="0" normalizeH="0" baseline="0" noProof="0" dirty="0">
                <a:ln>
                  <a:noFill/>
                </a:ln>
                <a:solidFill>
                  <a:srgbClr val="000008"/>
                </a:solidFill>
                <a:effectLst/>
                <a:uLnTx/>
                <a:uFillTx/>
                <a:latin typeface="+mn-ea"/>
                <a:ea typeface="+mn-ea"/>
                <a:cs typeface="+mn-cs"/>
              </a:rPr>
              <a:t>、</a:t>
            </a:r>
            <a:r>
              <a:rPr kumimoji="0" lang="en-US" altLang="zh-CN" sz="2000" i="0" u="none" strike="noStrike" kern="0" cap="none" spc="0" normalizeH="0" baseline="0" noProof="0" dirty="0" err="1">
                <a:ln>
                  <a:noFill/>
                </a:ln>
                <a:solidFill>
                  <a:srgbClr val="FF0000"/>
                </a:solidFill>
                <a:effectLst/>
                <a:uLnTx/>
                <a:uFillTx/>
                <a:latin typeface="+mn-ea"/>
                <a:ea typeface="+mn-ea"/>
                <a:cs typeface="+mn-cs"/>
              </a:rPr>
              <a:t>Posix</a:t>
            </a:r>
            <a:r>
              <a:rPr kumimoji="0" lang="zh-CN" altLang="en-US" sz="2000" i="0" u="none" strike="noStrike" kern="0" cap="none" spc="0" normalizeH="0" baseline="0" noProof="0" dirty="0">
                <a:ln>
                  <a:noFill/>
                </a:ln>
                <a:solidFill>
                  <a:srgbClr val="FF0000"/>
                </a:solidFill>
                <a:effectLst/>
                <a:uLnTx/>
                <a:uFillTx/>
                <a:latin typeface="+mn-ea"/>
                <a:ea typeface="+mn-ea"/>
                <a:cs typeface="+mn-cs"/>
              </a:rPr>
              <a:t>信号量</a:t>
            </a:r>
            <a:r>
              <a:rPr kumimoji="0" lang="zh-CN" altLang="en-US" sz="2000" i="0" u="none" strike="noStrike" kern="0" cap="none" spc="0" normalizeH="0" baseline="0" noProof="0" dirty="0">
                <a:ln>
                  <a:noFill/>
                </a:ln>
                <a:solidFill>
                  <a:srgbClr val="000008"/>
                </a:solidFill>
                <a:effectLst/>
                <a:uLnTx/>
                <a:uFillTx/>
                <a:latin typeface="+mn-ea"/>
                <a:ea typeface="+mn-ea"/>
                <a:cs typeface="+mn-cs"/>
              </a:rPr>
              <a:t>以及</a:t>
            </a:r>
            <a:r>
              <a:rPr kumimoji="0" lang="en-US" altLang="zh-CN" sz="2000" i="0" u="none" strike="noStrike" kern="0" cap="none" spc="0" normalizeH="0" baseline="0" noProof="0" dirty="0" err="1">
                <a:ln>
                  <a:noFill/>
                </a:ln>
                <a:solidFill>
                  <a:srgbClr val="FF0000"/>
                </a:solidFill>
                <a:effectLst/>
                <a:uLnTx/>
                <a:uFillTx/>
                <a:latin typeface="+mn-ea"/>
                <a:ea typeface="+mn-ea"/>
                <a:cs typeface="+mn-cs"/>
              </a:rPr>
              <a:t>Posix</a:t>
            </a:r>
            <a:r>
              <a:rPr kumimoji="0" lang="zh-CN" altLang="en-US" sz="2000" i="0" u="none" strike="noStrike" kern="0" cap="none" spc="0" normalizeH="0" baseline="0" noProof="0" dirty="0">
                <a:ln>
                  <a:noFill/>
                </a:ln>
                <a:solidFill>
                  <a:srgbClr val="FF0000"/>
                </a:solidFill>
                <a:effectLst/>
                <a:uLnTx/>
                <a:uFillTx/>
                <a:latin typeface="+mn-ea"/>
                <a:ea typeface="+mn-ea"/>
                <a:cs typeface="+mn-cs"/>
              </a:rPr>
              <a:t>共享内存区</a:t>
            </a:r>
            <a:r>
              <a:rPr kumimoji="0" lang="zh-CN" altLang="en-US" sz="2000" i="0" u="none" strike="noStrike" kern="0" cap="none" spc="0" normalizeH="0" baseline="0" noProof="0" dirty="0">
                <a:ln>
                  <a:noFill/>
                </a:ln>
                <a:solidFill>
                  <a:srgbClr val="000008"/>
                </a:solidFill>
                <a:effectLst/>
                <a:uLnTx/>
                <a:uFillTx/>
                <a:latin typeface="+mn-ea"/>
                <a:ea typeface="+mn-ea"/>
                <a:cs typeface="+mn-cs"/>
              </a:rPr>
              <a:t>。 </a:t>
            </a:r>
          </a:p>
        </p:txBody>
      </p:sp>
      <p:graphicFrame>
        <p:nvGraphicFramePr>
          <p:cNvPr id="1026" name="Object 4"/>
          <p:cNvGraphicFramePr>
            <a:graphicFrameLocks noChangeAspect="1"/>
          </p:cNvGraphicFramePr>
          <p:nvPr>
            <p:extLst>
              <p:ext uri="{D42A27DB-BD31-4B8C-83A1-F6EECF244321}">
                <p14:modId xmlns:p14="http://schemas.microsoft.com/office/powerpoint/2010/main" val="53005480"/>
              </p:ext>
            </p:extLst>
          </p:nvPr>
        </p:nvGraphicFramePr>
        <p:xfrm>
          <a:off x="2586618" y="3352800"/>
          <a:ext cx="3808413" cy="2767013"/>
        </p:xfrm>
        <a:graphic>
          <a:graphicData uri="http://schemas.openxmlformats.org/presentationml/2006/ole">
            <mc:AlternateContent xmlns:mc="http://schemas.openxmlformats.org/markup-compatibility/2006">
              <mc:Choice xmlns:v="urn:schemas-microsoft-com:vml" Requires="v">
                <p:oleObj spid="_x0000_s1125" name="Visio" r:id="rId4" imgW="2860708" imgH="2077650" progId="Visio.Drawing.11">
                  <p:embed/>
                </p:oleObj>
              </mc:Choice>
              <mc:Fallback>
                <p:oleObj name="Visio" r:id="rId4" imgW="2860708" imgH="2077650"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86618" y="3352800"/>
                        <a:ext cx="3808413" cy="2767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2"/>
          <p:cNvSpPr>
            <a:spLocks noChangeArrowheads="1"/>
          </p:cNvSpPr>
          <p:nvPr/>
        </p:nvSpPr>
        <p:spPr bwMode="auto">
          <a:xfrm>
            <a:off x="993913" y="130430"/>
            <a:ext cx="5280796" cy="563562"/>
          </a:xfrm>
          <a:prstGeom prst="rect">
            <a:avLst/>
          </a:prstGeom>
          <a:noFill/>
          <a:ln w="9525">
            <a:noFill/>
            <a:miter lim="800000"/>
            <a:headEnd/>
            <a:tailEnd/>
          </a:ln>
          <a:effectLst/>
        </p:spPr>
        <p:txBody>
          <a:bodyPr anchor="ctr"/>
          <a:lstStyle/>
          <a:p>
            <a:r>
              <a:rPr lang="zh-CN" altLang="en-US" sz="3200" b="1" smtClean="0">
                <a:solidFill>
                  <a:srgbClr val="000008"/>
                </a:solidFill>
                <a:latin typeface="+mn-ea"/>
                <a:ea typeface="+mn-ea"/>
              </a:rPr>
              <a:t>进程</a:t>
            </a:r>
            <a:r>
              <a:rPr lang="zh-CN" altLang="en-US" sz="3200" b="1" dirty="0">
                <a:solidFill>
                  <a:srgbClr val="000008"/>
                </a:solidFill>
                <a:latin typeface="+mn-ea"/>
                <a:ea typeface="+mn-ea"/>
              </a:rPr>
              <a:t>间的通信</a:t>
            </a:r>
          </a:p>
        </p:txBody>
      </p:sp>
    </p:spTree>
    <p:extLst>
      <p:ext uri="{BB962C8B-B14F-4D97-AF65-F5344CB8AC3E}">
        <p14:creationId xmlns:p14="http://schemas.microsoft.com/office/powerpoint/2010/main" val="3531257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blinds(horizontal)">
                                      <p:cBhvr>
                                        <p:cTn id="10"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809598" y="1801785"/>
            <a:ext cx="5792841" cy="405294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lvl="0" indent="-342900">
              <a:lnSpc>
                <a:spcPct val="150000"/>
              </a:lnSpc>
              <a:spcBef>
                <a:spcPts val="0"/>
              </a:spcBef>
              <a:buSzPct val="60000"/>
              <a:buFont typeface="Wingdings" pitchFamily="2" charset="2"/>
              <a:buChar char="n"/>
              <a:defRPr/>
            </a:pPr>
            <a:r>
              <a:rPr lang="en-US" altLang="zh-CN" sz="3200" b="1" kern="0" dirty="0" smtClean="0">
                <a:solidFill>
                  <a:srgbClr val="FF0000"/>
                </a:solidFill>
                <a:latin typeface="+mn-lt"/>
                <a:ea typeface="+mn-ea"/>
              </a:rPr>
              <a:t>I  </a:t>
            </a:r>
            <a:r>
              <a:rPr lang="zh-CN" altLang="en-US" sz="3200" b="1" kern="0" dirty="0">
                <a:solidFill>
                  <a:srgbClr val="FF0000"/>
                </a:solidFill>
                <a:latin typeface="+mn-lt"/>
                <a:ea typeface="+mn-ea"/>
              </a:rPr>
              <a:t>进程控制编程</a:t>
            </a:r>
            <a:endParaRPr lang="en-US" altLang="zh-CN" sz="3200" b="1" kern="0" dirty="0">
              <a:solidFill>
                <a:srgbClr val="FF0000"/>
              </a:solidFill>
              <a:latin typeface="+mn-lt"/>
              <a:ea typeface="+mn-ea"/>
            </a:endParaRPr>
          </a:p>
          <a:p>
            <a:pPr marL="342900" lvl="0" indent="-342900">
              <a:lnSpc>
                <a:spcPct val="150000"/>
              </a:lnSpc>
              <a:spcBef>
                <a:spcPts val="0"/>
              </a:spcBef>
              <a:buSzPct val="60000"/>
              <a:buFont typeface="Wingdings" pitchFamily="2" charset="2"/>
              <a:buChar char="n"/>
              <a:defRPr/>
            </a:pPr>
            <a:r>
              <a:rPr lang="en-US" altLang="zh-CN" sz="3200" b="1" kern="0" dirty="0" smtClean="0">
                <a:solidFill>
                  <a:srgbClr val="000008"/>
                </a:solidFill>
                <a:latin typeface="+mn-lt"/>
                <a:ea typeface="+mn-ea"/>
              </a:rPr>
              <a:t>II </a:t>
            </a:r>
            <a:r>
              <a:rPr lang="zh-CN" altLang="en-US" sz="3200" b="1" kern="0" dirty="0">
                <a:solidFill>
                  <a:srgbClr val="000008"/>
                </a:solidFill>
                <a:latin typeface="+mn-lt"/>
                <a:ea typeface="+mn-ea"/>
              </a:rPr>
              <a:t>进程间的</a:t>
            </a:r>
            <a:r>
              <a:rPr lang="zh-CN" altLang="en-US" sz="3200" b="1" kern="0" dirty="0" smtClean="0">
                <a:solidFill>
                  <a:srgbClr val="000008"/>
                </a:solidFill>
                <a:latin typeface="+mn-lt"/>
                <a:ea typeface="+mn-ea"/>
              </a:rPr>
              <a:t>通信</a:t>
            </a:r>
            <a:endParaRPr lang="en-US" altLang="zh-CN" sz="3200" b="1" kern="0" dirty="0">
              <a:solidFill>
                <a:srgbClr val="000008"/>
              </a:solidFill>
              <a:latin typeface="+mn-lt"/>
              <a:ea typeface="+mn-ea"/>
            </a:endParaRPr>
          </a:p>
        </p:txBody>
      </p:sp>
      <p:sp>
        <p:nvSpPr>
          <p:cNvPr id="5" name="Rectangle 2"/>
          <p:cNvSpPr txBox="1">
            <a:spLocks noChangeArrowheads="1"/>
          </p:cNvSpPr>
          <p:nvPr/>
        </p:nvSpPr>
        <p:spPr bwMode="black">
          <a:xfrm>
            <a:off x="985808" y="0"/>
            <a:ext cx="7572428"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r>
              <a:rPr lang="en-US" altLang="zh-CN" sz="3600" b="1" kern="0" dirty="0" smtClean="0">
                <a:solidFill>
                  <a:srgbClr val="000008"/>
                </a:solidFill>
                <a:latin typeface="+mn-ea"/>
                <a:ea typeface="+mn-ea"/>
                <a:cs typeface="+mj-cs"/>
              </a:rPr>
              <a:t>Linux</a:t>
            </a:r>
            <a:r>
              <a:rPr lang="zh-CN" altLang="en-US" sz="3600" b="1" kern="0" dirty="0">
                <a:solidFill>
                  <a:srgbClr val="000008"/>
                </a:solidFill>
                <a:latin typeface="+mn-ea"/>
                <a:ea typeface="+mn-ea"/>
                <a:cs typeface="+mj-cs"/>
              </a:rPr>
              <a:t>系统编程</a:t>
            </a:r>
          </a:p>
        </p:txBody>
      </p:sp>
    </p:spTree>
    <p:extLst>
      <p:ext uri="{BB962C8B-B14F-4D97-AF65-F5344CB8AC3E}">
        <p14:creationId xmlns:p14="http://schemas.microsoft.com/office/powerpoint/2010/main" val="447681976"/>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p:cNvSpPr>
          <p:nvPr/>
        </p:nvSpPr>
        <p:spPr>
          <a:xfrm>
            <a:off x="417552" y="1079565"/>
            <a:ext cx="8229600" cy="4910138"/>
          </a:xfrm>
          <a:prstGeom prst="rect">
            <a:avLst/>
          </a:prstGeom>
        </p:spPr>
        <p:txBody>
          <a:bodyPr/>
          <a:lstStyle/>
          <a:p>
            <a:pPr marR="0" lvl="0" algn="just" defTabSz="914400" rtl="0" eaLnBrk="1" fontAlgn="base" latinLnBrk="0" hangingPunct="1">
              <a:lnSpc>
                <a:spcPct val="150000"/>
              </a:lnSpc>
              <a:spcBef>
                <a:spcPts val="600"/>
              </a:spcBef>
              <a:spcAft>
                <a:spcPct val="0"/>
              </a:spcAft>
              <a:buClr>
                <a:schemeClr val="accent1"/>
              </a:buClr>
              <a:buSzPct val="60000"/>
              <a:buFont typeface="Wingdings 3" pitchFamily="18" charset="2"/>
              <a:buNone/>
              <a:tabLst/>
              <a:defRPr/>
            </a:pPr>
            <a:r>
              <a:rPr kumimoji="0" lang="zh-CN" altLang="en-US" sz="2000" i="0" u="none" strike="noStrike" kern="0" cap="none" spc="0" normalizeH="0" baseline="0" noProof="0" dirty="0">
                <a:ln>
                  <a:noFill/>
                </a:ln>
                <a:solidFill>
                  <a:srgbClr val="FF0000"/>
                </a:solidFill>
                <a:effectLst/>
                <a:uLnTx/>
                <a:uFillTx/>
                <a:latin typeface="+mn-ea"/>
                <a:ea typeface="+mn-ea"/>
              </a:rPr>
              <a:t>（</a:t>
            </a:r>
            <a:r>
              <a:rPr kumimoji="0" lang="en-US" altLang="zh-CN" sz="2000" i="0" u="none" strike="noStrike" kern="0" cap="none" spc="0" normalizeH="0" baseline="0" noProof="0" dirty="0">
                <a:ln>
                  <a:noFill/>
                </a:ln>
                <a:solidFill>
                  <a:srgbClr val="FF0000"/>
                </a:solidFill>
                <a:effectLst/>
                <a:uLnTx/>
                <a:uFillTx/>
                <a:latin typeface="+mn-ea"/>
                <a:ea typeface="+mn-ea"/>
              </a:rPr>
              <a:t>1</a:t>
            </a:r>
            <a:r>
              <a:rPr kumimoji="0" lang="zh-CN" altLang="en-US" sz="2000" i="0" u="none" strike="noStrike" kern="0" cap="none" spc="0" normalizeH="0" baseline="0" noProof="0" dirty="0">
                <a:ln>
                  <a:noFill/>
                </a:ln>
                <a:solidFill>
                  <a:srgbClr val="FF0000"/>
                </a:solidFill>
                <a:effectLst/>
                <a:uLnTx/>
                <a:uFillTx/>
                <a:latin typeface="+mn-ea"/>
                <a:ea typeface="+mn-ea"/>
              </a:rPr>
              <a:t>）管道（</a:t>
            </a:r>
            <a:r>
              <a:rPr kumimoji="0" lang="en-US" altLang="zh-CN" sz="2000" i="0" u="none" strike="noStrike" kern="0" cap="none" spc="0" normalizeH="0" baseline="0" noProof="0" dirty="0">
                <a:ln>
                  <a:noFill/>
                </a:ln>
                <a:solidFill>
                  <a:srgbClr val="FF0000"/>
                </a:solidFill>
                <a:effectLst/>
                <a:uLnTx/>
                <a:uFillTx/>
                <a:latin typeface="+mn-ea"/>
                <a:ea typeface="+mn-ea"/>
              </a:rPr>
              <a:t>Pipe</a:t>
            </a:r>
            <a:r>
              <a:rPr kumimoji="0" lang="zh-CN" altLang="en-US" sz="2000" i="0" u="none" strike="noStrike" kern="0" cap="none" spc="0" normalizeH="0" baseline="0" noProof="0" dirty="0">
                <a:ln>
                  <a:noFill/>
                </a:ln>
                <a:solidFill>
                  <a:srgbClr val="FF0000"/>
                </a:solidFill>
                <a:effectLst/>
                <a:uLnTx/>
                <a:uFillTx/>
                <a:latin typeface="+mn-ea"/>
                <a:ea typeface="+mn-ea"/>
              </a:rPr>
              <a:t>）及</a:t>
            </a:r>
            <a:r>
              <a:rPr lang="zh-CN" altLang="en-US" sz="2000" kern="0" dirty="0">
                <a:solidFill>
                  <a:srgbClr val="FF0000"/>
                </a:solidFill>
                <a:latin typeface="+mn-ea"/>
                <a:ea typeface="+mn-ea"/>
              </a:rPr>
              <a:t>命名</a:t>
            </a:r>
            <a:r>
              <a:rPr kumimoji="0" lang="zh-CN" altLang="en-US" sz="2000" i="0" u="none" strike="noStrike" kern="0" cap="none" spc="0" normalizeH="0" baseline="0" noProof="0" dirty="0">
                <a:ln>
                  <a:noFill/>
                </a:ln>
                <a:solidFill>
                  <a:srgbClr val="FF0000"/>
                </a:solidFill>
                <a:effectLst/>
                <a:uLnTx/>
                <a:uFillTx/>
                <a:latin typeface="+mn-ea"/>
                <a:ea typeface="+mn-ea"/>
              </a:rPr>
              <a:t>管道（</a:t>
            </a:r>
            <a:r>
              <a:rPr kumimoji="0" lang="en-US" altLang="zh-CN" sz="2000" i="0" u="none" strike="noStrike" kern="0" cap="none" spc="0" normalizeH="0" baseline="0" noProof="0" dirty="0">
                <a:ln>
                  <a:noFill/>
                </a:ln>
                <a:solidFill>
                  <a:srgbClr val="FF0000"/>
                </a:solidFill>
                <a:effectLst/>
                <a:uLnTx/>
                <a:uFillTx/>
                <a:latin typeface="+mn-ea"/>
                <a:ea typeface="+mn-ea"/>
              </a:rPr>
              <a:t>named pipe</a:t>
            </a:r>
            <a:r>
              <a:rPr kumimoji="0" lang="zh-CN" altLang="en-US" sz="2000" i="0" u="none" strike="noStrike" kern="0" cap="none" spc="0" normalizeH="0" baseline="0" noProof="0" dirty="0">
                <a:ln>
                  <a:noFill/>
                </a:ln>
                <a:solidFill>
                  <a:srgbClr val="FF0000"/>
                </a:solidFill>
                <a:effectLst/>
                <a:uLnTx/>
                <a:uFillTx/>
                <a:latin typeface="+mn-ea"/>
                <a:ea typeface="+mn-ea"/>
              </a:rPr>
              <a:t>）：</a:t>
            </a:r>
            <a:r>
              <a:rPr kumimoji="0" lang="zh-CN" altLang="en-US" sz="2000" i="0" u="none" strike="noStrike" kern="0" cap="none" spc="0" normalizeH="0" baseline="0" noProof="0" dirty="0">
                <a:ln>
                  <a:noFill/>
                </a:ln>
                <a:solidFill>
                  <a:srgbClr val="000008"/>
                </a:solidFill>
                <a:effectLst/>
                <a:uLnTx/>
                <a:uFillTx/>
                <a:latin typeface="+mn-ea"/>
                <a:ea typeface="+mn-ea"/>
              </a:rPr>
              <a:t>管道可用于具有亲缘关系进程间的通信，命名管道，除具有管道所具有的功能外，它还允许无亲缘关系进程间的通信。</a:t>
            </a:r>
          </a:p>
          <a:p>
            <a:pPr marR="0" lvl="0" algn="just" defTabSz="914400" rtl="0" eaLnBrk="1" fontAlgn="base" latinLnBrk="0" hangingPunct="1">
              <a:lnSpc>
                <a:spcPct val="150000"/>
              </a:lnSpc>
              <a:spcBef>
                <a:spcPts val="600"/>
              </a:spcBef>
              <a:spcAft>
                <a:spcPct val="0"/>
              </a:spcAft>
              <a:buClr>
                <a:schemeClr val="accent1"/>
              </a:buClr>
              <a:buSzPct val="60000"/>
              <a:buFont typeface="Wingdings 3" pitchFamily="18" charset="2"/>
              <a:buNone/>
              <a:tabLst/>
              <a:defRPr/>
            </a:pPr>
            <a:r>
              <a:rPr kumimoji="0" lang="zh-CN" altLang="en-US" sz="2000" i="0" u="none" strike="noStrike" kern="0" cap="none" spc="0" normalizeH="0" baseline="0" noProof="0" dirty="0">
                <a:ln>
                  <a:noFill/>
                </a:ln>
                <a:solidFill>
                  <a:srgbClr val="FF0000"/>
                </a:solidFill>
                <a:effectLst/>
                <a:uLnTx/>
                <a:uFillTx/>
                <a:latin typeface="+mn-ea"/>
                <a:ea typeface="+mn-ea"/>
              </a:rPr>
              <a:t>（</a:t>
            </a:r>
            <a:r>
              <a:rPr kumimoji="0" lang="en-US" altLang="zh-CN" sz="2000" i="0" u="none" strike="noStrike" kern="0" cap="none" spc="0" normalizeH="0" baseline="0" noProof="0" dirty="0">
                <a:ln>
                  <a:noFill/>
                </a:ln>
                <a:solidFill>
                  <a:srgbClr val="FF0000"/>
                </a:solidFill>
                <a:effectLst/>
                <a:uLnTx/>
                <a:uFillTx/>
                <a:latin typeface="+mn-ea"/>
                <a:ea typeface="+mn-ea"/>
              </a:rPr>
              <a:t>2</a:t>
            </a:r>
            <a:r>
              <a:rPr kumimoji="0" lang="zh-CN" altLang="en-US" sz="2000" i="0" u="none" strike="noStrike" kern="0" cap="none" spc="0" normalizeH="0" baseline="0" noProof="0" dirty="0">
                <a:ln>
                  <a:noFill/>
                </a:ln>
                <a:solidFill>
                  <a:srgbClr val="FF0000"/>
                </a:solidFill>
                <a:effectLst/>
                <a:uLnTx/>
                <a:uFillTx/>
                <a:latin typeface="+mn-ea"/>
                <a:ea typeface="+mn-ea"/>
              </a:rPr>
              <a:t>）信号（</a:t>
            </a:r>
            <a:r>
              <a:rPr kumimoji="0" lang="en-US" altLang="zh-CN" sz="2000" i="0" u="none" strike="noStrike" kern="0" cap="none" spc="0" normalizeH="0" baseline="0" noProof="0" dirty="0">
                <a:ln>
                  <a:noFill/>
                </a:ln>
                <a:solidFill>
                  <a:srgbClr val="FF0000"/>
                </a:solidFill>
                <a:effectLst/>
                <a:uLnTx/>
                <a:uFillTx/>
                <a:latin typeface="+mn-ea"/>
                <a:ea typeface="+mn-ea"/>
              </a:rPr>
              <a:t>Signal</a:t>
            </a:r>
            <a:r>
              <a:rPr kumimoji="0" lang="zh-CN" altLang="en-US" sz="2000" i="0" u="none" strike="noStrike" kern="0" cap="none" spc="0" normalizeH="0" baseline="0" noProof="0" dirty="0">
                <a:ln>
                  <a:noFill/>
                </a:ln>
                <a:solidFill>
                  <a:srgbClr val="FF0000"/>
                </a:solidFill>
                <a:effectLst/>
                <a:uLnTx/>
                <a:uFillTx/>
                <a:latin typeface="+mn-ea"/>
                <a:ea typeface="+mn-ea"/>
              </a:rPr>
              <a:t>）：</a:t>
            </a:r>
            <a:r>
              <a:rPr kumimoji="0" lang="zh-CN" altLang="en-US" sz="2000" i="0" u="none" strike="noStrike" kern="0" cap="none" spc="0" normalizeH="0" baseline="0" noProof="0" dirty="0">
                <a:ln>
                  <a:noFill/>
                </a:ln>
                <a:solidFill>
                  <a:srgbClr val="000008"/>
                </a:solidFill>
                <a:effectLst/>
                <a:uLnTx/>
                <a:uFillTx/>
                <a:latin typeface="+mn-ea"/>
                <a:ea typeface="+mn-ea"/>
              </a:rPr>
              <a:t>信号是在软件层次上对中断机制的一种模拟，它是比较复杂的通信方式，用于通知进程有某事件发生，一个进程收到一个信号与处理器收到一个中断请求效果上可以说是一样的。</a:t>
            </a:r>
          </a:p>
          <a:p>
            <a:pPr marR="0" lvl="0" algn="just" defTabSz="914400" rtl="0" eaLnBrk="1" fontAlgn="base" latinLnBrk="0" hangingPunct="1">
              <a:lnSpc>
                <a:spcPct val="150000"/>
              </a:lnSpc>
              <a:spcBef>
                <a:spcPts val="600"/>
              </a:spcBef>
              <a:spcAft>
                <a:spcPct val="0"/>
              </a:spcAft>
              <a:buClr>
                <a:schemeClr val="accent1"/>
              </a:buClr>
              <a:buSzPct val="60000"/>
              <a:buFont typeface="Wingdings 3" pitchFamily="18" charset="2"/>
              <a:buNone/>
              <a:tabLst/>
              <a:defRPr/>
            </a:pPr>
            <a:r>
              <a:rPr kumimoji="0" lang="zh-CN" altLang="en-US" sz="2000" i="0" u="none" strike="noStrike" kern="0" cap="none" spc="0" normalizeH="0" baseline="0" noProof="0" dirty="0">
                <a:ln>
                  <a:noFill/>
                </a:ln>
                <a:solidFill>
                  <a:srgbClr val="FF0000"/>
                </a:solidFill>
                <a:effectLst/>
                <a:uLnTx/>
                <a:uFillTx/>
                <a:latin typeface="+mn-ea"/>
                <a:ea typeface="+mn-ea"/>
              </a:rPr>
              <a:t>（</a:t>
            </a:r>
            <a:r>
              <a:rPr kumimoji="0" lang="en-US" altLang="zh-CN" sz="2000" i="0" u="none" strike="noStrike" kern="0" cap="none" spc="0" normalizeH="0" baseline="0" noProof="0" dirty="0">
                <a:ln>
                  <a:noFill/>
                </a:ln>
                <a:solidFill>
                  <a:srgbClr val="FF0000"/>
                </a:solidFill>
                <a:effectLst/>
                <a:uLnTx/>
                <a:uFillTx/>
                <a:latin typeface="+mn-ea"/>
                <a:ea typeface="+mn-ea"/>
              </a:rPr>
              <a:t>3</a:t>
            </a:r>
            <a:r>
              <a:rPr kumimoji="0" lang="zh-CN" altLang="en-US" sz="2000" i="0" u="none" strike="noStrike" kern="0" cap="none" spc="0" normalizeH="0" baseline="0" noProof="0" dirty="0">
                <a:ln>
                  <a:noFill/>
                </a:ln>
                <a:solidFill>
                  <a:srgbClr val="FF0000"/>
                </a:solidFill>
                <a:effectLst/>
                <a:uLnTx/>
                <a:uFillTx/>
                <a:latin typeface="+mn-ea"/>
                <a:ea typeface="+mn-ea"/>
              </a:rPr>
              <a:t>）消息队列（</a:t>
            </a:r>
            <a:r>
              <a:rPr kumimoji="0" lang="en-US" altLang="zh-CN" sz="2000" i="0" u="none" strike="noStrike" kern="0" cap="none" spc="0" normalizeH="0" baseline="0" noProof="0" dirty="0" err="1">
                <a:ln>
                  <a:noFill/>
                </a:ln>
                <a:solidFill>
                  <a:srgbClr val="FF0000"/>
                </a:solidFill>
                <a:effectLst/>
                <a:uLnTx/>
                <a:uFillTx/>
                <a:latin typeface="+mn-ea"/>
                <a:ea typeface="+mn-ea"/>
              </a:rPr>
              <a:t>Messge</a:t>
            </a:r>
            <a:r>
              <a:rPr kumimoji="0" lang="en-US" altLang="zh-CN" sz="2000" i="0" u="none" strike="noStrike" kern="0" cap="none" spc="0" normalizeH="0" baseline="0" noProof="0" dirty="0">
                <a:ln>
                  <a:noFill/>
                </a:ln>
                <a:solidFill>
                  <a:srgbClr val="FF0000"/>
                </a:solidFill>
                <a:effectLst/>
                <a:uLnTx/>
                <a:uFillTx/>
                <a:latin typeface="+mn-ea"/>
                <a:ea typeface="+mn-ea"/>
              </a:rPr>
              <a:t> Queue</a:t>
            </a:r>
            <a:r>
              <a:rPr kumimoji="0" lang="zh-CN" altLang="en-US" sz="2000" i="0" u="none" strike="noStrike" kern="0" cap="none" spc="0" normalizeH="0" baseline="0" noProof="0" dirty="0">
                <a:ln>
                  <a:noFill/>
                </a:ln>
                <a:solidFill>
                  <a:srgbClr val="FF0000"/>
                </a:solidFill>
                <a:effectLst/>
                <a:uLnTx/>
                <a:uFillTx/>
                <a:latin typeface="+mn-ea"/>
                <a:ea typeface="+mn-ea"/>
              </a:rPr>
              <a:t>）：</a:t>
            </a:r>
            <a:r>
              <a:rPr kumimoji="0" lang="zh-CN" altLang="en-US" sz="2000" i="0" u="none" strike="noStrike" kern="0" cap="none" spc="0" normalizeH="0" baseline="0" noProof="0" dirty="0">
                <a:ln>
                  <a:noFill/>
                </a:ln>
                <a:solidFill>
                  <a:srgbClr val="000008"/>
                </a:solidFill>
                <a:effectLst/>
                <a:uLnTx/>
                <a:uFillTx/>
                <a:latin typeface="+mn-ea"/>
                <a:ea typeface="+mn-ea"/>
              </a:rPr>
              <a:t>消息队列是消息的链接表，包括</a:t>
            </a:r>
            <a:r>
              <a:rPr kumimoji="0" lang="en-US" altLang="zh-CN" sz="2000" i="0" u="none" strike="noStrike" kern="0" cap="none" spc="0" normalizeH="0" baseline="0" noProof="0" dirty="0" err="1">
                <a:ln>
                  <a:noFill/>
                </a:ln>
                <a:solidFill>
                  <a:srgbClr val="000008"/>
                </a:solidFill>
                <a:effectLst/>
                <a:uLnTx/>
                <a:uFillTx/>
                <a:latin typeface="+mn-ea"/>
                <a:ea typeface="+mn-ea"/>
              </a:rPr>
              <a:t>Posix</a:t>
            </a:r>
            <a:r>
              <a:rPr kumimoji="0" lang="zh-CN" altLang="en-US" sz="2000" i="0" u="none" strike="noStrike" kern="0" cap="none" spc="0" normalizeH="0" baseline="0" noProof="0" dirty="0">
                <a:ln>
                  <a:noFill/>
                </a:ln>
                <a:solidFill>
                  <a:srgbClr val="000008"/>
                </a:solidFill>
                <a:effectLst/>
                <a:uLnTx/>
                <a:uFillTx/>
                <a:latin typeface="+mn-ea"/>
                <a:ea typeface="+mn-ea"/>
              </a:rPr>
              <a:t>消息队列</a:t>
            </a:r>
            <a:r>
              <a:rPr kumimoji="0" lang="en-US" altLang="zh-CN" sz="2000" i="0" u="none" strike="noStrike" kern="0" cap="none" spc="0" normalizeH="0" baseline="0" noProof="0" dirty="0" err="1">
                <a:ln>
                  <a:noFill/>
                </a:ln>
                <a:solidFill>
                  <a:srgbClr val="000008"/>
                </a:solidFill>
                <a:effectLst/>
                <a:uLnTx/>
                <a:uFillTx/>
                <a:latin typeface="+mn-ea"/>
                <a:ea typeface="+mn-ea"/>
              </a:rPr>
              <a:t>SystemV</a:t>
            </a:r>
            <a:r>
              <a:rPr kumimoji="0" lang="zh-CN" altLang="en-US" sz="2000" i="0" u="none" strike="noStrike" kern="0" cap="none" spc="0" normalizeH="0" baseline="0" noProof="0" dirty="0">
                <a:ln>
                  <a:noFill/>
                </a:ln>
                <a:solidFill>
                  <a:srgbClr val="000008"/>
                </a:solidFill>
                <a:effectLst/>
                <a:uLnTx/>
                <a:uFillTx/>
                <a:latin typeface="+mn-ea"/>
                <a:ea typeface="+mn-ea"/>
              </a:rPr>
              <a:t>消息队列。它克服了</a:t>
            </a:r>
            <a:r>
              <a:rPr kumimoji="0" lang="zh-CN" altLang="en-US" sz="2000" i="0" u="none" strike="noStrike" kern="0" cap="none" spc="0" normalizeH="0" baseline="0" noProof="0" dirty="0">
                <a:ln>
                  <a:noFill/>
                </a:ln>
                <a:solidFill>
                  <a:srgbClr val="0000FF"/>
                </a:solidFill>
                <a:effectLst/>
                <a:uLnTx/>
                <a:uFillTx/>
                <a:latin typeface="+mn-ea"/>
                <a:ea typeface="+mn-ea"/>
              </a:rPr>
              <a:t>前两种通信方式</a:t>
            </a:r>
            <a:r>
              <a:rPr kumimoji="0" lang="zh-CN" altLang="en-US" sz="2000" i="0" u="none" strike="noStrike" kern="0" cap="none" spc="0" normalizeH="0" baseline="0" noProof="0" dirty="0">
                <a:ln>
                  <a:noFill/>
                </a:ln>
                <a:solidFill>
                  <a:srgbClr val="000008"/>
                </a:solidFill>
                <a:effectLst/>
                <a:uLnTx/>
                <a:uFillTx/>
                <a:latin typeface="+mn-ea"/>
                <a:ea typeface="+mn-ea"/>
              </a:rPr>
              <a:t>中信息量有限的缺点，具有写权限的进程可以按照一定的规则向消息队列中添加新消息；对消息队列有读权限的进程则可以从消息队列中读取消息。</a:t>
            </a:r>
          </a:p>
        </p:txBody>
      </p:sp>
      <p:sp>
        <p:nvSpPr>
          <p:cNvPr id="7" name="Rectangle 2"/>
          <p:cNvSpPr>
            <a:spLocks noChangeArrowheads="1"/>
          </p:cNvSpPr>
          <p:nvPr/>
        </p:nvSpPr>
        <p:spPr bwMode="auto">
          <a:xfrm>
            <a:off x="993913" y="130430"/>
            <a:ext cx="5280796" cy="563562"/>
          </a:xfrm>
          <a:prstGeom prst="rect">
            <a:avLst/>
          </a:prstGeom>
          <a:noFill/>
          <a:ln w="9525">
            <a:noFill/>
            <a:miter lim="800000"/>
            <a:headEnd/>
            <a:tailEnd/>
          </a:ln>
          <a:effectLst/>
        </p:spPr>
        <p:txBody>
          <a:bodyPr anchor="ctr"/>
          <a:lstStyle/>
          <a:p>
            <a:pPr lvl="0">
              <a:defRPr/>
            </a:pPr>
            <a:r>
              <a:rPr lang="zh-CN" altLang="en-US" b="1" kern="0">
                <a:solidFill>
                  <a:srgbClr val="000008"/>
                </a:solidFill>
              </a:rPr>
              <a:t>进程间通信方式的种类</a:t>
            </a:r>
            <a:endParaRPr lang="zh-CN" altLang="en-US" b="1" kern="0" dirty="0">
              <a:solidFill>
                <a:srgbClr val="000008"/>
              </a:solidFill>
            </a:endParaRPr>
          </a:p>
        </p:txBody>
      </p:sp>
    </p:spTree>
    <p:extLst>
      <p:ext uri="{BB962C8B-B14F-4D97-AF65-F5344CB8AC3E}">
        <p14:creationId xmlns:p14="http://schemas.microsoft.com/office/powerpoint/2010/main" val="4136156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p:cNvSpPr>
          <p:nvPr/>
        </p:nvSpPr>
        <p:spPr>
          <a:xfrm>
            <a:off x="467902" y="1090983"/>
            <a:ext cx="8141313" cy="4010802"/>
          </a:xfrm>
          <a:prstGeom prst="rect">
            <a:avLst/>
          </a:prstGeom>
        </p:spPr>
        <p:txBody>
          <a:bodyPr/>
          <a:lstStyle/>
          <a:p>
            <a:pPr marR="0" lvl="0" algn="just" defTabSz="914400" rtl="0" eaLnBrk="1" fontAlgn="base" latinLnBrk="0" hangingPunct="1">
              <a:lnSpc>
                <a:spcPct val="150000"/>
              </a:lnSpc>
              <a:spcBef>
                <a:spcPts val="600"/>
              </a:spcBef>
              <a:spcAft>
                <a:spcPct val="0"/>
              </a:spcAft>
              <a:buClr>
                <a:schemeClr val="accent1"/>
              </a:buClr>
              <a:buSzPct val="60000"/>
              <a:buFont typeface="Wingdings 3" pitchFamily="18" charset="2"/>
              <a:buNone/>
              <a:tabLst/>
              <a:defRPr/>
            </a:pPr>
            <a:r>
              <a:rPr kumimoji="0" lang="zh-CN" altLang="en-US" sz="2000" i="0" u="none" strike="noStrike" kern="0" cap="none" spc="0" normalizeH="0" baseline="0" noProof="0" dirty="0">
                <a:ln>
                  <a:noFill/>
                </a:ln>
                <a:solidFill>
                  <a:srgbClr val="FF0000"/>
                </a:solidFill>
                <a:effectLst/>
                <a:uLnTx/>
                <a:uFillTx/>
                <a:latin typeface="+mn-ea"/>
                <a:ea typeface="+mn-ea"/>
                <a:cs typeface="+mn-cs"/>
              </a:rPr>
              <a:t>（</a:t>
            </a:r>
            <a:r>
              <a:rPr kumimoji="0" lang="en-US" altLang="zh-CN" sz="2000" i="0" u="none" strike="noStrike" kern="0" cap="none" spc="0" normalizeH="0" baseline="0" noProof="0" dirty="0">
                <a:ln>
                  <a:noFill/>
                </a:ln>
                <a:solidFill>
                  <a:srgbClr val="FF0000"/>
                </a:solidFill>
                <a:effectLst/>
                <a:uLnTx/>
                <a:uFillTx/>
                <a:latin typeface="+mn-ea"/>
                <a:ea typeface="+mn-ea"/>
                <a:cs typeface="+mn-cs"/>
              </a:rPr>
              <a:t>4</a:t>
            </a:r>
            <a:r>
              <a:rPr kumimoji="0" lang="zh-CN" altLang="en-US" sz="2000" i="0" u="none" strike="noStrike" kern="0" cap="none" spc="0" normalizeH="0" baseline="0" noProof="0" dirty="0">
                <a:ln>
                  <a:noFill/>
                </a:ln>
                <a:solidFill>
                  <a:srgbClr val="FF0000"/>
                </a:solidFill>
                <a:effectLst/>
                <a:uLnTx/>
                <a:uFillTx/>
                <a:latin typeface="+mn-ea"/>
                <a:ea typeface="+mn-ea"/>
                <a:cs typeface="+mn-cs"/>
              </a:rPr>
              <a:t>）共享内存（</a:t>
            </a:r>
            <a:r>
              <a:rPr kumimoji="0" lang="en-US" altLang="zh-CN" sz="2000" i="0" u="none" strike="noStrike" kern="0" cap="none" spc="0" normalizeH="0" baseline="0" noProof="0" dirty="0">
                <a:ln>
                  <a:noFill/>
                </a:ln>
                <a:solidFill>
                  <a:srgbClr val="FF0000"/>
                </a:solidFill>
                <a:effectLst/>
                <a:uLnTx/>
                <a:uFillTx/>
                <a:latin typeface="+mn-ea"/>
                <a:ea typeface="+mn-ea"/>
                <a:cs typeface="+mn-cs"/>
              </a:rPr>
              <a:t>Shared memory</a:t>
            </a:r>
            <a:r>
              <a:rPr kumimoji="0" lang="zh-CN" altLang="en-US" sz="2000" i="0" u="none" strike="noStrike" kern="0" cap="none" spc="0" normalizeH="0" baseline="0" noProof="0" dirty="0">
                <a:ln>
                  <a:noFill/>
                </a:ln>
                <a:solidFill>
                  <a:srgbClr val="FF0000"/>
                </a:solidFill>
                <a:effectLst/>
                <a:uLnTx/>
                <a:uFillTx/>
                <a:latin typeface="+mn-ea"/>
                <a:ea typeface="+mn-ea"/>
                <a:cs typeface="+mn-cs"/>
              </a:rPr>
              <a:t>）：</a:t>
            </a:r>
            <a:r>
              <a:rPr kumimoji="0" lang="zh-CN" altLang="en-US" sz="2000" i="0" u="none" strike="noStrike" kern="0" cap="none" spc="0" normalizeH="0" baseline="0" noProof="0" dirty="0">
                <a:ln>
                  <a:noFill/>
                </a:ln>
                <a:solidFill>
                  <a:srgbClr val="000008"/>
                </a:solidFill>
                <a:effectLst/>
                <a:uLnTx/>
                <a:uFillTx/>
                <a:latin typeface="+mn-ea"/>
                <a:ea typeface="+mn-ea"/>
                <a:cs typeface="+mn-cs"/>
              </a:rPr>
              <a:t>可以说这是最有用的进程间通信方式。它使得多个进程可以访问同一块内存空间，不同进程可以及时看到对方进程中对共享内存中数据的更新。这种通信方式需要依靠某种同步机制，如互斥锁和信号量等。</a:t>
            </a:r>
          </a:p>
          <a:p>
            <a:pPr marR="0" lvl="0" algn="just" defTabSz="914400" rtl="0" eaLnBrk="1" fontAlgn="base" latinLnBrk="0" hangingPunct="1">
              <a:lnSpc>
                <a:spcPct val="150000"/>
              </a:lnSpc>
              <a:spcBef>
                <a:spcPts val="600"/>
              </a:spcBef>
              <a:spcAft>
                <a:spcPct val="0"/>
              </a:spcAft>
              <a:buClr>
                <a:schemeClr val="accent1"/>
              </a:buClr>
              <a:buSzPct val="60000"/>
              <a:buFont typeface="Wingdings 3" pitchFamily="18" charset="2"/>
              <a:buNone/>
              <a:tabLst/>
              <a:defRPr/>
            </a:pPr>
            <a:r>
              <a:rPr kumimoji="0" lang="zh-CN" altLang="en-US" sz="2000" i="0" u="none" strike="noStrike" kern="0" cap="none" spc="0" normalizeH="0" baseline="0" noProof="0" dirty="0">
                <a:ln>
                  <a:noFill/>
                </a:ln>
                <a:solidFill>
                  <a:srgbClr val="FF0000"/>
                </a:solidFill>
                <a:effectLst/>
                <a:uLnTx/>
                <a:uFillTx/>
                <a:latin typeface="+mn-ea"/>
                <a:ea typeface="+mn-ea"/>
                <a:cs typeface="+mn-cs"/>
              </a:rPr>
              <a:t>（</a:t>
            </a:r>
            <a:r>
              <a:rPr kumimoji="0" lang="en-US" altLang="zh-CN" sz="2000" i="0" u="none" strike="noStrike" kern="0" cap="none" spc="0" normalizeH="0" baseline="0" noProof="0" dirty="0">
                <a:ln>
                  <a:noFill/>
                </a:ln>
                <a:solidFill>
                  <a:srgbClr val="FF0000"/>
                </a:solidFill>
                <a:effectLst/>
                <a:uLnTx/>
                <a:uFillTx/>
                <a:latin typeface="+mn-ea"/>
                <a:ea typeface="+mn-ea"/>
                <a:cs typeface="+mn-cs"/>
              </a:rPr>
              <a:t>5</a:t>
            </a:r>
            <a:r>
              <a:rPr kumimoji="0" lang="zh-CN" altLang="en-US" sz="2000" i="0" u="none" strike="noStrike" kern="0" cap="none" spc="0" normalizeH="0" baseline="0" noProof="0" dirty="0">
                <a:ln>
                  <a:noFill/>
                </a:ln>
                <a:solidFill>
                  <a:srgbClr val="FF0000"/>
                </a:solidFill>
                <a:effectLst/>
                <a:uLnTx/>
                <a:uFillTx/>
                <a:latin typeface="+mn-ea"/>
                <a:ea typeface="+mn-ea"/>
                <a:cs typeface="+mn-cs"/>
              </a:rPr>
              <a:t>）信号量（</a:t>
            </a:r>
            <a:r>
              <a:rPr kumimoji="0" lang="en-US" altLang="zh-CN" sz="2000" i="0" u="none" strike="noStrike" kern="0" cap="none" spc="0" normalizeH="0" baseline="0" noProof="0" dirty="0">
                <a:ln>
                  <a:noFill/>
                </a:ln>
                <a:solidFill>
                  <a:srgbClr val="FF0000"/>
                </a:solidFill>
                <a:effectLst/>
                <a:uLnTx/>
                <a:uFillTx/>
                <a:latin typeface="+mn-ea"/>
                <a:ea typeface="+mn-ea"/>
                <a:cs typeface="+mn-cs"/>
              </a:rPr>
              <a:t>Semaphore</a:t>
            </a:r>
            <a:r>
              <a:rPr kumimoji="0" lang="zh-CN" altLang="en-US" sz="2000" i="0" u="none" strike="noStrike" kern="0" cap="none" spc="0" normalizeH="0" baseline="0" noProof="0" dirty="0">
                <a:ln>
                  <a:noFill/>
                </a:ln>
                <a:solidFill>
                  <a:srgbClr val="FF0000"/>
                </a:solidFill>
                <a:effectLst/>
                <a:uLnTx/>
                <a:uFillTx/>
                <a:latin typeface="+mn-ea"/>
                <a:ea typeface="+mn-ea"/>
                <a:cs typeface="+mn-cs"/>
              </a:rPr>
              <a:t>）：</a:t>
            </a:r>
            <a:r>
              <a:rPr kumimoji="0" lang="zh-CN" altLang="en-US" sz="2000" i="0" u="none" strike="noStrike" kern="0" cap="none" spc="0" normalizeH="0" baseline="0" noProof="0" dirty="0">
                <a:ln>
                  <a:noFill/>
                </a:ln>
                <a:solidFill>
                  <a:srgbClr val="000008"/>
                </a:solidFill>
                <a:effectLst/>
                <a:uLnTx/>
                <a:uFillTx/>
                <a:latin typeface="+mn-ea"/>
                <a:ea typeface="+mn-ea"/>
                <a:cs typeface="+mn-cs"/>
              </a:rPr>
              <a:t>主要作为进程之间以及同一进程的不同线程之间的同步和互斥手段。</a:t>
            </a:r>
          </a:p>
          <a:p>
            <a:pPr marR="0" lvl="0" algn="just" defTabSz="914400" rtl="0" eaLnBrk="1" fontAlgn="base" latinLnBrk="0" hangingPunct="1">
              <a:lnSpc>
                <a:spcPct val="150000"/>
              </a:lnSpc>
              <a:spcBef>
                <a:spcPts val="600"/>
              </a:spcBef>
              <a:spcAft>
                <a:spcPct val="0"/>
              </a:spcAft>
              <a:buClr>
                <a:schemeClr val="accent1"/>
              </a:buClr>
              <a:buSzPct val="60000"/>
              <a:buFont typeface="Wingdings 3" pitchFamily="18" charset="2"/>
              <a:buNone/>
              <a:tabLst/>
              <a:defRPr/>
            </a:pPr>
            <a:r>
              <a:rPr kumimoji="0" lang="zh-CN" altLang="en-US" sz="2000" i="0" u="none" strike="noStrike" kern="0" cap="none" spc="0" normalizeH="0" baseline="0" noProof="0" dirty="0">
                <a:ln>
                  <a:noFill/>
                </a:ln>
                <a:solidFill>
                  <a:srgbClr val="FF0000"/>
                </a:solidFill>
                <a:effectLst/>
                <a:uLnTx/>
                <a:uFillTx/>
                <a:latin typeface="+mn-ea"/>
                <a:ea typeface="+mn-ea"/>
                <a:cs typeface="+mn-cs"/>
              </a:rPr>
              <a:t>（</a:t>
            </a:r>
            <a:r>
              <a:rPr kumimoji="0" lang="en-US" altLang="zh-CN" sz="2000" i="0" u="none" strike="noStrike" kern="0" cap="none" spc="0" normalizeH="0" baseline="0" noProof="0" dirty="0">
                <a:ln>
                  <a:noFill/>
                </a:ln>
                <a:solidFill>
                  <a:srgbClr val="FF0000"/>
                </a:solidFill>
                <a:effectLst/>
                <a:uLnTx/>
                <a:uFillTx/>
                <a:latin typeface="+mn-ea"/>
                <a:ea typeface="+mn-ea"/>
                <a:cs typeface="+mn-cs"/>
              </a:rPr>
              <a:t>6</a:t>
            </a:r>
            <a:r>
              <a:rPr kumimoji="0" lang="zh-CN" altLang="en-US" sz="2000" i="0" u="none" strike="noStrike" kern="0" cap="none" spc="0" normalizeH="0" baseline="0" noProof="0" dirty="0">
                <a:ln>
                  <a:noFill/>
                </a:ln>
                <a:solidFill>
                  <a:srgbClr val="FF0000"/>
                </a:solidFill>
                <a:effectLst/>
                <a:uLnTx/>
                <a:uFillTx/>
                <a:latin typeface="+mn-ea"/>
                <a:ea typeface="+mn-ea"/>
                <a:cs typeface="+mn-cs"/>
              </a:rPr>
              <a:t>）套接字（</a:t>
            </a:r>
            <a:r>
              <a:rPr kumimoji="0" lang="en-US" altLang="zh-CN" sz="2000" i="0" u="none" strike="noStrike" kern="0" cap="none" spc="0" normalizeH="0" baseline="0" noProof="0" dirty="0">
                <a:ln>
                  <a:noFill/>
                </a:ln>
                <a:solidFill>
                  <a:srgbClr val="FF0000"/>
                </a:solidFill>
                <a:effectLst/>
                <a:uLnTx/>
                <a:uFillTx/>
                <a:latin typeface="+mn-ea"/>
                <a:ea typeface="+mn-ea"/>
                <a:cs typeface="+mn-cs"/>
              </a:rPr>
              <a:t>Socket</a:t>
            </a:r>
            <a:r>
              <a:rPr kumimoji="0" lang="zh-CN" altLang="en-US" sz="2000" i="0" u="none" strike="noStrike" kern="0" cap="none" spc="0" normalizeH="0" baseline="0" noProof="0" dirty="0">
                <a:ln>
                  <a:noFill/>
                </a:ln>
                <a:solidFill>
                  <a:srgbClr val="FF0000"/>
                </a:solidFill>
                <a:effectLst/>
                <a:uLnTx/>
                <a:uFillTx/>
                <a:latin typeface="+mn-ea"/>
                <a:ea typeface="+mn-ea"/>
                <a:cs typeface="+mn-cs"/>
              </a:rPr>
              <a:t>）：</a:t>
            </a:r>
            <a:r>
              <a:rPr kumimoji="0" lang="zh-CN" altLang="en-US" sz="2000" i="0" u="none" strike="noStrike" kern="0" cap="none" spc="0" normalizeH="0" baseline="0" noProof="0" dirty="0">
                <a:ln>
                  <a:noFill/>
                </a:ln>
                <a:solidFill>
                  <a:srgbClr val="000008"/>
                </a:solidFill>
                <a:effectLst/>
                <a:uLnTx/>
                <a:uFillTx/>
                <a:latin typeface="+mn-ea"/>
                <a:ea typeface="+mn-ea"/>
                <a:cs typeface="+mn-cs"/>
              </a:rPr>
              <a:t>这是一种更为一般的进程间通信机制，它可用于网络中不同机器之间的进程间通信，应用非常广泛。</a:t>
            </a:r>
          </a:p>
        </p:txBody>
      </p:sp>
      <p:sp>
        <p:nvSpPr>
          <p:cNvPr id="8" name="Rectangle 2"/>
          <p:cNvSpPr>
            <a:spLocks noChangeArrowheads="1"/>
          </p:cNvSpPr>
          <p:nvPr/>
        </p:nvSpPr>
        <p:spPr bwMode="auto">
          <a:xfrm>
            <a:off x="993913" y="130430"/>
            <a:ext cx="5280796" cy="563562"/>
          </a:xfrm>
          <a:prstGeom prst="rect">
            <a:avLst/>
          </a:prstGeom>
          <a:noFill/>
          <a:ln w="9525">
            <a:noFill/>
            <a:miter lim="800000"/>
            <a:headEnd/>
            <a:tailEnd/>
          </a:ln>
          <a:effectLst/>
        </p:spPr>
        <p:txBody>
          <a:bodyPr anchor="ctr"/>
          <a:lstStyle/>
          <a:p>
            <a:pPr lvl="0">
              <a:defRPr/>
            </a:pPr>
            <a:r>
              <a:rPr lang="zh-CN" altLang="en-US" b="1" kern="0">
                <a:solidFill>
                  <a:srgbClr val="000008"/>
                </a:solidFill>
              </a:rPr>
              <a:t>进程间通信方式的种类</a:t>
            </a:r>
            <a:endParaRPr lang="zh-CN" altLang="en-US" b="1" kern="0" dirty="0">
              <a:solidFill>
                <a:srgbClr val="000008"/>
              </a:solidFill>
            </a:endParaRPr>
          </a:p>
        </p:txBody>
      </p:sp>
    </p:spTree>
    <p:extLst>
      <p:ext uri="{BB962C8B-B14F-4D97-AF65-F5344CB8AC3E}">
        <p14:creationId xmlns:p14="http://schemas.microsoft.com/office/powerpoint/2010/main" val="2356766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
          <p:cNvSpPr txBox="1">
            <a:spLocks noChangeArrowheads="1"/>
          </p:cNvSpPr>
          <p:nvPr/>
        </p:nvSpPr>
        <p:spPr bwMode="auto">
          <a:xfrm>
            <a:off x="825852" y="1496411"/>
            <a:ext cx="4674814" cy="3253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sz="2800" kern="1200">
                <a:solidFill>
                  <a:schemeClr val="tx1"/>
                </a:solidFill>
                <a:latin typeface="Arial" charset="0"/>
                <a:ea typeface="宋体" charset="-122"/>
                <a:cs typeface="+mn-cs"/>
              </a:defRPr>
            </a:lvl1pPr>
            <a:lvl2pPr marL="457200" algn="l" rtl="0" fontAlgn="base">
              <a:spcBef>
                <a:spcPct val="0"/>
              </a:spcBef>
              <a:spcAft>
                <a:spcPct val="0"/>
              </a:spcAft>
              <a:defRPr sz="2800" kern="1200">
                <a:solidFill>
                  <a:schemeClr val="tx1"/>
                </a:solidFill>
                <a:latin typeface="Arial" charset="0"/>
                <a:ea typeface="宋体" charset="-122"/>
                <a:cs typeface="+mn-cs"/>
              </a:defRPr>
            </a:lvl2pPr>
            <a:lvl3pPr marL="914400" algn="l" rtl="0" fontAlgn="base">
              <a:spcBef>
                <a:spcPct val="0"/>
              </a:spcBef>
              <a:spcAft>
                <a:spcPct val="0"/>
              </a:spcAft>
              <a:defRPr sz="2800" kern="1200">
                <a:solidFill>
                  <a:schemeClr val="tx1"/>
                </a:solidFill>
                <a:latin typeface="Arial" charset="0"/>
                <a:ea typeface="宋体" charset="-122"/>
                <a:cs typeface="+mn-cs"/>
              </a:defRPr>
            </a:lvl3pPr>
            <a:lvl4pPr marL="1371600" algn="l" rtl="0" fontAlgn="base">
              <a:spcBef>
                <a:spcPct val="0"/>
              </a:spcBef>
              <a:spcAft>
                <a:spcPct val="0"/>
              </a:spcAft>
              <a:defRPr sz="2800" kern="1200">
                <a:solidFill>
                  <a:schemeClr val="tx1"/>
                </a:solidFill>
                <a:latin typeface="Arial" charset="0"/>
                <a:ea typeface="宋体" charset="-122"/>
                <a:cs typeface="+mn-cs"/>
              </a:defRPr>
            </a:lvl4pPr>
            <a:lvl5pPr marL="1828800" algn="l" rtl="0" fontAlgn="base">
              <a:spcBef>
                <a:spcPct val="0"/>
              </a:spcBef>
              <a:spcAft>
                <a:spcPct val="0"/>
              </a:spcAft>
              <a:defRPr sz="2800" kern="1200">
                <a:solidFill>
                  <a:schemeClr val="tx1"/>
                </a:solidFill>
                <a:latin typeface="Arial" charset="0"/>
                <a:ea typeface="宋体" charset="-122"/>
                <a:cs typeface="+mn-cs"/>
              </a:defRPr>
            </a:lvl5pPr>
            <a:lvl6pPr marL="2286000" algn="l" defTabSz="914400" rtl="0" eaLnBrk="1" latinLnBrk="0" hangingPunct="1">
              <a:defRPr sz="2800" kern="1200">
                <a:solidFill>
                  <a:schemeClr val="tx1"/>
                </a:solidFill>
                <a:latin typeface="Arial" charset="0"/>
                <a:ea typeface="宋体" charset="-122"/>
                <a:cs typeface="+mn-cs"/>
              </a:defRPr>
            </a:lvl6pPr>
            <a:lvl7pPr marL="2743200" algn="l" defTabSz="914400" rtl="0" eaLnBrk="1" latinLnBrk="0" hangingPunct="1">
              <a:defRPr sz="2800" kern="1200">
                <a:solidFill>
                  <a:schemeClr val="tx1"/>
                </a:solidFill>
                <a:latin typeface="Arial" charset="0"/>
                <a:ea typeface="宋体" charset="-122"/>
                <a:cs typeface="+mn-cs"/>
              </a:defRPr>
            </a:lvl7pPr>
            <a:lvl8pPr marL="3200400" algn="l" defTabSz="914400" rtl="0" eaLnBrk="1" latinLnBrk="0" hangingPunct="1">
              <a:defRPr sz="2800" kern="1200">
                <a:solidFill>
                  <a:schemeClr val="tx1"/>
                </a:solidFill>
                <a:latin typeface="Arial" charset="0"/>
                <a:ea typeface="宋体" charset="-122"/>
                <a:cs typeface="+mn-cs"/>
              </a:defRPr>
            </a:lvl8pPr>
            <a:lvl9pPr marL="3657600" algn="l" defTabSz="914400" rtl="0" eaLnBrk="1" latinLnBrk="0" hangingPunct="1">
              <a:defRPr sz="2800" kern="1200">
                <a:solidFill>
                  <a:schemeClr val="tx1"/>
                </a:solidFill>
                <a:latin typeface="Arial" charset="0"/>
                <a:ea typeface="宋体" charset="-122"/>
                <a:cs typeface="+mn-cs"/>
              </a:defRPr>
            </a:lvl9pPr>
          </a:lstStyle>
          <a:p>
            <a:pPr marL="342900" lvl="0" indent="-342900" algn="l">
              <a:lnSpc>
                <a:spcPct val="150000"/>
              </a:lnSpc>
              <a:spcBef>
                <a:spcPts val="600"/>
              </a:spcBef>
              <a:buSzPct val="80000"/>
              <a:buFont typeface="Wingdings" pitchFamily="2" charset="2"/>
              <a:buChar char="n"/>
              <a:defRPr/>
            </a:pPr>
            <a:r>
              <a:rPr lang="en-US" altLang="zh-CN" sz="2400" b="1" kern="0" smtClean="0">
                <a:solidFill>
                  <a:srgbClr val="000008"/>
                </a:solidFill>
                <a:latin typeface="+mn-ea"/>
                <a:ea typeface="+mn-ea"/>
              </a:rPr>
              <a:t>1 </a:t>
            </a:r>
            <a:r>
              <a:rPr lang="zh-CN" altLang="en-US" sz="2400" b="1" kern="0" dirty="0">
                <a:solidFill>
                  <a:srgbClr val="000008"/>
                </a:solidFill>
                <a:latin typeface="+mn-ea"/>
                <a:ea typeface="+mn-ea"/>
              </a:rPr>
              <a:t>管道通信</a:t>
            </a:r>
          </a:p>
          <a:p>
            <a:pPr marL="342900" lvl="0" indent="-342900">
              <a:lnSpc>
                <a:spcPct val="150000"/>
              </a:lnSpc>
              <a:spcBef>
                <a:spcPts val="600"/>
              </a:spcBef>
              <a:buSzPct val="80000"/>
              <a:buFont typeface="Wingdings" pitchFamily="2" charset="2"/>
              <a:buChar char="n"/>
              <a:defRPr/>
            </a:pPr>
            <a:r>
              <a:rPr lang="en-US" altLang="zh-CN" sz="2400" b="1" kern="0" smtClean="0">
                <a:solidFill>
                  <a:srgbClr val="000008"/>
                </a:solidFill>
                <a:latin typeface="+mn-ea"/>
                <a:ea typeface="+mn-ea"/>
              </a:rPr>
              <a:t>2 FIFO</a:t>
            </a:r>
            <a:r>
              <a:rPr lang="zh-CN" altLang="en-US" sz="2400" b="1" kern="0" dirty="0">
                <a:solidFill>
                  <a:srgbClr val="000008"/>
                </a:solidFill>
                <a:latin typeface="+mn-ea"/>
                <a:ea typeface="+mn-ea"/>
              </a:rPr>
              <a:t>管道</a:t>
            </a:r>
          </a:p>
          <a:p>
            <a:pPr marL="342900" lvl="0" indent="-342900">
              <a:lnSpc>
                <a:spcPct val="150000"/>
              </a:lnSpc>
              <a:spcBef>
                <a:spcPts val="600"/>
              </a:spcBef>
              <a:buSzPct val="80000"/>
              <a:buFont typeface="Wingdings" pitchFamily="2" charset="2"/>
              <a:buChar char="n"/>
              <a:defRPr/>
            </a:pPr>
            <a:r>
              <a:rPr lang="en-US" altLang="zh-CN" sz="2400" b="1" kern="0" smtClean="0">
                <a:solidFill>
                  <a:srgbClr val="000008"/>
                </a:solidFill>
                <a:latin typeface="+mn-ea"/>
                <a:ea typeface="+mn-ea"/>
              </a:rPr>
              <a:t>3 </a:t>
            </a:r>
            <a:r>
              <a:rPr lang="zh-CN" altLang="en-US" sz="2400" b="1" kern="0" dirty="0">
                <a:solidFill>
                  <a:srgbClr val="000008"/>
                </a:solidFill>
                <a:latin typeface="+mn-ea"/>
                <a:ea typeface="+mn-ea"/>
              </a:rPr>
              <a:t>共享内存</a:t>
            </a:r>
            <a:endParaRPr lang="en-US" altLang="zh-CN" sz="2400" b="1" kern="0" dirty="0">
              <a:solidFill>
                <a:srgbClr val="000008"/>
              </a:solidFill>
              <a:latin typeface="+mn-ea"/>
              <a:ea typeface="+mn-ea"/>
            </a:endParaRPr>
          </a:p>
          <a:p>
            <a:pPr marL="342900" lvl="0" indent="-342900">
              <a:lnSpc>
                <a:spcPct val="150000"/>
              </a:lnSpc>
              <a:spcBef>
                <a:spcPts val="600"/>
              </a:spcBef>
              <a:buSzPct val="80000"/>
              <a:buFont typeface="Wingdings" pitchFamily="2" charset="2"/>
              <a:buChar char="n"/>
              <a:defRPr/>
            </a:pPr>
            <a:r>
              <a:rPr lang="en-US" altLang="zh-CN" sz="2400" b="1" kern="0" smtClean="0">
                <a:solidFill>
                  <a:srgbClr val="000008"/>
                </a:solidFill>
                <a:latin typeface="+mn-ea"/>
                <a:ea typeface="+mn-ea"/>
              </a:rPr>
              <a:t>4 </a:t>
            </a:r>
            <a:r>
              <a:rPr lang="zh-CN" altLang="en-US" sz="2400" b="1" kern="0" dirty="0">
                <a:solidFill>
                  <a:srgbClr val="000008"/>
                </a:solidFill>
                <a:latin typeface="+mn-ea"/>
                <a:ea typeface="+mn-ea"/>
              </a:rPr>
              <a:t>消息队列</a:t>
            </a:r>
            <a:endParaRPr lang="en-US" altLang="zh-CN" sz="2400" b="1" kern="0" dirty="0">
              <a:solidFill>
                <a:srgbClr val="000008"/>
              </a:solidFill>
              <a:latin typeface="+mn-ea"/>
              <a:ea typeface="+mn-ea"/>
            </a:endParaRPr>
          </a:p>
        </p:txBody>
      </p:sp>
      <p:sp>
        <p:nvSpPr>
          <p:cNvPr id="4" name="Rectangle 2"/>
          <p:cNvSpPr>
            <a:spLocks noChangeArrowheads="1"/>
          </p:cNvSpPr>
          <p:nvPr/>
        </p:nvSpPr>
        <p:spPr bwMode="auto">
          <a:xfrm>
            <a:off x="993913" y="130430"/>
            <a:ext cx="5280796" cy="563562"/>
          </a:xfrm>
          <a:prstGeom prst="rect">
            <a:avLst/>
          </a:prstGeom>
          <a:noFill/>
          <a:ln w="9525">
            <a:noFill/>
            <a:miter lim="800000"/>
            <a:headEnd/>
            <a:tailEnd/>
          </a:ln>
          <a:effectLst/>
        </p:spPr>
        <p:txBody>
          <a:bodyPr anchor="ctr"/>
          <a:lstStyle/>
          <a:p>
            <a:r>
              <a:rPr lang="zh-CN" altLang="en-US" sz="3200" b="1" smtClean="0">
                <a:solidFill>
                  <a:srgbClr val="000008"/>
                </a:solidFill>
                <a:latin typeface="+mn-ea"/>
                <a:ea typeface="+mn-ea"/>
              </a:rPr>
              <a:t>进程</a:t>
            </a:r>
            <a:r>
              <a:rPr lang="zh-CN" altLang="en-US" sz="3200" b="1" dirty="0">
                <a:solidFill>
                  <a:srgbClr val="000008"/>
                </a:solidFill>
                <a:latin typeface="+mn-ea"/>
                <a:ea typeface="+mn-ea"/>
              </a:rPr>
              <a:t>间的通信</a:t>
            </a:r>
          </a:p>
        </p:txBody>
      </p:sp>
    </p:spTree>
    <p:extLst>
      <p:ext uri="{BB962C8B-B14F-4D97-AF65-F5344CB8AC3E}">
        <p14:creationId xmlns:p14="http://schemas.microsoft.com/office/powerpoint/2010/main" val="24014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934427" y="160248"/>
            <a:ext cx="4014313" cy="563562"/>
          </a:xfrm>
          <a:prstGeom prst="rect">
            <a:avLst/>
          </a:prstGeom>
          <a:noFill/>
          <a:ln w="9525">
            <a:noFill/>
            <a:miter lim="800000"/>
            <a:headEnd/>
            <a:tailEnd/>
          </a:ln>
          <a:effectLst/>
        </p:spPr>
        <p:txBody>
          <a:bodyPr anchor="ctr"/>
          <a:lstStyle/>
          <a:p>
            <a:r>
              <a:rPr lang="en-US" altLang="zh-CN" b="1" smtClean="0">
                <a:solidFill>
                  <a:srgbClr val="000008"/>
                </a:solidFill>
                <a:latin typeface="+mn-ea"/>
                <a:ea typeface="+mn-ea"/>
              </a:rPr>
              <a:t>1 </a:t>
            </a:r>
            <a:r>
              <a:rPr lang="zh-CN" altLang="en-US" b="1" smtClean="0">
                <a:solidFill>
                  <a:srgbClr val="000008"/>
                </a:solidFill>
                <a:latin typeface="+mn-ea"/>
                <a:ea typeface="+mn-ea"/>
              </a:rPr>
              <a:t>管道</a:t>
            </a:r>
            <a:r>
              <a:rPr lang="zh-CN" altLang="en-US" b="1" dirty="0">
                <a:solidFill>
                  <a:srgbClr val="000008"/>
                </a:solidFill>
                <a:latin typeface="+mn-ea"/>
                <a:ea typeface="+mn-ea"/>
              </a:rPr>
              <a:t>通信</a:t>
            </a:r>
          </a:p>
        </p:txBody>
      </p:sp>
      <p:sp>
        <p:nvSpPr>
          <p:cNvPr id="5" name="Rectangle 3"/>
          <p:cNvSpPr txBox="1">
            <a:spLocks/>
          </p:cNvSpPr>
          <p:nvPr/>
        </p:nvSpPr>
        <p:spPr>
          <a:xfrm>
            <a:off x="678229" y="986485"/>
            <a:ext cx="7467600" cy="1972597"/>
          </a:xfrm>
          <a:prstGeom prst="rect">
            <a:avLst/>
          </a:prstGeom>
        </p:spPr>
        <p:txBody>
          <a:bodyPr/>
          <a:lstStyle/>
          <a:p>
            <a:pPr marR="0" lvl="0" algn="just" defTabSz="914400" rtl="0" eaLnBrk="1" fontAlgn="base" latinLnBrk="0" hangingPunct="1">
              <a:lnSpc>
                <a:spcPct val="150000"/>
              </a:lnSpc>
              <a:spcBef>
                <a:spcPts val="600"/>
              </a:spcBef>
              <a:spcAft>
                <a:spcPct val="0"/>
              </a:spcAft>
              <a:buClr>
                <a:schemeClr val="accent1"/>
              </a:buClr>
              <a:buSzPct val="60000"/>
              <a:tabLst/>
              <a:defRPr/>
            </a:pPr>
            <a:r>
              <a:rPr lang="zh-CN" altLang="en-US" sz="2000" b="1" kern="0" dirty="0">
                <a:solidFill>
                  <a:srgbClr val="FF0000"/>
                </a:solidFill>
                <a:latin typeface="+mn-ea"/>
                <a:ea typeface="+mn-ea"/>
              </a:rPr>
              <a:t>管道</a:t>
            </a:r>
            <a:r>
              <a:rPr lang="en-US" altLang="zh-CN" sz="2000" b="1" kern="0" dirty="0">
                <a:solidFill>
                  <a:srgbClr val="FF0000"/>
                </a:solidFill>
                <a:latin typeface="+mn-ea"/>
                <a:ea typeface="+mn-ea"/>
              </a:rPr>
              <a:t>(PIPE)</a:t>
            </a:r>
            <a:r>
              <a:rPr lang="zh-CN" altLang="en-US" sz="2000" kern="0" dirty="0">
                <a:solidFill>
                  <a:srgbClr val="000008"/>
                </a:solidFill>
                <a:latin typeface="+mn-ea"/>
                <a:ea typeface="+mn-ea"/>
              </a:rPr>
              <a:t>是</a:t>
            </a:r>
            <a:r>
              <a:rPr lang="en-US" altLang="zh-CN" sz="2000" kern="0" dirty="0">
                <a:solidFill>
                  <a:srgbClr val="000008"/>
                </a:solidFill>
                <a:latin typeface="+mn-ea"/>
                <a:ea typeface="+mn-ea"/>
              </a:rPr>
              <a:t>Linux</a:t>
            </a:r>
            <a:r>
              <a:rPr lang="zh-CN" altLang="en-US" sz="2000" kern="0" dirty="0">
                <a:solidFill>
                  <a:srgbClr val="000008"/>
                </a:solidFill>
                <a:latin typeface="+mn-ea"/>
                <a:ea typeface="+mn-ea"/>
              </a:rPr>
              <a:t>中最常见的</a:t>
            </a:r>
            <a:r>
              <a:rPr lang="en-US" altLang="zh-CN" sz="2000" kern="0" dirty="0">
                <a:solidFill>
                  <a:srgbClr val="000008"/>
                </a:solidFill>
                <a:latin typeface="+mn-ea"/>
                <a:ea typeface="+mn-ea"/>
              </a:rPr>
              <a:t>IPC</a:t>
            </a:r>
            <a:r>
              <a:rPr lang="zh-CN" altLang="en-US" sz="2000" kern="0" dirty="0">
                <a:solidFill>
                  <a:srgbClr val="000008"/>
                </a:solidFill>
                <a:latin typeface="+mn-ea"/>
                <a:ea typeface="+mn-ea"/>
              </a:rPr>
              <a:t>机制，它实际上是在进程间开辟一个固定大小的缓冲区，需要发布信息的进程运行</a:t>
            </a:r>
            <a:r>
              <a:rPr lang="zh-CN" altLang="en-US" sz="2000" b="1" kern="0" dirty="0">
                <a:solidFill>
                  <a:srgbClr val="FF0000"/>
                </a:solidFill>
                <a:latin typeface="+mn-ea"/>
                <a:ea typeface="+mn-ea"/>
              </a:rPr>
              <a:t>写操作</a:t>
            </a:r>
            <a:r>
              <a:rPr lang="zh-CN" altLang="en-US" sz="2000" kern="0" dirty="0">
                <a:solidFill>
                  <a:srgbClr val="000008"/>
                </a:solidFill>
                <a:latin typeface="+mn-ea"/>
                <a:ea typeface="+mn-ea"/>
              </a:rPr>
              <a:t>，需要接受信息的进程运行</a:t>
            </a:r>
            <a:r>
              <a:rPr lang="zh-CN" altLang="en-US" sz="2000" b="1" kern="0" dirty="0">
                <a:solidFill>
                  <a:srgbClr val="FF0000"/>
                </a:solidFill>
                <a:latin typeface="+mn-ea"/>
                <a:ea typeface="+mn-ea"/>
              </a:rPr>
              <a:t>读操作</a:t>
            </a:r>
            <a:r>
              <a:rPr lang="zh-CN" altLang="en-US" sz="2000" kern="0" dirty="0">
                <a:solidFill>
                  <a:srgbClr val="000008"/>
                </a:solidFill>
                <a:latin typeface="+mn-ea"/>
                <a:ea typeface="+mn-ea"/>
              </a:rPr>
              <a:t>。管道是单向的字节流，它把一个进程的标准输出和另一个进程的标准输入连接在一起。</a:t>
            </a:r>
            <a:endParaRPr kumimoji="0" lang="zh-CN" altLang="en-US" sz="2000" i="0" u="none" strike="noStrike" kern="0" cap="none" spc="0" normalizeH="0" baseline="0" noProof="0" dirty="0">
              <a:ln>
                <a:noFill/>
              </a:ln>
              <a:solidFill>
                <a:srgbClr val="000008"/>
              </a:solidFill>
              <a:effectLst/>
              <a:uLnTx/>
              <a:uFillTx/>
              <a:latin typeface="+mn-ea"/>
              <a:ea typeface="+mn-ea"/>
            </a:endParaRPr>
          </a:p>
        </p:txBody>
      </p:sp>
      <p:graphicFrame>
        <p:nvGraphicFramePr>
          <p:cNvPr id="2050" name="Object 6"/>
          <p:cNvGraphicFramePr>
            <a:graphicFrameLocks noChangeAspect="1"/>
          </p:cNvGraphicFramePr>
          <p:nvPr>
            <p:extLst>
              <p:ext uri="{D42A27DB-BD31-4B8C-83A1-F6EECF244321}">
                <p14:modId xmlns:p14="http://schemas.microsoft.com/office/powerpoint/2010/main" val="3087569362"/>
              </p:ext>
            </p:extLst>
          </p:nvPr>
        </p:nvGraphicFramePr>
        <p:xfrm>
          <a:off x="2336385" y="3352913"/>
          <a:ext cx="3932238" cy="1698625"/>
        </p:xfrm>
        <a:graphic>
          <a:graphicData uri="http://schemas.openxmlformats.org/presentationml/2006/ole">
            <mc:AlternateContent xmlns:mc="http://schemas.openxmlformats.org/markup-compatibility/2006">
              <mc:Choice xmlns:v="urn:schemas-microsoft-com:vml" Requires="v">
                <p:oleObj spid="_x0000_s2149" name="Visio" r:id="rId4" imgW="3274551" imgH="1415610" progId="Visio.Drawing.11">
                  <p:embed/>
                </p:oleObj>
              </mc:Choice>
              <mc:Fallback>
                <p:oleObj name="Visio" r:id="rId4" imgW="3274551" imgH="1415610"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6385" y="3352913"/>
                        <a:ext cx="3932238" cy="169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nvSpPr>
        <p:spPr>
          <a:xfrm>
            <a:off x="934427" y="5194356"/>
            <a:ext cx="7211402" cy="1011367"/>
          </a:xfrm>
          <a:prstGeom prst="rect">
            <a:avLst/>
          </a:prstGeom>
          <a:noFill/>
        </p:spPr>
        <p:txBody>
          <a:bodyPr wrap="square" rtlCol="0">
            <a:spAutoFit/>
          </a:bodyPr>
          <a:lstStyle/>
          <a:p>
            <a:pPr algn="just">
              <a:lnSpc>
                <a:spcPct val="150000"/>
              </a:lnSpc>
            </a:pPr>
            <a:r>
              <a:rPr lang="zh-CN" altLang="en-US" sz="1400" b="1" dirty="0">
                <a:solidFill>
                  <a:srgbClr val="0000FF"/>
                </a:solidFill>
                <a:latin typeface="+mn-ea"/>
                <a:ea typeface="+mn-ea"/>
              </a:rPr>
              <a:t>例：</a:t>
            </a:r>
            <a:r>
              <a:rPr lang="en-US" altLang="zh-CN" sz="1400" b="1" dirty="0" err="1">
                <a:solidFill>
                  <a:srgbClr val="0000FF"/>
                </a:solidFill>
                <a:latin typeface="+mn-ea"/>
                <a:ea typeface="+mn-ea"/>
              </a:rPr>
              <a:t>ls</a:t>
            </a:r>
            <a:r>
              <a:rPr lang="en-US" altLang="zh-CN" sz="1400" b="1" dirty="0">
                <a:solidFill>
                  <a:srgbClr val="0000FF"/>
                </a:solidFill>
                <a:latin typeface="+mn-ea"/>
                <a:ea typeface="+mn-ea"/>
              </a:rPr>
              <a:t> –l | sort</a:t>
            </a:r>
          </a:p>
          <a:p>
            <a:pPr algn="just">
              <a:lnSpc>
                <a:spcPct val="150000"/>
              </a:lnSpc>
            </a:pPr>
            <a:r>
              <a:rPr lang="zh-CN" altLang="en-US" sz="1400" b="1" dirty="0">
                <a:solidFill>
                  <a:srgbClr val="0000FF"/>
                </a:solidFill>
                <a:latin typeface="+mn-ea"/>
                <a:ea typeface="+mn-ea"/>
              </a:rPr>
              <a:t>建立了这样一个管道：获取</a:t>
            </a:r>
            <a:r>
              <a:rPr lang="en-US" altLang="zh-CN" sz="1400" b="1" dirty="0" err="1">
                <a:solidFill>
                  <a:srgbClr val="0000FF"/>
                </a:solidFill>
                <a:latin typeface="+mn-ea"/>
                <a:ea typeface="+mn-ea"/>
              </a:rPr>
              <a:t>ls</a:t>
            </a:r>
            <a:r>
              <a:rPr lang="zh-CN" altLang="en-US" sz="1400" b="1" dirty="0">
                <a:solidFill>
                  <a:srgbClr val="0000FF"/>
                </a:solidFill>
                <a:latin typeface="+mn-ea"/>
                <a:ea typeface="+mn-ea"/>
              </a:rPr>
              <a:t>的输出，再将它作为</a:t>
            </a:r>
            <a:r>
              <a:rPr lang="en-US" altLang="zh-CN" sz="1400" b="1" dirty="0">
                <a:solidFill>
                  <a:srgbClr val="0000FF"/>
                </a:solidFill>
                <a:latin typeface="+mn-ea"/>
                <a:ea typeface="+mn-ea"/>
              </a:rPr>
              <a:t>sort</a:t>
            </a:r>
            <a:r>
              <a:rPr lang="zh-CN" altLang="en-US" sz="1400" b="1" dirty="0">
                <a:solidFill>
                  <a:srgbClr val="0000FF"/>
                </a:solidFill>
                <a:latin typeface="+mn-ea"/>
                <a:ea typeface="+mn-ea"/>
              </a:rPr>
              <a:t>命令的输入。形象地说，就是数据沿着管道从左边流到了右边。</a:t>
            </a:r>
          </a:p>
        </p:txBody>
      </p:sp>
    </p:spTree>
    <p:extLst>
      <p:ext uri="{BB962C8B-B14F-4D97-AF65-F5344CB8AC3E}">
        <p14:creationId xmlns:p14="http://schemas.microsoft.com/office/powerpoint/2010/main" val="3594651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blinds(horizontal)">
                                      <p:cBhvr>
                                        <p:cTn id="10" dur="500"/>
                                        <p:tgtEl>
                                          <p:spTgt spid="2050"/>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p:cNvSpPr>
          <p:nvPr/>
        </p:nvSpPr>
        <p:spPr>
          <a:xfrm>
            <a:off x="707336" y="1535158"/>
            <a:ext cx="7840316" cy="4855024"/>
          </a:xfrm>
          <a:prstGeom prst="rect">
            <a:avLst/>
          </a:prstGeom>
        </p:spPr>
        <p:txBody>
          <a:bodyPr/>
          <a:lstStyle/>
          <a:p>
            <a:pPr marR="0" lvl="0" indent="-457200" algn="just" defTabSz="914400" rtl="0" eaLnBrk="1" fontAlgn="base" latinLnBrk="0" hangingPunct="1">
              <a:lnSpc>
                <a:spcPct val="150000"/>
              </a:lnSpc>
              <a:spcBef>
                <a:spcPts val="600"/>
              </a:spcBef>
              <a:spcAft>
                <a:spcPct val="0"/>
              </a:spcAft>
              <a:buSzPct val="60000"/>
              <a:buFont typeface="Wingdings" panose="05000000000000000000" pitchFamily="2" charset="2"/>
              <a:buChar char="Ø"/>
              <a:tabLst/>
              <a:defRPr/>
            </a:pPr>
            <a:r>
              <a:rPr kumimoji="0" lang="zh-CN" altLang="en-US" sz="2000" u="none" strike="noStrike" kern="0" cap="none" spc="0" normalizeH="0" baseline="0" noProof="0" dirty="0">
                <a:ln>
                  <a:noFill/>
                </a:ln>
                <a:solidFill>
                  <a:srgbClr val="000008"/>
                </a:solidFill>
                <a:effectLst/>
                <a:uLnTx/>
                <a:uFillTx/>
                <a:latin typeface="+mn-ea"/>
                <a:ea typeface="+mn-ea"/>
              </a:rPr>
              <a:t>管道式半双工的，数据只能单向流动；需要相互通信时，就要建立两个管道。</a:t>
            </a:r>
            <a:endParaRPr lang="en-US" altLang="zh-CN" sz="2000" kern="0" dirty="0">
              <a:solidFill>
                <a:srgbClr val="000008"/>
              </a:solidFill>
              <a:latin typeface="+mn-ea"/>
              <a:ea typeface="+mn-ea"/>
            </a:endParaRPr>
          </a:p>
          <a:p>
            <a:pPr marR="0" lvl="0" indent="-457200" algn="just" defTabSz="914400" rtl="0" eaLnBrk="1" fontAlgn="base" latinLnBrk="0" hangingPunct="1">
              <a:lnSpc>
                <a:spcPct val="150000"/>
              </a:lnSpc>
              <a:spcBef>
                <a:spcPts val="600"/>
              </a:spcBef>
              <a:spcAft>
                <a:spcPct val="0"/>
              </a:spcAft>
              <a:buSzPct val="60000"/>
              <a:buFont typeface="Wingdings" panose="05000000000000000000" pitchFamily="2" charset="2"/>
              <a:buChar char="Ø"/>
              <a:tabLst/>
              <a:defRPr/>
            </a:pPr>
            <a:r>
              <a:rPr kumimoji="0" lang="zh-CN" altLang="en-US" sz="2000" u="none" strike="noStrike" kern="0" cap="none" spc="0" normalizeH="0" baseline="0" noProof="0" dirty="0">
                <a:ln>
                  <a:noFill/>
                </a:ln>
                <a:solidFill>
                  <a:srgbClr val="000008"/>
                </a:solidFill>
                <a:effectLst/>
                <a:uLnTx/>
                <a:uFillTx/>
                <a:latin typeface="+mn-ea"/>
                <a:ea typeface="+mn-ea"/>
              </a:rPr>
              <a:t>只能用于具有亲缘关系的进程之间的通信（也就是父子进程或者兄弟进程之间，有名管道则突破了这一限制）。</a:t>
            </a:r>
            <a:endParaRPr kumimoji="0" lang="zh-CN" altLang="en-US" sz="2000" u="none" strike="noStrike" kern="0" cap="none" spc="0" normalizeH="0" baseline="0" noProof="0" dirty="0">
              <a:ln>
                <a:noFill/>
              </a:ln>
              <a:solidFill>
                <a:srgbClr val="000008"/>
              </a:solidFill>
              <a:effectLst/>
              <a:uLnTx/>
              <a:uFillTx/>
              <a:latin typeface="+mn-ea"/>
              <a:ea typeface="+mn-ea"/>
              <a:sym typeface="Symbol" pitchFamily="18" charset="2"/>
            </a:endParaRPr>
          </a:p>
          <a:p>
            <a:pPr marL="0" marR="0" lvl="1" indent="-457200" algn="just" defTabSz="914400" rtl="0" eaLnBrk="1" fontAlgn="base" latinLnBrk="0" hangingPunct="1">
              <a:lnSpc>
                <a:spcPct val="150000"/>
              </a:lnSpc>
              <a:spcBef>
                <a:spcPts val="600"/>
              </a:spcBef>
              <a:spcAft>
                <a:spcPct val="0"/>
              </a:spcAft>
              <a:buSzPct val="50000"/>
              <a:buFont typeface="Wingdings" panose="05000000000000000000" pitchFamily="2" charset="2"/>
              <a:buChar char="Ø"/>
              <a:tabLst/>
              <a:defRPr/>
            </a:pPr>
            <a:r>
              <a:rPr lang="zh-CN" altLang="en-US" sz="2000" kern="0" dirty="0">
                <a:solidFill>
                  <a:srgbClr val="000008"/>
                </a:solidFill>
                <a:latin typeface="+mn-ea"/>
                <a:ea typeface="+mn-ea"/>
              </a:rPr>
              <a:t>管道构成一种独立的文件系统</a:t>
            </a:r>
            <a:r>
              <a:rPr kumimoji="0" lang="zh-CN" altLang="en-US" sz="2000" u="none" strike="noStrike" kern="0" cap="none" spc="0" normalizeH="0" baseline="0" noProof="0" dirty="0">
                <a:ln>
                  <a:noFill/>
                </a:ln>
                <a:solidFill>
                  <a:srgbClr val="000008"/>
                </a:solidFill>
                <a:effectLst/>
                <a:uLnTx/>
                <a:uFillTx/>
                <a:latin typeface="+mn-ea"/>
                <a:ea typeface="+mn-ea"/>
              </a:rPr>
              <a:t>，对于它的读写也可以使用普通的</a:t>
            </a:r>
            <a:r>
              <a:rPr kumimoji="0" lang="en-US" altLang="zh-CN" sz="2000" u="none" strike="noStrike" kern="0" cap="none" spc="0" normalizeH="0" baseline="0" noProof="0" dirty="0">
                <a:ln>
                  <a:noFill/>
                </a:ln>
                <a:solidFill>
                  <a:srgbClr val="000008"/>
                </a:solidFill>
                <a:effectLst/>
                <a:uLnTx/>
                <a:uFillTx/>
                <a:latin typeface="+mn-ea"/>
                <a:ea typeface="+mn-ea"/>
              </a:rPr>
              <a:t>read()</a:t>
            </a:r>
            <a:r>
              <a:rPr kumimoji="0" lang="zh-CN" altLang="en-US" sz="2000" u="none" strike="noStrike" kern="0" cap="none" spc="0" normalizeH="0" baseline="0" noProof="0" dirty="0">
                <a:ln>
                  <a:noFill/>
                </a:ln>
                <a:solidFill>
                  <a:srgbClr val="000008"/>
                </a:solidFill>
                <a:effectLst/>
                <a:uLnTx/>
                <a:uFillTx/>
                <a:latin typeface="+mn-ea"/>
                <a:ea typeface="+mn-ea"/>
              </a:rPr>
              <a:t>和</a:t>
            </a:r>
            <a:r>
              <a:rPr kumimoji="0" lang="en-US" altLang="zh-CN" sz="2000" u="none" strike="noStrike" kern="0" cap="none" spc="0" normalizeH="0" baseline="0" noProof="0" dirty="0">
                <a:ln>
                  <a:noFill/>
                </a:ln>
                <a:solidFill>
                  <a:srgbClr val="000008"/>
                </a:solidFill>
                <a:effectLst/>
                <a:uLnTx/>
                <a:uFillTx/>
                <a:latin typeface="+mn-ea"/>
                <a:ea typeface="+mn-ea"/>
              </a:rPr>
              <a:t>write()</a:t>
            </a:r>
            <a:r>
              <a:rPr kumimoji="0" lang="zh-CN" altLang="en-US" sz="2000" u="none" strike="noStrike" kern="0" cap="none" spc="0" normalizeH="0" baseline="0" noProof="0" dirty="0">
                <a:ln>
                  <a:noFill/>
                </a:ln>
                <a:solidFill>
                  <a:srgbClr val="000008"/>
                </a:solidFill>
                <a:effectLst/>
                <a:uLnTx/>
                <a:uFillTx/>
                <a:latin typeface="+mn-ea"/>
                <a:ea typeface="+mn-ea"/>
              </a:rPr>
              <a:t>等函数。但是它不是普通的文件，并不属于其他任何文件系统，并且只存在于内核的内存空间中。 </a:t>
            </a:r>
            <a:endParaRPr kumimoji="0" lang="en-US" altLang="zh-CN" sz="2000" u="none" strike="noStrike" kern="0" cap="none" spc="0" normalizeH="0" baseline="0" noProof="0" dirty="0">
              <a:ln>
                <a:noFill/>
              </a:ln>
              <a:solidFill>
                <a:srgbClr val="000008"/>
              </a:solidFill>
              <a:effectLst/>
              <a:uLnTx/>
              <a:uFillTx/>
              <a:latin typeface="+mn-ea"/>
              <a:ea typeface="+mn-ea"/>
            </a:endParaRPr>
          </a:p>
          <a:p>
            <a:pPr marL="0" marR="0" lvl="1" indent="-457200" algn="just" defTabSz="914400" rtl="0" eaLnBrk="1" fontAlgn="base" latinLnBrk="0" hangingPunct="1">
              <a:lnSpc>
                <a:spcPct val="150000"/>
              </a:lnSpc>
              <a:spcBef>
                <a:spcPts val="600"/>
              </a:spcBef>
              <a:spcAft>
                <a:spcPct val="0"/>
              </a:spcAft>
              <a:buSzPct val="50000"/>
              <a:buFont typeface="Wingdings" panose="05000000000000000000" pitchFamily="2" charset="2"/>
              <a:buChar char="Ø"/>
              <a:tabLst/>
              <a:defRPr/>
            </a:pPr>
            <a:r>
              <a:rPr lang="zh-CN" altLang="en-US" sz="2000" kern="0" dirty="0">
                <a:solidFill>
                  <a:srgbClr val="000008"/>
                </a:solidFill>
                <a:latin typeface="+mn-ea"/>
                <a:ea typeface="+mn-ea"/>
              </a:rPr>
              <a:t>数据的读出和写入都是单向的。一个进程向管道中写的数据被管道另一端的进程读出。写入的数据每次都添加在管道缓冲区的末尾，并且每次都是从缓冲区的头部读出数据。</a:t>
            </a:r>
            <a:endParaRPr kumimoji="0" lang="zh-CN" altLang="en-US" sz="2000" u="none" strike="noStrike" kern="0" cap="none" spc="0" normalizeH="0" baseline="0" noProof="0" dirty="0">
              <a:ln>
                <a:noFill/>
              </a:ln>
              <a:solidFill>
                <a:srgbClr val="000008"/>
              </a:solidFill>
              <a:effectLst/>
              <a:uLnTx/>
              <a:uFillTx/>
              <a:latin typeface="+mn-ea"/>
              <a:ea typeface="+mn-ea"/>
            </a:endParaRPr>
          </a:p>
        </p:txBody>
      </p:sp>
      <p:sp>
        <p:nvSpPr>
          <p:cNvPr id="6" name="Rectangle 2"/>
          <p:cNvSpPr txBox="1">
            <a:spLocks/>
          </p:cNvSpPr>
          <p:nvPr/>
        </p:nvSpPr>
        <p:spPr>
          <a:xfrm>
            <a:off x="805218" y="904233"/>
            <a:ext cx="1553190" cy="450501"/>
          </a:xfrm>
          <a:prstGeom prst="rect">
            <a:avLst/>
          </a:prstGeom>
          <a:solidFill>
            <a:srgbClr val="0000CC"/>
          </a:solidFill>
        </p:spPr>
        <p:txBody>
          <a:bodyPr anchor="ctr" anchorCtr="0"/>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kern="0" cap="none" spc="0" normalizeH="0" baseline="0" noProof="0" dirty="0">
                <a:ln>
                  <a:noFill/>
                </a:ln>
                <a:solidFill>
                  <a:schemeClr val="tx2"/>
                </a:solidFill>
                <a:effectLst/>
                <a:uLnTx/>
                <a:uFillTx/>
                <a:latin typeface="+mj-lt"/>
                <a:ea typeface="+mj-ea"/>
                <a:cs typeface="+mj-cs"/>
              </a:rPr>
              <a:t>管道的特点</a:t>
            </a:r>
          </a:p>
        </p:txBody>
      </p:sp>
      <p:sp>
        <p:nvSpPr>
          <p:cNvPr id="7" name="Rectangle 2"/>
          <p:cNvSpPr>
            <a:spLocks noChangeArrowheads="1"/>
          </p:cNvSpPr>
          <p:nvPr/>
        </p:nvSpPr>
        <p:spPr bwMode="auto">
          <a:xfrm>
            <a:off x="934427" y="160248"/>
            <a:ext cx="4014313" cy="563562"/>
          </a:xfrm>
          <a:prstGeom prst="rect">
            <a:avLst/>
          </a:prstGeom>
          <a:noFill/>
          <a:ln w="9525">
            <a:noFill/>
            <a:miter lim="800000"/>
            <a:headEnd/>
            <a:tailEnd/>
          </a:ln>
          <a:effectLst/>
        </p:spPr>
        <p:txBody>
          <a:bodyPr anchor="ctr"/>
          <a:lstStyle/>
          <a:p>
            <a:r>
              <a:rPr lang="en-US" altLang="zh-CN" b="1" smtClean="0">
                <a:solidFill>
                  <a:srgbClr val="000008"/>
                </a:solidFill>
                <a:latin typeface="+mn-ea"/>
                <a:ea typeface="+mn-ea"/>
              </a:rPr>
              <a:t>1 </a:t>
            </a:r>
            <a:r>
              <a:rPr lang="zh-CN" altLang="en-US" b="1" smtClean="0">
                <a:solidFill>
                  <a:srgbClr val="000008"/>
                </a:solidFill>
                <a:latin typeface="+mn-ea"/>
                <a:ea typeface="+mn-ea"/>
              </a:rPr>
              <a:t>管道</a:t>
            </a:r>
            <a:r>
              <a:rPr lang="zh-CN" altLang="en-US" b="1" dirty="0">
                <a:solidFill>
                  <a:srgbClr val="000008"/>
                </a:solidFill>
                <a:latin typeface="+mn-ea"/>
                <a:ea typeface="+mn-ea"/>
              </a:rPr>
              <a:t>通信</a:t>
            </a:r>
          </a:p>
        </p:txBody>
      </p:sp>
    </p:spTree>
    <p:extLst>
      <p:ext uri="{BB962C8B-B14F-4D97-AF65-F5344CB8AC3E}">
        <p14:creationId xmlns:p14="http://schemas.microsoft.com/office/powerpoint/2010/main" val="3889784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txBox="1">
            <a:spLocks/>
          </p:cNvSpPr>
          <p:nvPr/>
        </p:nvSpPr>
        <p:spPr>
          <a:xfrm>
            <a:off x="606944" y="3110340"/>
            <a:ext cx="8013560" cy="2960935"/>
          </a:xfrm>
          <a:prstGeom prst="rect">
            <a:avLst/>
          </a:prstGeom>
        </p:spPr>
        <p:txBody>
          <a:bodyPr/>
          <a:lstStyle/>
          <a:p>
            <a:pPr lvl="0" indent="457200" algn="just">
              <a:lnSpc>
                <a:spcPct val="150000"/>
              </a:lnSpc>
              <a:spcBef>
                <a:spcPts val="0"/>
              </a:spcBef>
              <a:buSzPct val="80000"/>
              <a:buFont typeface="Wingdings" pitchFamily="2" charset="2"/>
              <a:buChar char="n"/>
            </a:pPr>
            <a:r>
              <a:rPr lang="zh-CN" altLang="en-US" sz="2000" kern="0" dirty="0">
                <a:solidFill>
                  <a:srgbClr val="000008"/>
                </a:solidFill>
                <a:latin typeface="+mn-ea"/>
                <a:ea typeface="+mn-ea"/>
              </a:rPr>
              <a:t>参数</a:t>
            </a:r>
            <a:r>
              <a:rPr lang="en-US" altLang="zh-CN" sz="2000" kern="0" dirty="0" err="1">
                <a:solidFill>
                  <a:srgbClr val="000008"/>
                </a:solidFill>
                <a:latin typeface="+mn-ea"/>
                <a:ea typeface="+mn-ea"/>
              </a:rPr>
              <a:t>fd</a:t>
            </a:r>
            <a:r>
              <a:rPr lang="zh-CN" altLang="en-US" sz="2000" kern="0" dirty="0">
                <a:solidFill>
                  <a:srgbClr val="000008"/>
                </a:solidFill>
                <a:latin typeface="+mn-ea"/>
                <a:ea typeface="+mn-ea"/>
              </a:rPr>
              <a:t>是一个二元整型数组，用于存放调用该函数所建管道的两个文件描述符</a:t>
            </a:r>
            <a:r>
              <a:rPr lang="en-US" altLang="zh-CN" sz="2000" kern="0" dirty="0" err="1">
                <a:solidFill>
                  <a:srgbClr val="000008"/>
                </a:solidFill>
                <a:latin typeface="+mn-ea"/>
              </a:rPr>
              <a:t>fd</a:t>
            </a:r>
            <a:r>
              <a:rPr lang="en-US" altLang="zh-CN" sz="2000" kern="0" dirty="0">
                <a:solidFill>
                  <a:srgbClr val="000008"/>
                </a:solidFill>
                <a:latin typeface="+mn-ea"/>
              </a:rPr>
              <a:t>[0]</a:t>
            </a:r>
            <a:r>
              <a:rPr lang="zh-CN" altLang="en-US" sz="2000" kern="0" dirty="0">
                <a:solidFill>
                  <a:srgbClr val="000008"/>
                </a:solidFill>
                <a:latin typeface="+mn-ea"/>
              </a:rPr>
              <a:t>和</a:t>
            </a:r>
            <a:r>
              <a:rPr lang="en-US" altLang="zh-CN" sz="2000" kern="0" dirty="0" err="1">
                <a:solidFill>
                  <a:srgbClr val="000008"/>
                </a:solidFill>
                <a:latin typeface="+mn-ea"/>
              </a:rPr>
              <a:t>fd</a:t>
            </a:r>
            <a:r>
              <a:rPr lang="en-US" altLang="zh-CN" sz="2000" kern="0" dirty="0">
                <a:solidFill>
                  <a:srgbClr val="000008"/>
                </a:solidFill>
                <a:latin typeface="+mn-ea"/>
              </a:rPr>
              <a:t>[1]</a:t>
            </a:r>
            <a:endParaRPr kumimoji="0" lang="en-US" altLang="zh-CN" sz="2000" i="0" u="none" strike="noStrike" kern="0" cap="none" spc="0" normalizeH="0" baseline="0" noProof="0" dirty="0">
              <a:ln>
                <a:noFill/>
              </a:ln>
              <a:solidFill>
                <a:srgbClr val="000008"/>
              </a:solidFill>
              <a:effectLst/>
              <a:uLnTx/>
              <a:uFillTx/>
              <a:latin typeface="+mn-ea"/>
              <a:ea typeface="+mn-ea"/>
            </a:endParaRPr>
          </a:p>
          <a:p>
            <a:pPr marR="0" lvl="0" indent="457200" algn="just" defTabSz="914400" rtl="0" eaLnBrk="1" fontAlgn="base" latinLnBrk="0" hangingPunct="1">
              <a:lnSpc>
                <a:spcPct val="150000"/>
              </a:lnSpc>
              <a:spcBef>
                <a:spcPts val="0"/>
              </a:spcBef>
              <a:spcAft>
                <a:spcPct val="0"/>
              </a:spcAft>
              <a:buSzPct val="80000"/>
              <a:buFont typeface="Wingdings" pitchFamily="2" charset="2"/>
              <a:buChar char="n"/>
              <a:tabLst/>
              <a:defRPr/>
            </a:pPr>
            <a:r>
              <a:rPr kumimoji="0" lang="zh-CN" altLang="en-US" sz="2000" i="0" u="none" strike="noStrike" kern="0" cap="none" spc="0" normalizeH="0" baseline="0" noProof="0" dirty="0">
                <a:ln>
                  <a:noFill/>
                </a:ln>
                <a:solidFill>
                  <a:srgbClr val="000008"/>
                </a:solidFill>
                <a:effectLst/>
                <a:uLnTx/>
                <a:uFillTx/>
                <a:latin typeface="+mn-ea"/>
                <a:ea typeface="+mn-ea"/>
              </a:rPr>
              <a:t>管道是基于文件描述符的通信方式，当一个管道建立时，它会创建两个文件描述符</a:t>
            </a:r>
            <a:r>
              <a:rPr kumimoji="0" lang="en-US" altLang="zh-CN" sz="2000" i="0" u="none" strike="noStrike" kern="0" cap="none" spc="0" normalizeH="0" baseline="0" noProof="0" dirty="0" err="1">
                <a:ln>
                  <a:noFill/>
                </a:ln>
                <a:solidFill>
                  <a:srgbClr val="000008"/>
                </a:solidFill>
                <a:effectLst/>
                <a:uLnTx/>
                <a:uFillTx/>
                <a:latin typeface="+mn-ea"/>
                <a:ea typeface="+mn-ea"/>
              </a:rPr>
              <a:t>fd</a:t>
            </a:r>
            <a:r>
              <a:rPr kumimoji="0" lang="en-US" altLang="zh-CN" sz="2000" i="0" u="none" strike="noStrike" kern="0" cap="none" spc="0" normalizeH="0" baseline="0" noProof="0" dirty="0">
                <a:ln>
                  <a:noFill/>
                </a:ln>
                <a:solidFill>
                  <a:srgbClr val="000008"/>
                </a:solidFill>
                <a:effectLst/>
                <a:uLnTx/>
                <a:uFillTx/>
                <a:latin typeface="+mn-ea"/>
                <a:ea typeface="+mn-ea"/>
              </a:rPr>
              <a:t>[0]</a:t>
            </a:r>
            <a:r>
              <a:rPr kumimoji="0" lang="zh-CN" altLang="en-US" sz="2000" i="0" u="none" strike="noStrike" kern="0" cap="none" spc="0" normalizeH="0" baseline="0" noProof="0" dirty="0">
                <a:ln>
                  <a:noFill/>
                </a:ln>
                <a:solidFill>
                  <a:srgbClr val="000008"/>
                </a:solidFill>
                <a:effectLst/>
                <a:uLnTx/>
                <a:uFillTx/>
                <a:latin typeface="+mn-ea"/>
                <a:ea typeface="+mn-ea"/>
              </a:rPr>
              <a:t>和</a:t>
            </a:r>
            <a:r>
              <a:rPr kumimoji="0" lang="en-US" altLang="zh-CN" sz="2000" i="0" u="none" strike="noStrike" kern="0" cap="none" spc="0" normalizeH="0" baseline="0" noProof="0" dirty="0" err="1">
                <a:ln>
                  <a:noFill/>
                </a:ln>
                <a:solidFill>
                  <a:srgbClr val="000008"/>
                </a:solidFill>
                <a:effectLst/>
                <a:uLnTx/>
                <a:uFillTx/>
                <a:latin typeface="+mn-ea"/>
                <a:ea typeface="+mn-ea"/>
              </a:rPr>
              <a:t>fd</a:t>
            </a:r>
            <a:r>
              <a:rPr kumimoji="0" lang="en-US" altLang="zh-CN" sz="2000" i="0" u="none" strike="noStrike" kern="0" cap="none" spc="0" normalizeH="0" baseline="0" noProof="0" dirty="0">
                <a:ln>
                  <a:noFill/>
                </a:ln>
                <a:solidFill>
                  <a:srgbClr val="000008"/>
                </a:solidFill>
                <a:effectLst/>
                <a:uLnTx/>
                <a:uFillTx/>
                <a:latin typeface="+mn-ea"/>
                <a:ea typeface="+mn-ea"/>
              </a:rPr>
              <a:t>[1]</a:t>
            </a:r>
            <a:r>
              <a:rPr kumimoji="0" lang="zh-CN" altLang="en-US" sz="2000" i="0" u="none" strike="noStrike" kern="0" cap="none" spc="0" normalizeH="0" baseline="0" noProof="0" dirty="0">
                <a:ln>
                  <a:noFill/>
                </a:ln>
                <a:solidFill>
                  <a:srgbClr val="000008"/>
                </a:solidFill>
                <a:effectLst/>
                <a:uLnTx/>
                <a:uFillTx/>
                <a:latin typeface="+mn-ea"/>
                <a:ea typeface="+mn-ea"/>
              </a:rPr>
              <a:t>，其中</a:t>
            </a:r>
            <a:r>
              <a:rPr kumimoji="0" lang="en-US" altLang="zh-CN" sz="2000" i="0" u="none" strike="noStrike" kern="0" cap="none" spc="0" normalizeH="0" baseline="0" noProof="0" dirty="0" err="1">
                <a:ln>
                  <a:noFill/>
                </a:ln>
                <a:solidFill>
                  <a:srgbClr val="000008"/>
                </a:solidFill>
                <a:effectLst/>
                <a:uLnTx/>
                <a:uFillTx/>
                <a:latin typeface="+mn-ea"/>
                <a:ea typeface="+mn-ea"/>
              </a:rPr>
              <a:t>fd</a:t>
            </a:r>
            <a:r>
              <a:rPr kumimoji="0" lang="en-US" altLang="zh-CN" sz="2000" i="0" u="none" strike="noStrike" kern="0" cap="none" spc="0" normalizeH="0" baseline="0" noProof="0" dirty="0">
                <a:ln>
                  <a:noFill/>
                </a:ln>
                <a:solidFill>
                  <a:srgbClr val="000008"/>
                </a:solidFill>
                <a:effectLst/>
                <a:uLnTx/>
                <a:uFillTx/>
                <a:latin typeface="+mn-ea"/>
                <a:ea typeface="+mn-ea"/>
              </a:rPr>
              <a:t>[0]</a:t>
            </a:r>
            <a:r>
              <a:rPr kumimoji="0" lang="zh-CN" altLang="en-US" sz="2000" i="0" u="none" strike="noStrike" kern="0" cap="none" spc="0" normalizeH="0" baseline="0" noProof="0" dirty="0">
                <a:ln>
                  <a:noFill/>
                </a:ln>
                <a:solidFill>
                  <a:srgbClr val="000008"/>
                </a:solidFill>
                <a:effectLst/>
                <a:uLnTx/>
                <a:uFillTx/>
                <a:latin typeface="+mn-ea"/>
                <a:ea typeface="+mn-ea"/>
              </a:rPr>
              <a:t>固定用于读管道，而</a:t>
            </a:r>
            <a:r>
              <a:rPr kumimoji="0" lang="en-US" altLang="zh-CN" sz="2000" i="0" u="none" strike="noStrike" kern="0" cap="none" spc="0" normalizeH="0" baseline="0" noProof="0" dirty="0" err="1">
                <a:ln>
                  <a:noFill/>
                </a:ln>
                <a:solidFill>
                  <a:srgbClr val="000008"/>
                </a:solidFill>
                <a:effectLst/>
                <a:uLnTx/>
                <a:uFillTx/>
                <a:latin typeface="+mn-ea"/>
                <a:ea typeface="+mn-ea"/>
              </a:rPr>
              <a:t>fd</a:t>
            </a:r>
            <a:r>
              <a:rPr kumimoji="0" lang="en-US" altLang="zh-CN" sz="2000" i="0" u="none" strike="noStrike" kern="0" cap="none" spc="0" normalizeH="0" baseline="0" noProof="0" dirty="0">
                <a:ln>
                  <a:noFill/>
                </a:ln>
                <a:solidFill>
                  <a:srgbClr val="000008"/>
                </a:solidFill>
                <a:effectLst/>
                <a:uLnTx/>
                <a:uFillTx/>
                <a:latin typeface="+mn-ea"/>
                <a:ea typeface="+mn-ea"/>
              </a:rPr>
              <a:t>[1]</a:t>
            </a:r>
            <a:r>
              <a:rPr kumimoji="0" lang="zh-CN" altLang="en-US" sz="2000" i="0" u="none" strike="noStrike" kern="0" cap="none" spc="0" normalizeH="0" baseline="0" noProof="0" dirty="0">
                <a:ln>
                  <a:noFill/>
                </a:ln>
                <a:solidFill>
                  <a:srgbClr val="000008"/>
                </a:solidFill>
                <a:effectLst/>
                <a:uLnTx/>
                <a:uFillTx/>
                <a:latin typeface="+mn-ea"/>
                <a:ea typeface="+mn-ea"/>
              </a:rPr>
              <a:t>固定用于写管道，这样就构成了一个半双工的通道。 </a:t>
            </a:r>
          </a:p>
          <a:p>
            <a:pPr marR="0" lvl="0" indent="457200" algn="just" defTabSz="914400" rtl="0" eaLnBrk="1" fontAlgn="base" latinLnBrk="0" hangingPunct="1">
              <a:lnSpc>
                <a:spcPct val="150000"/>
              </a:lnSpc>
              <a:spcBef>
                <a:spcPts val="0"/>
              </a:spcBef>
              <a:spcAft>
                <a:spcPct val="0"/>
              </a:spcAft>
              <a:buSzPct val="80000"/>
              <a:buFont typeface="Wingdings" pitchFamily="2" charset="2"/>
              <a:buChar char="n"/>
              <a:tabLst/>
              <a:defRPr/>
            </a:pPr>
            <a:r>
              <a:rPr kumimoji="0" lang="zh-CN" altLang="en-US" sz="2000" i="0" u="none" strike="noStrike" kern="0" cap="none" spc="0" normalizeH="0" baseline="0" noProof="0" dirty="0">
                <a:ln>
                  <a:noFill/>
                </a:ln>
                <a:solidFill>
                  <a:srgbClr val="000008"/>
                </a:solidFill>
                <a:effectLst/>
                <a:uLnTx/>
                <a:uFillTx/>
                <a:latin typeface="+mn-ea"/>
                <a:ea typeface="+mn-ea"/>
              </a:rPr>
              <a:t>创建管道可以通过调用</a:t>
            </a:r>
            <a:r>
              <a:rPr kumimoji="0" lang="en-US" altLang="zh-CN" sz="2000" i="0" u="none" strike="noStrike" kern="0" cap="none" spc="0" normalizeH="0" baseline="0" noProof="0" dirty="0">
                <a:ln>
                  <a:noFill/>
                </a:ln>
                <a:solidFill>
                  <a:srgbClr val="000008"/>
                </a:solidFill>
                <a:effectLst/>
                <a:uLnTx/>
                <a:uFillTx/>
                <a:latin typeface="+mn-ea"/>
                <a:ea typeface="+mn-ea"/>
              </a:rPr>
              <a:t>pipe()</a:t>
            </a:r>
            <a:r>
              <a:rPr kumimoji="0" lang="zh-CN" altLang="en-US" sz="2000" i="0" u="none" strike="noStrike" kern="0" cap="none" spc="0" normalizeH="0" baseline="0" noProof="0" dirty="0">
                <a:ln>
                  <a:noFill/>
                </a:ln>
                <a:solidFill>
                  <a:srgbClr val="000008"/>
                </a:solidFill>
                <a:effectLst/>
                <a:uLnTx/>
                <a:uFillTx/>
                <a:latin typeface="+mn-ea"/>
                <a:ea typeface="+mn-ea"/>
              </a:rPr>
              <a:t>来实现。</a:t>
            </a:r>
          </a:p>
        </p:txBody>
      </p:sp>
      <p:graphicFrame>
        <p:nvGraphicFramePr>
          <p:cNvPr id="9" name="表格 8"/>
          <p:cNvGraphicFramePr>
            <a:graphicFrameLocks noGrp="1"/>
          </p:cNvGraphicFramePr>
          <p:nvPr>
            <p:extLst>
              <p:ext uri="{D42A27DB-BD31-4B8C-83A1-F6EECF244321}">
                <p14:modId xmlns:p14="http://schemas.microsoft.com/office/powerpoint/2010/main" val="2898646690"/>
              </p:ext>
            </p:extLst>
          </p:nvPr>
        </p:nvGraphicFramePr>
        <p:xfrm>
          <a:off x="805218" y="1541657"/>
          <a:ext cx="7255912" cy="1381760"/>
        </p:xfrm>
        <a:graphic>
          <a:graphicData uri="http://schemas.openxmlformats.org/drawingml/2006/table">
            <a:tbl>
              <a:tblPr firstRow="1" bandRow="1">
                <a:tableStyleId>{D7AC3CCA-C797-4891-BE02-D94E43425B78}</a:tableStyleId>
              </a:tblPr>
              <a:tblGrid>
                <a:gridCol w="1480782">
                  <a:extLst>
                    <a:ext uri="{9D8B030D-6E8A-4147-A177-3AD203B41FA5}">
                      <a16:colId xmlns:a16="http://schemas.microsoft.com/office/drawing/2014/main" xmlns="" val="20000"/>
                    </a:ext>
                  </a:extLst>
                </a:gridCol>
                <a:gridCol w="5775130">
                  <a:extLst>
                    <a:ext uri="{9D8B030D-6E8A-4147-A177-3AD203B41FA5}">
                      <a16:colId xmlns:a16="http://schemas.microsoft.com/office/drawing/2014/main" xmlns="" val="20001"/>
                    </a:ext>
                  </a:extLst>
                </a:gridCol>
              </a:tblGrid>
              <a:tr h="593787">
                <a:tc>
                  <a:txBody>
                    <a:bodyPr/>
                    <a:lstStyle/>
                    <a:p>
                      <a:r>
                        <a:rPr lang="zh-CN" altLang="en-US" sz="1800" b="0" dirty="0">
                          <a:solidFill>
                            <a:sysClr val="windowText" lastClr="000000"/>
                          </a:solidFill>
                          <a:latin typeface="+mn-ea"/>
                          <a:ea typeface="+mn-ea"/>
                        </a:rPr>
                        <a:t>函数原型</a:t>
                      </a:r>
                    </a:p>
                  </a:txBody>
                  <a:tcPr anchor="ct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800" b="0" dirty="0">
                          <a:solidFill>
                            <a:sysClr val="windowText" lastClr="000000"/>
                          </a:solidFill>
                          <a:latin typeface="+mn-ea"/>
                          <a:ea typeface="+mn-ea"/>
                        </a:rPr>
                        <a:t>#include&lt;</a:t>
                      </a:r>
                      <a:r>
                        <a:rPr lang="en-US" altLang="zh-CN" sz="1800" b="0" dirty="0" err="1">
                          <a:solidFill>
                            <a:sysClr val="windowText" lastClr="000000"/>
                          </a:solidFill>
                          <a:latin typeface="+mn-ea"/>
                          <a:ea typeface="+mn-ea"/>
                        </a:rPr>
                        <a:t>unistd.h</a:t>
                      </a:r>
                      <a:r>
                        <a:rPr lang="en-US" altLang="zh-CN" sz="1800" b="0" dirty="0">
                          <a:solidFill>
                            <a:sysClr val="windowText" lastClr="000000"/>
                          </a:solidFill>
                          <a:latin typeface="+mn-ea"/>
                          <a:ea typeface="+mn-ea"/>
                        </a:rPr>
                        <a:t>&gt;</a:t>
                      </a:r>
                    </a:p>
                    <a:p>
                      <a:r>
                        <a:rPr lang="en-US" altLang="zh-CN" sz="1800" b="0" dirty="0" err="1">
                          <a:solidFill>
                            <a:sysClr val="windowText" lastClr="000000"/>
                          </a:solidFill>
                          <a:latin typeface="+mn-ea"/>
                          <a:ea typeface="+mn-ea"/>
                        </a:rPr>
                        <a:t>int</a:t>
                      </a:r>
                      <a:r>
                        <a:rPr lang="en-US" altLang="zh-CN" sz="1800" b="0" baseline="0" dirty="0">
                          <a:solidFill>
                            <a:sysClr val="windowText" lastClr="000000"/>
                          </a:solidFill>
                          <a:latin typeface="+mn-ea"/>
                          <a:ea typeface="+mn-ea"/>
                        </a:rPr>
                        <a:t> pipe(</a:t>
                      </a:r>
                      <a:r>
                        <a:rPr lang="en-US" altLang="zh-CN" sz="1800" b="0" baseline="0" dirty="0" err="1">
                          <a:solidFill>
                            <a:sysClr val="windowText" lastClr="000000"/>
                          </a:solidFill>
                          <a:latin typeface="+mn-ea"/>
                          <a:ea typeface="+mn-ea"/>
                        </a:rPr>
                        <a:t>int</a:t>
                      </a:r>
                      <a:r>
                        <a:rPr lang="en-US" altLang="zh-CN" sz="1800" b="0" baseline="0" dirty="0">
                          <a:solidFill>
                            <a:sysClr val="windowText" lastClr="000000"/>
                          </a:solidFill>
                          <a:latin typeface="+mn-ea"/>
                          <a:ea typeface="+mn-ea"/>
                        </a:rPr>
                        <a:t> </a:t>
                      </a:r>
                      <a:r>
                        <a:rPr lang="en-US" altLang="zh-CN" sz="1800" b="0" baseline="0" dirty="0" err="1">
                          <a:solidFill>
                            <a:sysClr val="windowText" lastClr="000000"/>
                          </a:solidFill>
                          <a:latin typeface="+mn-ea"/>
                          <a:ea typeface="+mn-ea"/>
                        </a:rPr>
                        <a:t>fd</a:t>
                      </a:r>
                      <a:r>
                        <a:rPr lang="en-US" altLang="zh-CN" sz="1800" b="0" baseline="0" dirty="0">
                          <a:solidFill>
                            <a:sysClr val="windowText" lastClr="000000"/>
                          </a:solidFill>
                          <a:latin typeface="+mn-ea"/>
                          <a:ea typeface="+mn-ea"/>
                        </a:rPr>
                        <a:t>[2])</a:t>
                      </a:r>
                      <a:endParaRPr lang="en-US" altLang="zh-CN" sz="1800" b="0" dirty="0">
                        <a:solidFill>
                          <a:sysClr val="windowText" lastClr="000000"/>
                        </a:solidFill>
                        <a:latin typeface="+mn-ea"/>
                        <a:ea typeface="+mn-ea"/>
                      </a:endParaRP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370840">
                <a:tc>
                  <a:txBody>
                    <a:bodyPr/>
                    <a:lstStyle/>
                    <a:p>
                      <a:r>
                        <a:rPr lang="zh-CN" altLang="en-US" sz="1800" b="0" dirty="0">
                          <a:solidFill>
                            <a:sysClr val="windowText" lastClr="000000"/>
                          </a:solidFill>
                          <a:latin typeface="+mn-ea"/>
                          <a:ea typeface="+mn-ea"/>
                        </a:rPr>
                        <a:t>函数参数</a:t>
                      </a:r>
                    </a:p>
                  </a:txBody>
                  <a:tcPr anchor="ct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zh-CN" altLang="en-US" sz="1800" b="0" baseline="0" dirty="0">
                          <a:solidFill>
                            <a:sysClr val="windowText" lastClr="000000"/>
                          </a:solidFill>
                          <a:latin typeface="+mn-ea"/>
                          <a:ea typeface="+mn-ea"/>
                        </a:rPr>
                        <a:t>数组</a:t>
                      </a:r>
                      <a:r>
                        <a:rPr lang="en-US" altLang="zh-CN" sz="1800" b="0" baseline="0" dirty="0" err="1">
                          <a:solidFill>
                            <a:sysClr val="windowText" lastClr="000000"/>
                          </a:solidFill>
                          <a:latin typeface="+mn-ea"/>
                          <a:ea typeface="+mn-ea"/>
                        </a:rPr>
                        <a:t>fd</a:t>
                      </a:r>
                      <a:r>
                        <a:rPr lang="en-US" altLang="zh-CN" sz="1800" b="0" baseline="0" dirty="0">
                          <a:solidFill>
                            <a:sysClr val="windowText" lastClr="000000"/>
                          </a:solidFill>
                          <a:latin typeface="+mn-ea"/>
                          <a:ea typeface="+mn-ea"/>
                        </a:rPr>
                        <a:t>[2]</a:t>
                      </a:r>
                      <a:r>
                        <a:rPr lang="zh-CN" altLang="en-US" sz="1800" b="0" baseline="0" dirty="0">
                          <a:solidFill>
                            <a:sysClr val="windowText" lastClr="000000"/>
                          </a:solidFill>
                          <a:latin typeface="+mn-ea"/>
                          <a:ea typeface="+mn-ea"/>
                        </a:rPr>
                        <a:t>是管道的两个文件描述符</a:t>
                      </a:r>
                      <a:endParaRPr lang="en-US" altLang="zh-CN" sz="1800" b="0" baseline="0" dirty="0">
                        <a:solidFill>
                          <a:sysClr val="windowText" lastClr="000000"/>
                        </a:solidFill>
                        <a:latin typeface="+mn-ea"/>
                        <a:ea typeface="+mn-ea"/>
                      </a:endParaRP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370840">
                <a:tc>
                  <a:txBody>
                    <a:bodyPr/>
                    <a:lstStyle/>
                    <a:p>
                      <a:r>
                        <a:rPr lang="zh-CN" altLang="en-US" sz="1800" b="0" dirty="0">
                          <a:solidFill>
                            <a:sysClr val="windowText" lastClr="000000"/>
                          </a:solidFill>
                          <a:latin typeface="+mn-ea"/>
                          <a:ea typeface="+mn-ea"/>
                        </a:rPr>
                        <a:t>函数返回值</a:t>
                      </a:r>
                    </a:p>
                  </a:txBody>
                  <a:tcPr anchor="ct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zh-CN" altLang="en-US" sz="1800" b="0" dirty="0">
                          <a:solidFill>
                            <a:sysClr val="windowText" lastClr="000000"/>
                          </a:solidFill>
                          <a:latin typeface="+mn-ea"/>
                          <a:ea typeface="+mn-ea"/>
                        </a:rPr>
                        <a:t>成功：返回</a:t>
                      </a:r>
                      <a:r>
                        <a:rPr lang="en-US" altLang="zh-CN" sz="1800" b="0" dirty="0">
                          <a:solidFill>
                            <a:sysClr val="windowText" lastClr="000000"/>
                          </a:solidFill>
                          <a:latin typeface="+mn-ea"/>
                          <a:ea typeface="+mn-ea"/>
                        </a:rPr>
                        <a:t>0</a:t>
                      </a:r>
                      <a:r>
                        <a:rPr lang="zh-CN" altLang="en-US" sz="1800" b="0" dirty="0">
                          <a:solidFill>
                            <a:sysClr val="windowText" lastClr="000000"/>
                          </a:solidFill>
                          <a:latin typeface="+mn-ea"/>
                          <a:ea typeface="+mn-ea"/>
                        </a:rPr>
                        <a:t>；失败：返回</a:t>
                      </a:r>
                      <a:r>
                        <a:rPr lang="en-US" altLang="zh-CN" sz="1800" b="0" dirty="0">
                          <a:solidFill>
                            <a:sysClr val="windowText" lastClr="000000"/>
                          </a:solidFill>
                          <a:latin typeface="+mn-ea"/>
                          <a:ea typeface="+mn-ea"/>
                        </a:rPr>
                        <a:t>-1</a:t>
                      </a:r>
                      <a:r>
                        <a:rPr lang="zh-CN" altLang="en-US" sz="1800" b="0" dirty="0">
                          <a:solidFill>
                            <a:sysClr val="windowText" lastClr="000000"/>
                          </a:solidFill>
                          <a:latin typeface="+mn-ea"/>
                          <a:ea typeface="+mn-ea"/>
                        </a:rPr>
                        <a:t>；</a:t>
                      </a: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bl>
          </a:graphicData>
        </a:graphic>
      </p:graphicFrame>
      <p:sp>
        <p:nvSpPr>
          <p:cNvPr id="7" name="Rectangle 2"/>
          <p:cNvSpPr>
            <a:spLocks noChangeArrowheads="1"/>
          </p:cNvSpPr>
          <p:nvPr/>
        </p:nvSpPr>
        <p:spPr bwMode="auto">
          <a:xfrm>
            <a:off x="934427" y="160248"/>
            <a:ext cx="4014313" cy="563562"/>
          </a:xfrm>
          <a:prstGeom prst="rect">
            <a:avLst/>
          </a:prstGeom>
          <a:noFill/>
          <a:ln w="9525">
            <a:noFill/>
            <a:miter lim="800000"/>
            <a:headEnd/>
            <a:tailEnd/>
          </a:ln>
          <a:effectLst/>
        </p:spPr>
        <p:txBody>
          <a:bodyPr anchor="ctr"/>
          <a:lstStyle/>
          <a:p>
            <a:r>
              <a:rPr lang="en-US" altLang="zh-CN" b="1" smtClean="0">
                <a:solidFill>
                  <a:srgbClr val="000008"/>
                </a:solidFill>
                <a:latin typeface="+mn-ea"/>
                <a:ea typeface="+mn-ea"/>
              </a:rPr>
              <a:t>1 </a:t>
            </a:r>
            <a:r>
              <a:rPr lang="zh-CN" altLang="en-US" b="1" smtClean="0">
                <a:solidFill>
                  <a:srgbClr val="000008"/>
                </a:solidFill>
                <a:latin typeface="+mn-ea"/>
                <a:ea typeface="+mn-ea"/>
              </a:rPr>
              <a:t>管道</a:t>
            </a:r>
            <a:r>
              <a:rPr lang="zh-CN" altLang="en-US" b="1" dirty="0">
                <a:solidFill>
                  <a:srgbClr val="000008"/>
                </a:solidFill>
                <a:latin typeface="+mn-ea"/>
                <a:ea typeface="+mn-ea"/>
              </a:rPr>
              <a:t>通信</a:t>
            </a:r>
          </a:p>
        </p:txBody>
      </p:sp>
      <p:sp>
        <p:nvSpPr>
          <p:cNvPr id="10" name="Rectangle 2"/>
          <p:cNvSpPr txBox="1">
            <a:spLocks/>
          </p:cNvSpPr>
          <p:nvPr/>
        </p:nvSpPr>
        <p:spPr>
          <a:xfrm>
            <a:off x="805218" y="904233"/>
            <a:ext cx="1977739" cy="450501"/>
          </a:xfrm>
          <a:prstGeom prst="rect">
            <a:avLst/>
          </a:prstGeom>
          <a:solidFill>
            <a:srgbClr val="0000CC"/>
          </a:solidFill>
        </p:spPr>
        <p:txBody>
          <a:bodyPr anchor="ctr" anchorCtr="0"/>
          <a:lstStyle/>
          <a:p>
            <a:pPr lvl="0" algn="ctr">
              <a:defRPr/>
            </a:pPr>
            <a:r>
              <a:rPr lang="zh-CN" altLang="en-US" sz="2000" b="1" kern="0">
                <a:solidFill>
                  <a:schemeClr val="tx2"/>
                </a:solidFill>
                <a:latin typeface="+mj-lt"/>
                <a:ea typeface="+mj-ea"/>
                <a:cs typeface="+mj-cs"/>
              </a:rPr>
              <a:t>管道的创建函数</a:t>
            </a:r>
            <a:endParaRPr lang="zh-CN" altLang="en-US" sz="2000" b="1" kern="0" dirty="0">
              <a:solidFill>
                <a:schemeClr val="tx2"/>
              </a:solidFill>
              <a:latin typeface="+mj-lt"/>
              <a:ea typeface="+mj-ea"/>
              <a:cs typeface="+mj-cs"/>
            </a:endParaRPr>
          </a:p>
        </p:txBody>
      </p:sp>
    </p:spTree>
    <p:extLst>
      <p:ext uri="{BB962C8B-B14F-4D97-AF65-F5344CB8AC3E}">
        <p14:creationId xmlns:p14="http://schemas.microsoft.com/office/powerpoint/2010/main" val="4213277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txBox="1">
            <a:spLocks/>
          </p:cNvSpPr>
          <p:nvPr/>
        </p:nvSpPr>
        <p:spPr>
          <a:xfrm>
            <a:off x="586628" y="1453583"/>
            <a:ext cx="8013560" cy="991443"/>
          </a:xfrm>
          <a:prstGeom prst="rect">
            <a:avLst/>
          </a:prstGeom>
        </p:spPr>
        <p:txBody>
          <a:bodyPr/>
          <a:lstStyle/>
          <a:p>
            <a:pPr lvl="0" indent="457200" algn="just">
              <a:lnSpc>
                <a:spcPct val="150000"/>
              </a:lnSpc>
              <a:spcBef>
                <a:spcPts val="0"/>
              </a:spcBef>
              <a:buClr>
                <a:schemeClr val="accent1"/>
              </a:buClr>
              <a:buSzPct val="60000"/>
            </a:pPr>
            <a:r>
              <a:rPr kumimoji="0" lang="zh-CN" altLang="en-US" sz="2000" i="0" u="none" strike="noStrike" kern="0" cap="none" spc="0" normalizeH="0" baseline="0" noProof="0" dirty="0">
                <a:ln>
                  <a:noFill/>
                </a:ln>
                <a:solidFill>
                  <a:srgbClr val="000008"/>
                </a:solidFill>
                <a:effectLst/>
                <a:uLnTx/>
                <a:uFillTx/>
                <a:latin typeface="+mn-ea"/>
                <a:ea typeface="+mn-ea"/>
                <a:cs typeface="+mn-cs"/>
              </a:rPr>
              <a:t>管道的读写使用的是</a:t>
            </a:r>
            <a:r>
              <a:rPr kumimoji="0" lang="zh-CN" altLang="en-US" sz="2000" i="0" u="none" strike="noStrike" kern="0" cap="none" spc="0" normalizeH="0" baseline="0" noProof="0" dirty="0">
                <a:ln>
                  <a:noFill/>
                </a:ln>
                <a:solidFill>
                  <a:srgbClr val="FF0000"/>
                </a:solidFill>
                <a:effectLst/>
                <a:uLnTx/>
                <a:uFillTx/>
                <a:latin typeface="+mn-ea"/>
                <a:ea typeface="+mn-ea"/>
                <a:cs typeface="+mn-cs"/>
              </a:rPr>
              <a:t>文件描述符</a:t>
            </a:r>
            <a:r>
              <a:rPr kumimoji="0" lang="zh-CN" altLang="en-US" sz="2000" i="0" u="none" strike="noStrike" kern="0" cap="none" spc="0" normalizeH="0" baseline="0" noProof="0" dirty="0">
                <a:ln>
                  <a:noFill/>
                </a:ln>
                <a:solidFill>
                  <a:srgbClr val="000008"/>
                </a:solidFill>
                <a:effectLst/>
                <a:uLnTx/>
                <a:uFillTx/>
                <a:latin typeface="+mn-ea"/>
                <a:ea typeface="+mn-ea"/>
                <a:cs typeface="+mn-cs"/>
              </a:rPr>
              <a:t>，而不是文件流，所以必须使用底层系统调用函数来访问数据。</a:t>
            </a:r>
          </a:p>
        </p:txBody>
      </p:sp>
      <p:sp>
        <p:nvSpPr>
          <p:cNvPr id="7" name="Rectangle 3"/>
          <p:cNvSpPr txBox="1">
            <a:spLocks/>
          </p:cNvSpPr>
          <p:nvPr/>
        </p:nvSpPr>
        <p:spPr>
          <a:xfrm>
            <a:off x="369321" y="2543875"/>
            <a:ext cx="8013560" cy="3682755"/>
          </a:xfrm>
          <a:prstGeom prst="rect">
            <a:avLst/>
          </a:prstGeom>
        </p:spPr>
        <p:txBody>
          <a:bodyPr/>
          <a:lstStyle/>
          <a:p>
            <a:pPr lvl="0" indent="457200" algn="just">
              <a:lnSpc>
                <a:spcPct val="150000"/>
              </a:lnSpc>
              <a:spcBef>
                <a:spcPts val="0"/>
              </a:spcBef>
              <a:buClr>
                <a:schemeClr val="accent1"/>
              </a:buClr>
              <a:buSzPct val="60000"/>
            </a:pPr>
            <a:r>
              <a:rPr kumimoji="0" lang="zh-CN" altLang="en-US" sz="2000" i="0" u="none" strike="noStrike" kern="0" cap="none" spc="0" normalizeH="0" baseline="0" noProof="0" dirty="0">
                <a:ln>
                  <a:noFill/>
                </a:ln>
                <a:solidFill>
                  <a:srgbClr val="000008"/>
                </a:solidFill>
                <a:effectLst/>
                <a:uLnTx/>
                <a:uFillTx/>
                <a:latin typeface="+mn-ea"/>
                <a:ea typeface="+mn-ea"/>
              </a:rPr>
              <a:t>（</a:t>
            </a:r>
            <a:r>
              <a:rPr kumimoji="0" lang="en-US" altLang="zh-CN" sz="2000" i="0" u="none" strike="noStrike" kern="0" cap="none" spc="0" normalizeH="0" baseline="0" noProof="0" dirty="0">
                <a:ln>
                  <a:noFill/>
                </a:ln>
                <a:solidFill>
                  <a:srgbClr val="000008"/>
                </a:solidFill>
                <a:effectLst/>
                <a:uLnTx/>
                <a:uFillTx/>
                <a:latin typeface="+mn-ea"/>
                <a:ea typeface="+mn-ea"/>
              </a:rPr>
              <a:t>1</a:t>
            </a:r>
            <a:r>
              <a:rPr kumimoji="0" lang="zh-CN" altLang="en-US" sz="2000" i="0" u="none" strike="noStrike" kern="0" cap="none" spc="0" normalizeH="0" baseline="0" noProof="0" dirty="0">
                <a:ln>
                  <a:noFill/>
                </a:ln>
                <a:solidFill>
                  <a:srgbClr val="000008"/>
                </a:solidFill>
                <a:effectLst/>
                <a:uLnTx/>
                <a:uFillTx/>
                <a:latin typeface="+mn-ea"/>
                <a:ea typeface="+mn-ea"/>
              </a:rPr>
              <a:t>）写管道</a:t>
            </a:r>
            <a:endParaRPr kumimoji="0" lang="en-US" altLang="zh-CN" sz="2000" i="0" u="none" strike="noStrike" kern="0" cap="none" spc="0" normalizeH="0" baseline="0" noProof="0" dirty="0">
              <a:ln>
                <a:noFill/>
              </a:ln>
              <a:solidFill>
                <a:srgbClr val="000008"/>
              </a:solidFill>
              <a:effectLst/>
              <a:uLnTx/>
              <a:uFillTx/>
              <a:latin typeface="+mn-ea"/>
              <a:ea typeface="+mn-ea"/>
            </a:endParaRPr>
          </a:p>
          <a:p>
            <a:pPr lvl="0" indent="457200" algn="just">
              <a:spcBef>
                <a:spcPts val="0"/>
              </a:spcBef>
              <a:buClr>
                <a:schemeClr val="accent1"/>
              </a:buClr>
              <a:buSzPct val="60000"/>
            </a:pPr>
            <a:r>
              <a:rPr lang="en-US" altLang="zh-CN" sz="2000" kern="0" dirty="0">
                <a:solidFill>
                  <a:srgbClr val="FF0000"/>
                </a:solidFill>
                <a:latin typeface="+mn-ea"/>
                <a:ea typeface="+mn-ea"/>
              </a:rPr>
              <a:t>ret = write</a:t>
            </a:r>
            <a:r>
              <a:rPr lang="zh-CN" altLang="en-US" sz="2000" kern="0" dirty="0">
                <a:solidFill>
                  <a:srgbClr val="FF0000"/>
                </a:solidFill>
                <a:latin typeface="+mn-ea"/>
                <a:ea typeface="+mn-ea"/>
              </a:rPr>
              <a:t>（</a:t>
            </a:r>
            <a:r>
              <a:rPr lang="en-US" altLang="zh-CN" sz="2000" kern="0" dirty="0" err="1">
                <a:solidFill>
                  <a:srgbClr val="FF0000"/>
                </a:solidFill>
                <a:latin typeface="+mn-ea"/>
                <a:ea typeface="+mn-ea"/>
              </a:rPr>
              <a:t>fd</a:t>
            </a:r>
            <a:r>
              <a:rPr lang="en-US" altLang="zh-CN" sz="2000" kern="0" dirty="0">
                <a:solidFill>
                  <a:srgbClr val="FF0000"/>
                </a:solidFill>
                <a:latin typeface="+mn-ea"/>
                <a:ea typeface="+mn-ea"/>
              </a:rPr>
              <a:t>[1], </a:t>
            </a:r>
            <a:r>
              <a:rPr lang="en-US" altLang="zh-CN" sz="2000" kern="0" dirty="0" err="1">
                <a:solidFill>
                  <a:srgbClr val="FF0000"/>
                </a:solidFill>
                <a:latin typeface="+mn-ea"/>
                <a:ea typeface="+mn-ea"/>
              </a:rPr>
              <a:t>buf</a:t>
            </a:r>
            <a:r>
              <a:rPr lang="zh-CN" altLang="en-US" sz="2000" kern="0" dirty="0">
                <a:solidFill>
                  <a:srgbClr val="FF0000"/>
                </a:solidFill>
                <a:latin typeface="+mn-ea"/>
                <a:ea typeface="+mn-ea"/>
              </a:rPr>
              <a:t>，</a:t>
            </a:r>
            <a:r>
              <a:rPr lang="en-US" altLang="zh-CN" sz="2000" kern="0" dirty="0">
                <a:solidFill>
                  <a:srgbClr val="FF0000"/>
                </a:solidFill>
                <a:latin typeface="+mn-ea"/>
                <a:ea typeface="+mn-ea"/>
              </a:rPr>
              <a:t>n</a:t>
            </a:r>
            <a:r>
              <a:rPr lang="zh-CN" altLang="en-US" sz="2000" kern="0" dirty="0">
                <a:solidFill>
                  <a:srgbClr val="FF0000"/>
                </a:solidFill>
                <a:latin typeface="+mn-ea"/>
                <a:ea typeface="+mn-ea"/>
              </a:rPr>
              <a:t>）；</a:t>
            </a:r>
            <a:endParaRPr lang="en-US" altLang="zh-CN" sz="2000" kern="0" dirty="0">
              <a:solidFill>
                <a:srgbClr val="FF0000"/>
              </a:solidFill>
              <a:latin typeface="+mn-ea"/>
              <a:ea typeface="+mn-ea"/>
            </a:endParaRPr>
          </a:p>
          <a:p>
            <a:pPr lvl="0" indent="457200" algn="just">
              <a:spcBef>
                <a:spcPts val="0"/>
              </a:spcBef>
              <a:buClr>
                <a:schemeClr val="accent1"/>
              </a:buClr>
              <a:buSzPct val="60000"/>
            </a:pPr>
            <a:r>
              <a:rPr lang="zh-CN" altLang="en-US" sz="2000" kern="0" dirty="0">
                <a:solidFill>
                  <a:srgbClr val="000008"/>
                </a:solidFill>
                <a:latin typeface="+mn-ea"/>
                <a:ea typeface="+mn-ea"/>
              </a:rPr>
              <a:t>若管道已满，则被阻塞，直到管道另一端</a:t>
            </a:r>
            <a:r>
              <a:rPr lang="en-US" altLang="zh-CN" sz="2000" kern="0" dirty="0">
                <a:solidFill>
                  <a:srgbClr val="000008"/>
                </a:solidFill>
                <a:latin typeface="+mn-ea"/>
                <a:ea typeface="+mn-ea"/>
              </a:rPr>
              <a:t>read</a:t>
            </a:r>
            <a:r>
              <a:rPr lang="zh-CN" altLang="en-US" sz="2000" kern="0" dirty="0">
                <a:solidFill>
                  <a:srgbClr val="000008"/>
                </a:solidFill>
                <a:latin typeface="+mn-ea"/>
                <a:ea typeface="+mn-ea"/>
              </a:rPr>
              <a:t>将管道数据取走</a:t>
            </a:r>
            <a:endParaRPr lang="en-US" altLang="zh-CN" sz="2000" kern="0" dirty="0">
              <a:solidFill>
                <a:srgbClr val="000008"/>
              </a:solidFill>
              <a:latin typeface="+mn-ea"/>
              <a:ea typeface="+mn-ea"/>
            </a:endParaRPr>
          </a:p>
          <a:p>
            <a:pPr lvl="0" indent="457200" algn="just">
              <a:lnSpc>
                <a:spcPct val="150000"/>
              </a:lnSpc>
              <a:spcBef>
                <a:spcPts val="0"/>
              </a:spcBef>
              <a:buClr>
                <a:schemeClr val="accent1"/>
              </a:buClr>
              <a:buSzPct val="60000"/>
            </a:pPr>
            <a:r>
              <a:rPr lang="zh-CN" altLang="en-US" sz="2000" kern="0" dirty="0">
                <a:solidFill>
                  <a:srgbClr val="000008"/>
                </a:solidFill>
                <a:latin typeface="+mn-ea"/>
                <a:ea typeface="+mn-ea"/>
              </a:rPr>
              <a:t>（</a:t>
            </a:r>
            <a:r>
              <a:rPr lang="en-US" altLang="zh-CN" sz="2000" kern="0" dirty="0">
                <a:solidFill>
                  <a:srgbClr val="000008"/>
                </a:solidFill>
                <a:latin typeface="+mn-ea"/>
                <a:ea typeface="+mn-ea"/>
              </a:rPr>
              <a:t>2</a:t>
            </a:r>
            <a:r>
              <a:rPr lang="zh-CN" altLang="en-US" sz="2000" kern="0" dirty="0">
                <a:solidFill>
                  <a:srgbClr val="000008"/>
                </a:solidFill>
                <a:latin typeface="+mn-ea"/>
                <a:ea typeface="+mn-ea"/>
              </a:rPr>
              <a:t>）读管道</a:t>
            </a:r>
            <a:endParaRPr lang="en-US" altLang="zh-CN" sz="2000" kern="0" dirty="0">
              <a:solidFill>
                <a:srgbClr val="000008"/>
              </a:solidFill>
              <a:latin typeface="+mn-ea"/>
              <a:ea typeface="+mn-ea"/>
            </a:endParaRPr>
          </a:p>
          <a:p>
            <a:pPr lvl="0" indent="457200" algn="just">
              <a:spcBef>
                <a:spcPts val="0"/>
              </a:spcBef>
              <a:buClr>
                <a:schemeClr val="accent1"/>
              </a:buClr>
              <a:buSzPct val="60000"/>
            </a:pPr>
            <a:r>
              <a:rPr lang="en-US" altLang="zh-CN" sz="2000" kern="0" dirty="0">
                <a:solidFill>
                  <a:srgbClr val="FF0000"/>
                </a:solidFill>
                <a:latin typeface="+mn-ea"/>
                <a:ea typeface="+mn-ea"/>
              </a:rPr>
              <a:t>ret = read </a:t>
            </a:r>
            <a:r>
              <a:rPr lang="zh-CN" altLang="en-US" sz="2000" kern="0" dirty="0">
                <a:solidFill>
                  <a:srgbClr val="FF0000"/>
                </a:solidFill>
                <a:latin typeface="+mn-ea"/>
                <a:ea typeface="+mn-ea"/>
              </a:rPr>
              <a:t>（ </a:t>
            </a:r>
            <a:r>
              <a:rPr lang="en-US" altLang="zh-CN" sz="2000" kern="0" dirty="0" err="1">
                <a:solidFill>
                  <a:srgbClr val="FF0000"/>
                </a:solidFill>
                <a:latin typeface="+mn-ea"/>
                <a:ea typeface="+mn-ea"/>
              </a:rPr>
              <a:t>fd</a:t>
            </a:r>
            <a:r>
              <a:rPr lang="en-US" altLang="zh-CN" sz="2000" kern="0" dirty="0">
                <a:solidFill>
                  <a:srgbClr val="FF0000"/>
                </a:solidFill>
                <a:latin typeface="+mn-ea"/>
                <a:ea typeface="+mn-ea"/>
              </a:rPr>
              <a:t>[0]</a:t>
            </a:r>
            <a:r>
              <a:rPr lang="zh-CN" altLang="en-US" sz="2000" kern="0" dirty="0">
                <a:solidFill>
                  <a:srgbClr val="FF0000"/>
                </a:solidFill>
                <a:latin typeface="+mn-ea"/>
                <a:ea typeface="+mn-ea"/>
              </a:rPr>
              <a:t>，</a:t>
            </a:r>
            <a:r>
              <a:rPr lang="en-US" altLang="zh-CN" sz="2000" kern="0" dirty="0" err="1">
                <a:solidFill>
                  <a:srgbClr val="FF0000"/>
                </a:solidFill>
                <a:latin typeface="+mn-ea"/>
                <a:ea typeface="+mn-ea"/>
              </a:rPr>
              <a:t>buf</a:t>
            </a:r>
            <a:r>
              <a:rPr lang="zh-CN" altLang="en-US" sz="2000" kern="0" dirty="0">
                <a:solidFill>
                  <a:srgbClr val="FF0000"/>
                </a:solidFill>
                <a:latin typeface="+mn-ea"/>
                <a:ea typeface="+mn-ea"/>
              </a:rPr>
              <a:t>，</a:t>
            </a:r>
            <a:r>
              <a:rPr lang="en-US" altLang="zh-CN" sz="2000" kern="0" dirty="0">
                <a:solidFill>
                  <a:srgbClr val="FF0000"/>
                </a:solidFill>
                <a:latin typeface="+mn-ea"/>
                <a:ea typeface="+mn-ea"/>
              </a:rPr>
              <a:t>n</a:t>
            </a:r>
            <a:r>
              <a:rPr lang="zh-CN" altLang="en-US" sz="2000" kern="0" dirty="0">
                <a:solidFill>
                  <a:srgbClr val="FF0000"/>
                </a:solidFill>
                <a:latin typeface="+mn-ea"/>
                <a:ea typeface="+mn-ea"/>
              </a:rPr>
              <a:t>）；</a:t>
            </a:r>
            <a:endParaRPr lang="en-US" altLang="zh-CN" sz="2000" kern="0" dirty="0">
              <a:solidFill>
                <a:srgbClr val="FF0000"/>
              </a:solidFill>
              <a:latin typeface="+mn-ea"/>
              <a:ea typeface="+mn-ea"/>
            </a:endParaRPr>
          </a:p>
          <a:p>
            <a:pPr lvl="0" indent="457200" algn="just">
              <a:spcBef>
                <a:spcPts val="0"/>
              </a:spcBef>
              <a:buClr>
                <a:schemeClr val="accent1"/>
              </a:buClr>
              <a:buSzPct val="60000"/>
            </a:pPr>
            <a:r>
              <a:rPr lang="zh-CN" altLang="en-US" sz="2000" kern="0" dirty="0">
                <a:solidFill>
                  <a:srgbClr val="000008"/>
                </a:solidFill>
                <a:latin typeface="+mn-ea"/>
                <a:ea typeface="+mn-ea"/>
              </a:rPr>
              <a:t>若管道为空且文件描述符未关闭，则阻塞。</a:t>
            </a:r>
            <a:endParaRPr lang="en-US" altLang="zh-CN" sz="2000" kern="0" dirty="0">
              <a:solidFill>
                <a:srgbClr val="000008"/>
              </a:solidFill>
              <a:latin typeface="+mn-ea"/>
              <a:ea typeface="+mn-ea"/>
            </a:endParaRPr>
          </a:p>
          <a:p>
            <a:pPr lvl="0" indent="457200" algn="just">
              <a:lnSpc>
                <a:spcPct val="150000"/>
              </a:lnSpc>
              <a:spcBef>
                <a:spcPts val="0"/>
              </a:spcBef>
              <a:buClr>
                <a:schemeClr val="accent1"/>
              </a:buClr>
              <a:buSzPct val="60000"/>
            </a:pPr>
            <a:r>
              <a:rPr lang="zh-CN" altLang="en-US" sz="2000" kern="0" dirty="0">
                <a:solidFill>
                  <a:srgbClr val="000008"/>
                </a:solidFill>
                <a:latin typeface="+mn-ea"/>
                <a:ea typeface="+mn-ea"/>
              </a:rPr>
              <a:t>（</a:t>
            </a:r>
            <a:r>
              <a:rPr lang="en-US" altLang="zh-CN" sz="2000" kern="0" dirty="0">
                <a:solidFill>
                  <a:srgbClr val="000008"/>
                </a:solidFill>
                <a:latin typeface="+mn-ea"/>
                <a:ea typeface="+mn-ea"/>
              </a:rPr>
              <a:t>3</a:t>
            </a:r>
            <a:r>
              <a:rPr lang="zh-CN" altLang="en-US" sz="2000" kern="0" dirty="0">
                <a:solidFill>
                  <a:srgbClr val="000008"/>
                </a:solidFill>
                <a:latin typeface="+mn-ea"/>
                <a:ea typeface="+mn-ea"/>
              </a:rPr>
              <a:t>）关闭管道</a:t>
            </a:r>
            <a:endParaRPr lang="en-US" altLang="zh-CN" sz="2000" kern="0" dirty="0">
              <a:solidFill>
                <a:srgbClr val="000008"/>
              </a:solidFill>
              <a:latin typeface="+mn-ea"/>
              <a:ea typeface="+mn-ea"/>
            </a:endParaRPr>
          </a:p>
          <a:p>
            <a:pPr indent="457200" algn="just">
              <a:spcBef>
                <a:spcPts val="0"/>
              </a:spcBef>
              <a:buClr>
                <a:schemeClr val="accent1"/>
              </a:buClr>
              <a:buSzPct val="60000"/>
            </a:pPr>
            <a:r>
              <a:rPr lang="en-US" altLang="zh-CN" sz="2000" kern="0" dirty="0" err="1">
                <a:solidFill>
                  <a:srgbClr val="FF0000"/>
                </a:solidFill>
                <a:latin typeface="+mn-ea"/>
                <a:ea typeface="+mn-ea"/>
              </a:rPr>
              <a:t>colse</a:t>
            </a:r>
            <a:r>
              <a:rPr lang="en-US" altLang="zh-CN" sz="2000" kern="0" dirty="0">
                <a:solidFill>
                  <a:srgbClr val="FF0000"/>
                </a:solidFill>
                <a:latin typeface="+mn-ea"/>
                <a:ea typeface="+mn-ea"/>
              </a:rPr>
              <a:t>(</a:t>
            </a:r>
            <a:r>
              <a:rPr lang="en-US" altLang="zh-CN" sz="2000" kern="0" dirty="0" err="1">
                <a:solidFill>
                  <a:srgbClr val="FF0000"/>
                </a:solidFill>
                <a:latin typeface="+mn-ea"/>
                <a:ea typeface="+mn-ea"/>
              </a:rPr>
              <a:t>fd</a:t>
            </a:r>
            <a:r>
              <a:rPr lang="en-US" altLang="zh-CN" sz="2000" kern="0" dirty="0">
                <a:solidFill>
                  <a:srgbClr val="FF0000"/>
                </a:solidFill>
                <a:latin typeface="+mn-ea"/>
                <a:ea typeface="+mn-ea"/>
              </a:rPr>
              <a:t>[0])/</a:t>
            </a:r>
            <a:r>
              <a:rPr lang="en-US" altLang="zh-CN" sz="2000" kern="0" dirty="0" err="1">
                <a:solidFill>
                  <a:srgbClr val="FF0000"/>
                </a:solidFill>
                <a:latin typeface="+mn-ea"/>
                <a:ea typeface="+mn-ea"/>
              </a:rPr>
              <a:t>colse</a:t>
            </a:r>
            <a:r>
              <a:rPr lang="en-US" altLang="zh-CN" sz="2000" kern="0" dirty="0">
                <a:solidFill>
                  <a:srgbClr val="FF0000"/>
                </a:solidFill>
                <a:latin typeface="+mn-ea"/>
                <a:ea typeface="+mn-ea"/>
              </a:rPr>
              <a:t>(</a:t>
            </a:r>
            <a:r>
              <a:rPr lang="en-US" altLang="zh-CN" sz="2000" kern="0" dirty="0" err="1">
                <a:solidFill>
                  <a:srgbClr val="FF0000"/>
                </a:solidFill>
                <a:latin typeface="+mn-ea"/>
                <a:ea typeface="+mn-ea"/>
              </a:rPr>
              <a:t>fd</a:t>
            </a:r>
            <a:r>
              <a:rPr lang="en-US" altLang="zh-CN" sz="2000" kern="0" dirty="0">
                <a:solidFill>
                  <a:srgbClr val="FF0000"/>
                </a:solidFill>
                <a:latin typeface="+mn-ea"/>
                <a:ea typeface="+mn-ea"/>
              </a:rPr>
              <a:t>[1])</a:t>
            </a:r>
          </a:p>
          <a:p>
            <a:pPr indent="457200" algn="just">
              <a:spcBef>
                <a:spcPts val="0"/>
              </a:spcBef>
              <a:buClr>
                <a:schemeClr val="accent1"/>
              </a:buClr>
              <a:buSzPct val="60000"/>
            </a:pPr>
            <a:r>
              <a:rPr lang="zh-CN" altLang="en-US" sz="2000" kern="0" dirty="0">
                <a:solidFill>
                  <a:srgbClr val="000008"/>
                </a:solidFill>
                <a:latin typeface="+mn-ea"/>
                <a:ea typeface="+mn-ea"/>
              </a:rPr>
              <a:t>管道关闭时只需使用普通的</a:t>
            </a:r>
            <a:r>
              <a:rPr lang="en-US" altLang="zh-CN" sz="2000" kern="0" dirty="0">
                <a:solidFill>
                  <a:srgbClr val="000008"/>
                </a:solidFill>
                <a:latin typeface="+mn-ea"/>
                <a:ea typeface="+mn-ea"/>
              </a:rPr>
              <a:t>close()</a:t>
            </a:r>
            <a:r>
              <a:rPr lang="zh-CN" altLang="en-US" sz="2000" kern="0" dirty="0">
                <a:solidFill>
                  <a:srgbClr val="000008"/>
                </a:solidFill>
                <a:latin typeface="+mn-ea"/>
                <a:ea typeface="+mn-ea"/>
              </a:rPr>
              <a:t>函数逐个关闭各个文件描述符。 </a:t>
            </a:r>
            <a:endParaRPr lang="en-US" altLang="zh-CN" sz="2000" kern="0" dirty="0">
              <a:solidFill>
                <a:srgbClr val="000008"/>
              </a:solidFill>
              <a:latin typeface="+mn-ea"/>
              <a:ea typeface="+mn-ea"/>
            </a:endParaRPr>
          </a:p>
        </p:txBody>
      </p:sp>
      <p:sp>
        <p:nvSpPr>
          <p:cNvPr id="9" name="Rectangle 2"/>
          <p:cNvSpPr>
            <a:spLocks noChangeArrowheads="1"/>
          </p:cNvSpPr>
          <p:nvPr/>
        </p:nvSpPr>
        <p:spPr bwMode="auto">
          <a:xfrm>
            <a:off x="934427" y="160248"/>
            <a:ext cx="4014313" cy="563562"/>
          </a:xfrm>
          <a:prstGeom prst="rect">
            <a:avLst/>
          </a:prstGeom>
          <a:noFill/>
          <a:ln w="9525">
            <a:noFill/>
            <a:miter lim="800000"/>
            <a:headEnd/>
            <a:tailEnd/>
          </a:ln>
          <a:effectLst/>
        </p:spPr>
        <p:txBody>
          <a:bodyPr anchor="ctr"/>
          <a:lstStyle/>
          <a:p>
            <a:r>
              <a:rPr lang="en-US" altLang="zh-CN" b="1" smtClean="0">
                <a:solidFill>
                  <a:srgbClr val="000008"/>
                </a:solidFill>
                <a:latin typeface="+mn-ea"/>
                <a:ea typeface="+mn-ea"/>
              </a:rPr>
              <a:t>1 </a:t>
            </a:r>
            <a:r>
              <a:rPr lang="zh-CN" altLang="en-US" b="1" smtClean="0">
                <a:solidFill>
                  <a:srgbClr val="000008"/>
                </a:solidFill>
                <a:latin typeface="+mn-ea"/>
                <a:ea typeface="+mn-ea"/>
              </a:rPr>
              <a:t>管道</a:t>
            </a:r>
            <a:r>
              <a:rPr lang="zh-CN" altLang="en-US" b="1" dirty="0">
                <a:solidFill>
                  <a:srgbClr val="000008"/>
                </a:solidFill>
                <a:latin typeface="+mn-ea"/>
                <a:ea typeface="+mn-ea"/>
              </a:rPr>
              <a:t>通信</a:t>
            </a:r>
          </a:p>
        </p:txBody>
      </p:sp>
      <p:sp>
        <p:nvSpPr>
          <p:cNvPr id="10" name="Rectangle 2"/>
          <p:cNvSpPr txBox="1">
            <a:spLocks/>
          </p:cNvSpPr>
          <p:nvPr/>
        </p:nvSpPr>
        <p:spPr>
          <a:xfrm>
            <a:off x="805219" y="904233"/>
            <a:ext cx="1580172" cy="450501"/>
          </a:xfrm>
          <a:prstGeom prst="rect">
            <a:avLst/>
          </a:prstGeom>
          <a:solidFill>
            <a:srgbClr val="0000CC"/>
          </a:solidFill>
        </p:spPr>
        <p:txBody>
          <a:bodyPr anchor="ctr" anchorCtr="0"/>
          <a:lstStyle/>
          <a:p>
            <a:pPr lvl="0" algn="ctr">
              <a:defRPr/>
            </a:pPr>
            <a:r>
              <a:rPr lang="zh-CN" altLang="en-US" sz="2000" b="1" kern="0">
                <a:solidFill>
                  <a:schemeClr val="tx2"/>
                </a:solidFill>
                <a:latin typeface="+mj-lt"/>
                <a:ea typeface="+mj-ea"/>
                <a:cs typeface="+mj-cs"/>
              </a:rPr>
              <a:t>管道</a:t>
            </a:r>
            <a:r>
              <a:rPr lang="zh-CN" altLang="en-US" sz="2000" b="1" kern="0" smtClean="0">
                <a:solidFill>
                  <a:schemeClr val="tx2"/>
                </a:solidFill>
                <a:latin typeface="+mj-lt"/>
                <a:ea typeface="+mj-ea"/>
                <a:cs typeface="+mj-cs"/>
              </a:rPr>
              <a:t>的</a:t>
            </a:r>
            <a:r>
              <a:rPr lang="zh-CN" altLang="en-US" sz="2000" b="1" kern="0">
                <a:solidFill>
                  <a:schemeClr val="tx2"/>
                </a:solidFill>
                <a:latin typeface="+mj-lt"/>
                <a:ea typeface="+mj-ea"/>
                <a:cs typeface="+mj-cs"/>
              </a:rPr>
              <a:t>操作</a:t>
            </a:r>
            <a:endParaRPr lang="zh-CN" altLang="en-US" sz="2000" b="1" kern="0" dirty="0">
              <a:solidFill>
                <a:schemeClr val="tx2"/>
              </a:solidFill>
              <a:latin typeface="+mj-lt"/>
              <a:ea typeface="+mj-ea"/>
              <a:cs typeface="+mj-cs"/>
            </a:endParaRPr>
          </a:p>
        </p:txBody>
      </p:sp>
    </p:spTree>
    <p:extLst>
      <p:ext uri="{BB962C8B-B14F-4D97-AF65-F5344CB8AC3E}">
        <p14:creationId xmlns:p14="http://schemas.microsoft.com/office/powerpoint/2010/main" val="1767011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txBox="1">
            <a:spLocks/>
          </p:cNvSpPr>
          <p:nvPr/>
        </p:nvSpPr>
        <p:spPr>
          <a:xfrm>
            <a:off x="366327" y="1528202"/>
            <a:ext cx="8153400" cy="2057400"/>
          </a:xfrm>
          <a:prstGeom prst="rect">
            <a:avLst/>
          </a:prstGeom>
        </p:spPr>
        <p:txBody>
          <a:bodyPr/>
          <a:lstStyle/>
          <a:p>
            <a:pPr marL="685800" marR="0" lvl="0" indent="-342900" algn="just" defTabSz="914400" rtl="0" eaLnBrk="1" fontAlgn="base" latinLnBrk="0" hangingPunct="1">
              <a:lnSpc>
                <a:spcPct val="150000"/>
              </a:lnSpc>
              <a:spcBef>
                <a:spcPts val="600"/>
              </a:spcBef>
              <a:spcAft>
                <a:spcPct val="0"/>
              </a:spcAft>
              <a:buClr>
                <a:srgbClr val="000008"/>
              </a:buClr>
              <a:buSzPct val="80000"/>
              <a:buFont typeface="Wingdings" panose="05000000000000000000" pitchFamily="2" charset="2"/>
              <a:buChar char="n"/>
              <a:tabLst/>
              <a:defRPr/>
            </a:pPr>
            <a:r>
              <a:rPr kumimoji="0" lang="zh-CN" altLang="en-US" sz="2000" i="0" u="none" strike="noStrike" kern="0" cap="none" spc="0" normalizeH="0" baseline="0" noProof="0" dirty="0">
                <a:ln>
                  <a:noFill/>
                </a:ln>
                <a:solidFill>
                  <a:srgbClr val="000008"/>
                </a:solidFill>
                <a:effectLst/>
                <a:uLnTx/>
                <a:uFillTx/>
                <a:latin typeface="+mn-ea"/>
                <a:ea typeface="+mn-ea"/>
                <a:cs typeface="+mn-cs"/>
              </a:rPr>
              <a:t>用</a:t>
            </a:r>
            <a:r>
              <a:rPr kumimoji="0" lang="en-US" altLang="zh-CN" sz="2000" i="0" u="none" strike="noStrike" kern="0" cap="none" spc="0" normalizeH="0" baseline="0" noProof="0" dirty="0">
                <a:ln>
                  <a:noFill/>
                </a:ln>
                <a:solidFill>
                  <a:srgbClr val="000008"/>
                </a:solidFill>
                <a:effectLst/>
                <a:uLnTx/>
                <a:uFillTx/>
                <a:latin typeface="+mn-ea"/>
                <a:ea typeface="+mn-ea"/>
                <a:cs typeface="+mn-cs"/>
              </a:rPr>
              <a:t>pipe()</a:t>
            </a:r>
            <a:r>
              <a:rPr kumimoji="0" lang="zh-CN" altLang="en-US" sz="2000" i="0" u="none" strike="noStrike" kern="0" cap="none" spc="0" normalizeH="0" baseline="0" noProof="0" dirty="0">
                <a:ln>
                  <a:noFill/>
                </a:ln>
                <a:solidFill>
                  <a:srgbClr val="000008"/>
                </a:solidFill>
                <a:effectLst/>
                <a:uLnTx/>
                <a:uFillTx/>
                <a:latin typeface="+mn-ea"/>
                <a:ea typeface="+mn-ea"/>
                <a:cs typeface="+mn-cs"/>
              </a:rPr>
              <a:t>函数创建的管道两端处于一个进程中，由于管道是主要用于在不同进程间通信的，因此这在实际应用中没有太大意义。实际上，通常先是创建一个管道，再通过</a:t>
            </a:r>
            <a:r>
              <a:rPr kumimoji="0" lang="en-US" altLang="zh-CN" sz="2000" i="0" u="none" strike="noStrike" kern="0" cap="none" spc="0" normalizeH="0" baseline="0" noProof="0" dirty="0">
                <a:ln>
                  <a:noFill/>
                </a:ln>
                <a:solidFill>
                  <a:srgbClr val="000008"/>
                </a:solidFill>
                <a:effectLst/>
                <a:uLnTx/>
                <a:uFillTx/>
                <a:latin typeface="+mn-ea"/>
                <a:ea typeface="+mn-ea"/>
                <a:cs typeface="+mn-cs"/>
              </a:rPr>
              <a:t>fork()</a:t>
            </a:r>
            <a:r>
              <a:rPr kumimoji="0" lang="zh-CN" altLang="en-US" sz="2000" i="0" u="none" strike="noStrike" kern="0" cap="none" spc="0" normalizeH="0" baseline="0" noProof="0" dirty="0">
                <a:ln>
                  <a:noFill/>
                </a:ln>
                <a:solidFill>
                  <a:srgbClr val="000008"/>
                </a:solidFill>
                <a:effectLst/>
                <a:uLnTx/>
                <a:uFillTx/>
                <a:latin typeface="+mn-ea"/>
                <a:ea typeface="+mn-ea"/>
                <a:cs typeface="+mn-cs"/>
              </a:rPr>
              <a:t>函数创建一子进程，该子进程会继承父进程所创建的管道 。</a:t>
            </a:r>
          </a:p>
        </p:txBody>
      </p:sp>
      <p:graphicFrame>
        <p:nvGraphicFramePr>
          <p:cNvPr id="4099" name="Object 4"/>
          <p:cNvGraphicFramePr>
            <a:graphicFrameLocks noChangeAspect="1"/>
          </p:cNvGraphicFramePr>
          <p:nvPr>
            <p:extLst>
              <p:ext uri="{D42A27DB-BD31-4B8C-83A1-F6EECF244321}">
                <p14:modId xmlns:p14="http://schemas.microsoft.com/office/powerpoint/2010/main" val="3940770293"/>
              </p:ext>
            </p:extLst>
          </p:nvPr>
        </p:nvGraphicFramePr>
        <p:xfrm>
          <a:off x="1791576" y="3759071"/>
          <a:ext cx="5791200" cy="2592388"/>
        </p:xfrm>
        <a:graphic>
          <a:graphicData uri="http://schemas.openxmlformats.org/presentationml/2006/ole">
            <mc:AlternateContent xmlns:mc="http://schemas.openxmlformats.org/markup-compatibility/2006">
              <mc:Choice xmlns:v="urn:schemas-microsoft-com:vml" Requires="v">
                <p:oleObj spid="_x0000_s3173" name="Visio" r:id="rId5" imgW="4495938" imgH="2057400" progId="Visio.Drawing.11">
                  <p:embed/>
                </p:oleObj>
              </mc:Choice>
              <mc:Fallback>
                <p:oleObj name="Visio" r:id="rId5" imgW="4495938" imgH="2057400" progId="Visio.Drawing.11">
                  <p:embed/>
                  <p:pic>
                    <p:nvPicPr>
                      <p:cNvPr id="0" name=""/>
                      <p:cNvPicPr>
                        <a:picLocks noChangeAspect="1" noChangeArrowheads="1"/>
                      </p:cNvPicPr>
                      <p:nvPr/>
                    </p:nvPicPr>
                    <p:blipFill>
                      <a:blip r:embed="rId6"/>
                      <a:srcRect/>
                      <a:stretch>
                        <a:fillRect/>
                      </a:stretch>
                    </p:blipFill>
                    <p:spPr bwMode="auto">
                      <a:xfrm>
                        <a:off x="1791576" y="3759071"/>
                        <a:ext cx="5791200" cy="2592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2"/>
          <p:cNvSpPr>
            <a:spLocks noChangeArrowheads="1"/>
          </p:cNvSpPr>
          <p:nvPr/>
        </p:nvSpPr>
        <p:spPr bwMode="auto">
          <a:xfrm>
            <a:off x="934427" y="160248"/>
            <a:ext cx="4014313" cy="563562"/>
          </a:xfrm>
          <a:prstGeom prst="rect">
            <a:avLst/>
          </a:prstGeom>
          <a:noFill/>
          <a:ln w="9525">
            <a:noFill/>
            <a:miter lim="800000"/>
            <a:headEnd/>
            <a:tailEnd/>
          </a:ln>
          <a:effectLst/>
        </p:spPr>
        <p:txBody>
          <a:bodyPr anchor="ctr"/>
          <a:lstStyle/>
          <a:p>
            <a:r>
              <a:rPr lang="en-US" altLang="zh-CN" b="1" smtClean="0">
                <a:solidFill>
                  <a:srgbClr val="000008"/>
                </a:solidFill>
                <a:latin typeface="+mn-ea"/>
                <a:ea typeface="+mn-ea"/>
              </a:rPr>
              <a:t>1 </a:t>
            </a:r>
            <a:r>
              <a:rPr lang="zh-CN" altLang="en-US" b="1" smtClean="0">
                <a:solidFill>
                  <a:srgbClr val="000008"/>
                </a:solidFill>
                <a:latin typeface="+mn-ea"/>
                <a:ea typeface="+mn-ea"/>
              </a:rPr>
              <a:t>管道</a:t>
            </a:r>
            <a:r>
              <a:rPr lang="zh-CN" altLang="en-US" b="1" dirty="0">
                <a:solidFill>
                  <a:srgbClr val="000008"/>
                </a:solidFill>
                <a:latin typeface="+mn-ea"/>
                <a:ea typeface="+mn-ea"/>
              </a:rPr>
              <a:t>通信</a:t>
            </a:r>
          </a:p>
        </p:txBody>
      </p:sp>
      <p:sp>
        <p:nvSpPr>
          <p:cNvPr id="8" name="Rectangle 2"/>
          <p:cNvSpPr txBox="1">
            <a:spLocks/>
          </p:cNvSpPr>
          <p:nvPr/>
        </p:nvSpPr>
        <p:spPr>
          <a:xfrm>
            <a:off x="805219" y="904233"/>
            <a:ext cx="2752990" cy="450501"/>
          </a:xfrm>
          <a:prstGeom prst="rect">
            <a:avLst/>
          </a:prstGeom>
          <a:solidFill>
            <a:srgbClr val="0000CC"/>
          </a:solidFill>
        </p:spPr>
        <p:txBody>
          <a:bodyPr anchor="ctr" anchorCtr="0"/>
          <a:lstStyle/>
          <a:p>
            <a:pPr lvl="0" algn="ctr">
              <a:defRPr/>
            </a:pPr>
            <a:r>
              <a:rPr lang="zh-CN" altLang="en-US" sz="2000" b="1" kern="0" smtClean="0">
                <a:solidFill>
                  <a:schemeClr val="tx2"/>
                </a:solidFill>
                <a:latin typeface="+mj-lt"/>
                <a:ea typeface="+mj-ea"/>
                <a:cs typeface="+mj-cs"/>
              </a:rPr>
              <a:t>父子进程之间管道通信</a:t>
            </a:r>
            <a:endParaRPr lang="zh-CN" altLang="en-US" sz="2000" b="1" kern="0" dirty="0">
              <a:solidFill>
                <a:schemeClr val="tx2"/>
              </a:solidFill>
              <a:latin typeface="+mj-lt"/>
              <a:ea typeface="+mj-ea"/>
              <a:cs typeface="+mj-cs"/>
            </a:endParaRPr>
          </a:p>
        </p:txBody>
      </p:sp>
    </p:spTree>
    <p:extLst>
      <p:ext uri="{BB962C8B-B14F-4D97-AF65-F5344CB8AC3E}">
        <p14:creationId xmlns:p14="http://schemas.microsoft.com/office/powerpoint/2010/main" val="2634897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nodeType="withEffect">
                                  <p:stCondLst>
                                    <p:cond delay="0"/>
                                  </p:stCondLst>
                                  <p:childTnLst>
                                    <p:set>
                                      <p:cBhvr>
                                        <p:cTn id="9" dur="1" fill="hold">
                                          <p:stCondLst>
                                            <p:cond delay="0"/>
                                          </p:stCondLst>
                                        </p:cTn>
                                        <p:tgtEl>
                                          <p:spTgt spid="4099"/>
                                        </p:tgtEl>
                                        <p:attrNameLst>
                                          <p:attrName>style.visibility</p:attrName>
                                        </p:attrNameLst>
                                      </p:cBhvr>
                                      <p:to>
                                        <p:strVal val="visible"/>
                                      </p:to>
                                    </p:set>
                                    <p:animEffect transition="in" filter="blinds(horizontal)">
                                      <p:cBhvr>
                                        <p:cTn id="10" dur="50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p:cNvSpPr>
          <p:nvPr/>
        </p:nvSpPr>
        <p:spPr>
          <a:xfrm>
            <a:off x="385186" y="1715876"/>
            <a:ext cx="8229600" cy="1524000"/>
          </a:xfrm>
          <a:prstGeom prst="rect">
            <a:avLst/>
          </a:prstGeom>
        </p:spPr>
        <p:txBody>
          <a:bodyPr/>
          <a:lstStyle/>
          <a:p>
            <a:pPr marL="685800" marR="0" lvl="0" indent="-342900" algn="just" defTabSz="914400" rtl="0" eaLnBrk="1" fontAlgn="base" latinLnBrk="0" hangingPunct="1">
              <a:lnSpc>
                <a:spcPct val="150000"/>
              </a:lnSpc>
              <a:spcBef>
                <a:spcPts val="600"/>
              </a:spcBef>
              <a:spcAft>
                <a:spcPct val="0"/>
              </a:spcAft>
              <a:buClr>
                <a:srgbClr val="000008"/>
              </a:buClr>
              <a:buSzPct val="80000"/>
              <a:buFont typeface="Wingdings" panose="05000000000000000000" pitchFamily="2" charset="2"/>
              <a:buChar char="n"/>
              <a:tabLst/>
              <a:defRPr/>
            </a:pPr>
            <a:r>
              <a:rPr kumimoji="0" lang="zh-CN" altLang="en-US" sz="2000" i="0" u="none" strike="noStrike" kern="0" cap="none" spc="0" normalizeH="0" baseline="0" noProof="0" dirty="0">
                <a:ln>
                  <a:noFill/>
                </a:ln>
                <a:solidFill>
                  <a:srgbClr val="000008"/>
                </a:solidFill>
                <a:effectLst/>
                <a:uLnTx/>
                <a:uFillTx/>
                <a:latin typeface="+mn-ea"/>
                <a:ea typeface="+mn-ea"/>
                <a:cs typeface="+mn-cs"/>
              </a:rPr>
              <a:t>父子进程分别拥有自己的读写通道，为了实现父子进程之间的读写，只需把无关的读端或写端的文件描述符关闭即可。此时，父子进程之间就建立起了一条“子进程写入父进程读取”的通道。 </a:t>
            </a:r>
          </a:p>
        </p:txBody>
      </p:sp>
      <p:graphicFrame>
        <p:nvGraphicFramePr>
          <p:cNvPr id="5122" name="Object 4"/>
          <p:cNvGraphicFramePr>
            <a:graphicFrameLocks noChangeAspect="1"/>
          </p:cNvGraphicFramePr>
          <p:nvPr>
            <p:extLst>
              <p:ext uri="{D42A27DB-BD31-4B8C-83A1-F6EECF244321}">
                <p14:modId xmlns:p14="http://schemas.microsoft.com/office/powerpoint/2010/main" val="1695169489"/>
              </p:ext>
            </p:extLst>
          </p:nvPr>
        </p:nvGraphicFramePr>
        <p:xfrm>
          <a:off x="1604386" y="3601019"/>
          <a:ext cx="5791200" cy="2592388"/>
        </p:xfrm>
        <a:graphic>
          <a:graphicData uri="http://schemas.openxmlformats.org/presentationml/2006/ole">
            <mc:AlternateContent xmlns:mc="http://schemas.openxmlformats.org/markup-compatibility/2006">
              <mc:Choice xmlns:v="urn:schemas-microsoft-com:vml" Requires="v">
                <p:oleObj spid="_x0000_s4197" name="Visio" r:id="rId4" imgW="4514192" imgH="2075760" progId="Visio.Drawing.11">
                  <p:embed/>
                </p:oleObj>
              </mc:Choice>
              <mc:Fallback>
                <p:oleObj name="Visio" r:id="rId4" imgW="4514192" imgH="2075760"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4386" y="3601019"/>
                        <a:ext cx="5791200" cy="2592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2"/>
          <p:cNvSpPr>
            <a:spLocks noChangeArrowheads="1"/>
          </p:cNvSpPr>
          <p:nvPr/>
        </p:nvSpPr>
        <p:spPr bwMode="auto">
          <a:xfrm>
            <a:off x="934427" y="160248"/>
            <a:ext cx="4014313" cy="563562"/>
          </a:xfrm>
          <a:prstGeom prst="rect">
            <a:avLst/>
          </a:prstGeom>
          <a:noFill/>
          <a:ln w="9525">
            <a:noFill/>
            <a:miter lim="800000"/>
            <a:headEnd/>
            <a:tailEnd/>
          </a:ln>
          <a:effectLst/>
        </p:spPr>
        <p:txBody>
          <a:bodyPr anchor="ctr"/>
          <a:lstStyle/>
          <a:p>
            <a:r>
              <a:rPr lang="en-US" altLang="zh-CN" b="1" smtClean="0">
                <a:solidFill>
                  <a:srgbClr val="000008"/>
                </a:solidFill>
                <a:latin typeface="+mn-ea"/>
                <a:ea typeface="+mn-ea"/>
              </a:rPr>
              <a:t>1 </a:t>
            </a:r>
            <a:r>
              <a:rPr lang="zh-CN" altLang="en-US" b="1" smtClean="0">
                <a:solidFill>
                  <a:srgbClr val="000008"/>
                </a:solidFill>
                <a:latin typeface="+mn-ea"/>
                <a:ea typeface="+mn-ea"/>
              </a:rPr>
              <a:t>管道</a:t>
            </a:r>
            <a:r>
              <a:rPr lang="zh-CN" altLang="en-US" b="1" dirty="0">
                <a:solidFill>
                  <a:srgbClr val="000008"/>
                </a:solidFill>
                <a:latin typeface="+mn-ea"/>
                <a:ea typeface="+mn-ea"/>
              </a:rPr>
              <a:t>通信</a:t>
            </a:r>
          </a:p>
        </p:txBody>
      </p:sp>
      <p:sp>
        <p:nvSpPr>
          <p:cNvPr id="8" name="Rectangle 2"/>
          <p:cNvSpPr txBox="1">
            <a:spLocks/>
          </p:cNvSpPr>
          <p:nvPr/>
        </p:nvSpPr>
        <p:spPr>
          <a:xfrm>
            <a:off x="805219" y="904233"/>
            <a:ext cx="2752990" cy="450501"/>
          </a:xfrm>
          <a:prstGeom prst="rect">
            <a:avLst/>
          </a:prstGeom>
          <a:solidFill>
            <a:srgbClr val="0000CC"/>
          </a:solidFill>
        </p:spPr>
        <p:txBody>
          <a:bodyPr anchor="ctr" anchorCtr="0"/>
          <a:lstStyle/>
          <a:p>
            <a:pPr lvl="0" algn="ctr">
              <a:defRPr/>
            </a:pPr>
            <a:r>
              <a:rPr lang="zh-CN" altLang="en-US" sz="2000" b="1" kern="0" smtClean="0">
                <a:solidFill>
                  <a:schemeClr val="tx2"/>
                </a:solidFill>
                <a:latin typeface="+mj-lt"/>
                <a:ea typeface="+mj-ea"/>
                <a:cs typeface="+mj-cs"/>
              </a:rPr>
              <a:t>父子进程之间管道通信</a:t>
            </a:r>
            <a:endParaRPr lang="zh-CN" altLang="en-US" sz="2000" b="1" kern="0" dirty="0">
              <a:solidFill>
                <a:schemeClr val="tx2"/>
              </a:solidFill>
              <a:latin typeface="+mj-lt"/>
              <a:ea typeface="+mj-ea"/>
              <a:cs typeface="+mj-cs"/>
            </a:endParaRPr>
          </a:p>
        </p:txBody>
      </p:sp>
    </p:spTree>
    <p:extLst>
      <p:ext uri="{BB962C8B-B14F-4D97-AF65-F5344CB8AC3E}">
        <p14:creationId xmlns:p14="http://schemas.microsoft.com/office/powerpoint/2010/main" val="1097061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nodeType="withEffect">
                                  <p:stCondLst>
                                    <p:cond delay="0"/>
                                  </p:stCondLst>
                                  <p:childTnLst>
                                    <p:set>
                                      <p:cBhvr>
                                        <p:cTn id="9" dur="1" fill="hold">
                                          <p:stCondLst>
                                            <p:cond delay="0"/>
                                          </p:stCondLst>
                                        </p:cTn>
                                        <p:tgtEl>
                                          <p:spTgt spid="5122"/>
                                        </p:tgtEl>
                                        <p:attrNameLst>
                                          <p:attrName>style.visibility</p:attrName>
                                        </p:attrNameLst>
                                      </p:cBhvr>
                                      <p:to>
                                        <p:strVal val="visible"/>
                                      </p:to>
                                    </p:set>
                                    <p:animEffect transition="in" filter="blinds(horizontal)">
                                      <p:cBhvr>
                                        <p:cTn id="10"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图示 6"/>
          <p:cNvGraphicFramePr/>
          <p:nvPr>
            <p:extLst>
              <p:ext uri="{D42A27DB-BD31-4B8C-83A1-F6EECF244321}">
                <p14:modId xmlns:p14="http://schemas.microsoft.com/office/powerpoint/2010/main" val="2917160951"/>
              </p:ext>
            </p:extLst>
          </p:nvPr>
        </p:nvGraphicFramePr>
        <p:xfrm>
          <a:off x="2311346" y="3622231"/>
          <a:ext cx="1857388" cy="17859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矩形 7"/>
          <p:cNvSpPr/>
          <p:nvPr/>
        </p:nvSpPr>
        <p:spPr>
          <a:xfrm>
            <a:off x="4362272" y="3943582"/>
            <a:ext cx="2081242" cy="499624"/>
          </a:xfrm>
          <a:prstGeom prst="rect">
            <a:avLst/>
          </a:prstGeom>
          <a:solidFill>
            <a:schemeClr val="tx1"/>
          </a:solidFill>
        </p:spPr>
        <p:txBody>
          <a:bodyPr wrap="square">
            <a:spAutoFit/>
          </a:bodyPr>
          <a:lstStyle/>
          <a:p>
            <a:pPr marL="0" algn="ctr" eaLnBrk="1" hangingPunct="1">
              <a:lnSpc>
                <a:spcPct val="150000"/>
              </a:lnSpc>
              <a:buFont typeface="Wingdings" pitchFamily="2" charset="2"/>
              <a:buNone/>
            </a:pPr>
            <a:r>
              <a:rPr lang="en-US" altLang="zh-CN" sz="2000" dirty="0" err="1">
                <a:solidFill>
                  <a:srgbClr val="000008"/>
                </a:solidFill>
                <a:latin typeface="+mn-ea"/>
                <a:ea typeface="+mn-ea"/>
              </a:rPr>
              <a:t>pipe.c</a:t>
            </a:r>
            <a:endParaRPr lang="en-US" altLang="zh-CN" sz="2000" dirty="0">
              <a:solidFill>
                <a:srgbClr val="000008"/>
              </a:solidFill>
              <a:latin typeface="+mn-ea"/>
              <a:ea typeface="+mn-ea"/>
            </a:endParaRPr>
          </a:p>
        </p:txBody>
      </p:sp>
      <p:sp>
        <p:nvSpPr>
          <p:cNvPr id="11" name="Rectangle 3"/>
          <p:cNvSpPr txBox="1">
            <a:spLocks/>
          </p:cNvSpPr>
          <p:nvPr/>
        </p:nvSpPr>
        <p:spPr>
          <a:xfrm>
            <a:off x="507115" y="1497039"/>
            <a:ext cx="8013560" cy="991443"/>
          </a:xfrm>
          <a:prstGeom prst="rect">
            <a:avLst/>
          </a:prstGeom>
        </p:spPr>
        <p:txBody>
          <a:bodyPr/>
          <a:lstStyle/>
          <a:p>
            <a:pPr lvl="0" indent="457200">
              <a:lnSpc>
                <a:spcPct val="150000"/>
              </a:lnSpc>
              <a:spcBef>
                <a:spcPts val="0"/>
              </a:spcBef>
              <a:buClr>
                <a:schemeClr val="accent1"/>
              </a:buClr>
              <a:buSzPct val="60000"/>
            </a:pPr>
            <a:r>
              <a:rPr lang="zh-CN" altLang="en-US" sz="2000" kern="0" dirty="0">
                <a:solidFill>
                  <a:srgbClr val="000008"/>
                </a:solidFill>
                <a:latin typeface="+mn-ea"/>
                <a:ea typeface="+mn-ea"/>
              </a:rPr>
              <a:t>现在要创建子进程，实现子进程通过管道读取父进程传送过来的数据！</a:t>
            </a:r>
            <a:endParaRPr kumimoji="0" lang="zh-CN" altLang="en-US" sz="2000" i="0" u="none" strike="noStrike" kern="0" cap="none" spc="0" normalizeH="0" baseline="0" noProof="0" dirty="0">
              <a:ln>
                <a:noFill/>
              </a:ln>
              <a:solidFill>
                <a:srgbClr val="000008"/>
              </a:solidFill>
              <a:effectLst/>
              <a:uLnTx/>
              <a:uFillTx/>
              <a:latin typeface="+mn-ea"/>
              <a:ea typeface="+mn-ea"/>
            </a:endParaRPr>
          </a:p>
        </p:txBody>
      </p:sp>
      <p:sp>
        <p:nvSpPr>
          <p:cNvPr id="9" name="Rectangle 2"/>
          <p:cNvSpPr>
            <a:spLocks noChangeArrowheads="1"/>
          </p:cNvSpPr>
          <p:nvPr/>
        </p:nvSpPr>
        <p:spPr bwMode="auto">
          <a:xfrm>
            <a:off x="934427" y="160248"/>
            <a:ext cx="4014313" cy="563562"/>
          </a:xfrm>
          <a:prstGeom prst="rect">
            <a:avLst/>
          </a:prstGeom>
          <a:noFill/>
          <a:ln w="9525">
            <a:noFill/>
            <a:miter lim="800000"/>
            <a:headEnd/>
            <a:tailEnd/>
          </a:ln>
          <a:effectLst/>
        </p:spPr>
        <p:txBody>
          <a:bodyPr anchor="ctr"/>
          <a:lstStyle/>
          <a:p>
            <a:r>
              <a:rPr lang="en-US" altLang="zh-CN" b="1" smtClean="0">
                <a:solidFill>
                  <a:srgbClr val="000008"/>
                </a:solidFill>
                <a:latin typeface="+mn-ea"/>
                <a:ea typeface="+mn-ea"/>
              </a:rPr>
              <a:t>1 </a:t>
            </a:r>
            <a:r>
              <a:rPr lang="zh-CN" altLang="en-US" b="1" smtClean="0">
                <a:solidFill>
                  <a:srgbClr val="000008"/>
                </a:solidFill>
                <a:latin typeface="+mn-ea"/>
                <a:ea typeface="+mn-ea"/>
              </a:rPr>
              <a:t>管道</a:t>
            </a:r>
            <a:r>
              <a:rPr lang="zh-CN" altLang="en-US" b="1" dirty="0">
                <a:solidFill>
                  <a:srgbClr val="000008"/>
                </a:solidFill>
                <a:latin typeface="+mn-ea"/>
                <a:ea typeface="+mn-ea"/>
              </a:rPr>
              <a:t>通信</a:t>
            </a:r>
          </a:p>
        </p:txBody>
      </p:sp>
      <p:sp>
        <p:nvSpPr>
          <p:cNvPr id="10" name="Rectangle 2"/>
          <p:cNvSpPr txBox="1">
            <a:spLocks/>
          </p:cNvSpPr>
          <p:nvPr/>
        </p:nvSpPr>
        <p:spPr>
          <a:xfrm>
            <a:off x="805219" y="904233"/>
            <a:ext cx="2752990" cy="450501"/>
          </a:xfrm>
          <a:prstGeom prst="rect">
            <a:avLst/>
          </a:prstGeom>
          <a:solidFill>
            <a:srgbClr val="0000CC"/>
          </a:solidFill>
        </p:spPr>
        <p:txBody>
          <a:bodyPr anchor="ctr" anchorCtr="0"/>
          <a:lstStyle/>
          <a:p>
            <a:pPr lvl="0" algn="ctr">
              <a:defRPr/>
            </a:pPr>
            <a:r>
              <a:rPr lang="zh-CN" altLang="en-US" sz="2000" b="1" kern="0" smtClean="0">
                <a:solidFill>
                  <a:schemeClr val="tx2"/>
                </a:solidFill>
                <a:latin typeface="+mj-lt"/>
                <a:ea typeface="+mj-ea"/>
                <a:cs typeface="+mj-cs"/>
              </a:rPr>
              <a:t>父子进程之间管道通信</a:t>
            </a:r>
            <a:endParaRPr lang="zh-CN" altLang="en-US" sz="2000" b="1" kern="0" dirty="0">
              <a:solidFill>
                <a:schemeClr val="tx2"/>
              </a:solidFill>
              <a:latin typeface="+mj-lt"/>
              <a:ea typeface="+mj-ea"/>
              <a:cs typeface="+mj-cs"/>
            </a:endParaRPr>
          </a:p>
        </p:txBody>
      </p:sp>
      <p:sp>
        <p:nvSpPr>
          <p:cNvPr id="2" name="矩形 1"/>
          <p:cNvSpPr/>
          <p:nvPr/>
        </p:nvSpPr>
        <p:spPr>
          <a:xfrm>
            <a:off x="1288626" y="6018710"/>
            <a:ext cx="3613490" cy="523220"/>
          </a:xfrm>
          <a:prstGeom prst="rect">
            <a:avLst/>
          </a:prstGeom>
        </p:spPr>
        <p:txBody>
          <a:bodyPr wrap="none">
            <a:spAutoFit/>
          </a:bodyPr>
          <a:lstStyle/>
          <a:p>
            <a:r>
              <a:rPr lang="zh-CN" altLang="en-US" b="1" smtClean="0">
                <a:solidFill>
                  <a:srgbClr val="FF0000"/>
                </a:solidFill>
                <a:latin typeface="+mn-ea"/>
              </a:rPr>
              <a:t>？？？标准</a:t>
            </a:r>
            <a:r>
              <a:rPr lang="en-US" altLang="zh-CN" b="1">
                <a:solidFill>
                  <a:srgbClr val="FF0000"/>
                </a:solidFill>
                <a:latin typeface="+mn-ea"/>
              </a:rPr>
              <a:t>I/O</a:t>
            </a:r>
            <a:r>
              <a:rPr lang="zh-CN" altLang="en-US" b="1">
                <a:solidFill>
                  <a:srgbClr val="FF0000"/>
                </a:solidFill>
                <a:latin typeface="+mn-ea"/>
              </a:rPr>
              <a:t>流管道</a:t>
            </a:r>
            <a:endParaRPr lang="zh-CN" altLang="en-US" b="1" dirty="0">
              <a:solidFill>
                <a:srgbClr val="FF0000"/>
              </a:solidFill>
              <a:latin typeface="+mn-ea"/>
            </a:endParaRPr>
          </a:p>
        </p:txBody>
      </p:sp>
    </p:spTree>
    <p:extLst>
      <p:ext uri="{BB962C8B-B14F-4D97-AF65-F5344CB8AC3E}">
        <p14:creationId xmlns:p14="http://schemas.microsoft.com/office/powerpoint/2010/main" val="3429751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56" presetClass="path" presetSubtype="0" accel="50000" decel="50000" fill="hold" grpId="0" nodeType="clickEffect">
                                  <p:stCondLst>
                                    <p:cond delay="0"/>
                                  </p:stCondLst>
                                  <p:childTnLst>
                                    <p:animMotion origin="layout" path="M -0.08316 0.0805 L 0.0309 -0.08004 " pathEditMode="relative" rAng="0" ptsTypes="AA">
                                      <p:cBhvr>
                                        <p:cTn id="11" dur="2000" fill="hold"/>
                                        <p:tgtEl>
                                          <p:spTgt spid="7"/>
                                        </p:tgtEl>
                                        <p:attrNameLst>
                                          <p:attrName>ppt_x</p:attrName>
                                          <p:attrName>ppt_y</p:attrName>
                                        </p:attrNameLst>
                                      </p:cBhvr>
                                      <p:rCtr x="5700" y="-8000"/>
                                    </p:animMotion>
                                  </p:childTnLst>
                                </p:cTn>
                              </p:par>
                              <p:par>
                                <p:cTn id="12" presetID="3" presetClass="entr" presetSubtype="10"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blinds(horizontal)">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P spid="8" grpId="0" animBg="1"/>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black">
          <a:xfrm>
            <a:off x="985808" y="0"/>
            <a:ext cx="7572428"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lnSpc>
                <a:spcPct val="150000"/>
              </a:lnSpc>
              <a:spcBef>
                <a:spcPts val="0"/>
              </a:spcBef>
              <a:buClr>
                <a:srgbClr val="0000CC"/>
              </a:buClr>
              <a:buSzPct val="60000"/>
              <a:defRPr/>
            </a:pPr>
            <a:r>
              <a:rPr lang="en-US" altLang="zh-CN" sz="3600" b="1" kern="0" dirty="0" smtClean="0">
                <a:solidFill>
                  <a:srgbClr val="000008"/>
                </a:solidFill>
              </a:rPr>
              <a:t>1 </a:t>
            </a:r>
            <a:r>
              <a:rPr lang="zh-CN" altLang="en-US" sz="3600" b="1" kern="0" dirty="0" smtClean="0">
                <a:solidFill>
                  <a:srgbClr val="000008"/>
                </a:solidFill>
              </a:rPr>
              <a:t>进程</a:t>
            </a:r>
            <a:r>
              <a:rPr lang="zh-CN" altLang="en-US" sz="3600" b="1" kern="0" dirty="0">
                <a:solidFill>
                  <a:srgbClr val="000008"/>
                </a:solidFill>
              </a:rPr>
              <a:t>控制编程</a:t>
            </a:r>
            <a:endParaRPr lang="en-US" altLang="zh-CN" sz="3600" b="1" kern="0" dirty="0">
              <a:solidFill>
                <a:srgbClr val="000008"/>
              </a:solidFill>
            </a:endParaRPr>
          </a:p>
        </p:txBody>
      </p:sp>
      <p:sp>
        <p:nvSpPr>
          <p:cNvPr id="8" name="Rectangle 3"/>
          <p:cNvSpPr txBox="1">
            <a:spLocks noChangeArrowheads="1"/>
          </p:cNvSpPr>
          <p:nvPr/>
        </p:nvSpPr>
        <p:spPr bwMode="auto">
          <a:xfrm>
            <a:off x="1106778" y="1759256"/>
            <a:ext cx="3914802" cy="255747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lvl="0" indent="-342900" algn="l">
              <a:lnSpc>
                <a:spcPct val="150000"/>
              </a:lnSpc>
              <a:spcBef>
                <a:spcPts val="600"/>
              </a:spcBef>
              <a:buSzPct val="80000"/>
              <a:buFont typeface="Wingdings" pitchFamily="2" charset="2"/>
              <a:buChar char="n"/>
              <a:defRPr/>
            </a:pPr>
            <a:r>
              <a:rPr lang="zh-CN" altLang="en-US" sz="2400" b="1" kern="0" dirty="0" smtClean="0">
                <a:solidFill>
                  <a:srgbClr val="000008"/>
                </a:solidFill>
                <a:latin typeface="+mn-ea"/>
                <a:ea typeface="+mn-ea"/>
              </a:rPr>
              <a:t>进程</a:t>
            </a:r>
            <a:r>
              <a:rPr lang="zh-CN" altLang="en-US" sz="2400" b="1" kern="0" dirty="0">
                <a:solidFill>
                  <a:srgbClr val="000008"/>
                </a:solidFill>
                <a:latin typeface="+mn-ea"/>
                <a:ea typeface="+mn-ea"/>
              </a:rPr>
              <a:t>的创建</a:t>
            </a:r>
          </a:p>
          <a:p>
            <a:pPr marL="342900" lvl="0" indent="-342900">
              <a:lnSpc>
                <a:spcPct val="150000"/>
              </a:lnSpc>
              <a:spcBef>
                <a:spcPts val="600"/>
              </a:spcBef>
              <a:buSzPct val="80000"/>
              <a:buFont typeface="Wingdings" pitchFamily="2" charset="2"/>
              <a:buChar char="n"/>
              <a:defRPr/>
            </a:pPr>
            <a:r>
              <a:rPr lang="en-US" altLang="zh-CN" sz="2400" b="1" kern="0" dirty="0" smtClean="0">
                <a:solidFill>
                  <a:srgbClr val="000008"/>
                </a:solidFill>
                <a:latin typeface="+mn-ea"/>
                <a:ea typeface="+mn-ea"/>
              </a:rPr>
              <a:t>system</a:t>
            </a:r>
            <a:r>
              <a:rPr lang="zh-CN" altLang="en-US" sz="2400" b="1" kern="0" dirty="0">
                <a:solidFill>
                  <a:srgbClr val="000008"/>
                </a:solidFill>
                <a:latin typeface="+mn-ea"/>
                <a:ea typeface="+mn-ea"/>
              </a:rPr>
              <a:t>函数</a:t>
            </a:r>
          </a:p>
          <a:p>
            <a:pPr marL="342900" lvl="0" indent="-342900">
              <a:lnSpc>
                <a:spcPct val="150000"/>
              </a:lnSpc>
              <a:spcBef>
                <a:spcPts val="600"/>
              </a:spcBef>
              <a:buSzPct val="80000"/>
              <a:buFont typeface="Wingdings" pitchFamily="2" charset="2"/>
              <a:buChar char="n"/>
              <a:defRPr/>
            </a:pPr>
            <a:r>
              <a:rPr lang="en-US" altLang="zh-CN" sz="2400" b="1" kern="0" dirty="0" smtClean="0">
                <a:solidFill>
                  <a:srgbClr val="000008"/>
                </a:solidFill>
                <a:latin typeface="+mn-ea"/>
                <a:ea typeface="+mn-ea"/>
              </a:rPr>
              <a:t>exec</a:t>
            </a:r>
            <a:r>
              <a:rPr lang="en-US" altLang="zh-CN" sz="2400" b="1" kern="0" dirty="0">
                <a:solidFill>
                  <a:srgbClr val="000008"/>
                </a:solidFill>
                <a:latin typeface="+mn-ea"/>
                <a:ea typeface="+mn-ea"/>
              </a:rPr>
              <a:t>()</a:t>
            </a:r>
            <a:r>
              <a:rPr lang="zh-CN" altLang="en-US" sz="2400" b="1" kern="0" dirty="0">
                <a:solidFill>
                  <a:srgbClr val="000008"/>
                </a:solidFill>
                <a:latin typeface="+mn-ea"/>
                <a:ea typeface="+mn-ea"/>
              </a:rPr>
              <a:t>函数族替换进程</a:t>
            </a:r>
            <a:r>
              <a:rPr lang="en-US" altLang="zh-CN" sz="2400" b="1" kern="0" dirty="0">
                <a:solidFill>
                  <a:srgbClr val="000008"/>
                </a:solidFill>
                <a:latin typeface="+mn-ea"/>
                <a:ea typeface="+mn-ea"/>
              </a:rPr>
              <a:t> </a:t>
            </a:r>
            <a:endParaRPr lang="zh-CN" altLang="en-US" sz="2400" b="1" kern="0" dirty="0">
              <a:solidFill>
                <a:srgbClr val="000008"/>
              </a:solidFill>
              <a:latin typeface="+mn-ea"/>
              <a:ea typeface="+mn-ea"/>
            </a:endParaRPr>
          </a:p>
          <a:p>
            <a:pPr marL="342900" lvl="0" indent="-342900">
              <a:lnSpc>
                <a:spcPct val="150000"/>
              </a:lnSpc>
              <a:spcBef>
                <a:spcPts val="600"/>
              </a:spcBef>
              <a:buSzPct val="80000"/>
              <a:buFont typeface="Wingdings" pitchFamily="2" charset="2"/>
              <a:buChar char="n"/>
              <a:defRPr/>
            </a:pPr>
            <a:r>
              <a:rPr lang="en-US" altLang="zh-CN" sz="2400" b="1" kern="0" dirty="0" smtClean="0">
                <a:solidFill>
                  <a:srgbClr val="000008"/>
                </a:solidFill>
                <a:latin typeface="+mn-ea"/>
                <a:ea typeface="+mn-ea"/>
              </a:rPr>
              <a:t>wait</a:t>
            </a:r>
            <a:r>
              <a:rPr lang="en-US" altLang="zh-CN" sz="2400" b="1" kern="0" dirty="0">
                <a:solidFill>
                  <a:srgbClr val="000008"/>
                </a:solidFill>
                <a:latin typeface="+mn-ea"/>
                <a:ea typeface="+mn-ea"/>
              </a:rPr>
              <a:t>()</a:t>
            </a:r>
            <a:r>
              <a:rPr lang="zh-CN" altLang="en-US" sz="2400" b="1" kern="0" dirty="0">
                <a:solidFill>
                  <a:srgbClr val="000008"/>
                </a:solidFill>
                <a:latin typeface="+mn-ea"/>
                <a:ea typeface="+mn-ea"/>
              </a:rPr>
              <a:t>和</a:t>
            </a:r>
            <a:r>
              <a:rPr lang="en-US" altLang="zh-CN" sz="2400" b="1" kern="0" dirty="0" err="1">
                <a:solidFill>
                  <a:srgbClr val="000008"/>
                </a:solidFill>
                <a:latin typeface="+mn-ea"/>
                <a:ea typeface="+mn-ea"/>
              </a:rPr>
              <a:t>waitpid</a:t>
            </a:r>
            <a:r>
              <a:rPr lang="en-US" altLang="zh-CN" sz="2400" b="1" kern="0" dirty="0">
                <a:solidFill>
                  <a:srgbClr val="000008"/>
                </a:solidFill>
                <a:latin typeface="+mn-ea"/>
                <a:ea typeface="+mn-ea"/>
              </a:rPr>
              <a:t>()</a:t>
            </a:r>
            <a:r>
              <a:rPr lang="zh-CN" altLang="en-US" sz="2400" b="1" kern="0" dirty="0" smtClean="0">
                <a:solidFill>
                  <a:srgbClr val="000008"/>
                </a:solidFill>
                <a:latin typeface="+mn-ea"/>
                <a:ea typeface="+mn-ea"/>
              </a:rPr>
              <a:t>函数</a:t>
            </a:r>
            <a:endParaRPr lang="en-US" altLang="zh-CN" sz="2400" b="1" kern="0" dirty="0">
              <a:solidFill>
                <a:srgbClr val="000008"/>
              </a:solidFill>
              <a:latin typeface="+mn-ea"/>
              <a:ea typeface="+mn-ea"/>
            </a:endParaRPr>
          </a:p>
        </p:txBody>
      </p:sp>
    </p:spTree>
    <p:extLst>
      <p:ext uri="{BB962C8B-B14F-4D97-AF65-F5344CB8AC3E}">
        <p14:creationId xmlns:p14="http://schemas.microsoft.com/office/powerpoint/2010/main" val="1359352971"/>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975248" y="120491"/>
            <a:ext cx="4014313" cy="563562"/>
          </a:xfrm>
          <a:prstGeom prst="rect">
            <a:avLst/>
          </a:prstGeom>
          <a:noFill/>
          <a:ln w="9525">
            <a:noFill/>
            <a:miter lim="800000"/>
            <a:headEnd/>
            <a:tailEnd/>
          </a:ln>
          <a:effectLst/>
        </p:spPr>
        <p:txBody>
          <a:bodyPr anchor="ctr"/>
          <a:lstStyle/>
          <a:p>
            <a:r>
              <a:rPr lang="en-US" altLang="zh-CN" b="1" smtClean="0">
                <a:solidFill>
                  <a:srgbClr val="000008"/>
                </a:solidFill>
                <a:latin typeface="+mn-ea"/>
                <a:ea typeface="+mn-ea"/>
              </a:rPr>
              <a:t>2 FIFO</a:t>
            </a:r>
            <a:r>
              <a:rPr lang="zh-CN" altLang="en-US" b="1" dirty="0">
                <a:solidFill>
                  <a:srgbClr val="000008"/>
                </a:solidFill>
                <a:latin typeface="+mn-ea"/>
                <a:ea typeface="+mn-ea"/>
              </a:rPr>
              <a:t>管道</a:t>
            </a:r>
          </a:p>
        </p:txBody>
      </p:sp>
      <p:sp>
        <p:nvSpPr>
          <p:cNvPr id="9" name="Rectangle 3"/>
          <p:cNvSpPr txBox="1">
            <a:spLocks/>
          </p:cNvSpPr>
          <p:nvPr/>
        </p:nvSpPr>
        <p:spPr>
          <a:xfrm>
            <a:off x="672421" y="976403"/>
            <a:ext cx="8005665" cy="4771053"/>
          </a:xfrm>
          <a:prstGeom prst="rect">
            <a:avLst/>
          </a:prstGeom>
        </p:spPr>
        <p:txBody>
          <a:bodyPr/>
          <a:lstStyle/>
          <a:p>
            <a:pPr marR="0" lvl="0" indent="457200" algn="just" defTabSz="914400" rtl="0" eaLnBrk="1" fontAlgn="base" latinLnBrk="0" hangingPunct="1">
              <a:lnSpc>
                <a:spcPct val="150000"/>
              </a:lnSpc>
              <a:spcBef>
                <a:spcPts val="600"/>
              </a:spcBef>
              <a:spcAft>
                <a:spcPct val="0"/>
              </a:spcAft>
              <a:buSzPct val="80000"/>
              <a:buFont typeface="Wingdings" pitchFamily="2" charset="2"/>
              <a:buChar char="n"/>
              <a:tabLst/>
              <a:defRPr/>
            </a:pPr>
            <a:r>
              <a:rPr kumimoji="0" lang="zh-CN" altLang="en-US" sz="2000" b="1" i="0" u="none" strike="noStrike" kern="0" cap="none" spc="0" normalizeH="0" baseline="0" noProof="0" dirty="0">
                <a:ln>
                  <a:noFill/>
                </a:ln>
                <a:solidFill>
                  <a:srgbClr val="FF0000"/>
                </a:solidFill>
                <a:effectLst/>
                <a:uLnTx/>
                <a:uFillTx/>
                <a:latin typeface="+mn-ea"/>
                <a:ea typeface="+mn-ea"/>
                <a:cs typeface="+mn-cs"/>
              </a:rPr>
              <a:t>管道</a:t>
            </a:r>
            <a:r>
              <a:rPr kumimoji="0" lang="en-US" altLang="zh-CN" sz="2000" b="1" i="0" u="none" strike="noStrike" kern="0" cap="none" spc="0" normalizeH="0" baseline="0" noProof="0" dirty="0">
                <a:ln>
                  <a:noFill/>
                </a:ln>
                <a:solidFill>
                  <a:srgbClr val="FF0000"/>
                </a:solidFill>
                <a:effectLst/>
                <a:uLnTx/>
                <a:uFillTx/>
                <a:latin typeface="+mn-ea"/>
                <a:ea typeface="+mn-ea"/>
                <a:cs typeface="+mn-cs"/>
              </a:rPr>
              <a:t>(</a:t>
            </a:r>
            <a:r>
              <a:rPr kumimoji="0" lang="zh-CN" altLang="en-US" sz="2000" b="1" i="0" u="none" strike="noStrike" kern="0" cap="none" spc="0" normalizeH="0" baseline="0" noProof="0" dirty="0">
                <a:ln>
                  <a:noFill/>
                </a:ln>
                <a:solidFill>
                  <a:srgbClr val="FF0000"/>
                </a:solidFill>
                <a:effectLst/>
                <a:uLnTx/>
                <a:uFillTx/>
                <a:latin typeface="+mn-ea"/>
                <a:ea typeface="+mn-ea"/>
                <a:cs typeface="+mn-cs"/>
              </a:rPr>
              <a:t>无名管道</a:t>
            </a:r>
            <a:r>
              <a:rPr kumimoji="0" lang="en-US" altLang="zh-CN" sz="2000" b="1" i="0" u="none" strike="noStrike" kern="0" cap="none" spc="0" normalizeH="0" baseline="0" noProof="0" dirty="0">
                <a:ln>
                  <a:noFill/>
                </a:ln>
                <a:solidFill>
                  <a:srgbClr val="FF0000"/>
                </a:solidFill>
                <a:effectLst/>
                <a:uLnTx/>
                <a:uFillTx/>
                <a:latin typeface="+mn-ea"/>
                <a:ea typeface="+mn-ea"/>
                <a:cs typeface="+mn-cs"/>
              </a:rPr>
              <a:t>)</a:t>
            </a:r>
            <a:r>
              <a:rPr kumimoji="0" lang="zh-CN" altLang="en-US" sz="2000" i="0" u="none" strike="noStrike" kern="0" cap="none" spc="0" normalizeH="0" baseline="0" noProof="0" dirty="0">
                <a:ln>
                  <a:noFill/>
                </a:ln>
                <a:solidFill>
                  <a:srgbClr val="000008"/>
                </a:solidFill>
                <a:effectLst/>
                <a:uLnTx/>
                <a:uFillTx/>
                <a:latin typeface="+mn-ea"/>
                <a:ea typeface="+mn-ea"/>
                <a:cs typeface="+mn-cs"/>
              </a:rPr>
              <a:t>只能用于具有亲缘关系的进程之间，这就大大地限制了管道的使用。有名管道的出现突破了这种限制，它可以使互不相关的两个进程实现彼此通信。该管道可以通过路径名来指出，并且在文件系统中是可见的。</a:t>
            </a:r>
            <a:endParaRPr kumimoji="0" lang="en-US" altLang="zh-CN" sz="2000" i="0" u="none" strike="noStrike" kern="0" cap="none" spc="0" normalizeH="0" baseline="0" noProof="0" dirty="0">
              <a:ln>
                <a:noFill/>
              </a:ln>
              <a:solidFill>
                <a:srgbClr val="000008"/>
              </a:solidFill>
              <a:effectLst/>
              <a:uLnTx/>
              <a:uFillTx/>
              <a:latin typeface="+mn-ea"/>
              <a:ea typeface="+mn-ea"/>
              <a:cs typeface="+mn-cs"/>
            </a:endParaRPr>
          </a:p>
          <a:p>
            <a:pPr marR="0" lvl="0" indent="457200" algn="just" defTabSz="914400" rtl="0" eaLnBrk="1" fontAlgn="base" latinLnBrk="0" hangingPunct="1">
              <a:lnSpc>
                <a:spcPct val="150000"/>
              </a:lnSpc>
              <a:spcBef>
                <a:spcPts val="600"/>
              </a:spcBef>
              <a:spcAft>
                <a:spcPct val="0"/>
              </a:spcAft>
              <a:buSzPct val="80000"/>
              <a:buFont typeface="Wingdings" pitchFamily="2" charset="2"/>
              <a:buChar char="n"/>
              <a:tabLst/>
              <a:defRPr/>
            </a:pPr>
            <a:r>
              <a:rPr kumimoji="0" lang="zh-CN" altLang="en-US" sz="2000" i="0" u="none" strike="noStrike" kern="0" cap="none" spc="0" normalizeH="0" baseline="0" noProof="0" dirty="0">
                <a:ln>
                  <a:noFill/>
                </a:ln>
                <a:solidFill>
                  <a:srgbClr val="000008"/>
                </a:solidFill>
                <a:effectLst/>
                <a:uLnTx/>
                <a:uFillTx/>
                <a:latin typeface="+mn-ea"/>
                <a:ea typeface="+mn-ea"/>
                <a:cs typeface="+mn-cs"/>
              </a:rPr>
              <a:t>在建立了管道之后，两个进程就可以把它当作普通文件一样进行读写操作，使用非常方便。不过值得注意的是，</a:t>
            </a:r>
            <a:r>
              <a:rPr kumimoji="0" lang="en-US" altLang="zh-CN" sz="2000" i="0" u="none" strike="noStrike" kern="0" cap="none" spc="0" normalizeH="0" baseline="0" noProof="0" dirty="0">
                <a:ln>
                  <a:noFill/>
                </a:ln>
                <a:solidFill>
                  <a:srgbClr val="000008"/>
                </a:solidFill>
                <a:effectLst/>
                <a:uLnTx/>
                <a:uFillTx/>
                <a:latin typeface="+mn-ea"/>
                <a:ea typeface="+mn-ea"/>
                <a:cs typeface="+mn-cs"/>
              </a:rPr>
              <a:t>FIFO</a:t>
            </a:r>
            <a:r>
              <a:rPr kumimoji="0" lang="zh-CN" altLang="en-US" sz="2000" i="0" u="none" strike="noStrike" kern="0" cap="none" spc="0" normalizeH="0" baseline="0" noProof="0" dirty="0">
                <a:ln>
                  <a:noFill/>
                </a:ln>
                <a:solidFill>
                  <a:srgbClr val="000008"/>
                </a:solidFill>
                <a:effectLst/>
                <a:uLnTx/>
                <a:uFillTx/>
                <a:latin typeface="+mn-ea"/>
                <a:ea typeface="+mn-ea"/>
                <a:cs typeface="+mn-cs"/>
              </a:rPr>
              <a:t>是严格地遵循先进先出规则的，对管道及</a:t>
            </a:r>
            <a:r>
              <a:rPr kumimoji="0" lang="en-US" altLang="zh-CN" sz="2000" i="0" u="none" strike="noStrike" kern="0" cap="none" spc="0" normalizeH="0" baseline="0" noProof="0" dirty="0">
                <a:ln>
                  <a:noFill/>
                </a:ln>
                <a:solidFill>
                  <a:srgbClr val="000008"/>
                </a:solidFill>
                <a:effectLst/>
                <a:uLnTx/>
                <a:uFillTx/>
                <a:latin typeface="+mn-ea"/>
                <a:ea typeface="+mn-ea"/>
                <a:cs typeface="+mn-cs"/>
              </a:rPr>
              <a:t>FIFO</a:t>
            </a:r>
            <a:r>
              <a:rPr kumimoji="0" lang="zh-CN" altLang="en-US" sz="2000" i="0" u="none" strike="noStrike" kern="0" cap="none" spc="0" normalizeH="0" baseline="0" noProof="0" dirty="0">
                <a:ln>
                  <a:noFill/>
                </a:ln>
                <a:solidFill>
                  <a:srgbClr val="000008"/>
                </a:solidFill>
                <a:effectLst/>
                <a:uLnTx/>
                <a:uFillTx/>
                <a:latin typeface="+mn-ea"/>
                <a:ea typeface="+mn-ea"/>
                <a:cs typeface="+mn-cs"/>
              </a:rPr>
              <a:t>的读总是从开始处返回数据，对它们的写则把数据添加到末尾，它们不支持如</a:t>
            </a:r>
            <a:r>
              <a:rPr kumimoji="0" lang="en-US" altLang="zh-CN" sz="2000" i="0" u="none" strike="noStrike" kern="0" cap="none" spc="0" normalizeH="0" baseline="0" noProof="0" dirty="0" err="1">
                <a:ln>
                  <a:noFill/>
                </a:ln>
                <a:solidFill>
                  <a:srgbClr val="000008"/>
                </a:solidFill>
                <a:effectLst/>
                <a:uLnTx/>
                <a:uFillTx/>
                <a:latin typeface="+mn-ea"/>
                <a:ea typeface="+mn-ea"/>
                <a:cs typeface="+mn-cs"/>
              </a:rPr>
              <a:t>lseek</a:t>
            </a:r>
            <a:r>
              <a:rPr kumimoji="0" lang="en-US" altLang="zh-CN" sz="2000" i="0" u="none" strike="noStrike" kern="0" cap="none" spc="0" normalizeH="0" baseline="0" noProof="0" dirty="0">
                <a:ln>
                  <a:noFill/>
                </a:ln>
                <a:solidFill>
                  <a:srgbClr val="000008"/>
                </a:solidFill>
                <a:effectLst/>
                <a:uLnTx/>
                <a:uFillTx/>
                <a:latin typeface="+mn-ea"/>
                <a:ea typeface="+mn-ea"/>
                <a:cs typeface="+mn-cs"/>
              </a:rPr>
              <a:t>()</a:t>
            </a:r>
            <a:r>
              <a:rPr kumimoji="0" lang="zh-CN" altLang="en-US" sz="2000" i="0" u="none" strike="noStrike" kern="0" cap="none" spc="0" normalizeH="0" baseline="0" noProof="0" dirty="0">
                <a:ln>
                  <a:noFill/>
                </a:ln>
                <a:solidFill>
                  <a:srgbClr val="000008"/>
                </a:solidFill>
                <a:effectLst/>
                <a:uLnTx/>
                <a:uFillTx/>
                <a:latin typeface="+mn-ea"/>
                <a:ea typeface="+mn-ea"/>
                <a:cs typeface="+mn-cs"/>
              </a:rPr>
              <a:t>等文件定位操作。</a:t>
            </a:r>
            <a:endParaRPr kumimoji="0" lang="en-US" altLang="zh-CN" sz="2000" i="0" u="none" strike="noStrike" kern="0" cap="none" spc="0" normalizeH="0" baseline="0" noProof="0" dirty="0">
              <a:ln>
                <a:noFill/>
              </a:ln>
              <a:solidFill>
                <a:srgbClr val="000008"/>
              </a:solidFill>
              <a:effectLst/>
              <a:uLnTx/>
              <a:uFillTx/>
              <a:latin typeface="+mn-ea"/>
              <a:ea typeface="+mn-ea"/>
              <a:cs typeface="+mn-cs"/>
            </a:endParaRPr>
          </a:p>
          <a:p>
            <a:pPr marR="0" lvl="0" indent="457200" algn="just" defTabSz="914400" rtl="0" eaLnBrk="1" fontAlgn="base" latinLnBrk="0" hangingPunct="1">
              <a:lnSpc>
                <a:spcPct val="150000"/>
              </a:lnSpc>
              <a:spcBef>
                <a:spcPts val="600"/>
              </a:spcBef>
              <a:spcAft>
                <a:spcPct val="0"/>
              </a:spcAft>
              <a:buSzPct val="80000"/>
              <a:buFont typeface="Wingdings" pitchFamily="2" charset="2"/>
              <a:buChar char="n"/>
              <a:tabLst/>
              <a:defRPr/>
            </a:pPr>
            <a:r>
              <a:rPr lang="en-US" altLang="zh-CN" sz="2000" b="1" kern="0" dirty="0">
                <a:solidFill>
                  <a:srgbClr val="FF0000"/>
                </a:solidFill>
                <a:latin typeface="+mn-ea"/>
                <a:ea typeface="+mn-ea"/>
              </a:rPr>
              <a:t>FIFO</a:t>
            </a:r>
            <a:r>
              <a:rPr lang="zh-CN" altLang="en-US" sz="2000" b="1" kern="0" dirty="0">
                <a:solidFill>
                  <a:srgbClr val="FF0000"/>
                </a:solidFill>
                <a:latin typeface="+mn-ea"/>
                <a:ea typeface="+mn-ea"/>
              </a:rPr>
              <a:t>管道</a:t>
            </a:r>
            <a:r>
              <a:rPr lang="zh-CN" altLang="en-US" sz="2000" kern="0" dirty="0">
                <a:solidFill>
                  <a:srgbClr val="000008"/>
                </a:solidFill>
                <a:latin typeface="+mn-ea"/>
                <a:ea typeface="+mn-ea"/>
              </a:rPr>
              <a:t>的信息由于是存在于真实文件中，所以它并不会因为进程的消失而消失。</a:t>
            </a:r>
            <a:endParaRPr kumimoji="0" lang="zh-CN" altLang="en-US" sz="2000" i="0" u="none" strike="noStrike" kern="0" cap="none" spc="0" normalizeH="0" baseline="0" noProof="0" dirty="0">
              <a:ln>
                <a:noFill/>
              </a:ln>
              <a:solidFill>
                <a:srgbClr val="000008"/>
              </a:solidFill>
              <a:effectLst/>
              <a:uLnTx/>
              <a:uFillTx/>
              <a:latin typeface="+mn-ea"/>
              <a:ea typeface="+mn-ea"/>
            </a:endParaRPr>
          </a:p>
        </p:txBody>
      </p:sp>
    </p:spTree>
    <p:extLst>
      <p:ext uri="{BB962C8B-B14F-4D97-AF65-F5344CB8AC3E}">
        <p14:creationId xmlns:p14="http://schemas.microsoft.com/office/powerpoint/2010/main" val="4126030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txBox="1">
            <a:spLocks/>
          </p:cNvSpPr>
          <p:nvPr/>
        </p:nvSpPr>
        <p:spPr>
          <a:xfrm>
            <a:off x="693579" y="1508343"/>
            <a:ext cx="8005665" cy="1337385"/>
          </a:xfrm>
          <a:prstGeom prst="rect">
            <a:avLst/>
          </a:prstGeom>
        </p:spPr>
        <p:txBody>
          <a:bodyPr/>
          <a:lstStyle/>
          <a:p>
            <a:pPr marR="0" lvl="0" algn="l" defTabSz="914400" rtl="0" eaLnBrk="1" fontAlgn="base" latinLnBrk="0" hangingPunct="1">
              <a:lnSpc>
                <a:spcPct val="150000"/>
              </a:lnSpc>
              <a:spcBef>
                <a:spcPts val="600"/>
              </a:spcBef>
              <a:spcAft>
                <a:spcPct val="0"/>
              </a:spcAft>
              <a:buClr>
                <a:schemeClr val="accent1"/>
              </a:buClr>
              <a:buSzPct val="60000"/>
              <a:tabLst/>
              <a:defRPr/>
            </a:pPr>
            <a:r>
              <a:rPr lang="en-US" altLang="zh-CN" sz="1800" b="1" kern="0" dirty="0" err="1">
                <a:solidFill>
                  <a:srgbClr val="FF0000"/>
                </a:solidFill>
                <a:latin typeface="+mn-ea"/>
                <a:ea typeface="+mn-ea"/>
              </a:rPr>
              <a:t>Mkfile</a:t>
            </a:r>
            <a:r>
              <a:rPr lang="en-US" altLang="zh-CN" sz="1800" b="1" kern="0" dirty="0">
                <a:solidFill>
                  <a:srgbClr val="FF0000"/>
                </a:solidFill>
                <a:latin typeface="+mn-ea"/>
                <a:ea typeface="+mn-ea"/>
              </a:rPr>
              <a:t>  [OPTION]  NAME  [ … ]</a:t>
            </a:r>
          </a:p>
          <a:p>
            <a:pPr marR="0" lvl="0" algn="l" defTabSz="914400" rtl="0" eaLnBrk="1" fontAlgn="base" latinLnBrk="0" hangingPunct="1">
              <a:lnSpc>
                <a:spcPct val="150000"/>
              </a:lnSpc>
              <a:spcBef>
                <a:spcPts val="0"/>
              </a:spcBef>
              <a:spcAft>
                <a:spcPct val="0"/>
              </a:spcAft>
              <a:buClr>
                <a:schemeClr val="accent1"/>
              </a:buClr>
              <a:buSzPct val="60000"/>
              <a:tabLst/>
              <a:defRPr/>
            </a:pPr>
            <a:r>
              <a:rPr lang="en-US" altLang="zh-CN" sz="1800" kern="0" dirty="0" err="1">
                <a:solidFill>
                  <a:srgbClr val="000008"/>
                </a:solidFill>
                <a:latin typeface="+mn-ea"/>
                <a:ea typeface="+mn-ea"/>
              </a:rPr>
              <a:t>Mkfifo</a:t>
            </a:r>
            <a:r>
              <a:rPr lang="zh-CN" altLang="en-US" sz="1800" kern="0" dirty="0">
                <a:solidFill>
                  <a:srgbClr val="000008"/>
                </a:solidFill>
                <a:latin typeface="+mn-ea"/>
                <a:ea typeface="+mn-ea"/>
              </a:rPr>
              <a:t>命令会创建一个名为</a:t>
            </a:r>
            <a:r>
              <a:rPr lang="en-US" altLang="zh-CN" sz="1800" kern="0" dirty="0">
                <a:solidFill>
                  <a:srgbClr val="000008"/>
                </a:solidFill>
                <a:latin typeface="+mn-ea"/>
                <a:ea typeface="+mn-ea"/>
              </a:rPr>
              <a:t>name</a:t>
            </a:r>
            <a:r>
              <a:rPr lang="zh-CN" altLang="en-US" sz="1800" kern="0" dirty="0">
                <a:solidFill>
                  <a:srgbClr val="000008"/>
                </a:solidFill>
                <a:latin typeface="+mn-ea"/>
                <a:ea typeface="+mn-ea"/>
              </a:rPr>
              <a:t>的</a:t>
            </a:r>
            <a:r>
              <a:rPr lang="en-US" altLang="zh-CN" sz="1800" kern="0" dirty="0">
                <a:solidFill>
                  <a:srgbClr val="000008"/>
                </a:solidFill>
                <a:latin typeface="+mn-ea"/>
                <a:ea typeface="+mn-ea"/>
              </a:rPr>
              <a:t>FIFO</a:t>
            </a:r>
            <a:r>
              <a:rPr lang="zh-CN" altLang="en-US" sz="1800" kern="0" dirty="0">
                <a:solidFill>
                  <a:srgbClr val="000008"/>
                </a:solidFill>
                <a:latin typeface="+mn-ea"/>
                <a:ea typeface="+mn-ea"/>
              </a:rPr>
              <a:t>，参数</a:t>
            </a:r>
            <a:r>
              <a:rPr lang="en-US" altLang="zh-CN" sz="1800" kern="0" dirty="0">
                <a:solidFill>
                  <a:srgbClr val="000008"/>
                </a:solidFill>
                <a:latin typeface="+mn-ea"/>
                <a:ea typeface="+mn-ea"/>
              </a:rPr>
              <a:t>OPTION</a:t>
            </a:r>
            <a:r>
              <a:rPr lang="zh-CN" altLang="en-US" sz="1800" kern="0" dirty="0">
                <a:solidFill>
                  <a:srgbClr val="000008"/>
                </a:solidFill>
                <a:latin typeface="+mn-ea"/>
                <a:ea typeface="+mn-ea"/>
              </a:rPr>
              <a:t>通常为</a:t>
            </a:r>
            <a:r>
              <a:rPr lang="en-US" altLang="zh-CN" sz="1800" kern="0" dirty="0">
                <a:solidFill>
                  <a:srgbClr val="000008"/>
                </a:solidFill>
                <a:latin typeface="+mn-ea"/>
                <a:ea typeface="+mn-ea"/>
              </a:rPr>
              <a:t>-m mode</a:t>
            </a:r>
            <a:r>
              <a:rPr lang="zh-CN" altLang="en-US" sz="1800" kern="0" dirty="0">
                <a:solidFill>
                  <a:srgbClr val="000008"/>
                </a:solidFill>
                <a:latin typeface="+mn-ea"/>
                <a:ea typeface="+mn-ea"/>
              </a:rPr>
              <a:t>，其中</a:t>
            </a:r>
            <a:r>
              <a:rPr lang="en-US" altLang="zh-CN" sz="1800" kern="0" dirty="0">
                <a:solidFill>
                  <a:srgbClr val="000008"/>
                </a:solidFill>
                <a:latin typeface="+mn-ea"/>
                <a:ea typeface="+mn-ea"/>
              </a:rPr>
              <a:t>mode</a:t>
            </a:r>
            <a:r>
              <a:rPr lang="zh-CN" altLang="en-US" sz="1800" kern="0" dirty="0">
                <a:solidFill>
                  <a:srgbClr val="000008"/>
                </a:solidFill>
                <a:latin typeface="+mn-ea"/>
                <a:ea typeface="+mn-ea"/>
              </a:rPr>
              <a:t>表示新建</a:t>
            </a:r>
            <a:r>
              <a:rPr lang="en-US" altLang="zh-CN" sz="1800" kern="0" dirty="0">
                <a:solidFill>
                  <a:srgbClr val="000008"/>
                </a:solidFill>
                <a:latin typeface="+mn-ea"/>
                <a:ea typeface="+mn-ea"/>
              </a:rPr>
              <a:t>FIFO</a:t>
            </a:r>
            <a:r>
              <a:rPr lang="zh-CN" altLang="en-US" sz="1800" kern="0" dirty="0">
                <a:solidFill>
                  <a:srgbClr val="000008"/>
                </a:solidFill>
                <a:latin typeface="+mn-ea"/>
                <a:ea typeface="+mn-ea"/>
              </a:rPr>
              <a:t>保存权限。</a:t>
            </a:r>
            <a:endParaRPr kumimoji="0" lang="zh-CN" altLang="en-US" sz="1800" i="0" u="none" strike="noStrike" kern="0" cap="none" spc="0" normalizeH="0" baseline="0" noProof="0" dirty="0">
              <a:ln>
                <a:noFill/>
              </a:ln>
              <a:solidFill>
                <a:srgbClr val="000008"/>
              </a:solidFill>
              <a:effectLst/>
              <a:uLnTx/>
              <a:uFillTx/>
              <a:latin typeface="+mn-ea"/>
              <a:ea typeface="+mn-ea"/>
            </a:endParaRPr>
          </a:p>
        </p:txBody>
      </p:sp>
      <p:pic>
        <p:nvPicPr>
          <p:cNvPr id="206851" name="Picture 3"/>
          <p:cNvPicPr>
            <a:picLocks noChangeAspect="1" noChangeArrowheads="1"/>
          </p:cNvPicPr>
          <p:nvPr/>
        </p:nvPicPr>
        <p:blipFill>
          <a:blip r:embed="rId3"/>
          <a:srcRect/>
          <a:stretch>
            <a:fillRect/>
          </a:stretch>
        </p:blipFill>
        <p:spPr bwMode="auto">
          <a:xfrm>
            <a:off x="814388" y="3146073"/>
            <a:ext cx="7513637" cy="752475"/>
          </a:xfrm>
          <a:prstGeom prst="rect">
            <a:avLst/>
          </a:prstGeom>
          <a:noFill/>
          <a:ln w="9525">
            <a:noFill/>
            <a:miter lim="800000"/>
            <a:headEnd/>
            <a:tailEnd/>
          </a:ln>
          <a:effectLst/>
        </p:spPr>
      </p:pic>
      <p:sp>
        <p:nvSpPr>
          <p:cNvPr id="7" name="Rectangle 3"/>
          <p:cNvSpPr txBox="1">
            <a:spLocks/>
          </p:cNvSpPr>
          <p:nvPr/>
        </p:nvSpPr>
        <p:spPr>
          <a:xfrm>
            <a:off x="693579" y="4198893"/>
            <a:ext cx="7806609" cy="1337385"/>
          </a:xfrm>
          <a:prstGeom prst="rect">
            <a:avLst/>
          </a:prstGeom>
        </p:spPr>
        <p:txBody>
          <a:bodyPr/>
          <a:lstStyle/>
          <a:p>
            <a:pPr marR="0" lvl="0" algn="just" defTabSz="914400" rtl="0" eaLnBrk="1" fontAlgn="base" latinLnBrk="0" hangingPunct="1">
              <a:lnSpc>
                <a:spcPct val="150000"/>
              </a:lnSpc>
              <a:spcBef>
                <a:spcPts val="600"/>
              </a:spcBef>
              <a:spcAft>
                <a:spcPct val="0"/>
              </a:spcAft>
              <a:buClr>
                <a:schemeClr val="accent1"/>
              </a:buClr>
              <a:buSzPct val="60000"/>
              <a:tabLst/>
              <a:defRPr/>
            </a:pPr>
            <a:r>
              <a:rPr kumimoji="0" lang="en-US" altLang="zh-CN" sz="1800" i="0" u="none" strike="noStrike" kern="0" cap="none" spc="0" normalizeH="0" baseline="0" noProof="0" dirty="0">
                <a:ln>
                  <a:noFill/>
                </a:ln>
                <a:solidFill>
                  <a:srgbClr val="000008"/>
                </a:solidFill>
                <a:effectLst/>
                <a:uLnTx/>
                <a:uFillTx/>
                <a:latin typeface="+mn-ea"/>
                <a:ea typeface="+mn-ea"/>
              </a:rPr>
              <a:t>Fifo</a:t>
            </a:r>
            <a:r>
              <a:rPr kumimoji="0" lang="zh-CN" altLang="en-US" sz="1800" i="0" u="none" strike="noStrike" kern="0" cap="none" spc="0" normalizeH="0" baseline="0" noProof="0" dirty="0">
                <a:ln>
                  <a:noFill/>
                </a:ln>
                <a:solidFill>
                  <a:srgbClr val="000008"/>
                </a:solidFill>
                <a:effectLst/>
                <a:uLnTx/>
                <a:uFillTx/>
                <a:latin typeface="+mn-ea"/>
                <a:ea typeface="+mn-ea"/>
              </a:rPr>
              <a:t>文件在磁盘上并没有数据块，仅用来标识内核中的一条通道，各个进程可以打开这个文件进行</a:t>
            </a:r>
            <a:r>
              <a:rPr kumimoji="0" lang="en-US" altLang="zh-CN" sz="1800" i="0" u="none" strike="noStrike" kern="0" cap="none" spc="0" normalizeH="0" baseline="0" noProof="0" dirty="0">
                <a:ln>
                  <a:noFill/>
                </a:ln>
                <a:solidFill>
                  <a:srgbClr val="000008"/>
                </a:solidFill>
                <a:effectLst/>
                <a:uLnTx/>
                <a:uFillTx/>
                <a:latin typeface="+mn-ea"/>
                <a:ea typeface="+mn-ea"/>
              </a:rPr>
              <a:t>read()</a:t>
            </a:r>
            <a:r>
              <a:rPr lang="en-US" altLang="zh-CN" sz="1800" kern="0" dirty="0">
                <a:solidFill>
                  <a:srgbClr val="000008"/>
                </a:solidFill>
                <a:latin typeface="+mn-ea"/>
                <a:ea typeface="+mn-ea"/>
              </a:rPr>
              <a:t>/write()</a:t>
            </a:r>
            <a:r>
              <a:rPr lang="zh-CN" altLang="en-US" sz="1800" kern="0" dirty="0">
                <a:solidFill>
                  <a:srgbClr val="000008"/>
                </a:solidFill>
                <a:latin typeface="+mn-ea"/>
                <a:ea typeface="+mn-ea"/>
              </a:rPr>
              <a:t>，实际上是在读写内核通道，这样就实现了进程间的通信。</a:t>
            </a:r>
            <a:endParaRPr kumimoji="0" lang="zh-CN" altLang="en-US" sz="1800" i="0" u="none" strike="noStrike" kern="0" cap="none" spc="0" normalizeH="0" baseline="0" noProof="0" dirty="0">
              <a:ln>
                <a:noFill/>
              </a:ln>
              <a:solidFill>
                <a:srgbClr val="000008"/>
              </a:solidFill>
              <a:effectLst/>
              <a:uLnTx/>
              <a:uFillTx/>
              <a:latin typeface="+mn-ea"/>
              <a:ea typeface="+mn-ea"/>
            </a:endParaRPr>
          </a:p>
        </p:txBody>
      </p:sp>
      <p:sp>
        <p:nvSpPr>
          <p:cNvPr id="8" name="Rectangle 2"/>
          <p:cNvSpPr>
            <a:spLocks noChangeArrowheads="1"/>
          </p:cNvSpPr>
          <p:nvPr/>
        </p:nvSpPr>
        <p:spPr bwMode="auto">
          <a:xfrm>
            <a:off x="975248" y="120491"/>
            <a:ext cx="4014313" cy="563562"/>
          </a:xfrm>
          <a:prstGeom prst="rect">
            <a:avLst/>
          </a:prstGeom>
          <a:noFill/>
          <a:ln w="9525">
            <a:noFill/>
            <a:miter lim="800000"/>
            <a:headEnd/>
            <a:tailEnd/>
          </a:ln>
          <a:effectLst/>
        </p:spPr>
        <p:txBody>
          <a:bodyPr anchor="ctr"/>
          <a:lstStyle/>
          <a:p>
            <a:r>
              <a:rPr lang="en-US" altLang="zh-CN" b="1" smtClean="0">
                <a:solidFill>
                  <a:srgbClr val="000008"/>
                </a:solidFill>
                <a:latin typeface="+mn-ea"/>
                <a:ea typeface="+mn-ea"/>
              </a:rPr>
              <a:t>2 FIFO</a:t>
            </a:r>
            <a:r>
              <a:rPr lang="zh-CN" altLang="en-US" b="1" dirty="0">
                <a:solidFill>
                  <a:srgbClr val="000008"/>
                </a:solidFill>
                <a:latin typeface="+mn-ea"/>
                <a:ea typeface="+mn-ea"/>
              </a:rPr>
              <a:t>管道</a:t>
            </a:r>
          </a:p>
        </p:txBody>
      </p:sp>
      <p:sp>
        <p:nvSpPr>
          <p:cNvPr id="10" name="Rectangle 2"/>
          <p:cNvSpPr txBox="1">
            <a:spLocks/>
          </p:cNvSpPr>
          <p:nvPr/>
        </p:nvSpPr>
        <p:spPr>
          <a:xfrm>
            <a:off x="814388" y="984398"/>
            <a:ext cx="1460903" cy="450501"/>
          </a:xfrm>
          <a:prstGeom prst="rect">
            <a:avLst/>
          </a:prstGeom>
          <a:solidFill>
            <a:srgbClr val="0000CC"/>
          </a:solidFill>
        </p:spPr>
        <p:txBody>
          <a:bodyPr anchor="ctr" anchorCtr="0"/>
          <a:lstStyle/>
          <a:p>
            <a:pPr lvl="0" algn="ctr">
              <a:defRPr/>
            </a:pPr>
            <a:r>
              <a:rPr lang="en-US" altLang="zh-CN" sz="2000" b="1" kern="0" smtClean="0">
                <a:solidFill>
                  <a:schemeClr val="tx2"/>
                </a:solidFill>
                <a:latin typeface="+mj-lt"/>
                <a:ea typeface="+mj-ea"/>
                <a:cs typeface="+mj-cs"/>
              </a:rPr>
              <a:t>mkfifo</a:t>
            </a:r>
            <a:r>
              <a:rPr lang="zh-CN" altLang="en-US" sz="2000" b="1" kern="0" smtClean="0">
                <a:solidFill>
                  <a:schemeClr val="tx2"/>
                </a:solidFill>
                <a:latin typeface="+mj-lt"/>
                <a:ea typeface="+mj-ea"/>
                <a:cs typeface="+mj-cs"/>
              </a:rPr>
              <a:t>命令</a:t>
            </a:r>
            <a:endParaRPr lang="zh-CN" altLang="en-US" sz="2000" b="1" kern="0" dirty="0">
              <a:solidFill>
                <a:schemeClr val="tx2"/>
              </a:solidFill>
              <a:latin typeface="+mj-lt"/>
              <a:ea typeface="+mj-ea"/>
              <a:cs typeface="+mj-cs"/>
            </a:endParaRPr>
          </a:p>
        </p:txBody>
      </p:sp>
    </p:spTree>
    <p:extLst>
      <p:ext uri="{BB962C8B-B14F-4D97-AF65-F5344CB8AC3E}">
        <p14:creationId xmlns:p14="http://schemas.microsoft.com/office/powerpoint/2010/main" val="770387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7874" name="Picture 2"/>
          <p:cNvPicPr>
            <a:picLocks noChangeAspect="1" noChangeArrowheads="1"/>
          </p:cNvPicPr>
          <p:nvPr/>
        </p:nvPicPr>
        <p:blipFill>
          <a:blip r:embed="rId2"/>
          <a:srcRect/>
          <a:stretch>
            <a:fillRect/>
          </a:stretch>
        </p:blipFill>
        <p:spPr bwMode="auto">
          <a:xfrm>
            <a:off x="1227851" y="3056758"/>
            <a:ext cx="6315075" cy="3562350"/>
          </a:xfrm>
          <a:prstGeom prst="rect">
            <a:avLst/>
          </a:prstGeom>
          <a:noFill/>
          <a:ln w="9525">
            <a:noFill/>
            <a:miter lim="800000"/>
            <a:headEnd/>
            <a:tailEnd/>
          </a:ln>
          <a:effectLst/>
        </p:spPr>
      </p:pic>
      <p:sp>
        <p:nvSpPr>
          <p:cNvPr id="3" name="Rectangle 3"/>
          <p:cNvSpPr txBox="1">
            <a:spLocks/>
          </p:cNvSpPr>
          <p:nvPr/>
        </p:nvSpPr>
        <p:spPr>
          <a:xfrm>
            <a:off x="463463" y="946730"/>
            <a:ext cx="8079288" cy="1847351"/>
          </a:xfrm>
          <a:prstGeom prst="rect">
            <a:avLst/>
          </a:prstGeom>
        </p:spPr>
        <p:txBody>
          <a:bodyPr/>
          <a:lstStyle/>
          <a:p>
            <a:pPr marR="0" lvl="0" indent="457200" algn="just" defTabSz="914400" rtl="0" eaLnBrk="1" fontAlgn="base" latinLnBrk="0" hangingPunct="1">
              <a:lnSpc>
                <a:spcPct val="150000"/>
              </a:lnSpc>
              <a:spcBef>
                <a:spcPts val="600"/>
              </a:spcBef>
              <a:spcAft>
                <a:spcPct val="0"/>
              </a:spcAft>
              <a:buClr>
                <a:schemeClr val="accent1"/>
              </a:buClr>
              <a:buSzPct val="60000"/>
              <a:buFont typeface="Wingdings" pitchFamily="2" charset="2"/>
              <a:buChar char="n"/>
              <a:tabLst/>
              <a:defRPr/>
            </a:pPr>
            <a:r>
              <a:rPr kumimoji="0" lang="en-US" altLang="zh-CN" sz="2000" i="0" u="none" strike="noStrike" kern="0" cap="none" spc="0" normalizeH="0" baseline="0" noProof="0" dirty="0">
                <a:ln>
                  <a:noFill/>
                </a:ln>
                <a:solidFill>
                  <a:srgbClr val="000008"/>
                </a:solidFill>
                <a:effectLst/>
                <a:uLnTx/>
                <a:uFillTx/>
                <a:latin typeface="+mn-ea"/>
                <a:ea typeface="+mn-ea"/>
              </a:rPr>
              <a:t>Fifo</a:t>
            </a:r>
            <a:r>
              <a:rPr kumimoji="0" lang="zh-CN" altLang="en-US" sz="2000" i="0" u="none" strike="noStrike" kern="0" cap="none" spc="0" normalizeH="0" baseline="0" noProof="0" dirty="0">
                <a:ln>
                  <a:noFill/>
                </a:ln>
                <a:solidFill>
                  <a:srgbClr val="000008"/>
                </a:solidFill>
                <a:effectLst/>
                <a:uLnTx/>
                <a:uFillTx/>
                <a:latin typeface="+mn-ea"/>
                <a:ea typeface="+mn-ea"/>
              </a:rPr>
              <a:t>的大小是一个需要考虑的重要因素，</a:t>
            </a:r>
            <a:r>
              <a:rPr kumimoji="0" lang="en-US" altLang="zh-CN" sz="2000" i="0" u="none" strike="noStrike" kern="0" cap="none" spc="0" normalizeH="0" baseline="0" noProof="0" dirty="0">
                <a:ln>
                  <a:noFill/>
                </a:ln>
                <a:solidFill>
                  <a:srgbClr val="000008"/>
                </a:solidFill>
                <a:effectLst/>
                <a:uLnTx/>
                <a:uFillTx/>
                <a:latin typeface="+mn-ea"/>
                <a:ea typeface="+mn-ea"/>
              </a:rPr>
              <a:t>FIFO</a:t>
            </a:r>
            <a:r>
              <a:rPr kumimoji="0" lang="zh-CN" altLang="en-US" sz="2000" i="0" u="none" strike="noStrike" kern="0" cap="none" spc="0" normalizeH="0" baseline="0" noProof="0" dirty="0">
                <a:ln>
                  <a:noFill/>
                </a:ln>
                <a:solidFill>
                  <a:srgbClr val="000008"/>
                </a:solidFill>
                <a:effectLst/>
                <a:uLnTx/>
                <a:uFillTx/>
                <a:latin typeface="+mn-ea"/>
                <a:ea typeface="+mn-ea"/>
              </a:rPr>
              <a:t>受系统限制，用来指定在任何时间有多少数据放在</a:t>
            </a:r>
            <a:r>
              <a:rPr kumimoji="0" lang="en-US" altLang="zh-CN" sz="2000" i="0" u="none" strike="noStrike" kern="0" cap="none" spc="0" normalizeH="0" baseline="0" noProof="0" dirty="0">
                <a:ln>
                  <a:noFill/>
                </a:ln>
                <a:solidFill>
                  <a:srgbClr val="000008"/>
                </a:solidFill>
                <a:effectLst/>
                <a:uLnTx/>
                <a:uFillTx/>
                <a:latin typeface="+mn-ea"/>
                <a:ea typeface="+mn-ea"/>
              </a:rPr>
              <a:t>FIFO</a:t>
            </a:r>
            <a:r>
              <a:rPr kumimoji="0" lang="zh-CN" altLang="en-US" sz="2000" i="0" u="none" strike="noStrike" kern="0" cap="none" spc="0" normalizeH="0" baseline="0" noProof="0" dirty="0">
                <a:ln>
                  <a:noFill/>
                </a:ln>
                <a:solidFill>
                  <a:srgbClr val="000008"/>
                </a:solidFill>
                <a:effectLst/>
                <a:uLnTx/>
                <a:uFillTx/>
                <a:latin typeface="+mn-ea"/>
                <a:ea typeface="+mn-ea"/>
              </a:rPr>
              <a:t>文件中。</a:t>
            </a:r>
            <a:endParaRPr kumimoji="0" lang="en-US" altLang="zh-CN" sz="2000" i="0" u="none" strike="noStrike" kern="0" cap="none" spc="0" normalizeH="0" baseline="0" noProof="0" dirty="0">
              <a:ln>
                <a:noFill/>
              </a:ln>
              <a:solidFill>
                <a:srgbClr val="000008"/>
              </a:solidFill>
              <a:effectLst/>
              <a:uLnTx/>
              <a:uFillTx/>
              <a:latin typeface="+mn-ea"/>
              <a:ea typeface="+mn-ea"/>
            </a:endParaRPr>
          </a:p>
          <a:p>
            <a:pPr marR="0" lvl="0" indent="457200" algn="just" defTabSz="914400" rtl="0" eaLnBrk="1" fontAlgn="base" latinLnBrk="0" hangingPunct="1">
              <a:lnSpc>
                <a:spcPct val="150000"/>
              </a:lnSpc>
              <a:spcBef>
                <a:spcPts val="600"/>
              </a:spcBef>
              <a:spcAft>
                <a:spcPct val="0"/>
              </a:spcAft>
              <a:buClr>
                <a:schemeClr val="accent1"/>
              </a:buClr>
              <a:buSzPct val="60000"/>
              <a:buFont typeface="Wingdings" pitchFamily="2" charset="2"/>
              <a:buChar char="n"/>
              <a:tabLst/>
              <a:defRPr/>
            </a:pPr>
            <a:r>
              <a:rPr lang="en-US" altLang="zh-CN" sz="2000" kern="0" dirty="0">
                <a:solidFill>
                  <a:srgbClr val="000008"/>
                </a:solidFill>
                <a:latin typeface="+mn-ea"/>
                <a:ea typeface="+mn-ea"/>
              </a:rPr>
              <a:t>FIFO</a:t>
            </a:r>
            <a:r>
              <a:rPr lang="zh-CN" altLang="en-US" sz="2000" kern="0" dirty="0">
                <a:solidFill>
                  <a:srgbClr val="000008"/>
                </a:solidFill>
                <a:latin typeface="+mn-ea"/>
                <a:ea typeface="+mn-ea"/>
              </a:rPr>
              <a:t>的定义在</a:t>
            </a:r>
            <a:r>
              <a:rPr lang="en-US" altLang="zh-CN" sz="2000" kern="0" dirty="0" err="1">
                <a:solidFill>
                  <a:srgbClr val="000008"/>
                </a:solidFill>
                <a:latin typeface="+mn-ea"/>
                <a:ea typeface="+mn-ea"/>
              </a:rPr>
              <a:t>limits.h</a:t>
            </a:r>
            <a:r>
              <a:rPr lang="zh-CN" altLang="en-US" sz="2000" kern="0" dirty="0">
                <a:solidFill>
                  <a:srgbClr val="000008"/>
                </a:solidFill>
                <a:latin typeface="+mn-ea"/>
                <a:ea typeface="+mn-ea"/>
              </a:rPr>
              <a:t>头文件中，其宏名为</a:t>
            </a:r>
            <a:r>
              <a:rPr lang="en-US" altLang="zh-CN" sz="2000" kern="0" dirty="0">
                <a:solidFill>
                  <a:srgbClr val="000008"/>
                </a:solidFill>
                <a:latin typeface="+mn-ea"/>
                <a:ea typeface="+mn-ea"/>
              </a:rPr>
              <a:t>PIPE_BUF</a:t>
            </a:r>
          </a:p>
          <a:p>
            <a:pPr marR="0" lvl="0" indent="457200" algn="just" defTabSz="914400" rtl="0" eaLnBrk="1" fontAlgn="base" latinLnBrk="0" hangingPunct="1">
              <a:lnSpc>
                <a:spcPct val="150000"/>
              </a:lnSpc>
              <a:spcBef>
                <a:spcPts val="600"/>
              </a:spcBef>
              <a:spcAft>
                <a:spcPct val="0"/>
              </a:spcAft>
              <a:buClr>
                <a:schemeClr val="accent1"/>
              </a:buClr>
              <a:buSzPct val="60000"/>
              <a:buFont typeface="Wingdings" pitchFamily="2" charset="2"/>
              <a:buChar char="n"/>
              <a:tabLst/>
              <a:defRPr/>
            </a:pPr>
            <a:r>
              <a:rPr lang="zh-CN" altLang="en-US" sz="2000" kern="0" dirty="0">
                <a:solidFill>
                  <a:srgbClr val="000008"/>
                </a:solidFill>
                <a:latin typeface="+mn-ea"/>
                <a:ea typeface="+mn-ea"/>
              </a:rPr>
              <a:t>在</a:t>
            </a:r>
            <a:r>
              <a:rPr lang="en-US" altLang="zh-CN" sz="2000" kern="0" dirty="0" err="1">
                <a:solidFill>
                  <a:srgbClr val="000008"/>
                </a:solidFill>
                <a:latin typeface="+mn-ea"/>
                <a:ea typeface="+mn-ea"/>
              </a:rPr>
              <a:t>ubuntu</a:t>
            </a:r>
            <a:r>
              <a:rPr lang="zh-CN" altLang="en-US" sz="2000" kern="0" dirty="0">
                <a:solidFill>
                  <a:srgbClr val="000008"/>
                </a:solidFill>
                <a:latin typeface="+mn-ea"/>
                <a:ea typeface="+mn-ea"/>
              </a:rPr>
              <a:t>系统中，此文件的大小通常为</a:t>
            </a:r>
            <a:r>
              <a:rPr lang="en-US" altLang="zh-CN" sz="2000" kern="0" dirty="0">
                <a:solidFill>
                  <a:srgbClr val="000008"/>
                </a:solidFill>
                <a:latin typeface="+mn-ea"/>
                <a:ea typeface="+mn-ea"/>
              </a:rPr>
              <a:t>4076B</a:t>
            </a:r>
            <a:endParaRPr kumimoji="0" lang="zh-CN" altLang="en-US" sz="2000" i="0" u="none" strike="noStrike" kern="0" cap="none" spc="0" normalizeH="0" baseline="0" noProof="0" dirty="0">
              <a:ln>
                <a:noFill/>
              </a:ln>
              <a:solidFill>
                <a:srgbClr val="000008"/>
              </a:solidFill>
              <a:effectLst/>
              <a:uLnTx/>
              <a:uFillTx/>
              <a:latin typeface="+mn-ea"/>
              <a:ea typeface="+mn-ea"/>
            </a:endParaRPr>
          </a:p>
        </p:txBody>
      </p:sp>
      <p:sp>
        <p:nvSpPr>
          <p:cNvPr id="5" name="Rectangle 2"/>
          <p:cNvSpPr>
            <a:spLocks noChangeArrowheads="1"/>
          </p:cNvSpPr>
          <p:nvPr/>
        </p:nvSpPr>
        <p:spPr bwMode="auto">
          <a:xfrm>
            <a:off x="975248" y="120491"/>
            <a:ext cx="4014313" cy="563562"/>
          </a:xfrm>
          <a:prstGeom prst="rect">
            <a:avLst/>
          </a:prstGeom>
          <a:noFill/>
          <a:ln w="9525">
            <a:noFill/>
            <a:miter lim="800000"/>
            <a:headEnd/>
            <a:tailEnd/>
          </a:ln>
          <a:effectLst/>
        </p:spPr>
        <p:txBody>
          <a:bodyPr anchor="ctr"/>
          <a:lstStyle/>
          <a:p>
            <a:r>
              <a:rPr lang="en-US" altLang="zh-CN" b="1" smtClean="0">
                <a:solidFill>
                  <a:srgbClr val="000008"/>
                </a:solidFill>
                <a:latin typeface="+mn-ea"/>
                <a:ea typeface="+mn-ea"/>
              </a:rPr>
              <a:t>2 FIFO</a:t>
            </a:r>
            <a:r>
              <a:rPr lang="zh-CN" altLang="en-US" b="1" dirty="0">
                <a:solidFill>
                  <a:srgbClr val="000008"/>
                </a:solidFill>
                <a:latin typeface="+mn-ea"/>
                <a:ea typeface="+mn-ea"/>
              </a:rPr>
              <a:t>管道</a:t>
            </a:r>
          </a:p>
        </p:txBody>
      </p:sp>
    </p:spTree>
    <p:extLst>
      <p:ext uri="{BB962C8B-B14F-4D97-AF65-F5344CB8AC3E}">
        <p14:creationId xmlns:p14="http://schemas.microsoft.com/office/powerpoint/2010/main" val="747187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nodeType="withEffect">
                                  <p:stCondLst>
                                    <p:cond delay="0"/>
                                  </p:stCondLst>
                                  <p:childTnLst>
                                    <p:set>
                                      <p:cBhvr>
                                        <p:cTn id="9" dur="1" fill="hold">
                                          <p:stCondLst>
                                            <p:cond delay="0"/>
                                          </p:stCondLst>
                                        </p:cTn>
                                        <p:tgtEl>
                                          <p:spTgt spid="207874"/>
                                        </p:tgtEl>
                                        <p:attrNameLst>
                                          <p:attrName>style.visibility</p:attrName>
                                        </p:attrNameLst>
                                      </p:cBhvr>
                                      <p:to>
                                        <p:strVal val="visible"/>
                                      </p:to>
                                    </p:set>
                                    <p:animEffect transition="in" filter="blinds(horizontal)">
                                      <p:cBhvr>
                                        <p:cTn id="10" dur="500"/>
                                        <p:tgtEl>
                                          <p:spTgt spid="2078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p:cNvGraphicFramePr>
            <a:graphicFrameLocks noGrp="1"/>
          </p:cNvGraphicFramePr>
          <p:nvPr>
            <p:extLst>
              <p:ext uri="{D42A27DB-BD31-4B8C-83A1-F6EECF244321}">
                <p14:modId xmlns:p14="http://schemas.microsoft.com/office/powerpoint/2010/main" val="1405513853"/>
              </p:ext>
            </p:extLst>
          </p:nvPr>
        </p:nvGraphicFramePr>
        <p:xfrm>
          <a:off x="863043" y="1628539"/>
          <a:ext cx="7352547" cy="2194560"/>
        </p:xfrm>
        <a:graphic>
          <a:graphicData uri="http://schemas.openxmlformats.org/drawingml/2006/table">
            <a:tbl>
              <a:tblPr firstRow="1" bandRow="1">
                <a:tableStyleId>{D7AC3CCA-C797-4891-BE02-D94E43425B78}</a:tableStyleId>
              </a:tblPr>
              <a:tblGrid>
                <a:gridCol w="1369190">
                  <a:extLst>
                    <a:ext uri="{9D8B030D-6E8A-4147-A177-3AD203B41FA5}">
                      <a16:colId xmlns:a16="http://schemas.microsoft.com/office/drawing/2014/main" xmlns="" val="20000"/>
                    </a:ext>
                  </a:extLst>
                </a:gridCol>
                <a:gridCol w="5983357">
                  <a:extLst>
                    <a:ext uri="{9D8B030D-6E8A-4147-A177-3AD203B41FA5}">
                      <a16:colId xmlns:a16="http://schemas.microsoft.com/office/drawing/2014/main" xmlns="" val="20001"/>
                    </a:ext>
                  </a:extLst>
                </a:gridCol>
              </a:tblGrid>
              <a:tr h="593787">
                <a:tc>
                  <a:txBody>
                    <a:bodyPr/>
                    <a:lstStyle/>
                    <a:p>
                      <a:r>
                        <a:rPr lang="zh-CN" altLang="en-US" sz="1800" b="0" dirty="0">
                          <a:solidFill>
                            <a:sysClr val="windowText" lastClr="000000"/>
                          </a:solidFill>
                          <a:latin typeface="+mn-ea"/>
                          <a:ea typeface="+mn-ea"/>
                        </a:rPr>
                        <a:t>函数原型</a:t>
                      </a:r>
                    </a:p>
                  </a:txBody>
                  <a:tcPr anchor="ct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tc>
                  <a:txBody>
                    <a:bodyPr/>
                    <a:lstStyle/>
                    <a:p>
                      <a:r>
                        <a:rPr lang="en-US" altLang="zh-CN" sz="1800" b="0" dirty="0">
                          <a:solidFill>
                            <a:sysClr val="windowText" lastClr="000000"/>
                          </a:solidFill>
                          <a:latin typeface="+mn-ea"/>
                          <a:ea typeface="+mn-ea"/>
                        </a:rPr>
                        <a:t>#include&lt;sys/</a:t>
                      </a:r>
                      <a:r>
                        <a:rPr lang="en-US" altLang="zh-CN" sz="1800" b="0" dirty="0" err="1">
                          <a:solidFill>
                            <a:sysClr val="windowText" lastClr="000000"/>
                          </a:solidFill>
                          <a:latin typeface="+mn-ea"/>
                          <a:ea typeface="+mn-ea"/>
                        </a:rPr>
                        <a:t>types.h</a:t>
                      </a:r>
                      <a:r>
                        <a:rPr lang="en-US" altLang="zh-CN" sz="1800" b="0" dirty="0">
                          <a:solidFill>
                            <a:sysClr val="windowText" lastClr="000000"/>
                          </a:solidFill>
                          <a:latin typeface="+mn-ea"/>
                          <a:ea typeface="+mn-ea"/>
                        </a:rPr>
                        <a:t>&gt;</a:t>
                      </a:r>
                    </a:p>
                    <a:p>
                      <a:r>
                        <a:rPr lang="en-US" altLang="zh-CN" sz="1800" b="0" dirty="0">
                          <a:solidFill>
                            <a:sysClr val="windowText" lastClr="000000"/>
                          </a:solidFill>
                          <a:latin typeface="+mn-ea"/>
                          <a:ea typeface="+mn-ea"/>
                        </a:rPr>
                        <a:t>#include&lt;sys/</a:t>
                      </a:r>
                      <a:r>
                        <a:rPr lang="en-US" altLang="zh-CN" sz="1800" b="0" dirty="0" err="1">
                          <a:solidFill>
                            <a:sysClr val="windowText" lastClr="000000"/>
                          </a:solidFill>
                          <a:latin typeface="+mn-ea"/>
                          <a:ea typeface="+mn-ea"/>
                        </a:rPr>
                        <a:t>state.h</a:t>
                      </a:r>
                      <a:r>
                        <a:rPr lang="en-US" altLang="zh-CN" sz="1800" b="0" dirty="0">
                          <a:solidFill>
                            <a:sysClr val="windowText" lastClr="000000"/>
                          </a:solidFill>
                          <a:latin typeface="+mn-ea"/>
                          <a:ea typeface="+mn-ea"/>
                        </a:rPr>
                        <a:t>&gt;</a:t>
                      </a:r>
                    </a:p>
                    <a:p>
                      <a:r>
                        <a:rPr lang="en-US" altLang="zh-CN" sz="1800" b="0" dirty="0" err="1">
                          <a:solidFill>
                            <a:sysClr val="windowText" lastClr="000000"/>
                          </a:solidFill>
                          <a:latin typeface="+mn-ea"/>
                          <a:ea typeface="+mn-ea"/>
                        </a:rPr>
                        <a:t>int</a:t>
                      </a:r>
                      <a:r>
                        <a:rPr lang="en-US" altLang="zh-CN" sz="1800" b="0" dirty="0">
                          <a:solidFill>
                            <a:sysClr val="windowText" lastClr="000000"/>
                          </a:solidFill>
                          <a:latin typeface="+mn-ea"/>
                          <a:ea typeface="+mn-ea"/>
                        </a:rPr>
                        <a:t>  </a:t>
                      </a:r>
                      <a:r>
                        <a:rPr lang="en-US" altLang="zh-CN" sz="1800" b="0" dirty="0" err="1">
                          <a:solidFill>
                            <a:sysClr val="windowText" lastClr="000000"/>
                          </a:solidFill>
                          <a:latin typeface="+mn-ea"/>
                          <a:ea typeface="+mn-ea"/>
                        </a:rPr>
                        <a:t>mkfifo</a:t>
                      </a:r>
                      <a:r>
                        <a:rPr lang="en-US" altLang="zh-CN" sz="1800" b="0" dirty="0">
                          <a:solidFill>
                            <a:sysClr val="windowText" lastClr="000000"/>
                          </a:solidFill>
                          <a:latin typeface="+mn-ea"/>
                          <a:ea typeface="+mn-ea"/>
                        </a:rPr>
                        <a:t>( const  char </a:t>
                      </a:r>
                      <a:r>
                        <a:rPr lang="zh-CN" altLang="en-US" sz="1800" b="0" dirty="0">
                          <a:solidFill>
                            <a:sysClr val="windowText" lastClr="000000"/>
                          </a:solidFill>
                          <a:latin typeface="+mn-ea"/>
                          <a:ea typeface="+mn-ea"/>
                        </a:rPr>
                        <a:t>* </a:t>
                      </a:r>
                      <a:r>
                        <a:rPr lang="en-US" altLang="zh-CN" sz="1800" b="0" dirty="0">
                          <a:solidFill>
                            <a:sysClr val="windowText" lastClr="000000"/>
                          </a:solidFill>
                          <a:latin typeface="+mn-ea"/>
                          <a:ea typeface="+mn-ea"/>
                        </a:rPr>
                        <a:t>filename</a:t>
                      </a:r>
                      <a:r>
                        <a:rPr lang="zh-CN" altLang="en-US" sz="1800" b="0" dirty="0">
                          <a:solidFill>
                            <a:sysClr val="windowText" lastClr="000000"/>
                          </a:solidFill>
                          <a:latin typeface="+mn-ea"/>
                          <a:ea typeface="+mn-ea"/>
                        </a:rPr>
                        <a:t>， </a:t>
                      </a:r>
                      <a:r>
                        <a:rPr lang="en-US" altLang="zh-CN" sz="1800" b="0" err="1">
                          <a:solidFill>
                            <a:sysClr val="windowText" lastClr="000000"/>
                          </a:solidFill>
                          <a:latin typeface="+mn-ea"/>
                          <a:ea typeface="+mn-ea"/>
                        </a:rPr>
                        <a:t>mode_t</a:t>
                      </a:r>
                      <a:r>
                        <a:rPr lang="en-US" altLang="zh-CN" sz="1800" b="0">
                          <a:solidFill>
                            <a:sysClr val="windowText" lastClr="000000"/>
                          </a:solidFill>
                          <a:latin typeface="+mn-ea"/>
                          <a:ea typeface="+mn-ea"/>
                        </a:rPr>
                        <a:t> </a:t>
                      </a:r>
                      <a:r>
                        <a:rPr lang="en-US" altLang="zh-CN" sz="1800" b="0" smtClean="0">
                          <a:solidFill>
                            <a:sysClr val="windowText" lastClr="000000"/>
                          </a:solidFill>
                          <a:latin typeface="+mn-ea"/>
                          <a:ea typeface="+mn-ea"/>
                        </a:rPr>
                        <a:t>mode </a:t>
                      </a:r>
                      <a:r>
                        <a:rPr lang="en-US" altLang="zh-CN" sz="1800" b="0" dirty="0">
                          <a:solidFill>
                            <a:sysClr val="windowText" lastClr="000000"/>
                          </a:solidFill>
                          <a:latin typeface="+mn-ea"/>
                          <a:ea typeface="+mn-ea"/>
                        </a:rPr>
                        <a:t>)</a:t>
                      </a: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extLst>
                  <a:ext uri="{0D108BD9-81ED-4DB2-BD59-A6C34878D82A}">
                    <a16:rowId xmlns:a16="http://schemas.microsoft.com/office/drawing/2014/main" xmlns="" val="10000"/>
                  </a:ext>
                </a:extLst>
              </a:tr>
              <a:tr h="370840">
                <a:tc>
                  <a:txBody>
                    <a:bodyPr/>
                    <a:lstStyle/>
                    <a:p>
                      <a:r>
                        <a:rPr lang="zh-CN" altLang="en-US" sz="1800" b="0" dirty="0">
                          <a:solidFill>
                            <a:sysClr val="windowText" lastClr="000000"/>
                          </a:solidFill>
                          <a:latin typeface="+mn-ea"/>
                          <a:ea typeface="+mn-ea"/>
                        </a:rPr>
                        <a:t>函数参数</a:t>
                      </a:r>
                    </a:p>
                  </a:txBody>
                  <a:tcPr anchor="ct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baseline="0" dirty="0">
                          <a:solidFill>
                            <a:sysClr val="windowText" lastClr="000000"/>
                          </a:solidFill>
                          <a:latin typeface="+mn-ea"/>
                          <a:ea typeface="+mn-ea"/>
                        </a:rPr>
                        <a:t>filename</a:t>
                      </a:r>
                      <a:r>
                        <a:rPr lang="zh-CN" altLang="en-US" sz="1800" b="0" baseline="0" dirty="0">
                          <a:solidFill>
                            <a:sysClr val="windowText" lastClr="000000"/>
                          </a:solidFill>
                          <a:latin typeface="+mn-ea"/>
                          <a:ea typeface="+mn-ea"/>
                        </a:rPr>
                        <a:t>：要创建的管道</a:t>
                      </a:r>
                      <a:endParaRPr lang="en-US" altLang="zh-CN" sz="1800" b="0" baseline="0" dirty="0">
                        <a:solidFill>
                          <a:sysClr val="windowText" lastClr="000000"/>
                        </a:solidFill>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baseline="0" dirty="0">
                          <a:solidFill>
                            <a:sysClr val="windowText" lastClr="000000"/>
                          </a:solidFill>
                          <a:latin typeface="+mn-ea"/>
                          <a:ea typeface="+mn-ea"/>
                        </a:rPr>
                        <a:t>mode     </a:t>
                      </a:r>
                      <a:r>
                        <a:rPr lang="zh-CN" altLang="en-US" sz="1800" b="0" baseline="0" dirty="0">
                          <a:solidFill>
                            <a:sysClr val="windowText" lastClr="000000"/>
                          </a:solidFill>
                          <a:latin typeface="+mn-ea"/>
                          <a:ea typeface="+mn-ea"/>
                        </a:rPr>
                        <a:t>：</a:t>
                      </a:r>
                      <a:r>
                        <a:rPr lang="en-US" altLang="zh-CN" sz="1800" b="0" baseline="0" dirty="0">
                          <a:solidFill>
                            <a:sysClr val="windowText" lastClr="000000"/>
                          </a:solidFill>
                          <a:latin typeface="+mn-ea"/>
                          <a:ea typeface="+mn-ea"/>
                        </a:rPr>
                        <a:t>FIFO</a:t>
                      </a:r>
                      <a:r>
                        <a:rPr lang="zh-CN" altLang="en-US" sz="1800" b="0" baseline="0" dirty="0">
                          <a:solidFill>
                            <a:sysClr val="windowText" lastClr="000000"/>
                          </a:solidFill>
                          <a:latin typeface="+mn-ea"/>
                          <a:ea typeface="+mn-ea"/>
                        </a:rPr>
                        <a:t>的读写权限</a:t>
                      </a:r>
                      <a:endParaRPr lang="en-US" altLang="zh-CN" sz="1800" b="0" baseline="0" dirty="0">
                        <a:solidFill>
                          <a:sysClr val="windowText" lastClr="000000"/>
                        </a:solidFill>
                        <a:latin typeface="+mn-ea"/>
                        <a:ea typeface="+mn-ea"/>
                      </a:endParaRP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extLst>
                  <a:ext uri="{0D108BD9-81ED-4DB2-BD59-A6C34878D82A}">
                    <a16:rowId xmlns:a16="http://schemas.microsoft.com/office/drawing/2014/main" xmlns="" val="10001"/>
                  </a:ext>
                </a:extLst>
              </a:tr>
              <a:tr h="370840">
                <a:tc>
                  <a:txBody>
                    <a:bodyPr/>
                    <a:lstStyle/>
                    <a:p>
                      <a:r>
                        <a:rPr lang="zh-CN" altLang="en-US" sz="1800" b="0" dirty="0">
                          <a:solidFill>
                            <a:sysClr val="windowText" lastClr="000000"/>
                          </a:solidFill>
                          <a:latin typeface="+mn-ea"/>
                          <a:ea typeface="+mn-ea"/>
                        </a:rPr>
                        <a:t>函数返回值</a:t>
                      </a:r>
                    </a:p>
                  </a:txBody>
                  <a:tcPr anchor="ct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tc>
                  <a:txBody>
                    <a:bodyPr/>
                    <a:lstStyle/>
                    <a:p>
                      <a:r>
                        <a:rPr lang="zh-CN" altLang="en-US" sz="1800" b="0" dirty="0">
                          <a:solidFill>
                            <a:sysClr val="windowText" lastClr="000000"/>
                          </a:solidFill>
                          <a:latin typeface="+mn-ea"/>
                          <a:ea typeface="+mn-ea"/>
                        </a:rPr>
                        <a:t>成功：返回</a:t>
                      </a:r>
                      <a:r>
                        <a:rPr lang="en-US" altLang="zh-CN" sz="1800" b="0" dirty="0">
                          <a:solidFill>
                            <a:sysClr val="windowText" lastClr="000000"/>
                          </a:solidFill>
                          <a:latin typeface="+mn-ea"/>
                          <a:ea typeface="+mn-ea"/>
                        </a:rPr>
                        <a:t>0</a:t>
                      </a:r>
                      <a:r>
                        <a:rPr lang="zh-CN" altLang="en-US" sz="1800" b="0" dirty="0">
                          <a:solidFill>
                            <a:sysClr val="windowText" lastClr="000000"/>
                          </a:solidFill>
                          <a:latin typeface="+mn-ea"/>
                          <a:ea typeface="+mn-ea"/>
                        </a:rPr>
                        <a:t>；</a:t>
                      </a:r>
                      <a:endParaRPr lang="en-US" altLang="zh-CN" sz="1800" b="0" dirty="0">
                        <a:solidFill>
                          <a:sysClr val="windowText" lastClr="000000"/>
                        </a:solidFill>
                        <a:latin typeface="+mn-ea"/>
                        <a:ea typeface="+mn-ea"/>
                      </a:endParaRPr>
                    </a:p>
                    <a:p>
                      <a:r>
                        <a:rPr lang="zh-CN" altLang="en-US" sz="1800" b="0" dirty="0">
                          <a:solidFill>
                            <a:sysClr val="windowText" lastClr="000000"/>
                          </a:solidFill>
                          <a:latin typeface="+mn-ea"/>
                          <a:ea typeface="+mn-ea"/>
                        </a:rPr>
                        <a:t>失败：返回</a:t>
                      </a:r>
                      <a:r>
                        <a:rPr lang="en-US" altLang="zh-CN" sz="1800" b="0" dirty="0">
                          <a:solidFill>
                            <a:sysClr val="windowText" lastClr="000000"/>
                          </a:solidFill>
                          <a:latin typeface="+mn-ea"/>
                          <a:ea typeface="+mn-ea"/>
                        </a:rPr>
                        <a:t>-1</a:t>
                      </a:r>
                      <a:r>
                        <a:rPr lang="zh-CN" altLang="en-US" sz="1800" b="0" dirty="0">
                          <a:solidFill>
                            <a:sysClr val="windowText" lastClr="000000"/>
                          </a:solidFill>
                          <a:latin typeface="+mn-ea"/>
                          <a:ea typeface="+mn-ea"/>
                        </a:rPr>
                        <a:t>，错误原因存于</a:t>
                      </a:r>
                      <a:r>
                        <a:rPr lang="en-US" altLang="zh-CN" sz="1800" b="0" dirty="0" err="1">
                          <a:solidFill>
                            <a:sysClr val="windowText" lastClr="000000"/>
                          </a:solidFill>
                          <a:latin typeface="+mn-ea"/>
                          <a:ea typeface="+mn-ea"/>
                        </a:rPr>
                        <a:t>errno</a:t>
                      </a:r>
                      <a:r>
                        <a:rPr lang="zh-CN" altLang="en-US" sz="1800" b="0" dirty="0">
                          <a:solidFill>
                            <a:sysClr val="windowText" lastClr="000000"/>
                          </a:solidFill>
                          <a:latin typeface="+mn-ea"/>
                          <a:ea typeface="+mn-ea"/>
                        </a:rPr>
                        <a:t>中</a:t>
                      </a: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extLst>
                  <a:ext uri="{0D108BD9-81ED-4DB2-BD59-A6C34878D82A}">
                    <a16:rowId xmlns:a16="http://schemas.microsoft.com/office/drawing/2014/main" xmlns="" val="10002"/>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3513743558"/>
              </p:ext>
            </p:extLst>
          </p:nvPr>
        </p:nvGraphicFramePr>
        <p:xfrm>
          <a:off x="793069" y="4138039"/>
          <a:ext cx="7492497" cy="2133809"/>
        </p:xfrm>
        <a:graphic>
          <a:graphicData uri="http://schemas.openxmlformats.org/drawingml/2006/table">
            <a:tbl>
              <a:tblPr firstRow="1" bandRow="1">
                <a:tableStyleId>{72833802-FEF1-4C79-8D5D-14CF1EAF98D9}</a:tableStyleId>
              </a:tblPr>
              <a:tblGrid>
                <a:gridCol w="1600297">
                  <a:extLst>
                    <a:ext uri="{9D8B030D-6E8A-4147-A177-3AD203B41FA5}">
                      <a16:colId xmlns:a16="http://schemas.microsoft.com/office/drawing/2014/main" xmlns="" val="20000"/>
                    </a:ext>
                  </a:extLst>
                </a:gridCol>
                <a:gridCol w="5892200">
                  <a:extLst>
                    <a:ext uri="{9D8B030D-6E8A-4147-A177-3AD203B41FA5}">
                      <a16:colId xmlns:a16="http://schemas.microsoft.com/office/drawing/2014/main" xmlns="" val="20001"/>
                    </a:ext>
                  </a:extLst>
                </a:gridCol>
              </a:tblGrid>
              <a:tr h="250692">
                <a:tc>
                  <a:txBody>
                    <a:bodyPr/>
                    <a:lstStyle/>
                    <a:p>
                      <a:pPr algn="ctr"/>
                      <a:r>
                        <a:rPr lang="en-US" altLang="zh-CN" sz="1400" dirty="0">
                          <a:solidFill>
                            <a:sysClr val="windowText" lastClr="000000"/>
                          </a:solidFill>
                          <a:latin typeface="+mn-ea"/>
                          <a:ea typeface="+mn-ea"/>
                        </a:rPr>
                        <a:t>mode</a:t>
                      </a:r>
                      <a:r>
                        <a:rPr lang="zh-CN" altLang="en-US" sz="1400" dirty="0">
                          <a:solidFill>
                            <a:sysClr val="windowText" lastClr="000000"/>
                          </a:solidFill>
                          <a:latin typeface="+mn-ea"/>
                          <a:ea typeface="+mn-ea"/>
                        </a:rPr>
                        <a:t>值</a:t>
                      </a: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tc>
                  <a:txBody>
                    <a:bodyPr/>
                    <a:lstStyle/>
                    <a:p>
                      <a:pPr algn="ctr"/>
                      <a:r>
                        <a:rPr lang="zh-CN" altLang="en-US" sz="1400" dirty="0">
                          <a:solidFill>
                            <a:sysClr val="windowText" lastClr="000000"/>
                          </a:solidFill>
                          <a:latin typeface="+mn-ea"/>
                          <a:ea typeface="+mn-ea"/>
                        </a:rPr>
                        <a:t>说明</a:t>
                      </a: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extLst>
                  <a:ext uri="{0D108BD9-81ED-4DB2-BD59-A6C34878D82A}">
                    <a16:rowId xmlns:a16="http://schemas.microsoft.com/office/drawing/2014/main" xmlns="" val="10000"/>
                  </a:ext>
                </a:extLst>
              </a:tr>
              <a:tr h="225623">
                <a:tc>
                  <a:txBody>
                    <a:bodyPr/>
                    <a:lstStyle/>
                    <a:p>
                      <a:pPr algn="l"/>
                      <a:r>
                        <a:rPr lang="en-US" altLang="zh-CN" sz="1400" dirty="0">
                          <a:solidFill>
                            <a:sysClr val="windowText" lastClr="000000"/>
                          </a:solidFill>
                          <a:latin typeface="+mn-ea"/>
                          <a:ea typeface="+mn-ea"/>
                        </a:rPr>
                        <a:t>O_RDONLY</a:t>
                      </a:r>
                      <a:endParaRPr lang="zh-CN" altLang="en-US" sz="1400" dirty="0">
                        <a:solidFill>
                          <a:sysClr val="windowText" lastClr="000000"/>
                        </a:solidFill>
                        <a:latin typeface="+mn-ea"/>
                        <a:ea typeface="+mn-ea"/>
                      </a:endParaRP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tcPr>
                </a:tc>
                <a:tc>
                  <a:txBody>
                    <a:bodyPr/>
                    <a:lstStyle/>
                    <a:p>
                      <a:r>
                        <a:rPr lang="zh-CN" altLang="en-US" sz="1400" dirty="0">
                          <a:solidFill>
                            <a:sysClr val="windowText" lastClr="000000"/>
                          </a:solidFill>
                          <a:latin typeface="+mn-ea"/>
                          <a:ea typeface="+mn-ea"/>
                        </a:rPr>
                        <a:t>读管道</a:t>
                      </a: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tcPr>
                </a:tc>
                <a:extLst>
                  <a:ext uri="{0D108BD9-81ED-4DB2-BD59-A6C34878D82A}">
                    <a16:rowId xmlns:a16="http://schemas.microsoft.com/office/drawing/2014/main" xmlns="" val="10001"/>
                  </a:ext>
                </a:extLst>
              </a:tr>
              <a:tr h="225623">
                <a:tc>
                  <a:txBody>
                    <a:bodyPr/>
                    <a:lstStyle/>
                    <a:p>
                      <a:pPr algn="l"/>
                      <a:r>
                        <a:rPr lang="en-US" altLang="zh-CN" sz="1400" dirty="0">
                          <a:solidFill>
                            <a:sysClr val="windowText" lastClr="000000"/>
                          </a:solidFill>
                          <a:latin typeface="+mn-ea"/>
                          <a:ea typeface="+mn-ea"/>
                        </a:rPr>
                        <a:t>O_WRONLY</a:t>
                      </a:r>
                      <a:endParaRPr lang="zh-CN" altLang="en-US" sz="1400" dirty="0">
                        <a:solidFill>
                          <a:sysClr val="windowText" lastClr="000000"/>
                        </a:solidFill>
                        <a:latin typeface="+mn-ea"/>
                        <a:ea typeface="+mn-ea"/>
                      </a:endParaRP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tcPr>
                </a:tc>
                <a:tc>
                  <a:txBody>
                    <a:bodyPr/>
                    <a:lstStyle/>
                    <a:p>
                      <a:r>
                        <a:rPr lang="zh-CN" altLang="en-US" sz="1400" dirty="0">
                          <a:solidFill>
                            <a:sysClr val="windowText" lastClr="000000"/>
                          </a:solidFill>
                          <a:latin typeface="+mn-ea"/>
                          <a:ea typeface="+mn-ea"/>
                        </a:rPr>
                        <a:t>写管道</a:t>
                      </a: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tcPr>
                </a:tc>
                <a:extLst>
                  <a:ext uri="{0D108BD9-81ED-4DB2-BD59-A6C34878D82A}">
                    <a16:rowId xmlns:a16="http://schemas.microsoft.com/office/drawing/2014/main" xmlns="" val="10002"/>
                  </a:ext>
                </a:extLst>
              </a:tr>
              <a:tr h="225623">
                <a:tc>
                  <a:txBody>
                    <a:bodyPr/>
                    <a:lstStyle/>
                    <a:p>
                      <a:pPr algn="l"/>
                      <a:r>
                        <a:rPr lang="en-US" altLang="zh-CN" sz="1400" dirty="0">
                          <a:solidFill>
                            <a:sysClr val="windowText" lastClr="000000"/>
                          </a:solidFill>
                          <a:latin typeface="+mn-ea"/>
                          <a:ea typeface="+mn-ea"/>
                        </a:rPr>
                        <a:t>O_RDWR</a:t>
                      </a:r>
                      <a:endParaRPr lang="zh-CN" altLang="en-US" sz="1400" dirty="0">
                        <a:solidFill>
                          <a:sysClr val="windowText" lastClr="000000"/>
                        </a:solidFill>
                        <a:latin typeface="+mn-ea"/>
                        <a:ea typeface="+mn-ea"/>
                      </a:endParaRP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tcPr>
                </a:tc>
                <a:tc>
                  <a:txBody>
                    <a:bodyPr/>
                    <a:lstStyle/>
                    <a:p>
                      <a:r>
                        <a:rPr lang="zh-CN" altLang="en-US" sz="1400" dirty="0">
                          <a:solidFill>
                            <a:sysClr val="windowText" lastClr="000000"/>
                          </a:solidFill>
                          <a:latin typeface="+mn-ea"/>
                          <a:ea typeface="+mn-ea"/>
                        </a:rPr>
                        <a:t>读写管道</a:t>
                      </a: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tcPr>
                </a:tc>
                <a:extLst>
                  <a:ext uri="{0D108BD9-81ED-4DB2-BD59-A6C34878D82A}">
                    <a16:rowId xmlns:a16="http://schemas.microsoft.com/office/drawing/2014/main" xmlns="" val="10003"/>
                  </a:ext>
                </a:extLst>
              </a:tr>
              <a:tr h="225623">
                <a:tc>
                  <a:txBody>
                    <a:bodyPr/>
                    <a:lstStyle/>
                    <a:p>
                      <a:pPr algn="l"/>
                      <a:r>
                        <a:rPr lang="en-US" altLang="zh-CN" sz="1400" dirty="0">
                          <a:solidFill>
                            <a:sysClr val="windowText" lastClr="000000"/>
                          </a:solidFill>
                          <a:latin typeface="+mn-ea"/>
                          <a:ea typeface="+mn-ea"/>
                        </a:rPr>
                        <a:t>O_NONBLOCK</a:t>
                      </a:r>
                      <a:endParaRPr lang="zh-CN" altLang="en-US" sz="1400" dirty="0">
                        <a:solidFill>
                          <a:sysClr val="windowText" lastClr="000000"/>
                        </a:solidFill>
                        <a:latin typeface="+mn-ea"/>
                        <a:ea typeface="+mn-ea"/>
                      </a:endParaRP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tcPr>
                </a:tc>
                <a:tc>
                  <a:txBody>
                    <a:bodyPr/>
                    <a:lstStyle/>
                    <a:p>
                      <a:r>
                        <a:rPr lang="zh-CN" altLang="en-US" sz="1400" dirty="0">
                          <a:solidFill>
                            <a:sysClr val="windowText" lastClr="000000"/>
                          </a:solidFill>
                          <a:latin typeface="+mn-ea"/>
                          <a:ea typeface="+mn-ea"/>
                        </a:rPr>
                        <a:t>非阻塞</a:t>
                      </a: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tcPr>
                </a:tc>
                <a:extLst>
                  <a:ext uri="{0D108BD9-81ED-4DB2-BD59-A6C34878D82A}">
                    <a16:rowId xmlns:a16="http://schemas.microsoft.com/office/drawing/2014/main" xmlns="" val="10004"/>
                  </a:ext>
                </a:extLst>
              </a:tr>
              <a:tr h="0">
                <a:tc>
                  <a:txBody>
                    <a:bodyPr/>
                    <a:lstStyle/>
                    <a:p>
                      <a:pPr algn="l"/>
                      <a:r>
                        <a:rPr lang="en-US" altLang="zh-CN" sz="1400" dirty="0">
                          <a:solidFill>
                            <a:sysClr val="windowText" lastClr="000000"/>
                          </a:solidFill>
                          <a:latin typeface="+mn-ea"/>
                          <a:ea typeface="+mn-ea"/>
                        </a:rPr>
                        <a:t>O_CREAT</a:t>
                      </a:r>
                      <a:endParaRPr lang="zh-CN" altLang="en-US" sz="1400" dirty="0">
                        <a:solidFill>
                          <a:sysClr val="windowText" lastClr="000000"/>
                        </a:solidFill>
                        <a:latin typeface="+mn-ea"/>
                        <a:ea typeface="+mn-ea"/>
                      </a:endParaRP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tcPr>
                </a:tc>
                <a:tc>
                  <a:txBody>
                    <a:bodyPr/>
                    <a:lstStyle/>
                    <a:p>
                      <a:r>
                        <a:rPr lang="zh-CN" altLang="en-US" sz="1400" dirty="0">
                          <a:solidFill>
                            <a:sysClr val="windowText" lastClr="000000"/>
                          </a:solidFill>
                          <a:latin typeface="+mn-ea"/>
                          <a:ea typeface="+mn-ea"/>
                        </a:rPr>
                        <a:t>如果该文件不存在，就创建一个新的文件，并用第三个参数为其设置权限</a:t>
                      </a: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tcPr>
                </a:tc>
                <a:extLst>
                  <a:ext uri="{0D108BD9-81ED-4DB2-BD59-A6C34878D82A}">
                    <a16:rowId xmlns:a16="http://schemas.microsoft.com/office/drawing/2014/main" xmlns="" val="10005"/>
                  </a:ext>
                </a:extLst>
              </a:tr>
              <a:tr h="305009">
                <a:tc>
                  <a:txBody>
                    <a:bodyPr/>
                    <a:lstStyle/>
                    <a:p>
                      <a:pPr algn="l"/>
                      <a:r>
                        <a:rPr lang="en-US" altLang="zh-CN" sz="1400" dirty="0">
                          <a:solidFill>
                            <a:sysClr val="windowText" lastClr="000000"/>
                          </a:solidFill>
                          <a:latin typeface="+mn-ea"/>
                          <a:ea typeface="+mn-ea"/>
                        </a:rPr>
                        <a:t>O_EXCL</a:t>
                      </a:r>
                      <a:endParaRPr lang="zh-CN" altLang="en-US" sz="1400" dirty="0">
                        <a:solidFill>
                          <a:sysClr val="windowText" lastClr="000000"/>
                        </a:solidFill>
                        <a:latin typeface="+mn-ea"/>
                        <a:ea typeface="+mn-ea"/>
                      </a:endParaRP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tcPr>
                </a:tc>
                <a:tc>
                  <a:txBody>
                    <a:bodyPr/>
                    <a:lstStyle/>
                    <a:p>
                      <a:r>
                        <a:rPr lang="zh-CN" altLang="en-US" sz="1400" dirty="0">
                          <a:solidFill>
                            <a:sysClr val="windowText" lastClr="000000"/>
                          </a:solidFill>
                          <a:latin typeface="+mn-ea"/>
                          <a:ea typeface="+mn-ea"/>
                        </a:rPr>
                        <a:t>如果使用</a:t>
                      </a:r>
                      <a:r>
                        <a:rPr lang="en-US" altLang="zh-CN" sz="1400" dirty="0">
                          <a:solidFill>
                            <a:sysClr val="windowText" lastClr="000000"/>
                          </a:solidFill>
                          <a:latin typeface="+mn-ea"/>
                          <a:ea typeface="+mn-ea"/>
                        </a:rPr>
                        <a:t>O_CREAT</a:t>
                      </a:r>
                      <a:r>
                        <a:rPr lang="zh-CN" altLang="en-US" sz="1400" dirty="0">
                          <a:solidFill>
                            <a:sysClr val="windowText" lastClr="000000"/>
                          </a:solidFill>
                          <a:latin typeface="+mn-ea"/>
                          <a:ea typeface="+mn-ea"/>
                        </a:rPr>
                        <a:t>时，文件存在，则可返回错误消息</a:t>
                      </a: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tcPr>
                </a:tc>
                <a:extLst>
                  <a:ext uri="{0D108BD9-81ED-4DB2-BD59-A6C34878D82A}">
                    <a16:rowId xmlns:a16="http://schemas.microsoft.com/office/drawing/2014/main" xmlns="" val="10006"/>
                  </a:ext>
                </a:extLst>
              </a:tr>
            </a:tbl>
          </a:graphicData>
        </a:graphic>
      </p:graphicFrame>
      <p:grpSp>
        <p:nvGrpSpPr>
          <p:cNvPr id="8" name="组合 7"/>
          <p:cNvGrpSpPr/>
          <p:nvPr/>
        </p:nvGrpSpPr>
        <p:grpSpPr>
          <a:xfrm>
            <a:off x="1205657" y="2246242"/>
            <a:ext cx="6765525" cy="2169846"/>
            <a:chOff x="1474765" y="3840313"/>
            <a:chExt cx="6229593" cy="1238993"/>
          </a:xfrm>
        </p:grpSpPr>
        <p:cxnSp>
          <p:nvCxnSpPr>
            <p:cNvPr id="9" name="直接箭头连接符 8"/>
            <p:cNvCxnSpPr>
              <a:stCxn id="10" idx="1"/>
              <a:endCxn id="11" idx="0"/>
            </p:cNvCxnSpPr>
            <p:nvPr/>
          </p:nvCxnSpPr>
          <p:spPr>
            <a:xfrm flipH="1">
              <a:off x="1834958" y="3920581"/>
              <a:ext cx="4615604" cy="1022662"/>
            </a:xfrm>
            <a:prstGeom prst="straightConnector1">
              <a:avLst/>
            </a:prstGeom>
            <a:ln w="25400">
              <a:solidFill>
                <a:srgbClr val="000008"/>
              </a:solidFill>
              <a:tailEnd type="triangle" w="lg" len="lg"/>
            </a:ln>
          </p:spPr>
          <p:style>
            <a:lnRef idx="1">
              <a:schemeClr val="accent1"/>
            </a:lnRef>
            <a:fillRef idx="0">
              <a:schemeClr val="accent1"/>
            </a:fillRef>
            <a:effectRef idx="0">
              <a:schemeClr val="accent1"/>
            </a:effectRef>
            <a:fontRef idx="minor">
              <a:schemeClr val="tx1"/>
            </a:fontRef>
          </p:style>
        </p:cxnSp>
        <p:sp>
          <p:nvSpPr>
            <p:cNvPr id="10" name="圆角矩形 9"/>
            <p:cNvSpPr/>
            <p:nvPr/>
          </p:nvSpPr>
          <p:spPr>
            <a:xfrm>
              <a:off x="6450561" y="3840313"/>
              <a:ext cx="1253797" cy="160536"/>
            </a:xfrm>
            <a:prstGeom prst="roundRect">
              <a:avLst/>
            </a:prstGeom>
            <a:noFill/>
            <a:ln>
              <a:solidFill>
                <a:srgbClr val="0000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08"/>
                </a:solidFill>
              </a:endParaRPr>
            </a:p>
          </p:txBody>
        </p:sp>
        <p:sp>
          <p:nvSpPr>
            <p:cNvPr id="11" name="圆角矩形 10"/>
            <p:cNvSpPr/>
            <p:nvPr/>
          </p:nvSpPr>
          <p:spPr>
            <a:xfrm>
              <a:off x="1474765" y="4943243"/>
              <a:ext cx="720385" cy="136063"/>
            </a:xfrm>
            <a:prstGeom prst="roundRect">
              <a:avLst/>
            </a:prstGeom>
            <a:noFill/>
            <a:ln>
              <a:solidFill>
                <a:srgbClr val="0000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08"/>
                </a:solidFill>
              </a:endParaRPr>
            </a:p>
          </p:txBody>
        </p:sp>
      </p:grpSp>
      <p:sp>
        <p:nvSpPr>
          <p:cNvPr id="13" name="Rectangle 2"/>
          <p:cNvSpPr>
            <a:spLocks noChangeArrowheads="1"/>
          </p:cNvSpPr>
          <p:nvPr/>
        </p:nvSpPr>
        <p:spPr bwMode="auto">
          <a:xfrm>
            <a:off x="975248" y="120491"/>
            <a:ext cx="4014313" cy="563562"/>
          </a:xfrm>
          <a:prstGeom prst="rect">
            <a:avLst/>
          </a:prstGeom>
          <a:noFill/>
          <a:ln w="9525">
            <a:noFill/>
            <a:miter lim="800000"/>
            <a:headEnd/>
            <a:tailEnd/>
          </a:ln>
          <a:effectLst/>
        </p:spPr>
        <p:txBody>
          <a:bodyPr anchor="ctr"/>
          <a:lstStyle/>
          <a:p>
            <a:r>
              <a:rPr lang="en-US" altLang="zh-CN" b="1" smtClean="0">
                <a:solidFill>
                  <a:srgbClr val="000008"/>
                </a:solidFill>
                <a:latin typeface="+mn-ea"/>
                <a:ea typeface="+mn-ea"/>
              </a:rPr>
              <a:t>2 FIFO</a:t>
            </a:r>
            <a:r>
              <a:rPr lang="zh-CN" altLang="en-US" b="1" dirty="0">
                <a:solidFill>
                  <a:srgbClr val="000008"/>
                </a:solidFill>
                <a:latin typeface="+mn-ea"/>
                <a:ea typeface="+mn-ea"/>
              </a:rPr>
              <a:t>管道</a:t>
            </a:r>
          </a:p>
        </p:txBody>
      </p:sp>
      <p:sp>
        <p:nvSpPr>
          <p:cNvPr id="14" name="Rectangle 2"/>
          <p:cNvSpPr txBox="1">
            <a:spLocks/>
          </p:cNvSpPr>
          <p:nvPr/>
        </p:nvSpPr>
        <p:spPr>
          <a:xfrm>
            <a:off x="814388" y="984398"/>
            <a:ext cx="1710151" cy="450501"/>
          </a:xfrm>
          <a:prstGeom prst="rect">
            <a:avLst/>
          </a:prstGeom>
          <a:solidFill>
            <a:srgbClr val="0000CC"/>
          </a:solidFill>
        </p:spPr>
        <p:txBody>
          <a:bodyPr anchor="ctr" anchorCtr="0"/>
          <a:lstStyle/>
          <a:p>
            <a:pPr lvl="0" algn="ctr">
              <a:defRPr/>
            </a:pPr>
            <a:r>
              <a:rPr lang="en-US" altLang="zh-CN" sz="2000" b="1" kern="0" smtClean="0">
                <a:solidFill>
                  <a:schemeClr val="tx2"/>
                </a:solidFill>
                <a:latin typeface="+mj-lt"/>
                <a:ea typeface="+mj-ea"/>
                <a:cs typeface="+mj-cs"/>
              </a:rPr>
              <a:t>mkfifo( )</a:t>
            </a:r>
            <a:r>
              <a:rPr lang="zh-CN" altLang="en-US" sz="2000" b="1" kern="0" smtClean="0">
                <a:solidFill>
                  <a:schemeClr val="tx2"/>
                </a:solidFill>
                <a:latin typeface="+mj-lt"/>
                <a:ea typeface="+mj-ea"/>
                <a:cs typeface="+mj-cs"/>
              </a:rPr>
              <a:t>函数</a:t>
            </a:r>
            <a:endParaRPr lang="zh-CN" altLang="en-US" sz="2000" b="1" kern="0" dirty="0">
              <a:solidFill>
                <a:schemeClr val="tx2"/>
              </a:solidFill>
              <a:latin typeface="+mj-lt"/>
              <a:ea typeface="+mj-ea"/>
              <a:cs typeface="+mj-cs"/>
            </a:endParaRPr>
          </a:p>
        </p:txBody>
      </p:sp>
    </p:spTree>
    <p:extLst>
      <p:ext uri="{BB962C8B-B14F-4D97-AF65-F5344CB8AC3E}">
        <p14:creationId xmlns:p14="http://schemas.microsoft.com/office/powerpoint/2010/main" val="2360400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par>
                                <p:cTn id="13" presetID="3" presetClass="entr" presetSubtype="1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21417" y="857137"/>
            <a:ext cx="8435804" cy="2862322"/>
          </a:xfrm>
          <a:prstGeom prst="rect">
            <a:avLst/>
          </a:prstGeom>
        </p:spPr>
        <p:txBody>
          <a:bodyPr wrap="square">
            <a:spAutoFit/>
          </a:bodyPr>
          <a:lstStyle/>
          <a:p>
            <a:pPr indent="457200" algn="just">
              <a:lnSpc>
                <a:spcPct val="150000"/>
              </a:lnSpc>
              <a:buFont typeface="Wingdings" pitchFamily="2" charset="2"/>
              <a:buChar char="n"/>
            </a:pPr>
            <a:r>
              <a:rPr lang="zh-CN" altLang="en-US" sz="2000" dirty="0">
                <a:solidFill>
                  <a:srgbClr val="000008"/>
                </a:solidFill>
                <a:latin typeface="+mn-ea"/>
                <a:ea typeface="+mn-ea"/>
              </a:rPr>
              <a:t>创建管道成功之后，就可以使用</a:t>
            </a:r>
            <a:r>
              <a:rPr lang="en-US" altLang="zh-CN" sz="2000" dirty="0">
                <a:solidFill>
                  <a:srgbClr val="000008"/>
                </a:solidFill>
                <a:latin typeface="+mn-ea"/>
                <a:ea typeface="+mn-ea"/>
              </a:rPr>
              <a:t>open()</a:t>
            </a:r>
            <a:r>
              <a:rPr lang="zh-CN" altLang="en-US" sz="2000" dirty="0">
                <a:solidFill>
                  <a:srgbClr val="000008"/>
                </a:solidFill>
                <a:latin typeface="+mn-ea"/>
                <a:ea typeface="+mn-ea"/>
              </a:rPr>
              <a:t>、</a:t>
            </a:r>
            <a:r>
              <a:rPr lang="en-US" altLang="zh-CN" sz="2000" dirty="0">
                <a:solidFill>
                  <a:srgbClr val="000008"/>
                </a:solidFill>
                <a:latin typeface="+mn-ea"/>
                <a:ea typeface="+mn-ea"/>
              </a:rPr>
              <a:t>read()</a:t>
            </a:r>
            <a:r>
              <a:rPr lang="zh-CN" altLang="en-US" sz="2000" dirty="0">
                <a:solidFill>
                  <a:srgbClr val="000008"/>
                </a:solidFill>
                <a:latin typeface="+mn-ea"/>
                <a:ea typeface="+mn-ea"/>
              </a:rPr>
              <a:t>和</a:t>
            </a:r>
            <a:r>
              <a:rPr lang="en-US" altLang="zh-CN" sz="2000" dirty="0">
                <a:solidFill>
                  <a:srgbClr val="000008"/>
                </a:solidFill>
                <a:latin typeface="+mn-ea"/>
                <a:ea typeface="+mn-ea"/>
              </a:rPr>
              <a:t>write()</a:t>
            </a:r>
            <a:r>
              <a:rPr lang="zh-CN" altLang="en-US" sz="2000" dirty="0">
                <a:solidFill>
                  <a:srgbClr val="000008"/>
                </a:solidFill>
                <a:latin typeface="+mn-ea"/>
                <a:ea typeface="+mn-ea"/>
              </a:rPr>
              <a:t>这些函数了。与普通文件的开发设置一样，对于为读而打开的管道可在</a:t>
            </a:r>
            <a:r>
              <a:rPr lang="en-US" altLang="zh-CN" sz="2000" dirty="0">
                <a:solidFill>
                  <a:srgbClr val="000008"/>
                </a:solidFill>
                <a:latin typeface="+mn-ea"/>
                <a:ea typeface="+mn-ea"/>
              </a:rPr>
              <a:t>open()</a:t>
            </a:r>
            <a:r>
              <a:rPr lang="zh-CN" altLang="en-US" sz="2000" dirty="0">
                <a:solidFill>
                  <a:srgbClr val="000008"/>
                </a:solidFill>
                <a:latin typeface="+mn-ea"/>
                <a:ea typeface="+mn-ea"/>
              </a:rPr>
              <a:t>中设置</a:t>
            </a:r>
            <a:r>
              <a:rPr lang="en-US" altLang="zh-CN" sz="2000" dirty="0">
                <a:solidFill>
                  <a:srgbClr val="000008"/>
                </a:solidFill>
                <a:latin typeface="+mn-ea"/>
                <a:ea typeface="+mn-ea"/>
              </a:rPr>
              <a:t>O_RDONLY</a:t>
            </a:r>
            <a:r>
              <a:rPr lang="zh-CN" altLang="en-US" sz="2000" dirty="0">
                <a:solidFill>
                  <a:srgbClr val="000008"/>
                </a:solidFill>
                <a:latin typeface="+mn-ea"/>
                <a:ea typeface="+mn-ea"/>
              </a:rPr>
              <a:t>，对于为写而打开的管道可在</a:t>
            </a:r>
            <a:r>
              <a:rPr lang="en-US" altLang="zh-CN" sz="2000" dirty="0">
                <a:solidFill>
                  <a:srgbClr val="000008"/>
                </a:solidFill>
                <a:latin typeface="+mn-ea"/>
                <a:ea typeface="+mn-ea"/>
              </a:rPr>
              <a:t>open()</a:t>
            </a:r>
            <a:r>
              <a:rPr lang="zh-CN" altLang="en-US" sz="2000" dirty="0">
                <a:solidFill>
                  <a:srgbClr val="000008"/>
                </a:solidFill>
                <a:latin typeface="+mn-ea"/>
                <a:ea typeface="+mn-ea"/>
              </a:rPr>
              <a:t>中设置</a:t>
            </a:r>
            <a:r>
              <a:rPr lang="en-US" altLang="zh-CN" sz="2000" dirty="0">
                <a:solidFill>
                  <a:srgbClr val="000008"/>
                </a:solidFill>
                <a:latin typeface="+mn-ea"/>
                <a:ea typeface="+mn-ea"/>
              </a:rPr>
              <a:t>O_WRONLY.</a:t>
            </a:r>
          </a:p>
          <a:p>
            <a:pPr indent="457200" algn="just">
              <a:lnSpc>
                <a:spcPct val="150000"/>
              </a:lnSpc>
              <a:buFont typeface="Wingdings" pitchFamily="2" charset="2"/>
              <a:buChar char="n"/>
            </a:pPr>
            <a:r>
              <a:rPr lang="zh-CN" altLang="en-US" sz="2000" dirty="0">
                <a:solidFill>
                  <a:srgbClr val="000008"/>
                </a:solidFill>
                <a:latin typeface="+mn-ea"/>
                <a:ea typeface="+mn-ea"/>
              </a:rPr>
              <a:t>但打开</a:t>
            </a:r>
            <a:r>
              <a:rPr lang="en-US" altLang="zh-CN" sz="2000" dirty="0">
                <a:solidFill>
                  <a:srgbClr val="000008"/>
                </a:solidFill>
                <a:latin typeface="+mn-ea"/>
                <a:ea typeface="+mn-ea"/>
              </a:rPr>
              <a:t>FIFO</a:t>
            </a:r>
            <a:r>
              <a:rPr lang="zh-CN" altLang="en-US" sz="2000" dirty="0">
                <a:solidFill>
                  <a:srgbClr val="000008"/>
                </a:solidFill>
                <a:latin typeface="+mn-ea"/>
                <a:ea typeface="+mn-ea"/>
              </a:rPr>
              <a:t>的一个限制是进程无法以</a:t>
            </a:r>
            <a:r>
              <a:rPr lang="en-US" altLang="zh-CN" sz="2000" dirty="0">
                <a:solidFill>
                  <a:srgbClr val="000008"/>
                </a:solidFill>
                <a:latin typeface="+mn-ea"/>
                <a:ea typeface="+mn-ea"/>
              </a:rPr>
              <a:t>O_RDWR</a:t>
            </a:r>
            <a:r>
              <a:rPr lang="zh-CN" altLang="en-US" sz="2000" dirty="0">
                <a:solidFill>
                  <a:srgbClr val="000008"/>
                </a:solidFill>
                <a:latin typeface="+mn-ea"/>
                <a:ea typeface="+mn-ea"/>
              </a:rPr>
              <a:t>模式来打开</a:t>
            </a:r>
            <a:r>
              <a:rPr lang="en-US" altLang="zh-CN" sz="2000" dirty="0">
                <a:solidFill>
                  <a:srgbClr val="000008"/>
                </a:solidFill>
                <a:latin typeface="+mn-ea"/>
                <a:ea typeface="+mn-ea"/>
              </a:rPr>
              <a:t>FIFO</a:t>
            </a:r>
            <a:r>
              <a:rPr lang="zh-CN" altLang="en-US" sz="2000" dirty="0">
                <a:solidFill>
                  <a:srgbClr val="000008"/>
                </a:solidFill>
                <a:latin typeface="+mn-ea"/>
                <a:ea typeface="+mn-ea"/>
              </a:rPr>
              <a:t>，因为一般来说，</a:t>
            </a:r>
            <a:r>
              <a:rPr lang="en-US" altLang="zh-CN" sz="2000" dirty="0">
                <a:solidFill>
                  <a:srgbClr val="000008"/>
                </a:solidFill>
                <a:latin typeface="+mn-ea"/>
                <a:ea typeface="+mn-ea"/>
              </a:rPr>
              <a:t>FIFO</a:t>
            </a:r>
            <a:r>
              <a:rPr lang="zh-CN" altLang="en-US" sz="2000" dirty="0">
                <a:solidFill>
                  <a:srgbClr val="000008"/>
                </a:solidFill>
                <a:latin typeface="+mn-ea"/>
                <a:ea typeface="+mn-ea"/>
              </a:rPr>
              <a:t>是单向传送数据。若要在进程之间进行双向的数据传输，则使用一组</a:t>
            </a:r>
            <a:r>
              <a:rPr lang="en-US" altLang="zh-CN" sz="2000" dirty="0">
                <a:solidFill>
                  <a:srgbClr val="000008"/>
                </a:solidFill>
                <a:latin typeface="+mn-ea"/>
                <a:ea typeface="+mn-ea"/>
              </a:rPr>
              <a:t>FIFO</a:t>
            </a:r>
            <a:r>
              <a:rPr lang="zh-CN" altLang="en-US" sz="2000" dirty="0">
                <a:solidFill>
                  <a:srgbClr val="000008"/>
                </a:solidFill>
                <a:latin typeface="+mn-ea"/>
                <a:ea typeface="+mn-ea"/>
              </a:rPr>
              <a:t>，一个负责读，另一个负责写。</a:t>
            </a:r>
          </a:p>
        </p:txBody>
      </p:sp>
      <p:graphicFrame>
        <p:nvGraphicFramePr>
          <p:cNvPr id="7" name="表格 6"/>
          <p:cNvGraphicFramePr>
            <a:graphicFrameLocks noGrp="1"/>
          </p:cNvGraphicFramePr>
          <p:nvPr>
            <p:extLst>
              <p:ext uri="{D42A27DB-BD31-4B8C-83A1-F6EECF244321}">
                <p14:modId xmlns:p14="http://schemas.microsoft.com/office/powerpoint/2010/main" val="4294091081"/>
              </p:ext>
            </p:extLst>
          </p:nvPr>
        </p:nvGraphicFramePr>
        <p:xfrm>
          <a:off x="793071" y="4063858"/>
          <a:ext cx="7492497" cy="2377440"/>
        </p:xfrm>
        <a:graphic>
          <a:graphicData uri="http://schemas.openxmlformats.org/drawingml/2006/table">
            <a:tbl>
              <a:tblPr firstRow="1" bandRow="1">
                <a:tableStyleId>{72833802-FEF1-4C79-8D5D-14CF1EAF98D9}</a:tableStyleId>
              </a:tblPr>
              <a:tblGrid>
                <a:gridCol w="3480349">
                  <a:extLst>
                    <a:ext uri="{9D8B030D-6E8A-4147-A177-3AD203B41FA5}">
                      <a16:colId xmlns:a16="http://schemas.microsoft.com/office/drawing/2014/main" xmlns="" val="20000"/>
                    </a:ext>
                  </a:extLst>
                </a:gridCol>
                <a:gridCol w="4012148">
                  <a:extLst>
                    <a:ext uri="{9D8B030D-6E8A-4147-A177-3AD203B41FA5}">
                      <a16:colId xmlns:a16="http://schemas.microsoft.com/office/drawing/2014/main" xmlns="" val="20001"/>
                    </a:ext>
                  </a:extLst>
                </a:gridCol>
              </a:tblGrid>
              <a:tr h="250692">
                <a:tc>
                  <a:txBody>
                    <a:bodyPr/>
                    <a:lstStyle/>
                    <a:p>
                      <a:pPr algn="ctr"/>
                      <a:r>
                        <a:rPr lang="en-US" altLang="zh-CN" sz="1400" dirty="0">
                          <a:solidFill>
                            <a:sysClr val="windowText" lastClr="000000"/>
                          </a:solidFill>
                          <a:latin typeface="+mn-ea"/>
                          <a:ea typeface="+mn-ea"/>
                        </a:rPr>
                        <a:t>mode</a:t>
                      </a:r>
                      <a:r>
                        <a:rPr lang="zh-CN" altLang="en-US" sz="1400" dirty="0">
                          <a:solidFill>
                            <a:sysClr val="windowText" lastClr="000000"/>
                          </a:solidFill>
                          <a:latin typeface="+mn-ea"/>
                          <a:ea typeface="+mn-ea"/>
                        </a:rPr>
                        <a:t>值</a:t>
                      </a: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tc>
                  <a:txBody>
                    <a:bodyPr/>
                    <a:lstStyle/>
                    <a:p>
                      <a:pPr algn="ctr"/>
                      <a:r>
                        <a:rPr lang="zh-CN" altLang="en-US" sz="1400" dirty="0">
                          <a:solidFill>
                            <a:sysClr val="windowText" lastClr="000000"/>
                          </a:solidFill>
                          <a:latin typeface="+mn-ea"/>
                          <a:ea typeface="+mn-ea"/>
                        </a:rPr>
                        <a:t>说明</a:t>
                      </a: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extLst>
                  <a:ext uri="{0D108BD9-81ED-4DB2-BD59-A6C34878D82A}">
                    <a16:rowId xmlns:a16="http://schemas.microsoft.com/office/drawing/2014/main" xmlns="" val="10000"/>
                  </a:ext>
                </a:extLst>
              </a:tr>
              <a:tr h="225623">
                <a:tc>
                  <a:txBody>
                    <a:bodyPr/>
                    <a:lstStyle/>
                    <a:p>
                      <a:pPr algn="l"/>
                      <a:r>
                        <a:rPr lang="en-US" altLang="zh-CN" sz="1400" dirty="0">
                          <a:solidFill>
                            <a:sysClr val="windowText" lastClr="000000"/>
                          </a:solidFill>
                          <a:latin typeface="+mn-ea"/>
                          <a:ea typeface="+mn-ea"/>
                        </a:rPr>
                        <a:t>open</a:t>
                      </a:r>
                      <a:r>
                        <a:rPr lang="zh-CN" altLang="en-US" sz="1400" dirty="0">
                          <a:solidFill>
                            <a:sysClr val="windowText" lastClr="000000"/>
                          </a:solidFill>
                          <a:latin typeface="+mn-ea"/>
                          <a:ea typeface="+mn-ea"/>
                        </a:rPr>
                        <a:t>（</a:t>
                      </a:r>
                      <a:r>
                        <a:rPr lang="en-US" altLang="zh-CN" sz="1400" dirty="0">
                          <a:solidFill>
                            <a:sysClr val="windowText" lastClr="000000"/>
                          </a:solidFill>
                          <a:latin typeface="+mn-ea"/>
                          <a:ea typeface="+mn-ea"/>
                        </a:rPr>
                        <a:t>const char </a:t>
                      </a:r>
                      <a:r>
                        <a:rPr lang="zh-CN" altLang="en-US" sz="1400" dirty="0">
                          <a:solidFill>
                            <a:sysClr val="windowText" lastClr="000000"/>
                          </a:solidFill>
                          <a:latin typeface="+mn-ea"/>
                          <a:ea typeface="+mn-ea"/>
                        </a:rPr>
                        <a:t>*</a:t>
                      </a:r>
                      <a:r>
                        <a:rPr lang="en-US" altLang="zh-CN" sz="1400" dirty="0">
                          <a:solidFill>
                            <a:sysClr val="windowText" lastClr="000000"/>
                          </a:solidFill>
                          <a:latin typeface="+mn-ea"/>
                          <a:ea typeface="+mn-ea"/>
                        </a:rPr>
                        <a:t>path</a:t>
                      </a:r>
                      <a:r>
                        <a:rPr lang="zh-CN" altLang="en-US" sz="1400" dirty="0">
                          <a:solidFill>
                            <a:sysClr val="windowText" lastClr="000000"/>
                          </a:solidFill>
                          <a:latin typeface="+mn-ea"/>
                          <a:ea typeface="+mn-ea"/>
                        </a:rPr>
                        <a:t>，</a:t>
                      </a:r>
                      <a:r>
                        <a:rPr lang="en-US" altLang="zh-CN" sz="1400" dirty="0">
                          <a:solidFill>
                            <a:sysClr val="windowText" lastClr="000000"/>
                          </a:solidFill>
                          <a:latin typeface="+mn-ea"/>
                          <a:ea typeface="+mn-ea"/>
                        </a:rPr>
                        <a:t>O_RDONLY</a:t>
                      </a:r>
                      <a:r>
                        <a:rPr lang="zh-CN" altLang="en-US" sz="1400" dirty="0">
                          <a:solidFill>
                            <a:sysClr val="windowText" lastClr="000000"/>
                          </a:solidFill>
                          <a:latin typeface="+mn-ea"/>
                          <a:ea typeface="+mn-ea"/>
                        </a:rPr>
                        <a:t>）</a:t>
                      </a:r>
                    </a:p>
                  </a:txBody>
                  <a:tcPr anchor="ct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tcPr>
                </a:tc>
                <a:tc>
                  <a:txBody>
                    <a:bodyPr/>
                    <a:lstStyle/>
                    <a:p>
                      <a:r>
                        <a:rPr lang="zh-CN" altLang="en-US" sz="1400" dirty="0">
                          <a:solidFill>
                            <a:sysClr val="windowText" lastClr="000000"/>
                          </a:solidFill>
                          <a:latin typeface="+mn-ea"/>
                          <a:ea typeface="+mn-ea"/>
                        </a:rPr>
                        <a:t>调用</a:t>
                      </a:r>
                      <a:r>
                        <a:rPr lang="en-US" altLang="zh-CN" sz="1400" dirty="0">
                          <a:solidFill>
                            <a:sysClr val="windowText" lastClr="000000"/>
                          </a:solidFill>
                          <a:latin typeface="+mn-ea"/>
                          <a:ea typeface="+mn-ea"/>
                        </a:rPr>
                        <a:t>open( )</a:t>
                      </a:r>
                      <a:r>
                        <a:rPr lang="zh-CN" altLang="en-US" sz="1400" dirty="0">
                          <a:solidFill>
                            <a:sysClr val="windowText" lastClr="000000"/>
                          </a:solidFill>
                          <a:latin typeface="+mn-ea"/>
                          <a:ea typeface="+mn-ea"/>
                        </a:rPr>
                        <a:t>的主进程会处于等待状态，直到其他进程打开相同的</a:t>
                      </a:r>
                      <a:r>
                        <a:rPr lang="en-US" altLang="zh-CN" sz="1400" dirty="0">
                          <a:solidFill>
                            <a:sysClr val="windowText" lastClr="000000"/>
                          </a:solidFill>
                          <a:latin typeface="+mn-ea"/>
                          <a:ea typeface="+mn-ea"/>
                        </a:rPr>
                        <a:t>FIFO</a:t>
                      </a:r>
                      <a:r>
                        <a:rPr lang="zh-CN" altLang="en-US" sz="1400" dirty="0">
                          <a:solidFill>
                            <a:sysClr val="windowText" lastClr="000000"/>
                          </a:solidFill>
                          <a:latin typeface="+mn-ea"/>
                          <a:ea typeface="+mn-ea"/>
                        </a:rPr>
                        <a:t>进行“写入”后才返回</a:t>
                      </a:r>
                    </a:p>
                  </a:txBody>
                  <a:tcPr anchor="ct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tcPr>
                </a:tc>
                <a:extLst>
                  <a:ext uri="{0D108BD9-81ED-4DB2-BD59-A6C34878D82A}">
                    <a16:rowId xmlns:a16="http://schemas.microsoft.com/office/drawing/2014/main" xmlns="" val="10001"/>
                  </a:ext>
                </a:extLst>
              </a:tr>
              <a:tr h="22562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solidFill>
                            <a:sysClr val="windowText" lastClr="000000"/>
                          </a:solidFill>
                          <a:latin typeface="+mn-ea"/>
                          <a:ea typeface="+mn-ea"/>
                        </a:rPr>
                        <a:t>open</a:t>
                      </a:r>
                      <a:r>
                        <a:rPr lang="zh-CN" altLang="en-US" sz="1400" dirty="0">
                          <a:solidFill>
                            <a:sysClr val="windowText" lastClr="000000"/>
                          </a:solidFill>
                          <a:latin typeface="+mn-ea"/>
                          <a:ea typeface="+mn-ea"/>
                        </a:rPr>
                        <a:t>（</a:t>
                      </a:r>
                      <a:r>
                        <a:rPr lang="en-US" altLang="zh-CN" sz="1400" dirty="0">
                          <a:solidFill>
                            <a:sysClr val="windowText" lastClr="000000"/>
                          </a:solidFill>
                          <a:latin typeface="+mn-ea"/>
                          <a:ea typeface="+mn-ea"/>
                        </a:rPr>
                        <a:t>const char </a:t>
                      </a:r>
                      <a:r>
                        <a:rPr lang="zh-CN" altLang="en-US" sz="1400" dirty="0">
                          <a:solidFill>
                            <a:sysClr val="windowText" lastClr="000000"/>
                          </a:solidFill>
                          <a:latin typeface="+mn-ea"/>
                          <a:ea typeface="+mn-ea"/>
                        </a:rPr>
                        <a:t>*</a:t>
                      </a:r>
                      <a:r>
                        <a:rPr lang="en-US" altLang="zh-CN" sz="1400" dirty="0">
                          <a:solidFill>
                            <a:sysClr val="windowText" lastClr="000000"/>
                          </a:solidFill>
                          <a:latin typeface="+mn-ea"/>
                          <a:ea typeface="+mn-ea"/>
                        </a:rPr>
                        <a:t>path</a:t>
                      </a:r>
                      <a:r>
                        <a:rPr lang="zh-CN" altLang="en-US" sz="1400" dirty="0">
                          <a:solidFill>
                            <a:sysClr val="windowText" lastClr="000000"/>
                          </a:solidFill>
                          <a:latin typeface="+mn-ea"/>
                          <a:ea typeface="+mn-ea"/>
                        </a:rPr>
                        <a:t>，</a:t>
                      </a:r>
                      <a:r>
                        <a:rPr lang="en-US" altLang="zh-CN" sz="1400" dirty="0">
                          <a:solidFill>
                            <a:sysClr val="windowText" lastClr="000000"/>
                          </a:solidFill>
                          <a:latin typeface="+mn-ea"/>
                          <a:ea typeface="+mn-ea"/>
                        </a:rPr>
                        <a:t>O_RDONLY|O_NONBLOCK</a:t>
                      </a:r>
                      <a:r>
                        <a:rPr lang="zh-CN" altLang="en-US" sz="1400" dirty="0">
                          <a:solidFill>
                            <a:sysClr val="windowText" lastClr="000000"/>
                          </a:solidFill>
                          <a:latin typeface="+mn-ea"/>
                          <a:ea typeface="+mn-ea"/>
                        </a:rPr>
                        <a:t>）</a:t>
                      </a:r>
                    </a:p>
                  </a:txBody>
                  <a:tcPr anchor="ct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tcPr>
                </a:tc>
                <a:tc>
                  <a:txBody>
                    <a:bodyPr/>
                    <a:lstStyle/>
                    <a:p>
                      <a:r>
                        <a:rPr lang="zh-CN" altLang="en-US" sz="1400" dirty="0">
                          <a:solidFill>
                            <a:sysClr val="windowText" lastClr="000000"/>
                          </a:solidFill>
                          <a:latin typeface="+mn-ea"/>
                          <a:ea typeface="+mn-ea"/>
                        </a:rPr>
                        <a:t>调用</a:t>
                      </a:r>
                      <a:r>
                        <a:rPr lang="en-US" altLang="zh-CN" sz="1400" dirty="0">
                          <a:solidFill>
                            <a:sysClr val="windowText" lastClr="000000"/>
                          </a:solidFill>
                          <a:latin typeface="+mn-ea"/>
                          <a:ea typeface="+mn-ea"/>
                        </a:rPr>
                        <a:t>open( )</a:t>
                      </a:r>
                      <a:r>
                        <a:rPr lang="zh-CN" altLang="en-US" sz="1400" dirty="0">
                          <a:solidFill>
                            <a:sysClr val="windowText" lastClr="000000"/>
                          </a:solidFill>
                          <a:latin typeface="+mn-ea"/>
                          <a:ea typeface="+mn-ea"/>
                        </a:rPr>
                        <a:t>后会运行读的操作并立即返回主进程</a:t>
                      </a:r>
                      <a:endParaRPr lang="en-US" altLang="zh-CN" sz="1400" dirty="0">
                        <a:solidFill>
                          <a:sysClr val="windowText" lastClr="000000"/>
                        </a:solidFill>
                        <a:latin typeface="+mn-ea"/>
                        <a:ea typeface="+mn-ea"/>
                      </a:endParaRPr>
                    </a:p>
                  </a:txBody>
                  <a:tcPr anchor="ct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tcPr>
                </a:tc>
                <a:extLst>
                  <a:ext uri="{0D108BD9-81ED-4DB2-BD59-A6C34878D82A}">
                    <a16:rowId xmlns:a16="http://schemas.microsoft.com/office/drawing/2014/main" xmlns="" val="10002"/>
                  </a:ext>
                </a:extLst>
              </a:tr>
              <a:tr h="22562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solidFill>
                            <a:sysClr val="windowText" lastClr="000000"/>
                          </a:solidFill>
                          <a:latin typeface="+mn-ea"/>
                          <a:ea typeface="+mn-ea"/>
                        </a:rPr>
                        <a:t>open</a:t>
                      </a:r>
                      <a:r>
                        <a:rPr lang="zh-CN" altLang="en-US" sz="1400" dirty="0">
                          <a:solidFill>
                            <a:sysClr val="windowText" lastClr="000000"/>
                          </a:solidFill>
                          <a:latin typeface="+mn-ea"/>
                          <a:ea typeface="+mn-ea"/>
                        </a:rPr>
                        <a:t>（</a:t>
                      </a:r>
                      <a:r>
                        <a:rPr lang="en-US" altLang="zh-CN" sz="1400" dirty="0">
                          <a:solidFill>
                            <a:sysClr val="windowText" lastClr="000000"/>
                          </a:solidFill>
                          <a:latin typeface="+mn-ea"/>
                          <a:ea typeface="+mn-ea"/>
                        </a:rPr>
                        <a:t>const char </a:t>
                      </a:r>
                      <a:r>
                        <a:rPr lang="zh-CN" altLang="en-US" sz="1400" dirty="0">
                          <a:solidFill>
                            <a:sysClr val="windowText" lastClr="000000"/>
                          </a:solidFill>
                          <a:latin typeface="+mn-ea"/>
                          <a:ea typeface="+mn-ea"/>
                        </a:rPr>
                        <a:t>*</a:t>
                      </a:r>
                      <a:r>
                        <a:rPr lang="en-US" altLang="zh-CN" sz="1400" dirty="0">
                          <a:solidFill>
                            <a:sysClr val="windowText" lastClr="000000"/>
                          </a:solidFill>
                          <a:latin typeface="+mn-ea"/>
                          <a:ea typeface="+mn-ea"/>
                        </a:rPr>
                        <a:t>path</a:t>
                      </a:r>
                      <a:r>
                        <a:rPr lang="zh-CN" altLang="en-US" sz="1400" dirty="0">
                          <a:solidFill>
                            <a:sysClr val="windowText" lastClr="000000"/>
                          </a:solidFill>
                          <a:latin typeface="+mn-ea"/>
                          <a:ea typeface="+mn-ea"/>
                        </a:rPr>
                        <a:t>，</a:t>
                      </a:r>
                      <a:r>
                        <a:rPr lang="en-US" altLang="zh-CN" sz="1400" dirty="0">
                          <a:solidFill>
                            <a:sysClr val="windowText" lastClr="000000"/>
                          </a:solidFill>
                          <a:latin typeface="+mn-ea"/>
                          <a:ea typeface="+mn-ea"/>
                        </a:rPr>
                        <a:t>O_WRONLY</a:t>
                      </a:r>
                      <a:r>
                        <a:rPr lang="zh-CN" altLang="en-US" sz="1400" dirty="0">
                          <a:solidFill>
                            <a:sysClr val="windowText" lastClr="000000"/>
                          </a:solidFill>
                          <a:latin typeface="+mn-ea"/>
                          <a:ea typeface="+mn-ea"/>
                        </a:rPr>
                        <a:t>）</a:t>
                      </a:r>
                    </a:p>
                  </a:txBody>
                  <a:tcPr anchor="ct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tcPr>
                </a:tc>
                <a:tc>
                  <a:txBody>
                    <a:bodyPr/>
                    <a:lstStyle/>
                    <a:p>
                      <a:r>
                        <a:rPr lang="zh-CN" altLang="en-US" sz="1400" dirty="0">
                          <a:solidFill>
                            <a:sysClr val="windowText" lastClr="000000"/>
                          </a:solidFill>
                          <a:latin typeface="+mn-ea"/>
                          <a:ea typeface="+mn-ea"/>
                        </a:rPr>
                        <a:t>调用</a:t>
                      </a:r>
                      <a:r>
                        <a:rPr lang="en-US" altLang="zh-CN" sz="1400" dirty="0">
                          <a:solidFill>
                            <a:sysClr val="windowText" lastClr="000000"/>
                          </a:solidFill>
                          <a:latin typeface="+mn-ea"/>
                          <a:ea typeface="+mn-ea"/>
                        </a:rPr>
                        <a:t>open( )</a:t>
                      </a:r>
                      <a:r>
                        <a:rPr lang="zh-CN" altLang="en-US" sz="1400" dirty="0">
                          <a:solidFill>
                            <a:sysClr val="windowText" lastClr="000000"/>
                          </a:solidFill>
                          <a:latin typeface="+mn-ea"/>
                          <a:ea typeface="+mn-ea"/>
                        </a:rPr>
                        <a:t>的主进程会处于等待状态，直到其他进程打开相同的</a:t>
                      </a:r>
                      <a:r>
                        <a:rPr lang="en-US" altLang="zh-CN" sz="1400" dirty="0">
                          <a:solidFill>
                            <a:sysClr val="windowText" lastClr="000000"/>
                          </a:solidFill>
                          <a:latin typeface="+mn-ea"/>
                          <a:ea typeface="+mn-ea"/>
                        </a:rPr>
                        <a:t>FIFO</a:t>
                      </a:r>
                      <a:r>
                        <a:rPr lang="zh-CN" altLang="en-US" sz="1400" dirty="0">
                          <a:solidFill>
                            <a:sysClr val="windowText" lastClr="000000"/>
                          </a:solidFill>
                          <a:latin typeface="+mn-ea"/>
                          <a:ea typeface="+mn-ea"/>
                        </a:rPr>
                        <a:t>进行读取后才返回</a:t>
                      </a:r>
                    </a:p>
                  </a:txBody>
                  <a:tcPr anchor="ct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tcPr>
                </a:tc>
                <a:extLst>
                  <a:ext uri="{0D108BD9-81ED-4DB2-BD59-A6C34878D82A}">
                    <a16:rowId xmlns:a16="http://schemas.microsoft.com/office/drawing/2014/main" xmlns="" val="10003"/>
                  </a:ext>
                </a:extLst>
              </a:tr>
              <a:tr h="30500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solidFill>
                            <a:sysClr val="windowText" lastClr="000000"/>
                          </a:solidFill>
                          <a:latin typeface="+mn-ea"/>
                          <a:ea typeface="+mn-ea"/>
                        </a:rPr>
                        <a:t>open</a:t>
                      </a:r>
                      <a:r>
                        <a:rPr lang="zh-CN" altLang="en-US" sz="1400" dirty="0">
                          <a:solidFill>
                            <a:sysClr val="windowText" lastClr="000000"/>
                          </a:solidFill>
                          <a:latin typeface="+mn-ea"/>
                          <a:ea typeface="+mn-ea"/>
                        </a:rPr>
                        <a:t>（</a:t>
                      </a:r>
                      <a:r>
                        <a:rPr lang="en-US" altLang="zh-CN" sz="1400" dirty="0">
                          <a:solidFill>
                            <a:sysClr val="windowText" lastClr="000000"/>
                          </a:solidFill>
                          <a:latin typeface="+mn-ea"/>
                          <a:ea typeface="+mn-ea"/>
                        </a:rPr>
                        <a:t>const char </a:t>
                      </a:r>
                      <a:r>
                        <a:rPr lang="zh-CN" altLang="en-US" sz="1400" dirty="0">
                          <a:solidFill>
                            <a:sysClr val="windowText" lastClr="000000"/>
                          </a:solidFill>
                          <a:latin typeface="+mn-ea"/>
                          <a:ea typeface="+mn-ea"/>
                        </a:rPr>
                        <a:t>*</a:t>
                      </a:r>
                      <a:r>
                        <a:rPr lang="en-US" altLang="zh-CN" sz="1400" dirty="0">
                          <a:solidFill>
                            <a:sysClr val="windowText" lastClr="000000"/>
                          </a:solidFill>
                          <a:latin typeface="+mn-ea"/>
                          <a:ea typeface="+mn-ea"/>
                        </a:rPr>
                        <a:t>path</a:t>
                      </a:r>
                      <a:r>
                        <a:rPr lang="zh-CN" altLang="en-US" sz="1400" dirty="0">
                          <a:solidFill>
                            <a:sysClr val="windowText" lastClr="000000"/>
                          </a:solidFill>
                          <a:latin typeface="+mn-ea"/>
                          <a:ea typeface="+mn-ea"/>
                        </a:rPr>
                        <a:t>，</a:t>
                      </a:r>
                      <a:r>
                        <a:rPr lang="en-US" altLang="zh-CN" sz="1400" dirty="0">
                          <a:solidFill>
                            <a:sysClr val="windowText" lastClr="000000"/>
                          </a:solidFill>
                          <a:latin typeface="+mn-ea"/>
                          <a:ea typeface="+mn-ea"/>
                        </a:rPr>
                        <a:t>O_WRONLY|O_NONBLOCK</a:t>
                      </a:r>
                      <a:r>
                        <a:rPr lang="zh-CN" altLang="en-US" sz="1400" dirty="0">
                          <a:solidFill>
                            <a:sysClr val="windowText" lastClr="000000"/>
                          </a:solidFill>
                          <a:latin typeface="+mn-ea"/>
                          <a:ea typeface="+mn-ea"/>
                        </a:rPr>
                        <a:t>）</a:t>
                      </a:r>
                    </a:p>
                  </a:txBody>
                  <a:tcPr anchor="ct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tcPr>
                </a:tc>
                <a:tc>
                  <a:txBody>
                    <a:bodyPr/>
                    <a:lstStyle/>
                    <a:p>
                      <a:r>
                        <a:rPr lang="zh-CN" altLang="en-US" sz="1400" dirty="0">
                          <a:solidFill>
                            <a:sysClr val="windowText" lastClr="000000"/>
                          </a:solidFill>
                          <a:latin typeface="+mn-ea"/>
                          <a:ea typeface="+mn-ea"/>
                        </a:rPr>
                        <a:t>调用</a:t>
                      </a:r>
                      <a:r>
                        <a:rPr lang="en-US" altLang="zh-CN" sz="1400" dirty="0">
                          <a:solidFill>
                            <a:sysClr val="windowText" lastClr="000000"/>
                          </a:solidFill>
                          <a:latin typeface="+mn-ea"/>
                          <a:ea typeface="+mn-ea"/>
                        </a:rPr>
                        <a:t>open( )</a:t>
                      </a:r>
                      <a:r>
                        <a:rPr lang="zh-CN" altLang="en-US" sz="1400" dirty="0">
                          <a:solidFill>
                            <a:sysClr val="windowText" lastClr="000000"/>
                          </a:solidFill>
                          <a:latin typeface="+mn-ea"/>
                          <a:ea typeface="+mn-ea"/>
                        </a:rPr>
                        <a:t>后会执行写的操作并立即返回主进程</a:t>
                      </a:r>
                    </a:p>
                  </a:txBody>
                  <a:tcPr anchor="ct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tcPr>
                </a:tc>
                <a:extLst>
                  <a:ext uri="{0D108BD9-81ED-4DB2-BD59-A6C34878D82A}">
                    <a16:rowId xmlns:a16="http://schemas.microsoft.com/office/drawing/2014/main" xmlns="" val="10004"/>
                  </a:ext>
                </a:extLst>
              </a:tr>
            </a:tbl>
          </a:graphicData>
        </a:graphic>
      </p:graphicFrame>
      <p:sp>
        <p:nvSpPr>
          <p:cNvPr id="8" name="矩形 7"/>
          <p:cNvSpPr/>
          <p:nvPr/>
        </p:nvSpPr>
        <p:spPr>
          <a:xfrm>
            <a:off x="2920419" y="3683660"/>
            <a:ext cx="3629713" cy="365036"/>
          </a:xfrm>
          <a:prstGeom prst="rect">
            <a:avLst/>
          </a:prstGeom>
        </p:spPr>
        <p:txBody>
          <a:bodyPr wrap="square">
            <a:spAutoFit/>
          </a:bodyPr>
          <a:lstStyle/>
          <a:p>
            <a:pPr indent="457200">
              <a:lnSpc>
                <a:spcPct val="150000"/>
              </a:lnSpc>
            </a:pPr>
            <a:r>
              <a:rPr lang="en-US" altLang="zh-CN" sz="1400" b="1" dirty="0">
                <a:solidFill>
                  <a:srgbClr val="FF0000"/>
                </a:solidFill>
                <a:latin typeface="+mn-ea"/>
                <a:ea typeface="+mn-ea"/>
              </a:rPr>
              <a:t>open</a:t>
            </a:r>
            <a:r>
              <a:rPr lang="zh-CN" altLang="en-US" sz="1400" b="1" dirty="0">
                <a:solidFill>
                  <a:srgbClr val="FF0000"/>
                </a:solidFill>
                <a:latin typeface="+mn-ea"/>
                <a:ea typeface="+mn-ea"/>
              </a:rPr>
              <a:t>打开</a:t>
            </a:r>
            <a:r>
              <a:rPr lang="en-US" altLang="zh-CN" sz="1400" b="1" dirty="0">
                <a:solidFill>
                  <a:srgbClr val="FF0000"/>
                </a:solidFill>
                <a:latin typeface="+mn-ea"/>
                <a:ea typeface="+mn-ea"/>
              </a:rPr>
              <a:t>FIFO</a:t>
            </a:r>
            <a:r>
              <a:rPr lang="zh-CN" altLang="en-US" sz="1400" b="1" dirty="0">
                <a:solidFill>
                  <a:srgbClr val="FF0000"/>
                </a:solidFill>
                <a:latin typeface="+mn-ea"/>
                <a:ea typeface="+mn-ea"/>
              </a:rPr>
              <a:t>的方式说明</a:t>
            </a:r>
          </a:p>
        </p:txBody>
      </p:sp>
      <p:sp>
        <p:nvSpPr>
          <p:cNvPr id="9" name="Rectangle 2"/>
          <p:cNvSpPr>
            <a:spLocks noChangeArrowheads="1"/>
          </p:cNvSpPr>
          <p:nvPr/>
        </p:nvSpPr>
        <p:spPr bwMode="auto">
          <a:xfrm>
            <a:off x="975248" y="120491"/>
            <a:ext cx="4014313" cy="563562"/>
          </a:xfrm>
          <a:prstGeom prst="rect">
            <a:avLst/>
          </a:prstGeom>
          <a:noFill/>
          <a:ln w="9525">
            <a:noFill/>
            <a:miter lim="800000"/>
            <a:headEnd/>
            <a:tailEnd/>
          </a:ln>
          <a:effectLst/>
        </p:spPr>
        <p:txBody>
          <a:bodyPr anchor="ctr"/>
          <a:lstStyle/>
          <a:p>
            <a:r>
              <a:rPr lang="en-US" altLang="zh-CN" b="1" smtClean="0">
                <a:solidFill>
                  <a:srgbClr val="000008"/>
                </a:solidFill>
                <a:latin typeface="+mn-ea"/>
                <a:ea typeface="+mn-ea"/>
              </a:rPr>
              <a:t>2 FIFO</a:t>
            </a:r>
            <a:r>
              <a:rPr lang="zh-CN" altLang="en-US" b="1" dirty="0">
                <a:solidFill>
                  <a:srgbClr val="000008"/>
                </a:solidFill>
                <a:latin typeface="+mn-ea"/>
                <a:ea typeface="+mn-ea"/>
              </a:rPr>
              <a:t>管道</a:t>
            </a:r>
          </a:p>
        </p:txBody>
      </p:sp>
    </p:spTree>
    <p:extLst>
      <p:ext uri="{BB962C8B-B14F-4D97-AF65-F5344CB8AC3E}">
        <p14:creationId xmlns:p14="http://schemas.microsoft.com/office/powerpoint/2010/main" val="3501681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图示 6"/>
          <p:cNvGraphicFramePr/>
          <p:nvPr>
            <p:extLst>
              <p:ext uri="{D42A27DB-BD31-4B8C-83A1-F6EECF244321}">
                <p14:modId xmlns:p14="http://schemas.microsoft.com/office/powerpoint/2010/main" val="3760765898"/>
              </p:ext>
            </p:extLst>
          </p:nvPr>
        </p:nvGraphicFramePr>
        <p:xfrm>
          <a:off x="2311346" y="4518007"/>
          <a:ext cx="1857388" cy="17859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矩形 7"/>
          <p:cNvSpPr/>
          <p:nvPr/>
        </p:nvSpPr>
        <p:spPr>
          <a:xfrm>
            <a:off x="4362272" y="4820696"/>
            <a:ext cx="2081242" cy="499624"/>
          </a:xfrm>
          <a:prstGeom prst="rect">
            <a:avLst/>
          </a:prstGeom>
          <a:solidFill>
            <a:schemeClr val="tx1"/>
          </a:solidFill>
        </p:spPr>
        <p:txBody>
          <a:bodyPr wrap="square">
            <a:spAutoFit/>
          </a:bodyPr>
          <a:lstStyle/>
          <a:p>
            <a:pPr marL="0" algn="ctr" eaLnBrk="1" hangingPunct="1">
              <a:lnSpc>
                <a:spcPct val="150000"/>
              </a:lnSpc>
              <a:buFont typeface="Wingdings" pitchFamily="2" charset="2"/>
              <a:buNone/>
            </a:pPr>
            <a:r>
              <a:rPr lang="en-US" altLang="zh-CN" sz="2000" dirty="0" err="1">
                <a:solidFill>
                  <a:srgbClr val="000008"/>
                </a:solidFill>
                <a:latin typeface="+mn-ea"/>
                <a:ea typeface="+mn-ea"/>
              </a:rPr>
              <a:t>Fifo_read.c</a:t>
            </a:r>
            <a:endParaRPr lang="en-US" altLang="zh-CN" sz="2000" dirty="0">
              <a:solidFill>
                <a:srgbClr val="000008"/>
              </a:solidFill>
              <a:latin typeface="+mn-ea"/>
              <a:ea typeface="+mn-ea"/>
            </a:endParaRPr>
          </a:p>
        </p:txBody>
      </p:sp>
      <p:sp>
        <p:nvSpPr>
          <p:cNvPr id="11" name="Rectangle 3"/>
          <p:cNvSpPr txBox="1">
            <a:spLocks/>
          </p:cNvSpPr>
          <p:nvPr/>
        </p:nvSpPr>
        <p:spPr>
          <a:xfrm>
            <a:off x="507724" y="1709367"/>
            <a:ext cx="8013560" cy="2534171"/>
          </a:xfrm>
          <a:prstGeom prst="rect">
            <a:avLst/>
          </a:prstGeom>
        </p:spPr>
        <p:txBody>
          <a:bodyPr/>
          <a:lstStyle/>
          <a:p>
            <a:pPr lvl="0" indent="457200" algn="just">
              <a:lnSpc>
                <a:spcPct val="150000"/>
              </a:lnSpc>
              <a:spcBef>
                <a:spcPts val="0"/>
              </a:spcBef>
              <a:buClr>
                <a:schemeClr val="accent1"/>
              </a:buClr>
              <a:buSzPct val="60000"/>
            </a:pPr>
            <a:r>
              <a:rPr kumimoji="0" lang="zh-CN" altLang="en-US" sz="2000" i="0" u="none" strike="noStrike" kern="0" cap="none" spc="0" normalizeH="0" baseline="0" noProof="0" dirty="0">
                <a:ln>
                  <a:noFill/>
                </a:ln>
                <a:solidFill>
                  <a:srgbClr val="000008"/>
                </a:solidFill>
                <a:effectLst/>
                <a:uLnTx/>
                <a:uFillTx/>
                <a:latin typeface="+mn-ea"/>
                <a:ea typeface="+mn-ea"/>
              </a:rPr>
              <a:t>该实例包含了</a:t>
            </a:r>
            <a:r>
              <a:rPr lang="zh-CN" altLang="en-US" sz="2000" kern="0" dirty="0">
                <a:solidFill>
                  <a:srgbClr val="000008"/>
                </a:solidFill>
                <a:latin typeface="+mn-ea"/>
                <a:ea typeface="+mn-ea"/>
              </a:rPr>
              <a:t>两个程序，一个用于读管道，另一个用于写管道。其中，在写管道的程序里创建管道，并且作为</a:t>
            </a:r>
            <a:r>
              <a:rPr lang="en-US" altLang="zh-CN" sz="2000" kern="0" dirty="0">
                <a:solidFill>
                  <a:srgbClr val="000008"/>
                </a:solidFill>
                <a:latin typeface="+mn-ea"/>
                <a:ea typeface="+mn-ea"/>
              </a:rPr>
              <a:t>main( )</a:t>
            </a:r>
            <a:r>
              <a:rPr lang="zh-CN" altLang="en-US" sz="2000" kern="0" dirty="0">
                <a:solidFill>
                  <a:srgbClr val="000008"/>
                </a:solidFill>
                <a:latin typeface="+mn-ea"/>
                <a:ea typeface="+mn-ea"/>
              </a:rPr>
              <a:t>函数里的参数由用户输入要写入的内容。</a:t>
            </a:r>
            <a:endParaRPr lang="en-US" altLang="zh-CN" sz="2000" kern="0" dirty="0">
              <a:solidFill>
                <a:srgbClr val="000008"/>
              </a:solidFill>
              <a:latin typeface="+mn-ea"/>
              <a:ea typeface="+mn-ea"/>
            </a:endParaRPr>
          </a:p>
          <a:p>
            <a:pPr lvl="0" indent="457200" algn="just">
              <a:lnSpc>
                <a:spcPct val="150000"/>
              </a:lnSpc>
              <a:spcBef>
                <a:spcPts val="0"/>
              </a:spcBef>
              <a:buClr>
                <a:schemeClr val="accent1"/>
              </a:buClr>
              <a:buSzPct val="60000"/>
            </a:pPr>
            <a:r>
              <a:rPr kumimoji="0" lang="zh-CN" altLang="en-US" sz="2000" i="0" u="none" strike="noStrike" kern="0" cap="none" spc="0" normalizeH="0" baseline="0" noProof="0" dirty="0">
                <a:ln>
                  <a:noFill/>
                </a:ln>
                <a:solidFill>
                  <a:srgbClr val="000008"/>
                </a:solidFill>
                <a:effectLst/>
                <a:uLnTx/>
                <a:uFillTx/>
                <a:latin typeface="+mn-ea"/>
                <a:ea typeface="+mn-ea"/>
              </a:rPr>
              <a:t>读管道读出了用户写入管道的内容，这两个函数用的是非阻塞读写管道。</a:t>
            </a:r>
          </a:p>
        </p:txBody>
      </p:sp>
      <p:sp>
        <p:nvSpPr>
          <p:cNvPr id="10" name="矩形 9"/>
          <p:cNvSpPr/>
          <p:nvPr/>
        </p:nvSpPr>
        <p:spPr>
          <a:xfrm>
            <a:off x="4365376" y="5337005"/>
            <a:ext cx="2081242" cy="499624"/>
          </a:xfrm>
          <a:prstGeom prst="rect">
            <a:avLst/>
          </a:prstGeom>
          <a:solidFill>
            <a:schemeClr val="tx1"/>
          </a:solidFill>
        </p:spPr>
        <p:txBody>
          <a:bodyPr wrap="square">
            <a:spAutoFit/>
          </a:bodyPr>
          <a:lstStyle/>
          <a:p>
            <a:pPr marL="0" algn="ctr" eaLnBrk="1" hangingPunct="1">
              <a:lnSpc>
                <a:spcPct val="150000"/>
              </a:lnSpc>
              <a:buFont typeface="Wingdings" pitchFamily="2" charset="2"/>
              <a:buNone/>
            </a:pPr>
            <a:r>
              <a:rPr lang="en-US" altLang="zh-CN" sz="2000" dirty="0" err="1">
                <a:solidFill>
                  <a:srgbClr val="000008"/>
                </a:solidFill>
                <a:latin typeface="+mn-ea"/>
                <a:ea typeface="+mn-ea"/>
              </a:rPr>
              <a:t>Fifo_write.c</a:t>
            </a:r>
            <a:endParaRPr lang="en-US" altLang="zh-CN" sz="2000" dirty="0">
              <a:solidFill>
                <a:srgbClr val="000008"/>
              </a:solidFill>
              <a:latin typeface="+mn-ea"/>
              <a:ea typeface="+mn-ea"/>
            </a:endParaRPr>
          </a:p>
        </p:txBody>
      </p:sp>
      <p:sp>
        <p:nvSpPr>
          <p:cNvPr id="12" name="Rectangle 2"/>
          <p:cNvSpPr>
            <a:spLocks noChangeArrowheads="1"/>
          </p:cNvSpPr>
          <p:nvPr/>
        </p:nvSpPr>
        <p:spPr bwMode="auto">
          <a:xfrm>
            <a:off x="975248" y="120491"/>
            <a:ext cx="4014313" cy="563562"/>
          </a:xfrm>
          <a:prstGeom prst="rect">
            <a:avLst/>
          </a:prstGeom>
          <a:noFill/>
          <a:ln w="9525">
            <a:noFill/>
            <a:miter lim="800000"/>
            <a:headEnd/>
            <a:tailEnd/>
          </a:ln>
          <a:effectLst/>
        </p:spPr>
        <p:txBody>
          <a:bodyPr anchor="ctr"/>
          <a:lstStyle/>
          <a:p>
            <a:r>
              <a:rPr lang="en-US" altLang="zh-CN" b="1" smtClean="0">
                <a:solidFill>
                  <a:srgbClr val="000008"/>
                </a:solidFill>
                <a:latin typeface="+mn-ea"/>
                <a:ea typeface="+mn-ea"/>
              </a:rPr>
              <a:t>2 FIFO</a:t>
            </a:r>
            <a:r>
              <a:rPr lang="zh-CN" altLang="en-US" b="1" dirty="0">
                <a:solidFill>
                  <a:srgbClr val="000008"/>
                </a:solidFill>
                <a:latin typeface="+mn-ea"/>
                <a:ea typeface="+mn-ea"/>
              </a:rPr>
              <a:t>管道</a:t>
            </a:r>
          </a:p>
        </p:txBody>
      </p:sp>
      <p:sp>
        <p:nvSpPr>
          <p:cNvPr id="13" name="Rectangle 2"/>
          <p:cNvSpPr txBox="1">
            <a:spLocks/>
          </p:cNvSpPr>
          <p:nvPr/>
        </p:nvSpPr>
        <p:spPr>
          <a:xfrm>
            <a:off x="814388" y="984398"/>
            <a:ext cx="2058021" cy="450501"/>
          </a:xfrm>
          <a:prstGeom prst="rect">
            <a:avLst/>
          </a:prstGeom>
          <a:solidFill>
            <a:srgbClr val="0000CC"/>
          </a:solidFill>
        </p:spPr>
        <p:txBody>
          <a:bodyPr anchor="ctr" anchorCtr="0"/>
          <a:lstStyle/>
          <a:p>
            <a:pPr lvl="0" algn="ctr">
              <a:defRPr/>
            </a:pPr>
            <a:r>
              <a:rPr lang="en-US" altLang="zh-CN" sz="2000" b="1" kern="0" smtClean="0">
                <a:solidFill>
                  <a:schemeClr val="tx2"/>
                </a:solidFill>
                <a:latin typeface="+mj-lt"/>
                <a:ea typeface="+mj-ea"/>
                <a:cs typeface="+mj-cs"/>
              </a:rPr>
              <a:t>FIFO</a:t>
            </a:r>
            <a:r>
              <a:rPr lang="zh-CN" altLang="en-US" sz="2000" b="1" kern="0">
                <a:solidFill>
                  <a:schemeClr val="tx2"/>
                </a:solidFill>
                <a:latin typeface="+mj-lt"/>
                <a:ea typeface="+mj-ea"/>
                <a:cs typeface="+mj-cs"/>
              </a:rPr>
              <a:t>管道</a:t>
            </a:r>
            <a:r>
              <a:rPr lang="zh-CN" altLang="en-US" sz="2000" b="1" kern="0" smtClean="0">
                <a:solidFill>
                  <a:schemeClr val="tx2"/>
                </a:solidFill>
                <a:latin typeface="+mj-lt"/>
                <a:ea typeface="+mj-ea"/>
                <a:cs typeface="+mj-cs"/>
              </a:rPr>
              <a:t>实例</a:t>
            </a:r>
            <a:r>
              <a:rPr lang="en-US" altLang="zh-CN" sz="2000" b="1" kern="0" smtClean="0">
                <a:solidFill>
                  <a:schemeClr val="tx2"/>
                </a:solidFill>
                <a:latin typeface="+mj-lt"/>
                <a:ea typeface="+mj-ea"/>
                <a:cs typeface="+mj-cs"/>
              </a:rPr>
              <a:t>-1</a:t>
            </a:r>
            <a:endParaRPr lang="zh-CN" altLang="en-US" sz="2000" b="1" kern="0">
              <a:solidFill>
                <a:schemeClr val="tx2"/>
              </a:solidFill>
              <a:latin typeface="+mj-lt"/>
              <a:ea typeface="+mj-ea"/>
              <a:cs typeface="+mj-cs"/>
            </a:endParaRPr>
          </a:p>
        </p:txBody>
      </p:sp>
    </p:spTree>
    <p:extLst>
      <p:ext uri="{BB962C8B-B14F-4D97-AF65-F5344CB8AC3E}">
        <p14:creationId xmlns:p14="http://schemas.microsoft.com/office/powerpoint/2010/main" val="225586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56" presetClass="path" presetSubtype="0" accel="50000" decel="50000" fill="hold" grpId="0" nodeType="clickEffect">
                                  <p:stCondLst>
                                    <p:cond delay="0"/>
                                  </p:stCondLst>
                                  <p:childTnLst>
                                    <p:animMotion origin="layout" path="M -0.08316 0.0805 L 0.0309 -0.08004 " pathEditMode="relative" rAng="0" ptsTypes="AA">
                                      <p:cBhvr>
                                        <p:cTn id="11" dur="2000" fill="hold"/>
                                        <p:tgtEl>
                                          <p:spTgt spid="7"/>
                                        </p:tgtEl>
                                        <p:attrNameLst>
                                          <p:attrName>ppt_x</p:attrName>
                                          <p:attrName>ppt_y</p:attrName>
                                        </p:attrNameLst>
                                      </p:cBhvr>
                                      <p:rCtr x="5700" y="-8000"/>
                                    </p:animMotion>
                                  </p:childTnLst>
                                </p:cTn>
                              </p:par>
                              <p:par>
                                <p:cTn id="12" presetID="3" presetClass="entr" presetSubtype="10"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blinds(horizontal)">
                                      <p:cBhvr>
                                        <p:cTn id="14" dur="500"/>
                                        <p:tgtEl>
                                          <p:spTgt spid="8"/>
                                        </p:tgtEl>
                                      </p:cBhvr>
                                    </p:animEffect>
                                  </p:childTnLst>
                                </p:cTn>
                              </p:par>
                              <p:par>
                                <p:cTn id="15" presetID="3" presetClass="entr" presetSubtype="1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P spid="8" grpId="0" animBg="1"/>
      <p:bldP spid="11" grpId="0"/>
      <p:bldP spid="10"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txBox="1">
            <a:spLocks/>
          </p:cNvSpPr>
          <p:nvPr/>
        </p:nvSpPr>
        <p:spPr>
          <a:xfrm>
            <a:off x="646472" y="1559927"/>
            <a:ext cx="8013560" cy="4652635"/>
          </a:xfrm>
          <a:prstGeom prst="rect">
            <a:avLst/>
          </a:prstGeom>
        </p:spPr>
        <p:txBody>
          <a:bodyPr/>
          <a:lstStyle/>
          <a:p>
            <a:pPr lvl="0" indent="457200" algn="just">
              <a:lnSpc>
                <a:spcPct val="150000"/>
              </a:lnSpc>
              <a:spcBef>
                <a:spcPts val="0"/>
              </a:spcBef>
              <a:buClr>
                <a:schemeClr val="accent1"/>
              </a:buClr>
              <a:buSzPct val="60000"/>
            </a:pPr>
            <a:r>
              <a:rPr lang="zh-CN" altLang="en-US" sz="2000" kern="0" dirty="0">
                <a:solidFill>
                  <a:srgbClr val="000008"/>
                </a:solidFill>
                <a:latin typeface="+mn-ea"/>
                <a:ea typeface="+mn-ea"/>
              </a:rPr>
              <a:t>前面的例子是两个进程之间的通信问题，也就是说，一个进程向</a:t>
            </a:r>
            <a:r>
              <a:rPr lang="en-US" altLang="zh-CN" sz="2000" kern="0" dirty="0">
                <a:solidFill>
                  <a:srgbClr val="000008"/>
                </a:solidFill>
                <a:latin typeface="+mn-ea"/>
                <a:ea typeface="+mn-ea"/>
              </a:rPr>
              <a:t>FIFO</a:t>
            </a:r>
            <a:r>
              <a:rPr lang="zh-CN" altLang="en-US" sz="2000" kern="0" dirty="0">
                <a:solidFill>
                  <a:srgbClr val="000008"/>
                </a:solidFill>
                <a:latin typeface="+mn-ea"/>
                <a:ea typeface="+mn-ea"/>
              </a:rPr>
              <a:t>文件写数据，而另一个进程则在</a:t>
            </a:r>
            <a:r>
              <a:rPr lang="en-US" altLang="zh-CN" sz="2000" kern="0" dirty="0">
                <a:solidFill>
                  <a:srgbClr val="000008"/>
                </a:solidFill>
                <a:latin typeface="+mn-ea"/>
                <a:ea typeface="+mn-ea"/>
              </a:rPr>
              <a:t>FIFO</a:t>
            </a:r>
            <a:r>
              <a:rPr lang="zh-CN" altLang="en-US" sz="2000" kern="0" dirty="0">
                <a:solidFill>
                  <a:srgbClr val="000008"/>
                </a:solidFill>
                <a:latin typeface="+mn-ea"/>
                <a:ea typeface="+mn-ea"/>
              </a:rPr>
              <a:t>文件中读取数据。如果有多个进程同时向同一个</a:t>
            </a:r>
            <a:r>
              <a:rPr lang="en-US" altLang="zh-CN" sz="2000" kern="0" dirty="0">
                <a:solidFill>
                  <a:srgbClr val="000008"/>
                </a:solidFill>
                <a:latin typeface="+mn-ea"/>
                <a:ea typeface="+mn-ea"/>
              </a:rPr>
              <a:t>FIFO</a:t>
            </a:r>
            <a:r>
              <a:rPr lang="zh-CN" altLang="en-US" sz="2000" kern="0" dirty="0">
                <a:solidFill>
                  <a:srgbClr val="000008"/>
                </a:solidFill>
                <a:latin typeface="+mn-ea"/>
                <a:ea typeface="+mn-ea"/>
              </a:rPr>
              <a:t>文件写数据，而只有一个读</a:t>
            </a:r>
            <a:r>
              <a:rPr lang="en-US" altLang="zh-CN" sz="2000" kern="0" dirty="0">
                <a:solidFill>
                  <a:srgbClr val="000008"/>
                </a:solidFill>
                <a:latin typeface="+mn-ea"/>
                <a:ea typeface="+mn-ea"/>
              </a:rPr>
              <a:t>FIFO</a:t>
            </a:r>
            <a:r>
              <a:rPr lang="zh-CN" altLang="en-US" sz="2000" kern="0" dirty="0">
                <a:solidFill>
                  <a:srgbClr val="000008"/>
                </a:solidFill>
                <a:latin typeface="+mn-ea"/>
                <a:ea typeface="+mn-ea"/>
              </a:rPr>
              <a:t>进程在同一个</a:t>
            </a:r>
            <a:r>
              <a:rPr lang="en-US" altLang="zh-CN" sz="2000" kern="0" dirty="0">
                <a:solidFill>
                  <a:srgbClr val="000008"/>
                </a:solidFill>
                <a:latin typeface="+mn-ea"/>
                <a:ea typeface="+mn-ea"/>
              </a:rPr>
              <a:t>FIFO</a:t>
            </a:r>
            <a:r>
              <a:rPr lang="zh-CN" altLang="en-US" sz="2000" kern="0" dirty="0">
                <a:solidFill>
                  <a:srgbClr val="000008"/>
                </a:solidFill>
                <a:latin typeface="+mn-ea"/>
                <a:ea typeface="+mn-ea"/>
              </a:rPr>
              <a:t>文件中读取数据时，一般会发生数据块的相互交错。</a:t>
            </a:r>
          </a:p>
          <a:p>
            <a:pPr lvl="0" indent="457200" algn="just">
              <a:lnSpc>
                <a:spcPct val="150000"/>
              </a:lnSpc>
              <a:spcBef>
                <a:spcPts val="0"/>
              </a:spcBef>
              <a:buClr>
                <a:schemeClr val="accent1"/>
              </a:buClr>
              <a:buSzPct val="60000"/>
            </a:pPr>
            <a:r>
              <a:rPr lang="zh-CN" altLang="en-US" sz="2000" u="sng" kern="0" dirty="0">
                <a:solidFill>
                  <a:srgbClr val="FF0000"/>
                </a:solidFill>
                <a:latin typeface="+mn-ea"/>
                <a:ea typeface="+mn-ea"/>
              </a:rPr>
              <a:t>为了解决这一问题，就是让写操作的原子化。</a:t>
            </a:r>
            <a:endParaRPr lang="en-US" altLang="zh-CN" sz="2000" u="sng" kern="0" dirty="0">
              <a:solidFill>
                <a:srgbClr val="FF0000"/>
              </a:solidFill>
              <a:latin typeface="+mn-ea"/>
              <a:ea typeface="+mn-ea"/>
            </a:endParaRPr>
          </a:p>
          <a:p>
            <a:pPr lvl="0" indent="457200" algn="just">
              <a:lnSpc>
                <a:spcPct val="150000"/>
              </a:lnSpc>
              <a:spcBef>
                <a:spcPts val="0"/>
              </a:spcBef>
              <a:buClr>
                <a:schemeClr val="accent1"/>
              </a:buClr>
              <a:buSzPct val="60000"/>
            </a:pPr>
            <a:r>
              <a:rPr lang="zh-CN" altLang="en-US" sz="2000" kern="0" dirty="0">
                <a:solidFill>
                  <a:srgbClr val="000008"/>
                </a:solidFill>
                <a:latin typeface="+mn-ea"/>
                <a:ea typeface="+mn-ea"/>
              </a:rPr>
              <a:t>系统规定：在一个以</a:t>
            </a:r>
            <a:r>
              <a:rPr lang="en-US" altLang="zh-CN" sz="2000" kern="0" dirty="0">
                <a:solidFill>
                  <a:srgbClr val="000008"/>
                </a:solidFill>
                <a:latin typeface="+mn-ea"/>
                <a:ea typeface="+mn-ea"/>
              </a:rPr>
              <a:t>O_WRONLY</a:t>
            </a:r>
            <a:r>
              <a:rPr lang="zh-CN" altLang="en-US" sz="2000" kern="0" dirty="0">
                <a:solidFill>
                  <a:srgbClr val="000008"/>
                </a:solidFill>
                <a:latin typeface="+mn-ea"/>
                <a:ea typeface="+mn-ea"/>
              </a:rPr>
              <a:t>（即阻塞方式）打开的</a:t>
            </a:r>
            <a:r>
              <a:rPr lang="en-US" altLang="zh-CN" sz="2000" kern="0" dirty="0">
                <a:solidFill>
                  <a:srgbClr val="000008"/>
                </a:solidFill>
                <a:latin typeface="+mn-ea"/>
                <a:ea typeface="+mn-ea"/>
              </a:rPr>
              <a:t>FIFO</a:t>
            </a:r>
            <a:r>
              <a:rPr lang="zh-CN" altLang="en-US" sz="2000" kern="0" dirty="0">
                <a:solidFill>
                  <a:srgbClr val="000008"/>
                </a:solidFill>
                <a:latin typeface="+mn-ea"/>
                <a:ea typeface="+mn-ea"/>
              </a:rPr>
              <a:t>中， 如果写入的数据长度小于等待</a:t>
            </a:r>
            <a:r>
              <a:rPr lang="en-US" altLang="zh-CN" sz="2000" kern="0" dirty="0">
                <a:solidFill>
                  <a:srgbClr val="000008"/>
                </a:solidFill>
                <a:latin typeface="+mn-ea"/>
                <a:ea typeface="+mn-ea"/>
              </a:rPr>
              <a:t>PIPE_BUF</a:t>
            </a:r>
            <a:r>
              <a:rPr lang="zh-CN" altLang="en-US" sz="2000" kern="0" dirty="0">
                <a:solidFill>
                  <a:srgbClr val="000008"/>
                </a:solidFill>
                <a:latin typeface="+mn-ea"/>
                <a:ea typeface="+mn-ea"/>
              </a:rPr>
              <a:t>，那么或者写入全部字节，或者一个字节都不写入。如果所有的写请求都是发往一个阻塞的</a:t>
            </a:r>
            <a:r>
              <a:rPr lang="en-US" altLang="zh-CN" sz="2000" kern="0" dirty="0">
                <a:solidFill>
                  <a:srgbClr val="000008"/>
                </a:solidFill>
                <a:latin typeface="+mn-ea"/>
                <a:ea typeface="+mn-ea"/>
              </a:rPr>
              <a:t>FIFO</a:t>
            </a:r>
            <a:r>
              <a:rPr lang="zh-CN" altLang="en-US" sz="2000" kern="0" dirty="0">
                <a:solidFill>
                  <a:srgbClr val="000008"/>
                </a:solidFill>
                <a:latin typeface="+mn-ea"/>
                <a:ea typeface="+mn-ea"/>
              </a:rPr>
              <a:t>的，并且</a:t>
            </a:r>
            <a:r>
              <a:rPr lang="zh-CN" altLang="en-US" sz="2000" u="sng" kern="0" dirty="0">
                <a:solidFill>
                  <a:srgbClr val="FF0000"/>
                </a:solidFill>
                <a:latin typeface="+mn-ea"/>
                <a:ea typeface="+mn-ea"/>
              </a:rPr>
              <a:t>每个写请求的数据长度小于等于</a:t>
            </a:r>
            <a:r>
              <a:rPr lang="en-US" altLang="zh-CN" sz="2000" u="sng" kern="0" dirty="0">
                <a:solidFill>
                  <a:srgbClr val="FF0000"/>
                </a:solidFill>
                <a:latin typeface="+mn-ea"/>
                <a:ea typeface="+mn-ea"/>
              </a:rPr>
              <a:t>PIPE_BUF</a:t>
            </a:r>
            <a:r>
              <a:rPr lang="zh-CN" altLang="en-US" sz="2000" u="sng" kern="0" dirty="0">
                <a:solidFill>
                  <a:srgbClr val="FF0000"/>
                </a:solidFill>
                <a:latin typeface="+mn-ea"/>
                <a:ea typeface="+mn-ea"/>
              </a:rPr>
              <a:t>字节</a:t>
            </a:r>
            <a:r>
              <a:rPr lang="zh-CN" altLang="en-US" sz="2000" kern="0" dirty="0">
                <a:solidFill>
                  <a:srgbClr val="000008"/>
                </a:solidFill>
                <a:latin typeface="+mn-ea"/>
                <a:ea typeface="+mn-ea"/>
              </a:rPr>
              <a:t>，系统就可以确保数据决不会交错在一起。</a:t>
            </a:r>
            <a:endParaRPr kumimoji="0" lang="zh-CN" altLang="en-US" sz="2000" i="0" u="none" strike="noStrike" kern="0" cap="none" spc="0" normalizeH="0" baseline="0" noProof="0" dirty="0">
              <a:ln>
                <a:noFill/>
              </a:ln>
              <a:solidFill>
                <a:srgbClr val="000008"/>
              </a:solidFill>
              <a:effectLst/>
              <a:uLnTx/>
              <a:uFillTx/>
              <a:latin typeface="+mn-ea"/>
              <a:ea typeface="+mn-ea"/>
            </a:endParaRPr>
          </a:p>
        </p:txBody>
      </p:sp>
      <p:sp>
        <p:nvSpPr>
          <p:cNvPr id="5" name="Rectangle 2"/>
          <p:cNvSpPr>
            <a:spLocks noChangeArrowheads="1"/>
          </p:cNvSpPr>
          <p:nvPr/>
        </p:nvSpPr>
        <p:spPr bwMode="auto">
          <a:xfrm>
            <a:off x="975248" y="120491"/>
            <a:ext cx="4014313" cy="563562"/>
          </a:xfrm>
          <a:prstGeom prst="rect">
            <a:avLst/>
          </a:prstGeom>
          <a:noFill/>
          <a:ln w="9525">
            <a:noFill/>
            <a:miter lim="800000"/>
            <a:headEnd/>
            <a:tailEnd/>
          </a:ln>
          <a:effectLst/>
        </p:spPr>
        <p:txBody>
          <a:bodyPr anchor="ctr"/>
          <a:lstStyle/>
          <a:p>
            <a:r>
              <a:rPr lang="en-US" altLang="zh-CN" b="1" smtClean="0">
                <a:solidFill>
                  <a:srgbClr val="000008"/>
                </a:solidFill>
                <a:latin typeface="+mn-ea"/>
                <a:ea typeface="+mn-ea"/>
              </a:rPr>
              <a:t>2 FIFO</a:t>
            </a:r>
            <a:r>
              <a:rPr lang="zh-CN" altLang="en-US" b="1" dirty="0">
                <a:solidFill>
                  <a:srgbClr val="000008"/>
                </a:solidFill>
                <a:latin typeface="+mn-ea"/>
                <a:ea typeface="+mn-ea"/>
              </a:rPr>
              <a:t>管道</a:t>
            </a:r>
          </a:p>
        </p:txBody>
      </p:sp>
      <p:sp>
        <p:nvSpPr>
          <p:cNvPr id="7" name="Rectangle 2"/>
          <p:cNvSpPr txBox="1">
            <a:spLocks/>
          </p:cNvSpPr>
          <p:nvPr/>
        </p:nvSpPr>
        <p:spPr>
          <a:xfrm>
            <a:off x="814388" y="984398"/>
            <a:ext cx="1869177" cy="450501"/>
          </a:xfrm>
          <a:prstGeom prst="rect">
            <a:avLst/>
          </a:prstGeom>
          <a:solidFill>
            <a:srgbClr val="0000CC"/>
          </a:solidFill>
        </p:spPr>
        <p:txBody>
          <a:bodyPr anchor="ctr" anchorCtr="0"/>
          <a:lstStyle/>
          <a:p>
            <a:pPr lvl="0" algn="ctr">
              <a:defRPr/>
            </a:pPr>
            <a:r>
              <a:rPr lang="en-US" altLang="zh-CN" sz="2000" b="1" kern="0" smtClean="0">
                <a:solidFill>
                  <a:schemeClr val="tx2"/>
                </a:solidFill>
                <a:latin typeface="+mj-lt"/>
                <a:ea typeface="+mj-ea"/>
                <a:cs typeface="+mj-cs"/>
              </a:rPr>
              <a:t>FIFO</a:t>
            </a:r>
            <a:r>
              <a:rPr lang="zh-CN" altLang="en-US" sz="2000" b="1" kern="0" smtClean="0">
                <a:solidFill>
                  <a:schemeClr val="tx2"/>
                </a:solidFill>
                <a:latin typeface="+mj-lt"/>
                <a:ea typeface="+mj-ea"/>
                <a:cs typeface="+mj-cs"/>
              </a:rPr>
              <a:t>安全问题</a:t>
            </a:r>
            <a:endParaRPr lang="zh-CN" altLang="en-US" sz="2000" b="1" kern="0">
              <a:solidFill>
                <a:schemeClr val="tx2"/>
              </a:solidFill>
              <a:latin typeface="+mj-lt"/>
              <a:ea typeface="+mj-ea"/>
              <a:cs typeface="+mj-cs"/>
            </a:endParaRPr>
          </a:p>
        </p:txBody>
      </p:sp>
    </p:spTree>
    <p:extLst>
      <p:ext uri="{BB962C8B-B14F-4D97-AF65-F5344CB8AC3E}">
        <p14:creationId xmlns:p14="http://schemas.microsoft.com/office/powerpoint/2010/main" val="1492844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txBox="1">
            <a:spLocks/>
          </p:cNvSpPr>
          <p:nvPr/>
        </p:nvSpPr>
        <p:spPr>
          <a:xfrm>
            <a:off x="561277" y="1813480"/>
            <a:ext cx="8013560" cy="3710243"/>
          </a:xfrm>
          <a:prstGeom prst="rect">
            <a:avLst/>
          </a:prstGeom>
        </p:spPr>
        <p:txBody>
          <a:bodyPr/>
          <a:lstStyle/>
          <a:p>
            <a:pPr lvl="0" indent="457200" algn="just">
              <a:lnSpc>
                <a:spcPct val="150000"/>
              </a:lnSpc>
              <a:spcBef>
                <a:spcPts val="0"/>
              </a:spcBef>
              <a:buClr>
                <a:schemeClr val="accent1"/>
              </a:buClr>
              <a:buSzPct val="60000"/>
            </a:pPr>
            <a:r>
              <a:rPr lang="zh-CN" altLang="en-US" sz="2000" kern="0" dirty="0">
                <a:solidFill>
                  <a:srgbClr val="000008"/>
                </a:solidFill>
                <a:latin typeface="+mn-ea"/>
                <a:ea typeface="+mn-ea"/>
              </a:rPr>
              <a:t>使用匿名管道，则通信的进程之间需要一个父子关系，通信的两个进程一定是由一个共同的祖先进程启动。但是匿名管道没有上面说到的数据交叉的问题。</a:t>
            </a:r>
          </a:p>
          <a:p>
            <a:pPr lvl="0" indent="457200" algn="just">
              <a:lnSpc>
                <a:spcPct val="150000"/>
              </a:lnSpc>
              <a:spcBef>
                <a:spcPts val="0"/>
              </a:spcBef>
              <a:buClr>
                <a:schemeClr val="accent1"/>
              </a:buClr>
              <a:buSzPct val="60000"/>
            </a:pPr>
            <a:r>
              <a:rPr lang="zh-CN" altLang="en-US" sz="2000" kern="0" dirty="0">
                <a:solidFill>
                  <a:srgbClr val="000008"/>
                </a:solidFill>
                <a:latin typeface="+mn-ea"/>
                <a:ea typeface="+mn-ea"/>
              </a:rPr>
              <a:t>与使用匿名管道相比，</a:t>
            </a:r>
            <a:r>
              <a:rPr lang="en-US" altLang="zh-CN" sz="2000" kern="0" dirty="0">
                <a:solidFill>
                  <a:srgbClr val="000008"/>
                </a:solidFill>
                <a:latin typeface="+mn-ea"/>
                <a:ea typeface="+mn-ea"/>
              </a:rPr>
              <a:t>FIFO</a:t>
            </a:r>
            <a:r>
              <a:rPr lang="zh-CN" altLang="en-US" sz="2000" kern="0" dirty="0">
                <a:solidFill>
                  <a:srgbClr val="000008"/>
                </a:solidFill>
                <a:latin typeface="+mn-ea"/>
                <a:ea typeface="+mn-ea"/>
              </a:rPr>
              <a:t>管道实例中的两个进程是没有什么必然的联系的，它们仅仅都访问同一个</a:t>
            </a:r>
            <a:r>
              <a:rPr lang="en-US" altLang="zh-CN" sz="2000" kern="0" dirty="0">
                <a:solidFill>
                  <a:srgbClr val="000008"/>
                </a:solidFill>
                <a:latin typeface="+mn-ea"/>
                <a:ea typeface="+mn-ea"/>
              </a:rPr>
              <a:t>FIFO</a:t>
            </a:r>
            <a:r>
              <a:rPr lang="zh-CN" altLang="en-US" sz="2000" kern="0" dirty="0">
                <a:solidFill>
                  <a:srgbClr val="000008"/>
                </a:solidFill>
                <a:latin typeface="+mn-ea"/>
                <a:ea typeface="+mn-ea"/>
              </a:rPr>
              <a:t>文件。它解决了之前在匿名管道中出现的通信的两个进程一定是由一个共同的祖先进程启动的问题。但是为了数据的安全，很多时候要采用阻塞的</a:t>
            </a:r>
            <a:r>
              <a:rPr lang="en-US" altLang="zh-CN" sz="2000" kern="0" dirty="0">
                <a:solidFill>
                  <a:srgbClr val="000008"/>
                </a:solidFill>
                <a:latin typeface="+mn-ea"/>
                <a:ea typeface="+mn-ea"/>
              </a:rPr>
              <a:t>FIFO</a:t>
            </a:r>
            <a:r>
              <a:rPr lang="zh-CN" altLang="en-US" sz="2000" kern="0" dirty="0">
                <a:solidFill>
                  <a:srgbClr val="000008"/>
                </a:solidFill>
                <a:latin typeface="+mn-ea"/>
                <a:ea typeface="+mn-ea"/>
              </a:rPr>
              <a:t>，让写操作变成原子操作。</a:t>
            </a:r>
            <a:endParaRPr kumimoji="0" lang="zh-CN" altLang="en-US" sz="2000" i="0" u="none" strike="noStrike" kern="0" cap="none" spc="0" normalizeH="0" baseline="0" noProof="0" dirty="0">
              <a:ln>
                <a:noFill/>
              </a:ln>
              <a:solidFill>
                <a:srgbClr val="000008"/>
              </a:solidFill>
              <a:effectLst/>
              <a:uLnTx/>
              <a:uFillTx/>
              <a:latin typeface="+mn-ea"/>
              <a:ea typeface="+mn-ea"/>
            </a:endParaRPr>
          </a:p>
        </p:txBody>
      </p:sp>
      <p:sp>
        <p:nvSpPr>
          <p:cNvPr id="5" name="Rectangle 2"/>
          <p:cNvSpPr>
            <a:spLocks noChangeArrowheads="1"/>
          </p:cNvSpPr>
          <p:nvPr/>
        </p:nvSpPr>
        <p:spPr bwMode="auto">
          <a:xfrm>
            <a:off x="975248" y="120491"/>
            <a:ext cx="4014313" cy="563562"/>
          </a:xfrm>
          <a:prstGeom prst="rect">
            <a:avLst/>
          </a:prstGeom>
          <a:noFill/>
          <a:ln w="9525">
            <a:noFill/>
            <a:miter lim="800000"/>
            <a:headEnd/>
            <a:tailEnd/>
          </a:ln>
          <a:effectLst/>
        </p:spPr>
        <p:txBody>
          <a:bodyPr anchor="ctr"/>
          <a:lstStyle/>
          <a:p>
            <a:r>
              <a:rPr lang="en-US" altLang="zh-CN" b="1" smtClean="0">
                <a:solidFill>
                  <a:srgbClr val="000008"/>
                </a:solidFill>
                <a:latin typeface="+mn-ea"/>
                <a:ea typeface="+mn-ea"/>
              </a:rPr>
              <a:t>2 FIFO</a:t>
            </a:r>
            <a:r>
              <a:rPr lang="zh-CN" altLang="en-US" b="1" dirty="0">
                <a:solidFill>
                  <a:srgbClr val="000008"/>
                </a:solidFill>
                <a:latin typeface="+mn-ea"/>
                <a:ea typeface="+mn-ea"/>
              </a:rPr>
              <a:t>管道</a:t>
            </a:r>
          </a:p>
        </p:txBody>
      </p:sp>
      <p:sp>
        <p:nvSpPr>
          <p:cNvPr id="7" name="Rectangle 2"/>
          <p:cNvSpPr txBox="1">
            <a:spLocks/>
          </p:cNvSpPr>
          <p:nvPr/>
        </p:nvSpPr>
        <p:spPr>
          <a:xfrm>
            <a:off x="814388" y="984398"/>
            <a:ext cx="2107716" cy="450501"/>
          </a:xfrm>
          <a:prstGeom prst="rect">
            <a:avLst/>
          </a:prstGeom>
          <a:solidFill>
            <a:srgbClr val="0000CC"/>
          </a:solidFill>
        </p:spPr>
        <p:txBody>
          <a:bodyPr anchor="ctr" anchorCtr="0"/>
          <a:lstStyle/>
          <a:p>
            <a:pPr lvl="0" algn="ctr">
              <a:defRPr/>
            </a:pPr>
            <a:r>
              <a:rPr lang="zh-CN" altLang="en-US" sz="2000" b="1" kern="0" smtClean="0">
                <a:solidFill>
                  <a:schemeClr val="tx2"/>
                </a:solidFill>
                <a:latin typeface="+mj-lt"/>
                <a:ea typeface="+mj-ea"/>
                <a:cs typeface="+mj-cs"/>
              </a:rPr>
              <a:t>管道与</a:t>
            </a:r>
            <a:r>
              <a:rPr lang="en-US" altLang="zh-CN" sz="2000" b="1" kern="0" smtClean="0">
                <a:solidFill>
                  <a:schemeClr val="tx2"/>
                </a:solidFill>
                <a:latin typeface="+mj-lt"/>
                <a:ea typeface="+mj-ea"/>
                <a:cs typeface="+mj-cs"/>
              </a:rPr>
              <a:t>FIFO</a:t>
            </a:r>
            <a:r>
              <a:rPr lang="zh-CN" altLang="en-US" sz="2000" b="1" kern="0" smtClean="0">
                <a:solidFill>
                  <a:schemeClr val="tx2"/>
                </a:solidFill>
                <a:latin typeface="+mj-lt"/>
                <a:ea typeface="+mj-ea"/>
                <a:cs typeface="+mj-cs"/>
              </a:rPr>
              <a:t>对比</a:t>
            </a:r>
            <a:endParaRPr lang="zh-CN" altLang="en-US" sz="2000" b="1" kern="0">
              <a:solidFill>
                <a:schemeClr val="tx2"/>
              </a:solidFill>
              <a:latin typeface="+mj-lt"/>
              <a:ea typeface="+mj-ea"/>
              <a:cs typeface="+mj-cs"/>
            </a:endParaRPr>
          </a:p>
        </p:txBody>
      </p:sp>
    </p:spTree>
    <p:extLst>
      <p:ext uri="{BB962C8B-B14F-4D97-AF65-F5344CB8AC3E}">
        <p14:creationId xmlns:p14="http://schemas.microsoft.com/office/powerpoint/2010/main" val="3033278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图示 6"/>
          <p:cNvGraphicFramePr/>
          <p:nvPr>
            <p:extLst>
              <p:ext uri="{D42A27DB-BD31-4B8C-83A1-F6EECF244321}">
                <p14:modId xmlns:p14="http://schemas.microsoft.com/office/powerpoint/2010/main" val="3866221165"/>
              </p:ext>
            </p:extLst>
          </p:nvPr>
        </p:nvGraphicFramePr>
        <p:xfrm>
          <a:off x="2152725" y="2922456"/>
          <a:ext cx="1857388" cy="17859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矩形 7"/>
          <p:cNvSpPr/>
          <p:nvPr/>
        </p:nvSpPr>
        <p:spPr>
          <a:xfrm>
            <a:off x="4203651" y="3225145"/>
            <a:ext cx="2081242" cy="499624"/>
          </a:xfrm>
          <a:prstGeom prst="rect">
            <a:avLst/>
          </a:prstGeom>
          <a:solidFill>
            <a:schemeClr val="tx1"/>
          </a:solidFill>
        </p:spPr>
        <p:txBody>
          <a:bodyPr wrap="square">
            <a:spAutoFit/>
          </a:bodyPr>
          <a:lstStyle/>
          <a:p>
            <a:pPr marL="0" algn="ctr" eaLnBrk="1" hangingPunct="1">
              <a:lnSpc>
                <a:spcPct val="150000"/>
              </a:lnSpc>
              <a:buFont typeface="Wingdings" pitchFamily="2" charset="2"/>
              <a:buNone/>
            </a:pPr>
            <a:r>
              <a:rPr lang="en-US" altLang="zh-CN" sz="2000" dirty="0" err="1">
                <a:solidFill>
                  <a:srgbClr val="000008"/>
                </a:solidFill>
                <a:latin typeface="+mn-ea"/>
              </a:rPr>
              <a:t>fifo_block_w.c</a:t>
            </a:r>
            <a:endParaRPr lang="en-US" altLang="zh-CN" sz="2000" dirty="0">
              <a:solidFill>
                <a:srgbClr val="000008"/>
              </a:solidFill>
              <a:latin typeface="+mn-ea"/>
            </a:endParaRPr>
          </a:p>
        </p:txBody>
      </p:sp>
      <p:sp>
        <p:nvSpPr>
          <p:cNvPr id="11" name="Rectangle 3"/>
          <p:cNvSpPr txBox="1">
            <a:spLocks/>
          </p:cNvSpPr>
          <p:nvPr/>
        </p:nvSpPr>
        <p:spPr>
          <a:xfrm>
            <a:off x="368576" y="1879366"/>
            <a:ext cx="8013560" cy="584488"/>
          </a:xfrm>
          <a:prstGeom prst="rect">
            <a:avLst/>
          </a:prstGeom>
        </p:spPr>
        <p:txBody>
          <a:bodyPr/>
          <a:lstStyle/>
          <a:p>
            <a:pPr lvl="0" indent="457200">
              <a:lnSpc>
                <a:spcPct val="150000"/>
              </a:lnSpc>
              <a:spcBef>
                <a:spcPts val="0"/>
              </a:spcBef>
              <a:buClr>
                <a:schemeClr val="accent1"/>
              </a:buClr>
              <a:buSzPct val="60000"/>
            </a:pPr>
            <a:r>
              <a:rPr kumimoji="0" lang="zh-CN" altLang="en-US" sz="2000" i="0" u="none" strike="noStrike" kern="0" cap="none" spc="0" normalizeH="0" baseline="0" noProof="0" smtClean="0">
                <a:ln>
                  <a:noFill/>
                </a:ln>
                <a:solidFill>
                  <a:srgbClr val="000008"/>
                </a:solidFill>
                <a:effectLst/>
                <a:uLnTx/>
                <a:uFillTx/>
                <a:latin typeface="+mn-ea"/>
                <a:ea typeface="+mn-ea"/>
                <a:cs typeface="+mn-cs"/>
              </a:rPr>
              <a:t>阻塞</a:t>
            </a:r>
            <a:r>
              <a:rPr kumimoji="0" lang="zh-CN" altLang="en-US" sz="2000" i="0" u="none" strike="noStrike" kern="0" cap="none" spc="0" normalizeH="0" baseline="0" noProof="0" dirty="0">
                <a:ln>
                  <a:noFill/>
                </a:ln>
                <a:solidFill>
                  <a:srgbClr val="000008"/>
                </a:solidFill>
                <a:effectLst/>
                <a:uLnTx/>
                <a:uFillTx/>
                <a:latin typeface="+mn-ea"/>
                <a:ea typeface="+mn-ea"/>
                <a:cs typeface="+mn-cs"/>
              </a:rPr>
              <a:t>方法</a:t>
            </a:r>
          </a:p>
        </p:txBody>
      </p:sp>
      <p:sp>
        <p:nvSpPr>
          <p:cNvPr id="10" name="矩形 9"/>
          <p:cNvSpPr/>
          <p:nvPr/>
        </p:nvSpPr>
        <p:spPr>
          <a:xfrm>
            <a:off x="4206755" y="3741454"/>
            <a:ext cx="2081242" cy="499624"/>
          </a:xfrm>
          <a:prstGeom prst="rect">
            <a:avLst/>
          </a:prstGeom>
          <a:solidFill>
            <a:schemeClr val="tx1"/>
          </a:solidFill>
        </p:spPr>
        <p:txBody>
          <a:bodyPr wrap="square">
            <a:spAutoFit/>
          </a:bodyPr>
          <a:lstStyle/>
          <a:p>
            <a:pPr marL="0" algn="ctr" eaLnBrk="1" hangingPunct="1">
              <a:lnSpc>
                <a:spcPct val="150000"/>
              </a:lnSpc>
              <a:buFont typeface="Wingdings" pitchFamily="2" charset="2"/>
              <a:buNone/>
            </a:pPr>
            <a:r>
              <a:rPr lang="en-US" altLang="zh-CN" sz="2000" dirty="0" err="1">
                <a:solidFill>
                  <a:srgbClr val="000008"/>
                </a:solidFill>
                <a:latin typeface="+mn-ea"/>
                <a:ea typeface="+mn-ea"/>
              </a:rPr>
              <a:t>fifo_block_r.c</a:t>
            </a:r>
            <a:endParaRPr lang="en-US" altLang="zh-CN" sz="2000" dirty="0">
              <a:solidFill>
                <a:srgbClr val="000008"/>
              </a:solidFill>
              <a:latin typeface="+mn-ea"/>
              <a:ea typeface="+mn-ea"/>
            </a:endParaRPr>
          </a:p>
        </p:txBody>
      </p:sp>
      <p:sp>
        <p:nvSpPr>
          <p:cNvPr id="12" name="Rectangle 2"/>
          <p:cNvSpPr>
            <a:spLocks noChangeArrowheads="1"/>
          </p:cNvSpPr>
          <p:nvPr/>
        </p:nvSpPr>
        <p:spPr bwMode="auto">
          <a:xfrm>
            <a:off x="975248" y="120491"/>
            <a:ext cx="4014313" cy="563562"/>
          </a:xfrm>
          <a:prstGeom prst="rect">
            <a:avLst/>
          </a:prstGeom>
          <a:noFill/>
          <a:ln w="9525">
            <a:noFill/>
            <a:miter lim="800000"/>
            <a:headEnd/>
            <a:tailEnd/>
          </a:ln>
          <a:effectLst/>
        </p:spPr>
        <p:txBody>
          <a:bodyPr anchor="ctr"/>
          <a:lstStyle/>
          <a:p>
            <a:r>
              <a:rPr lang="en-US" altLang="zh-CN" b="1" smtClean="0">
                <a:solidFill>
                  <a:srgbClr val="000008"/>
                </a:solidFill>
                <a:latin typeface="+mn-ea"/>
                <a:ea typeface="+mn-ea"/>
              </a:rPr>
              <a:t>2 FIFO</a:t>
            </a:r>
            <a:r>
              <a:rPr lang="zh-CN" altLang="en-US" b="1" dirty="0">
                <a:solidFill>
                  <a:srgbClr val="000008"/>
                </a:solidFill>
                <a:latin typeface="+mn-ea"/>
                <a:ea typeface="+mn-ea"/>
              </a:rPr>
              <a:t>管道</a:t>
            </a:r>
          </a:p>
        </p:txBody>
      </p:sp>
      <p:sp>
        <p:nvSpPr>
          <p:cNvPr id="13" name="Rectangle 2"/>
          <p:cNvSpPr txBox="1">
            <a:spLocks/>
          </p:cNvSpPr>
          <p:nvPr/>
        </p:nvSpPr>
        <p:spPr>
          <a:xfrm>
            <a:off x="814388" y="984398"/>
            <a:ext cx="2058021" cy="450501"/>
          </a:xfrm>
          <a:prstGeom prst="rect">
            <a:avLst/>
          </a:prstGeom>
          <a:solidFill>
            <a:srgbClr val="0000CC"/>
          </a:solidFill>
        </p:spPr>
        <p:txBody>
          <a:bodyPr anchor="ctr" anchorCtr="0"/>
          <a:lstStyle/>
          <a:p>
            <a:pPr lvl="0" algn="ctr">
              <a:defRPr/>
            </a:pPr>
            <a:r>
              <a:rPr lang="en-US" altLang="zh-CN" sz="2000" b="1" kern="0" smtClean="0">
                <a:solidFill>
                  <a:schemeClr val="tx2"/>
                </a:solidFill>
                <a:latin typeface="+mj-lt"/>
                <a:ea typeface="+mj-ea"/>
                <a:cs typeface="+mj-cs"/>
              </a:rPr>
              <a:t>FIFO</a:t>
            </a:r>
            <a:r>
              <a:rPr lang="zh-CN" altLang="en-US" sz="2000" b="1" kern="0">
                <a:solidFill>
                  <a:schemeClr val="tx2"/>
                </a:solidFill>
                <a:latin typeface="+mj-lt"/>
                <a:ea typeface="+mj-ea"/>
                <a:cs typeface="+mj-cs"/>
              </a:rPr>
              <a:t>管道</a:t>
            </a:r>
            <a:r>
              <a:rPr lang="zh-CN" altLang="en-US" sz="2000" b="1" kern="0" smtClean="0">
                <a:solidFill>
                  <a:schemeClr val="tx2"/>
                </a:solidFill>
                <a:latin typeface="+mj-lt"/>
                <a:ea typeface="+mj-ea"/>
                <a:cs typeface="+mj-cs"/>
              </a:rPr>
              <a:t>实例</a:t>
            </a:r>
            <a:r>
              <a:rPr lang="en-US" altLang="zh-CN" sz="2000" b="1" kern="0" smtClean="0">
                <a:solidFill>
                  <a:schemeClr val="tx2"/>
                </a:solidFill>
                <a:latin typeface="+mj-lt"/>
                <a:ea typeface="+mj-ea"/>
                <a:cs typeface="+mj-cs"/>
              </a:rPr>
              <a:t>-2</a:t>
            </a:r>
            <a:endParaRPr lang="zh-CN" altLang="en-US" sz="2000" b="1" kern="0">
              <a:solidFill>
                <a:schemeClr val="tx2"/>
              </a:solidFill>
              <a:latin typeface="+mj-lt"/>
              <a:ea typeface="+mj-ea"/>
              <a:cs typeface="+mj-cs"/>
            </a:endParaRPr>
          </a:p>
        </p:txBody>
      </p:sp>
    </p:spTree>
    <p:extLst>
      <p:ext uri="{BB962C8B-B14F-4D97-AF65-F5344CB8AC3E}">
        <p14:creationId xmlns:p14="http://schemas.microsoft.com/office/powerpoint/2010/main" val="4273047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56" presetClass="path" presetSubtype="0" accel="50000" decel="50000" fill="hold" grpId="0" nodeType="clickEffect">
                                  <p:stCondLst>
                                    <p:cond delay="0"/>
                                  </p:stCondLst>
                                  <p:childTnLst>
                                    <p:animMotion origin="layout" path="M -0.08316 0.0805 L 0.0309 -0.08004 " pathEditMode="relative" rAng="0" ptsTypes="AA">
                                      <p:cBhvr>
                                        <p:cTn id="11" dur="2000" fill="hold"/>
                                        <p:tgtEl>
                                          <p:spTgt spid="7"/>
                                        </p:tgtEl>
                                        <p:attrNameLst>
                                          <p:attrName>ppt_x</p:attrName>
                                          <p:attrName>ppt_y</p:attrName>
                                        </p:attrNameLst>
                                      </p:cBhvr>
                                      <p:rCtr x="5700" y="-8000"/>
                                    </p:animMotion>
                                  </p:childTnLst>
                                </p:cTn>
                              </p:par>
                              <p:par>
                                <p:cTn id="12" presetID="3" presetClass="entr" presetSubtype="10"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blinds(horizontal)">
                                      <p:cBhvr>
                                        <p:cTn id="14" dur="500"/>
                                        <p:tgtEl>
                                          <p:spTgt spid="8"/>
                                        </p:tgtEl>
                                      </p:cBhvr>
                                    </p:animEffect>
                                  </p:childTnLst>
                                </p:cTn>
                              </p:par>
                              <p:par>
                                <p:cTn id="15" presetID="3" presetClass="entr" presetSubtype="1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P spid="8" grpId="0" animBg="1"/>
      <p:bldP spid="11" grpId="0"/>
      <p:bldP spid="10"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974035" y="120491"/>
            <a:ext cx="3689257" cy="563562"/>
          </a:xfrm>
          <a:prstGeom prst="rect">
            <a:avLst/>
          </a:prstGeom>
          <a:noFill/>
          <a:ln w="9525">
            <a:noFill/>
            <a:miter lim="800000"/>
            <a:headEnd/>
            <a:tailEnd/>
          </a:ln>
          <a:effectLst/>
        </p:spPr>
        <p:txBody>
          <a:bodyPr anchor="ctr"/>
          <a:lstStyle/>
          <a:p>
            <a:r>
              <a:rPr lang="en-US" altLang="zh-CN" b="1" smtClean="0">
                <a:solidFill>
                  <a:srgbClr val="000008"/>
                </a:solidFill>
                <a:latin typeface="+mn-ea"/>
                <a:ea typeface="+mn-ea"/>
              </a:rPr>
              <a:t>3 </a:t>
            </a:r>
            <a:r>
              <a:rPr lang="zh-CN" altLang="en-US" b="1" smtClean="0">
                <a:solidFill>
                  <a:srgbClr val="000008"/>
                </a:solidFill>
                <a:latin typeface="+mn-ea"/>
                <a:ea typeface="+mn-ea"/>
              </a:rPr>
              <a:t>共享</a:t>
            </a:r>
            <a:r>
              <a:rPr lang="zh-CN" altLang="en-US" b="1" dirty="0">
                <a:solidFill>
                  <a:srgbClr val="000008"/>
                </a:solidFill>
                <a:latin typeface="+mn-ea"/>
                <a:ea typeface="+mn-ea"/>
              </a:rPr>
              <a:t>内存</a:t>
            </a:r>
          </a:p>
        </p:txBody>
      </p:sp>
      <p:sp>
        <p:nvSpPr>
          <p:cNvPr id="5" name="Rectangle 3"/>
          <p:cNvSpPr txBox="1">
            <a:spLocks/>
          </p:cNvSpPr>
          <p:nvPr/>
        </p:nvSpPr>
        <p:spPr>
          <a:xfrm>
            <a:off x="577000" y="812855"/>
            <a:ext cx="8013560" cy="1934731"/>
          </a:xfrm>
          <a:prstGeom prst="rect">
            <a:avLst/>
          </a:prstGeom>
        </p:spPr>
        <p:txBody>
          <a:bodyPr/>
          <a:lstStyle/>
          <a:p>
            <a:pPr lvl="0" indent="457200" algn="just">
              <a:lnSpc>
                <a:spcPct val="150000"/>
              </a:lnSpc>
              <a:spcBef>
                <a:spcPts val="0"/>
              </a:spcBef>
              <a:buClr>
                <a:schemeClr val="accent1"/>
              </a:buClr>
              <a:buSzPct val="60000"/>
            </a:pPr>
            <a:r>
              <a:rPr kumimoji="0" lang="zh-CN" altLang="en-US" sz="2000" i="0" u="none" strike="noStrike" kern="0" cap="none" spc="0" normalizeH="0" baseline="0" noProof="0" smtClean="0">
                <a:ln>
                  <a:noFill/>
                </a:ln>
                <a:solidFill>
                  <a:srgbClr val="000008"/>
                </a:solidFill>
                <a:effectLst/>
                <a:uLnTx/>
                <a:uFillTx/>
                <a:latin typeface="+mn-ea"/>
                <a:ea typeface="+mn-ea"/>
              </a:rPr>
              <a:t>共享内存</a:t>
            </a:r>
            <a:r>
              <a:rPr lang="zh-CN" altLang="en-US" sz="2000" kern="0" smtClean="0">
                <a:solidFill>
                  <a:srgbClr val="000008"/>
                </a:solidFill>
                <a:latin typeface="+mn-ea"/>
                <a:ea typeface="+mn-ea"/>
              </a:rPr>
              <a:t>：</a:t>
            </a:r>
            <a:r>
              <a:rPr kumimoji="0" lang="zh-CN" altLang="en-US" sz="2000" i="0" u="none" strike="noStrike" kern="0" cap="none" spc="0" normalizeH="0" baseline="0" noProof="0" smtClean="0">
                <a:ln>
                  <a:noFill/>
                </a:ln>
                <a:solidFill>
                  <a:srgbClr val="000008"/>
                </a:solidFill>
                <a:effectLst/>
                <a:uLnTx/>
                <a:uFillTx/>
                <a:latin typeface="+mn-ea"/>
                <a:ea typeface="+mn-ea"/>
              </a:rPr>
              <a:t>多</a:t>
            </a:r>
            <a:r>
              <a:rPr kumimoji="0" lang="zh-CN" altLang="en-US" sz="2000" i="0" u="none" strike="noStrike" kern="0" cap="none" spc="0" normalizeH="0" baseline="0" noProof="0" dirty="0">
                <a:ln>
                  <a:noFill/>
                </a:ln>
                <a:solidFill>
                  <a:srgbClr val="000008"/>
                </a:solidFill>
                <a:effectLst/>
                <a:uLnTx/>
                <a:uFillTx/>
                <a:latin typeface="+mn-ea"/>
                <a:ea typeface="+mn-ea"/>
              </a:rPr>
              <a:t>个进程间共同使用同一段物理内存</a:t>
            </a:r>
            <a:r>
              <a:rPr kumimoji="0" lang="zh-CN" altLang="en-US" sz="2000" i="0" u="none" strike="noStrike" kern="0" cap="none" spc="0" normalizeH="0" baseline="0" noProof="0">
                <a:ln>
                  <a:noFill/>
                </a:ln>
                <a:solidFill>
                  <a:srgbClr val="000008"/>
                </a:solidFill>
                <a:effectLst/>
                <a:uLnTx/>
                <a:uFillTx/>
                <a:latin typeface="+mn-ea"/>
                <a:ea typeface="+mn-ea"/>
              </a:rPr>
              <a:t>空间</a:t>
            </a:r>
            <a:r>
              <a:rPr kumimoji="0" lang="zh-CN" altLang="en-US" sz="2000" i="0" u="none" strike="noStrike" kern="0" cap="none" spc="0" normalizeH="0" baseline="0" noProof="0" smtClean="0">
                <a:ln>
                  <a:noFill/>
                </a:ln>
                <a:solidFill>
                  <a:srgbClr val="000008"/>
                </a:solidFill>
                <a:effectLst/>
                <a:uLnTx/>
                <a:uFillTx/>
                <a:latin typeface="+mn-ea"/>
                <a:ea typeface="+mn-ea"/>
              </a:rPr>
              <a:t>，通过</a:t>
            </a:r>
            <a:r>
              <a:rPr kumimoji="0" lang="zh-CN" altLang="en-US" sz="2000" i="0" u="none" strike="noStrike" kern="0" cap="none" spc="0" normalizeH="0" baseline="0" noProof="0" dirty="0">
                <a:ln>
                  <a:noFill/>
                </a:ln>
                <a:solidFill>
                  <a:srgbClr val="000008"/>
                </a:solidFill>
                <a:effectLst/>
                <a:uLnTx/>
                <a:uFillTx/>
                <a:latin typeface="+mn-ea"/>
                <a:ea typeface="+mn-ea"/>
              </a:rPr>
              <a:t>将同一段物理内存映射到不同进程的虚空间中来实现的。由于映射到不同进程的虚空间中，不同进程可以直接读写内存，不需要进行内存的复制，所以共享内存的效率很高。</a:t>
            </a:r>
          </a:p>
        </p:txBody>
      </p:sp>
      <p:graphicFrame>
        <p:nvGraphicFramePr>
          <p:cNvPr id="195586" name="Object 4"/>
          <p:cNvGraphicFramePr>
            <a:graphicFrameLocks noChangeAspect="1"/>
          </p:cNvGraphicFramePr>
          <p:nvPr>
            <p:extLst>
              <p:ext uri="{D42A27DB-BD31-4B8C-83A1-F6EECF244321}">
                <p14:modId xmlns:p14="http://schemas.microsoft.com/office/powerpoint/2010/main" val="3233986286"/>
              </p:ext>
            </p:extLst>
          </p:nvPr>
        </p:nvGraphicFramePr>
        <p:xfrm>
          <a:off x="2133600" y="4184792"/>
          <a:ext cx="4800600" cy="2365375"/>
        </p:xfrm>
        <a:graphic>
          <a:graphicData uri="http://schemas.openxmlformats.org/presentationml/2006/ole">
            <mc:AlternateContent xmlns:mc="http://schemas.openxmlformats.org/markup-compatibility/2006">
              <mc:Choice xmlns:v="urn:schemas-microsoft-com:vml" Requires="v">
                <p:oleObj spid="_x0000_s5220" name="Visio" r:id="rId3" imgW="3895587" imgH="2194560" progId="Visio.Drawing.11">
                  <p:embed/>
                </p:oleObj>
              </mc:Choice>
              <mc:Fallback>
                <p:oleObj name="Visio" r:id="rId3" imgW="3895587" imgH="219456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4184792"/>
                        <a:ext cx="4800600" cy="2365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3"/>
          <p:cNvSpPr txBox="1">
            <a:spLocks/>
          </p:cNvSpPr>
          <p:nvPr/>
        </p:nvSpPr>
        <p:spPr>
          <a:xfrm>
            <a:off x="577000" y="2658950"/>
            <a:ext cx="8013560" cy="1393781"/>
          </a:xfrm>
          <a:prstGeom prst="rect">
            <a:avLst/>
          </a:prstGeom>
        </p:spPr>
        <p:txBody>
          <a:bodyPr/>
          <a:lstStyle/>
          <a:p>
            <a:pPr lvl="0" indent="457200" algn="just">
              <a:lnSpc>
                <a:spcPct val="150000"/>
              </a:lnSpc>
              <a:spcBef>
                <a:spcPts val="0"/>
              </a:spcBef>
              <a:buClr>
                <a:schemeClr val="accent1"/>
              </a:buClr>
              <a:buSzPct val="60000"/>
            </a:pPr>
            <a:r>
              <a:rPr lang="zh-CN" altLang="en-US" sz="2000" kern="0" smtClean="0">
                <a:solidFill>
                  <a:srgbClr val="000008"/>
                </a:solidFill>
                <a:latin typeface="+mn-ea"/>
                <a:ea typeface="+mn-ea"/>
              </a:rPr>
              <a:t>同</a:t>
            </a:r>
            <a:r>
              <a:rPr lang="zh-CN" altLang="en-US" sz="2000" kern="0" dirty="0">
                <a:solidFill>
                  <a:srgbClr val="000008"/>
                </a:solidFill>
                <a:latin typeface="+mn-ea"/>
                <a:ea typeface="+mn-ea"/>
              </a:rPr>
              <a:t>一块物理内存被映射到进程</a:t>
            </a:r>
            <a:r>
              <a:rPr lang="en-US" altLang="zh-CN" sz="2000" kern="0" dirty="0">
                <a:solidFill>
                  <a:srgbClr val="000008"/>
                </a:solidFill>
                <a:latin typeface="+mn-ea"/>
                <a:ea typeface="+mn-ea"/>
              </a:rPr>
              <a:t>A</a:t>
            </a:r>
            <a:r>
              <a:rPr lang="zh-CN" altLang="en-US" sz="2000" kern="0" dirty="0">
                <a:solidFill>
                  <a:srgbClr val="000008"/>
                </a:solidFill>
                <a:latin typeface="+mn-ea"/>
                <a:ea typeface="+mn-ea"/>
              </a:rPr>
              <a:t>、</a:t>
            </a:r>
            <a:r>
              <a:rPr lang="en-US" altLang="zh-CN" sz="2000" kern="0" dirty="0">
                <a:solidFill>
                  <a:srgbClr val="000008"/>
                </a:solidFill>
                <a:latin typeface="+mn-ea"/>
                <a:ea typeface="+mn-ea"/>
              </a:rPr>
              <a:t>B</a:t>
            </a:r>
            <a:r>
              <a:rPr lang="zh-CN" altLang="en-US" sz="2000" kern="0" dirty="0">
                <a:solidFill>
                  <a:srgbClr val="000008"/>
                </a:solidFill>
                <a:latin typeface="+mn-ea"/>
                <a:ea typeface="+mn-ea"/>
              </a:rPr>
              <a:t>各自的进程地址空间。进程</a:t>
            </a:r>
            <a:r>
              <a:rPr lang="en-US" altLang="zh-CN" sz="2000" kern="0" dirty="0">
                <a:solidFill>
                  <a:srgbClr val="000008"/>
                </a:solidFill>
                <a:latin typeface="+mn-ea"/>
                <a:ea typeface="+mn-ea"/>
              </a:rPr>
              <a:t>A</a:t>
            </a:r>
            <a:r>
              <a:rPr lang="zh-CN" altLang="en-US" sz="2000" kern="0" dirty="0">
                <a:solidFill>
                  <a:srgbClr val="000008"/>
                </a:solidFill>
                <a:latin typeface="+mn-ea"/>
                <a:ea typeface="+mn-ea"/>
              </a:rPr>
              <a:t>能够看到进程</a:t>
            </a:r>
            <a:r>
              <a:rPr lang="en-US" altLang="zh-CN" sz="2000" kern="0" dirty="0">
                <a:solidFill>
                  <a:srgbClr val="000008"/>
                </a:solidFill>
                <a:latin typeface="+mn-ea"/>
                <a:ea typeface="+mn-ea"/>
              </a:rPr>
              <a:t>B</a:t>
            </a:r>
            <a:r>
              <a:rPr lang="zh-CN" altLang="en-US" sz="2000" kern="0" dirty="0">
                <a:solidFill>
                  <a:srgbClr val="000008"/>
                </a:solidFill>
                <a:latin typeface="+mn-ea"/>
                <a:ea typeface="+mn-ea"/>
              </a:rPr>
              <a:t>对共享内存中数据的更新。由于多个进程共享同一块内存区域，必然需要某种同步机制，比如：互斥锁、信号量等</a:t>
            </a:r>
            <a:endParaRPr kumimoji="0" lang="zh-CN" altLang="en-US" sz="2000" i="0" u="none" strike="noStrike" kern="0" cap="none" spc="0" normalizeH="0" baseline="0" noProof="0" dirty="0">
              <a:ln>
                <a:noFill/>
              </a:ln>
              <a:solidFill>
                <a:srgbClr val="000008"/>
              </a:solidFill>
              <a:effectLst/>
              <a:uLnTx/>
              <a:uFillTx/>
              <a:latin typeface="+mn-ea"/>
              <a:ea typeface="+mn-ea"/>
            </a:endParaRPr>
          </a:p>
        </p:txBody>
      </p:sp>
    </p:spTree>
    <p:extLst>
      <p:ext uri="{BB962C8B-B14F-4D97-AF65-F5344CB8AC3E}">
        <p14:creationId xmlns:p14="http://schemas.microsoft.com/office/powerpoint/2010/main" val="2366921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par>
                                <p:cTn id="13" presetID="3" presetClass="entr" presetSubtype="10" fill="hold" nodeType="withEffect">
                                  <p:stCondLst>
                                    <p:cond delay="0"/>
                                  </p:stCondLst>
                                  <p:childTnLst>
                                    <p:set>
                                      <p:cBhvr>
                                        <p:cTn id="14" dur="1" fill="hold">
                                          <p:stCondLst>
                                            <p:cond delay="0"/>
                                          </p:stCondLst>
                                        </p:cTn>
                                        <p:tgtEl>
                                          <p:spTgt spid="195586"/>
                                        </p:tgtEl>
                                        <p:attrNameLst>
                                          <p:attrName>style.visibility</p:attrName>
                                        </p:attrNameLst>
                                      </p:cBhvr>
                                      <p:to>
                                        <p:strVal val="visible"/>
                                      </p:to>
                                    </p:set>
                                    <p:animEffect transition="in" filter="blinds(horizontal)">
                                      <p:cBhvr>
                                        <p:cTn id="15" dur="500"/>
                                        <p:tgtEl>
                                          <p:spTgt spid="1955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
          <p:cNvSpPr>
            <a:spLocks noChangeArrowheads="1"/>
          </p:cNvSpPr>
          <p:nvPr/>
        </p:nvSpPr>
        <p:spPr bwMode="auto">
          <a:xfrm>
            <a:off x="1005840" y="108564"/>
            <a:ext cx="2743200" cy="563562"/>
          </a:xfrm>
          <a:prstGeom prst="rect">
            <a:avLst/>
          </a:prstGeom>
          <a:noFill/>
          <a:ln w="9525">
            <a:noFill/>
            <a:miter lim="800000"/>
            <a:headEnd/>
            <a:tailEnd/>
          </a:ln>
          <a:effectLst/>
        </p:spPr>
        <p:txBody>
          <a:bodyPr anchor="ctr"/>
          <a:lstStyle/>
          <a:p>
            <a:r>
              <a:rPr lang="zh-CN" altLang="en-US" b="1" dirty="0" smtClean="0">
                <a:solidFill>
                  <a:srgbClr val="000008"/>
                </a:solidFill>
                <a:latin typeface="+mn-ea"/>
                <a:ea typeface="+mn-ea"/>
              </a:rPr>
              <a:t>进程</a:t>
            </a:r>
            <a:r>
              <a:rPr lang="zh-CN" altLang="en-US" b="1" dirty="0">
                <a:solidFill>
                  <a:srgbClr val="000008"/>
                </a:solidFill>
                <a:latin typeface="+mn-ea"/>
                <a:ea typeface="+mn-ea"/>
              </a:rPr>
              <a:t>的创建</a:t>
            </a:r>
          </a:p>
        </p:txBody>
      </p:sp>
      <p:sp>
        <p:nvSpPr>
          <p:cNvPr id="8" name="矩形 7"/>
          <p:cNvSpPr/>
          <p:nvPr/>
        </p:nvSpPr>
        <p:spPr>
          <a:xfrm>
            <a:off x="592083" y="1612242"/>
            <a:ext cx="7667730" cy="4524315"/>
          </a:xfrm>
          <a:prstGeom prst="rect">
            <a:avLst/>
          </a:prstGeom>
        </p:spPr>
        <p:txBody>
          <a:bodyPr wrap="square">
            <a:spAutoFit/>
          </a:bodyPr>
          <a:lstStyle/>
          <a:p>
            <a:pPr marL="0" eaLnBrk="1" hangingPunct="1">
              <a:lnSpc>
                <a:spcPct val="150000"/>
              </a:lnSpc>
              <a:buFont typeface="Wingdings" pitchFamily="2" charset="2"/>
              <a:buNone/>
            </a:pPr>
            <a:r>
              <a:rPr lang="zh-CN" altLang="en-US" sz="2000" b="1" dirty="0">
                <a:solidFill>
                  <a:srgbClr val="FF0000"/>
                </a:solidFill>
                <a:latin typeface="+mn-ea"/>
                <a:ea typeface="+mn-ea"/>
              </a:rPr>
              <a:t>功能</a:t>
            </a:r>
          </a:p>
          <a:p>
            <a:pPr marL="0" eaLnBrk="1" hangingPunct="1">
              <a:lnSpc>
                <a:spcPct val="150000"/>
              </a:lnSpc>
              <a:buFont typeface="Wingdings" pitchFamily="2" charset="2"/>
              <a:buNone/>
            </a:pPr>
            <a:r>
              <a:rPr lang="zh-CN" altLang="en-US" sz="2000" dirty="0">
                <a:solidFill>
                  <a:srgbClr val="000008"/>
                </a:solidFill>
                <a:latin typeface="+mn-ea"/>
                <a:ea typeface="+mn-ea"/>
              </a:rPr>
              <a:t>命令</a:t>
            </a:r>
            <a:r>
              <a:rPr lang="en-US" altLang="zh-CN" sz="2000" dirty="0">
                <a:solidFill>
                  <a:srgbClr val="000008"/>
                </a:solidFill>
                <a:latin typeface="+mn-ea"/>
                <a:ea typeface="+mn-ea"/>
              </a:rPr>
              <a:t>ps</a:t>
            </a:r>
            <a:r>
              <a:rPr lang="zh-CN" altLang="en-US" sz="2000" dirty="0">
                <a:solidFill>
                  <a:srgbClr val="000008"/>
                </a:solidFill>
                <a:latin typeface="+mn-ea"/>
                <a:ea typeface="+mn-ea"/>
              </a:rPr>
              <a:t>查阅进程状态</a:t>
            </a:r>
            <a:r>
              <a:rPr lang="en-US" altLang="zh-CN" sz="2000" dirty="0">
                <a:solidFill>
                  <a:srgbClr val="000008"/>
                </a:solidFill>
                <a:latin typeface="+mn-ea"/>
                <a:ea typeface="+mn-ea"/>
              </a:rPr>
              <a:t>(process status)(</a:t>
            </a:r>
            <a:r>
              <a:rPr lang="zh-CN" altLang="en-US" sz="2000" dirty="0">
                <a:solidFill>
                  <a:srgbClr val="000008"/>
                </a:solidFill>
                <a:latin typeface="+mn-ea"/>
                <a:ea typeface="+mn-ea"/>
              </a:rPr>
              <a:t>实际上就是将内核中</a:t>
            </a:r>
            <a:r>
              <a:rPr lang="en-US" altLang="zh-CN" sz="2000" dirty="0">
                <a:solidFill>
                  <a:srgbClr val="000008"/>
                </a:solidFill>
                <a:latin typeface="+mn-ea"/>
                <a:ea typeface="+mn-ea"/>
              </a:rPr>
              <a:t>proc[]</a:t>
            </a:r>
            <a:r>
              <a:rPr lang="zh-CN" altLang="en-US" sz="2000" dirty="0">
                <a:solidFill>
                  <a:srgbClr val="000008"/>
                </a:solidFill>
                <a:latin typeface="+mn-ea"/>
                <a:ea typeface="+mn-ea"/>
              </a:rPr>
              <a:t>和</a:t>
            </a:r>
            <a:r>
              <a:rPr lang="en-US" altLang="zh-CN" sz="2000" dirty="0">
                <a:solidFill>
                  <a:srgbClr val="000008"/>
                </a:solidFill>
                <a:latin typeface="+mn-ea"/>
                <a:ea typeface="+mn-ea"/>
              </a:rPr>
              <a:t>user[]</a:t>
            </a:r>
            <a:r>
              <a:rPr lang="zh-CN" altLang="en-US" sz="2000" dirty="0">
                <a:solidFill>
                  <a:srgbClr val="000008"/>
                </a:solidFill>
                <a:latin typeface="+mn-ea"/>
                <a:ea typeface="+mn-ea"/>
              </a:rPr>
              <a:t>数组的内容有选择地打印出来</a:t>
            </a:r>
            <a:r>
              <a:rPr lang="en-US" altLang="zh-CN" sz="2000" dirty="0">
                <a:solidFill>
                  <a:srgbClr val="000008"/>
                </a:solidFill>
                <a:latin typeface="+mn-ea"/>
                <a:ea typeface="+mn-ea"/>
              </a:rPr>
              <a:t>)</a:t>
            </a:r>
          </a:p>
          <a:p>
            <a:pPr marL="0" eaLnBrk="1" hangingPunct="1">
              <a:lnSpc>
                <a:spcPct val="150000"/>
              </a:lnSpc>
              <a:buFont typeface="Wingdings" pitchFamily="2" charset="2"/>
              <a:buNone/>
            </a:pPr>
            <a:r>
              <a:rPr lang="zh-CN" altLang="en-US" sz="2000" b="1" dirty="0">
                <a:solidFill>
                  <a:srgbClr val="FF0000"/>
                </a:solidFill>
                <a:latin typeface="+mn-ea"/>
                <a:ea typeface="+mn-ea"/>
              </a:rPr>
              <a:t>选项</a:t>
            </a:r>
          </a:p>
          <a:p>
            <a:pPr marL="0" eaLnBrk="1" hangingPunct="1">
              <a:lnSpc>
                <a:spcPct val="150000"/>
              </a:lnSpc>
              <a:buFont typeface="Wingdings" pitchFamily="2" charset="2"/>
              <a:buNone/>
            </a:pPr>
            <a:r>
              <a:rPr lang="zh-CN" altLang="en-US" sz="2000" dirty="0">
                <a:solidFill>
                  <a:srgbClr val="000008"/>
                </a:solidFill>
                <a:latin typeface="+mn-ea"/>
                <a:ea typeface="+mn-ea"/>
              </a:rPr>
              <a:t>用于控制列表的行数</a:t>
            </a:r>
            <a:r>
              <a:rPr lang="en-US" altLang="zh-CN" sz="2000" dirty="0">
                <a:solidFill>
                  <a:srgbClr val="000008"/>
                </a:solidFill>
                <a:latin typeface="+mn-ea"/>
                <a:ea typeface="+mn-ea"/>
              </a:rPr>
              <a:t>(</a:t>
            </a:r>
            <a:r>
              <a:rPr lang="zh-CN" altLang="en-US" sz="2000" dirty="0">
                <a:solidFill>
                  <a:srgbClr val="000008"/>
                </a:solidFill>
                <a:latin typeface="+mn-ea"/>
                <a:ea typeface="+mn-ea"/>
              </a:rPr>
              <a:t>进程范围</a:t>
            </a:r>
            <a:r>
              <a:rPr lang="en-US" altLang="zh-CN" sz="2000" dirty="0">
                <a:solidFill>
                  <a:srgbClr val="000008"/>
                </a:solidFill>
                <a:latin typeface="+mn-ea"/>
                <a:ea typeface="+mn-ea"/>
              </a:rPr>
              <a:t>)</a:t>
            </a:r>
            <a:r>
              <a:rPr lang="zh-CN" altLang="en-US" sz="2000" dirty="0">
                <a:solidFill>
                  <a:srgbClr val="000008"/>
                </a:solidFill>
                <a:latin typeface="+mn-ea"/>
                <a:ea typeface="+mn-ea"/>
              </a:rPr>
              <a:t>和列数</a:t>
            </a:r>
            <a:r>
              <a:rPr lang="en-US" altLang="zh-CN" sz="2000" dirty="0">
                <a:solidFill>
                  <a:srgbClr val="000008"/>
                </a:solidFill>
                <a:latin typeface="+mn-ea"/>
                <a:ea typeface="+mn-ea"/>
              </a:rPr>
              <a:t>(</a:t>
            </a:r>
            <a:r>
              <a:rPr lang="zh-CN" altLang="en-US" sz="2000" dirty="0">
                <a:solidFill>
                  <a:srgbClr val="000008"/>
                </a:solidFill>
                <a:latin typeface="+mn-ea"/>
                <a:ea typeface="+mn-ea"/>
              </a:rPr>
              <a:t>每进程列出的属性内容</a:t>
            </a:r>
            <a:r>
              <a:rPr lang="en-US" altLang="zh-CN" sz="2000" dirty="0">
                <a:solidFill>
                  <a:srgbClr val="000008"/>
                </a:solidFill>
                <a:latin typeface="+mn-ea"/>
                <a:ea typeface="+mn-ea"/>
              </a:rPr>
              <a:t>)</a:t>
            </a:r>
          </a:p>
          <a:p>
            <a:pPr marL="0" eaLnBrk="1" hangingPunct="1">
              <a:lnSpc>
                <a:spcPct val="150000"/>
              </a:lnSpc>
              <a:buFont typeface="Wingdings" pitchFamily="2" charset="2"/>
              <a:buNone/>
            </a:pPr>
            <a:r>
              <a:rPr lang="zh-CN" altLang="en-US" sz="2000" dirty="0">
                <a:solidFill>
                  <a:srgbClr val="000008"/>
                </a:solidFill>
                <a:latin typeface="+mn-ea"/>
                <a:ea typeface="+mn-ea"/>
              </a:rPr>
              <a:t>无选项：只列出在当前终端上启动的进程</a:t>
            </a:r>
          </a:p>
          <a:p>
            <a:pPr marL="285750" indent="-285750" eaLnBrk="1" hangingPunct="1">
              <a:lnSpc>
                <a:spcPct val="150000"/>
              </a:lnSpc>
              <a:buFont typeface="Wingdings" panose="05000000000000000000" pitchFamily="2" charset="2"/>
              <a:buChar char="Ø"/>
            </a:pPr>
            <a:r>
              <a:rPr lang="en-US" altLang="zh-CN" sz="1800" dirty="0">
                <a:solidFill>
                  <a:srgbClr val="000008"/>
                </a:solidFill>
                <a:latin typeface="+mn-ea"/>
                <a:ea typeface="+mn-ea"/>
              </a:rPr>
              <a:t>  e</a:t>
            </a:r>
            <a:r>
              <a:rPr lang="zh-CN" altLang="en-US" sz="1800" dirty="0">
                <a:solidFill>
                  <a:srgbClr val="000008"/>
                </a:solidFill>
                <a:latin typeface="+mn-ea"/>
                <a:ea typeface="+mn-ea"/>
              </a:rPr>
              <a:t>选项：列出系统中所有的进程</a:t>
            </a:r>
            <a:r>
              <a:rPr lang="en-US" altLang="zh-CN" sz="1800" dirty="0">
                <a:solidFill>
                  <a:srgbClr val="000008"/>
                </a:solidFill>
                <a:latin typeface="+mn-ea"/>
                <a:ea typeface="+mn-ea"/>
              </a:rPr>
              <a:t>(</a:t>
            </a:r>
            <a:r>
              <a:rPr lang="zh-CN" altLang="en-US" sz="1800" dirty="0">
                <a:solidFill>
                  <a:srgbClr val="000008"/>
                </a:solidFill>
                <a:latin typeface="+mn-ea"/>
                <a:ea typeface="+mn-ea"/>
              </a:rPr>
              <a:t>进程范围</a:t>
            </a:r>
            <a:r>
              <a:rPr lang="en-US" altLang="zh-CN" sz="1800" dirty="0">
                <a:solidFill>
                  <a:srgbClr val="000008"/>
                </a:solidFill>
                <a:latin typeface="+mn-ea"/>
                <a:ea typeface="+mn-ea"/>
              </a:rPr>
              <a:t>)</a:t>
            </a:r>
          </a:p>
          <a:p>
            <a:pPr marL="285750" indent="-285750" eaLnBrk="1" hangingPunct="1">
              <a:lnSpc>
                <a:spcPct val="150000"/>
              </a:lnSpc>
              <a:buFont typeface="Wingdings" panose="05000000000000000000" pitchFamily="2" charset="2"/>
              <a:buChar char="Ø"/>
            </a:pPr>
            <a:r>
              <a:rPr lang="en-US" altLang="zh-CN" sz="1800" dirty="0">
                <a:solidFill>
                  <a:srgbClr val="000008"/>
                </a:solidFill>
                <a:latin typeface="+mn-ea"/>
                <a:ea typeface="+mn-ea"/>
              </a:rPr>
              <a:t>  t</a:t>
            </a:r>
            <a:r>
              <a:rPr lang="zh-CN" altLang="en-US" sz="1800" dirty="0">
                <a:solidFill>
                  <a:srgbClr val="000008"/>
                </a:solidFill>
                <a:latin typeface="+mn-ea"/>
                <a:ea typeface="+mn-ea"/>
              </a:rPr>
              <a:t>选项：列出指定终端上的所有进程</a:t>
            </a:r>
            <a:r>
              <a:rPr lang="en-US" altLang="zh-CN" sz="1800" dirty="0">
                <a:solidFill>
                  <a:srgbClr val="000008"/>
                </a:solidFill>
                <a:latin typeface="+mn-ea"/>
                <a:ea typeface="+mn-ea"/>
              </a:rPr>
              <a:t>(</a:t>
            </a:r>
            <a:r>
              <a:rPr lang="zh-CN" altLang="en-US" sz="1800" dirty="0">
                <a:solidFill>
                  <a:srgbClr val="000008"/>
                </a:solidFill>
                <a:latin typeface="+mn-ea"/>
                <a:ea typeface="+mn-ea"/>
              </a:rPr>
              <a:t>进程范围</a:t>
            </a:r>
            <a:r>
              <a:rPr lang="en-US" altLang="zh-CN" sz="1800" dirty="0">
                <a:solidFill>
                  <a:srgbClr val="000008"/>
                </a:solidFill>
                <a:latin typeface="+mn-ea"/>
                <a:ea typeface="+mn-ea"/>
              </a:rPr>
              <a:t>)</a:t>
            </a:r>
          </a:p>
          <a:p>
            <a:pPr marL="285750" indent="-285750" eaLnBrk="1" hangingPunct="1">
              <a:lnSpc>
                <a:spcPct val="150000"/>
              </a:lnSpc>
              <a:buFont typeface="Wingdings" panose="05000000000000000000" pitchFamily="2" charset="2"/>
              <a:buChar char="Ø"/>
            </a:pPr>
            <a:r>
              <a:rPr lang="en-US" altLang="zh-CN" sz="1800" dirty="0">
                <a:solidFill>
                  <a:srgbClr val="000008"/>
                </a:solidFill>
                <a:latin typeface="+mn-ea"/>
                <a:ea typeface="+mn-ea"/>
              </a:rPr>
              <a:t>  f</a:t>
            </a:r>
            <a:r>
              <a:rPr lang="zh-CN" altLang="en-US" sz="1800" dirty="0">
                <a:solidFill>
                  <a:srgbClr val="000008"/>
                </a:solidFill>
                <a:latin typeface="+mn-ea"/>
                <a:ea typeface="+mn-ea"/>
              </a:rPr>
              <a:t>选项：以</a:t>
            </a:r>
            <a:r>
              <a:rPr lang="en-US" altLang="zh-CN" sz="1800" dirty="0">
                <a:solidFill>
                  <a:srgbClr val="000008"/>
                </a:solidFill>
                <a:latin typeface="+mn-ea"/>
                <a:ea typeface="+mn-ea"/>
              </a:rPr>
              <a:t>full</a:t>
            </a:r>
            <a:r>
              <a:rPr lang="zh-CN" altLang="en-US" sz="1800" dirty="0">
                <a:solidFill>
                  <a:srgbClr val="000008"/>
                </a:solidFill>
                <a:latin typeface="+mn-ea"/>
                <a:ea typeface="+mn-ea"/>
              </a:rPr>
              <a:t>格式列出每一个进程</a:t>
            </a:r>
            <a:r>
              <a:rPr lang="en-US" altLang="zh-CN" sz="1800" dirty="0">
                <a:solidFill>
                  <a:srgbClr val="000008"/>
                </a:solidFill>
                <a:latin typeface="+mn-ea"/>
                <a:ea typeface="+mn-ea"/>
              </a:rPr>
              <a:t>(</a:t>
            </a:r>
            <a:r>
              <a:rPr lang="zh-CN" altLang="en-US" sz="1800" dirty="0">
                <a:solidFill>
                  <a:srgbClr val="000008"/>
                </a:solidFill>
                <a:latin typeface="+mn-ea"/>
                <a:ea typeface="+mn-ea"/>
              </a:rPr>
              <a:t>控制列的数目</a:t>
            </a:r>
            <a:r>
              <a:rPr lang="en-US" altLang="zh-CN" sz="1800" dirty="0">
                <a:solidFill>
                  <a:srgbClr val="000008"/>
                </a:solidFill>
                <a:latin typeface="+mn-ea"/>
                <a:ea typeface="+mn-ea"/>
              </a:rPr>
              <a:t>)</a:t>
            </a:r>
          </a:p>
          <a:p>
            <a:pPr marL="285750" indent="-285750" eaLnBrk="1" hangingPunct="1">
              <a:lnSpc>
                <a:spcPct val="150000"/>
              </a:lnSpc>
              <a:buFont typeface="Wingdings" panose="05000000000000000000" pitchFamily="2" charset="2"/>
              <a:buChar char="Ø"/>
            </a:pPr>
            <a:r>
              <a:rPr lang="en-US" altLang="zh-CN" sz="1800" dirty="0">
                <a:solidFill>
                  <a:srgbClr val="000008"/>
                </a:solidFill>
                <a:latin typeface="+mn-ea"/>
                <a:ea typeface="+mn-ea"/>
              </a:rPr>
              <a:t>  l</a:t>
            </a:r>
            <a:r>
              <a:rPr lang="zh-CN" altLang="en-US" sz="1800" dirty="0">
                <a:solidFill>
                  <a:srgbClr val="000008"/>
                </a:solidFill>
                <a:latin typeface="+mn-ea"/>
                <a:ea typeface="+mn-ea"/>
              </a:rPr>
              <a:t>选项：以</a:t>
            </a:r>
            <a:r>
              <a:rPr lang="en-US" altLang="zh-CN" sz="1800" dirty="0">
                <a:solidFill>
                  <a:srgbClr val="000008"/>
                </a:solidFill>
                <a:latin typeface="+mn-ea"/>
                <a:ea typeface="+mn-ea"/>
              </a:rPr>
              <a:t>long</a:t>
            </a:r>
            <a:r>
              <a:rPr lang="zh-CN" altLang="en-US" sz="1800" dirty="0">
                <a:solidFill>
                  <a:srgbClr val="000008"/>
                </a:solidFill>
                <a:latin typeface="+mn-ea"/>
                <a:ea typeface="+mn-ea"/>
              </a:rPr>
              <a:t>格式列出每一个进程</a:t>
            </a:r>
            <a:r>
              <a:rPr lang="en-US" altLang="zh-CN" sz="1800" dirty="0">
                <a:solidFill>
                  <a:srgbClr val="000008"/>
                </a:solidFill>
                <a:latin typeface="+mn-ea"/>
                <a:ea typeface="+mn-ea"/>
              </a:rPr>
              <a:t>(</a:t>
            </a:r>
            <a:r>
              <a:rPr lang="zh-CN" altLang="en-US" sz="1800" dirty="0">
                <a:solidFill>
                  <a:srgbClr val="000008"/>
                </a:solidFill>
                <a:latin typeface="+mn-ea"/>
                <a:ea typeface="+mn-ea"/>
              </a:rPr>
              <a:t>控制列的数目</a:t>
            </a:r>
            <a:r>
              <a:rPr lang="en-US" altLang="zh-CN" sz="1800" dirty="0">
                <a:solidFill>
                  <a:srgbClr val="000008"/>
                </a:solidFill>
                <a:latin typeface="+mn-ea"/>
                <a:ea typeface="+mn-ea"/>
              </a:rPr>
              <a:t>)</a:t>
            </a:r>
          </a:p>
        </p:txBody>
      </p:sp>
      <p:sp>
        <p:nvSpPr>
          <p:cNvPr id="2" name="矩形 1"/>
          <p:cNvSpPr/>
          <p:nvPr/>
        </p:nvSpPr>
        <p:spPr>
          <a:xfrm>
            <a:off x="592083" y="949154"/>
            <a:ext cx="1729961" cy="523220"/>
          </a:xfrm>
          <a:prstGeom prst="rect">
            <a:avLst/>
          </a:prstGeom>
        </p:spPr>
        <p:txBody>
          <a:bodyPr wrap="none">
            <a:spAutoFit/>
          </a:bodyPr>
          <a:lstStyle/>
          <a:p>
            <a:pPr marL="457200" indent="-457200" algn="ctr">
              <a:buSzPct val="80000"/>
              <a:buFont typeface="Wingdings" panose="05000000000000000000" pitchFamily="2" charset="2"/>
              <a:buChar char="n"/>
              <a:defRPr/>
            </a:pPr>
            <a:r>
              <a:rPr lang="en-US" altLang="zh-CN" kern="10" dirty="0">
                <a:solidFill>
                  <a:srgbClr val="000008"/>
                </a:solidFill>
                <a:latin typeface="宋体"/>
              </a:rPr>
              <a:t>ps</a:t>
            </a:r>
            <a:r>
              <a:rPr lang="zh-CN" altLang="en-US" kern="10" dirty="0">
                <a:solidFill>
                  <a:srgbClr val="000008"/>
                </a:solidFill>
                <a:latin typeface="宋体"/>
              </a:rPr>
              <a:t>命令</a:t>
            </a:r>
          </a:p>
        </p:txBody>
      </p:sp>
    </p:spTree>
    <p:extLst>
      <p:ext uri="{BB962C8B-B14F-4D97-AF65-F5344CB8AC3E}">
        <p14:creationId xmlns:p14="http://schemas.microsoft.com/office/powerpoint/2010/main" val="594607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p:cNvSpPr>
          <p:nvPr/>
        </p:nvSpPr>
        <p:spPr>
          <a:xfrm>
            <a:off x="458638" y="3789330"/>
            <a:ext cx="8013560" cy="873743"/>
          </a:xfrm>
          <a:prstGeom prst="rect">
            <a:avLst/>
          </a:prstGeom>
        </p:spPr>
        <p:txBody>
          <a:bodyPr/>
          <a:lstStyle/>
          <a:p>
            <a:pPr lvl="0" indent="457200">
              <a:lnSpc>
                <a:spcPct val="150000"/>
              </a:lnSpc>
              <a:spcBef>
                <a:spcPts val="0"/>
              </a:spcBef>
              <a:buClr>
                <a:schemeClr val="accent1"/>
              </a:buClr>
              <a:buSzPct val="60000"/>
            </a:pPr>
            <a:r>
              <a:rPr kumimoji="0" lang="zh-CN" altLang="en-US" sz="1800" i="0" u="none" strike="noStrike" kern="0" cap="none" spc="0" normalizeH="0" baseline="0" noProof="0" dirty="0">
                <a:ln>
                  <a:noFill/>
                </a:ln>
                <a:solidFill>
                  <a:srgbClr val="000008"/>
                </a:solidFill>
                <a:effectLst/>
                <a:uLnTx/>
                <a:uFillTx/>
                <a:latin typeface="+mn-ea"/>
                <a:ea typeface="+mn-ea"/>
              </a:rPr>
              <a:t>调用</a:t>
            </a:r>
            <a:r>
              <a:rPr kumimoji="0" lang="en-US" altLang="zh-CN" sz="1800" b="1" i="0" u="none" strike="noStrike" kern="0" cap="none" spc="0" normalizeH="0" baseline="0" noProof="0" dirty="0">
                <a:ln>
                  <a:noFill/>
                </a:ln>
                <a:solidFill>
                  <a:srgbClr val="0000FF"/>
                </a:solidFill>
                <a:effectLst/>
                <a:uLnTx/>
                <a:uFillTx/>
                <a:latin typeface="+mn-ea"/>
                <a:ea typeface="+mn-ea"/>
              </a:rPr>
              <a:t>ftok( )</a:t>
            </a:r>
            <a:r>
              <a:rPr kumimoji="0" lang="zh-CN" altLang="en-US" sz="1800" i="0" u="none" strike="noStrike" kern="0" cap="none" spc="0" normalizeH="0" baseline="0" noProof="0" dirty="0">
                <a:ln>
                  <a:noFill/>
                </a:ln>
                <a:solidFill>
                  <a:srgbClr val="000008"/>
                </a:solidFill>
                <a:effectLst/>
                <a:uLnTx/>
                <a:uFillTx/>
                <a:latin typeface="+mn-ea"/>
                <a:ea typeface="+mn-ea"/>
              </a:rPr>
              <a:t>函数可以将一个路径名和项目</a:t>
            </a:r>
            <a:r>
              <a:rPr kumimoji="0" lang="en-US" altLang="zh-CN" sz="1800" i="0" u="none" strike="noStrike" kern="0" cap="none" spc="0" normalizeH="0" baseline="0" noProof="0" dirty="0">
                <a:ln>
                  <a:noFill/>
                </a:ln>
                <a:solidFill>
                  <a:srgbClr val="000008"/>
                </a:solidFill>
                <a:effectLst/>
                <a:uLnTx/>
                <a:uFillTx/>
                <a:latin typeface="+mn-ea"/>
                <a:ea typeface="+mn-ea"/>
              </a:rPr>
              <a:t>ID</a:t>
            </a:r>
            <a:r>
              <a:rPr kumimoji="0" lang="zh-CN" altLang="en-US" sz="1800" i="0" u="none" strike="noStrike" kern="0" cap="none" spc="0" normalizeH="0" baseline="0" noProof="0" dirty="0">
                <a:ln>
                  <a:noFill/>
                </a:ln>
                <a:solidFill>
                  <a:srgbClr val="000008"/>
                </a:solidFill>
                <a:effectLst/>
                <a:uLnTx/>
                <a:uFillTx/>
                <a:latin typeface="+mn-ea"/>
                <a:ea typeface="+mn-ea"/>
              </a:rPr>
              <a:t>（</a:t>
            </a:r>
            <a:r>
              <a:rPr kumimoji="0" lang="en-US" altLang="zh-CN" sz="1800" i="0" u="none" strike="noStrike" kern="0" cap="none" spc="0" normalizeH="0" baseline="0" noProof="0" dirty="0">
                <a:ln>
                  <a:noFill/>
                </a:ln>
                <a:solidFill>
                  <a:srgbClr val="000008"/>
                </a:solidFill>
                <a:effectLst/>
                <a:uLnTx/>
                <a:uFillTx/>
                <a:latin typeface="+mn-ea"/>
                <a:ea typeface="+mn-ea"/>
              </a:rPr>
              <a:t>0~255</a:t>
            </a:r>
            <a:r>
              <a:rPr kumimoji="0" lang="zh-CN" altLang="en-US" sz="1800" i="0" u="none" strike="noStrike" kern="0" cap="none" spc="0" normalizeH="0" baseline="0" noProof="0" dirty="0">
                <a:ln>
                  <a:noFill/>
                </a:ln>
                <a:solidFill>
                  <a:srgbClr val="000008"/>
                </a:solidFill>
                <a:effectLst/>
                <a:uLnTx/>
                <a:uFillTx/>
                <a:latin typeface="+mn-ea"/>
                <a:ea typeface="+mn-ea"/>
              </a:rPr>
              <a:t>间的字符值）变换为一个键</a:t>
            </a:r>
            <a:r>
              <a:rPr lang="en-US" altLang="zh-CN" sz="1800" kern="0" dirty="0">
                <a:solidFill>
                  <a:srgbClr val="000008"/>
                </a:solidFill>
                <a:latin typeface="+mn-ea"/>
                <a:ea typeface="+mn-ea"/>
              </a:rPr>
              <a:t>key</a:t>
            </a:r>
            <a:r>
              <a:rPr lang="zh-CN" altLang="en-US" sz="1800" kern="0" dirty="0">
                <a:solidFill>
                  <a:srgbClr val="000008"/>
                </a:solidFill>
                <a:latin typeface="+mn-ea"/>
                <a:ea typeface="+mn-ea"/>
              </a:rPr>
              <a:t>。</a:t>
            </a:r>
            <a:endParaRPr kumimoji="0" lang="en-US" altLang="zh-CN" sz="1800" i="0" u="none" strike="noStrike" kern="0" cap="none" spc="0" normalizeH="0" baseline="0" noProof="0" dirty="0">
              <a:ln>
                <a:noFill/>
              </a:ln>
              <a:solidFill>
                <a:srgbClr val="000008"/>
              </a:solidFill>
              <a:effectLst/>
              <a:uLnTx/>
              <a:uFillTx/>
              <a:latin typeface="+mn-ea"/>
              <a:ea typeface="+mn-ea"/>
            </a:endParaRPr>
          </a:p>
        </p:txBody>
      </p:sp>
      <p:sp>
        <p:nvSpPr>
          <p:cNvPr id="5" name="Rectangle 3"/>
          <p:cNvSpPr txBox="1">
            <a:spLocks/>
          </p:cNvSpPr>
          <p:nvPr/>
        </p:nvSpPr>
        <p:spPr>
          <a:xfrm>
            <a:off x="480402" y="1310490"/>
            <a:ext cx="8013560" cy="2366642"/>
          </a:xfrm>
          <a:prstGeom prst="rect">
            <a:avLst/>
          </a:prstGeom>
        </p:spPr>
        <p:txBody>
          <a:bodyPr/>
          <a:lstStyle/>
          <a:p>
            <a:pPr lvl="0" indent="457200">
              <a:lnSpc>
                <a:spcPct val="150000"/>
              </a:lnSpc>
              <a:spcBef>
                <a:spcPts val="0"/>
              </a:spcBef>
              <a:buClr>
                <a:schemeClr val="accent1"/>
              </a:buClr>
              <a:buSzPct val="60000"/>
            </a:pPr>
            <a:r>
              <a:rPr kumimoji="0" lang="zh-CN" altLang="en-US" sz="1800" b="1" i="0" u="sng" strike="noStrike" kern="0" cap="none" spc="0" normalizeH="0" baseline="0" noProof="0" dirty="0">
                <a:ln>
                  <a:noFill/>
                </a:ln>
                <a:solidFill>
                  <a:srgbClr val="000008"/>
                </a:solidFill>
                <a:effectLst/>
                <a:uLnTx/>
                <a:uFillTx/>
                <a:latin typeface="+mn-ea"/>
                <a:ea typeface="+mn-ea"/>
                <a:cs typeface="+mn-cs"/>
              </a:rPr>
              <a:t>消息队列、信号量和共享内存，都属于内核中的</a:t>
            </a:r>
            <a:r>
              <a:rPr kumimoji="0" lang="en-US" altLang="zh-CN" sz="1800" b="1" i="0" u="sng" strike="noStrike" kern="0" cap="none" spc="0" normalizeH="0" baseline="0" noProof="0" dirty="0">
                <a:ln>
                  <a:noFill/>
                </a:ln>
                <a:solidFill>
                  <a:srgbClr val="000008"/>
                </a:solidFill>
                <a:effectLst/>
                <a:uLnTx/>
                <a:uFillTx/>
                <a:latin typeface="+mn-ea"/>
                <a:ea typeface="+mn-ea"/>
                <a:cs typeface="+mn-cs"/>
              </a:rPr>
              <a:t>IPC</a:t>
            </a:r>
            <a:r>
              <a:rPr kumimoji="0" lang="zh-CN" altLang="en-US" sz="1800" b="1" i="0" u="sng" strike="noStrike" kern="0" cap="none" spc="0" normalizeH="0" baseline="0" noProof="0" dirty="0">
                <a:ln>
                  <a:noFill/>
                </a:ln>
                <a:solidFill>
                  <a:srgbClr val="000008"/>
                </a:solidFill>
                <a:effectLst/>
                <a:uLnTx/>
                <a:uFillTx/>
                <a:latin typeface="+mn-ea"/>
                <a:ea typeface="+mn-ea"/>
                <a:cs typeface="+mn-cs"/>
              </a:rPr>
              <a:t>结构，它们都用标识符来描述。</a:t>
            </a:r>
            <a:endParaRPr kumimoji="0" lang="en-US" altLang="zh-CN" sz="1800" b="1" i="0" u="sng" strike="noStrike" kern="0" cap="none" spc="0" normalizeH="0" baseline="0" noProof="0" dirty="0">
              <a:ln>
                <a:noFill/>
              </a:ln>
              <a:solidFill>
                <a:srgbClr val="000008"/>
              </a:solidFill>
              <a:effectLst/>
              <a:uLnTx/>
              <a:uFillTx/>
              <a:latin typeface="+mn-ea"/>
              <a:ea typeface="+mn-ea"/>
              <a:cs typeface="+mn-cs"/>
            </a:endParaRPr>
          </a:p>
          <a:p>
            <a:pPr lvl="0" indent="457200">
              <a:lnSpc>
                <a:spcPct val="150000"/>
              </a:lnSpc>
              <a:spcBef>
                <a:spcPts val="0"/>
              </a:spcBef>
              <a:buClr>
                <a:schemeClr val="accent1"/>
              </a:buClr>
              <a:buSzPct val="60000"/>
            </a:pPr>
            <a:r>
              <a:rPr lang="zh-CN" altLang="en-US" sz="1800" kern="0" dirty="0">
                <a:solidFill>
                  <a:srgbClr val="FF0000"/>
                </a:solidFill>
                <a:latin typeface="+mn-ea"/>
                <a:ea typeface="+mn-ea"/>
              </a:rPr>
              <a:t>该标识符</a:t>
            </a:r>
            <a:r>
              <a:rPr lang="zh-CN" altLang="en-US" sz="1800" kern="0" dirty="0">
                <a:solidFill>
                  <a:srgbClr val="000008"/>
                </a:solidFill>
                <a:latin typeface="+mn-ea"/>
                <a:ea typeface="+mn-ea"/>
              </a:rPr>
              <a:t>是一个非负整数，与</a:t>
            </a:r>
            <a:r>
              <a:rPr lang="zh-CN" altLang="en-US" sz="1800" kern="0" dirty="0">
                <a:solidFill>
                  <a:srgbClr val="FF0000"/>
                </a:solidFill>
                <a:latin typeface="+mn-ea"/>
                <a:ea typeface="+mn-ea"/>
              </a:rPr>
              <a:t>文件描述符</a:t>
            </a:r>
            <a:r>
              <a:rPr lang="zh-CN" altLang="en-US" sz="1800" kern="0" dirty="0">
                <a:solidFill>
                  <a:srgbClr val="000008"/>
                </a:solidFill>
                <a:latin typeface="+mn-ea"/>
                <a:ea typeface="+mn-ea"/>
              </a:rPr>
              <a:t>不同的是，当一个</a:t>
            </a:r>
            <a:r>
              <a:rPr lang="en-US" altLang="zh-CN" sz="1800" kern="0" dirty="0">
                <a:solidFill>
                  <a:srgbClr val="000008"/>
                </a:solidFill>
                <a:latin typeface="+mn-ea"/>
                <a:ea typeface="+mn-ea"/>
              </a:rPr>
              <a:t>IPC</a:t>
            </a:r>
            <a:r>
              <a:rPr lang="zh-CN" altLang="en-US" sz="1800" kern="0" dirty="0">
                <a:solidFill>
                  <a:srgbClr val="000008"/>
                </a:solidFill>
                <a:latin typeface="+mn-ea"/>
                <a:ea typeface="+mn-ea"/>
              </a:rPr>
              <a:t>结构被创建，以后又被删除时，与这种结构相关的标识符连续加</a:t>
            </a:r>
            <a:r>
              <a:rPr lang="en-US" altLang="zh-CN" sz="1800" kern="0" dirty="0">
                <a:solidFill>
                  <a:srgbClr val="000008"/>
                </a:solidFill>
                <a:latin typeface="+mn-ea"/>
                <a:ea typeface="+mn-ea"/>
              </a:rPr>
              <a:t>1</a:t>
            </a:r>
            <a:r>
              <a:rPr lang="zh-CN" altLang="en-US" sz="1800" kern="0" dirty="0">
                <a:solidFill>
                  <a:srgbClr val="000008"/>
                </a:solidFill>
                <a:latin typeface="+mn-ea"/>
                <a:ea typeface="+mn-ea"/>
              </a:rPr>
              <a:t>，直至达到一个整形数的最大正值，然后又被回转到</a:t>
            </a:r>
            <a:r>
              <a:rPr lang="en-US" altLang="zh-CN" sz="1800" kern="0" dirty="0">
                <a:solidFill>
                  <a:srgbClr val="000008"/>
                </a:solidFill>
                <a:latin typeface="+mn-ea"/>
                <a:ea typeface="+mn-ea"/>
              </a:rPr>
              <a:t>0.</a:t>
            </a:r>
          </a:p>
          <a:p>
            <a:pPr lvl="0" indent="457200">
              <a:lnSpc>
                <a:spcPct val="150000"/>
              </a:lnSpc>
              <a:spcBef>
                <a:spcPts val="0"/>
              </a:spcBef>
              <a:buClr>
                <a:schemeClr val="accent1"/>
              </a:buClr>
              <a:buSzPct val="60000"/>
            </a:pPr>
            <a:r>
              <a:rPr kumimoji="0" lang="zh-CN" altLang="en-US" sz="1800" i="0" u="none" strike="noStrike" kern="0" cap="none" spc="0" normalizeH="0" baseline="0" noProof="0" dirty="0">
                <a:ln>
                  <a:noFill/>
                </a:ln>
                <a:solidFill>
                  <a:srgbClr val="FF0000"/>
                </a:solidFill>
                <a:effectLst/>
                <a:uLnTx/>
                <a:uFillTx/>
                <a:latin typeface="+mn-ea"/>
                <a:ea typeface="+mn-ea"/>
              </a:rPr>
              <a:t>标识符</a:t>
            </a:r>
            <a:r>
              <a:rPr kumimoji="0" lang="zh-CN" altLang="en-US" sz="1800" i="0" u="none" strike="noStrike" kern="0" cap="none" spc="0" normalizeH="0" baseline="0" noProof="0" dirty="0">
                <a:ln>
                  <a:noFill/>
                </a:ln>
                <a:solidFill>
                  <a:srgbClr val="000008"/>
                </a:solidFill>
                <a:effectLst/>
                <a:uLnTx/>
                <a:uFillTx/>
                <a:latin typeface="+mn-ea"/>
                <a:ea typeface="+mn-ea"/>
              </a:rPr>
              <a:t>是</a:t>
            </a:r>
            <a:r>
              <a:rPr kumimoji="0" lang="en-US" altLang="zh-CN" sz="1800" i="0" u="none" strike="noStrike" kern="0" cap="none" spc="0" normalizeH="0" baseline="0" noProof="0" dirty="0">
                <a:ln>
                  <a:noFill/>
                </a:ln>
                <a:solidFill>
                  <a:srgbClr val="000008"/>
                </a:solidFill>
                <a:effectLst/>
                <a:uLnTx/>
                <a:uFillTx/>
                <a:latin typeface="+mn-ea"/>
                <a:ea typeface="+mn-ea"/>
              </a:rPr>
              <a:t>IPC</a:t>
            </a:r>
            <a:r>
              <a:rPr kumimoji="0" lang="zh-CN" altLang="en-US" sz="1800" i="0" u="none" strike="noStrike" kern="0" cap="none" spc="0" normalizeH="0" baseline="0" noProof="0" dirty="0">
                <a:ln>
                  <a:noFill/>
                </a:ln>
                <a:solidFill>
                  <a:srgbClr val="000008"/>
                </a:solidFill>
                <a:effectLst/>
                <a:uLnTx/>
                <a:uFillTx/>
                <a:latin typeface="+mn-ea"/>
                <a:ea typeface="+mn-ea"/>
              </a:rPr>
              <a:t>对象的内部名，而它的外部名则是</a:t>
            </a:r>
            <a:r>
              <a:rPr kumimoji="0" lang="en-US" altLang="zh-CN" sz="1800" i="0" u="none" strike="noStrike" kern="0" cap="none" spc="0" normalizeH="0" baseline="0" noProof="0" dirty="0">
                <a:ln>
                  <a:noFill/>
                </a:ln>
                <a:solidFill>
                  <a:srgbClr val="FF0000"/>
                </a:solidFill>
                <a:effectLst/>
                <a:uLnTx/>
                <a:uFillTx/>
                <a:latin typeface="+mn-ea"/>
                <a:ea typeface="+mn-ea"/>
              </a:rPr>
              <a:t>key(</a:t>
            </a:r>
            <a:r>
              <a:rPr kumimoji="0" lang="zh-CN" altLang="en-US" sz="1800" i="0" u="none" strike="noStrike" kern="0" cap="none" spc="0" normalizeH="0" baseline="0" noProof="0" dirty="0">
                <a:ln>
                  <a:noFill/>
                </a:ln>
                <a:solidFill>
                  <a:srgbClr val="FF0000"/>
                </a:solidFill>
                <a:effectLst/>
                <a:uLnTx/>
                <a:uFillTx/>
                <a:latin typeface="+mn-ea"/>
                <a:ea typeface="+mn-ea"/>
              </a:rPr>
              <a:t>键</a:t>
            </a:r>
            <a:r>
              <a:rPr kumimoji="0" lang="en-US" altLang="zh-CN" sz="1800" i="0" u="none" strike="noStrike" kern="0" cap="none" spc="0" normalizeH="0" baseline="0" noProof="0" dirty="0">
                <a:ln>
                  <a:noFill/>
                </a:ln>
                <a:solidFill>
                  <a:srgbClr val="FF0000"/>
                </a:solidFill>
                <a:effectLst/>
                <a:uLnTx/>
                <a:uFillTx/>
                <a:latin typeface="+mn-ea"/>
                <a:ea typeface="+mn-ea"/>
              </a:rPr>
              <a:t>)</a:t>
            </a:r>
            <a:r>
              <a:rPr kumimoji="0" lang="zh-CN" altLang="en-US" sz="1800" i="0" u="none" strike="noStrike" kern="0" cap="none" spc="0" normalizeH="0" baseline="0" noProof="0" dirty="0">
                <a:ln>
                  <a:noFill/>
                </a:ln>
                <a:solidFill>
                  <a:srgbClr val="000008"/>
                </a:solidFill>
                <a:effectLst/>
                <a:uLnTx/>
                <a:uFillTx/>
                <a:latin typeface="+mn-ea"/>
                <a:ea typeface="+mn-ea"/>
              </a:rPr>
              <a:t>。</a:t>
            </a:r>
            <a:endParaRPr kumimoji="0" lang="en-US" altLang="zh-CN" sz="1800" i="0" u="none" strike="noStrike" kern="0" cap="none" spc="0" normalizeH="0" baseline="0" noProof="0" dirty="0">
              <a:ln>
                <a:noFill/>
              </a:ln>
              <a:solidFill>
                <a:srgbClr val="000008"/>
              </a:solidFill>
              <a:effectLst/>
              <a:uLnTx/>
              <a:uFillTx/>
              <a:latin typeface="+mn-ea"/>
              <a:ea typeface="+mn-ea"/>
            </a:endParaRPr>
          </a:p>
        </p:txBody>
      </p:sp>
      <p:graphicFrame>
        <p:nvGraphicFramePr>
          <p:cNvPr id="6" name="表格 5"/>
          <p:cNvGraphicFramePr>
            <a:graphicFrameLocks noGrp="1"/>
          </p:cNvGraphicFramePr>
          <p:nvPr>
            <p:extLst>
              <p:ext uri="{D42A27DB-BD31-4B8C-83A1-F6EECF244321}">
                <p14:modId xmlns:p14="http://schemas.microsoft.com/office/powerpoint/2010/main" val="982021668"/>
              </p:ext>
            </p:extLst>
          </p:nvPr>
        </p:nvGraphicFramePr>
        <p:xfrm>
          <a:off x="1229626" y="4663073"/>
          <a:ext cx="6867331" cy="1920240"/>
        </p:xfrm>
        <a:graphic>
          <a:graphicData uri="http://schemas.openxmlformats.org/drawingml/2006/table">
            <a:tbl>
              <a:tblPr firstRow="1" bandRow="1">
                <a:tableStyleId>{D7AC3CCA-C797-4891-BE02-D94E43425B78}</a:tableStyleId>
              </a:tblPr>
              <a:tblGrid>
                <a:gridCol w="1375449">
                  <a:extLst>
                    <a:ext uri="{9D8B030D-6E8A-4147-A177-3AD203B41FA5}">
                      <a16:colId xmlns:a16="http://schemas.microsoft.com/office/drawing/2014/main" xmlns="" val="20000"/>
                    </a:ext>
                  </a:extLst>
                </a:gridCol>
                <a:gridCol w="5491882">
                  <a:extLst>
                    <a:ext uri="{9D8B030D-6E8A-4147-A177-3AD203B41FA5}">
                      <a16:colId xmlns:a16="http://schemas.microsoft.com/office/drawing/2014/main" xmlns="" val="20001"/>
                    </a:ext>
                  </a:extLst>
                </a:gridCol>
              </a:tblGrid>
              <a:tr h="593787">
                <a:tc>
                  <a:txBody>
                    <a:bodyPr/>
                    <a:lstStyle/>
                    <a:p>
                      <a:r>
                        <a:rPr lang="zh-CN" altLang="en-US" sz="1800" b="0" dirty="0">
                          <a:solidFill>
                            <a:sysClr val="windowText" lastClr="000000"/>
                          </a:solidFill>
                          <a:latin typeface="+mn-ea"/>
                          <a:ea typeface="+mn-ea"/>
                        </a:rPr>
                        <a:t>函数原型</a:t>
                      </a:r>
                    </a:p>
                  </a:txBody>
                  <a:tcPr anchor="ct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tc>
                  <a:txBody>
                    <a:bodyPr/>
                    <a:lstStyle/>
                    <a:p>
                      <a:r>
                        <a:rPr lang="en-US" altLang="zh-CN" sz="1800" b="0" dirty="0">
                          <a:solidFill>
                            <a:sysClr val="windowText" lastClr="000000"/>
                          </a:solidFill>
                          <a:latin typeface="+mn-ea"/>
                          <a:ea typeface="+mn-ea"/>
                        </a:rPr>
                        <a:t>#include&lt;sys/</a:t>
                      </a:r>
                      <a:r>
                        <a:rPr lang="en-US" altLang="zh-CN" sz="1800" b="0" dirty="0" err="1">
                          <a:solidFill>
                            <a:sysClr val="windowText" lastClr="000000"/>
                          </a:solidFill>
                          <a:latin typeface="+mn-ea"/>
                          <a:ea typeface="+mn-ea"/>
                        </a:rPr>
                        <a:t>ipc.h</a:t>
                      </a:r>
                      <a:r>
                        <a:rPr lang="en-US" altLang="zh-CN" sz="1800" b="0" dirty="0">
                          <a:solidFill>
                            <a:sysClr val="windowText" lastClr="000000"/>
                          </a:solidFill>
                          <a:latin typeface="+mn-ea"/>
                          <a:ea typeface="+mn-ea"/>
                        </a:rPr>
                        <a:t>&gt;</a:t>
                      </a:r>
                    </a:p>
                    <a:p>
                      <a:r>
                        <a:rPr lang="en-US" altLang="zh-CN" sz="1800" b="0" dirty="0" err="1">
                          <a:solidFill>
                            <a:sysClr val="windowText" lastClr="000000"/>
                          </a:solidFill>
                          <a:latin typeface="+mn-ea"/>
                          <a:ea typeface="+mn-ea"/>
                        </a:rPr>
                        <a:t>key_t</a:t>
                      </a:r>
                      <a:r>
                        <a:rPr lang="en-US" altLang="zh-CN" sz="1800" b="0" dirty="0">
                          <a:solidFill>
                            <a:sysClr val="windowText" lastClr="000000"/>
                          </a:solidFill>
                          <a:latin typeface="+mn-ea"/>
                          <a:ea typeface="+mn-ea"/>
                        </a:rPr>
                        <a:t>   ftok( const  char </a:t>
                      </a:r>
                      <a:r>
                        <a:rPr lang="zh-CN" altLang="en-US" sz="1800" b="0" dirty="0">
                          <a:solidFill>
                            <a:sysClr val="windowText" lastClr="000000"/>
                          </a:solidFill>
                          <a:latin typeface="+mn-ea"/>
                          <a:ea typeface="+mn-ea"/>
                        </a:rPr>
                        <a:t>* </a:t>
                      </a:r>
                      <a:r>
                        <a:rPr lang="en-US" altLang="zh-CN" sz="1800" b="0" dirty="0">
                          <a:solidFill>
                            <a:sysClr val="windowText" lastClr="000000"/>
                          </a:solidFill>
                          <a:latin typeface="+mn-ea"/>
                          <a:ea typeface="+mn-ea"/>
                        </a:rPr>
                        <a:t>path</a:t>
                      </a:r>
                      <a:r>
                        <a:rPr lang="zh-CN" altLang="en-US" sz="1800" b="0" dirty="0">
                          <a:solidFill>
                            <a:sysClr val="windowText" lastClr="000000"/>
                          </a:solidFill>
                          <a:latin typeface="+mn-ea"/>
                          <a:ea typeface="+mn-ea"/>
                        </a:rPr>
                        <a:t>， </a:t>
                      </a:r>
                      <a:r>
                        <a:rPr lang="en-US" altLang="zh-CN" sz="1800" b="0" dirty="0" err="1">
                          <a:solidFill>
                            <a:sysClr val="windowText" lastClr="000000"/>
                          </a:solidFill>
                          <a:latin typeface="+mn-ea"/>
                          <a:ea typeface="+mn-ea"/>
                        </a:rPr>
                        <a:t>int</a:t>
                      </a:r>
                      <a:r>
                        <a:rPr lang="en-US" altLang="zh-CN" sz="1800" b="0" dirty="0">
                          <a:solidFill>
                            <a:sysClr val="windowText" lastClr="000000"/>
                          </a:solidFill>
                          <a:latin typeface="+mn-ea"/>
                          <a:ea typeface="+mn-ea"/>
                        </a:rPr>
                        <a:t>  id)</a:t>
                      </a: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extLst>
                  <a:ext uri="{0D108BD9-81ED-4DB2-BD59-A6C34878D82A}">
                    <a16:rowId xmlns:a16="http://schemas.microsoft.com/office/drawing/2014/main" xmlns="" val="10000"/>
                  </a:ext>
                </a:extLst>
              </a:tr>
              <a:tr h="370840">
                <a:tc>
                  <a:txBody>
                    <a:bodyPr/>
                    <a:lstStyle/>
                    <a:p>
                      <a:r>
                        <a:rPr lang="zh-CN" altLang="en-US" sz="1800" b="0" dirty="0">
                          <a:solidFill>
                            <a:sysClr val="windowText" lastClr="000000"/>
                          </a:solidFill>
                          <a:latin typeface="+mn-ea"/>
                          <a:ea typeface="+mn-ea"/>
                        </a:rPr>
                        <a:t>函数参数</a:t>
                      </a:r>
                    </a:p>
                  </a:txBody>
                  <a:tcPr anchor="ct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baseline="0" dirty="0">
                          <a:solidFill>
                            <a:sysClr val="windowText" lastClr="000000"/>
                          </a:solidFill>
                          <a:latin typeface="+mn-ea"/>
                          <a:ea typeface="+mn-ea"/>
                        </a:rPr>
                        <a:t>path</a:t>
                      </a:r>
                      <a:r>
                        <a:rPr lang="zh-CN" altLang="en-US" sz="1800" b="0" baseline="0" dirty="0">
                          <a:solidFill>
                            <a:sysClr val="windowText" lastClr="000000"/>
                          </a:solidFill>
                          <a:latin typeface="+mn-ea"/>
                          <a:ea typeface="+mn-ea"/>
                        </a:rPr>
                        <a:t>：现存文件</a:t>
                      </a:r>
                      <a:endParaRPr lang="en-US" altLang="zh-CN" sz="1800" b="0" baseline="0" dirty="0">
                        <a:solidFill>
                          <a:sysClr val="windowText" lastClr="000000"/>
                        </a:solidFill>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baseline="0" dirty="0">
                          <a:solidFill>
                            <a:sysClr val="windowText" lastClr="000000"/>
                          </a:solidFill>
                          <a:latin typeface="+mn-ea"/>
                          <a:ea typeface="+mn-ea"/>
                        </a:rPr>
                        <a:t>id</a:t>
                      </a:r>
                      <a:r>
                        <a:rPr lang="zh-CN" altLang="en-US" sz="1800" b="0" baseline="0" dirty="0">
                          <a:solidFill>
                            <a:sysClr val="windowText" lastClr="000000"/>
                          </a:solidFill>
                          <a:latin typeface="+mn-ea"/>
                          <a:ea typeface="+mn-ea"/>
                        </a:rPr>
                        <a:t>：子序号，</a:t>
                      </a:r>
                      <a:r>
                        <a:rPr lang="en-US" altLang="zh-CN" sz="1800" b="0" baseline="0" dirty="0">
                          <a:solidFill>
                            <a:sysClr val="windowText" lastClr="000000"/>
                          </a:solidFill>
                          <a:latin typeface="+mn-ea"/>
                          <a:ea typeface="+mn-ea"/>
                        </a:rPr>
                        <a:t>0~255</a:t>
                      </a:r>
                      <a:r>
                        <a:rPr lang="zh-CN" altLang="en-US" sz="1800" b="0" baseline="0" dirty="0">
                          <a:solidFill>
                            <a:sysClr val="windowText" lastClr="000000"/>
                          </a:solidFill>
                          <a:latin typeface="+mn-ea"/>
                          <a:ea typeface="+mn-ea"/>
                        </a:rPr>
                        <a:t>间的字符值</a:t>
                      </a:r>
                      <a:endParaRPr lang="en-US" altLang="zh-CN" sz="1800" b="0" baseline="0" dirty="0">
                        <a:solidFill>
                          <a:sysClr val="windowText" lastClr="000000"/>
                        </a:solidFill>
                        <a:latin typeface="+mn-ea"/>
                        <a:ea typeface="+mn-ea"/>
                      </a:endParaRP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extLst>
                  <a:ext uri="{0D108BD9-81ED-4DB2-BD59-A6C34878D82A}">
                    <a16:rowId xmlns:a16="http://schemas.microsoft.com/office/drawing/2014/main" xmlns="" val="10001"/>
                  </a:ext>
                </a:extLst>
              </a:tr>
              <a:tr h="370840">
                <a:tc>
                  <a:txBody>
                    <a:bodyPr/>
                    <a:lstStyle/>
                    <a:p>
                      <a:r>
                        <a:rPr lang="zh-CN" altLang="en-US" sz="1800" b="0" dirty="0">
                          <a:solidFill>
                            <a:sysClr val="windowText" lastClr="000000"/>
                          </a:solidFill>
                          <a:latin typeface="+mn-ea"/>
                          <a:ea typeface="+mn-ea"/>
                        </a:rPr>
                        <a:t>函数返回值</a:t>
                      </a:r>
                    </a:p>
                  </a:txBody>
                  <a:tcPr anchor="ct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tc>
                  <a:txBody>
                    <a:bodyPr/>
                    <a:lstStyle/>
                    <a:p>
                      <a:r>
                        <a:rPr lang="zh-CN" altLang="en-US" sz="1800" b="0" dirty="0">
                          <a:solidFill>
                            <a:sysClr val="windowText" lastClr="000000"/>
                          </a:solidFill>
                          <a:latin typeface="+mn-ea"/>
                          <a:ea typeface="+mn-ea"/>
                        </a:rPr>
                        <a:t>成功：返回共享内存段标识符</a:t>
                      </a:r>
                      <a:endParaRPr lang="en-US" altLang="zh-CN" sz="1800" b="0" dirty="0">
                        <a:solidFill>
                          <a:sysClr val="windowText" lastClr="000000"/>
                        </a:solidFill>
                        <a:latin typeface="+mn-ea"/>
                        <a:ea typeface="+mn-ea"/>
                      </a:endParaRPr>
                    </a:p>
                    <a:p>
                      <a:r>
                        <a:rPr lang="zh-CN" altLang="en-US" sz="1800" b="0" dirty="0">
                          <a:solidFill>
                            <a:sysClr val="windowText" lastClr="000000"/>
                          </a:solidFill>
                          <a:latin typeface="+mn-ea"/>
                          <a:ea typeface="+mn-ea"/>
                        </a:rPr>
                        <a:t>失败：返回</a:t>
                      </a:r>
                      <a:r>
                        <a:rPr lang="en-US" altLang="zh-CN" sz="1800" b="0" dirty="0">
                          <a:solidFill>
                            <a:sysClr val="windowText" lastClr="000000"/>
                          </a:solidFill>
                          <a:latin typeface="+mn-ea"/>
                          <a:ea typeface="+mn-ea"/>
                        </a:rPr>
                        <a:t>-1</a:t>
                      </a:r>
                      <a:endParaRPr lang="zh-CN" altLang="en-US" sz="1800" b="0" dirty="0">
                        <a:solidFill>
                          <a:sysClr val="windowText" lastClr="000000"/>
                        </a:solidFill>
                        <a:latin typeface="+mn-ea"/>
                        <a:ea typeface="+mn-ea"/>
                      </a:endParaRP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extLst>
                  <a:ext uri="{0D108BD9-81ED-4DB2-BD59-A6C34878D82A}">
                    <a16:rowId xmlns:a16="http://schemas.microsoft.com/office/drawing/2014/main" xmlns="" val="10002"/>
                  </a:ext>
                </a:extLst>
              </a:tr>
            </a:tbl>
          </a:graphicData>
        </a:graphic>
      </p:graphicFrame>
      <p:sp>
        <p:nvSpPr>
          <p:cNvPr id="8" name="Rectangle 2"/>
          <p:cNvSpPr>
            <a:spLocks noChangeArrowheads="1"/>
          </p:cNvSpPr>
          <p:nvPr/>
        </p:nvSpPr>
        <p:spPr bwMode="auto">
          <a:xfrm>
            <a:off x="974035" y="120491"/>
            <a:ext cx="3689257" cy="563562"/>
          </a:xfrm>
          <a:prstGeom prst="rect">
            <a:avLst/>
          </a:prstGeom>
          <a:noFill/>
          <a:ln w="9525">
            <a:noFill/>
            <a:miter lim="800000"/>
            <a:headEnd/>
            <a:tailEnd/>
          </a:ln>
          <a:effectLst/>
        </p:spPr>
        <p:txBody>
          <a:bodyPr anchor="ctr"/>
          <a:lstStyle/>
          <a:p>
            <a:r>
              <a:rPr lang="en-US" altLang="zh-CN" b="1" smtClean="0">
                <a:solidFill>
                  <a:srgbClr val="000008"/>
                </a:solidFill>
                <a:latin typeface="+mn-ea"/>
                <a:ea typeface="+mn-ea"/>
              </a:rPr>
              <a:t>3 </a:t>
            </a:r>
            <a:r>
              <a:rPr lang="zh-CN" altLang="en-US" b="1" smtClean="0">
                <a:solidFill>
                  <a:srgbClr val="000008"/>
                </a:solidFill>
                <a:latin typeface="+mn-ea"/>
                <a:ea typeface="+mn-ea"/>
              </a:rPr>
              <a:t>共享</a:t>
            </a:r>
            <a:r>
              <a:rPr lang="zh-CN" altLang="en-US" b="1" dirty="0">
                <a:solidFill>
                  <a:srgbClr val="000008"/>
                </a:solidFill>
                <a:latin typeface="+mn-ea"/>
                <a:ea typeface="+mn-ea"/>
              </a:rPr>
              <a:t>内存</a:t>
            </a:r>
          </a:p>
        </p:txBody>
      </p:sp>
      <p:sp>
        <p:nvSpPr>
          <p:cNvPr id="9" name="Rectangle 2"/>
          <p:cNvSpPr txBox="1">
            <a:spLocks/>
          </p:cNvSpPr>
          <p:nvPr/>
        </p:nvSpPr>
        <p:spPr>
          <a:xfrm>
            <a:off x="585789" y="859989"/>
            <a:ext cx="1779724" cy="450501"/>
          </a:xfrm>
          <a:prstGeom prst="rect">
            <a:avLst/>
          </a:prstGeom>
          <a:solidFill>
            <a:srgbClr val="0000CC"/>
          </a:solidFill>
        </p:spPr>
        <p:txBody>
          <a:bodyPr anchor="ctr" anchorCtr="0"/>
          <a:lstStyle/>
          <a:p>
            <a:pPr lvl="0" algn="ctr">
              <a:defRPr/>
            </a:pPr>
            <a:r>
              <a:rPr lang="zh-CN" altLang="en-US" sz="2400" b="1" kern="0" smtClean="0">
                <a:solidFill>
                  <a:schemeClr val="tx2"/>
                </a:solidFill>
                <a:latin typeface="+mj-lt"/>
                <a:ea typeface="+mj-ea"/>
                <a:cs typeface="+mj-cs"/>
              </a:rPr>
              <a:t>标识符和键</a:t>
            </a:r>
            <a:endParaRPr lang="zh-CN" altLang="en-US" sz="2400" b="1" kern="0">
              <a:solidFill>
                <a:schemeClr val="tx2"/>
              </a:solidFill>
              <a:latin typeface="+mj-lt"/>
              <a:ea typeface="+mj-ea"/>
              <a:cs typeface="+mj-cs"/>
            </a:endParaRPr>
          </a:p>
        </p:txBody>
      </p:sp>
    </p:spTree>
    <p:extLst>
      <p:ext uri="{BB962C8B-B14F-4D97-AF65-F5344CB8AC3E}">
        <p14:creationId xmlns:p14="http://schemas.microsoft.com/office/powerpoint/2010/main" val="3539022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par>
                                <p:cTn id="13" presetID="3" presetClass="entr" presetSubtype="1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p:cNvSpPr>
          <p:nvPr/>
        </p:nvSpPr>
        <p:spPr>
          <a:xfrm>
            <a:off x="583665" y="1763716"/>
            <a:ext cx="8013560" cy="3421425"/>
          </a:xfrm>
          <a:prstGeom prst="rect">
            <a:avLst/>
          </a:prstGeom>
        </p:spPr>
        <p:txBody>
          <a:bodyPr/>
          <a:lstStyle/>
          <a:p>
            <a:pPr lvl="0" indent="457200" algn="just">
              <a:lnSpc>
                <a:spcPct val="150000"/>
              </a:lnSpc>
              <a:spcBef>
                <a:spcPts val="0"/>
              </a:spcBef>
              <a:buClr>
                <a:srgbClr val="FF3300"/>
              </a:buClr>
              <a:buSzPct val="90000"/>
              <a:buFont typeface="+mj-lt"/>
              <a:buAutoNum type="arabicPeriod"/>
            </a:pPr>
            <a:r>
              <a:rPr lang="zh-CN" altLang="en-US" sz="2000" b="1" kern="0" dirty="0">
                <a:solidFill>
                  <a:srgbClr val="FF0000"/>
                </a:solidFill>
                <a:latin typeface="+mn-ea"/>
                <a:ea typeface="+mn-ea"/>
              </a:rPr>
              <a:t>创建共享内存。</a:t>
            </a:r>
            <a:r>
              <a:rPr lang="zh-CN" altLang="en-US" sz="2000" kern="0" dirty="0">
                <a:solidFill>
                  <a:srgbClr val="000008"/>
                </a:solidFill>
                <a:latin typeface="+mn-ea"/>
                <a:ea typeface="+mn-ea"/>
              </a:rPr>
              <a:t>通过</a:t>
            </a:r>
            <a:r>
              <a:rPr lang="en-US" altLang="zh-CN" sz="2000" kern="0" dirty="0" err="1">
                <a:solidFill>
                  <a:srgbClr val="0000CC"/>
                </a:solidFill>
                <a:latin typeface="+mn-ea"/>
                <a:ea typeface="+mn-ea"/>
              </a:rPr>
              <a:t>shmget</a:t>
            </a:r>
            <a:r>
              <a:rPr lang="en-US" altLang="zh-CN" sz="2000" kern="0" dirty="0">
                <a:solidFill>
                  <a:srgbClr val="0000CC"/>
                </a:solidFill>
                <a:latin typeface="+mn-ea"/>
                <a:ea typeface="+mn-ea"/>
              </a:rPr>
              <a:t>( )</a:t>
            </a:r>
            <a:r>
              <a:rPr lang="zh-CN" altLang="en-US" sz="2000" kern="0" dirty="0">
                <a:solidFill>
                  <a:srgbClr val="000008"/>
                </a:solidFill>
                <a:latin typeface="+mn-ea"/>
                <a:ea typeface="+mn-ea"/>
              </a:rPr>
              <a:t>函数从内存中获得或创建一个</a:t>
            </a:r>
            <a:r>
              <a:rPr lang="en-US" altLang="zh-CN" sz="2000" kern="0" dirty="0">
                <a:solidFill>
                  <a:srgbClr val="000008"/>
                </a:solidFill>
                <a:latin typeface="+mn-ea"/>
                <a:ea typeface="+mn-ea"/>
              </a:rPr>
              <a:t>IPC</a:t>
            </a:r>
            <a:r>
              <a:rPr lang="zh-CN" altLang="en-US" sz="2000" kern="0" dirty="0">
                <a:solidFill>
                  <a:srgbClr val="000008"/>
                </a:solidFill>
                <a:latin typeface="+mn-ea"/>
                <a:ea typeface="+mn-ea"/>
              </a:rPr>
              <a:t>共享内存区域，并返回相应的标识符。</a:t>
            </a:r>
            <a:endParaRPr lang="en-US" altLang="zh-CN" sz="2000" kern="0" dirty="0">
              <a:solidFill>
                <a:srgbClr val="000008"/>
              </a:solidFill>
              <a:latin typeface="+mn-ea"/>
              <a:ea typeface="+mn-ea"/>
            </a:endParaRPr>
          </a:p>
          <a:p>
            <a:pPr lvl="0" indent="457200" algn="just">
              <a:lnSpc>
                <a:spcPct val="150000"/>
              </a:lnSpc>
              <a:spcBef>
                <a:spcPts val="0"/>
              </a:spcBef>
              <a:buClr>
                <a:srgbClr val="FF3300"/>
              </a:buClr>
              <a:buSzPct val="90000"/>
              <a:buFont typeface="+mj-lt"/>
              <a:buAutoNum type="arabicPeriod"/>
            </a:pPr>
            <a:r>
              <a:rPr kumimoji="0" lang="zh-CN" altLang="en-US" sz="2000" b="1" i="0" u="none" strike="noStrike" kern="0" cap="none" spc="0" normalizeH="0" baseline="0" noProof="0" dirty="0">
                <a:ln>
                  <a:noFill/>
                </a:ln>
                <a:solidFill>
                  <a:srgbClr val="FF0000"/>
                </a:solidFill>
                <a:effectLst/>
                <a:uLnTx/>
                <a:uFillTx/>
                <a:latin typeface="+mn-ea"/>
                <a:ea typeface="+mn-ea"/>
                <a:cs typeface="+mn-cs"/>
              </a:rPr>
              <a:t>映射共享内存。</a:t>
            </a:r>
            <a:r>
              <a:rPr kumimoji="0" lang="zh-CN" altLang="en-US" sz="2000" i="0" u="none" strike="noStrike" kern="0" cap="none" spc="0" normalizeH="0" baseline="0" noProof="0" dirty="0">
                <a:ln>
                  <a:noFill/>
                </a:ln>
                <a:solidFill>
                  <a:srgbClr val="000008"/>
                </a:solidFill>
                <a:effectLst/>
                <a:uLnTx/>
                <a:uFillTx/>
                <a:latin typeface="+mn-ea"/>
                <a:ea typeface="+mn-ea"/>
                <a:cs typeface="+mn-cs"/>
              </a:rPr>
              <a:t>通过</a:t>
            </a:r>
            <a:r>
              <a:rPr kumimoji="0" lang="en-US" altLang="zh-CN" sz="2000" i="0" u="none" strike="noStrike" kern="0" cap="none" spc="0" normalizeH="0" baseline="0" noProof="0" dirty="0" err="1">
                <a:ln>
                  <a:noFill/>
                </a:ln>
                <a:solidFill>
                  <a:srgbClr val="0000CC"/>
                </a:solidFill>
                <a:effectLst/>
                <a:uLnTx/>
                <a:uFillTx/>
                <a:latin typeface="+mn-ea"/>
                <a:ea typeface="+mn-ea"/>
                <a:cs typeface="+mn-cs"/>
              </a:rPr>
              <a:t>shmat</a:t>
            </a:r>
            <a:r>
              <a:rPr kumimoji="0" lang="en-US" altLang="zh-CN" sz="2000" i="0" u="none" strike="noStrike" kern="0" cap="none" spc="0" normalizeH="0" baseline="0" noProof="0" dirty="0">
                <a:ln>
                  <a:noFill/>
                </a:ln>
                <a:solidFill>
                  <a:srgbClr val="0000CC"/>
                </a:solidFill>
                <a:effectLst/>
                <a:uLnTx/>
                <a:uFillTx/>
                <a:latin typeface="+mn-ea"/>
                <a:ea typeface="+mn-ea"/>
                <a:cs typeface="+mn-cs"/>
              </a:rPr>
              <a:t>( )</a:t>
            </a:r>
            <a:r>
              <a:rPr kumimoji="0" lang="zh-CN" altLang="en-US" sz="2000" i="0" u="none" strike="noStrike" kern="0" cap="none" spc="0" normalizeH="0" baseline="0" noProof="0" dirty="0">
                <a:ln>
                  <a:noFill/>
                </a:ln>
                <a:solidFill>
                  <a:srgbClr val="000008"/>
                </a:solidFill>
                <a:effectLst/>
                <a:uLnTx/>
                <a:uFillTx/>
                <a:latin typeface="+mn-ea"/>
                <a:ea typeface="+mn-ea"/>
                <a:cs typeface="+mn-cs"/>
              </a:rPr>
              <a:t>函数将创建的共享内存映射到具体的进程空间中去。该函数返回共享内存在进程空间中的地址，用户可以通过指针，使用不带缓冲的</a:t>
            </a:r>
            <a:r>
              <a:rPr kumimoji="0" lang="en-US" altLang="zh-CN" sz="2000" i="0" u="none" strike="noStrike" kern="0" cap="none" spc="0" normalizeH="0" baseline="0" noProof="0" dirty="0">
                <a:ln>
                  <a:noFill/>
                </a:ln>
                <a:solidFill>
                  <a:srgbClr val="000008"/>
                </a:solidFill>
                <a:effectLst/>
                <a:uLnTx/>
                <a:uFillTx/>
                <a:latin typeface="+mn-ea"/>
                <a:ea typeface="+mn-ea"/>
                <a:cs typeface="+mn-cs"/>
              </a:rPr>
              <a:t>I/O</a:t>
            </a:r>
            <a:r>
              <a:rPr kumimoji="0" lang="zh-CN" altLang="en-US" sz="2000" i="0" u="none" strike="noStrike" kern="0" cap="none" spc="0" normalizeH="0" baseline="0" noProof="0" dirty="0">
                <a:ln>
                  <a:noFill/>
                </a:ln>
                <a:solidFill>
                  <a:srgbClr val="000008"/>
                </a:solidFill>
                <a:effectLst/>
                <a:uLnTx/>
                <a:uFillTx/>
                <a:latin typeface="+mn-ea"/>
                <a:ea typeface="+mn-ea"/>
                <a:cs typeface="+mn-cs"/>
              </a:rPr>
              <a:t>读写这块共享内存。</a:t>
            </a:r>
            <a:endParaRPr kumimoji="0" lang="en-US" altLang="zh-CN" sz="2000" i="0" u="none" strike="noStrike" kern="0" cap="none" spc="0" normalizeH="0" baseline="0" noProof="0" dirty="0">
              <a:ln>
                <a:noFill/>
              </a:ln>
              <a:solidFill>
                <a:srgbClr val="000008"/>
              </a:solidFill>
              <a:effectLst/>
              <a:uLnTx/>
              <a:uFillTx/>
              <a:latin typeface="+mn-ea"/>
              <a:ea typeface="+mn-ea"/>
              <a:cs typeface="+mn-cs"/>
            </a:endParaRPr>
          </a:p>
          <a:p>
            <a:pPr lvl="0" indent="457200" algn="just">
              <a:lnSpc>
                <a:spcPct val="150000"/>
              </a:lnSpc>
              <a:spcBef>
                <a:spcPts val="0"/>
              </a:spcBef>
              <a:buClr>
                <a:srgbClr val="FF3300"/>
              </a:buClr>
              <a:buSzPct val="90000"/>
              <a:buFont typeface="+mj-lt"/>
              <a:buAutoNum type="arabicPeriod"/>
            </a:pPr>
            <a:r>
              <a:rPr lang="zh-CN" altLang="en-US" sz="2000" b="1" kern="0" dirty="0">
                <a:solidFill>
                  <a:srgbClr val="FF0000"/>
                </a:solidFill>
                <a:latin typeface="+mn-ea"/>
                <a:ea typeface="+mn-ea"/>
              </a:rPr>
              <a:t>撤销映射。</a:t>
            </a:r>
            <a:r>
              <a:rPr lang="zh-CN" altLang="en-US" sz="2000" kern="0" dirty="0">
                <a:solidFill>
                  <a:srgbClr val="000008"/>
                </a:solidFill>
                <a:latin typeface="+mn-ea"/>
                <a:ea typeface="+mn-ea"/>
              </a:rPr>
              <a:t>在对共享内存读写完毕后，通过</a:t>
            </a:r>
            <a:r>
              <a:rPr lang="en-US" altLang="zh-CN" sz="2000" kern="0" dirty="0" err="1">
                <a:solidFill>
                  <a:srgbClr val="0000CC"/>
                </a:solidFill>
                <a:latin typeface="+mn-ea"/>
                <a:ea typeface="+mn-ea"/>
              </a:rPr>
              <a:t>shmdt</a:t>
            </a:r>
            <a:r>
              <a:rPr lang="en-US" altLang="zh-CN" sz="2000" kern="0" dirty="0">
                <a:solidFill>
                  <a:srgbClr val="0000CC"/>
                </a:solidFill>
                <a:latin typeface="+mn-ea"/>
                <a:ea typeface="+mn-ea"/>
              </a:rPr>
              <a:t>( )</a:t>
            </a:r>
            <a:r>
              <a:rPr lang="zh-CN" altLang="en-US" sz="2000" kern="0" dirty="0">
                <a:solidFill>
                  <a:srgbClr val="000008"/>
                </a:solidFill>
                <a:latin typeface="+mn-ea"/>
                <a:ea typeface="+mn-ea"/>
              </a:rPr>
              <a:t>函数将共享内存从进程空间分离出去。</a:t>
            </a:r>
            <a:endParaRPr kumimoji="0" lang="zh-CN" altLang="en-US" sz="2000" i="0" u="none" strike="noStrike" kern="0" cap="none" spc="0" normalizeH="0" baseline="0" noProof="0" dirty="0">
              <a:ln>
                <a:noFill/>
              </a:ln>
              <a:solidFill>
                <a:srgbClr val="000008"/>
              </a:solidFill>
              <a:effectLst/>
              <a:uLnTx/>
              <a:uFillTx/>
              <a:latin typeface="+mn-ea"/>
              <a:ea typeface="+mn-ea"/>
            </a:endParaRPr>
          </a:p>
        </p:txBody>
      </p:sp>
      <p:sp>
        <p:nvSpPr>
          <p:cNvPr id="5" name="Rectangle 2"/>
          <p:cNvSpPr>
            <a:spLocks noChangeArrowheads="1"/>
          </p:cNvSpPr>
          <p:nvPr/>
        </p:nvSpPr>
        <p:spPr bwMode="auto">
          <a:xfrm>
            <a:off x="974035" y="120491"/>
            <a:ext cx="3689257" cy="563562"/>
          </a:xfrm>
          <a:prstGeom prst="rect">
            <a:avLst/>
          </a:prstGeom>
          <a:noFill/>
          <a:ln w="9525">
            <a:noFill/>
            <a:miter lim="800000"/>
            <a:headEnd/>
            <a:tailEnd/>
          </a:ln>
          <a:effectLst/>
        </p:spPr>
        <p:txBody>
          <a:bodyPr anchor="ctr"/>
          <a:lstStyle/>
          <a:p>
            <a:r>
              <a:rPr lang="en-US" altLang="zh-CN" b="1" smtClean="0">
                <a:solidFill>
                  <a:srgbClr val="000008"/>
                </a:solidFill>
                <a:latin typeface="+mn-ea"/>
                <a:ea typeface="+mn-ea"/>
              </a:rPr>
              <a:t>3 </a:t>
            </a:r>
            <a:r>
              <a:rPr lang="zh-CN" altLang="en-US" b="1" smtClean="0">
                <a:solidFill>
                  <a:srgbClr val="000008"/>
                </a:solidFill>
                <a:latin typeface="+mn-ea"/>
                <a:ea typeface="+mn-ea"/>
              </a:rPr>
              <a:t>共享</a:t>
            </a:r>
            <a:r>
              <a:rPr lang="zh-CN" altLang="en-US" b="1" dirty="0">
                <a:solidFill>
                  <a:srgbClr val="000008"/>
                </a:solidFill>
                <a:latin typeface="+mn-ea"/>
                <a:ea typeface="+mn-ea"/>
              </a:rPr>
              <a:t>内存</a:t>
            </a:r>
          </a:p>
        </p:txBody>
      </p:sp>
      <p:sp>
        <p:nvSpPr>
          <p:cNvPr id="6" name="Rectangle 2"/>
          <p:cNvSpPr txBox="1">
            <a:spLocks/>
          </p:cNvSpPr>
          <p:nvPr/>
        </p:nvSpPr>
        <p:spPr>
          <a:xfrm>
            <a:off x="583665" y="1027329"/>
            <a:ext cx="2684185" cy="450501"/>
          </a:xfrm>
          <a:prstGeom prst="rect">
            <a:avLst/>
          </a:prstGeom>
          <a:solidFill>
            <a:srgbClr val="0000CC"/>
          </a:solidFill>
        </p:spPr>
        <p:txBody>
          <a:bodyPr anchor="ctr" anchorCtr="0"/>
          <a:lstStyle/>
          <a:p>
            <a:pPr lvl="0" algn="ctr">
              <a:defRPr/>
            </a:pPr>
            <a:r>
              <a:rPr lang="zh-CN" altLang="en-US" sz="2400" b="1" kern="0" smtClean="0">
                <a:solidFill>
                  <a:schemeClr val="tx2"/>
                </a:solidFill>
                <a:latin typeface="+mj-lt"/>
                <a:ea typeface="+mj-ea"/>
                <a:cs typeface="+mj-cs"/>
              </a:rPr>
              <a:t>共享内存实现方法</a:t>
            </a:r>
            <a:endParaRPr lang="zh-CN" altLang="en-US" sz="2400" b="1" kern="0">
              <a:solidFill>
                <a:schemeClr val="tx2"/>
              </a:solidFill>
              <a:latin typeface="+mj-lt"/>
              <a:ea typeface="+mj-ea"/>
              <a:cs typeface="+mj-cs"/>
            </a:endParaRPr>
          </a:p>
        </p:txBody>
      </p:sp>
    </p:spTree>
    <p:extLst>
      <p:ext uri="{BB962C8B-B14F-4D97-AF65-F5344CB8AC3E}">
        <p14:creationId xmlns:p14="http://schemas.microsoft.com/office/powerpoint/2010/main" val="4288424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1394133669"/>
              </p:ext>
            </p:extLst>
          </p:nvPr>
        </p:nvGraphicFramePr>
        <p:xfrm>
          <a:off x="656208" y="2346761"/>
          <a:ext cx="8014167" cy="1920240"/>
        </p:xfrm>
        <a:graphic>
          <a:graphicData uri="http://schemas.openxmlformats.org/drawingml/2006/table">
            <a:tbl>
              <a:tblPr firstRow="1" bandRow="1">
                <a:tableStyleId>{D7AC3CCA-C797-4891-BE02-D94E43425B78}</a:tableStyleId>
              </a:tblPr>
              <a:tblGrid>
                <a:gridCol w="1489264">
                  <a:extLst>
                    <a:ext uri="{9D8B030D-6E8A-4147-A177-3AD203B41FA5}">
                      <a16:colId xmlns:a16="http://schemas.microsoft.com/office/drawing/2014/main" xmlns="" val="20000"/>
                    </a:ext>
                  </a:extLst>
                </a:gridCol>
                <a:gridCol w="6524903">
                  <a:extLst>
                    <a:ext uri="{9D8B030D-6E8A-4147-A177-3AD203B41FA5}">
                      <a16:colId xmlns:a16="http://schemas.microsoft.com/office/drawing/2014/main" xmlns="" val="20001"/>
                    </a:ext>
                  </a:extLst>
                </a:gridCol>
              </a:tblGrid>
              <a:tr h="248920">
                <a:tc>
                  <a:txBody>
                    <a:bodyPr/>
                    <a:lstStyle/>
                    <a:p>
                      <a:r>
                        <a:rPr lang="zh-CN" altLang="en-US" sz="1800" b="0" dirty="0">
                          <a:solidFill>
                            <a:sysClr val="windowText" lastClr="000000"/>
                          </a:solidFill>
                          <a:latin typeface="+mn-ea"/>
                          <a:ea typeface="+mn-ea"/>
                        </a:rPr>
                        <a:t>函数原型</a:t>
                      </a:r>
                    </a:p>
                  </a:txBody>
                  <a:tcPr anchor="ct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tc>
                  <a:txBody>
                    <a:bodyPr/>
                    <a:lstStyle/>
                    <a:p>
                      <a:r>
                        <a:rPr lang="en-US" altLang="zh-CN" sz="1800" b="0" dirty="0" err="1">
                          <a:solidFill>
                            <a:sysClr val="windowText" lastClr="000000"/>
                          </a:solidFill>
                          <a:latin typeface="+mn-ea"/>
                          <a:ea typeface="+mn-ea"/>
                        </a:rPr>
                        <a:t>int</a:t>
                      </a:r>
                      <a:r>
                        <a:rPr lang="en-US" altLang="zh-CN" sz="1800" b="0" dirty="0">
                          <a:solidFill>
                            <a:sysClr val="windowText" lastClr="000000"/>
                          </a:solidFill>
                          <a:latin typeface="+mn-ea"/>
                          <a:ea typeface="+mn-ea"/>
                        </a:rPr>
                        <a:t>  </a:t>
                      </a:r>
                      <a:r>
                        <a:rPr lang="en-US" altLang="zh-CN" sz="1800" b="0" dirty="0" err="1">
                          <a:solidFill>
                            <a:sysClr val="windowText" lastClr="000000"/>
                          </a:solidFill>
                          <a:latin typeface="+mn-ea"/>
                          <a:ea typeface="+mn-ea"/>
                        </a:rPr>
                        <a:t>shmget</a:t>
                      </a:r>
                      <a:r>
                        <a:rPr lang="en-US" altLang="zh-CN" sz="1800" b="0" dirty="0">
                          <a:solidFill>
                            <a:sysClr val="windowText" lastClr="000000"/>
                          </a:solidFill>
                          <a:latin typeface="+mn-ea"/>
                          <a:ea typeface="+mn-ea"/>
                        </a:rPr>
                        <a:t>( </a:t>
                      </a:r>
                      <a:r>
                        <a:rPr lang="en-US" altLang="zh-CN" sz="1800" b="0" dirty="0" err="1">
                          <a:solidFill>
                            <a:sysClr val="windowText" lastClr="000000"/>
                          </a:solidFill>
                          <a:latin typeface="+mn-ea"/>
                          <a:ea typeface="+mn-ea"/>
                        </a:rPr>
                        <a:t>key_t</a:t>
                      </a:r>
                      <a:r>
                        <a:rPr lang="en-US" altLang="zh-CN" sz="1800" b="0" dirty="0">
                          <a:solidFill>
                            <a:sysClr val="windowText" lastClr="000000"/>
                          </a:solidFill>
                          <a:latin typeface="+mn-ea"/>
                          <a:ea typeface="+mn-ea"/>
                        </a:rPr>
                        <a:t>   key</a:t>
                      </a:r>
                      <a:r>
                        <a:rPr lang="zh-CN" altLang="en-US" sz="1800" b="0" dirty="0">
                          <a:solidFill>
                            <a:sysClr val="windowText" lastClr="000000"/>
                          </a:solidFill>
                          <a:latin typeface="+mn-ea"/>
                          <a:ea typeface="+mn-ea"/>
                        </a:rPr>
                        <a:t>， </a:t>
                      </a:r>
                      <a:r>
                        <a:rPr lang="en-US" altLang="zh-CN" sz="1800" b="0" dirty="0" err="1">
                          <a:solidFill>
                            <a:sysClr val="windowText" lastClr="000000"/>
                          </a:solidFill>
                          <a:latin typeface="+mn-ea"/>
                          <a:ea typeface="+mn-ea"/>
                        </a:rPr>
                        <a:t>int</a:t>
                      </a:r>
                      <a:r>
                        <a:rPr lang="en-US" altLang="zh-CN" sz="1800" b="0" dirty="0">
                          <a:solidFill>
                            <a:sysClr val="windowText" lastClr="000000"/>
                          </a:solidFill>
                          <a:latin typeface="+mn-ea"/>
                          <a:ea typeface="+mn-ea"/>
                        </a:rPr>
                        <a:t>  size </a:t>
                      </a:r>
                      <a:r>
                        <a:rPr lang="zh-CN" altLang="en-US" sz="1800" b="0" dirty="0">
                          <a:solidFill>
                            <a:sysClr val="windowText" lastClr="000000"/>
                          </a:solidFill>
                          <a:latin typeface="+mn-ea"/>
                          <a:ea typeface="+mn-ea"/>
                        </a:rPr>
                        <a:t>，</a:t>
                      </a:r>
                      <a:r>
                        <a:rPr lang="zh-CN" altLang="en-US" sz="1800" b="0" baseline="0" dirty="0">
                          <a:solidFill>
                            <a:sysClr val="windowText" lastClr="000000"/>
                          </a:solidFill>
                          <a:latin typeface="+mn-ea"/>
                          <a:ea typeface="+mn-ea"/>
                        </a:rPr>
                        <a:t> </a:t>
                      </a:r>
                      <a:r>
                        <a:rPr lang="en-US" altLang="zh-CN" sz="1800" b="0" baseline="0" dirty="0" err="1">
                          <a:solidFill>
                            <a:sysClr val="windowText" lastClr="000000"/>
                          </a:solidFill>
                          <a:latin typeface="+mn-ea"/>
                          <a:ea typeface="+mn-ea"/>
                        </a:rPr>
                        <a:t>int</a:t>
                      </a:r>
                      <a:r>
                        <a:rPr lang="en-US" altLang="zh-CN" sz="1800" b="0" baseline="0" dirty="0">
                          <a:solidFill>
                            <a:sysClr val="windowText" lastClr="000000"/>
                          </a:solidFill>
                          <a:latin typeface="+mn-ea"/>
                          <a:ea typeface="+mn-ea"/>
                        </a:rPr>
                        <a:t>  </a:t>
                      </a:r>
                      <a:r>
                        <a:rPr lang="en-US" altLang="zh-CN" sz="1800" b="0" baseline="0" dirty="0" err="1">
                          <a:solidFill>
                            <a:sysClr val="windowText" lastClr="000000"/>
                          </a:solidFill>
                          <a:latin typeface="+mn-ea"/>
                          <a:ea typeface="+mn-ea"/>
                        </a:rPr>
                        <a:t>shmflg</a:t>
                      </a:r>
                      <a:r>
                        <a:rPr lang="zh-CN" altLang="en-US" sz="1800" b="0" baseline="0" dirty="0">
                          <a:solidFill>
                            <a:sysClr val="windowText" lastClr="000000"/>
                          </a:solidFill>
                          <a:latin typeface="+mn-ea"/>
                          <a:ea typeface="+mn-ea"/>
                        </a:rPr>
                        <a:t>）</a:t>
                      </a:r>
                      <a:endParaRPr lang="en-US" altLang="zh-CN" sz="1800" b="0" dirty="0">
                        <a:solidFill>
                          <a:sysClr val="windowText" lastClr="000000"/>
                        </a:solidFill>
                        <a:latin typeface="+mn-ea"/>
                        <a:ea typeface="+mn-ea"/>
                      </a:endParaRP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extLst>
                  <a:ext uri="{0D108BD9-81ED-4DB2-BD59-A6C34878D82A}">
                    <a16:rowId xmlns:a16="http://schemas.microsoft.com/office/drawing/2014/main" xmlns="" val="10000"/>
                  </a:ext>
                </a:extLst>
              </a:tr>
              <a:tr h="370840">
                <a:tc>
                  <a:txBody>
                    <a:bodyPr/>
                    <a:lstStyle/>
                    <a:p>
                      <a:r>
                        <a:rPr lang="zh-CN" altLang="en-US" sz="1800" b="0" dirty="0">
                          <a:solidFill>
                            <a:sysClr val="windowText" lastClr="000000"/>
                          </a:solidFill>
                          <a:latin typeface="+mn-ea"/>
                          <a:ea typeface="+mn-ea"/>
                        </a:rPr>
                        <a:t>函数参数</a:t>
                      </a:r>
                    </a:p>
                  </a:txBody>
                  <a:tcPr anchor="ct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tc>
                  <a:txBody>
                    <a:bodyPr/>
                    <a:lstStyle/>
                    <a:p>
                      <a:r>
                        <a:rPr lang="en-US" altLang="zh-CN" sz="1800" b="0" baseline="0" dirty="0">
                          <a:solidFill>
                            <a:sysClr val="windowText" lastClr="000000"/>
                          </a:solidFill>
                          <a:latin typeface="+mn-ea"/>
                          <a:ea typeface="+mn-ea"/>
                        </a:rPr>
                        <a:t>key</a:t>
                      </a:r>
                      <a:r>
                        <a:rPr lang="zh-CN" altLang="en-US" sz="1800" b="0" baseline="0" dirty="0">
                          <a:solidFill>
                            <a:sysClr val="windowText" lastClr="000000"/>
                          </a:solidFill>
                          <a:latin typeface="+mn-ea"/>
                          <a:ea typeface="+mn-ea"/>
                        </a:rPr>
                        <a:t>：键值</a:t>
                      </a:r>
                      <a:endParaRPr lang="en-US" altLang="zh-CN" sz="1800" b="0" baseline="0" dirty="0">
                        <a:solidFill>
                          <a:sysClr val="windowText" lastClr="000000"/>
                        </a:solidFill>
                        <a:latin typeface="+mn-ea"/>
                        <a:ea typeface="+mn-ea"/>
                      </a:endParaRPr>
                    </a:p>
                    <a:p>
                      <a:r>
                        <a:rPr lang="en-US" altLang="zh-CN" sz="1800" b="0" baseline="0" dirty="0">
                          <a:solidFill>
                            <a:sysClr val="windowText" lastClr="000000"/>
                          </a:solidFill>
                          <a:latin typeface="+mn-ea"/>
                          <a:ea typeface="+mn-ea"/>
                        </a:rPr>
                        <a:t>size</a:t>
                      </a:r>
                      <a:r>
                        <a:rPr lang="zh-CN" altLang="en-US" sz="1800" b="0" baseline="0" dirty="0">
                          <a:solidFill>
                            <a:sysClr val="windowText" lastClr="000000"/>
                          </a:solidFill>
                          <a:latin typeface="+mn-ea"/>
                          <a:ea typeface="+mn-ea"/>
                        </a:rPr>
                        <a:t>：共享内存区大小</a:t>
                      </a:r>
                      <a:endParaRPr lang="en-US" altLang="zh-CN" sz="1800" b="0" baseline="0" dirty="0">
                        <a:solidFill>
                          <a:sysClr val="windowText" lastClr="000000"/>
                        </a:solidFill>
                        <a:latin typeface="+mn-ea"/>
                        <a:ea typeface="+mn-ea"/>
                      </a:endParaRPr>
                    </a:p>
                    <a:p>
                      <a:r>
                        <a:rPr lang="en-US" altLang="zh-CN" sz="1800" b="0" baseline="0" dirty="0" err="1">
                          <a:solidFill>
                            <a:sysClr val="windowText" lastClr="000000"/>
                          </a:solidFill>
                          <a:latin typeface="+mn-ea"/>
                          <a:ea typeface="+mn-ea"/>
                        </a:rPr>
                        <a:t>shmflg</a:t>
                      </a:r>
                      <a:r>
                        <a:rPr lang="zh-CN" altLang="en-US" sz="1800" b="0" baseline="0" dirty="0">
                          <a:solidFill>
                            <a:sysClr val="windowText" lastClr="000000"/>
                          </a:solidFill>
                          <a:latin typeface="+mn-ea"/>
                          <a:ea typeface="+mn-ea"/>
                        </a:rPr>
                        <a:t>：权限标志，与</a:t>
                      </a:r>
                      <a:r>
                        <a:rPr lang="en-US" altLang="zh-CN" sz="1800" b="0" baseline="0" dirty="0">
                          <a:solidFill>
                            <a:sysClr val="windowText" lastClr="000000"/>
                          </a:solidFill>
                          <a:latin typeface="+mn-ea"/>
                          <a:ea typeface="+mn-ea"/>
                        </a:rPr>
                        <a:t>open</a:t>
                      </a:r>
                      <a:r>
                        <a:rPr lang="zh-CN" altLang="en-US" sz="1800" b="0" baseline="0" dirty="0">
                          <a:solidFill>
                            <a:sysClr val="windowText" lastClr="000000"/>
                          </a:solidFill>
                          <a:latin typeface="+mn-ea"/>
                          <a:ea typeface="+mn-ea"/>
                        </a:rPr>
                        <a:t>函数的</a:t>
                      </a:r>
                      <a:r>
                        <a:rPr lang="en-US" altLang="zh-CN" sz="1800" b="0" baseline="0" dirty="0">
                          <a:solidFill>
                            <a:sysClr val="windowText" lastClr="000000"/>
                          </a:solidFill>
                          <a:latin typeface="+mn-ea"/>
                          <a:ea typeface="+mn-ea"/>
                        </a:rPr>
                        <a:t>mode</a:t>
                      </a:r>
                      <a:r>
                        <a:rPr lang="zh-CN" altLang="en-US" sz="1800" b="0" baseline="0" dirty="0">
                          <a:solidFill>
                            <a:sysClr val="windowText" lastClr="000000"/>
                          </a:solidFill>
                          <a:latin typeface="+mn-ea"/>
                          <a:ea typeface="+mn-ea"/>
                        </a:rPr>
                        <a:t>参数一样，比如：</a:t>
                      </a:r>
                      <a:r>
                        <a:rPr lang="en-US" altLang="zh-CN" sz="1800" b="0" baseline="0" dirty="0">
                          <a:solidFill>
                            <a:sysClr val="windowText" lastClr="000000"/>
                          </a:solidFill>
                          <a:latin typeface="+mn-ea"/>
                          <a:ea typeface="+mn-ea"/>
                        </a:rPr>
                        <a:t>0644</a:t>
                      </a: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extLst>
                  <a:ext uri="{0D108BD9-81ED-4DB2-BD59-A6C34878D82A}">
                    <a16:rowId xmlns:a16="http://schemas.microsoft.com/office/drawing/2014/main" xmlns="" val="10001"/>
                  </a:ext>
                </a:extLst>
              </a:tr>
              <a:tr h="370840">
                <a:tc>
                  <a:txBody>
                    <a:bodyPr/>
                    <a:lstStyle/>
                    <a:p>
                      <a:r>
                        <a:rPr lang="zh-CN" altLang="en-US" sz="1800" b="0" dirty="0">
                          <a:solidFill>
                            <a:sysClr val="windowText" lastClr="000000"/>
                          </a:solidFill>
                          <a:latin typeface="+mn-ea"/>
                          <a:ea typeface="+mn-ea"/>
                        </a:rPr>
                        <a:t>函数返回值</a:t>
                      </a:r>
                    </a:p>
                  </a:txBody>
                  <a:tcPr anchor="ct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tc>
                  <a:txBody>
                    <a:bodyPr/>
                    <a:lstStyle/>
                    <a:p>
                      <a:r>
                        <a:rPr lang="zh-CN" altLang="en-US" sz="1800" b="0" dirty="0">
                          <a:solidFill>
                            <a:sysClr val="windowText" lastClr="000000"/>
                          </a:solidFill>
                          <a:latin typeface="+mn-ea"/>
                          <a:ea typeface="+mn-ea"/>
                        </a:rPr>
                        <a:t>成功：返回共享内存段标识符</a:t>
                      </a:r>
                      <a:endParaRPr lang="en-US" altLang="zh-CN" sz="1800" b="0" dirty="0">
                        <a:solidFill>
                          <a:sysClr val="windowText" lastClr="000000"/>
                        </a:solidFill>
                        <a:latin typeface="+mn-ea"/>
                        <a:ea typeface="+mn-ea"/>
                      </a:endParaRPr>
                    </a:p>
                    <a:p>
                      <a:r>
                        <a:rPr lang="zh-CN" altLang="en-US" sz="1800" b="0" dirty="0">
                          <a:solidFill>
                            <a:sysClr val="windowText" lastClr="000000"/>
                          </a:solidFill>
                          <a:latin typeface="+mn-ea"/>
                          <a:ea typeface="+mn-ea"/>
                        </a:rPr>
                        <a:t>失败：返回</a:t>
                      </a:r>
                      <a:r>
                        <a:rPr lang="en-US" altLang="zh-CN" sz="1800" b="0" dirty="0">
                          <a:solidFill>
                            <a:sysClr val="windowText" lastClr="000000"/>
                          </a:solidFill>
                          <a:latin typeface="+mn-ea"/>
                          <a:ea typeface="+mn-ea"/>
                        </a:rPr>
                        <a:t>-1</a:t>
                      </a:r>
                      <a:endParaRPr lang="zh-CN" altLang="en-US" sz="1800" b="0" dirty="0">
                        <a:solidFill>
                          <a:sysClr val="windowText" lastClr="000000"/>
                        </a:solidFill>
                        <a:latin typeface="+mn-ea"/>
                        <a:ea typeface="+mn-ea"/>
                      </a:endParaRP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extLst>
                  <a:ext uri="{0D108BD9-81ED-4DB2-BD59-A6C34878D82A}">
                    <a16:rowId xmlns:a16="http://schemas.microsoft.com/office/drawing/2014/main" xmlns="" val="10002"/>
                  </a:ext>
                </a:extLst>
              </a:tr>
            </a:tbl>
          </a:graphicData>
        </a:graphic>
      </p:graphicFrame>
      <p:sp>
        <p:nvSpPr>
          <p:cNvPr id="6" name="Rectangle 3"/>
          <p:cNvSpPr txBox="1">
            <a:spLocks/>
          </p:cNvSpPr>
          <p:nvPr/>
        </p:nvSpPr>
        <p:spPr>
          <a:xfrm>
            <a:off x="583665" y="1663177"/>
            <a:ext cx="8013560" cy="498237"/>
          </a:xfrm>
          <a:prstGeom prst="rect">
            <a:avLst/>
          </a:prstGeom>
        </p:spPr>
        <p:txBody>
          <a:bodyPr/>
          <a:lstStyle/>
          <a:p>
            <a:pPr lvl="0">
              <a:lnSpc>
                <a:spcPct val="150000"/>
              </a:lnSpc>
              <a:spcBef>
                <a:spcPts val="0"/>
              </a:spcBef>
              <a:buClr>
                <a:schemeClr val="accent1"/>
              </a:buClr>
              <a:buSzPct val="60000"/>
            </a:pPr>
            <a:r>
              <a:rPr lang="en-US" altLang="zh-CN" sz="1800" kern="0" dirty="0" err="1">
                <a:solidFill>
                  <a:srgbClr val="000008"/>
                </a:solidFill>
                <a:latin typeface="+mn-ea"/>
                <a:ea typeface="+mn-ea"/>
              </a:rPr>
              <a:t>shmget</a:t>
            </a:r>
            <a:r>
              <a:rPr lang="en-US" altLang="zh-CN" sz="1800" kern="0" dirty="0">
                <a:solidFill>
                  <a:srgbClr val="000008"/>
                </a:solidFill>
                <a:latin typeface="+mn-ea"/>
                <a:ea typeface="+mn-ea"/>
              </a:rPr>
              <a:t>( )</a:t>
            </a:r>
            <a:r>
              <a:rPr lang="zh-CN" altLang="en-US" sz="1800" kern="0" dirty="0">
                <a:solidFill>
                  <a:srgbClr val="000008"/>
                </a:solidFill>
                <a:latin typeface="+mn-ea"/>
                <a:ea typeface="+mn-ea"/>
              </a:rPr>
              <a:t>函数用于创建一个新的共享内存段或存取一个已存的共享内存段。</a:t>
            </a:r>
            <a:endParaRPr kumimoji="0" lang="en-US" altLang="zh-CN" sz="1800" i="0" u="none" strike="noStrike" kern="0" cap="none" spc="0" normalizeH="0" baseline="0" noProof="0" dirty="0">
              <a:ln>
                <a:noFill/>
              </a:ln>
              <a:solidFill>
                <a:srgbClr val="000008"/>
              </a:solidFill>
              <a:effectLst/>
              <a:uLnTx/>
              <a:uFillTx/>
              <a:latin typeface="+mn-ea"/>
              <a:ea typeface="+mn-ea"/>
            </a:endParaRPr>
          </a:p>
        </p:txBody>
      </p:sp>
      <p:sp>
        <p:nvSpPr>
          <p:cNvPr id="8" name="Rectangle 3"/>
          <p:cNvSpPr txBox="1">
            <a:spLocks/>
          </p:cNvSpPr>
          <p:nvPr/>
        </p:nvSpPr>
        <p:spPr>
          <a:xfrm>
            <a:off x="671167" y="4348083"/>
            <a:ext cx="8013560" cy="1717437"/>
          </a:xfrm>
          <a:prstGeom prst="rect">
            <a:avLst/>
          </a:prstGeom>
        </p:spPr>
        <p:txBody>
          <a:bodyPr/>
          <a:lstStyle/>
          <a:p>
            <a:pPr lvl="0">
              <a:lnSpc>
                <a:spcPct val="150000"/>
              </a:lnSpc>
              <a:spcBef>
                <a:spcPts val="0"/>
              </a:spcBef>
              <a:buClr>
                <a:schemeClr val="accent1"/>
              </a:buClr>
              <a:buSzPct val="60000"/>
            </a:pPr>
            <a:r>
              <a:rPr kumimoji="0" lang="zh-CN" altLang="en-US" sz="1800" i="0" u="none" strike="noStrike" kern="0" cap="none" spc="0" normalizeH="0" baseline="0" noProof="0" dirty="0">
                <a:ln>
                  <a:noFill/>
                </a:ln>
                <a:solidFill>
                  <a:srgbClr val="000008"/>
                </a:solidFill>
                <a:effectLst/>
                <a:uLnTx/>
                <a:uFillTx/>
                <a:latin typeface="+mn-ea"/>
                <a:ea typeface="+mn-ea"/>
              </a:rPr>
              <a:t>函数说明：</a:t>
            </a:r>
            <a:endParaRPr kumimoji="0" lang="en-US" altLang="zh-CN" sz="1800" i="0" u="none" strike="noStrike" kern="0" cap="none" spc="0" normalizeH="0" baseline="0" noProof="0" dirty="0">
              <a:ln>
                <a:noFill/>
              </a:ln>
              <a:solidFill>
                <a:srgbClr val="000008"/>
              </a:solidFill>
              <a:effectLst/>
              <a:uLnTx/>
              <a:uFillTx/>
              <a:latin typeface="+mn-ea"/>
              <a:ea typeface="+mn-ea"/>
            </a:endParaRPr>
          </a:p>
          <a:p>
            <a:pPr lvl="0">
              <a:lnSpc>
                <a:spcPct val="150000"/>
              </a:lnSpc>
              <a:spcBef>
                <a:spcPts val="0"/>
              </a:spcBef>
              <a:buClr>
                <a:schemeClr val="accent1"/>
              </a:buClr>
              <a:buSzPct val="60000"/>
            </a:pPr>
            <a:r>
              <a:rPr lang="zh-CN" altLang="en-US" sz="1800" kern="0" dirty="0">
                <a:solidFill>
                  <a:srgbClr val="000008"/>
                </a:solidFill>
                <a:latin typeface="+mn-ea"/>
                <a:ea typeface="+mn-ea"/>
              </a:rPr>
              <a:t>如果没有共享内存与键值</a:t>
            </a:r>
            <a:r>
              <a:rPr lang="en-US" altLang="zh-CN" sz="1800" kern="0" dirty="0">
                <a:solidFill>
                  <a:srgbClr val="000008"/>
                </a:solidFill>
                <a:latin typeface="+mn-ea"/>
                <a:ea typeface="+mn-ea"/>
              </a:rPr>
              <a:t>key</a:t>
            </a:r>
            <a:r>
              <a:rPr lang="zh-CN" altLang="en-US" sz="1800" kern="0" dirty="0">
                <a:solidFill>
                  <a:srgbClr val="000008"/>
                </a:solidFill>
                <a:latin typeface="+mn-ea"/>
                <a:ea typeface="+mn-ea"/>
              </a:rPr>
              <a:t>相对应，并且</a:t>
            </a:r>
            <a:r>
              <a:rPr lang="en-US" altLang="zh-CN" sz="1800" kern="0" dirty="0" err="1">
                <a:solidFill>
                  <a:srgbClr val="000008"/>
                </a:solidFill>
                <a:latin typeface="+mn-ea"/>
                <a:ea typeface="+mn-ea"/>
              </a:rPr>
              <a:t>shmflg</a:t>
            </a:r>
            <a:r>
              <a:rPr lang="zh-CN" altLang="en-US" sz="1800" kern="0" dirty="0">
                <a:solidFill>
                  <a:srgbClr val="000008"/>
                </a:solidFill>
                <a:latin typeface="+mn-ea"/>
                <a:ea typeface="+mn-ea"/>
              </a:rPr>
              <a:t>中包含</a:t>
            </a:r>
            <a:r>
              <a:rPr lang="en-US" altLang="zh-CN" sz="1800" kern="0" dirty="0">
                <a:solidFill>
                  <a:srgbClr val="000008"/>
                </a:solidFill>
                <a:latin typeface="+mn-ea"/>
                <a:ea typeface="+mn-ea"/>
              </a:rPr>
              <a:t>IPC_CREAT</a:t>
            </a:r>
            <a:r>
              <a:rPr lang="zh-CN" altLang="en-US" sz="1800" kern="0" dirty="0">
                <a:solidFill>
                  <a:srgbClr val="000008"/>
                </a:solidFill>
                <a:latin typeface="+mn-ea"/>
                <a:ea typeface="+mn-ea"/>
              </a:rPr>
              <a:t>标志位，就创建一个新的共享内存。</a:t>
            </a:r>
            <a:endParaRPr lang="en-US" altLang="zh-CN" sz="1800" kern="0" dirty="0">
              <a:solidFill>
                <a:srgbClr val="000008"/>
              </a:solidFill>
              <a:latin typeface="+mn-ea"/>
              <a:ea typeface="+mn-ea"/>
            </a:endParaRPr>
          </a:p>
          <a:p>
            <a:pPr lvl="0">
              <a:lnSpc>
                <a:spcPct val="150000"/>
              </a:lnSpc>
              <a:spcBef>
                <a:spcPts val="0"/>
              </a:spcBef>
              <a:buClr>
                <a:schemeClr val="accent1"/>
              </a:buClr>
              <a:buSzPct val="60000"/>
            </a:pPr>
            <a:r>
              <a:rPr lang="en-US" altLang="zh-CN" sz="1800" kern="0" dirty="0">
                <a:solidFill>
                  <a:srgbClr val="000008"/>
                </a:solidFill>
                <a:latin typeface="+mn-ea"/>
                <a:ea typeface="+mn-ea"/>
              </a:rPr>
              <a:t>Key</a:t>
            </a:r>
            <a:r>
              <a:rPr lang="zh-CN" altLang="en-US" sz="1800" kern="0" dirty="0">
                <a:solidFill>
                  <a:srgbClr val="000008"/>
                </a:solidFill>
                <a:latin typeface="+mn-ea"/>
                <a:ea typeface="+mn-ea"/>
              </a:rPr>
              <a:t>参数设置为</a:t>
            </a:r>
            <a:r>
              <a:rPr lang="en-US" altLang="zh-CN" sz="1800" kern="0" dirty="0">
                <a:solidFill>
                  <a:srgbClr val="000008"/>
                </a:solidFill>
                <a:latin typeface="+mn-ea"/>
                <a:ea typeface="+mn-ea"/>
              </a:rPr>
              <a:t>IPC_PRIVATE, </a:t>
            </a:r>
            <a:r>
              <a:rPr lang="zh-CN" altLang="en-US" sz="1800" kern="0" dirty="0">
                <a:solidFill>
                  <a:srgbClr val="000008"/>
                </a:solidFill>
                <a:latin typeface="+mn-ea"/>
                <a:ea typeface="+mn-ea"/>
              </a:rPr>
              <a:t>创建一个当前进程的私有共享内存。</a:t>
            </a:r>
            <a:endParaRPr lang="en-US" altLang="zh-CN" sz="1800" kern="0" dirty="0">
              <a:solidFill>
                <a:srgbClr val="000008"/>
              </a:solidFill>
              <a:latin typeface="+mn-ea"/>
              <a:ea typeface="+mn-ea"/>
            </a:endParaRPr>
          </a:p>
        </p:txBody>
      </p:sp>
      <p:sp>
        <p:nvSpPr>
          <p:cNvPr id="9" name="Rectangle 2"/>
          <p:cNvSpPr>
            <a:spLocks noChangeArrowheads="1"/>
          </p:cNvSpPr>
          <p:nvPr/>
        </p:nvSpPr>
        <p:spPr bwMode="auto">
          <a:xfrm>
            <a:off x="974035" y="120491"/>
            <a:ext cx="3689257" cy="563562"/>
          </a:xfrm>
          <a:prstGeom prst="rect">
            <a:avLst/>
          </a:prstGeom>
          <a:noFill/>
          <a:ln w="9525">
            <a:noFill/>
            <a:miter lim="800000"/>
            <a:headEnd/>
            <a:tailEnd/>
          </a:ln>
          <a:effectLst/>
        </p:spPr>
        <p:txBody>
          <a:bodyPr anchor="ctr"/>
          <a:lstStyle/>
          <a:p>
            <a:r>
              <a:rPr lang="en-US" altLang="zh-CN" b="1" smtClean="0">
                <a:solidFill>
                  <a:srgbClr val="000008"/>
                </a:solidFill>
                <a:latin typeface="+mn-ea"/>
                <a:ea typeface="+mn-ea"/>
              </a:rPr>
              <a:t>3 </a:t>
            </a:r>
            <a:r>
              <a:rPr lang="zh-CN" altLang="en-US" b="1" smtClean="0">
                <a:solidFill>
                  <a:srgbClr val="000008"/>
                </a:solidFill>
                <a:latin typeface="+mn-ea"/>
                <a:ea typeface="+mn-ea"/>
              </a:rPr>
              <a:t>共享</a:t>
            </a:r>
            <a:r>
              <a:rPr lang="zh-CN" altLang="en-US" b="1" dirty="0">
                <a:solidFill>
                  <a:srgbClr val="000008"/>
                </a:solidFill>
                <a:latin typeface="+mn-ea"/>
                <a:ea typeface="+mn-ea"/>
              </a:rPr>
              <a:t>内存</a:t>
            </a:r>
          </a:p>
        </p:txBody>
      </p:sp>
      <p:sp>
        <p:nvSpPr>
          <p:cNvPr id="11" name="Rectangle 2"/>
          <p:cNvSpPr txBox="1">
            <a:spLocks/>
          </p:cNvSpPr>
          <p:nvPr/>
        </p:nvSpPr>
        <p:spPr>
          <a:xfrm>
            <a:off x="583665" y="1027329"/>
            <a:ext cx="2050205" cy="450501"/>
          </a:xfrm>
          <a:prstGeom prst="rect">
            <a:avLst/>
          </a:prstGeom>
          <a:solidFill>
            <a:srgbClr val="0000CC"/>
          </a:solidFill>
        </p:spPr>
        <p:txBody>
          <a:bodyPr anchor="ctr" anchorCtr="0"/>
          <a:lstStyle/>
          <a:p>
            <a:pPr lvl="0" algn="ctr">
              <a:defRPr/>
            </a:pPr>
            <a:r>
              <a:rPr lang="zh-CN" altLang="en-US" sz="2400" b="1" kern="0">
                <a:solidFill>
                  <a:schemeClr val="tx2"/>
                </a:solidFill>
                <a:latin typeface="+mj-lt"/>
                <a:ea typeface="+mj-ea"/>
                <a:cs typeface="+mj-cs"/>
              </a:rPr>
              <a:t>相关重要</a:t>
            </a:r>
            <a:r>
              <a:rPr lang="zh-CN" altLang="en-US" sz="2400" b="1" kern="0" smtClean="0">
                <a:solidFill>
                  <a:schemeClr val="tx2"/>
                </a:solidFill>
                <a:latin typeface="+mj-lt"/>
                <a:ea typeface="+mj-ea"/>
                <a:cs typeface="+mj-cs"/>
              </a:rPr>
              <a:t>函数</a:t>
            </a:r>
            <a:endParaRPr lang="zh-CN" altLang="en-US" sz="2400" b="1" kern="0">
              <a:solidFill>
                <a:schemeClr val="tx2"/>
              </a:solidFill>
              <a:latin typeface="+mj-lt"/>
              <a:ea typeface="+mj-ea"/>
              <a:cs typeface="+mj-cs"/>
            </a:endParaRPr>
          </a:p>
        </p:txBody>
      </p:sp>
    </p:spTree>
    <p:extLst>
      <p:ext uri="{BB962C8B-B14F-4D97-AF65-F5344CB8AC3E}">
        <p14:creationId xmlns:p14="http://schemas.microsoft.com/office/powerpoint/2010/main" val="1432785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linds(horizontal)">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638936960"/>
              </p:ext>
            </p:extLst>
          </p:nvPr>
        </p:nvGraphicFramePr>
        <p:xfrm>
          <a:off x="670560" y="2736850"/>
          <a:ext cx="7913370" cy="3703320"/>
        </p:xfrm>
        <a:graphic>
          <a:graphicData uri="http://schemas.openxmlformats.org/drawingml/2006/table">
            <a:tbl>
              <a:tblPr firstRow="1" bandRow="1">
                <a:tableStyleId>{D7AC3CCA-C797-4891-BE02-D94E43425B78}</a:tableStyleId>
              </a:tblPr>
              <a:tblGrid>
                <a:gridCol w="1470533">
                  <a:extLst>
                    <a:ext uri="{9D8B030D-6E8A-4147-A177-3AD203B41FA5}">
                      <a16:colId xmlns:a16="http://schemas.microsoft.com/office/drawing/2014/main" xmlns="" val="20000"/>
                    </a:ext>
                  </a:extLst>
                </a:gridCol>
                <a:gridCol w="6442837">
                  <a:extLst>
                    <a:ext uri="{9D8B030D-6E8A-4147-A177-3AD203B41FA5}">
                      <a16:colId xmlns:a16="http://schemas.microsoft.com/office/drawing/2014/main" xmlns="" val="20001"/>
                    </a:ext>
                  </a:extLst>
                </a:gridCol>
              </a:tblGrid>
              <a:tr h="383540">
                <a:tc>
                  <a:txBody>
                    <a:bodyPr/>
                    <a:lstStyle/>
                    <a:p>
                      <a:r>
                        <a:rPr lang="zh-CN" altLang="en-US" sz="1800" b="0" dirty="0">
                          <a:solidFill>
                            <a:sysClr val="windowText" lastClr="000000"/>
                          </a:solidFill>
                          <a:latin typeface="+mn-ea"/>
                          <a:ea typeface="+mn-ea"/>
                        </a:rPr>
                        <a:t>函数原型</a:t>
                      </a:r>
                    </a:p>
                  </a:txBody>
                  <a:tcPr anchor="ct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tc>
                  <a:txBody>
                    <a:bodyPr/>
                    <a:lstStyle/>
                    <a:p>
                      <a:r>
                        <a:rPr lang="en-US" altLang="zh-CN" sz="1800" b="0" dirty="0">
                          <a:solidFill>
                            <a:sysClr val="windowText" lastClr="000000"/>
                          </a:solidFill>
                          <a:latin typeface="+mn-ea"/>
                          <a:ea typeface="+mn-ea"/>
                        </a:rPr>
                        <a:t>char  </a:t>
                      </a:r>
                      <a:r>
                        <a:rPr lang="zh-CN" altLang="en-US" sz="1800" b="0" dirty="0">
                          <a:solidFill>
                            <a:sysClr val="windowText" lastClr="000000"/>
                          </a:solidFill>
                          <a:latin typeface="+mn-ea"/>
                          <a:ea typeface="+mn-ea"/>
                        </a:rPr>
                        <a:t>* </a:t>
                      </a:r>
                      <a:r>
                        <a:rPr lang="en-US" altLang="zh-CN" sz="1800" b="0" dirty="0" err="1">
                          <a:solidFill>
                            <a:sysClr val="windowText" lastClr="000000"/>
                          </a:solidFill>
                          <a:latin typeface="+mn-ea"/>
                          <a:ea typeface="+mn-ea"/>
                        </a:rPr>
                        <a:t>shmat</a:t>
                      </a:r>
                      <a:r>
                        <a:rPr lang="en-US" altLang="zh-CN" sz="1800" b="0" dirty="0">
                          <a:solidFill>
                            <a:sysClr val="windowText" lastClr="000000"/>
                          </a:solidFill>
                          <a:latin typeface="+mn-ea"/>
                          <a:ea typeface="+mn-ea"/>
                        </a:rPr>
                        <a:t>( </a:t>
                      </a:r>
                      <a:r>
                        <a:rPr lang="en-US" altLang="zh-CN" sz="1800" b="0" dirty="0" err="1">
                          <a:solidFill>
                            <a:sysClr val="windowText" lastClr="000000"/>
                          </a:solidFill>
                          <a:latin typeface="+mn-ea"/>
                          <a:ea typeface="+mn-ea"/>
                        </a:rPr>
                        <a:t>int</a:t>
                      </a:r>
                      <a:r>
                        <a:rPr lang="en-US" altLang="zh-CN" sz="1800" b="0" dirty="0">
                          <a:solidFill>
                            <a:sysClr val="windowText" lastClr="000000"/>
                          </a:solidFill>
                          <a:latin typeface="+mn-ea"/>
                          <a:ea typeface="+mn-ea"/>
                        </a:rPr>
                        <a:t>  </a:t>
                      </a:r>
                      <a:r>
                        <a:rPr lang="en-US" altLang="zh-CN" sz="1800" b="0" dirty="0" err="1">
                          <a:solidFill>
                            <a:sysClr val="windowText" lastClr="000000"/>
                          </a:solidFill>
                          <a:latin typeface="+mn-ea"/>
                          <a:ea typeface="+mn-ea"/>
                        </a:rPr>
                        <a:t>shmid</a:t>
                      </a:r>
                      <a:r>
                        <a:rPr lang="zh-CN" altLang="en-US" sz="1800" b="0" dirty="0">
                          <a:solidFill>
                            <a:sysClr val="windowText" lastClr="000000"/>
                          </a:solidFill>
                          <a:latin typeface="+mn-ea"/>
                          <a:ea typeface="+mn-ea"/>
                        </a:rPr>
                        <a:t>， </a:t>
                      </a:r>
                      <a:r>
                        <a:rPr lang="en-US" altLang="zh-CN" sz="1800" b="0" dirty="0">
                          <a:solidFill>
                            <a:sysClr val="windowText" lastClr="000000"/>
                          </a:solidFill>
                          <a:latin typeface="+mn-ea"/>
                          <a:ea typeface="+mn-ea"/>
                        </a:rPr>
                        <a:t>const  void  </a:t>
                      </a:r>
                      <a:r>
                        <a:rPr lang="zh-CN" altLang="en-US" sz="1800" b="0" dirty="0">
                          <a:solidFill>
                            <a:sysClr val="windowText" lastClr="000000"/>
                          </a:solidFill>
                          <a:latin typeface="+mn-ea"/>
                          <a:ea typeface="+mn-ea"/>
                        </a:rPr>
                        <a:t>*</a:t>
                      </a:r>
                      <a:r>
                        <a:rPr lang="en-US" altLang="zh-CN" sz="1800" b="0" dirty="0" err="1">
                          <a:solidFill>
                            <a:sysClr val="windowText" lastClr="000000"/>
                          </a:solidFill>
                          <a:latin typeface="+mn-ea"/>
                          <a:ea typeface="+mn-ea"/>
                        </a:rPr>
                        <a:t>shmadder</a:t>
                      </a:r>
                      <a:r>
                        <a:rPr lang="zh-CN" altLang="en-US" sz="1800" b="0" dirty="0">
                          <a:solidFill>
                            <a:sysClr val="windowText" lastClr="000000"/>
                          </a:solidFill>
                          <a:latin typeface="+mn-ea"/>
                          <a:ea typeface="+mn-ea"/>
                        </a:rPr>
                        <a:t>，</a:t>
                      </a:r>
                      <a:r>
                        <a:rPr lang="zh-CN" altLang="en-US" sz="1800" b="0" baseline="0" dirty="0">
                          <a:solidFill>
                            <a:sysClr val="windowText" lastClr="000000"/>
                          </a:solidFill>
                          <a:latin typeface="+mn-ea"/>
                          <a:ea typeface="+mn-ea"/>
                        </a:rPr>
                        <a:t> </a:t>
                      </a:r>
                      <a:r>
                        <a:rPr lang="en-US" altLang="zh-CN" sz="1800" b="0" baseline="0" dirty="0" err="1">
                          <a:solidFill>
                            <a:sysClr val="windowText" lastClr="000000"/>
                          </a:solidFill>
                          <a:latin typeface="+mn-ea"/>
                          <a:ea typeface="+mn-ea"/>
                        </a:rPr>
                        <a:t>int</a:t>
                      </a:r>
                      <a:r>
                        <a:rPr lang="en-US" altLang="zh-CN" sz="1800" b="0" baseline="0" dirty="0">
                          <a:solidFill>
                            <a:sysClr val="windowText" lastClr="000000"/>
                          </a:solidFill>
                          <a:latin typeface="+mn-ea"/>
                          <a:ea typeface="+mn-ea"/>
                        </a:rPr>
                        <a:t>  </a:t>
                      </a:r>
                      <a:r>
                        <a:rPr lang="en-US" altLang="zh-CN" sz="1800" b="0" baseline="0" dirty="0" err="1">
                          <a:solidFill>
                            <a:sysClr val="windowText" lastClr="000000"/>
                          </a:solidFill>
                          <a:latin typeface="+mn-ea"/>
                          <a:ea typeface="+mn-ea"/>
                        </a:rPr>
                        <a:t>shmflg</a:t>
                      </a:r>
                      <a:r>
                        <a:rPr lang="zh-CN" altLang="en-US" sz="1800" b="0" baseline="0" dirty="0">
                          <a:solidFill>
                            <a:sysClr val="windowText" lastClr="000000"/>
                          </a:solidFill>
                          <a:latin typeface="+mn-ea"/>
                          <a:ea typeface="+mn-ea"/>
                        </a:rPr>
                        <a:t>）</a:t>
                      </a:r>
                      <a:endParaRPr lang="en-US" altLang="zh-CN" sz="1800" b="0" dirty="0">
                        <a:solidFill>
                          <a:sysClr val="windowText" lastClr="000000"/>
                        </a:solidFill>
                        <a:latin typeface="+mn-ea"/>
                        <a:ea typeface="+mn-ea"/>
                      </a:endParaRP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extLst>
                  <a:ext uri="{0D108BD9-81ED-4DB2-BD59-A6C34878D82A}">
                    <a16:rowId xmlns:a16="http://schemas.microsoft.com/office/drawing/2014/main" xmlns="" val="10000"/>
                  </a:ext>
                </a:extLst>
              </a:tr>
              <a:tr h="370840">
                <a:tc>
                  <a:txBody>
                    <a:bodyPr/>
                    <a:lstStyle/>
                    <a:p>
                      <a:r>
                        <a:rPr lang="zh-CN" altLang="en-US" sz="1800" b="0" dirty="0">
                          <a:solidFill>
                            <a:sysClr val="windowText" lastClr="000000"/>
                          </a:solidFill>
                          <a:latin typeface="+mn-ea"/>
                          <a:ea typeface="+mn-ea"/>
                        </a:rPr>
                        <a:t>函数参数</a:t>
                      </a:r>
                    </a:p>
                  </a:txBody>
                  <a:tcPr anchor="ct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tc>
                  <a:txBody>
                    <a:bodyPr/>
                    <a:lstStyle/>
                    <a:p>
                      <a:pPr>
                        <a:lnSpc>
                          <a:spcPct val="150000"/>
                        </a:lnSpc>
                      </a:pPr>
                      <a:r>
                        <a:rPr lang="en-US" altLang="zh-CN" sz="1800" b="0" dirty="0" err="1">
                          <a:solidFill>
                            <a:sysClr val="windowText" lastClr="000000"/>
                          </a:solidFill>
                          <a:latin typeface="+mn-ea"/>
                          <a:ea typeface="+mn-ea"/>
                        </a:rPr>
                        <a:t>shmid</a:t>
                      </a:r>
                      <a:r>
                        <a:rPr lang="zh-CN" altLang="en-US" sz="1800" b="0" baseline="0" dirty="0">
                          <a:solidFill>
                            <a:sysClr val="windowText" lastClr="000000"/>
                          </a:solidFill>
                          <a:latin typeface="+mn-ea"/>
                          <a:ea typeface="+mn-ea"/>
                        </a:rPr>
                        <a:t>：要映射的共享内存标识符</a:t>
                      </a:r>
                      <a:endParaRPr lang="en-US" altLang="zh-CN" sz="1800" b="0" baseline="0" dirty="0">
                        <a:solidFill>
                          <a:sysClr val="windowText" lastClr="000000"/>
                        </a:solidFill>
                        <a:latin typeface="+mn-ea"/>
                        <a:ea typeface="+mn-ea"/>
                      </a:endParaRPr>
                    </a:p>
                    <a:p>
                      <a:pPr>
                        <a:lnSpc>
                          <a:spcPct val="150000"/>
                        </a:lnSpc>
                      </a:pPr>
                      <a:r>
                        <a:rPr lang="en-US" altLang="zh-CN" sz="1800" b="0" dirty="0" err="1">
                          <a:solidFill>
                            <a:sysClr val="windowText" lastClr="000000"/>
                          </a:solidFill>
                          <a:latin typeface="+mn-ea"/>
                          <a:ea typeface="+mn-ea"/>
                        </a:rPr>
                        <a:t>shmadder</a:t>
                      </a:r>
                      <a:r>
                        <a:rPr lang="zh-CN" altLang="en-US" sz="1800" b="0" baseline="0" dirty="0">
                          <a:solidFill>
                            <a:sysClr val="windowText" lastClr="000000"/>
                          </a:solidFill>
                          <a:latin typeface="+mn-ea"/>
                          <a:ea typeface="+mn-ea"/>
                        </a:rPr>
                        <a:t>：指定共享内存连接到当前进程中的地址位置，通常为空，表示让系统来选择共享内存的地址。</a:t>
                      </a:r>
                      <a:endParaRPr lang="en-US" altLang="zh-CN" sz="1800" b="0" baseline="0" dirty="0">
                        <a:solidFill>
                          <a:sysClr val="windowText" lastClr="000000"/>
                        </a:solidFill>
                        <a:latin typeface="+mn-ea"/>
                        <a:ea typeface="+mn-ea"/>
                      </a:endParaRPr>
                    </a:p>
                    <a:p>
                      <a:pPr>
                        <a:lnSpc>
                          <a:spcPct val="150000"/>
                        </a:lnSpc>
                      </a:pPr>
                      <a:r>
                        <a:rPr lang="en-US" altLang="zh-CN" sz="1800" b="0" baseline="0" dirty="0" err="1">
                          <a:solidFill>
                            <a:sysClr val="windowText" lastClr="000000"/>
                          </a:solidFill>
                          <a:latin typeface="+mn-ea"/>
                          <a:ea typeface="+mn-ea"/>
                        </a:rPr>
                        <a:t>shmflg</a:t>
                      </a:r>
                      <a:r>
                        <a:rPr lang="zh-CN" altLang="en-US" sz="1800" b="0" baseline="0" dirty="0">
                          <a:solidFill>
                            <a:sysClr val="windowText" lastClr="000000"/>
                          </a:solidFill>
                          <a:latin typeface="+mn-ea"/>
                          <a:ea typeface="+mn-ea"/>
                        </a:rPr>
                        <a:t>：是一组标志位。默认取值为</a:t>
                      </a:r>
                      <a:r>
                        <a:rPr lang="en-US" altLang="zh-CN" sz="1800" b="0" baseline="0" dirty="0">
                          <a:solidFill>
                            <a:sysClr val="windowText" lastClr="000000"/>
                          </a:solidFill>
                          <a:latin typeface="+mn-ea"/>
                          <a:ea typeface="+mn-ea"/>
                        </a:rPr>
                        <a:t>0</a:t>
                      </a:r>
                      <a:r>
                        <a:rPr lang="zh-CN" altLang="en-US" sz="1800" b="0" baseline="0" dirty="0">
                          <a:solidFill>
                            <a:sysClr val="windowText" lastClr="000000"/>
                          </a:solidFill>
                          <a:latin typeface="+mn-ea"/>
                          <a:ea typeface="+mn-ea"/>
                        </a:rPr>
                        <a:t>，表示共享内存可读写； 取值</a:t>
                      </a:r>
                      <a:r>
                        <a:rPr lang="en-US" altLang="zh-CN" sz="1800" b="0" baseline="0" dirty="0">
                          <a:solidFill>
                            <a:sysClr val="windowText" lastClr="000000"/>
                          </a:solidFill>
                          <a:latin typeface="+mn-ea"/>
                          <a:ea typeface="+mn-ea"/>
                        </a:rPr>
                        <a:t>SHM_RDONLY</a:t>
                      </a:r>
                      <a:r>
                        <a:rPr lang="zh-CN" altLang="en-US" sz="1800" b="0" baseline="0" dirty="0">
                          <a:solidFill>
                            <a:sysClr val="windowText" lastClr="000000"/>
                          </a:solidFill>
                          <a:latin typeface="+mn-ea"/>
                          <a:ea typeface="+mn-ea"/>
                        </a:rPr>
                        <a:t>表示共享内存只读；</a:t>
                      </a:r>
                      <a:endParaRPr lang="en-US" altLang="zh-CN" sz="1800" b="0" baseline="0" dirty="0">
                        <a:solidFill>
                          <a:sysClr val="windowText" lastClr="000000"/>
                        </a:solidFill>
                        <a:latin typeface="+mn-ea"/>
                        <a:ea typeface="+mn-ea"/>
                      </a:endParaRP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extLst>
                  <a:ext uri="{0D108BD9-81ED-4DB2-BD59-A6C34878D82A}">
                    <a16:rowId xmlns:a16="http://schemas.microsoft.com/office/drawing/2014/main" xmlns="" val="10001"/>
                  </a:ext>
                </a:extLst>
              </a:tr>
              <a:tr h="370840">
                <a:tc>
                  <a:txBody>
                    <a:bodyPr/>
                    <a:lstStyle/>
                    <a:p>
                      <a:r>
                        <a:rPr lang="zh-CN" altLang="en-US" sz="1800" b="0" dirty="0">
                          <a:solidFill>
                            <a:sysClr val="windowText" lastClr="000000"/>
                          </a:solidFill>
                          <a:latin typeface="+mn-ea"/>
                          <a:ea typeface="+mn-ea"/>
                        </a:rPr>
                        <a:t>函数返回值</a:t>
                      </a:r>
                    </a:p>
                  </a:txBody>
                  <a:tcPr anchor="ct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tc>
                  <a:txBody>
                    <a:bodyPr/>
                    <a:lstStyle/>
                    <a:p>
                      <a:pPr>
                        <a:lnSpc>
                          <a:spcPct val="150000"/>
                        </a:lnSpc>
                      </a:pPr>
                      <a:r>
                        <a:rPr lang="zh-CN" altLang="en-US" sz="1800" b="0" dirty="0">
                          <a:solidFill>
                            <a:sysClr val="windowText" lastClr="000000"/>
                          </a:solidFill>
                          <a:latin typeface="+mn-ea"/>
                          <a:ea typeface="+mn-ea"/>
                        </a:rPr>
                        <a:t>若映射共享内存成功：则返回进程空间中被映射的区域地址；</a:t>
                      </a:r>
                      <a:endParaRPr lang="en-US" altLang="zh-CN" sz="1800" b="0" dirty="0">
                        <a:solidFill>
                          <a:sysClr val="windowText" lastClr="000000"/>
                        </a:solidFill>
                        <a:latin typeface="+mn-ea"/>
                        <a:ea typeface="+mn-ea"/>
                      </a:endParaRPr>
                    </a:p>
                    <a:p>
                      <a:pPr>
                        <a:lnSpc>
                          <a:spcPct val="150000"/>
                        </a:lnSpc>
                      </a:pPr>
                      <a:r>
                        <a:rPr lang="zh-CN" altLang="en-US" sz="1800" b="0" dirty="0">
                          <a:solidFill>
                            <a:sysClr val="windowText" lastClr="000000"/>
                          </a:solidFill>
                          <a:latin typeface="+mn-ea"/>
                          <a:ea typeface="+mn-ea"/>
                        </a:rPr>
                        <a:t>失败：返回</a:t>
                      </a:r>
                      <a:r>
                        <a:rPr lang="en-US" altLang="zh-CN" sz="1800" b="0" dirty="0">
                          <a:solidFill>
                            <a:sysClr val="windowText" lastClr="000000"/>
                          </a:solidFill>
                          <a:latin typeface="+mn-ea"/>
                          <a:ea typeface="+mn-ea"/>
                        </a:rPr>
                        <a:t>-1</a:t>
                      </a:r>
                      <a:endParaRPr lang="zh-CN" altLang="en-US" sz="1800" b="0" dirty="0">
                        <a:solidFill>
                          <a:sysClr val="windowText" lastClr="000000"/>
                        </a:solidFill>
                        <a:latin typeface="+mn-ea"/>
                        <a:ea typeface="+mn-ea"/>
                      </a:endParaRP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extLst>
                  <a:ext uri="{0D108BD9-81ED-4DB2-BD59-A6C34878D82A}">
                    <a16:rowId xmlns:a16="http://schemas.microsoft.com/office/drawing/2014/main" xmlns="" val="10002"/>
                  </a:ext>
                </a:extLst>
              </a:tr>
            </a:tbl>
          </a:graphicData>
        </a:graphic>
      </p:graphicFrame>
      <p:sp>
        <p:nvSpPr>
          <p:cNvPr id="6" name="Rectangle 3"/>
          <p:cNvSpPr txBox="1">
            <a:spLocks/>
          </p:cNvSpPr>
          <p:nvPr/>
        </p:nvSpPr>
        <p:spPr>
          <a:xfrm>
            <a:off x="579727" y="1698863"/>
            <a:ext cx="8013560" cy="952897"/>
          </a:xfrm>
          <a:prstGeom prst="rect">
            <a:avLst/>
          </a:prstGeom>
        </p:spPr>
        <p:txBody>
          <a:bodyPr/>
          <a:lstStyle/>
          <a:p>
            <a:pPr lvl="0">
              <a:lnSpc>
                <a:spcPct val="150000"/>
              </a:lnSpc>
              <a:spcBef>
                <a:spcPts val="0"/>
              </a:spcBef>
              <a:buClr>
                <a:schemeClr val="accent1"/>
              </a:buClr>
              <a:buSzPct val="60000"/>
            </a:pPr>
            <a:r>
              <a:rPr lang="zh-CN" altLang="en-US" sz="1800" kern="0" dirty="0">
                <a:solidFill>
                  <a:srgbClr val="000008"/>
                </a:solidFill>
                <a:latin typeface="+mn-ea"/>
                <a:ea typeface="+mn-ea"/>
              </a:rPr>
              <a:t>第一次创建完共享内存，不能被任何进程访问，</a:t>
            </a:r>
            <a:r>
              <a:rPr lang="en-US" altLang="zh-CN" sz="1800" kern="0" dirty="0" err="1">
                <a:solidFill>
                  <a:srgbClr val="000008"/>
                </a:solidFill>
                <a:latin typeface="+mn-ea"/>
                <a:ea typeface="+mn-ea"/>
              </a:rPr>
              <a:t>shmat</a:t>
            </a:r>
            <a:r>
              <a:rPr lang="en-US" altLang="zh-CN" sz="1800" kern="0" dirty="0">
                <a:solidFill>
                  <a:srgbClr val="000008"/>
                </a:solidFill>
                <a:latin typeface="+mn-ea"/>
                <a:ea typeface="+mn-ea"/>
              </a:rPr>
              <a:t>( ) </a:t>
            </a:r>
            <a:r>
              <a:rPr lang="zh-CN" altLang="en-US" sz="1800" kern="0" dirty="0">
                <a:solidFill>
                  <a:srgbClr val="000008"/>
                </a:solidFill>
                <a:latin typeface="+mn-ea"/>
                <a:ea typeface="+mn-ea"/>
              </a:rPr>
              <a:t>函数的作用就是用来启动对该共享内存的访问，并将共享内存连接到一个进程的逻辑地址空间中。</a:t>
            </a:r>
            <a:endParaRPr kumimoji="0" lang="en-US" altLang="zh-CN" sz="1800" i="0" u="none" strike="noStrike" kern="0" cap="none" spc="0" normalizeH="0" baseline="0" noProof="0" dirty="0">
              <a:ln>
                <a:noFill/>
              </a:ln>
              <a:solidFill>
                <a:srgbClr val="000008"/>
              </a:solidFill>
              <a:effectLst/>
              <a:uLnTx/>
              <a:uFillTx/>
              <a:latin typeface="+mn-ea"/>
              <a:ea typeface="+mn-ea"/>
            </a:endParaRPr>
          </a:p>
        </p:txBody>
      </p:sp>
      <p:sp>
        <p:nvSpPr>
          <p:cNvPr id="8" name="Rectangle 2"/>
          <p:cNvSpPr>
            <a:spLocks noChangeArrowheads="1"/>
          </p:cNvSpPr>
          <p:nvPr/>
        </p:nvSpPr>
        <p:spPr bwMode="auto">
          <a:xfrm>
            <a:off x="974035" y="120491"/>
            <a:ext cx="3689257" cy="563562"/>
          </a:xfrm>
          <a:prstGeom prst="rect">
            <a:avLst/>
          </a:prstGeom>
          <a:noFill/>
          <a:ln w="9525">
            <a:noFill/>
            <a:miter lim="800000"/>
            <a:headEnd/>
            <a:tailEnd/>
          </a:ln>
          <a:effectLst/>
        </p:spPr>
        <p:txBody>
          <a:bodyPr anchor="ctr"/>
          <a:lstStyle/>
          <a:p>
            <a:r>
              <a:rPr lang="en-US" altLang="zh-CN" b="1" smtClean="0">
                <a:solidFill>
                  <a:srgbClr val="000008"/>
                </a:solidFill>
                <a:latin typeface="+mn-ea"/>
                <a:ea typeface="+mn-ea"/>
              </a:rPr>
              <a:t>3 </a:t>
            </a:r>
            <a:r>
              <a:rPr lang="zh-CN" altLang="en-US" b="1" smtClean="0">
                <a:solidFill>
                  <a:srgbClr val="000008"/>
                </a:solidFill>
                <a:latin typeface="+mn-ea"/>
                <a:ea typeface="+mn-ea"/>
              </a:rPr>
              <a:t>共享</a:t>
            </a:r>
            <a:r>
              <a:rPr lang="zh-CN" altLang="en-US" b="1" dirty="0">
                <a:solidFill>
                  <a:srgbClr val="000008"/>
                </a:solidFill>
                <a:latin typeface="+mn-ea"/>
                <a:ea typeface="+mn-ea"/>
              </a:rPr>
              <a:t>内存</a:t>
            </a:r>
          </a:p>
        </p:txBody>
      </p:sp>
      <p:sp>
        <p:nvSpPr>
          <p:cNvPr id="9" name="Rectangle 2"/>
          <p:cNvSpPr txBox="1">
            <a:spLocks/>
          </p:cNvSpPr>
          <p:nvPr/>
        </p:nvSpPr>
        <p:spPr>
          <a:xfrm>
            <a:off x="583665" y="1027329"/>
            <a:ext cx="2050205" cy="450501"/>
          </a:xfrm>
          <a:prstGeom prst="rect">
            <a:avLst/>
          </a:prstGeom>
          <a:solidFill>
            <a:srgbClr val="0000CC"/>
          </a:solidFill>
        </p:spPr>
        <p:txBody>
          <a:bodyPr anchor="ctr" anchorCtr="0"/>
          <a:lstStyle/>
          <a:p>
            <a:pPr lvl="0" algn="ctr">
              <a:defRPr/>
            </a:pPr>
            <a:r>
              <a:rPr lang="zh-CN" altLang="en-US" sz="2400" b="1" kern="0">
                <a:solidFill>
                  <a:schemeClr val="tx2"/>
                </a:solidFill>
                <a:latin typeface="+mj-lt"/>
                <a:ea typeface="+mj-ea"/>
                <a:cs typeface="+mj-cs"/>
              </a:rPr>
              <a:t>相关重要</a:t>
            </a:r>
            <a:r>
              <a:rPr lang="zh-CN" altLang="en-US" sz="2400" b="1" kern="0" smtClean="0">
                <a:solidFill>
                  <a:schemeClr val="tx2"/>
                </a:solidFill>
                <a:latin typeface="+mj-lt"/>
                <a:ea typeface="+mj-ea"/>
                <a:cs typeface="+mj-cs"/>
              </a:rPr>
              <a:t>函数</a:t>
            </a:r>
            <a:endParaRPr lang="zh-CN" altLang="en-US" sz="2400" b="1" kern="0">
              <a:solidFill>
                <a:schemeClr val="tx2"/>
              </a:solidFill>
              <a:latin typeface="+mj-lt"/>
              <a:ea typeface="+mj-ea"/>
              <a:cs typeface="+mj-cs"/>
            </a:endParaRPr>
          </a:p>
        </p:txBody>
      </p:sp>
    </p:spTree>
    <p:extLst>
      <p:ext uri="{BB962C8B-B14F-4D97-AF65-F5344CB8AC3E}">
        <p14:creationId xmlns:p14="http://schemas.microsoft.com/office/powerpoint/2010/main" val="232708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2517190744"/>
              </p:ext>
            </p:extLst>
          </p:nvPr>
        </p:nvGraphicFramePr>
        <p:xfrm>
          <a:off x="855504" y="3136900"/>
          <a:ext cx="7152360" cy="1376680"/>
        </p:xfrm>
        <a:graphic>
          <a:graphicData uri="http://schemas.openxmlformats.org/drawingml/2006/table">
            <a:tbl>
              <a:tblPr firstRow="1" bandRow="1">
                <a:tableStyleId>{D7AC3CCA-C797-4891-BE02-D94E43425B78}</a:tableStyleId>
              </a:tblPr>
              <a:tblGrid>
                <a:gridCol w="1532305">
                  <a:extLst>
                    <a:ext uri="{9D8B030D-6E8A-4147-A177-3AD203B41FA5}">
                      <a16:colId xmlns:a16="http://schemas.microsoft.com/office/drawing/2014/main" xmlns="" val="20000"/>
                    </a:ext>
                  </a:extLst>
                </a:gridCol>
                <a:gridCol w="5620055">
                  <a:extLst>
                    <a:ext uri="{9D8B030D-6E8A-4147-A177-3AD203B41FA5}">
                      <a16:colId xmlns:a16="http://schemas.microsoft.com/office/drawing/2014/main" xmlns="" val="20001"/>
                    </a:ext>
                  </a:extLst>
                </a:gridCol>
              </a:tblGrid>
              <a:tr h="248920">
                <a:tc>
                  <a:txBody>
                    <a:bodyPr/>
                    <a:lstStyle/>
                    <a:p>
                      <a:r>
                        <a:rPr lang="zh-CN" altLang="en-US" sz="1800" b="0" dirty="0">
                          <a:solidFill>
                            <a:sysClr val="windowText" lastClr="000000"/>
                          </a:solidFill>
                          <a:latin typeface="+mn-ea"/>
                          <a:ea typeface="+mn-ea"/>
                        </a:rPr>
                        <a:t>函数原型</a:t>
                      </a:r>
                    </a:p>
                  </a:txBody>
                  <a:tcPr anchor="ct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tc>
                  <a:txBody>
                    <a:bodyPr/>
                    <a:lstStyle/>
                    <a:p>
                      <a:r>
                        <a:rPr lang="en-US" altLang="zh-CN" sz="1800" b="0" dirty="0" err="1">
                          <a:solidFill>
                            <a:sysClr val="windowText" lastClr="000000"/>
                          </a:solidFill>
                          <a:latin typeface="+mn-ea"/>
                          <a:ea typeface="+mn-ea"/>
                        </a:rPr>
                        <a:t>int</a:t>
                      </a:r>
                      <a:r>
                        <a:rPr lang="en-US" altLang="zh-CN" sz="1800" b="0" dirty="0">
                          <a:solidFill>
                            <a:sysClr val="windowText" lastClr="000000"/>
                          </a:solidFill>
                          <a:latin typeface="+mn-ea"/>
                          <a:ea typeface="+mn-ea"/>
                        </a:rPr>
                        <a:t>  </a:t>
                      </a:r>
                      <a:r>
                        <a:rPr lang="en-US" altLang="zh-CN" sz="1800" b="0" dirty="0" err="1">
                          <a:solidFill>
                            <a:sysClr val="windowText" lastClr="000000"/>
                          </a:solidFill>
                          <a:latin typeface="+mn-ea"/>
                          <a:ea typeface="+mn-ea"/>
                        </a:rPr>
                        <a:t>shmdt</a:t>
                      </a:r>
                      <a:r>
                        <a:rPr lang="en-US" altLang="zh-CN" sz="1800" b="0" dirty="0">
                          <a:solidFill>
                            <a:sysClr val="windowText" lastClr="000000"/>
                          </a:solidFill>
                          <a:latin typeface="+mn-ea"/>
                          <a:ea typeface="+mn-ea"/>
                        </a:rPr>
                        <a:t>( const  void  </a:t>
                      </a:r>
                      <a:r>
                        <a:rPr lang="zh-CN" altLang="en-US" sz="1800" b="0" dirty="0">
                          <a:solidFill>
                            <a:sysClr val="windowText" lastClr="000000"/>
                          </a:solidFill>
                          <a:latin typeface="+mn-ea"/>
                          <a:ea typeface="+mn-ea"/>
                        </a:rPr>
                        <a:t>* </a:t>
                      </a:r>
                      <a:r>
                        <a:rPr lang="en-US" altLang="zh-CN" sz="1800" b="0" dirty="0" err="1">
                          <a:solidFill>
                            <a:sysClr val="windowText" lastClr="000000"/>
                          </a:solidFill>
                          <a:latin typeface="+mn-ea"/>
                          <a:ea typeface="+mn-ea"/>
                        </a:rPr>
                        <a:t>shmaddr</a:t>
                      </a:r>
                      <a:r>
                        <a:rPr lang="zh-CN" altLang="en-US" sz="1800" b="0" baseline="0" dirty="0">
                          <a:solidFill>
                            <a:sysClr val="windowText" lastClr="000000"/>
                          </a:solidFill>
                          <a:latin typeface="+mn-ea"/>
                          <a:ea typeface="+mn-ea"/>
                        </a:rPr>
                        <a:t>）</a:t>
                      </a:r>
                      <a:endParaRPr lang="en-US" altLang="zh-CN" sz="1800" b="0" dirty="0">
                        <a:solidFill>
                          <a:sysClr val="windowText" lastClr="000000"/>
                        </a:solidFill>
                        <a:latin typeface="+mn-ea"/>
                        <a:ea typeface="+mn-ea"/>
                      </a:endParaRP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extLst>
                  <a:ext uri="{0D108BD9-81ED-4DB2-BD59-A6C34878D82A}">
                    <a16:rowId xmlns:a16="http://schemas.microsoft.com/office/drawing/2014/main" xmlns="" val="10000"/>
                  </a:ext>
                </a:extLst>
              </a:tr>
              <a:tr h="370840">
                <a:tc>
                  <a:txBody>
                    <a:bodyPr/>
                    <a:lstStyle/>
                    <a:p>
                      <a:r>
                        <a:rPr lang="zh-CN" altLang="en-US" sz="1800" b="0" dirty="0">
                          <a:solidFill>
                            <a:sysClr val="windowText" lastClr="000000"/>
                          </a:solidFill>
                          <a:latin typeface="+mn-ea"/>
                          <a:ea typeface="+mn-ea"/>
                        </a:rPr>
                        <a:t>函数参数</a:t>
                      </a:r>
                    </a:p>
                  </a:txBody>
                  <a:tcPr anchor="ct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tc>
                  <a:txBody>
                    <a:bodyPr/>
                    <a:lstStyle/>
                    <a:p>
                      <a:r>
                        <a:rPr lang="en-US" altLang="zh-CN" sz="1800" b="0" baseline="0" dirty="0" err="1">
                          <a:solidFill>
                            <a:sysClr val="windowText" lastClr="000000"/>
                          </a:solidFill>
                          <a:latin typeface="+mn-ea"/>
                          <a:ea typeface="+mn-ea"/>
                        </a:rPr>
                        <a:t>shmaddr</a:t>
                      </a:r>
                      <a:r>
                        <a:rPr lang="zh-CN" altLang="en-US" sz="1800" b="0" baseline="0" dirty="0">
                          <a:solidFill>
                            <a:sysClr val="windowText" lastClr="000000"/>
                          </a:solidFill>
                          <a:latin typeface="+mn-ea"/>
                          <a:ea typeface="+mn-ea"/>
                        </a:rPr>
                        <a:t>： 被映射的共享内存地址段</a:t>
                      </a:r>
                      <a:endParaRPr lang="en-US" altLang="zh-CN" sz="1800" b="0" baseline="0" dirty="0">
                        <a:solidFill>
                          <a:sysClr val="windowText" lastClr="000000"/>
                        </a:solidFill>
                        <a:latin typeface="+mn-ea"/>
                        <a:ea typeface="+mn-ea"/>
                      </a:endParaRP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extLst>
                  <a:ext uri="{0D108BD9-81ED-4DB2-BD59-A6C34878D82A}">
                    <a16:rowId xmlns:a16="http://schemas.microsoft.com/office/drawing/2014/main" xmlns="" val="10001"/>
                  </a:ext>
                </a:extLst>
              </a:tr>
              <a:tr h="370840">
                <a:tc>
                  <a:txBody>
                    <a:bodyPr/>
                    <a:lstStyle/>
                    <a:p>
                      <a:r>
                        <a:rPr lang="zh-CN" altLang="en-US" sz="1800" b="0" dirty="0">
                          <a:solidFill>
                            <a:sysClr val="windowText" lastClr="000000"/>
                          </a:solidFill>
                          <a:latin typeface="+mn-ea"/>
                          <a:ea typeface="+mn-ea"/>
                        </a:rPr>
                        <a:t>函数返回值</a:t>
                      </a:r>
                    </a:p>
                  </a:txBody>
                  <a:tcPr anchor="ct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tc>
                  <a:txBody>
                    <a:bodyPr/>
                    <a:lstStyle/>
                    <a:p>
                      <a:r>
                        <a:rPr lang="zh-CN" altLang="en-US" sz="1800" b="0" dirty="0">
                          <a:solidFill>
                            <a:sysClr val="windowText" lastClr="000000"/>
                          </a:solidFill>
                          <a:latin typeface="+mn-ea"/>
                          <a:ea typeface="+mn-ea"/>
                        </a:rPr>
                        <a:t>成功：返回</a:t>
                      </a:r>
                      <a:r>
                        <a:rPr lang="en-US" altLang="zh-CN" sz="1800" b="0" dirty="0">
                          <a:solidFill>
                            <a:sysClr val="windowText" lastClr="000000"/>
                          </a:solidFill>
                          <a:latin typeface="+mn-ea"/>
                          <a:ea typeface="+mn-ea"/>
                        </a:rPr>
                        <a:t>0</a:t>
                      </a:r>
                      <a:r>
                        <a:rPr lang="zh-CN" altLang="en-US" sz="1800" b="0" dirty="0">
                          <a:solidFill>
                            <a:sysClr val="windowText" lastClr="000000"/>
                          </a:solidFill>
                          <a:latin typeface="+mn-ea"/>
                          <a:ea typeface="+mn-ea"/>
                        </a:rPr>
                        <a:t>；</a:t>
                      </a:r>
                      <a:endParaRPr lang="en-US" altLang="zh-CN" sz="1800" b="0" dirty="0">
                        <a:solidFill>
                          <a:sysClr val="windowText" lastClr="000000"/>
                        </a:solidFill>
                        <a:latin typeface="+mn-ea"/>
                        <a:ea typeface="+mn-ea"/>
                      </a:endParaRPr>
                    </a:p>
                    <a:p>
                      <a:r>
                        <a:rPr lang="zh-CN" altLang="en-US" sz="1800" b="0" dirty="0">
                          <a:solidFill>
                            <a:sysClr val="windowText" lastClr="000000"/>
                          </a:solidFill>
                          <a:latin typeface="+mn-ea"/>
                          <a:ea typeface="+mn-ea"/>
                        </a:rPr>
                        <a:t>失败：返回</a:t>
                      </a:r>
                      <a:r>
                        <a:rPr lang="en-US" altLang="zh-CN" sz="1800" b="0" dirty="0">
                          <a:solidFill>
                            <a:sysClr val="windowText" lastClr="000000"/>
                          </a:solidFill>
                          <a:latin typeface="+mn-ea"/>
                          <a:ea typeface="+mn-ea"/>
                        </a:rPr>
                        <a:t>-1</a:t>
                      </a:r>
                      <a:r>
                        <a:rPr lang="zh-CN" altLang="en-US" sz="1800" b="0" dirty="0">
                          <a:solidFill>
                            <a:sysClr val="windowText" lastClr="000000"/>
                          </a:solidFill>
                          <a:latin typeface="+mn-ea"/>
                          <a:ea typeface="+mn-ea"/>
                        </a:rPr>
                        <a:t>；</a:t>
                      </a: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extLst>
                  <a:ext uri="{0D108BD9-81ED-4DB2-BD59-A6C34878D82A}">
                    <a16:rowId xmlns:a16="http://schemas.microsoft.com/office/drawing/2014/main" xmlns="" val="10002"/>
                  </a:ext>
                </a:extLst>
              </a:tr>
            </a:tbl>
          </a:graphicData>
        </a:graphic>
      </p:graphicFrame>
      <p:sp>
        <p:nvSpPr>
          <p:cNvPr id="5" name="Rectangle 3"/>
          <p:cNvSpPr txBox="1">
            <a:spLocks/>
          </p:cNvSpPr>
          <p:nvPr/>
        </p:nvSpPr>
        <p:spPr>
          <a:xfrm>
            <a:off x="583665" y="1671619"/>
            <a:ext cx="7696039" cy="907177"/>
          </a:xfrm>
          <a:prstGeom prst="rect">
            <a:avLst/>
          </a:prstGeom>
        </p:spPr>
        <p:txBody>
          <a:bodyPr/>
          <a:lstStyle/>
          <a:p>
            <a:pPr lvl="0" algn="just">
              <a:lnSpc>
                <a:spcPct val="150000"/>
              </a:lnSpc>
              <a:spcBef>
                <a:spcPts val="0"/>
              </a:spcBef>
              <a:buClr>
                <a:schemeClr val="accent1"/>
              </a:buClr>
              <a:buSzPct val="60000"/>
            </a:pPr>
            <a:r>
              <a:rPr lang="en-US" altLang="zh-CN" sz="2000" kern="0" dirty="0" err="1">
                <a:solidFill>
                  <a:srgbClr val="000008"/>
                </a:solidFill>
                <a:latin typeface="+mn-ea"/>
                <a:ea typeface="+mn-ea"/>
              </a:rPr>
              <a:t>shmdt</a:t>
            </a:r>
            <a:r>
              <a:rPr lang="en-US" altLang="zh-CN" sz="2000" kern="0" dirty="0">
                <a:solidFill>
                  <a:srgbClr val="000008"/>
                </a:solidFill>
                <a:latin typeface="+mn-ea"/>
                <a:ea typeface="+mn-ea"/>
              </a:rPr>
              <a:t>( ) </a:t>
            </a:r>
            <a:r>
              <a:rPr lang="zh-CN" altLang="en-US" sz="2000" kern="0" dirty="0">
                <a:solidFill>
                  <a:srgbClr val="000008"/>
                </a:solidFill>
                <a:latin typeface="+mn-ea"/>
                <a:ea typeface="+mn-ea"/>
              </a:rPr>
              <a:t>函数用于将共享内存从当前进程中分离。注意，将共享内存分离并不是删除它，只是使该共享内存对当前进程不再可用。</a:t>
            </a:r>
            <a:endParaRPr kumimoji="0" lang="en-US" altLang="zh-CN" sz="2000" i="0" u="none" strike="noStrike" kern="0" cap="none" spc="0" normalizeH="0" baseline="0" noProof="0" dirty="0">
              <a:ln>
                <a:noFill/>
              </a:ln>
              <a:solidFill>
                <a:srgbClr val="000008"/>
              </a:solidFill>
              <a:effectLst/>
              <a:uLnTx/>
              <a:uFillTx/>
              <a:latin typeface="+mn-ea"/>
              <a:ea typeface="+mn-ea"/>
            </a:endParaRPr>
          </a:p>
        </p:txBody>
      </p:sp>
      <p:sp>
        <p:nvSpPr>
          <p:cNvPr id="6" name="Rectangle 2"/>
          <p:cNvSpPr>
            <a:spLocks noChangeArrowheads="1"/>
          </p:cNvSpPr>
          <p:nvPr/>
        </p:nvSpPr>
        <p:spPr bwMode="auto">
          <a:xfrm>
            <a:off x="974035" y="120491"/>
            <a:ext cx="3689257" cy="563562"/>
          </a:xfrm>
          <a:prstGeom prst="rect">
            <a:avLst/>
          </a:prstGeom>
          <a:noFill/>
          <a:ln w="9525">
            <a:noFill/>
            <a:miter lim="800000"/>
            <a:headEnd/>
            <a:tailEnd/>
          </a:ln>
          <a:effectLst/>
        </p:spPr>
        <p:txBody>
          <a:bodyPr anchor="ctr"/>
          <a:lstStyle/>
          <a:p>
            <a:r>
              <a:rPr lang="en-US" altLang="zh-CN" b="1" smtClean="0">
                <a:solidFill>
                  <a:srgbClr val="000008"/>
                </a:solidFill>
                <a:latin typeface="+mn-ea"/>
                <a:ea typeface="+mn-ea"/>
              </a:rPr>
              <a:t>3 </a:t>
            </a:r>
            <a:r>
              <a:rPr lang="zh-CN" altLang="en-US" b="1" smtClean="0">
                <a:solidFill>
                  <a:srgbClr val="000008"/>
                </a:solidFill>
                <a:latin typeface="+mn-ea"/>
                <a:ea typeface="+mn-ea"/>
              </a:rPr>
              <a:t>共享</a:t>
            </a:r>
            <a:r>
              <a:rPr lang="zh-CN" altLang="en-US" b="1" dirty="0">
                <a:solidFill>
                  <a:srgbClr val="000008"/>
                </a:solidFill>
                <a:latin typeface="+mn-ea"/>
                <a:ea typeface="+mn-ea"/>
              </a:rPr>
              <a:t>内存</a:t>
            </a:r>
          </a:p>
        </p:txBody>
      </p:sp>
      <p:sp>
        <p:nvSpPr>
          <p:cNvPr id="8" name="Rectangle 2"/>
          <p:cNvSpPr txBox="1">
            <a:spLocks/>
          </p:cNvSpPr>
          <p:nvPr/>
        </p:nvSpPr>
        <p:spPr>
          <a:xfrm>
            <a:off x="583665" y="1027329"/>
            <a:ext cx="2050205" cy="450501"/>
          </a:xfrm>
          <a:prstGeom prst="rect">
            <a:avLst/>
          </a:prstGeom>
          <a:solidFill>
            <a:srgbClr val="0000CC"/>
          </a:solidFill>
        </p:spPr>
        <p:txBody>
          <a:bodyPr anchor="ctr" anchorCtr="0"/>
          <a:lstStyle/>
          <a:p>
            <a:pPr lvl="0" algn="ctr">
              <a:defRPr/>
            </a:pPr>
            <a:r>
              <a:rPr lang="zh-CN" altLang="en-US" sz="2400" b="1" kern="0">
                <a:solidFill>
                  <a:schemeClr val="tx2"/>
                </a:solidFill>
                <a:latin typeface="+mj-lt"/>
                <a:ea typeface="+mj-ea"/>
                <a:cs typeface="+mj-cs"/>
              </a:rPr>
              <a:t>相关重要</a:t>
            </a:r>
            <a:r>
              <a:rPr lang="zh-CN" altLang="en-US" sz="2400" b="1" kern="0" smtClean="0">
                <a:solidFill>
                  <a:schemeClr val="tx2"/>
                </a:solidFill>
                <a:latin typeface="+mj-lt"/>
                <a:ea typeface="+mj-ea"/>
                <a:cs typeface="+mj-cs"/>
              </a:rPr>
              <a:t>函数</a:t>
            </a:r>
            <a:endParaRPr lang="zh-CN" altLang="en-US" sz="2400" b="1" kern="0">
              <a:solidFill>
                <a:schemeClr val="tx2"/>
              </a:solidFill>
              <a:latin typeface="+mj-lt"/>
              <a:ea typeface="+mj-ea"/>
              <a:cs typeface="+mj-cs"/>
            </a:endParaRPr>
          </a:p>
        </p:txBody>
      </p:sp>
    </p:spTree>
    <p:extLst>
      <p:ext uri="{BB962C8B-B14F-4D97-AF65-F5344CB8AC3E}">
        <p14:creationId xmlns:p14="http://schemas.microsoft.com/office/powerpoint/2010/main" val="468544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174786281"/>
              </p:ext>
            </p:extLst>
          </p:nvPr>
        </p:nvGraphicFramePr>
        <p:xfrm>
          <a:off x="228600" y="2057493"/>
          <a:ext cx="8743950" cy="1920240"/>
        </p:xfrm>
        <a:graphic>
          <a:graphicData uri="http://schemas.openxmlformats.org/drawingml/2006/table">
            <a:tbl>
              <a:tblPr firstRow="1" bandRow="1">
                <a:tableStyleId>{D7AC3CCA-C797-4891-BE02-D94E43425B78}</a:tableStyleId>
              </a:tblPr>
              <a:tblGrid>
                <a:gridCol w="1206500">
                  <a:extLst>
                    <a:ext uri="{9D8B030D-6E8A-4147-A177-3AD203B41FA5}">
                      <a16:colId xmlns:a16="http://schemas.microsoft.com/office/drawing/2014/main" xmlns="" val="20000"/>
                    </a:ext>
                  </a:extLst>
                </a:gridCol>
                <a:gridCol w="7537450">
                  <a:extLst>
                    <a:ext uri="{9D8B030D-6E8A-4147-A177-3AD203B41FA5}">
                      <a16:colId xmlns:a16="http://schemas.microsoft.com/office/drawing/2014/main" xmlns="" val="20001"/>
                    </a:ext>
                  </a:extLst>
                </a:gridCol>
              </a:tblGrid>
              <a:tr h="248920">
                <a:tc>
                  <a:txBody>
                    <a:bodyPr/>
                    <a:lstStyle/>
                    <a:p>
                      <a:r>
                        <a:rPr lang="zh-CN" altLang="en-US" sz="1800" b="0" dirty="0">
                          <a:solidFill>
                            <a:sysClr val="windowText" lastClr="000000"/>
                          </a:solidFill>
                          <a:latin typeface="+mn-ea"/>
                          <a:ea typeface="+mn-ea"/>
                        </a:rPr>
                        <a:t>函数原型</a:t>
                      </a:r>
                    </a:p>
                  </a:txBody>
                  <a:tcPr anchor="ct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tc>
                  <a:txBody>
                    <a:bodyPr/>
                    <a:lstStyle/>
                    <a:p>
                      <a:r>
                        <a:rPr lang="en-US" altLang="zh-CN" sz="1800" b="0" dirty="0" err="1">
                          <a:solidFill>
                            <a:sysClr val="windowText" lastClr="000000"/>
                          </a:solidFill>
                          <a:latin typeface="+mn-ea"/>
                          <a:ea typeface="+mn-ea"/>
                        </a:rPr>
                        <a:t>int</a:t>
                      </a:r>
                      <a:r>
                        <a:rPr lang="en-US" altLang="zh-CN" sz="1800" b="0" dirty="0">
                          <a:solidFill>
                            <a:sysClr val="windowText" lastClr="000000"/>
                          </a:solidFill>
                          <a:latin typeface="+mn-ea"/>
                          <a:ea typeface="+mn-ea"/>
                        </a:rPr>
                        <a:t>  </a:t>
                      </a:r>
                      <a:r>
                        <a:rPr lang="en-US" altLang="zh-CN" sz="1800" b="0" dirty="0" err="1">
                          <a:solidFill>
                            <a:sysClr val="windowText" lastClr="000000"/>
                          </a:solidFill>
                          <a:latin typeface="+mn-ea"/>
                          <a:ea typeface="+mn-ea"/>
                        </a:rPr>
                        <a:t>shmctl</a:t>
                      </a:r>
                      <a:r>
                        <a:rPr lang="en-US" altLang="zh-CN" sz="1800" b="0" dirty="0">
                          <a:solidFill>
                            <a:sysClr val="windowText" lastClr="000000"/>
                          </a:solidFill>
                          <a:latin typeface="+mn-ea"/>
                          <a:ea typeface="+mn-ea"/>
                        </a:rPr>
                        <a:t>( </a:t>
                      </a:r>
                      <a:r>
                        <a:rPr lang="en-US" altLang="zh-CN" sz="1800" b="0" dirty="0" err="1">
                          <a:solidFill>
                            <a:sysClr val="windowText" lastClr="000000"/>
                          </a:solidFill>
                          <a:latin typeface="+mn-ea"/>
                          <a:ea typeface="+mn-ea"/>
                        </a:rPr>
                        <a:t>int</a:t>
                      </a:r>
                      <a:r>
                        <a:rPr lang="en-US" altLang="zh-CN" sz="1800" b="0" dirty="0">
                          <a:solidFill>
                            <a:sysClr val="windowText" lastClr="000000"/>
                          </a:solidFill>
                          <a:latin typeface="+mn-ea"/>
                          <a:ea typeface="+mn-ea"/>
                        </a:rPr>
                        <a:t>  </a:t>
                      </a:r>
                      <a:r>
                        <a:rPr lang="en-US" altLang="zh-CN" sz="1800" b="0" dirty="0" err="1">
                          <a:solidFill>
                            <a:sysClr val="windowText" lastClr="000000"/>
                          </a:solidFill>
                          <a:latin typeface="+mn-ea"/>
                          <a:ea typeface="+mn-ea"/>
                        </a:rPr>
                        <a:t>shmid</a:t>
                      </a:r>
                      <a:r>
                        <a:rPr lang="zh-CN" altLang="en-US" sz="1800" b="0" dirty="0">
                          <a:solidFill>
                            <a:sysClr val="windowText" lastClr="000000"/>
                          </a:solidFill>
                          <a:latin typeface="+mn-ea"/>
                          <a:ea typeface="+mn-ea"/>
                        </a:rPr>
                        <a:t>，</a:t>
                      </a:r>
                      <a:r>
                        <a:rPr lang="en-US" altLang="zh-CN" sz="1800" b="0" dirty="0" err="1">
                          <a:solidFill>
                            <a:sysClr val="windowText" lastClr="000000"/>
                          </a:solidFill>
                          <a:latin typeface="+mn-ea"/>
                          <a:ea typeface="+mn-ea"/>
                        </a:rPr>
                        <a:t>int</a:t>
                      </a:r>
                      <a:r>
                        <a:rPr lang="en-US" altLang="zh-CN" sz="1800" b="0" dirty="0">
                          <a:solidFill>
                            <a:sysClr val="windowText" lastClr="000000"/>
                          </a:solidFill>
                          <a:latin typeface="+mn-ea"/>
                          <a:ea typeface="+mn-ea"/>
                        </a:rPr>
                        <a:t>  command</a:t>
                      </a:r>
                      <a:r>
                        <a:rPr lang="zh-CN" altLang="en-US" sz="1800" b="0" dirty="0">
                          <a:solidFill>
                            <a:sysClr val="windowText" lastClr="000000"/>
                          </a:solidFill>
                          <a:latin typeface="+mn-ea"/>
                          <a:ea typeface="+mn-ea"/>
                        </a:rPr>
                        <a:t>，</a:t>
                      </a:r>
                      <a:r>
                        <a:rPr lang="zh-CN" altLang="en-US" sz="1800" b="0" baseline="0" dirty="0">
                          <a:solidFill>
                            <a:sysClr val="windowText" lastClr="000000"/>
                          </a:solidFill>
                          <a:latin typeface="+mn-ea"/>
                          <a:ea typeface="+mn-ea"/>
                        </a:rPr>
                        <a:t> </a:t>
                      </a:r>
                      <a:r>
                        <a:rPr lang="en-US" altLang="zh-CN" sz="1800" b="0" baseline="0" dirty="0" err="1">
                          <a:solidFill>
                            <a:sysClr val="windowText" lastClr="000000"/>
                          </a:solidFill>
                          <a:latin typeface="+mn-ea"/>
                          <a:ea typeface="+mn-ea"/>
                        </a:rPr>
                        <a:t>struct</a:t>
                      </a:r>
                      <a:r>
                        <a:rPr lang="en-US" altLang="zh-CN" sz="1800" b="0" baseline="0" dirty="0">
                          <a:solidFill>
                            <a:sysClr val="windowText" lastClr="000000"/>
                          </a:solidFill>
                          <a:latin typeface="+mn-ea"/>
                          <a:ea typeface="+mn-ea"/>
                        </a:rPr>
                        <a:t>  </a:t>
                      </a:r>
                      <a:r>
                        <a:rPr lang="en-US" altLang="zh-CN" sz="1800" b="0" baseline="0" dirty="0" err="1">
                          <a:solidFill>
                            <a:sysClr val="windowText" lastClr="000000"/>
                          </a:solidFill>
                          <a:latin typeface="+mn-ea"/>
                          <a:ea typeface="+mn-ea"/>
                        </a:rPr>
                        <a:t>shhmid_ds</a:t>
                      </a:r>
                      <a:r>
                        <a:rPr lang="en-US" altLang="zh-CN" sz="1800" b="0" baseline="0" dirty="0">
                          <a:solidFill>
                            <a:sysClr val="windowText" lastClr="000000"/>
                          </a:solidFill>
                          <a:latin typeface="+mn-ea"/>
                          <a:ea typeface="+mn-ea"/>
                        </a:rPr>
                        <a:t>  </a:t>
                      </a:r>
                      <a:r>
                        <a:rPr lang="zh-CN" altLang="en-US" sz="1800" b="0" baseline="0" dirty="0">
                          <a:solidFill>
                            <a:sysClr val="windowText" lastClr="000000"/>
                          </a:solidFill>
                          <a:latin typeface="+mn-ea"/>
                          <a:ea typeface="+mn-ea"/>
                        </a:rPr>
                        <a:t>*</a:t>
                      </a:r>
                      <a:r>
                        <a:rPr lang="en-US" altLang="zh-CN" sz="1800" b="0" baseline="0" dirty="0" err="1">
                          <a:solidFill>
                            <a:sysClr val="windowText" lastClr="000000"/>
                          </a:solidFill>
                          <a:latin typeface="+mn-ea"/>
                          <a:ea typeface="+mn-ea"/>
                        </a:rPr>
                        <a:t>buf</a:t>
                      </a:r>
                      <a:r>
                        <a:rPr lang="zh-CN" altLang="en-US" sz="1800" b="0" baseline="0" dirty="0">
                          <a:solidFill>
                            <a:sysClr val="windowText" lastClr="000000"/>
                          </a:solidFill>
                          <a:latin typeface="+mn-ea"/>
                          <a:ea typeface="+mn-ea"/>
                        </a:rPr>
                        <a:t>）</a:t>
                      </a:r>
                      <a:endParaRPr lang="en-US" altLang="zh-CN" sz="1800" b="0" dirty="0">
                        <a:solidFill>
                          <a:sysClr val="windowText" lastClr="000000"/>
                        </a:solidFill>
                        <a:latin typeface="+mn-ea"/>
                        <a:ea typeface="+mn-ea"/>
                      </a:endParaRP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extLst>
                  <a:ext uri="{0D108BD9-81ED-4DB2-BD59-A6C34878D82A}">
                    <a16:rowId xmlns:a16="http://schemas.microsoft.com/office/drawing/2014/main" xmlns="" val="10000"/>
                  </a:ext>
                </a:extLst>
              </a:tr>
              <a:tr h="370840">
                <a:tc>
                  <a:txBody>
                    <a:bodyPr/>
                    <a:lstStyle/>
                    <a:p>
                      <a:r>
                        <a:rPr lang="zh-CN" altLang="en-US" sz="1800" b="0" dirty="0">
                          <a:solidFill>
                            <a:sysClr val="windowText" lastClr="000000"/>
                          </a:solidFill>
                          <a:latin typeface="+mn-ea"/>
                          <a:ea typeface="+mn-ea"/>
                        </a:rPr>
                        <a:t>函数参数</a:t>
                      </a:r>
                    </a:p>
                  </a:txBody>
                  <a:tcPr anchor="ct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tc>
                  <a:txBody>
                    <a:bodyPr/>
                    <a:lstStyle/>
                    <a:p>
                      <a:r>
                        <a:rPr lang="en-US" altLang="zh-CN" sz="1800" b="0" baseline="0" dirty="0" err="1">
                          <a:solidFill>
                            <a:sysClr val="windowText" lastClr="000000"/>
                          </a:solidFill>
                          <a:latin typeface="+mn-ea"/>
                          <a:ea typeface="+mn-ea"/>
                        </a:rPr>
                        <a:t>shmid</a:t>
                      </a:r>
                      <a:r>
                        <a:rPr lang="zh-CN" altLang="en-US" sz="1800" b="0" baseline="0" dirty="0">
                          <a:solidFill>
                            <a:sysClr val="windowText" lastClr="000000"/>
                          </a:solidFill>
                          <a:latin typeface="+mn-ea"/>
                          <a:ea typeface="+mn-ea"/>
                        </a:rPr>
                        <a:t>：被映射的共享内存标识符</a:t>
                      </a:r>
                      <a:endParaRPr lang="en-US" altLang="zh-CN" sz="1800" b="0" baseline="0" dirty="0">
                        <a:solidFill>
                          <a:sysClr val="windowText" lastClr="000000"/>
                        </a:solidFill>
                        <a:latin typeface="+mn-ea"/>
                        <a:ea typeface="+mn-ea"/>
                      </a:endParaRPr>
                    </a:p>
                    <a:p>
                      <a:r>
                        <a:rPr lang="en-US" altLang="zh-CN" sz="1800" b="0" baseline="0" dirty="0" err="1">
                          <a:solidFill>
                            <a:sysClr val="windowText" lastClr="000000"/>
                          </a:solidFill>
                          <a:latin typeface="+mn-ea"/>
                          <a:ea typeface="+mn-ea"/>
                        </a:rPr>
                        <a:t>cmd</a:t>
                      </a:r>
                      <a:r>
                        <a:rPr lang="zh-CN" altLang="en-US" sz="1800" b="0" baseline="0" dirty="0">
                          <a:solidFill>
                            <a:sysClr val="windowText" lastClr="000000"/>
                          </a:solidFill>
                          <a:latin typeface="+mn-ea"/>
                          <a:ea typeface="+mn-ea"/>
                        </a:rPr>
                        <a:t>： 要采取的操作</a:t>
                      </a:r>
                      <a:endParaRPr lang="en-US" altLang="zh-CN" sz="1800" b="0" baseline="0" dirty="0">
                        <a:solidFill>
                          <a:sysClr val="windowText" lastClr="000000"/>
                        </a:solidFill>
                        <a:latin typeface="+mn-ea"/>
                        <a:ea typeface="+mn-ea"/>
                      </a:endParaRPr>
                    </a:p>
                    <a:p>
                      <a:r>
                        <a:rPr lang="en-US" altLang="zh-CN" sz="1800" b="0" baseline="0" dirty="0" err="1">
                          <a:solidFill>
                            <a:sysClr val="windowText" lastClr="000000"/>
                          </a:solidFill>
                          <a:latin typeface="+mn-ea"/>
                          <a:ea typeface="+mn-ea"/>
                        </a:rPr>
                        <a:t>buf</a:t>
                      </a:r>
                      <a:r>
                        <a:rPr lang="zh-CN" altLang="en-US" sz="1800" b="0" baseline="0" dirty="0">
                          <a:solidFill>
                            <a:sysClr val="windowText" lastClr="000000"/>
                          </a:solidFill>
                          <a:latin typeface="+mn-ea"/>
                          <a:ea typeface="+mn-ea"/>
                        </a:rPr>
                        <a:t>：  是一个指针，指向共享内存模式和访问权限的结构</a:t>
                      </a:r>
                      <a:endParaRPr lang="en-US" altLang="zh-CN" sz="1800" b="0" baseline="0" dirty="0">
                        <a:solidFill>
                          <a:sysClr val="windowText" lastClr="000000"/>
                        </a:solidFill>
                        <a:latin typeface="+mn-ea"/>
                        <a:ea typeface="+mn-ea"/>
                      </a:endParaRP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extLst>
                  <a:ext uri="{0D108BD9-81ED-4DB2-BD59-A6C34878D82A}">
                    <a16:rowId xmlns:a16="http://schemas.microsoft.com/office/drawing/2014/main" xmlns="" val="10001"/>
                  </a:ext>
                </a:extLst>
              </a:tr>
              <a:tr h="370840">
                <a:tc>
                  <a:txBody>
                    <a:bodyPr/>
                    <a:lstStyle/>
                    <a:p>
                      <a:r>
                        <a:rPr lang="zh-CN" altLang="en-US" sz="1800" b="0" dirty="0">
                          <a:solidFill>
                            <a:sysClr val="windowText" lastClr="000000"/>
                          </a:solidFill>
                          <a:latin typeface="+mn-ea"/>
                          <a:ea typeface="+mn-ea"/>
                        </a:rPr>
                        <a:t>函数返回值</a:t>
                      </a:r>
                    </a:p>
                  </a:txBody>
                  <a:tcPr anchor="ct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tc>
                  <a:txBody>
                    <a:bodyPr/>
                    <a:lstStyle/>
                    <a:p>
                      <a:r>
                        <a:rPr lang="zh-CN" altLang="en-US" sz="1800" b="0" dirty="0">
                          <a:solidFill>
                            <a:sysClr val="windowText" lastClr="000000"/>
                          </a:solidFill>
                          <a:latin typeface="+mn-ea"/>
                          <a:ea typeface="+mn-ea"/>
                        </a:rPr>
                        <a:t>成功：返回</a:t>
                      </a:r>
                      <a:r>
                        <a:rPr lang="en-US" altLang="zh-CN" sz="1800" b="0" dirty="0">
                          <a:solidFill>
                            <a:sysClr val="windowText" lastClr="000000"/>
                          </a:solidFill>
                          <a:latin typeface="+mn-ea"/>
                          <a:ea typeface="+mn-ea"/>
                        </a:rPr>
                        <a:t>0</a:t>
                      </a:r>
                      <a:r>
                        <a:rPr lang="zh-CN" altLang="en-US" sz="1800" b="0" dirty="0">
                          <a:solidFill>
                            <a:sysClr val="windowText" lastClr="000000"/>
                          </a:solidFill>
                          <a:latin typeface="+mn-ea"/>
                          <a:ea typeface="+mn-ea"/>
                        </a:rPr>
                        <a:t>；</a:t>
                      </a:r>
                      <a:endParaRPr lang="en-US" altLang="zh-CN" sz="1800" b="0" dirty="0">
                        <a:solidFill>
                          <a:sysClr val="windowText" lastClr="000000"/>
                        </a:solidFill>
                        <a:latin typeface="+mn-ea"/>
                        <a:ea typeface="+mn-ea"/>
                      </a:endParaRPr>
                    </a:p>
                    <a:p>
                      <a:r>
                        <a:rPr lang="zh-CN" altLang="en-US" sz="1800" b="0" dirty="0">
                          <a:solidFill>
                            <a:sysClr val="windowText" lastClr="000000"/>
                          </a:solidFill>
                          <a:latin typeface="+mn-ea"/>
                          <a:ea typeface="+mn-ea"/>
                        </a:rPr>
                        <a:t>失败：返回</a:t>
                      </a:r>
                      <a:r>
                        <a:rPr lang="en-US" altLang="zh-CN" sz="1800" b="0" dirty="0">
                          <a:solidFill>
                            <a:sysClr val="windowText" lastClr="000000"/>
                          </a:solidFill>
                          <a:latin typeface="+mn-ea"/>
                          <a:ea typeface="+mn-ea"/>
                        </a:rPr>
                        <a:t>-1</a:t>
                      </a:r>
                      <a:r>
                        <a:rPr lang="zh-CN" altLang="en-US" sz="1800" b="0" dirty="0">
                          <a:solidFill>
                            <a:sysClr val="windowText" lastClr="000000"/>
                          </a:solidFill>
                          <a:latin typeface="+mn-ea"/>
                          <a:ea typeface="+mn-ea"/>
                        </a:rPr>
                        <a:t>；</a:t>
                      </a: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extLst>
                  <a:ext uri="{0D108BD9-81ED-4DB2-BD59-A6C34878D82A}">
                    <a16:rowId xmlns:a16="http://schemas.microsoft.com/office/drawing/2014/main" xmlns="" val="10002"/>
                  </a:ext>
                </a:extLst>
              </a:tr>
            </a:tbl>
          </a:graphicData>
        </a:graphic>
      </p:graphicFrame>
      <p:sp>
        <p:nvSpPr>
          <p:cNvPr id="5" name="Rectangle 3"/>
          <p:cNvSpPr txBox="1">
            <a:spLocks/>
          </p:cNvSpPr>
          <p:nvPr/>
        </p:nvSpPr>
        <p:spPr>
          <a:xfrm>
            <a:off x="556260" y="1506640"/>
            <a:ext cx="8013560" cy="495697"/>
          </a:xfrm>
          <a:prstGeom prst="rect">
            <a:avLst/>
          </a:prstGeom>
        </p:spPr>
        <p:txBody>
          <a:bodyPr/>
          <a:lstStyle/>
          <a:p>
            <a:pPr lvl="0">
              <a:lnSpc>
                <a:spcPct val="150000"/>
              </a:lnSpc>
              <a:spcBef>
                <a:spcPts val="0"/>
              </a:spcBef>
              <a:buClr>
                <a:schemeClr val="accent1"/>
              </a:buClr>
              <a:buSzPct val="60000"/>
            </a:pPr>
            <a:r>
              <a:rPr lang="zh-CN" altLang="en-US" sz="1800" kern="0" dirty="0">
                <a:solidFill>
                  <a:srgbClr val="000008"/>
                </a:solidFill>
                <a:latin typeface="+mn-ea"/>
                <a:ea typeface="+mn-ea"/>
              </a:rPr>
              <a:t>进程与共享内存建立映射之后，</a:t>
            </a:r>
            <a:r>
              <a:rPr lang="en-US" altLang="zh-CN" sz="1800" kern="0" dirty="0" err="1">
                <a:solidFill>
                  <a:srgbClr val="000008"/>
                </a:solidFill>
                <a:latin typeface="+mn-ea"/>
                <a:ea typeface="+mn-ea"/>
              </a:rPr>
              <a:t>shmctl</a:t>
            </a:r>
            <a:r>
              <a:rPr lang="en-US" altLang="zh-CN" sz="1800" kern="0" dirty="0">
                <a:solidFill>
                  <a:srgbClr val="000008"/>
                </a:solidFill>
                <a:latin typeface="+mn-ea"/>
                <a:ea typeface="+mn-ea"/>
              </a:rPr>
              <a:t> ( ) </a:t>
            </a:r>
            <a:r>
              <a:rPr lang="zh-CN" altLang="en-US" sz="1800" kern="0" dirty="0">
                <a:solidFill>
                  <a:srgbClr val="000008"/>
                </a:solidFill>
                <a:latin typeface="+mn-ea"/>
                <a:ea typeface="+mn-ea"/>
              </a:rPr>
              <a:t>函数可以用来控制共享内存。</a:t>
            </a:r>
            <a:endParaRPr kumimoji="0" lang="en-US" altLang="zh-CN" sz="1800" i="0" u="none" strike="noStrike" kern="0" cap="none" spc="0" normalizeH="0" baseline="0" noProof="0" dirty="0">
              <a:ln>
                <a:noFill/>
              </a:ln>
              <a:solidFill>
                <a:srgbClr val="000008"/>
              </a:solidFill>
              <a:effectLst/>
              <a:uLnTx/>
              <a:uFillTx/>
              <a:latin typeface="+mn-ea"/>
              <a:ea typeface="+mn-ea"/>
            </a:endParaRPr>
          </a:p>
        </p:txBody>
      </p:sp>
      <p:graphicFrame>
        <p:nvGraphicFramePr>
          <p:cNvPr id="8" name="表格 7"/>
          <p:cNvGraphicFramePr>
            <a:graphicFrameLocks noGrp="1"/>
          </p:cNvGraphicFramePr>
          <p:nvPr>
            <p:extLst>
              <p:ext uri="{D42A27DB-BD31-4B8C-83A1-F6EECF244321}">
                <p14:modId xmlns:p14="http://schemas.microsoft.com/office/powerpoint/2010/main" val="3224604998"/>
              </p:ext>
            </p:extLst>
          </p:nvPr>
        </p:nvGraphicFramePr>
        <p:xfrm>
          <a:off x="594071" y="4253070"/>
          <a:ext cx="5756319" cy="1646129"/>
        </p:xfrm>
        <a:graphic>
          <a:graphicData uri="http://schemas.openxmlformats.org/drawingml/2006/table">
            <a:tbl>
              <a:tblPr firstRow="1" bandRow="1">
                <a:tableStyleId>{72833802-FEF1-4C79-8D5D-14CF1EAF98D9}</a:tableStyleId>
              </a:tblPr>
              <a:tblGrid>
                <a:gridCol w="1019534">
                  <a:extLst>
                    <a:ext uri="{9D8B030D-6E8A-4147-A177-3AD203B41FA5}">
                      <a16:colId xmlns:a16="http://schemas.microsoft.com/office/drawing/2014/main" xmlns="" val="20000"/>
                    </a:ext>
                  </a:extLst>
                </a:gridCol>
                <a:gridCol w="4736785">
                  <a:extLst>
                    <a:ext uri="{9D8B030D-6E8A-4147-A177-3AD203B41FA5}">
                      <a16:colId xmlns:a16="http://schemas.microsoft.com/office/drawing/2014/main" xmlns="" val="20001"/>
                    </a:ext>
                  </a:extLst>
                </a:gridCol>
              </a:tblGrid>
              <a:tr h="250692">
                <a:tc>
                  <a:txBody>
                    <a:bodyPr/>
                    <a:lstStyle/>
                    <a:p>
                      <a:pPr algn="ctr"/>
                      <a:r>
                        <a:rPr lang="en-US" altLang="zh-CN" sz="1400" dirty="0" err="1">
                          <a:solidFill>
                            <a:sysClr val="windowText" lastClr="000000"/>
                          </a:solidFill>
                          <a:latin typeface="+mn-ea"/>
                          <a:ea typeface="+mn-ea"/>
                        </a:rPr>
                        <a:t>cmd</a:t>
                      </a:r>
                      <a:r>
                        <a:rPr lang="zh-CN" altLang="en-US" sz="1400" dirty="0">
                          <a:solidFill>
                            <a:sysClr val="windowText" lastClr="000000"/>
                          </a:solidFill>
                          <a:latin typeface="+mn-ea"/>
                          <a:ea typeface="+mn-ea"/>
                        </a:rPr>
                        <a:t>值</a:t>
                      </a: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tc>
                  <a:txBody>
                    <a:bodyPr/>
                    <a:lstStyle/>
                    <a:p>
                      <a:pPr algn="ctr"/>
                      <a:r>
                        <a:rPr lang="zh-CN" altLang="en-US" sz="1400" dirty="0">
                          <a:solidFill>
                            <a:sysClr val="windowText" lastClr="000000"/>
                          </a:solidFill>
                          <a:latin typeface="+mn-ea"/>
                          <a:ea typeface="+mn-ea"/>
                        </a:rPr>
                        <a:t>说明</a:t>
                      </a: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extLst>
                  <a:ext uri="{0D108BD9-81ED-4DB2-BD59-A6C34878D82A}">
                    <a16:rowId xmlns:a16="http://schemas.microsoft.com/office/drawing/2014/main" xmlns="" val="10000"/>
                  </a:ext>
                </a:extLst>
              </a:tr>
              <a:tr h="225623">
                <a:tc>
                  <a:txBody>
                    <a:bodyPr/>
                    <a:lstStyle/>
                    <a:p>
                      <a:pPr algn="l"/>
                      <a:r>
                        <a:rPr lang="en-US" altLang="zh-CN" sz="1400" dirty="0">
                          <a:solidFill>
                            <a:sysClr val="windowText" lastClr="000000"/>
                          </a:solidFill>
                          <a:latin typeface="+mn-ea"/>
                          <a:ea typeface="+mn-ea"/>
                        </a:rPr>
                        <a:t>IPC_STAT</a:t>
                      </a:r>
                      <a:endParaRPr lang="zh-CN" altLang="en-US" sz="1400" dirty="0">
                        <a:solidFill>
                          <a:sysClr val="windowText" lastClr="000000"/>
                        </a:solidFill>
                        <a:latin typeface="+mn-ea"/>
                        <a:ea typeface="+mn-ea"/>
                      </a:endParaRP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tcPr>
                </a:tc>
                <a:tc>
                  <a:txBody>
                    <a:bodyPr/>
                    <a:lstStyle/>
                    <a:p>
                      <a:r>
                        <a:rPr lang="zh-CN" altLang="en-US" sz="1400" dirty="0">
                          <a:solidFill>
                            <a:sysClr val="windowText" lastClr="000000"/>
                          </a:solidFill>
                          <a:latin typeface="+mn-ea"/>
                          <a:ea typeface="+mn-ea"/>
                        </a:rPr>
                        <a:t>把</a:t>
                      </a:r>
                      <a:r>
                        <a:rPr lang="en-US" altLang="zh-CN" sz="1400" dirty="0" err="1">
                          <a:solidFill>
                            <a:sysClr val="windowText" lastClr="000000"/>
                          </a:solidFill>
                          <a:latin typeface="+mn-ea"/>
                          <a:ea typeface="+mn-ea"/>
                        </a:rPr>
                        <a:t>shmid_ds</a:t>
                      </a:r>
                      <a:r>
                        <a:rPr lang="zh-CN" altLang="en-US" sz="1400" dirty="0">
                          <a:solidFill>
                            <a:sysClr val="windowText" lastClr="000000"/>
                          </a:solidFill>
                          <a:latin typeface="+mn-ea"/>
                          <a:ea typeface="+mn-ea"/>
                        </a:rPr>
                        <a:t>结构中的数据结构设置为共享内存的当前关联值，即用共享内存的当前关联值覆盖</a:t>
                      </a:r>
                      <a:r>
                        <a:rPr lang="en-US" altLang="zh-CN" sz="1400" dirty="0" err="1">
                          <a:solidFill>
                            <a:sysClr val="windowText" lastClr="000000"/>
                          </a:solidFill>
                          <a:latin typeface="+mn-ea"/>
                          <a:ea typeface="+mn-ea"/>
                        </a:rPr>
                        <a:t>shmid_ds</a:t>
                      </a:r>
                      <a:r>
                        <a:rPr lang="zh-CN" altLang="en-US" sz="1400" dirty="0">
                          <a:solidFill>
                            <a:sysClr val="windowText" lastClr="000000"/>
                          </a:solidFill>
                          <a:latin typeface="+mn-ea"/>
                          <a:ea typeface="+mn-ea"/>
                        </a:rPr>
                        <a:t>的值。</a:t>
                      </a: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tcPr>
                </a:tc>
                <a:extLst>
                  <a:ext uri="{0D108BD9-81ED-4DB2-BD59-A6C34878D82A}">
                    <a16:rowId xmlns:a16="http://schemas.microsoft.com/office/drawing/2014/main" xmlns="" val="10001"/>
                  </a:ext>
                </a:extLst>
              </a:tr>
              <a:tr h="225623">
                <a:tc>
                  <a:txBody>
                    <a:bodyPr/>
                    <a:lstStyle/>
                    <a:p>
                      <a:pPr algn="l"/>
                      <a:r>
                        <a:rPr lang="en-US" altLang="zh-CN" sz="1400" dirty="0">
                          <a:solidFill>
                            <a:sysClr val="windowText" lastClr="000000"/>
                          </a:solidFill>
                          <a:latin typeface="+mn-ea"/>
                          <a:ea typeface="+mn-ea"/>
                        </a:rPr>
                        <a:t>IPC_SET</a:t>
                      </a:r>
                      <a:endParaRPr lang="zh-CN" altLang="en-US" sz="1400" dirty="0">
                        <a:solidFill>
                          <a:sysClr val="windowText" lastClr="000000"/>
                        </a:solidFill>
                        <a:latin typeface="+mn-ea"/>
                        <a:ea typeface="+mn-ea"/>
                      </a:endParaRP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tcPr>
                </a:tc>
                <a:tc>
                  <a:txBody>
                    <a:bodyPr/>
                    <a:lstStyle/>
                    <a:p>
                      <a:r>
                        <a:rPr lang="zh-CN" altLang="en-US" sz="1400" dirty="0">
                          <a:solidFill>
                            <a:sysClr val="windowText" lastClr="000000"/>
                          </a:solidFill>
                          <a:latin typeface="+mn-ea"/>
                          <a:ea typeface="+mn-ea"/>
                        </a:rPr>
                        <a:t>如果进程有足够的权限，就把共享内存的当前关联值设置为</a:t>
                      </a:r>
                      <a:r>
                        <a:rPr lang="en-US" altLang="zh-CN" sz="1400" dirty="0" err="1">
                          <a:solidFill>
                            <a:sysClr val="windowText" lastClr="000000"/>
                          </a:solidFill>
                          <a:latin typeface="+mn-ea"/>
                          <a:ea typeface="+mn-ea"/>
                        </a:rPr>
                        <a:t>shmid_ds</a:t>
                      </a:r>
                      <a:r>
                        <a:rPr lang="zh-CN" altLang="en-US" sz="1400" dirty="0">
                          <a:solidFill>
                            <a:sysClr val="windowText" lastClr="000000"/>
                          </a:solidFill>
                          <a:latin typeface="+mn-ea"/>
                          <a:ea typeface="+mn-ea"/>
                        </a:rPr>
                        <a:t>结构中给出的值</a:t>
                      </a: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tcPr>
                </a:tc>
                <a:extLst>
                  <a:ext uri="{0D108BD9-81ED-4DB2-BD59-A6C34878D82A}">
                    <a16:rowId xmlns:a16="http://schemas.microsoft.com/office/drawing/2014/main" xmlns="" val="10002"/>
                  </a:ext>
                </a:extLst>
              </a:tr>
              <a:tr h="305009">
                <a:tc>
                  <a:txBody>
                    <a:bodyPr/>
                    <a:lstStyle/>
                    <a:p>
                      <a:pPr algn="l"/>
                      <a:r>
                        <a:rPr lang="en-US" altLang="zh-CN" sz="1400" dirty="0">
                          <a:solidFill>
                            <a:sysClr val="windowText" lastClr="000000"/>
                          </a:solidFill>
                          <a:latin typeface="+mn-ea"/>
                          <a:ea typeface="+mn-ea"/>
                        </a:rPr>
                        <a:t>IPC_RMID</a:t>
                      </a:r>
                      <a:endParaRPr lang="zh-CN" altLang="en-US" sz="1400" dirty="0">
                        <a:solidFill>
                          <a:sysClr val="windowText" lastClr="000000"/>
                        </a:solidFill>
                        <a:latin typeface="+mn-ea"/>
                        <a:ea typeface="+mn-ea"/>
                      </a:endParaRP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tcPr>
                </a:tc>
                <a:tc>
                  <a:txBody>
                    <a:bodyPr/>
                    <a:lstStyle/>
                    <a:p>
                      <a:r>
                        <a:rPr lang="zh-CN" altLang="en-US" sz="1400" dirty="0">
                          <a:solidFill>
                            <a:sysClr val="windowText" lastClr="000000"/>
                          </a:solidFill>
                          <a:latin typeface="+mn-ea"/>
                          <a:ea typeface="+mn-ea"/>
                        </a:rPr>
                        <a:t>删除共享内存段</a:t>
                      </a: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tcPr>
                </a:tc>
                <a:extLst>
                  <a:ext uri="{0D108BD9-81ED-4DB2-BD59-A6C34878D82A}">
                    <a16:rowId xmlns:a16="http://schemas.microsoft.com/office/drawing/2014/main" xmlns="" val="10003"/>
                  </a:ext>
                </a:extLst>
              </a:tr>
            </a:tbl>
          </a:graphicData>
        </a:graphic>
      </p:graphicFrame>
      <p:grpSp>
        <p:nvGrpSpPr>
          <p:cNvPr id="9" name="组合 8"/>
          <p:cNvGrpSpPr/>
          <p:nvPr/>
        </p:nvGrpSpPr>
        <p:grpSpPr>
          <a:xfrm>
            <a:off x="704228" y="2133351"/>
            <a:ext cx="5142181" cy="2398558"/>
            <a:chOff x="1013040" y="3555380"/>
            <a:chExt cx="4734813" cy="1369581"/>
          </a:xfrm>
        </p:grpSpPr>
        <p:cxnSp>
          <p:nvCxnSpPr>
            <p:cNvPr id="10" name="直接箭头连接符 9"/>
            <p:cNvCxnSpPr>
              <a:stCxn id="11" idx="1"/>
              <a:endCxn id="12" idx="0"/>
            </p:cNvCxnSpPr>
            <p:nvPr/>
          </p:nvCxnSpPr>
          <p:spPr>
            <a:xfrm flipH="1">
              <a:off x="1373231" y="3636478"/>
              <a:ext cx="3033469" cy="1152420"/>
            </a:xfrm>
            <a:prstGeom prst="straightConnector1">
              <a:avLst/>
            </a:prstGeom>
            <a:ln w="25400">
              <a:solidFill>
                <a:srgbClr val="000008"/>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圆角矩形 10"/>
            <p:cNvSpPr/>
            <p:nvPr/>
          </p:nvSpPr>
          <p:spPr>
            <a:xfrm>
              <a:off x="4406700" y="3555380"/>
              <a:ext cx="1341153" cy="162196"/>
            </a:xfrm>
            <a:prstGeom prst="roundRect">
              <a:avLst/>
            </a:prstGeom>
            <a:noFill/>
            <a:ln>
              <a:solidFill>
                <a:srgbClr val="0000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08"/>
                </a:solidFill>
              </a:endParaRPr>
            </a:p>
          </p:txBody>
        </p:sp>
        <p:sp>
          <p:nvSpPr>
            <p:cNvPr id="12" name="圆角矩形 11"/>
            <p:cNvSpPr/>
            <p:nvPr/>
          </p:nvSpPr>
          <p:spPr>
            <a:xfrm>
              <a:off x="1013040" y="4788898"/>
              <a:ext cx="720382" cy="136063"/>
            </a:xfrm>
            <a:prstGeom prst="roundRect">
              <a:avLst/>
            </a:prstGeom>
            <a:noFill/>
            <a:ln>
              <a:solidFill>
                <a:srgbClr val="0000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08"/>
                </a:solidFill>
              </a:endParaRPr>
            </a:p>
          </p:txBody>
        </p:sp>
      </p:grpSp>
      <p:sp>
        <p:nvSpPr>
          <p:cNvPr id="14" name="Rectangle 3"/>
          <p:cNvSpPr txBox="1">
            <a:spLocks/>
          </p:cNvSpPr>
          <p:nvPr/>
        </p:nvSpPr>
        <p:spPr>
          <a:xfrm>
            <a:off x="518965" y="5928605"/>
            <a:ext cx="8013560" cy="495697"/>
          </a:xfrm>
          <a:prstGeom prst="rect">
            <a:avLst/>
          </a:prstGeom>
        </p:spPr>
        <p:txBody>
          <a:bodyPr/>
          <a:lstStyle/>
          <a:p>
            <a:pPr lvl="0">
              <a:lnSpc>
                <a:spcPct val="150000"/>
              </a:lnSpc>
              <a:spcBef>
                <a:spcPts val="0"/>
              </a:spcBef>
              <a:buClr>
                <a:schemeClr val="accent1"/>
              </a:buClr>
              <a:buSzPct val="60000"/>
            </a:pPr>
            <a:r>
              <a:rPr kumimoji="0" lang="zh-CN" altLang="en-US" sz="1800" i="0" u="none" strike="noStrike" kern="0" cap="none" spc="0" normalizeH="0" baseline="0" noProof="0" dirty="0">
                <a:ln>
                  <a:noFill/>
                </a:ln>
                <a:solidFill>
                  <a:srgbClr val="000008"/>
                </a:solidFill>
                <a:effectLst/>
                <a:uLnTx/>
                <a:uFillTx/>
                <a:latin typeface="+mn-ea"/>
                <a:ea typeface="+mn-ea"/>
              </a:rPr>
              <a:t>例如：</a:t>
            </a:r>
            <a:r>
              <a:rPr kumimoji="0" lang="en-US" altLang="zh-CN" sz="1800" i="0" u="none" strike="noStrike" kern="0" cap="none" spc="0" normalizeH="0" baseline="0" noProof="0" dirty="0" err="1">
                <a:ln>
                  <a:noFill/>
                </a:ln>
                <a:solidFill>
                  <a:srgbClr val="000008"/>
                </a:solidFill>
                <a:effectLst/>
                <a:uLnTx/>
                <a:uFillTx/>
                <a:latin typeface="+mn-ea"/>
                <a:ea typeface="+mn-ea"/>
              </a:rPr>
              <a:t>shmctl</a:t>
            </a:r>
            <a:r>
              <a:rPr kumimoji="0" lang="en-US" altLang="zh-CN" sz="1800" i="0" u="none" strike="noStrike" kern="0" cap="none" spc="0" normalizeH="0" baseline="0" noProof="0" dirty="0">
                <a:ln>
                  <a:noFill/>
                </a:ln>
                <a:solidFill>
                  <a:srgbClr val="000008"/>
                </a:solidFill>
                <a:effectLst/>
                <a:uLnTx/>
                <a:uFillTx/>
                <a:latin typeface="+mn-ea"/>
                <a:ea typeface="+mn-ea"/>
              </a:rPr>
              <a:t>( </a:t>
            </a:r>
            <a:r>
              <a:rPr kumimoji="0" lang="en-US" altLang="zh-CN" sz="1800" i="0" u="none" strike="noStrike" kern="0" cap="none" spc="0" normalizeH="0" baseline="0" noProof="0" dirty="0" err="1">
                <a:ln>
                  <a:noFill/>
                </a:ln>
                <a:solidFill>
                  <a:srgbClr val="000008"/>
                </a:solidFill>
                <a:effectLst/>
                <a:uLnTx/>
                <a:uFillTx/>
                <a:latin typeface="+mn-ea"/>
                <a:ea typeface="+mn-ea"/>
              </a:rPr>
              <a:t>shmid</a:t>
            </a:r>
            <a:r>
              <a:rPr kumimoji="0" lang="en-US" altLang="zh-CN" sz="1800" i="0" u="none" strike="noStrike" kern="0" cap="none" spc="0" normalizeH="0" baseline="0" noProof="0" dirty="0">
                <a:ln>
                  <a:noFill/>
                </a:ln>
                <a:solidFill>
                  <a:srgbClr val="000008"/>
                </a:solidFill>
                <a:effectLst/>
                <a:uLnTx/>
                <a:uFillTx/>
                <a:latin typeface="+mn-ea"/>
                <a:ea typeface="+mn-ea"/>
              </a:rPr>
              <a:t>, IPC_RMID,</a:t>
            </a:r>
            <a:r>
              <a:rPr kumimoji="0" lang="en-US" altLang="zh-CN" sz="1800" i="0" u="none" strike="noStrike" kern="0" cap="none" spc="0" normalizeH="0" noProof="0" dirty="0">
                <a:ln>
                  <a:noFill/>
                </a:ln>
                <a:solidFill>
                  <a:srgbClr val="000008"/>
                </a:solidFill>
                <a:effectLst/>
                <a:uLnTx/>
                <a:uFillTx/>
                <a:latin typeface="+mn-ea"/>
                <a:ea typeface="+mn-ea"/>
              </a:rPr>
              <a:t> 0</a:t>
            </a:r>
            <a:r>
              <a:rPr kumimoji="0" lang="zh-CN" altLang="en-US" sz="1800" i="0" u="none" strike="noStrike" kern="0" cap="none" spc="0" normalizeH="0" noProof="0" dirty="0">
                <a:ln>
                  <a:noFill/>
                </a:ln>
                <a:solidFill>
                  <a:srgbClr val="000008"/>
                </a:solidFill>
                <a:effectLst/>
                <a:uLnTx/>
                <a:uFillTx/>
                <a:latin typeface="+mn-ea"/>
                <a:ea typeface="+mn-ea"/>
              </a:rPr>
              <a:t>）  </a:t>
            </a:r>
            <a:r>
              <a:rPr lang="en-US" altLang="zh-CN" sz="1800" kern="0" dirty="0">
                <a:solidFill>
                  <a:srgbClr val="000008"/>
                </a:solidFill>
                <a:latin typeface="+mn-ea"/>
                <a:ea typeface="+mn-ea"/>
              </a:rPr>
              <a:t>   //</a:t>
            </a:r>
            <a:r>
              <a:rPr lang="zh-CN" altLang="en-US" sz="1800" kern="0" dirty="0">
                <a:solidFill>
                  <a:srgbClr val="000008"/>
                </a:solidFill>
                <a:latin typeface="+mn-ea"/>
                <a:ea typeface="+mn-ea"/>
              </a:rPr>
              <a:t>删除</a:t>
            </a:r>
            <a:r>
              <a:rPr lang="en-US" altLang="zh-CN" sz="1800" kern="0" dirty="0" err="1">
                <a:solidFill>
                  <a:srgbClr val="000008"/>
                </a:solidFill>
                <a:latin typeface="+mn-ea"/>
                <a:ea typeface="+mn-ea"/>
              </a:rPr>
              <a:t>shmid</a:t>
            </a:r>
            <a:r>
              <a:rPr lang="zh-CN" altLang="en-US" sz="1800" kern="0" dirty="0">
                <a:solidFill>
                  <a:srgbClr val="000008"/>
                </a:solidFill>
                <a:latin typeface="+mn-ea"/>
                <a:ea typeface="+mn-ea"/>
              </a:rPr>
              <a:t>指示的共享内存</a:t>
            </a:r>
            <a:endParaRPr kumimoji="0" lang="en-US" altLang="zh-CN" sz="1800" i="0" u="none" strike="noStrike" kern="0" cap="none" spc="0" normalizeH="0" noProof="0" dirty="0">
              <a:ln>
                <a:noFill/>
              </a:ln>
              <a:solidFill>
                <a:srgbClr val="000008"/>
              </a:solidFill>
              <a:effectLst/>
              <a:uLnTx/>
              <a:uFillTx/>
              <a:latin typeface="+mn-ea"/>
              <a:ea typeface="+mn-ea"/>
            </a:endParaRPr>
          </a:p>
        </p:txBody>
      </p:sp>
      <p:sp>
        <p:nvSpPr>
          <p:cNvPr id="17" name="Rectangle 3"/>
          <p:cNvSpPr txBox="1">
            <a:spLocks/>
          </p:cNvSpPr>
          <p:nvPr/>
        </p:nvSpPr>
        <p:spPr>
          <a:xfrm>
            <a:off x="6572250" y="4340661"/>
            <a:ext cx="2400300" cy="1380413"/>
          </a:xfrm>
          <a:prstGeom prst="rect">
            <a:avLst/>
          </a:prstGeom>
          <a:solidFill>
            <a:schemeClr val="tx2">
              <a:lumMod val="85000"/>
            </a:schemeClr>
          </a:solidFill>
        </p:spPr>
        <p:txBody>
          <a:bodyPr/>
          <a:lstStyle>
            <a:defPPr>
              <a:defRPr lang="zh-CN"/>
            </a:defPPr>
            <a:lvl1pPr algn="l" rtl="0" fontAlgn="base">
              <a:spcBef>
                <a:spcPct val="0"/>
              </a:spcBef>
              <a:spcAft>
                <a:spcPct val="0"/>
              </a:spcAft>
              <a:defRPr sz="2800" kern="1200">
                <a:solidFill>
                  <a:schemeClr val="tx1"/>
                </a:solidFill>
                <a:latin typeface="Arial" charset="0"/>
                <a:ea typeface="宋体" charset="-122"/>
                <a:cs typeface="+mn-cs"/>
              </a:defRPr>
            </a:lvl1pPr>
            <a:lvl2pPr marL="457200" algn="l" rtl="0" fontAlgn="base">
              <a:spcBef>
                <a:spcPct val="0"/>
              </a:spcBef>
              <a:spcAft>
                <a:spcPct val="0"/>
              </a:spcAft>
              <a:defRPr sz="2800" kern="1200">
                <a:solidFill>
                  <a:schemeClr val="tx1"/>
                </a:solidFill>
                <a:latin typeface="Arial" charset="0"/>
                <a:ea typeface="宋体" charset="-122"/>
                <a:cs typeface="+mn-cs"/>
              </a:defRPr>
            </a:lvl2pPr>
            <a:lvl3pPr marL="914400" algn="l" rtl="0" fontAlgn="base">
              <a:spcBef>
                <a:spcPct val="0"/>
              </a:spcBef>
              <a:spcAft>
                <a:spcPct val="0"/>
              </a:spcAft>
              <a:defRPr sz="2800" kern="1200">
                <a:solidFill>
                  <a:schemeClr val="tx1"/>
                </a:solidFill>
                <a:latin typeface="Arial" charset="0"/>
                <a:ea typeface="宋体" charset="-122"/>
                <a:cs typeface="+mn-cs"/>
              </a:defRPr>
            </a:lvl3pPr>
            <a:lvl4pPr marL="1371600" algn="l" rtl="0" fontAlgn="base">
              <a:spcBef>
                <a:spcPct val="0"/>
              </a:spcBef>
              <a:spcAft>
                <a:spcPct val="0"/>
              </a:spcAft>
              <a:defRPr sz="2800" kern="1200">
                <a:solidFill>
                  <a:schemeClr val="tx1"/>
                </a:solidFill>
                <a:latin typeface="Arial" charset="0"/>
                <a:ea typeface="宋体" charset="-122"/>
                <a:cs typeface="+mn-cs"/>
              </a:defRPr>
            </a:lvl4pPr>
            <a:lvl5pPr marL="1828800" algn="l" rtl="0" fontAlgn="base">
              <a:spcBef>
                <a:spcPct val="0"/>
              </a:spcBef>
              <a:spcAft>
                <a:spcPct val="0"/>
              </a:spcAft>
              <a:defRPr sz="2800" kern="1200">
                <a:solidFill>
                  <a:schemeClr val="tx1"/>
                </a:solidFill>
                <a:latin typeface="Arial" charset="0"/>
                <a:ea typeface="宋体" charset="-122"/>
                <a:cs typeface="+mn-cs"/>
              </a:defRPr>
            </a:lvl5pPr>
            <a:lvl6pPr marL="2286000" algn="l" defTabSz="914400" rtl="0" eaLnBrk="1" latinLnBrk="0" hangingPunct="1">
              <a:defRPr sz="2800" kern="1200">
                <a:solidFill>
                  <a:schemeClr val="tx1"/>
                </a:solidFill>
                <a:latin typeface="Arial" charset="0"/>
                <a:ea typeface="宋体" charset="-122"/>
                <a:cs typeface="+mn-cs"/>
              </a:defRPr>
            </a:lvl6pPr>
            <a:lvl7pPr marL="2743200" algn="l" defTabSz="914400" rtl="0" eaLnBrk="1" latinLnBrk="0" hangingPunct="1">
              <a:defRPr sz="2800" kern="1200">
                <a:solidFill>
                  <a:schemeClr val="tx1"/>
                </a:solidFill>
                <a:latin typeface="Arial" charset="0"/>
                <a:ea typeface="宋体" charset="-122"/>
                <a:cs typeface="+mn-cs"/>
              </a:defRPr>
            </a:lvl7pPr>
            <a:lvl8pPr marL="3200400" algn="l" defTabSz="914400" rtl="0" eaLnBrk="1" latinLnBrk="0" hangingPunct="1">
              <a:defRPr sz="2800" kern="1200">
                <a:solidFill>
                  <a:schemeClr val="tx1"/>
                </a:solidFill>
                <a:latin typeface="Arial" charset="0"/>
                <a:ea typeface="宋体" charset="-122"/>
                <a:cs typeface="+mn-cs"/>
              </a:defRPr>
            </a:lvl8pPr>
            <a:lvl9pPr marL="3657600" algn="l" defTabSz="914400" rtl="0" eaLnBrk="1" latinLnBrk="0" hangingPunct="1">
              <a:defRPr sz="2800" kern="1200">
                <a:solidFill>
                  <a:schemeClr val="tx1"/>
                </a:solidFill>
                <a:latin typeface="Arial" charset="0"/>
                <a:ea typeface="宋体" charset="-122"/>
                <a:cs typeface="+mn-cs"/>
              </a:defRPr>
            </a:lvl9pPr>
          </a:lstStyle>
          <a:p>
            <a:pPr lvl="0">
              <a:spcBef>
                <a:spcPts val="0"/>
              </a:spcBef>
              <a:buClr>
                <a:schemeClr val="accent1"/>
              </a:buClr>
              <a:buSzPct val="60000"/>
            </a:pPr>
            <a:r>
              <a:rPr lang="en-US" altLang="zh-CN" sz="1400" kern="0" dirty="0" err="1">
                <a:solidFill>
                  <a:srgbClr val="000008"/>
                </a:solidFill>
                <a:latin typeface="+mn-ea"/>
                <a:ea typeface="+mn-ea"/>
              </a:rPr>
              <a:t>struct</a:t>
            </a:r>
            <a:r>
              <a:rPr lang="en-US" altLang="zh-CN" sz="1400" kern="0" dirty="0">
                <a:solidFill>
                  <a:srgbClr val="000008"/>
                </a:solidFill>
                <a:latin typeface="+mn-ea"/>
                <a:ea typeface="+mn-ea"/>
              </a:rPr>
              <a:t> </a:t>
            </a:r>
            <a:r>
              <a:rPr lang="en-US" altLang="zh-CN" sz="1400" kern="0" dirty="0" err="1">
                <a:solidFill>
                  <a:srgbClr val="000008"/>
                </a:solidFill>
                <a:latin typeface="+mn-ea"/>
                <a:ea typeface="+mn-ea"/>
              </a:rPr>
              <a:t>shmid_ds</a:t>
            </a:r>
            <a:endParaRPr lang="en-US" altLang="zh-CN" sz="1400" kern="0" dirty="0">
              <a:solidFill>
                <a:srgbClr val="000008"/>
              </a:solidFill>
              <a:latin typeface="+mn-ea"/>
              <a:ea typeface="+mn-ea"/>
            </a:endParaRPr>
          </a:p>
          <a:p>
            <a:pPr lvl="0">
              <a:spcBef>
                <a:spcPts val="0"/>
              </a:spcBef>
              <a:buClr>
                <a:schemeClr val="accent1"/>
              </a:buClr>
              <a:buSzPct val="60000"/>
            </a:pPr>
            <a:r>
              <a:rPr lang="en-US" altLang="zh-CN" sz="1400" kern="0" dirty="0">
                <a:solidFill>
                  <a:srgbClr val="000008"/>
                </a:solidFill>
                <a:latin typeface="+mn-ea"/>
                <a:ea typeface="+mn-ea"/>
              </a:rPr>
              <a:t>{</a:t>
            </a:r>
          </a:p>
          <a:p>
            <a:pPr lvl="0">
              <a:spcBef>
                <a:spcPts val="0"/>
              </a:spcBef>
              <a:buClr>
                <a:schemeClr val="accent1"/>
              </a:buClr>
              <a:buSzPct val="60000"/>
            </a:pPr>
            <a:r>
              <a:rPr lang="en-US" altLang="zh-CN" sz="1400" kern="0" dirty="0">
                <a:solidFill>
                  <a:srgbClr val="000008"/>
                </a:solidFill>
                <a:latin typeface="+mn-ea"/>
                <a:ea typeface="+mn-ea"/>
              </a:rPr>
              <a:t>    </a:t>
            </a:r>
            <a:r>
              <a:rPr lang="en-US" altLang="zh-CN" sz="1400" kern="0" dirty="0" err="1">
                <a:solidFill>
                  <a:srgbClr val="000008"/>
                </a:solidFill>
                <a:latin typeface="+mn-ea"/>
                <a:ea typeface="+mn-ea"/>
              </a:rPr>
              <a:t>uid_t</a:t>
            </a:r>
            <a:r>
              <a:rPr lang="en-US" altLang="zh-CN" sz="1400" kern="0" dirty="0">
                <a:solidFill>
                  <a:srgbClr val="000008"/>
                </a:solidFill>
                <a:latin typeface="+mn-ea"/>
                <a:ea typeface="+mn-ea"/>
              </a:rPr>
              <a:t> shm_perm.uid;</a:t>
            </a:r>
          </a:p>
          <a:p>
            <a:pPr lvl="0">
              <a:spcBef>
                <a:spcPts val="0"/>
              </a:spcBef>
              <a:buClr>
                <a:schemeClr val="accent1"/>
              </a:buClr>
              <a:buSzPct val="60000"/>
            </a:pPr>
            <a:r>
              <a:rPr lang="en-US" altLang="zh-CN" sz="1400" kern="0" dirty="0">
                <a:solidFill>
                  <a:srgbClr val="000008"/>
                </a:solidFill>
                <a:latin typeface="+mn-ea"/>
                <a:ea typeface="+mn-ea"/>
              </a:rPr>
              <a:t>    </a:t>
            </a:r>
            <a:r>
              <a:rPr lang="en-US" altLang="zh-CN" sz="1400" kern="0" dirty="0" err="1">
                <a:solidFill>
                  <a:srgbClr val="000008"/>
                </a:solidFill>
                <a:latin typeface="+mn-ea"/>
                <a:ea typeface="+mn-ea"/>
              </a:rPr>
              <a:t>uid_t</a:t>
            </a:r>
            <a:r>
              <a:rPr lang="en-US" altLang="zh-CN" sz="1400" kern="0" dirty="0">
                <a:solidFill>
                  <a:srgbClr val="000008"/>
                </a:solidFill>
                <a:latin typeface="+mn-ea"/>
                <a:ea typeface="+mn-ea"/>
              </a:rPr>
              <a:t> shm_perm.gid;</a:t>
            </a:r>
          </a:p>
          <a:p>
            <a:pPr lvl="0">
              <a:spcBef>
                <a:spcPts val="0"/>
              </a:spcBef>
              <a:buClr>
                <a:schemeClr val="accent1"/>
              </a:buClr>
              <a:buSzPct val="60000"/>
            </a:pPr>
            <a:r>
              <a:rPr lang="en-US" altLang="zh-CN" sz="1400" kern="0" dirty="0">
                <a:solidFill>
                  <a:srgbClr val="000008"/>
                </a:solidFill>
                <a:latin typeface="+mn-ea"/>
                <a:ea typeface="+mn-ea"/>
              </a:rPr>
              <a:t>    </a:t>
            </a:r>
            <a:r>
              <a:rPr lang="en-US" altLang="zh-CN" sz="1400" kern="0" dirty="0" err="1">
                <a:solidFill>
                  <a:srgbClr val="000008"/>
                </a:solidFill>
                <a:latin typeface="+mn-ea"/>
                <a:ea typeface="+mn-ea"/>
              </a:rPr>
              <a:t>mode_t</a:t>
            </a:r>
            <a:r>
              <a:rPr lang="en-US" altLang="zh-CN" sz="1400" kern="0" dirty="0">
                <a:solidFill>
                  <a:srgbClr val="000008"/>
                </a:solidFill>
                <a:latin typeface="+mn-ea"/>
                <a:ea typeface="+mn-ea"/>
              </a:rPr>
              <a:t> </a:t>
            </a:r>
            <a:r>
              <a:rPr lang="en-US" altLang="zh-CN" sz="1400" kern="0" dirty="0" err="1">
                <a:solidFill>
                  <a:srgbClr val="000008"/>
                </a:solidFill>
                <a:latin typeface="+mn-ea"/>
                <a:ea typeface="+mn-ea"/>
              </a:rPr>
              <a:t>shm_perm.mode</a:t>
            </a:r>
            <a:r>
              <a:rPr lang="en-US" altLang="zh-CN" sz="1400" kern="0" dirty="0">
                <a:solidFill>
                  <a:srgbClr val="000008"/>
                </a:solidFill>
                <a:latin typeface="+mn-ea"/>
                <a:ea typeface="+mn-ea"/>
              </a:rPr>
              <a:t>;</a:t>
            </a:r>
          </a:p>
          <a:p>
            <a:pPr lvl="0">
              <a:spcBef>
                <a:spcPts val="0"/>
              </a:spcBef>
              <a:buClr>
                <a:schemeClr val="accent1"/>
              </a:buClr>
              <a:buSzPct val="60000"/>
            </a:pPr>
            <a:r>
              <a:rPr lang="en-US" altLang="zh-CN" sz="1400" kern="0" dirty="0">
                <a:solidFill>
                  <a:srgbClr val="000008"/>
                </a:solidFill>
                <a:latin typeface="+mn-ea"/>
                <a:ea typeface="+mn-ea"/>
              </a:rPr>
              <a:t>};</a:t>
            </a:r>
            <a:endParaRPr kumimoji="0" lang="en-US" altLang="zh-CN" sz="1400" i="0" u="none" strike="noStrike" kern="0" cap="none" spc="0" normalizeH="0" baseline="0" noProof="0" dirty="0">
              <a:ln>
                <a:noFill/>
              </a:ln>
              <a:solidFill>
                <a:srgbClr val="000008"/>
              </a:solidFill>
              <a:effectLst/>
              <a:uLnTx/>
              <a:uFillTx/>
              <a:latin typeface="+mn-ea"/>
              <a:ea typeface="+mn-ea"/>
            </a:endParaRPr>
          </a:p>
        </p:txBody>
      </p:sp>
      <p:grpSp>
        <p:nvGrpSpPr>
          <p:cNvPr id="19" name="组合 18"/>
          <p:cNvGrpSpPr/>
          <p:nvPr/>
        </p:nvGrpSpPr>
        <p:grpSpPr>
          <a:xfrm>
            <a:off x="6083301" y="2094646"/>
            <a:ext cx="2866390" cy="3640668"/>
            <a:chOff x="3562880" y="3544169"/>
            <a:chExt cx="2639310" cy="2078835"/>
          </a:xfrm>
        </p:grpSpPr>
        <p:cxnSp>
          <p:nvCxnSpPr>
            <p:cNvPr id="20" name="直接箭头连接符 19"/>
            <p:cNvCxnSpPr>
              <a:stCxn id="21" idx="2"/>
              <a:endCxn id="17" idx="0"/>
            </p:cNvCxnSpPr>
            <p:nvPr/>
          </p:nvCxnSpPr>
          <p:spPr>
            <a:xfrm>
              <a:off x="4882535" y="3739126"/>
              <a:ext cx="235631" cy="1087526"/>
            </a:xfrm>
            <a:prstGeom prst="straightConnector1">
              <a:avLst/>
            </a:prstGeom>
            <a:ln w="25400">
              <a:solidFill>
                <a:srgbClr val="000008"/>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圆角矩形 20"/>
            <p:cNvSpPr/>
            <p:nvPr/>
          </p:nvSpPr>
          <p:spPr>
            <a:xfrm>
              <a:off x="3562880" y="3544169"/>
              <a:ext cx="2639310" cy="194957"/>
            </a:xfrm>
            <a:prstGeom prst="roundRect">
              <a:avLst/>
            </a:prstGeom>
            <a:noFill/>
            <a:ln>
              <a:solidFill>
                <a:srgbClr val="0000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08"/>
                </a:solidFill>
              </a:endParaRPr>
            </a:p>
          </p:txBody>
        </p:sp>
        <p:sp>
          <p:nvSpPr>
            <p:cNvPr id="22" name="圆角矩形 21"/>
            <p:cNvSpPr/>
            <p:nvPr/>
          </p:nvSpPr>
          <p:spPr>
            <a:xfrm>
              <a:off x="4023046" y="4920474"/>
              <a:ext cx="2179144" cy="702530"/>
            </a:xfrm>
            <a:prstGeom prst="roundRect">
              <a:avLst/>
            </a:prstGeom>
            <a:noFill/>
            <a:ln>
              <a:no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08"/>
                </a:solidFill>
              </a:endParaRPr>
            </a:p>
          </p:txBody>
        </p:sp>
      </p:grpSp>
      <p:sp>
        <p:nvSpPr>
          <p:cNvPr id="18" name="Rectangle 2"/>
          <p:cNvSpPr>
            <a:spLocks noChangeArrowheads="1"/>
          </p:cNvSpPr>
          <p:nvPr/>
        </p:nvSpPr>
        <p:spPr bwMode="auto">
          <a:xfrm>
            <a:off x="974035" y="120491"/>
            <a:ext cx="3689257" cy="563562"/>
          </a:xfrm>
          <a:prstGeom prst="rect">
            <a:avLst/>
          </a:prstGeom>
          <a:noFill/>
          <a:ln w="9525">
            <a:noFill/>
            <a:miter lim="800000"/>
            <a:headEnd/>
            <a:tailEnd/>
          </a:ln>
          <a:effectLst/>
        </p:spPr>
        <p:txBody>
          <a:bodyPr anchor="ctr"/>
          <a:lstStyle/>
          <a:p>
            <a:r>
              <a:rPr lang="en-US" altLang="zh-CN" b="1" smtClean="0">
                <a:solidFill>
                  <a:srgbClr val="000008"/>
                </a:solidFill>
                <a:latin typeface="+mn-ea"/>
                <a:ea typeface="+mn-ea"/>
              </a:rPr>
              <a:t>3 </a:t>
            </a:r>
            <a:r>
              <a:rPr lang="zh-CN" altLang="en-US" b="1" smtClean="0">
                <a:solidFill>
                  <a:srgbClr val="000008"/>
                </a:solidFill>
                <a:latin typeface="+mn-ea"/>
                <a:ea typeface="+mn-ea"/>
              </a:rPr>
              <a:t>共享</a:t>
            </a:r>
            <a:r>
              <a:rPr lang="zh-CN" altLang="en-US" b="1" dirty="0">
                <a:solidFill>
                  <a:srgbClr val="000008"/>
                </a:solidFill>
                <a:latin typeface="+mn-ea"/>
                <a:ea typeface="+mn-ea"/>
              </a:rPr>
              <a:t>内存</a:t>
            </a:r>
          </a:p>
        </p:txBody>
      </p:sp>
      <p:sp>
        <p:nvSpPr>
          <p:cNvPr id="23" name="Rectangle 2"/>
          <p:cNvSpPr txBox="1">
            <a:spLocks/>
          </p:cNvSpPr>
          <p:nvPr/>
        </p:nvSpPr>
        <p:spPr>
          <a:xfrm>
            <a:off x="583665" y="1027329"/>
            <a:ext cx="2050205" cy="450501"/>
          </a:xfrm>
          <a:prstGeom prst="rect">
            <a:avLst/>
          </a:prstGeom>
          <a:solidFill>
            <a:srgbClr val="0000CC"/>
          </a:solidFill>
        </p:spPr>
        <p:txBody>
          <a:bodyPr anchor="ctr" anchorCtr="0"/>
          <a:lstStyle/>
          <a:p>
            <a:pPr lvl="0" algn="ctr">
              <a:defRPr/>
            </a:pPr>
            <a:r>
              <a:rPr lang="zh-CN" altLang="en-US" sz="2400" b="1" kern="0">
                <a:solidFill>
                  <a:schemeClr val="tx2"/>
                </a:solidFill>
                <a:latin typeface="+mj-lt"/>
                <a:ea typeface="+mj-ea"/>
                <a:cs typeface="+mj-cs"/>
              </a:rPr>
              <a:t>相关重要</a:t>
            </a:r>
            <a:r>
              <a:rPr lang="zh-CN" altLang="en-US" sz="2400" b="1" kern="0" smtClean="0">
                <a:solidFill>
                  <a:schemeClr val="tx2"/>
                </a:solidFill>
                <a:latin typeface="+mj-lt"/>
                <a:ea typeface="+mj-ea"/>
                <a:cs typeface="+mj-cs"/>
              </a:rPr>
              <a:t>函数</a:t>
            </a:r>
            <a:endParaRPr lang="zh-CN" altLang="en-US" sz="2400" b="1" kern="0">
              <a:solidFill>
                <a:schemeClr val="tx2"/>
              </a:solidFill>
              <a:latin typeface="+mj-lt"/>
              <a:ea typeface="+mj-ea"/>
              <a:cs typeface="+mj-cs"/>
            </a:endParaRPr>
          </a:p>
        </p:txBody>
      </p:sp>
    </p:spTree>
    <p:extLst>
      <p:ext uri="{BB962C8B-B14F-4D97-AF65-F5344CB8AC3E}">
        <p14:creationId xmlns:p14="http://schemas.microsoft.com/office/powerpoint/2010/main" val="3489098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par>
                                <p:cTn id="18" presetID="3" presetClass="entr" presetSubtype="10"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blinds(horizontal)">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blinds(horizontal)">
                                      <p:cBhvr>
                                        <p:cTn id="25" dur="500"/>
                                        <p:tgtEl>
                                          <p:spTgt spid="17"/>
                                        </p:tgtEl>
                                      </p:cBhvr>
                                    </p:animEffect>
                                  </p:childTnLst>
                                </p:cTn>
                              </p:par>
                              <p:par>
                                <p:cTn id="26" presetID="3" presetClass="entr" presetSubtype="10" fill="hold"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blinds(horizontal)">
                                      <p:cBhvr>
                                        <p:cTn id="28" dur="500"/>
                                        <p:tgtEl>
                                          <p:spTgt spid="19"/>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blinds(horizontal)">
                                      <p:cBhvr>
                                        <p:cTn id="3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4" grpId="0"/>
      <p:bldP spid="17"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2"/>
          <p:cNvGraphicFramePr/>
          <p:nvPr>
            <p:extLst>
              <p:ext uri="{D42A27DB-BD31-4B8C-83A1-F6EECF244321}">
                <p14:modId xmlns:p14="http://schemas.microsoft.com/office/powerpoint/2010/main" val="3640433997"/>
              </p:ext>
            </p:extLst>
          </p:nvPr>
        </p:nvGraphicFramePr>
        <p:xfrm>
          <a:off x="2311346" y="3776051"/>
          <a:ext cx="1857388" cy="17859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矩形 3"/>
          <p:cNvSpPr/>
          <p:nvPr/>
        </p:nvSpPr>
        <p:spPr>
          <a:xfrm>
            <a:off x="4362272" y="4078740"/>
            <a:ext cx="2081242" cy="499624"/>
          </a:xfrm>
          <a:prstGeom prst="rect">
            <a:avLst/>
          </a:prstGeom>
          <a:solidFill>
            <a:schemeClr val="tx1"/>
          </a:solidFill>
        </p:spPr>
        <p:txBody>
          <a:bodyPr wrap="square">
            <a:spAutoFit/>
          </a:bodyPr>
          <a:lstStyle/>
          <a:p>
            <a:pPr marL="0" algn="ctr" eaLnBrk="1" hangingPunct="1">
              <a:lnSpc>
                <a:spcPct val="150000"/>
              </a:lnSpc>
              <a:buFont typeface="Wingdings" pitchFamily="2" charset="2"/>
              <a:buNone/>
            </a:pPr>
            <a:r>
              <a:rPr lang="en-US" altLang="zh-CN" sz="2000" dirty="0" err="1">
                <a:solidFill>
                  <a:srgbClr val="000008"/>
                </a:solidFill>
                <a:latin typeface="+mn-ea"/>
                <a:ea typeface="+mn-ea"/>
              </a:rPr>
              <a:t>share_w.c</a:t>
            </a:r>
            <a:endParaRPr lang="en-US" altLang="zh-CN" sz="2000" dirty="0">
              <a:solidFill>
                <a:srgbClr val="000008"/>
              </a:solidFill>
              <a:latin typeface="+mn-ea"/>
              <a:ea typeface="+mn-ea"/>
            </a:endParaRPr>
          </a:p>
        </p:txBody>
      </p:sp>
      <p:sp>
        <p:nvSpPr>
          <p:cNvPr id="5" name="Rectangle 3"/>
          <p:cNvSpPr txBox="1">
            <a:spLocks/>
          </p:cNvSpPr>
          <p:nvPr/>
        </p:nvSpPr>
        <p:spPr>
          <a:xfrm>
            <a:off x="467967" y="1058714"/>
            <a:ext cx="8013560" cy="1979181"/>
          </a:xfrm>
          <a:prstGeom prst="rect">
            <a:avLst/>
          </a:prstGeom>
        </p:spPr>
        <p:txBody>
          <a:bodyPr/>
          <a:lstStyle/>
          <a:p>
            <a:pPr lvl="0" indent="457200">
              <a:lnSpc>
                <a:spcPct val="150000"/>
              </a:lnSpc>
              <a:spcBef>
                <a:spcPts val="0"/>
              </a:spcBef>
              <a:buClr>
                <a:schemeClr val="accent1"/>
              </a:buClr>
              <a:buSzPct val="60000"/>
            </a:pPr>
            <a:r>
              <a:rPr kumimoji="0" lang="zh-CN" altLang="en-US" sz="2000" i="0" u="none" strike="noStrike" kern="0" cap="none" spc="0" normalizeH="0" baseline="0" noProof="0" smtClean="0">
                <a:ln>
                  <a:noFill/>
                </a:ln>
                <a:solidFill>
                  <a:srgbClr val="000008"/>
                </a:solidFill>
                <a:effectLst/>
                <a:uLnTx/>
                <a:uFillTx/>
                <a:latin typeface="+mn-ea"/>
                <a:ea typeface="+mn-ea"/>
              </a:rPr>
              <a:t>实例</a:t>
            </a:r>
            <a:endParaRPr kumimoji="0" lang="en-US" altLang="zh-CN" sz="2000" i="0" u="none" strike="noStrike" kern="0" cap="none" spc="0" normalizeH="0" baseline="0" noProof="0" dirty="0">
              <a:ln>
                <a:noFill/>
              </a:ln>
              <a:solidFill>
                <a:srgbClr val="000008"/>
              </a:solidFill>
              <a:effectLst/>
              <a:uLnTx/>
              <a:uFillTx/>
              <a:latin typeface="+mn-ea"/>
              <a:ea typeface="+mn-ea"/>
            </a:endParaRPr>
          </a:p>
          <a:p>
            <a:pPr lvl="0" indent="457200">
              <a:lnSpc>
                <a:spcPct val="150000"/>
              </a:lnSpc>
              <a:spcBef>
                <a:spcPts val="0"/>
              </a:spcBef>
              <a:buClr>
                <a:schemeClr val="accent1"/>
              </a:buClr>
              <a:buSzPct val="60000"/>
            </a:pPr>
            <a:r>
              <a:rPr kumimoji="0" lang="zh-CN" altLang="en-US" sz="2000" i="0" u="none" strike="noStrike" kern="0" cap="none" spc="0" normalizeH="0" baseline="0" noProof="0" dirty="0">
                <a:ln>
                  <a:noFill/>
                </a:ln>
                <a:solidFill>
                  <a:srgbClr val="000008"/>
                </a:solidFill>
                <a:effectLst/>
                <a:uLnTx/>
                <a:uFillTx/>
                <a:latin typeface="+mn-ea"/>
                <a:ea typeface="+mn-ea"/>
              </a:rPr>
              <a:t>利用</a:t>
            </a:r>
            <a:r>
              <a:rPr lang="en-US" altLang="zh-CN" sz="2000" kern="0" dirty="0" err="1">
                <a:solidFill>
                  <a:srgbClr val="000008"/>
                </a:solidFill>
                <a:latin typeface="+mn-ea"/>
                <a:ea typeface="+mn-ea"/>
              </a:rPr>
              <a:t>share_w.c</a:t>
            </a:r>
            <a:r>
              <a:rPr lang="zh-CN" altLang="en-US" sz="2000" kern="0" dirty="0">
                <a:solidFill>
                  <a:srgbClr val="000008"/>
                </a:solidFill>
                <a:latin typeface="+mn-ea"/>
                <a:ea typeface="+mn-ea"/>
              </a:rPr>
              <a:t>创建</a:t>
            </a:r>
            <a:r>
              <a:rPr kumimoji="0" lang="zh-CN" altLang="en-US" sz="2000" i="0" u="none" strike="noStrike" kern="0" cap="none" spc="0" normalizeH="0" baseline="0" noProof="0" dirty="0">
                <a:ln>
                  <a:noFill/>
                </a:ln>
                <a:solidFill>
                  <a:srgbClr val="000008"/>
                </a:solidFill>
                <a:effectLst/>
                <a:uLnTx/>
                <a:uFillTx/>
                <a:latin typeface="+mn-ea"/>
                <a:ea typeface="+mn-ea"/>
              </a:rPr>
              <a:t>共享内存，并向共享内存中写入数据</a:t>
            </a:r>
            <a:r>
              <a:rPr kumimoji="0" lang="en-US" altLang="zh-CN" sz="2000" i="0" u="none" strike="noStrike" kern="0" cap="none" spc="0" normalizeH="0" baseline="0" noProof="0" dirty="0">
                <a:ln>
                  <a:noFill/>
                </a:ln>
                <a:solidFill>
                  <a:srgbClr val="000008"/>
                </a:solidFill>
                <a:effectLst/>
                <a:uLnTx/>
                <a:uFillTx/>
                <a:latin typeface="+mn-ea"/>
                <a:ea typeface="+mn-ea"/>
              </a:rPr>
              <a:t>hello data</a:t>
            </a:r>
            <a:r>
              <a:rPr lang="zh-CN" altLang="en-US" sz="2000" kern="0" dirty="0">
                <a:solidFill>
                  <a:srgbClr val="000008"/>
                </a:solidFill>
                <a:latin typeface="+mn-ea"/>
                <a:ea typeface="+mn-ea"/>
              </a:rPr>
              <a:t>。</a:t>
            </a:r>
            <a:r>
              <a:rPr kumimoji="0" lang="zh-CN" altLang="en-US" sz="2000" i="0" u="none" strike="noStrike" kern="0" cap="none" spc="0" normalizeH="0" baseline="0" noProof="0" dirty="0">
                <a:ln>
                  <a:noFill/>
                </a:ln>
                <a:solidFill>
                  <a:srgbClr val="000008"/>
                </a:solidFill>
                <a:effectLst/>
                <a:uLnTx/>
                <a:uFillTx/>
                <a:latin typeface="+mn-ea"/>
                <a:ea typeface="+mn-ea"/>
              </a:rPr>
              <a:t>由于程序的</a:t>
            </a:r>
            <a:r>
              <a:rPr kumimoji="0" lang="en-US" altLang="zh-CN" sz="2000" i="0" u="none" strike="noStrike" kern="0" cap="none" spc="0" normalizeH="0" baseline="0" noProof="0" dirty="0">
                <a:ln>
                  <a:noFill/>
                </a:ln>
                <a:solidFill>
                  <a:srgbClr val="000008"/>
                </a:solidFill>
                <a:effectLst/>
                <a:uLnTx/>
                <a:uFillTx/>
                <a:latin typeface="+mn-ea"/>
                <a:ea typeface="+mn-ea"/>
              </a:rPr>
              <a:t>key</a:t>
            </a:r>
            <a:r>
              <a:rPr kumimoji="0" lang="zh-CN" altLang="en-US" sz="2000" i="0" u="none" strike="noStrike" kern="0" cap="none" spc="0" normalizeH="0" baseline="0" noProof="0" dirty="0">
                <a:ln>
                  <a:noFill/>
                </a:ln>
                <a:solidFill>
                  <a:srgbClr val="000008"/>
                </a:solidFill>
                <a:effectLst/>
                <a:uLnTx/>
                <a:uFillTx/>
                <a:latin typeface="+mn-ea"/>
                <a:ea typeface="+mn-ea"/>
              </a:rPr>
              <a:t>值在共享内存中已经存在，</a:t>
            </a:r>
            <a:r>
              <a:rPr kumimoji="0" lang="en-US" altLang="zh-CN" sz="2000" i="0" u="none" strike="noStrike" kern="0" cap="none" spc="0" normalizeH="0" baseline="0" noProof="0" dirty="0" err="1">
                <a:ln>
                  <a:noFill/>
                </a:ln>
                <a:solidFill>
                  <a:srgbClr val="000008"/>
                </a:solidFill>
                <a:effectLst/>
                <a:uLnTx/>
                <a:uFillTx/>
                <a:latin typeface="+mn-ea"/>
                <a:ea typeface="+mn-ea"/>
              </a:rPr>
              <a:t>share_r</a:t>
            </a:r>
            <a:r>
              <a:rPr lang="en-US" altLang="zh-CN" sz="2000" kern="0" dirty="0">
                <a:solidFill>
                  <a:srgbClr val="000008"/>
                </a:solidFill>
                <a:latin typeface="+mn-ea"/>
                <a:ea typeface="+mn-ea"/>
              </a:rPr>
              <a:t>.c</a:t>
            </a:r>
            <a:r>
              <a:rPr lang="zh-CN" altLang="en-US" sz="2000" kern="0" dirty="0">
                <a:solidFill>
                  <a:srgbClr val="000008"/>
                </a:solidFill>
                <a:latin typeface="+mn-ea"/>
                <a:ea typeface="+mn-ea"/>
              </a:rPr>
              <a:t>直接打开该共享内存并建立映射，读取共享内存的数据。</a:t>
            </a:r>
            <a:endParaRPr kumimoji="0" lang="en-US" altLang="zh-CN" sz="2000" i="0" u="none" strike="noStrike" kern="0" cap="none" spc="0" normalizeH="0" baseline="0" noProof="0" dirty="0">
              <a:ln>
                <a:noFill/>
              </a:ln>
              <a:solidFill>
                <a:srgbClr val="000008"/>
              </a:solidFill>
              <a:effectLst/>
              <a:uLnTx/>
              <a:uFillTx/>
              <a:latin typeface="+mn-ea"/>
              <a:ea typeface="+mn-ea"/>
            </a:endParaRPr>
          </a:p>
        </p:txBody>
      </p:sp>
      <p:sp>
        <p:nvSpPr>
          <p:cNvPr id="9" name="矩形 8"/>
          <p:cNvSpPr/>
          <p:nvPr/>
        </p:nvSpPr>
        <p:spPr>
          <a:xfrm>
            <a:off x="4360367" y="4585470"/>
            <a:ext cx="2081242" cy="499624"/>
          </a:xfrm>
          <a:prstGeom prst="rect">
            <a:avLst/>
          </a:prstGeom>
          <a:solidFill>
            <a:schemeClr val="tx1"/>
          </a:solidFill>
        </p:spPr>
        <p:txBody>
          <a:bodyPr wrap="square">
            <a:spAutoFit/>
          </a:bodyPr>
          <a:lstStyle/>
          <a:p>
            <a:pPr marL="0" algn="ctr" eaLnBrk="1" hangingPunct="1">
              <a:lnSpc>
                <a:spcPct val="150000"/>
              </a:lnSpc>
              <a:buFont typeface="Wingdings" pitchFamily="2" charset="2"/>
              <a:buNone/>
            </a:pPr>
            <a:r>
              <a:rPr lang="en-US" altLang="zh-CN" sz="2000" dirty="0" err="1">
                <a:solidFill>
                  <a:srgbClr val="000008"/>
                </a:solidFill>
                <a:latin typeface="+mn-ea"/>
                <a:ea typeface="+mn-ea"/>
              </a:rPr>
              <a:t>share_r.c</a:t>
            </a:r>
            <a:endParaRPr lang="en-US" altLang="zh-CN" sz="2000" dirty="0">
              <a:solidFill>
                <a:srgbClr val="000008"/>
              </a:solidFill>
              <a:latin typeface="+mn-ea"/>
              <a:ea typeface="+mn-ea"/>
            </a:endParaRPr>
          </a:p>
        </p:txBody>
      </p:sp>
      <p:sp>
        <p:nvSpPr>
          <p:cNvPr id="8" name="Rectangle 2"/>
          <p:cNvSpPr>
            <a:spLocks noChangeArrowheads="1"/>
          </p:cNvSpPr>
          <p:nvPr/>
        </p:nvSpPr>
        <p:spPr bwMode="auto">
          <a:xfrm>
            <a:off x="974035" y="120491"/>
            <a:ext cx="3689257" cy="563562"/>
          </a:xfrm>
          <a:prstGeom prst="rect">
            <a:avLst/>
          </a:prstGeom>
          <a:noFill/>
          <a:ln w="9525">
            <a:noFill/>
            <a:miter lim="800000"/>
            <a:headEnd/>
            <a:tailEnd/>
          </a:ln>
          <a:effectLst/>
        </p:spPr>
        <p:txBody>
          <a:bodyPr anchor="ctr"/>
          <a:lstStyle/>
          <a:p>
            <a:r>
              <a:rPr lang="en-US" altLang="zh-CN" b="1" smtClean="0">
                <a:solidFill>
                  <a:srgbClr val="000008"/>
                </a:solidFill>
                <a:latin typeface="+mn-ea"/>
                <a:ea typeface="+mn-ea"/>
              </a:rPr>
              <a:t>3 </a:t>
            </a:r>
            <a:r>
              <a:rPr lang="zh-CN" altLang="en-US" b="1" smtClean="0">
                <a:solidFill>
                  <a:srgbClr val="000008"/>
                </a:solidFill>
                <a:latin typeface="+mn-ea"/>
                <a:ea typeface="+mn-ea"/>
              </a:rPr>
              <a:t>共享</a:t>
            </a:r>
            <a:r>
              <a:rPr lang="zh-CN" altLang="en-US" b="1" dirty="0">
                <a:solidFill>
                  <a:srgbClr val="000008"/>
                </a:solidFill>
                <a:latin typeface="+mn-ea"/>
                <a:ea typeface="+mn-ea"/>
              </a:rPr>
              <a:t>内存</a:t>
            </a:r>
          </a:p>
        </p:txBody>
      </p:sp>
    </p:spTree>
    <p:extLst>
      <p:ext uri="{BB962C8B-B14F-4D97-AF65-F5344CB8AC3E}">
        <p14:creationId xmlns:p14="http://schemas.microsoft.com/office/powerpoint/2010/main" val="2582774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6" presetClass="path" presetSubtype="0" accel="50000" decel="50000" fill="hold" grpId="0" nodeType="clickEffect">
                                  <p:stCondLst>
                                    <p:cond delay="0"/>
                                  </p:stCondLst>
                                  <p:childTnLst>
                                    <p:animMotion origin="layout" path="M -0.08316 0.0805 L 0.0309 -0.08004 " pathEditMode="relative" rAng="0" ptsTypes="AA">
                                      <p:cBhvr>
                                        <p:cTn id="11" dur="2000" fill="hold"/>
                                        <p:tgtEl>
                                          <p:spTgt spid="3"/>
                                        </p:tgtEl>
                                        <p:attrNameLst>
                                          <p:attrName>ppt_x</p:attrName>
                                          <p:attrName>ppt_y</p:attrName>
                                        </p:attrNameLst>
                                      </p:cBhvr>
                                      <p:rCtr x="5700" y="-8000"/>
                                    </p:animMotion>
                                  </p:childTnLst>
                                </p:cTn>
                              </p:par>
                              <p:par>
                                <p:cTn id="12" presetID="3" presetClass="entr" presetSubtype="10"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linds(horizontal)">
                                      <p:cBhvr>
                                        <p:cTn id="14" dur="500"/>
                                        <p:tgtEl>
                                          <p:spTgt spid="4"/>
                                        </p:tgtEl>
                                      </p:cBhvr>
                                    </p:animEffect>
                                  </p:childTnLst>
                                </p:cTn>
                              </p:par>
                              <p:par>
                                <p:cTn id="15" presetID="3" presetClass="entr" presetSubtype="1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P spid="4" grpId="0" animBg="1"/>
      <p:bldP spid="5" grpId="0"/>
      <p:bldP spid="9"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p:cNvSpPr>
          <p:nvPr/>
        </p:nvSpPr>
        <p:spPr>
          <a:xfrm>
            <a:off x="618438" y="1160878"/>
            <a:ext cx="7631040" cy="5125111"/>
          </a:xfrm>
          <a:prstGeom prst="rect">
            <a:avLst/>
          </a:prstGeom>
        </p:spPr>
        <p:txBody>
          <a:bodyPr/>
          <a:lstStyle/>
          <a:p>
            <a:pPr marL="342900" indent="-342900" algn="just" eaLnBrk="1" hangingPunct="1">
              <a:lnSpc>
                <a:spcPct val="150000"/>
              </a:lnSpc>
              <a:buFont typeface="Wingdings" panose="05000000000000000000" pitchFamily="2" charset="2"/>
              <a:buChar char="n"/>
            </a:pPr>
            <a:r>
              <a:rPr lang="zh-CN" altLang="en-US" sz="2000" dirty="0">
                <a:solidFill>
                  <a:srgbClr val="000008"/>
                </a:solidFill>
                <a:latin typeface="+mn-ea"/>
                <a:ea typeface="+mn-ea"/>
              </a:rPr>
              <a:t>消息队列（</a:t>
            </a:r>
            <a:r>
              <a:rPr lang="en-US" altLang="zh-CN" sz="2000" dirty="0">
                <a:solidFill>
                  <a:srgbClr val="000008"/>
                </a:solidFill>
                <a:latin typeface="+mn-ea"/>
                <a:ea typeface="+mn-ea"/>
              </a:rPr>
              <a:t>message queue</a:t>
            </a:r>
            <a:r>
              <a:rPr lang="zh-CN" altLang="en-US" sz="2000" dirty="0">
                <a:solidFill>
                  <a:srgbClr val="000008"/>
                </a:solidFill>
                <a:latin typeface="+mn-ea"/>
                <a:ea typeface="+mn-ea"/>
              </a:rPr>
              <a:t>）是系统内核地址空间中的一个内部的链表，即一系列连续排列的</a:t>
            </a:r>
            <a:r>
              <a:rPr lang="zh-CN" altLang="en-US" sz="2000">
                <a:solidFill>
                  <a:srgbClr val="000008"/>
                </a:solidFill>
                <a:latin typeface="+mn-ea"/>
                <a:ea typeface="+mn-ea"/>
              </a:rPr>
              <a:t>消息</a:t>
            </a:r>
            <a:r>
              <a:rPr lang="zh-CN" altLang="en-US" sz="2000" smtClean="0">
                <a:solidFill>
                  <a:srgbClr val="000008"/>
                </a:solidFill>
                <a:latin typeface="+mn-ea"/>
                <a:ea typeface="+mn-ea"/>
              </a:rPr>
              <a:t>。</a:t>
            </a:r>
            <a:endParaRPr lang="en-US" altLang="zh-CN" sz="2000" smtClean="0">
              <a:solidFill>
                <a:srgbClr val="000008"/>
              </a:solidFill>
              <a:latin typeface="+mn-ea"/>
              <a:ea typeface="+mn-ea"/>
            </a:endParaRPr>
          </a:p>
          <a:p>
            <a:pPr marL="342900" indent="-342900" algn="just" eaLnBrk="1" hangingPunct="1">
              <a:lnSpc>
                <a:spcPct val="150000"/>
              </a:lnSpc>
              <a:buFont typeface="Wingdings" panose="05000000000000000000" pitchFamily="2" charset="2"/>
              <a:buChar char="n"/>
            </a:pPr>
            <a:r>
              <a:rPr lang="zh-CN" altLang="en-US" sz="2000" smtClean="0">
                <a:solidFill>
                  <a:srgbClr val="000008"/>
                </a:solidFill>
                <a:latin typeface="+mn-ea"/>
                <a:ea typeface="+mn-ea"/>
              </a:rPr>
              <a:t>消息</a:t>
            </a:r>
            <a:r>
              <a:rPr lang="zh-CN" altLang="en-US" sz="2000" dirty="0">
                <a:solidFill>
                  <a:srgbClr val="000008"/>
                </a:solidFill>
                <a:latin typeface="+mn-ea"/>
                <a:ea typeface="+mn-ea"/>
              </a:rPr>
              <a:t>队列提供了一种从一个进程向另一个进程发送一个数据块的方法。每个数据块都被认为含有一个类型，接收进程可以独立地接收含有不同类型的数据结构。我们可以通过发送消息来避免命名管道的同步和阻塞</a:t>
            </a:r>
            <a:r>
              <a:rPr lang="zh-CN" altLang="en-US" sz="2000">
                <a:solidFill>
                  <a:srgbClr val="000008"/>
                </a:solidFill>
                <a:latin typeface="+mn-ea"/>
                <a:ea typeface="+mn-ea"/>
              </a:rPr>
              <a:t>问题</a:t>
            </a:r>
            <a:r>
              <a:rPr lang="zh-CN" altLang="en-US" sz="2000" smtClean="0">
                <a:solidFill>
                  <a:srgbClr val="000008"/>
                </a:solidFill>
                <a:latin typeface="+mn-ea"/>
                <a:ea typeface="+mn-ea"/>
              </a:rPr>
              <a:t>。</a:t>
            </a:r>
            <a:endParaRPr lang="en-US" altLang="zh-CN" sz="2000" smtClean="0">
              <a:solidFill>
                <a:srgbClr val="000008"/>
              </a:solidFill>
              <a:latin typeface="+mn-ea"/>
              <a:ea typeface="+mn-ea"/>
            </a:endParaRPr>
          </a:p>
          <a:p>
            <a:pPr marL="342900" indent="-342900" algn="just" eaLnBrk="1" hangingPunct="1">
              <a:lnSpc>
                <a:spcPct val="150000"/>
              </a:lnSpc>
              <a:buFont typeface="Wingdings" panose="05000000000000000000" pitchFamily="2" charset="2"/>
              <a:buChar char="n"/>
            </a:pPr>
            <a:r>
              <a:rPr lang="zh-CN" altLang="en-US" sz="2000" smtClean="0">
                <a:solidFill>
                  <a:srgbClr val="000008"/>
                </a:solidFill>
                <a:latin typeface="+mn-ea"/>
                <a:ea typeface="+mn-ea"/>
              </a:rPr>
              <a:t>消息</a:t>
            </a:r>
            <a:r>
              <a:rPr lang="zh-CN" altLang="en-US" sz="2000" dirty="0">
                <a:solidFill>
                  <a:srgbClr val="000008"/>
                </a:solidFill>
                <a:latin typeface="+mn-ea"/>
                <a:ea typeface="+mn-ea"/>
              </a:rPr>
              <a:t>队列与命名管道一样，每个数据块都有一个最大长度的</a:t>
            </a:r>
            <a:r>
              <a:rPr lang="zh-CN" altLang="en-US" sz="2000">
                <a:solidFill>
                  <a:srgbClr val="000008"/>
                </a:solidFill>
                <a:latin typeface="+mn-ea"/>
                <a:ea typeface="+mn-ea"/>
              </a:rPr>
              <a:t>限制</a:t>
            </a:r>
            <a:r>
              <a:rPr lang="zh-CN" altLang="en-US" sz="2000" smtClean="0">
                <a:solidFill>
                  <a:srgbClr val="000008"/>
                </a:solidFill>
                <a:latin typeface="+mn-ea"/>
                <a:ea typeface="+mn-ea"/>
              </a:rPr>
              <a:t>。</a:t>
            </a:r>
            <a:r>
              <a:rPr lang="en-US" altLang="zh-CN" sz="2000" smtClean="0">
                <a:solidFill>
                  <a:srgbClr val="000008"/>
                </a:solidFill>
                <a:latin typeface="+mn-ea"/>
                <a:ea typeface="+mn-ea"/>
              </a:rPr>
              <a:t>Linux</a:t>
            </a:r>
            <a:r>
              <a:rPr lang="zh-CN" altLang="en-US" sz="2000" dirty="0">
                <a:solidFill>
                  <a:srgbClr val="000008"/>
                </a:solidFill>
                <a:latin typeface="+mn-ea"/>
                <a:ea typeface="+mn-ea"/>
              </a:rPr>
              <a:t>用宏</a:t>
            </a:r>
            <a:r>
              <a:rPr lang="en-US" altLang="zh-CN" sz="2000" dirty="0">
                <a:solidFill>
                  <a:srgbClr val="000008"/>
                </a:solidFill>
                <a:latin typeface="+mn-ea"/>
                <a:ea typeface="+mn-ea"/>
              </a:rPr>
              <a:t>MSGMAX</a:t>
            </a:r>
            <a:r>
              <a:rPr lang="zh-CN" altLang="en-US" sz="2000" dirty="0">
                <a:solidFill>
                  <a:srgbClr val="000008"/>
                </a:solidFill>
                <a:latin typeface="+mn-ea"/>
                <a:ea typeface="+mn-ea"/>
              </a:rPr>
              <a:t>和</a:t>
            </a:r>
            <a:r>
              <a:rPr lang="en-US" altLang="zh-CN" sz="2000" dirty="0">
                <a:solidFill>
                  <a:srgbClr val="000008"/>
                </a:solidFill>
                <a:latin typeface="+mn-ea"/>
                <a:ea typeface="+mn-ea"/>
              </a:rPr>
              <a:t>MSGMNB</a:t>
            </a:r>
            <a:r>
              <a:rPr lang="zh-CN" altLang="en-US" sz="2000" dirty="0">
                <a:solidFill>
                  <a:srgbClr val="000008"/>
                </a:solidFill>
                <a:latin typeface="+mn-ea"/>
                <a:ea typeface="+mn-ea"/>
              </a:rPr>
              <a:t>来限制一条消息的最大长度和一个队列的最大长度。</a:t>
            </a:r>
          </a:p>
        </p:txBody>
      </p:sp>
      <p:sp>
        <p:nvSpPr>
          <p:cNvPr id="7" name="Rectangle 2"/>
          <p:cNvSpPr>
            <a:spLocks noChangeArrowheads="1"/>
          </p:cNvSpPr>
          <p:nvPr/>
        </p:nvSpPr>
        <p:spPr bwMode="auto">
          <a:xfrm>
            <a:off x="1041075" y="130430"/>
            <a:ext cx="3498691" cy="563562"/>
          </a:xfrm>
          <a:prstGeom prst="rect">
            <a:avLst/>
          </a:prstGeom>
          <a:noFill/>
          <a:ln w="9525">
            <a:noFill/>
            <a:miter lim="800000"/>
            <a:headEnd/>
            <a:tailEnd/>
          </a:ln>
          <a:effectLst/>
        </p:spPr>
        <p:txBody>
          <a:bodyPr anchor="ctr"/>
          <a:lstStyle/>
          <a:p>
            <a:r>
              <a:rPr lang="en-US" altLang="zh-CN" b="1" smtClean="0">
                <a:solidFill>
                  <a:srgbClr val="000008"/>
                </a:solidFill>
                <a:latin typeface="+mn-ea"/>
                <a:ea typeface="+mn-ea"/>
              </a:rPr>
              <a:t>4 </a:t>
            </a:r>
            <a:r>
              <a:rPr lang="zh-CN" altLang="en-US" b="1" smtClean="0">
                <a:solidFill>
                  <a:srgbClr val="000008"/>
                </a:solidFill>
                <a:latin typeface="+mn-ea"/>
                <a:ea typeface="+mn-ea"/>
              </a:rPr>
              <a:t>消息</a:t>
            </a:r>
            <a:r>
              <a:rPr lang="zh-CN" altLang="en-US" b="1" dirty="0">
                <a:solidFill>
                  <a:srgbClr val="000008"/>
                </a:solidFill>
                <a:latin typeface="+mn-ea"/>
                <a:ea typeface="+mn-ea"/>
              </a:rPr>
              <a:t>队列</a:t>
            </a:r>
          </a:p>
        </p:txBody>
      </p:sp>
    </p:spTree>
    <p:extLst>
      <p:ext uri="{BB962C8B-B14F-4D97-AF65-F5344CB8AC3E}">
        <p14:creationId xmlns:p14="http://schemas.microsoft.com/office/powerpoint/2010/main" val="3636613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p:cNvSpPr>
          <p:nvPr/>
        </p:nvSpPr>
        <p:spPr>
          <a:xfrm>
            <a:off x="670524" y="1598814"/>
            <a:ext cx="7738484" cy="4376748"/>
          </a:xfrm>
          <a:prstGeom prst="rect">
            <a:avLst/>
          </a:prstGeom>
        </p:spPr>
        <p:txBody>
          <a:bodyPr/>
          <a:lstStyle/>
          <a:p>
            <a:pPr indent="457200" algn="just" eaLnBrk="1" hangingPunct="1">
              <a:lnSpc>
                <a:spcPct val="150000"/>
              </a:lnSpc>
            </a:pPr>
            <a:r>
              <a:rPr lang="zh-CN" altLang="en-US" sz="2000" b="1" dirty="0">
                <a:solidFill>
                  <a:srgbClr val="000008"/>
                </a:solidFill>
                <a:latin typeface="+mn-ea"/>
                <a:ea typeface="+mn-ea"/>
              </a:rPr>
              <a:t>消息队列的实现包括</a:t>
            </a:r>
            <a:r>
              <a:rPr lang="zh-CN" altLang="en-US" sz="2000" b="1" dirty="0">
                <a:solidFill>
                  <a:srgbClr val="FF0000"/>
                </a:solidFill>
                <a:latin typeface="+mn-ea"/>
                <a:ea typeface="+mn-ea"/>
              </a:rPr>
              <a:t>创建或打开消息队列、添加消息、读取消息</a:t>
            </a:r>
            <a:r>
              <a:rPr lang="zh-CN" altLang="en-US" sz="2000" b="1" dirty="0">
                <a:solidFill>
                  <a:srgbClr val="000008"/>
                </a:solidFill>
                <a:latin typeface="+mn-ea"/>
                <a:ea typeface="+mn-ea"/>
              </a:rPr>
              <a:t>和</a:t>
            </a:r>
            <a:r>
              <a:rPr lang="zh-CN" altLang="en-US" sz="2000" b="1" dirty="0">
                <a:solidFill>
                  <a:srgbClr val="FF0000"/>
                </a:solidFill>
                <a:latin typeface="+mn-ea"/>
                <a:ea typeface="+mn-ea"/>
              </a:rPr>
              <a:t>控制消息队列</a:t>
            </a:r>
            <a:r>
              <a:rPr lang="zh-CN" altLang="en-US" sz="2000" b="1" dirty="0">
                <a:solidFill>
                  <a:srgbClr val="000008"/>
                </a:solidFill>
                <a:latin typeface="+mn-ea"/>
                <a:ea typeface="+mn-ea"/>
              </a:rPr>
              <a:t>这四种操作。</a:t>
            </a:r>
            <a:endParaRPr lang="en-US" altLang="zh-CN" sz="2000" b="1" dirty="0">
              <a:solidFill>
                <a:srgbClr val="000008"/>
              </a:solidFill>
              <a:latin typeface="+mn-ea"/>
              <a:ea typeface="+mn-ea"/>
            </a:endParaRPr>
          </a:p>
          <a:p>
            <a:pPr indent="457200" algn="just" eaLnBrk="1" hangingPunct="1">
              <a:lnSpc>
                <a:spcPct val="150000"/>
              </a:lnSpc>
              <a:buFont typeface="Wingdings" pitchFamily="2" charset="2"/>
              <a:buChar char="n"/>
            </a:pPr>
            <a:r>
              <a:rPr lang="zh-CN" altLang="en-US" sz="2000" dirty="0">
                <a:solidFill>
                  <a:srgbClr val="FF0000"/>
                </a:solidFill>
                <a:latin typeface="+mn-ea"/>
                <a:ea typeface="+mn-ea"/>
              </a:rPr>
              <a:t>创建或打开消息队列</a:t>
            </a:r>
            <a:r>
              <a:rPr lang="zh-CN" altLang="en-US" sz="2000" dirty="0">
                <a:solidFill>
                  <a:srgbClr val="000008"/>
                </a:solidFill>
                <a:latin typeface="+mn-ea"/>
                <a:ea typeface="+mn-ea"/>
              </a:rPr>
              <a:t>使用的函数是</a:t>
            </a:r>
            <a:r>
              <a:rPr lang="en-US" altLang="zh-CN" sz="2000" dirty="0" err="1">
                <a:solidFill>
                  <a:srgbClr val="000008"/>
                </a:solidFill>
                <a:latin typeface="+mn-ea"/>
                <a:ea typeface="+mn-ea"/>
              </a:rPr>
              <a:t>msgget</a:t>
            </a:r>
            <a:r>
              <a:rPr lang="en-US" altLang="zh-CN" sz="2000" dirty="0">
                <a:solidFill>
                  <a:srgbClr val="000008"/>
                </a:solidFill>
                <a:latin typeface="+mn-ea"/>
                <a:ea typeface="+mn-ea"/>
              </a:rPr>
              <a:t>()</a:t>
            </a:r>
            <a:r>
              <a:rPr lang="zh-CN" altLang="en-US" sz="2000" dirty="0">
                <a:solidFill>
                  <a:srgbClr val="000008"/>
                </a:solidFill>
                <a:latin typeface="+mn-ea"/>
                <a:ea typeface="+mn-ea"/>
              </a:rPr>
              <a:t>，这里创建的消息队列的数量会受到系统消息队列数量的限制；</a:t>
            </a:r>
            <a:endParaRPr lang="en-US" altLang="zh-CN" sz="2000" dirty="0">
              <a:solidFill>
                <a:srgbClr val="000008"/>
              </a:solidFill>
              <a:latin typeface="+mn-ea"/>
              <a:ea typeface="+mn-ea"/>
            </a:endParaRPr>
          </a:p>
          <a:p>
            <a:pPr indent="457200" algn="just" eaLnBrk="1" hangingPunct="1">
              <a:lnSpc>
                <a:spcPct val="150000"/>
              </a:lnSpc>
              <a:buFont typeface="Wingdings" pitchFamily="2" charset="2"/>
              <a:buChar char="n"/>
            </a:pPr>
            <a:r>
              <a:rPr lang="zh-CN" altLang="en-US" sz="2000" dirty="0">
                <a:solidFill>
                  <a:srgbClr val="FF0000"/>
                </a:solidFill>
                <a:latin typeface="+mn-ea"/>
                <a:ea typeface="+mn-ea"/>
              </a:rPr>
              <a:t>添加消息</a:t>
            </a:r>
            <a:r>
              <a:rPr lang="zh-CN" altLang="en-US" sz="2000" dirty="0">
                <a:solidFill>
                  <a:srgbClr val="000008"/>
                </a:solidFill>
                <a:latin typeface="+mn-ea"/>
                <a:ea typeface="+mn-ea"/>
              </a:rPr>
              <a:t>使用的函数是</a:t>
            </a:r>
            <a:r>
              <a:rPr lang="en-US" altLang="zh-CN" sz="2000" dirty="0" err="1">
                <a:solidFill>
                  <a:srgbClr val="000008"/>
                </a:solidFill>
                <a:latin typeface="+mn-ea"/>
                <a:ea typeface="+mn-ea"/>
              </a:rPr>
              <a:t>msgsnd</a:t>
            </a:r>
            <a:r>
              <a:rPr lang="en-US" altLang="zh-CN" sz="2000" dirty="0">
                <a:solidFill>
                  <a:srgbClr val="000008"/>
                </a:solidFill>
                <a:latin typeface="+mn-ea"/>
                <a:ea typeface="+mn-ea"/>
              </a:rPr>
              <a:t>()</a:t>
            </a:r>
            <a:r>
              <a:rPr lang="zh-CN" altLang="en-US" sz="2000" dirty="0">
                <a:solidFill>
                  <a:srgbClr val="000008"/>
                </a:solidFill>
                <a:latin typeface="+mn-ea"/>
                <a:ea typeface="+mn-ea"/>
              </a:rPr>
              <a:t>函数，它把消息添加到已打开的消息队列末尾；</a:t>
            </a:r>
            <a:endParaRPr lang="en-US" altLang="zh-CN" sz="2000" dirty="0">
              <a:solidFill>
                <a:srgbClr val="000008"/>
              </a:solidFill>
              <a:latin typeface="+mn-ea"/>
              <a:ea typeface="+mn-ea"/>
            </a:endParaRPr>
          </a:p>
          <a:p>
            <a:pPr indent="457200" algn="just" eaLnBrk="1" hangingPunct="1">
              <a:lnSpc>
                <a:spcPct val="150000"/>
              </a:lnSpc>
              <a:buFont typeface="Wingdings" pitchFamily="2" charset="2"/>
              <a:buChar char="n"/>
            </a:pPr>
            <a:r>
              <a:rPr lang="zh-CN" altLang="en-US" sz="2000" dirty="0">
                <a:solidFill>
                  <a:srgbClr val="FF0000"/>
                </a:solidFill>
                <a:latin typeface="+mn-ea"/>
                <a:ea typeface="+mn-ea"/>
              </a:rPr>
              <a:t>读取消息</a:t>
            </a:r>
            <a:r>
              <a:rPr lang="zh-CN" altLang="en-US" sz="2000" dirty="0">
                <a:solidFill>
                  <a:srgbClr val="000008"/>
                </a:solidFill>
                <a:latin typeface="+mn-ea"/>
                <a:ea typeface="+mn-ea"/>
              </a:rPr>
              <a:t>使用的函数是</a:t>
            </a:r>
            <a:r>
              <a:rPr lang="en-US" altLang="zh-CN" sz="2000" dirty="0" err="1">
                <a:solidFill>
                  <a:srgbClr val="000008"/>
                </a:solidFill>
                <a:latin typeface="+mn-ea"/>
                <a:ea typeface="+mn-ea"/>
              </a:rPr>
              <a:t>msgrcv</a:t>
            </a:r>
            <a:r>
              <a:rPr lang="en-US" altLang="zh-CN" sz="2000" dirty="0">
                <a:solidFill>
                  <a:srgbClr val="000008"/>
                </a:solidFill>
                <a:latin typeface="+mn-ea"/>
                <a:ea typeface="+mn-ea"/>
              </a:rPr>
              <a:t>()</a:t>
            </a:r>
            <a:r>
              <a:rPr lang="zh-CN" altLang="en-US" sz="2000" dirty="0">
                <a:solidFill>
                  <a:srgbClr val="000008"/>
                </a:solidFill>
                <a:latin typeface="+mn-ea"/>
                <a:ea typeface="+mn-ea"/>
              </a:rPr>
              <a:t>，它把消息从消息队列中取走，与</a:t>
            </a:r>
            <a:r>
              <a:rPr lang="en-US" altLang="zh-CN" sz="2000" dirty="0">
                <a:solidFill>
                  <a:srgbClr val="000008"/>
                </a:solidFill>
                <a:latin typeface="+mn-ea"/>
                <a:ea typeface="+mn-ea"/>
              </a:rPr>
              <a:t>FIFO</a:t>
            </a:r>
            <a:r>
              <a:rPr lang="zh-CN" altLang="en-US" sz="2000" dirty="0">
                <a:solidFill>
                  <a:srgbClr val="000008"/>
                </a:solidFill>
                <a:latin typeface="+mn-ea"/>
                <a:ea typeface="+mn-ea"/>
              </a:rPr>
              <a:t>不同的是，这里可以指定取走某一条消息；</a:t>
            </a:r>
            <a:endParaRPr lang="en-US" altLang="zh-CN" sz="2000" dirty="0">
              <a:solidFill>
                <a:srgbClr val="000008"/>
              </a:solidFill>
              <a:latin typeface="+mn-ea"/>
              <a:ea typeface="+mn-ea"/>
            </a:endParaRPr>
          </a:p>
          <a:p>
            <a:pPr indent="457200" algn="just" eaLnBrk="1" hangingPunct="1">
              <a:lnSpc>
                <a:spcPct val="150000"/>
              </a:lnSpc>
              <a:buFont typeface="Wingdings" pitchFamily="2" charset="2"/>
              <a:buChar char="n"/>
            </a:pPr>
            <a:r>
              <a:rPr lang="zh-CN" altLang="en-US" sz="2000" dirty="0">
                <a:solidFill>
                  <a:srgbClr val="FF0000"/>
                </a:solidFill>
                <a:latin typeface="+mn-ea"/>
                <a:ea typeface="+mn-ea"/>
              </a:rPr>
              <a:t>控制消息队列</a:t>
            </a:r>
            <a:r>
              <a:rPr lang="zh-CN" altLang="en-US" sz="2000" dirty="0">
                <a:solidFill>
                  <a:srgbClr val="000008"/>
                </a:solidFill>
                <a:latin typeface="+mn-ea"/>
                <a:ea typeface="+mn-ea"/>
              </a:rPr>
              <a:t>使用的函数是</a:t>
            </a:r>
            <a:r>
              <a:rPr lang="en-US" altLang="zh-CN" sz="2000" dirty="0" err="1">
                <a:solidFill>
                  <a:srgbClr val="000008"/>
                </a:solidFill>
                <a:latin typeface="+mn-ea"/>
                <a:ea typeface="+mn-ea"/>
              </a:rPr>
              <a:t>msgctl</a:t>
            </a:r>
            <a:r>
              <a:rPr lang="en-US" altLang="zh-CN" sz="2000" dirty="0">
                <a:solidFill>
                  <a:srgbClr val="000008"/>
                </a:solidFill>
                <a:latin typeface="+mn-ea"/>
                <a:ea typeface="+mn-ea"/>
              </a:rPr>
              <a:t>()</a:t>
            </a:r>
            <a:r>
              <a:rPr lang="zh-CN" altLang="en-US" sz="2000" dirty="0">
                <a:solidFill>
                  <a:srgbClr val="000008"/>
                </a:solidFill>
                <a:latin typeface="+mn-ea"/>
                <a:ea typeface="+mn-ea"/>
              </a:rPr>
              <a:t>，它可以完成多项功能。 </a:t>
            </a:r>
          </a:p>
        </p:txBody>
      </p:sp>
      <p:sp>
        <p:nvSpPr>
          <p:cNvPr id="6" name="Rectangle 2"/>
          <p:cNvSpPr>
            <a:spLocks noChangeArrowheads="1"/>
          </p:cNvSpPr>
          <p:nvPr/>
        </p:nvSpPr>
        <p:spPr bwMode="auto">
          <a:xfrm>
            <a:off x="1041075" y="130430"/>
            <a:ext cx="3498691" cy="563562"/>
          </a:xfrm>
          <a:prstGeom prst="rect">
            <a:avLst/>
          </a:prstGeom>
          <a:noFill/>
          <a:ln w="9525">
            <a:noFill/>
            <a:miter lim="800000"/>
            <a:headEnd/>
            <a:tailEnd/>
          </a:ln>
          <a:effectLst/>
        </p:spPr>
        <p:txBody>
          <a:bodyPr anchor="ctr"/>
          <a:lstStyle/>
          <a:p>
            <a:r>
              <a:rPr lang="en-US" altLang="zh-CN" b="1" smtClean="0">
                <a:solidFill>
                  <a:srgbClr val="000008"/>
                </a:solidFill>
                <a:latin typeface="+mn-ea"/>
                <a:ea typeface="+mn-ea"/>
              </a:rPr>
              <a:t>4 </a:t>
            </a:r>
            <a:r>
              <a:rPr lang="zh-CN" altLang="en-US" b="1" smtClean="0">
                <a:solidFill>
                  <a:srgbClr val="000008"/>
                </a:solidFill>
                <a:latin typeface="+mn-ea"/>
                <a:ea typeface="+mn-ea"/>
              </a:rPr>
              <a:t>消息</a:t>
            </a:r>
            <a:r>
              <a:rPr lang="zh-CN" altLang="en-US" b="1" dirty="0">
                <a:solidFill>
                  <a:srgbClr val="000008"/>
                </a:solidFill>
                <a:latin typeface="+mn-ea"/>
                <a:ea typeface="+mn-ea"/>
              </a:rPr>
              <a:t>队列</a:t>
            </a:r>
          </a:p>
        </p:txBody>
      </p:sp>
      <p:sp>
        <p:nvSpPr>
          <p:cNvPr id="8" name="Rectangle 2"/>
          <p:cNvSpPr txBox="1">
            <a:spLocks/>
          </p:cNvSpPr>
          <p:nvPr/>
        </p:nvSpPr>
        <p:spPr>
          <a:xfrm>
            <a:off x="670524" y="1027329"/>
            <a:ext cx="2954665" cy="450501"/>
          </a:xfrm>
          <a:prstGeom prst="rect">
            <a:avLst/>
          </a:prstGeom>
          <a:solidFill>
            <a:srgbClr val="0000CC"/>
          </a:solidFill>
        </p:spPr>
        <p:txBody>
          <a:bodyPr anchor="ctr" anchorCtr="0"/>
          <a:lstStyle/>
          <a:p>
            <a:pPr lvl="0" algn="ctr">
              <a:defRPr/>
            </a:pPr>
            <a:r>
              <a:rPr lang="zh-CN" altLang="en-US" sz="2400" b="1" kern="0">
                <a:solidFill>
                  <a:schemeClr val="tx2"/>
                </a:solidFill>
                <a:latin typeface="+mj-lt"/>
                <a:ea typeface="+mj-ea"/>
                <a:cs typeface="+mj-cs"/>
              </a:rPr>
              <a:t>消息队列的实现方法</a:t>
            </a:r>
          </a:p>
        </p:txBody>
      </p:sp>
    </p:spTree>
    <p:extLst>
      <p:ext uri="{BB962C8B-B14F-4D97-AF65-F5344CB8AC3E}">
        <p14:creationId xmlns:p14="http://schemas.microsoft.com/office/powerpoint/2010/main" val="1251781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p:cNvGraphicFramePr>
            <a:graphicFrameLocks noGrp="1"/>
          </p:cNvGraphicFramePr>
          <p:nvPr>
            <p:extLst>
              <p:ext uri="{D42A27DB-BD31-4B8C-83A1-F6EECF244321}">
                <p14:modId xmlns:p14="http://schemas.microsoft.com/office/powerpoint/2010/main" val="1350575626"/>
              </p:ext>
            </p:extLst>
          </p:nvPr>
        </p:nvGraphicFramePr>
        <p:xfrm>
          <a:off x="764515" y="2066700"/>
          <a:ext cx="6063667" cy="1645920"/>
        </p:xfrm>
        <a:graphic>
          <a:graphicData uri="http://schemas.openxmlformats.org/drawingml/2006/table">
            <a:tbl>
              <a:tblPr firstRow="1" bandRow="1">
                <a:tableStyleId>{D7AC3CCA-C797-4891-BE02-D94E43425B78}</a:tableStyleId>
              </a:tblPr>
              <a:tblGrid>
                <a:gridCol w="1412155">
                  <a:extLst>
                    <a:ext uri="{9D8B030D-6E8A-4147-A177-3AD203B41FA5}">
                      <a16:colId xmlns:a16="http://schemas.microsoft.com/office/drawing/2014/main" xmlns="" val="20000"/>
                    </a:ext>
                  </a:extLst>
                </a:gridCol>
                <a:gridCol w="4651512">
                  <a:extLst>
                    <a:ext uri="{9D8B030D-6E8A-4147-A177-3AD203B41FA5}">
                      <a16:colId xmlns:a16="http://schemas.microsoft.com/office/drawing/2014/main" xmlns="" val="20001"/>
                    </a:ext>
                  </a:extLst>
                </a:gridCol>
              </a:tblGrid>
              <a:tr h="248920">
                <a:tc>
                  <a:txBody>
                    <a:bodyPr/>
                    <a:lstStyle/>
                    <a:p>
                      <a:r>
                        <a:rPr lang="zh-CN" altLang="en-US" sz="1800" b="0" dirty="0">
                          <a:solidFill>
                            <a:sysClr val="windowText" lastClr="000000"/>
                          </a:solidFill>
                          <a:latin typeface="+mn-ea"/>
                          <a:ea typeface="+mn-ea"/>
                        </a:rPr>
                        <a:t>函数原型</a:t>
                      </a:r>
                    </a:p>
                  </a:txBody>
                  <a:tcPr anchor="ct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tc>
                  <a:txBody>
                    <a:bodyPr/>
                    <a:lstStyle/>
                    <a:p>
                      <a:r>
                        <a:rPr lang="en-US" altLang="zh-CN" sz="1800" b="0" dirty="0" err="1">
                          <a:solidFill>
                            <a:sysClr val="windowText" lastClr="000000"/>
                          </a:solidFill>
                          <a:latin typeface="+mn-ea"/>
                          <a:ea typeface="+mn-ea"/>
                        </a:rPr>
                        <a:t>int</a:t>
                      </a:r>
                      <a:r>
                        <a:rPr lang="en-US" altLang="zh-CN" sz="1800" b="0" dirty="0">
                          <a:solidFill>
                            <a:sysClr val="windowText" lastClr="000000"/>
                          </a:solidFill>
                          <a:latin typeface="+mn-ea"/>
                          <a:ea typeface="+mn-ea"/>
                        </a:rPr>
                        <a:t>  </a:t>
                      </a:r>
                      <a:r>
                        <a:rPr lang="en-US" altLang="zh-CN" sz="1800" b="0" dirty="0" err="1">
                          <a:solidFill>
                            <a:sysClr val="windowText" lastClr="000000"/>
                          </a:solidFill>
                          <a:latin typeface="+mn-ea"/>
                          <a:ea typeface="+mn-ea"/>
                        </a:rPr>
                        <a:t>msgget</a:t>
                      </a:r>
                      <a:r>
                        <a:rPr lang="en-US" altLang="zh-CN" sz="1800" b="0" dirty="0">
                          <a:solidFill>
                            <a:sysClr val="windowText" lastClr="000000"/>
                          </a:solidFill>
                          <a:latin typeface="+mn-ea"/>
                          <a:ea typeface="+mn-ea"/>
                        </a:rPr>
                        <a:t>(</a:t>
                      </a:r>
                      <a:r>
                        <a:rPr lang="en-US" altLang="zh-CN" sz="1800" b="0" dirty="0" err="1">
                          <a:solidFill>
                            <a:sysClr val="windowText" lastClr="000000"/>
                          </a:solidFill>
                          <a:latin typeface="+mn-ea"/>
                          <a:ea typeface="+mn-ea"/>
                        </a:rPr>
                        <a:t>key_t</a:t>
                      </a:r>
                      <a:r>
                        <a:rPr lang="en-US" altLang="zh-CN" sz="1800" b="0" dirty="0">
                          <a:solidFill>
                            <a:sysClr val="windowText" lastClr="000000"/>
                          </a:solidFill>
                          <a:latin typeface="+mn-ea"/>
                          <a:ea typeface="+mn-ea"/>
                        </a:rPr>
                        <a:t>   key </a:t>
                      </a:r>
                      <a:r>
                        <a:rPr lang="zh-CN" altLang="en-US" sz="1800" b="0" dirty="0">
                          <a:solidFill>
                            <a:sysClr val="windowText" lastClr="000000"/>
                          </a:solidFill>
                          <a:latin typeface="+mn-ea"/>
                          <a:ea typeface="+mn-ea"/>
                        </a:rPr>
                        <a:t>， </a:t>
                      </a:r>
                      <a:r>
                        <a:rPr lang="en-US" altLang="zh-CN" sz="1800" b="0" dirty="0" err="1">
                          <a:solidFill>
                            <a:sysClr val="windowText" lastClr="000000"/>
                          </a:solidFill>
                          <a:latin typeface="+mn-ea"/>
                          <a:ea typeface="+mn-ea"/>
                        </a:rPr>
                        <a:t>int</a:t>
                      </a:r>
                      <a:r>
                        <a:rPr lang="en-US" altLang="zh-CN" sz="1800" b="0" dirty="0">
                          <a:solidFill>
                            <a:sysClr val="windowText" lastClr="000000"/>
                          </a:solidFill>
                          <a:latin typeface="+mn-ea"/>
                          <a:ea typeface="+mn-ea"/>
                        </a:rPr>
                        <a:t>  </a:t>
                      </a:r>
                      <a:r>
                        <a:rPr lang="en-US" altLang="zh-CN" sz="1800" b="0" dirty="0" err="1">
                          <a:solidFill>
                            <a:sysClr val="windowText" lastClr="000000"/>
                          </a:solidFill>
                          <a:latin typeface="+mn-ea"/>
                          <a:ea typeface="+mn-ea"/>
                        </a:rPr>
                        <a:t>msgflg</a:t>
                      </a:r>
                      <a:r>
                        <a:rPr lang="zh-CN" altLang="en-US" sz="1800" b="0" dirty="0">
                          <a:solidFill>
                            <a:sysClr val="windowText" lastClr="000000"/>
                          </a:solidFill>
                          <a:latin typeface="+mn-ea"/>
                          <a:ea typeface="+mn-ea"/>
                        </a:rPr>
                        <a:t>）</a:t>
                      </a:r>
                      <a:endParaRPr lang="en-US" altLang="zh-CN" sz="1800" b="0" dirty="0">
                        <a:solidFill>
                          <a:sysClr val="windowText" lastClr="000000"/>
                        </a:solidFill>
                        <a:latin typeface="+mn-ea"/>
                        <a:ea typeface="+mn-ea"/>
                      </a:endParaRP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extLst>
                  <a:ext uri="{0D108BD9-81ED-4DB2-BD59-A6C34878D82A}">
                    <a16:rowId xmlns:a16="http://schemas.microsoft.com/office/drawing/2014/main" xmlns="" val="10000"/>
                  </a:ext>
                </a:extLst>
              </a:tr>
              <a:tr h="370840">
                <a:tc>
                  <a:txBody>
                    <a:bodyPr/>
                    <a:lstStyle/>
                    <a:p>
                      <a:r>
                        <a:rPr lang="zh-CN" altLang="en-US" sz="1800" b="0" dirty="0">
                          <a:solidFill>
                            <a:sysClr val="windowText" lastClr="000000"/>
                          </a:solidFill>
                          <a:latin typeface="+mn-ea"/>
                          <a:ea typeface="+mn-ea"/>
                        </a:rPr>
                        <a:t>函数参数</a:t>
                      </a:r>
                    </a:p>
                  </a:txBody>
                  <a:tcPr anchor="ct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tc>
                  <a:txBody>
                    <a:bodyPr/>
                    <a:lstStyle/>
                    <a:p>
                      <a:r>
                        <a:rPr lang="en-US" altLang="zh-CN" sz="1800" b="0" baseline="0" dirty="0">
                          <a:solidFill>
                            <a:sysClr val="windowText" lastClr="000000"/>
                          </a:solidFill>
                          <a:latin typeface="+mn-ea"/>
                          <a:ea typeface="+mn-ea"/>
                        </a:rPr>
                        <a:t>key</a:t>
                      </a:r>
                      <a:r>
                        <a:rPr lang="zh-CN" altLang="en-US" sz="1800" b="0" baseline="0" dirty="0">
                          <a:solidFill>
                            <a:sysClr val="windowText" lastClr="000000"/>
                          </a:solidFill>
                          <a:latin typeface="+mn-ea"/>
                          <a:ea typeface="+mn-ea"/>
                        </a:rPr>
                        <a:t>：键值</a:t>
                      </a:r>
                      <a:endParaRPr lang="en-US" altLang="zh-CN" sz="1800" b="0" baseline="0" dirty="0">
                        <a:solidFill>
                          <a:sysClr val="windowText" lastClr="000000"/>
                        </a:solidFill>
                        <a:latin typeface="+mn-ea"/>
                        <a:ea typeface="+mn-ea"/>
                      </a:endParaRPr>
                    </a:p>
                    <a:p>
                      <a:r>
                        <a:rPr lang="en-US" altLang="zh-CN" sz="1800" b="0" dirty="0" err="1">
                          <a:solidFill>
                            <a:sysClr val="windowText" lastClr="000000"/>
                          </a:solidFill>
                          <a:latin typeface="+mn-ea"/>
                          <a:ea typeface="+mn-ea"/>
                        </a:rPr>
                        <a:t>msgflg</a:t>
                      </a:r>
                      <a:r>
                        <a:rPr lang="zh-CN" altLang="en-US" sz="1800" b="0" baseline="0" dirty="0">
                          <a:solidFill>
                            <a:sysClr val="windowText" lastClr="000000"/>
                          </a:solidFill>
                          <a:latin typeface="+mn-ea"/>
                          <a:ea typeface="+mn-ea"/>
                        </a:rPr>
                        <a:t>：标志位</a:t>
                      </a:r>
                      <a:endParaRPr lang="en-US" altLang="zh-CN" sz="1800" b="0" baseline="0" dirty="0">
                        <a:solidFill>
                          <a:sysClr val="windowText" lastClr="000000"/>
                        </a:solidFill>
                        <a:latin typeface="+mn-ea"/>
                        <a:ea typeface="+mn-ea"/>
                      </a:endParaRP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extLst>
                  <a:ext uri="{0D108BD9-81ED-4DB2-BD59-A6C34878D82A}">
                    <a16:rowId xmlns:a16="http://schemas.microsoft.com/office/drawing/2014/main" xmlns="" val="10001"/>
                  </a:ext>
                </a:extLst>
              </a:tr>
              <a:tr h="370840">
                <a:tc>
                  <a:txBody>
                    <a:bodyPr/>
                    <a:lstStyle/>
                    <a:p>
                      <a:r>
                        <a:rPr lang="zh-CN" altLang="en-US" sz="1800" b="0" dirty="0">
                          <a:solidFill>
                            <a:sysClr val="windowText" lastClr="000000"/>
                          </a:solidFill>
                          <a:latin typeface="+mn-ea"/>
                          <a:ea typeface="+mn-ea"/>
                        </a:rPr>
                        <a:t>函数返回值</a:t>
                      </a:r>
                    </a:p>
                  </a:txBody>
                  <a:tcPr anchor="ct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tc>
                  <a:txBody>
                    <a:bodyPr/>
                    <a:lstStyle/>
                    <a:p>
                      <a:r>
                        <a:rPr lang="zh-CN" altLang="en-US" sz="1800" b="0" dirty="0">
                          <a:solidFill>
                            <a:sysClr val="windowText" lastClr="000000"/>
                          </a:solidFill>
                          <a:latin typeface="+mn-ea"/>
                          <a:ea typeface="+mn-ea"/>
                        </a:rPr>
                        <a:t>成功：返回消息队列</a:t>
                      </a:r>
                      <a:r>
                        <a:rPr lang="en-US" altLang="zh-CN" sz="1800" b="0" dirty="0">
                          <a:solidFill>
                            <a:sysClr val="windowText" lastClr="000000"/>
                          </a:solidFill>
                          <a:latin typeface="+mn-ea"/>
                          <a:ea typeface="+mn-ea"/>
                        </a:rPr>
                        <a:t>ID</a:t>
                      </a:r>
                      <a:r>
                        <a:rPr lang="zh-CN" altLang="en-US" sz="1800" b="0" dirty="0">
                          <a:solidFill>
                            <a:sysClr val="windowText" lastClr="000000"/>
                          </a:solidFill>
                          <a:latin typeface="+mn-ea"/>
                          <a:ea typeface="+mn-ea"/>
                        </a:rPr>
                        <a:t>；</a:t>
                      </a:r>
                      <a:endParaRPr lang="en-US" altLang="zh-CN" sz="1800" b="0" dirty="0">
                        <a:solidFill>
                          <a:sysClr val="windowText" lastClr="000000"/>
                        </a:solidFill>
                        <a:latin typeface="+mn-ea"/>
                        <a:ea typeface="+mn-ea"/>
                      </a:endParaRPr>
                    </a:p>
                    <a:p>
                      <a:r>
                        <a:rPr lang="zh-CN" altLang="en-US" sz="1800" b="0" dirty="0">
                          <a:solidFill>
                            <a:sysClr val="windowText" lastClr="000000"/>
                          </a:solidFill>
                          <a:latin typeface="+mn-ea"/>
                          <a:ea typeface="+mn-ea"/>
                        </a:rPr>
                        <a:t>失败：返回</a:t>
                      </a:r>
                      <a:r>
                        <a:rPr lang="en-US" altLang="zh-CN" sz="1800" b="0" dirty="0">
                          <a:solidFill>
                            <a:sysClr val="windowText" lastClr="000000"/>
                          </a:solidFill>
                          <a:latin typeface="+mn-ea"/>
                          <a:ea typeface="+mn-ea"/>
                        </a:rPr>
                        <a:t>-1</a:t>
                      </a:r>
                      <a:r>
                        <a:rPr lang="zh-CN" altLang="en-US" sz="1800" b="0" dirty="0">
                          <a:solidFill>
                            <a:sysClr val="windowText" lastClr="000000"/>
                          </a:solidFill>
                          <a:latin typeface="+mn-ea"/>
                          <a:ea typeface="+mn-ea"/>
                        </a:rPr>
                        <a:t>；</a:t>
                      </a: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extLst>
                  <a:ext uri="{0D108BD9-81ED-4DB2-BD59-A6C34878D82A}">
                    <a16:rowId xmlns:a16="http://schemas.microsoft.com/office/drawing/2014/main" xmlns="" val="10002"/>
                  </a:ext>
                </a:extLst>
              </a:tr>
            </a:tbl>
          </a:graphicData>
        </a:graphic>
      </p:graphicFrame>
      <p:sp>
        <p:nvSpPr>
          <p:cNvPr id="8" name="Rectangle 3"/>
          <p:cNvSpPr txBox="1">
            <a:spLocks/>
          </p:cNvSpPr>
          <p:nvPr/>
        </p:nvSpPr>
        <p:spPr>
          <a:xfrm>
            <a:off x="670524" y="1477830"/>
            <a:ext cx="5992523" cy="509226"/>
          </a:xfrm>
          <a:prstGeom prst="rect">
            <a:avLst/>
          </a:prstGeom>
        </p:spPr>
        <p:txBody>
          <a:bodyPr/>
          <a:lstStyle/>
          <a:p>
            <a:pPr lvl="0">
              <a:lnSpc>
                <a:spcPct val="150000"/>
              </a:lnSpc>
              <a:spcBef>
                <a:spcPts val="0"/>
              </a:spcBef>
              <a:buClr>
                <a:schemeClr val="accent1"/>
              </a:buClr>
              <a:buSzPct val="60000"/>
            </a:pPr>
            <a:r>
              <a:rPr lang="en-US" altLang="zh-CN" sz="1800" kern="0" dirty="0" err="1">
                <a:solidFill>
                  <a:srgbClr val="000008"/>
                </a:solidFill>
                <a:latin typeface="+mn-ea"/>
                <a:ea typeface="+mn-ea"/>
              </a:rPr>
              <a:t>msgget</a:t>
            </a:r>
            <a:r>
              <a:rPr lang="en-US" altLang="zh-CN" sz="1800" kern="0" dirty="0">
                <a:solidFill>
                  <a:srgbClr val="000008"/>
                </a:solidFill>
                <a:latin typeface="+mn-ea"/>
                <a:ea typeface="+mn-ea"/>
              </a:rPr>
              <a:t>( )</a:t>
            </a:r>
            <a:r>
              <a:rPr lang="zh-CN" altLang="en-US" sz="1800" kern="0" dirty="0">
                <a:solidFill>
                  <a:srgbClr val="000008"/>
                </a:solidFill>
                <a:latin typeface="+mn-ea"/>
                <a:ea typeface="+mn-ea"/>
              </a:rPr>
              <a:t>函数用来创建和访问一个消息队列</a:t>
            </a:r>
            <a:endParaRPr kumimoji="0" lang="en-US" altLang="zh-CN" sz="1800" i="0" u="none" strike="noStrike" kern="0" cap="none" spc="0" normalizeH="0" baseline="0" noProof="0" dirty="0">
              <a:ln>
                <a:noFill/>
              </a:ln>
              <a:solidFill>
                <a:srgbClr val="000008"/>
              </a:solidFill>
              <a:effectLst/>
              <a:uLnTx/>
              <a:uFillTx/>
              <a:latin typeface="+mn-ea"/>
              <a:ea typeface="+mn-ea"/>
            </a:endParaRPr>
          </a:p>
        </p:txBody>
      </p:sp>
      <p:sp>
        <p:nvSpPr>
          <p:cNvPr id="9" name="Rectangle 3"/>
          <p:cNvSpPr txBox="1">
            <a:spLocks/>
          </p:cNvSpPr>
          <p:nvPr/>
        </p:nvSpPr>
        <p:spPr>
          <a:xfrm>
            <a:off x="640221" y="3792264"/>
            <a:ext cx="7452219" cy="2448516"/>
          </a:xfrm>
          <a:prstGeom prst="rect">
            <a:avLst/>
          </a:prstGeom>
        </p:spPr>
        <p:txBody>
          <a:bodyPr/>
          <a:lstStyle/>
          <a:p>
            <a:pPr lvl="0">
              <a:lnSpc>
                <a:spcPct val="150000"/>
              </a:lnSpc>
              <a:spcBef>
                <a:spcPts val="0"/>
              </a:spcBef>
              <a:buClr>
                <a:schemeClr val="accent1"/>
              </a:buClr>
              <a:buSzPct val="60000"/>
            </a:pPr>
            <a:r>
              <a:rPr kumimoji="0" lang="zh-CN" altLang="en-US" sz="1800" b="1" i="0" u="none" strike="noStrike" kern="0" cap="none" spc="0" normalizeH="0" baseline="0" noProof="0" dirty="0">
                <a:ln>
                  <a:noFill/>
                </a:ln>
                <a:solidFill>
                  <a:srgbClr val="000008"/>
                </a:solidFill>
                <a:effectLst/>
                <a:uLnTx/>
                <a:uFillTx/>
                <a:latin typeface="+mn-ea"/>
                <a:ea typeface="+mn-ea"/>
              </a:rPr>
              <a:t>函数说明：</a:t>
            </a:r>
            <a:endParaRPr kumimoji="0" lang="en-US" altLang="zh-CN" sz="1800" b="1" i="0" u="none" strike="noStrike" kern="0" cap="none" spc="0" normalizeH="0" baseline="0" noProof="0" dirty="0">
              <a:ln>
                <a:noFill/>
              </a:ln>
              <a:solidFill>
                <a:srgbClr val="000008"/>
              </a:solidFill>
              <a:effectLst/>
              <a:uLnTx/>
              <a:uFillTx/>
              <a:latin typeface="+mn-ea"/>
              <a:ea typeface="+mn-ea"/>
            </a:endParaRPr>
          </a:p>
          <a:p>
            <a:pPr lvl="0" indent="457200">
              <a:lnSpc>
                <a:spcPct val="150000"/>
              </a:lnSpc>
              <a:spcBef>
                <a:spcPts val="0"/>
              </a:spcBef>
              <a:buClr>
                <a:schemeClr val="accent1"/>
              </a:buClr>
              <a:buSzPct val="60000"/>
              <a:buFont typeface="Wingdings" pitchFamily="2" charset="2"/>
              <a:buChar char="n"/>
            </a:pPr>
            <a:r>
              <a:rPr lang="zh-CN" altLang="en-US" sz="1800" kern="0" dirty="0">
                <a:solidFill>
                  <a:srgbClr val="000008"/>
                </a:solidFill>
                <a:latin typeface="+mn-ea"/>
                <a:ea typeface="+mn-ea"/>
              </a:rPr>
              <a:t>参数</a:t>
            </a:r>
            <a:r>
              <a:rPr lang="en-US" altLang="zh-CN" sz="1800" kern="0" dirty="0">
                <a:solidFill>
                  <a:srgbClr val="000008"/>
                </a:solidFill>
                <a:latin typeface="+mn-ea"/>
                <a:ea typeface="+mn-ea"/>
              </a:rPr>
              <a:t>key</a:t>
            </a:r>
            <a:r>
              <a:rPr lang="zh-CN" altLang="en-US" sz="1800" kern="0" dirty="0">
                <a:solidFill>
                  <a:srgbClr val="000008"/>
                </a:solidFill>
                <a:latin typeface="+mn-ea"/>
                <a:ea typeface="+mn-ea"/>
              </a:rPr>
              <a:t>是一个键值，由</a:t>
            </a:r>
            <a:r>
              <a:rPr lang="en-US" altLang="zh-CN" sz="1800" kern="0" dirty="0">
                <a:solidFill>
                  <a:srgbClr val="000008"/>
                </a:solidFill>
                <a:latin typeface="+mn-ea"/>
                <a:ea typeface="+mn-ea"/>
              </a:rPr>
              <a:t>ftok()</a:t>
            </a:r>
            <a:r>
              <a:rPr lang="zh-CN" altLang="en-US" sz="1800" kern="0" dirty="0">
                <a:solidFill>
                  <a:srgbClr val="000008"/>
                </a:solidFill>
                <a:latin typeface="+mn-ea"/>
                <a:ea typeface="+mn-ea"/>
              </a:rPr>
              <a:t>提供。</a:t>
            </a:r>
            <a:endParaRPr lang="en-US" altLang="zh-CN" sz="1800" kern="0" dirty="0">
              <a:solidFill>
                <a:srgbClr val="000008"/>
              </a:solidFill>
              <a:latin typeface="+mn-ea"/>
              <a:ea typeface="+mn-ea"/>
            </a:endParaRPr>
          </a:p>
          <a:p>
            <a:pPr lvl="0" indent="457200">
              <a:lnSpc>
                <a:spcPct val="150000"/>
              </a:lnSpc>
              <a:spcBef>
                <a:spcPts val="0"/>
              </a:spcBef>
              <a:buClr>
                <a:schemeClr val="accent1"/>
              </a:buClr>
              <a:buSzPct val="60000"/>
              <a:buFont typeface="Wingdings" pitchFamily="2" charset="2"/>
              <a:buChar char="n"/>
            </a:pPr>
            <a:r>
              <a:rPr lang="en-US" altLang="zh-CN" sz="1800" kern="0" dirty="0" err="1">
                <a:solidFill>
                  <a:srgbClr val="000008"/>
                </a:solidFill>
                <a:latin typeface="+mn-ea"/>
                <a:ea typeface="+mn-ea"/>
              </a:rPr>
              <a:t>msgflg</a:t>
            </a:r>
            <a:r>
              <a:rPr lang="zh-CN" altLang="en-US" sz="1800" kern="0" dirty="0">
                <a:solidFill>
                  <a:srgbClr val="000008"/>
                </a:solidFill>
                <a:latin typeface="+mn-ea"/>
                <a:ea typeface="+mn-ea"/>
              </a:rPr>
              <a:t>是一个权限标志，表示消息队列的访问权限，它与文件的访问权限一样。</a:t>
            </a:r>
            <a:r>
              <a:rPr lang="en-US" altLang="zh-CN" sz="1800" kern="0" dirty="0" err="1">
                <a:solidFill>
                  <a:srgbClr val="000008"/>
                </a:solidFill>
                <a:latin typeface="+mn-ea"/>
                <a:ea typeface="+mn-ea"/>
              </a:rPr>
              <a:t>msgflg</a:t>
            </a:r>
            <a:r>
              <a:rPr lang="zh-CN" altLang="en-US" sz="1800" kern="0" dirty="0">
                <a:solidFill>
                  <a:srgbClr val="000008"/>
                </a:solidFill>
                <a:latin typeface="+mn-ea"/>
                <a:ea typeface="+mn-ea"/>
              </a:rPr>
              <a:t>可以与</a:t>
            </a:r>
            <a:r>
              <a:rPr lang="en-US" altLang="zh-CN" sz="1800" kern="0" dirty="0">
                <a:solidFill>
                  <a:srgbClr val="000008"/>
                </a:solidFill>
                <a:latin typeface="+mn-ea"/>
                <a:ea typeface="+mn-ea"/>
              </a:rPr>
              <a:t>IPC_CREAT</a:t>
            </a:r>
            <a:r>
              <a:rPr lang="zh-CN" altLang="en-US" sz="1800" kern="0" dirty="0">
                <a:solidFill>
                  <a:srgbClr val="000008"/>
                </a:solidFill>
                <a:latin typeface="+mn-ea"/>
                <a:ea typeface="+mn-ea"/>
              </a:rPr>
              <a:t>做或操作，表示当</a:t>
            </a:r>
            <a:r>
              <a:rPr lang="en-US" altLang="zh-CN" sz="1800" kern="0" dirty="0">
                <a:solidFill>
                  <a:srgbClr val="000008"/>
                </a:solidFill>
                <a:latin typeface="+mn-ea"/>
                <a:ea typeface="+mn-ea"/>
              </a:rPr>
              <a:t>key</a:t>
            </a:r>
            <a:r>
              <a:rPr lang="zh-CN" altLang="en-US" sz="1800" kern="0" dirty="0">
                <a:solidFill>
                  <a:srgbClr val="000008"/>
                </a:solidFill>
                <a:latin typeface="+mn-ea"/>
                <a:ea typeface="+mn-ea"/>
              </a:rPr>
              <a:t>所命名的消息队列不存在时创建一个消息队列，如果</a:t>
            </a:r>
            <a:r>
              <a:rPr lang="en-US" altLang="zh-CN" sz="1800" kern="0" dirty="0">
                <a:solidFill>
                  <a:srgbClr val="000008"/>
                </a:solidFill>
                <a:latin typeface="+mn-ea"/>
                <a:ea typeface="+mn-ea"/>
              </a:rPr>
              <a:t>key</a:t>
            </a:r>
            <a:r>
              <a:rPr lang="zh-CN" altLang="en-US" sz="1800" kern="0" dirty="0">
                <a:solidFill>
                  <a:srgbClr val="000008"/>
                </a:solidFill>
                <a:latin typeface="+mn-ea"/>
                <a:ea typeface="+mn-ea"/>
              </a:rPr>
              <a:t>所命名的消息队列存在时，</a:t>
            </a:r>
            <a:r>
              <a:rPr lang="en-US" altLang="zh-CN" sz="1800" kern="0" dirty="0">
                <a:solidFill>
                  <a:srgbClr val="000008"/>
                </a:solidFill>
                <a:latin typeface="+mn-ea"/>
                <a:ea typeface="+mn-ea"/>
              </a:rPr>
              <a:t>IPC_CREAT</a:t>
            </a:r>
            <a:r>
              <a:rPr lang="zh-CN" altLang="en-US" sz="1800" kern="0" dirty="0">
                <a:solidFill>
                  <a:srgbClr val="000008"/>
                </a:solidFill>
                <a:latin typeface="+mn-ea"/>
                <a:ea typeface="+mn-ea"/>
              </a:rPr>
              <a:t>标志会被忽略，而只返回一个标识符。</a:t>
            </a:r>
            <a:endParaRPr kumimoji="0" lang="en-US" altLang="zh-CN" sz="1800" i="0" u="none" strike="noStrike" kern="0" cap="none" spc="0" normalizeH="0" baseline="0" noProof="0" dirty="0">
              <a:ln>
                <a:noFill/>
              </a:ln>
              <a:solidFill>
                <a:srgbClr val="000008"/>
              </a:solidFill>
              <a:effectLst/>
              <a:uLnTx/>
              <a:uFillTx/>
              <a:latin typeface="+mn-ea"/>
              <a:ea typeface="+mn-ea"/>
            </a:endParaRPr>
          </a:p>
        </p:txBody>
      </p:sp>
      <p:sp>
        <p:nvSpPr>
          <p:cNvPr id="10" name="Rectangle 2"/>
          <p:cNvSpPr>
            <a:spLocks noChangeArrowheads="1"/>
          </p:cNvSpPr>
          <p:nvPr/>
        </p:nvSpPr>
        <p:spPr bwMode="auto">
          <a:xfrm>
            <a:off x="1041075" y="130430"/>
            <a:ext cx="3498691" cy="563562"/>
          </a:xfrm>
          <a:prstGeom prst="rect">
            <a:avLst/>
          </a:prstGeom>
          <a:noFill/>
          <a:ln w="9525">
            <a:noFill/>
            <a:miter lim="800000"/>
            <a:headEnd/>
            <a:tailEnd/>
          </a:ln>
          <a:effectLst/>
        </p:spPr>
        <p:txBody>
          <a:bodyPr anchor="ctr"/>
          <a:lstStyle/>
          <a:p>
            <a:r>
              <a:rPr lang="en-US" altLang="zh-CN" b="1" smtClean="0">
                <a:solidFill>
                  <a:srgbClr val="000008"/>
                </a:solidFill>
                <a:latin typeface="+mn-ea"/>
                <a:ea typeface="+mn-ea"/>
              </a:rPr>
              <a:t>4 </a:t>
            </a:r>
            <a:r>
              <a:rPr lang="zh-CN" altLang="en-US" b="1" smtClean="0">
                <a:solidFill>
                  <a:srgbClr val="000008"/>
                </a:solidFill>
                <a:latin typeface="+mn-ea"/>
                <a:ea typeface="+mn-ea"/>
              </a:rPr>
              <a:t>消息</a:t>
            </a:r>
            <a:r>
              <a:rPr lang="zh-CN" altLang="en-US" b="1" dirty="0">
                <a:solidFill>
                  <a:srgbClr val="000008"/>
                </a:solidFill>
                <a:latin typeface="+mn-ea"/>
                <a:ea typeface="+mn-ea"/>
              </a:rPr>
              <a:t>队列</a:t>
            </a:r>
          </a:p>
        </p:txBody>
      </p:sp>
      <p:sp>
        <p:nvSpPr>
          <p:cNvPr id="11" name="Rectangle 2"/>
          <p:cNvSpPr txBox="1">
            <a:spLocks/>
          </p:cNvSpPr>
          <p:nvPr/>
        </p:nvSpPr>
        <p:spPr>
          <a:xfrm>
            <a:off x="670524" y="1027329"/>
            <a:ext cx="2954665" cy="450501"/>
          </a:xfrm>
          <a:prstGeom prst="rect">
            <a:avLst/>
          </a:prstGeom>
          <a:solidFill>
            <a:srgbClr val="0000CC"/>
          </a:solidFill>
        </p:spPr>
        <p:txBody>
          <a:bodyPr anchor="ctr" anchorCtr="0"/>
          <a:lstStyle/>
          <a:p>
            <a:pPr lvl="0" algn="ctr">
              <a:defRPr/>
            </a:pPr>
            <a:r>
              <a:rPr lang="zh-CN" altLang="en-US" sz="2400" b="1" kern="0">
                <a:solidFill>
                  <a:schemeClr val="tx2"/>
                </a:solidFill>
                <a:latin typeface="+mj-lt"/>
                <a:ea typeface="+mj-ea"/>
                <a:cs typeface="+mj-cs"/>
              </a:rPr>
              <a:t>消息队列</a:t>
            </a:r>
            <a:r>
              <a:rPr lang="zh-CN" altLang="en-US" sz="2400" b="1" kern="0" smtClean="0">
                <a:solidFill>
                  <a:schemeClr val="tx2"/>
                </a:solidFill>
                <a:latin typeface="+mj-lt"/>
                <a:ea typeface="+mj-ea"/>
                <a:cs typeface="+mj-cs"/>
              </a:rPr>
              <a:t>的操作函数</a:t>
            </a:r>
            <a:endParaRPr lang="zh-CN" altLang="en-US" sz="2400" b="1" kern="0">
              <a:solidFill>
                <a:schemeClr val="tx2"/>
              </a:solidFill>
              <a:latin typeface="+mj-lt"/>
              <a:ea typeface="+mj-ea"/>
              <a:cs typeface="+mj-cs"/>
            </a:endParaRPr>
          </a:p>
        </p:txBody>
      </p:sp>
    </p:spTree>
    <p:extLst>
      <p:ext uri="{BB962C8B-B14F-4D97-AF65-F5344CB8AC3E}">
        <p14:creationId xmlns:p14="http://schemas.microsoft.com/office/powerpoint/2010/main" val="2448635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832434" y="1597125"/>
            <a:ext cx="7485165" cy="4524315"/>
          </a:xfrm>
          <a:prstGeom prst="rect">
            <a:avLst/>
          </a:prstGeom>
        </p:spPr>
        <p:txBody>
          <a:bodyPr wrap="square">
            <a:spAutoFit/>
          </a:bodyPr>
          <a:lstStyle/>
          <a:p>
            <a:pPr marL="0" eaLnBrk="1" hangingPunct="1">
              <a:spcBef>
                <a:spcPts val="600"/>
              </a:spcBef>
              <a:spcAft>
                <a:spcPts val="1200"/>
              </a:spcAft>
              <a:buFont typeface="Wingdings" pitchFamily="2" charset="2"/>
              <a:buNone/>
            </a:pPr>
            <a:r>
              <a:rPr lang="zh-CN" altLang="en-US" sz="1800" b="1" dirty="0">
                <a:solidFill>
                  <a:srgbClr val="FF3300"/>
                </a:solidFill>
                <a:latin typeface="+mn-ea"/>
                <a:ea typeface="+mn-ea"/>
              </a:rPr>
              <a:t>命令</a:t>
            </a:r>
            <a:r>
              <a:rPr lang="en-US" altLang="zh-CN" sz="1800" b="1" dirty="0">
                <a:solidFill>
                  <a:srgbClr val="FF3300"/>
                </a:solidFill>
                <a:latin typeface="+mn-ea"/>
                <a:ea typeface="+mn-ea"/>
              </a:rPr>
              <a:t>ps</a:t>
            </a:r>
            <a:r>
              <a:rPr lang="zh-CN" altLang="en-US" sz="1800" b="1" dirty="0">
                <a:solidFill>
                  <a:srgbClr val="FF3300"/>
                </a:solidFill>
                <a:latin typeface="+mn-ea"/>
                <a:ea typeface="+mn-ea"/>
              </a:rPr>
              <a:t>列出的进程属性</a:t>
            </a:r>
          </a:p>
          <a:p>
            <a:pPr marL="285750" indent="-285750" eaLnBrk="1" hangingPunct="1">
              <a:lnSpc>
                <a:spcPts val="2600"/>
              </a:lnSpc>
              <a:buFont typeface="Wingdings" panose="05000000000000000000" pitchFamily="2" charset="2"/>
              <a:buChar char="Ø"/>
            </a:pPr>
            <a:r>
              <a:rPr lang="en-US" altLang="zh-CN" sz="1800" dirty="0">
                <a:solidFill>
                  <a:srgbClr val="000008"/>
                </a:solidFill>
                <a:latin typeface="+mn-ea"/>
                <a:ea typeface="+mn-ea"/>
              </a:rPr>
              <a:t>UID</a:t>
            </a:r>
            <a:r>
              <a:rPr lang="zh-CN" altLang="en-US" sz="1800" dirty="0">
                <a:solidFill>
                  <a:srgbClr val="000008"/>
                </a:solidFill>
                <a:latin typeface="+mn-ea"/>
                <a:ea typeface="+mn-ea"/>
              </a:rPr>
              <a:t>：用户</a:t>
            </a:r>
            <a:r>
              <a:rPr lang="en-US" altLang="zh-CN" sz="1800" dirty="0">
                <a:solidFill>
                  <a:srgbClr val="000008"/>
                </a:solidFill>
                <a:latin typeface="+mn-ea"/>
                <a:ea typeface="+mn-ea"/>
              </a:rPr>
              <a:t>ID(</a:t>
            </a:r>
            <a:r>
              <a:rPr lang="zh-CN" altLang="en-US" sz="1800" dirty="0">
                <a:solidFill>
                  <a:srgbClr val="000008"/>
                </a:solidFill>
                <a:latin typeface="+mn-ea"/>
                <a:ea typeface="+mn-ea"/>
              </a:rPr>
              <a:t>注册名</a:t>
            </a:r>
            <a:r>
              <a:rPr lang="en-US" altLang="zh-CN" sz="1800" dirty="0">
                <a:solidFill>
                  <a:srgbClr val="000008"/>
                </a:solidFill>
                <a:latin typeface="+mn-ea"/>
                <a:ea typeface="+mn-ea"/>
              </a:rPr>
              <a:t>)</a:t>
            </a:r>
          </a:p>
          <a:p>
            <a:pPr marL="285750" indent="-285750" eaLnBrk="1" hangingPunct="1">
              <a:lnSpc>
                <a:spcPts val="2600"/>
              </a:lnSpc>
              <a:buFont typeface="Wingdings" panose="05000000000000000000" pitchFamily="2" charset="2"/>
              <a:buChar char="Ø"/>
            </a:pPr>
            <a:r>
              <a:rPr lang="en-US" altLang="zh-CN" sz="1800" dirty="0">
                <a:solidFill>
                  <a:srgbClr val="000008"/>
                </a:solidFill>
                <a:latin typeface="+mn-ea"/>
                <a:ea typeface="+mn-ea"/>
              </a:rPr>
              <a:t>PID</a:t>
            </a:r>
            <a:r>
              <a:rPr lang="zh-CN" altLang="en-US" sz="1800" dirty="0">
                <a:solidFill>
                  <a:srgbClr val="000008"/>
                </a:solidFill>
                <a:latin typeface="+mn-ea"/>
                <a:ea typeface="+mn-ea"/>
              </a:rPr>
              <a:t>：进程</a:t>
            </a:r>
            <a:r>
              <a:rPr lang="en-US" altLang="zh-CN" sz="1800" dirty="0">
                <a:solidFill>
                  <a:srgbClr val="000008"/>
                </a:solidFill>
                <a:latin typeface="+mn-ea"/>
                <a:ea typeface="+mn-ea"/>
              </a:rPr>
              <a:t>ID</a:t>
            </a:r>
          </a:p>
          <a:p>
            <a:pPr marL="285750" indent="-285750" eaLnBrk="1" hangingPunct="1">
              <a:lnSpc>
                <a:spcPts val="2600"/>
              </a:lnSpc>
              <a:buFont typeface="Wingdings" panose="05000000000000000000" pitchFamily="2" charset="2"/>
              <a:buChar char="Ø"/>
            </a:pPr>
            <a:r>
              <a:rPr lang="en-US" altLang="zh-CN" sz="1800" dirty="0">
                <a:solidFill>
                  <a:srgbClr val="000008"/>
                </a:solidFill>
                <a:latin typeface="+mn-ea"/>
                <a:ea typeface="+mn-ea"/>
              </a:rPr>
              <a:t>C</a:t>
            </a:r>
            <a:r>
              <a:rPr lang="zh-CN" altLang="en-US" sz="1800" dirty="0">
                <a:solidFill>
                  <a:srgbClr val="000008"/>
                </a:solidFill>
                <a:latin typeface="+mn-ea"/>
                <a:ea typeface="+mn-ea"/>
              </a:rPr>
              <a:t>：</a:t>
            </a:r>
            <a:r>
              <a:rPr lang="en-US" altLang="zh-CN" sz="1800" dirty="0">
                <a:solidFill>
                  <a:srgbClr val="000008"/>
                </a:solidFill>
                <a:latin typeface="+mn-ea"/>
                <a:ea typeface="+mn-ea"/>
              </a:rPr>
              <a:t>CPU</a:t>
            </a:r>
            <a:r>
              <a:rPr lang="zh-CN" altLang="en-US" sz="1800" dirty="0">
                <a:solidFill>
                  <a:srgbClr val="000008"/>
                </a:solidFill>
                <a:latin typeface="+mn-ea"/>
                <a:ea typeface="+mn-ea"/>
              </a:rPr>
              <a:t>占用指数</a:t>
            </a:r>
          </a:p>
          <a:p>
            <a:pPr marL="285750" indent="-285750" eaLnBrk="1" hangingPunct="1">
              <a:lnSpc>
                <a:spcPts val="2600"/>
              </a:lnSpc>
              <a:buFont typeface="Wingdings" panose="05000000000000000000" pitchFamily="2" charset="2"/>
              <a:buChar char="Ø"/>
            </a:pPr>
            <a:r>
              <a:rPr lang="en-US" altLang="zh-CN" sz="1800" dirty="0">
                <a:solidFill>
                  <a:srgbClr val="000008"/>
                </a:solidFill>
                <a:latin typeface="+mn-ea"/>
                <a:ea typeface="+mn-ea"/>
              </a:rPr>
              <a:t>PPID</a:t>
            </a:r>
            <a:r>
              <a:rPr lang="zh-CN" altLang="en-US" sz="1800" dirty="0">
                <a:solidFill>
                  <a:srgbClr val="000008"/>
                </a:solidFill>
                <a:latin typeface="+mn-ea"/>
                <a:ea typeface="+mn-ea"/>
              </a:rPr>
              <a:t>：父进程的</a:t>
            </a:r>
            <a:r>
              <a:rPr lang="en-US" altLang="zh-CN" sz="1800" dirty="0">
                <a:solidFill>
                  <a:srgbClr val="000008"/>
                </a:solidFill>
                <a:latin typeface="+mn-ea"/>
                <a:ea typeface="+mn-ea"/>
              </a:rPr>
              <a:t>PID</a:t>
            </a:r>
          </a:p>
          <a:p>
            <a:pPr marL="285750" indent="-285750" eaLnBrk="1" hangingPunct="1">
              <a:lnSpc>
                <a:spcPts val="2600"/>
              </a:lnSpc>
              <a:buFont typeface="Wingdings" panose="05000000000000000000" pitchFamily="2" charset="2"/>
              <a:buChar char="Ø"/>
            </a:pPr>
            <a:r>
              <a:rPr lang="en-US" altLang="zh-CN" sz="1800" dirty="0">
                <a:solidFill>
                  <a:srgbClr val="000008"/>
                </a:solidFill>
                <a:latin typeface="+mn-ea"/>
                <a:ea typeface="+mn-ea"/>
              </a:rPr>
              <a:t>STIME</a:t>
            </a:r>
            <a:r>
              <a:rPr lang="zh-CN" altLang="en-US" sz="1800" dirty="0">
                <a:solidFill>
                  <a:srgbClr val="000008"/>
                </a:solidFill>
                <a:latin typeface="+mn-ea"/>
                <a:ea typeface="+mn-ea"/>
              </a:rPr>
              <a:t>：启动时间</a:t>
            </a:r>
          </a:p>
          <a:p>
            <a:pPr marL="285750" indent="-285750" eaLnBrk="1" hangingPunct="1">
              <a:lnSpc>
                <a:spcPts val="2600"/>
              </a:lnSpc>
              <a:buFont typeface="Wingdings" panose="05000000000000000000" pitchFamily="2" charset="2"/>
              <a:buChar char="Ø"/>
            </a:pPr>
            <a:r>
              <a:rPr lang="en-US" altLang="zh-CN" sz="1800" dirty="0">
                <a:solidFill>
                  <a:srgbClr val="000008"/>
                </a:solidFill>
                <a:latin typeface="+mn-ea"/>
                <a:ea typeface="+mn-ea"/>
              </a:rPr>
              <a:t>SZ</a:t>
            </a:r>
            <a:r>
              <a:rPr lang="zh-CN" altLang="en-US" sz="1800" dirty="0">
                <a:solidFill>
                  <a:srgbClr val="000008"/>
                </a:solidFill>
                <a:latin typeface="+mn-ea"/>
                <a:ea typeface="+mn-ea"/>
              </a:rPr>
              <a:t>：进程逻辑内存大小</a:t>
            </a:r>
            <a:r>
              <a:rPr lang="en-US" altLang="zh-CN" sz="1800" dirty="0">
                <a:solidFill>
                  <a:srgbClr val="000008"/>
                </a:solidFill>
                <a:latin typeface="+mn-ea"/>
                <a:ea typeface="+mn-ea"/>
              </a:rPr>
              <a:t>(Size)</a:t>
            </a:r>
          </a:p>
          <a:p>
            <a:pPr marL="285750" indent="-285750" eaLnBrk="1" hangingPunct="1">
              <a:lnSpc>
                <a:spcPts val="2600"/>
              </a:lnSpc>
              <a:buFont typeface="Wingdings" panose="05000000000000000000" pitchFamily="2" charset="2"/>
              <a:buChar char="Ø"/>
            </a:pPr>
            <a:r>
              <a:rPr lang="en-US" altLang="zh-CN" sz="1800" dirty="0">
                <a:solidFill>
                  <a:srgbClr val="000008"/>
                </a:solidFill>
                <a:latin typeface="+mn-ea"/>
                <a:ea typeface="+mn-ea"/>
              </a:rPr>
              <a:t>TTY</a:t>
            </a:r>
            <a:r>
              <a:rPr lang="zh-CN" altLang="en-US" sz="1800" dirty="0">
                <a:solidFill>
                  <a:srgbClr val="000008"/>
                </a:solidFill>
                <a:latin typeface="+mn-ea"/>
                <a:ea typeface="+mn-ea"/>
              </a:rPr>
              <a:t>：终端的名字 </a:t>
            </a:r>
          </a:p>
          <a:p>
            <a:pPr marL="285750" indent="-285750" eaLnBrk="1" hangingPunct="1">
              <a:lnSpc>
                <a:spcPts val="2600"/>
              </a:lnSpc>
              <a:buFont typeface="Wingdings" panose="05000000000000000000" pitchFamily="2" charset="2"/>
              <a:buChar char="Ø"/>
            </a:pPr>
            <a:r>
              <a:rPr lang="en-US" altLang="zh-CN" sz="1800" dirty="0">
                <a:solidFill>
                  <a:srgbClr val="000008"/>
                </a:solidFill>
                <a:latin typeface="+mn-ea"/>
                <a:ea typeface="+mn-ea"/>
              </a:rPr>
              <a:t>COMMAND</a:t>
            </a:r>
            <a:r>
              <a:rPr lang="zh-CN" altLang="en-US" sz="1800" dirty="0">
                <a:solidFill>
                  <a:srgbClr val="000008"/>
                </a:solidFill>
                <a:latin typeface="+mn-ea"/>
                <a:ea typeface="+mn-ea"/>
              </a:rPr>
              <a:t>：命令名</a:t>
            </a:r>
          </a:p>
          <a:p>
            <a:pPr marL="285750" indent="-285750" eaLnBrk="1" hangingPunct="1">
              <a:lnSpc>
                <a:spcPts val="2600"/>
              </a:lnSpc>
              <a:buFont typeface="Wingdings" panose="05000000000000000000" pitchFamily="2" charset="2"/>
              <a:buChar char="Ø"/>
            </a:pPr>
            <a:r>
              <a:rPr lang="en-US" altLang="zh-CN" sz="1800" dirty="0">
                <a:solidFill>
                  <a:srgbClr val="000008"/>
                </a:solidFill>
                <a:latin typeface="+mn-ea"/>
                <a:ea typeface="+mn-ea"/>
              </a:rPr>
              <a:t>WCHAN</a:t>
            </a:r>
            <a:r>
              <a:rPr lang="zh-CN" altLang="en-US" sz="1800" dirty="0">
                <a:solidFill>
                  <a:srgbClr val="000008"/>
                </a:solidFill>
                <a:latin typeface="+mn-ea"/>
                <a:ea typeface="+mn-ea"/>
              </a:rPr>
              <a:t>：进程睡眠通道</a:t>
            </a:r>
            <a:r>
              <a:rPr lang="en-US" altLang="zh-CN" sz="1800" dirty="0">
                <a:solidFill>
                  <a:srgbClr val="000008"/>
                </a:solidFill>
                <a:latin typeface="+mn-ea"/>
                <a:ea typeface="+mn-ea"/>
              </a:rPr>
              <a:t>(Wait Channel)</a:t>
            </a:r>
          </a:p>
          <a:p>
            <a:pPr marL="285750" indent="-285750" eaLnBrk="1" hangingPunct="1">
              <a:lnSpc>
                <a:spcPts val="2600"/>
              </a:lnSpc>
              <a:buFont typeface="Wingdings" panose="05000000000000000000" pitchFamily="2" charset="2"/>
              <a:buChar char="Ø"/>
            </a:pPr>
            <a:r>
              <a:rPr lang="en-US" altLang="zh-CN" sz="1800" dirty="0">
                <a:solidFill>
                  <a:srgbClr val="000008"/>
                </a:solidFill>
                <a:latin typeface="+mn-ea"/>
                <a:ea typeface="+mn-ea"/>
              </a:rPr>
              <a:t>TIME</a:t>
            </a:r>
            <a:r>
              <a:rPr lang="zh-CN" altLang="en-US" sz="1800" dirty="0">
                <a:solidFill>
                  <a:srgbClr val="000008"/>
                </a:solidFill>
                <a:latin typeface="+mn-ea"/>
                <a:ea typeface="+mn-ea"/>
              </a:rPr>
              <a:t>：累计执行时间</a:t>
            </a:r>
            <a:r>
              <a:rPr lang="en-US" altLang="zh-CN" sz="1800" dirty="0">
                <a:solidFill>
                  <a:srgbClr val="000008"/>
                </a:solidFill>
                <a:latin typeface="+mn-ea"/>
                <a:ea typeface="+mn-ea"/>
              </a:rPr>
              <a:t>(</a:t>
            </a:r>
            <a:r>
              <a:rPr lang="zh-CN" altLang="en-US" sz="1800" dirty="0">
                <a:solidFill>
                  <a:srgbClr val="000008"/>
                </a:solidFill>
                <a:latin typeface="+mn-ea"/>
                <a:ea typeface="+mn-ea"/>
              </a:rPr>
              <a:t>占用</a:t>
            </a:r>
            <a:r>
              <a:rPr lang="en-US" altLang="zh-CN" sz="1800" dirty="0">
                <a:solidFill>
                  <a:srgbClr val="000008"/>
                </a:solidFill>
                <a:latin typeface="+mn-ea"/>
                <a:ea typeface="+mn-ea"/>
              </a:rPr>
              <a:t>CPU</a:t>
            </a:r>
            <a:r>
              <a:rPr lang="zh-CN" altLang="en-US" sz="1800" dirty="0">
                <a:solidFill>
                  <a:srgbClr val="000008"/>
                </a:solidFill>
                <a:latin typeface="+mn-ea"/>
                <a:ea typeface="+mn-ea"/>
              </a:rPr>
              <a:t>的时间</a:t>
            </a:r>
            <a:r>
              <a:rPr lang="en-US" altLang="zh-CN" sz="1800" dirty="0">
                <a:solidFill>
                  <a:srgbClr val="000008"/>
                </a:solidFill>
                <a:latin typeface="+mn-ea"/>
                <a:ea typeface="+mn-ea"/>
              </a:rPr>
              <a:t>) </a:t>
            </a:r>
          </a:p>
          <a:p>
            <a:pPr marL="285750" indent="-285750" eaLnBrk="1" hangingPunct="1">
              <a:lnSpc>
                <a:spcPts val="2600"/>
              </a:lnSpc>
              <a:buFont typeface="Wingdings" panose="05000000000000000000" pitchFamily="2" charset="2"/>
              <a:buChar char="Ø"/>
            </a:pPr>
            <a:r>
              <a:rPr lang="en-US" altLang="zh-CN" sz="1800" dirty="0">
                <a:solidFill>
                  <a:srgbClr val="000008"/>
                </a:solidFill>
                <a:latin typeface="+mn-ea"/>
                <a:ea typeface="+mn-ea"/>
              </a:rPr>
              <a:t>PRI</a:t>
            </a:r>
            <a:r>
              <a:rPr lang="zh-CN" altLang="en-US" sz="1800" dirty="0">
                <a:solidFill>
                  <a:srgbClr val="000008"/>
                </a:solidFill>
                <a:latin typeface="+mn-ea"/>
                <a:ea typeface="+mn-ea"/>
              </a:rPr>
              <a:t>：优先级</a:t>
            </a:r>
          </a:p>
          <a:p>
            <a:pPr marL="285750" indent="-285750" eaLnBrk="1" hangingPunct="1">
              <a:lnSpc>
                <a:spcPts val="2600"/>
              </a:lnSpc>
              <a:buFont typeface="Wingdings" panose="05000000000000000000" pitchFamily="2" charset="2"/>
              <a:buChar char="Ø"/>
            </a:pPr>
            <a:r>
              <a:rPr lang="en-US" altLang="zh-CN" sz="1800" dirty="0">
                <a:solidFill>
                  <a:srgbClr val="000008"/>
                </a:solidFill>
                <a:latin typeface="+mn-ea"/>
                <a:ea typeface="+mn-ea"/>
              </a:rPr>
              <a:t>S</a:t>
            </a:r>
            <a:r>
              <a:rPr lang="zh-CN" altLang="en-US" sz="1800" dirty="0">
                <a:solidFill>
                  <a:srgbClr val="000008"/>
                </a:solidFill>
                <a:latin typeface="+mn-ea"/>
                <a:ea typeface="+mn-ea"/>
              </a:rPr>
              <a:t>：状态，</a:t>
            </a:r>
            <a:r>
              <a:rPr lang="en-US" altLang="zh-CN" sz="1800" dirty="0">
                <a:solidFill>
                  <a:srgbClr val="000008"/>
                </a:solidFill>
                <a:latin typeface="+mn-ea"/>
                <a:ea typeface="+mn-ea"/>
              </a:rPr>
              <a:t>S(Sleep)</a:t>
            </a:r>
            <a:r>
              <a:rPr lang="zh-CN" altLang="en-US" sz="1800" dirty="0">
                <a:solidFill>
                  <a:srgbClr val="000008"/>
                </a:solidFill>
                <a:latin typeface="+mn-ea"/>
                <a:ea typeface="+mn-ea"/>
              </a:rPr>
              <a:t>，</a:t>
            </a:r>
            <a:r>
              <a:rPr lang="en-US" altLang="zh-CN" sz="1800" dirty="0">
                <a:solidFill>
                  <a:srgbClr val="000008"/>
                </a:solidFill>
                <a:latin typeface="+mn-ea"/>
                <a:ea typeface="+mn-ea"/>
              </a:rPr>
              <a:t>R(Run)</a:t>
            </a:r>
            <a:r>
              <a:rPr lang="zh-CN" altLang="en-US" sz="1800" dirty="0">
                <a:solidFill>
                  <a:srgbClr val="000008"/>
                </a:solidFill>
                <a:latin typeface="+mn-ea"/>
                <a:ea typeface="+mn-ea"/>
              </a:rPr>
              <a:t>， </a:t>
            </a:r>
            <a:r>
              <a:rPr lang="en-US" altLang="zh-CN" sz="1800" dirty="0">
                <a:solidFill>
                  <a:srgbClr val="000008"/>
                </a:solidFill>
                <a:latin typeface="+mn-ea"/>
                <a:ea typeface="+mn-ea"/>
              </a:rPr>
              <a:t>Z(Zombie)</a:t>
            </a:r>
          </a:p>
        </p:txBody>
      </p:sp>
      <p:sp>
        <p:nvSpPr>
          <p:cNvPr id="5" name="Rectangle 2"/>
          <p:cNvSpPr>
            <a:spLocks noChangeArrowheads="1"/>
          </p:cNvSpPr>
          <p:nvPr/>
        </p:nvSpPr>
        <p:spPr bwMode="auto">
          <a:xfrm>
            <a:off x="1005840" y="108564"/>
            <a:ext cx="2743200" cy="563562"/>
          </a:xfrm>
          <a:prstGeom prst="rect">
            <a:avLst/>
          </a:prstGeom>
          <a:noFill/>
          <a:ln w="9525">
            <a:noFill/>
            <a:miter lim="800000"/>
            <a:headEnd/>
            <a:tailEnd/>
          </a:ln>
          <a:effectLst/>
        </p:spPr>
        <p:txBody>
          <a:bodyPr anchor="ctr"/>
          <a:lstStyle/>
          <a:p>
            <a:r>
              <a:rPr lang="zh-CN" altLang="en-US" b="1" dirty="0" smtClean="0">
                <a:solidFill>
                  <a:srgbClr val="000008"/>
                </a:solidFill>
                <a:latin typeface="+mn-ea"/>
                <a:ea typeface="+mn-ea"/>
              </a:rPr>
              <a:t>进程</a:t>
            </a:r>
            <a:r>
              <a:rPr lang="zh-CN" altLang="en-US" b="1" dirty="0">
                <a:solidFill>
                  <a:srgbClr val="000008"/>
                </a:solidFill>
                <a:latin typeface="+mn-ea"/>
                <a:ea typeface="+mn-ea"/>
              </a:rPr>
              <a:t>的创建</a:t>
            </a:r>
          </a:p>
        </p:txBody>
      </p:sp>
      <p:sp>
        <p:nvSpPr>
          <p:cNvPr id="7" name="矩形 6"/>
          <p:cNvSpPr/>
          <p:nvPr/>
        </p:nvSpPr>
        <p:spPr>
          <a:xfrm>
            <a:off x="592083" y="949154"/>
            <a:ext cx="1729961" cy="523220"/>
          </a:xfrm>
          <a:prstGeom prst="rect">
            <a:avLst/>
          </a:prstGeom>
        </p:spPr>
        <p:txBody>
          <a:bodyPr wrap="none">
            <a:spAutoFit/>
          </a:bodyPr>
          <a:lstStyle/>
          <a:p>
            <a:pPr marL="457200" indent="-457200" algn="ctr">
              <a:buSzPct val="80000"/>
              <a:buFont typeface="Wingdings" panose="05000000000000000000" pitchFamily="2" charset="2"/>
              <a:buChar char="n"/>
              <a:defRPr/>
            </a:pPr>
            <a:r>
              <a:rPr lang="en-US" altLang="zh-CN" kern="10" dirty="0">
                <a:solidFill>
                  <a:srgbClr val="000008"/>
                </a:solidFill>
                <a:latin typeface="宋体"/>
              </a:rPr>
              <a:t>ps</a:t>
            </a:r>
            <a:r>
              <a:rPr lang="zh-CN" altLang="en-US" kern="10" dirty="0">
                <a:solidFill>
                  <a:srgbClr val="000008"/>
                </a:solidFill>
                <a:latin typeface="宋体"/>
              </a:rPr>
              <a:t>命令</a:t>
            </a:r>
          </a:p>
        </p:txBody>
      </p:sp>
    </p:spTree>
    <p:extLst>
      <p:ext uri="{BB962C8B-B14F-4D97-AF65-F5344CB8AC3E}">
        <p14:creationId xmlns:p14="http://schemas.microsoft.com/office/powerpoint/2010/main" val="506271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p:cNvGraphicFramePr>
            <a:graphicFrameLocks noGrp="1"/>
          </p:cNvGraphicFramePr>
          <p:nvPr>
            <p:extLst>
              <p:ext uri="{D42A27DB-BD31-4B8C-83A1-F6EECF244321}">
                <p14:modId xmlns:p14="http://schemas.microsoft.com/office/powerpoint/2010/main" val="3101685177"/>
              </p:ext>
            </p:extLst>
          </p:nvPr>
        </p:nvGraphicFramePr>
        <p:xfrm>
          <a:off x="293769" y="1947484"/>
          <a:ext cx="8491993" cy="2936240"/>
        </p:xfrm>
        <a:graphic>
          <a:graphicData uri="http://schemas.openxmlformats.org/drawingml/2006/table">
            <a:tbl>
              <a:tblPr firstRow="1" bandRow="1">
                <a:tableStyleId>{D7AC3CCA-C797-4891-BE02-D94E43425B78}</a:tableStyleId>
              </a:tblPr>
              <a:tblGrid>
                <a:gridCol w="1299003">
                  <a:extLst>
                    <a:ext uri="{9D8B030D-6E8A-4147-A177-3AD203B41FA5}">
                      <a16:colId xmlns:a16="http://schemas.microsoft.com/office/drawing/2014/main" xmlns="" val="20000"/>
                    </a:ext>
                  </a:extLst>
                </a:gridCol>
                <a:gridCol w="1004621">
                  <a:extLst>
                    <a:ext uri="{9D8B030D-6E8A-4147-A177-3AD203B41FA5}">
                      <a16:colId xmlns:a16="http://schemas.microsoft.com/office/drawing/2014/main" xmlns="" val="20001"/>
                    </a:ext>
                  </a:extLst>
                </a:gridCol>
                <a:gridCol w="6188369">
                  <a:extLst>
                    <a:ext uri="{9D8B030D-6E8A-4147-A177-3AD203B41FA5}">
                      <a16:colId xmlns:a16="http://schemas.microsoft.com/office/drawing/2014/main" xmlns="" val="20002"/>
                    </a:ext>
                  </a:extLst>
                </a:gridCol>
              </a:tblGrid>
              <a:tr h="248920">
                <a:tc>
                  <a:txBody>
                    <a:bodyPr/>
                    <a:lstStyle/>
                    <a:p>
                      <a:r>
                        <a:rPr lang="zh-CN" altLang="en-US" sz="1800" b="0" dirty="0">
                          <a:solidFill>
                            <a:sysClr val="windowText" lastClr="000000"/>
                          </a:solidFill>
                          <a:latin typeface="+mn-ea"/>
                          <a:ea typeface="+mn-ea"/>
                        </a:rPr>
                        <a:t>函数原型</a:t>
                      </a:r>
                    </a:p>
                  </a:txBody>
                  <a:tcPr anchor="ct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tc gridSpan="2">
                  <a:txBody>
                    <a:bodyPr/>
                    <a:lstStyle/>
                    <a:p>
                      <a:r>
                        <a:rPr lang="en-US" altLang="zh-CN" sz="1800" b="0" dirty="0" err="1">
                          <a:solidFill>
                            <a:sysClr val="windowText" lastClr="000000"/>
                          </a:solidFill>
                          <a:latin typeface="+mn-ea"/>
                          <a:ea typeface="+mn-ea"/>
                        </a:rPr>
                        <a:t>int</a:t>
                      </a:r>
                      <a:r>
                        <a:rPr lang="en-US" altLang="zh-CN" sz="1800" b="0" dirty="0">
                          <a:solidFill>
                            <a:sysClr val="windowText" lastClr="000000"/>
                          </a:solidFill>
                          <a:latin typeface="+mn-ea"/>
                          <a:ea typeface="+mn-ea"/>
                        </a:rPr>
                        <a:t>  </a:t>
                      </a:r>
                      <a:r>
                        <a:rPr lang="en-US" altLang="zh-CN" sz="1800" b="0" dirty="0" err="1">
                          <a:solidFill>
                            <a:sysClr val="windowText" lastClr="000000"/>
                          </a:solidFill>
                          <a:latin typeface="+mn-ea"/>
                          <a:ea typeface="+mn-ea"/>
                        </a:rPr>
                        <a:t>msgsnd</a:t>
                      </a:r>
                      <a:r>
                        <a:rPr lang="en-US" altLang="zh-CN" sz="1800" b="0" dirty="0">
                          <a:solidFill>
                            <a:sysClr val="windowText" lastClr="000000"/>
                          </a:solidFill>
                          <a:latin typeface="+mn-ea"/>
                          <a:ea typeface="+mn-ea"/>
                        </a:rPr>
                        <a:t>(</a:t>
                      </a:r>
                      <a:r>
                        <a:rPr lang="en-US" altLang="zh-CN" sz="1800" b="0" dirty="0" err="1">
                          <a:solidFill>
                            <a:sysClr val="windowText" lastClr="000000"/>
                          </a:solidFill>
                          <a:latin typeface="+mn-ea"/>
                          <a:ea typeface="+mn-ea"/>
                        </a:rPr>
                        <a:t>int</a:t>
                      </a:r>
                      <a:r>
                        <a:rPr lang="en-US" altLang="zh-CN" sz="1800" b="0" dirty="0">
                          <a:solidFill>
                            <a:sysClr val="windowText" lastClr="000000"/>
                          </a:solidFill>
                          <a:latin typeface="+mn-ea"/>
                          <a:ea typeface="+mn-ea"/>
                        </a:rPr>
                        <a:t>  </a:t>
                      </a:r>
                      <a:r>
                        <a:rPr lang="en-US" altLang="zh-CN" sz="1800" b="0" dirty="0" err="1">
                          <a:solidFill>
                            <a:sysClr val="windowText" lastClr="000000"/>
                          </a:solidFill>
                          <a:latin typeface="+mn-ea"/>
                          <a:ea typeface="+mn-ea"/>
                        </a:rPr>
                        <a:t>msqid</a:t>
                      </a:r>
                      <a:r>
                        <a:rPr lang="en-US" altLang="zh-CN" sz="1800" b="0" dirty="0">
                          <a:solidFill>
                            <a:sysClr val="windowText" lastClr="000000"/>
                          </a:solidFill>
                          <a:latin typeface="+mn-ea"/>
                          <a:ea typeface="+mn-ea"/>
                        </a:rPr>
                        <a:t> </a:t>
                      </a:r>
                      <a:r>
                        <a:rPr lang="zh-CN" altLang="en-US" sz="1800" b="0" dirty="0">
                          <a:solidFill>
                            <a:sysClr val="windowText" lastClr="000000"/>
                          </a:solidFill>
                          <a:latin typeface="+mn-ea"/>
                          <a:ea typeface="+mn-ea"/>
                        </a:rPr>
                        <a:t>，</a:t>
                      </a:r>
                      <a:r>
                        <a:rPr lang="en-US" altLang="zh-CN" sz="1800" b="0" dirty="0">
                          <a:solidFill>
                            <a:sysClr val="windowText" lastClr="000000"/>
                          </a:solidFill>
                          <a:latin typeface="+mn-ea"/>
                          <a:ea typeface="+mn-ea"/>
                        </a:rPr>
                        <a:t>const void  </a:t>
                      </a:r>
                      <a:r>
                        <a:rPr lang="zh-CN" altLang="en-US" sz="1800" b="0" dirty="0">
                          <a:solidFill>
                            <a:sysClr val="windowText" lastClr="000000"/>
                          </a:solidFill>
                          <a:latin typeface="+mn-ea"/>
                          <a:ea typeface="+mn-ea"/>
                        </a:rPr>
                        <a:t>*</a:t>
                      </a:r>
                      <a:r>
                        <a:rPr lang="en-US" altLang="zh-CN" sz="1800" b="0" dirty="0" err="1">
                          <a:solidFill>
                            <a:sysClr val="windowText" lastClr="000000"/>
                          </a:solidFill>
                          <a:latin typeface="+mn-ea"/>
                          <a:ea typeface="+mn-ea"/>
                        </a:rPr>
                        <a:t>prt</a:t>
                      </a:r>
                      <a:r>
                        <a:rPr lang="zh-CN" altLang="en-US" sz="1800" b="0" dirty="0">
                          <a:solidFill>
                            <a:sysClr val="windowText" lastClr="000000"/>
                          </a:solidFill>
                          <a:latin typeface="+mn-ea"/>
                          <a:ea typeface="+mn-ea"/>
                        </a:rPr>
                        <a:t>，</a:t>
                      </a:r>
                      <a:r>
                        <a:rPr lang="en-US" altLang="zh-CN" sz="1800" b="0" dirty="0" err="1">
                          <a:solidFill>
                            <a:sysClr val="windowText" lastClr="000000"/>
                          </a:solidFill>
                          <a:latin typeface="+mn-ea"/>
                          <a:ea typeface="+mn-ea"/>
                        </a:rPr>
                        <a:t>size_t</a:t>
                      </a:r>
                      <a:r>
                        <a:rPr lang="en-US" altLang="zh-CN" sz="1800" b="0" dirty="0">
                          <a:solidFill>
                            <a:sysClr val="windowText" lastClr="000000"/>
                          </a:solidFill>
                          <a:latin typeface="+mn-ea"/>
                          <a:ea typeface="+mn-ea"/>
                        </a:rPr>
                        <a:t>  size</a:t>
                      </a:r>
                      <a:r>
                        <a:rPr lang="zh-CN" altLang="en-US" sz="1800" b="0" dirty="0">
                          <a:solidFill>
                            <a:sysClr val="windowText" lastClr="000000"/>
                          </a:solidFill>
                          <a:latin typeface="+mn-ea"/>
                          <a:ea typeface="+mn-ea"/>
                        </a:rPr>
                        <a:t>，</a:t>
                      </a:r>
                      <a:r>
                        <a:rPr lang="en-US" altLang="zh-CN" sz="1800" b="0" dirty="0" err="1">
                          <a:solidFill>
                            <a:sysClr val="windowText" lastClr="000000"/>
                          </a:solidFill>
                          <a:latin typeface="+mn-ea"/>
                          <a:ea typeface="+mn-ea"/>
                        </a:rPr>
                        <a:t>int</a:t>
                      </a:r>
                      <a:r>
                        <a:rPr lang="en-US" altLang="zh-CN" sz="1800" b="0" dirty="0">
                          <a:solidFill>
                            <a:sysClr val="windowText" lastClr="000000"/>
                          </a:solidFill>
                          <a:latin typeface="+mn-ea"/>
                          <a:ea typeface="+mn-ea"/>
                        </a:rPr>
                        <a:t>  </a:t>
                      </a:r>
                      <a:r>
                        <a:rPr lang="en-US" altLang="zh-CN" sz="1800" b="0" dirty="0" err="1">
                          <a:solidFill>
                            <a:sysClr val="windowText" lastClr="000000"/>
                          </a:solidFill>
                          <a:latin typeface="+mn-ea"/>
                          <a:ea typeface="+mn-ea"/>
                        </a:rPr>
                        <a:t>msgflg</a:t>
                      </a:r>
                      <a:r>
                        <a:rPr lang="zh-CN" altLang="en-US" sz="1800" b="0" dirty="0">
                          <a:solidFill>
                            <a:sysClr val="windowText" lastClr="000000"/>
                          </a:solidFill>
                          <a:latin typeface="+mn-ea"/>
                          <a:ea typeface="+mn-ea"/>
                        </a:rPr>
                        <a:t>）</a:t>
                      </a:r>
                      <a:endParaRPr lang="en-US" altLang="zh-CN" sz="1800" b="0" dirty="0">
                        <a:solidFill>
                          <a:sysClr val="windowText" lastClr="000000"/>
                        </a:solidFill>
                        <a:latin typeface="+mn-ea"/>
                        <a:ea typeface="+mn-ea"/>
                      </a:endParaRPr>
                    </a:p>
                  </a:txBody>
                  <a:tcPr anchor="ct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tc hMerge="1">
                  <a:txBody>
                    <a:bodyPr/>
                    <a:lstStyle/>
                    <a:p>
                      <a:endParaRPr lang="en-US" altLang="zh-CN" sz="1600" b="0" dirty="0">
                        <a:latin typeface="+mn-ea"/>
                        <a:ea typeface="+mn-ea"/>
                      </a:endParaRPr>
                    </a:p>
                  </a:txBody>
                  <a:tcPr>
                    <a:lnL w="19050" cap="flat" cmpd="sng" algn="ctr">
                      <a:solidFill>
                        <a:srgbClr val="0000CC"/>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tcPr>
                </a:tc>
                <a:extLst>
                  <a:ext uri="{0D108BD9-81ED-4DB2-BD59-A6C34878D82A}">
                    <a16:rowId xmlns:a16="http://schemas.microsoft.com/office/drawing/2014/main" xmlns="" val="10000"/>
                  </a:ext>
                </a:extLst>
              </a:tr>
              <a:tr h="370840">
                <a:tc rowSpan="3">
                  <a:txBody>
                    <a:bodyPr/>
                    <a:lstStyle/>
                    <a:p>
                      <a:r>
                        <a:rPr lang="zh-CN" altLang="en-US" sz="1800" b="0" dirty="0">
                          <a:solidFill>
                            <a:sysClr val="windowText" lastClr="000000"/>
                          </a:solidFill>
                          <a:latin typeface="+mn-ea"/>
                          <a:ea typeface="+mn-ea"/>
                        </a:rPr>
                        <a:t>函数参数</a:t>
                      </a:r>
                    </a:p>
                  </a:txBody>
                  <a:tcPr anchor="ct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tc gridSpan="2">
                  <a:txBody>
                    <a:bodyPr/>
                    <a:lstStyle/>
                    <a:p>
                      <a:r>
                        <a:rPr lang="en-US" altLang="zh-CN" sz="1800" b="0" dirty="0" err="1">
                          <a:solidFill>
                            <a:sysClr val="windowText" lastClr="000000"/>
                          </a:solidFill>
                          <a:latin typeface="+mn-ea"/>
                          <a:ea typeface="+mn-ea"/>
                        </a:rPr>
                        <a:t>msqid</a:t>
                      </a:r>
                      <a:r>
                        <a:rPr lang="en-US" altLang="zh-CN" sz="1800" b="0" dirty="0">
                          <a:solidFill>
                            <a:sysClr val="windowText" lastClr="000000"/>
                          </a:solidFill>
                          <a:latin typeface="+mn-ea"/>
                          <a:ea typeface="+mn-ea"/>
                        </a:rPr>
                        <a:t> </a:t>
                      </a:r>
                      <a:r>
                        <a:rPr lang="zh-CN" altLang="en-US" sz="1800" b="0" baseline="0" dirty="0">
                          <a:solidFill>
                            <a:sysClr val="windowText" lastClr="000000"/>
                          </a:solidFill>
                          <a:latin typeface="+mn-ea"/>
                          <a:ea typeface="+mn-ea"/>
                        </a:rPr>
                        <a:t>：由</a:t>
                      </a:r>
                      <a:r>
                        <a:rPr lang="en-US" altLang="zh-CN" sz="1800" b="0" baseline="0" dirty="0" err="1">
                          <a:solidFill>
                            <a:sysClr val="windowText" lastClr="000000"/>
                          </a:solidFill>
                          <a:latin typeface="+mn-ea"/>
                          <a:ea typeface="+mn-ea"/>
                        </a:rPr>
                        <a:t>msgget</a:t>
                      </a:r>
                      <a:r>
                        <a:rPr lang="zh-CN" altLang="en-US" sz="1800" b="0" baseline="0" dirty="0">
                          <a:solidFill>
                            <a:sysClr val="windowText" lastClr="000000"/>
                          </a:solidFill>
                          <a:latin typeface="+mn-ea"/>
                          <a:ea typeface="+mn-ea"/>
                        </a:rPr>
                        <a:t>函数返回的消息队列标识符</a:t>
                      </a:r>
                      <a:endParaRPr lang="en-US" altLang="zh-CN" sz="1800" b="0" baseline="0" dirty="0">
                        <a:solidFill>
                          <a:sysClr val="windowText" lastClr="000000"/>
                        </a:solidFill>
                        <a:latin typeface="+mn-ea"/>
                        <a:ea typeface="+mn-ea"/>
                      </a:endParaRPr>
                    </a:p>
                    <a:p>
                      <a:r>
                        <a:rPr lang="en-US" altLang="zh-CN" sz="1800" b="0" dirty="0" err="1">
                          <a:solidFill>
                            <a:sysClr val="windowText" lastClr="000000"/>
                          </a:solidFill>
                          <a:latin typeface="+mn-ea"/>
                          <a:ea typeface="+mn-ea"/>
                        </a:rPr>
                        <a:t>prt</a:t>
                      </a:r>
                      <a:r>
                        <a:rPr lang="zh-CN" altLang="en-US" sz="1800" b="0" baseline="0" dirty="0">
                          <a:solidFill>
                            <a:sysClr val="windowText" lastClr="000000"/>
                          </a:solidFill>
                          <a:latin typeface="+mn-ea"/>
                          <a:ea typeface="+mn-ea"/>
                        </a:rPr>
                        <a:t>：指向消息结构的指针</a:t>
                      </a:r>
                      <a:endParaRPr lang="en-US" altLang="zh-CN" sz="1800" b="0" baseline="0" dirty="0">
                        <a:solidFill>
                          <a:sysClr val="windowText" lastClr="000000"/>
                        </a:solidFill>
                        <a:latin typeface="+mn-ea"/>
                        <a:ea typeface="+mn-ea"/>
                      </a:endParaRPr>
                    </a:p>
                    <a:p>
                      <a:r>
                        <a:rPr lang="en-US" altLang="zh-CN" sz="1800" b="0" baseline="0" dirty="0">
                          <a:solidFill>
                            <a:sysClr val="windowText" lastClr="000000"/>
                          </a:solidFill>
                          <a:latin typeface="+mn-ea"/>
                          <a:ea typeface="+mn-ea"/>
                        </a:rPr>
                        <a:t>size</a:t>
                      </a:r>
                      <a:r>
                        <a:rPr lang="zh-CN" altLang="en-US" sz="1800" b="0" baseline="0" dirty="0">
                          <a:solidFill>
                            <a:sysClr val="windowText" lastClr="000000"/>
                          </a:solidFill>
                          <a:latin typeface="+mn-ea"/>
                          <a:ea typeface="+mn-ea"/>
                        </a:rPr>
                        <a:t>：消息的字节数</a:t>
                      </a:r>
                      <a:endParaRPr lang="en-US" altLang="zh-CN" sz="1800" b="0" baseline="0" dirty="0">
                        <a:solidFill>
                          <a:sysClr val="windowText" lastClr="000000"/>
                        </a:solidFill>
                        <a:latin typeface="+mn-ea"/>
                        <a:ea typeface="+mn-ea"/>
                      </a:endParaRPr>
                    </a:p>
                  </a:txBody>
                  <a:tcPr anchor="ct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tc hMerge="1">
                  <a:txBody>
                    <a:bodyPr/>
                    <a:lstStyle/>
                    <a:p>
                      <a:endParaRPr lang="en-US" altLang="zh-CN" sz="1600" b="0" baseline="0" dirty="0">
                        <a:latin typeface="+mn-ea"/>
                        <a:ea typeface="+mn-ea"/>
                      </a:endParaRPr>
                    </a:p>
                  </a:txBody>
                  <a:tcPr>
                    <a:lnL w="19050" cap="flat" cmpd="sng" algn="ctr">
                      <a:solidFill>
                        <a:srgbClr val="0000CC"/>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tcPr>
                </a:tc>
                <a:extLst>
                  <a:ext uri="{0D108BD9-81ED-4DB2-BD59-A6C34878D82A}">
                    <a16:rowId xmlns:a16="http://schemas.microsoft.com/office/drawing/2014/main" xmlns="" val="10001"/>
                  </a:ext>
                </a:extLst>
              </a:tr>
              <a:tr h="370840">
                <a:tc vMerge="1">
                  <a:txBody>
                    <a:bodyPr/>
                    <a:lstStyle/>
                    <a:p>
                      <a:endParaRPr lang="zh-CN" altLang="en-US" sz="1600" b="0" dirty="0">
                        <a:latin typeface="+mn-ea"/>
                        <a:ea typeface="+mn-ea"/>
                      </a:endParaRPr>
                    </a:p>
                  </a:txBody>
                  <a:tcPr anchor="ctr">
                    <a:lnL w="19050" cap="flat" cmpd="sng" algn="ctr">
                      <a:noFill/>
                      <a:prstDash val="solid"/>
                      <a:round/>
                      <a:headEnd type="none" w="med" len="med"/>
                      <a:tailEnd type="none" w="med" len="med"/>
                    </a:lnL>
                    <a:lnR w="19050" cap="flat" cmpd="sng" algn="ctr">
                      <a:solidFill>
                        <a:srgbClr val="0000CC"/>
                      </a:solid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tcPr>
                </a:tc>
                <a:tc rowSpan="2">
                  <a:txBody>
                    <a:bodyPr/>
                    <a:lstStyle/>
                    <a:p>
                      <a:r>
                        <a:rPr lang="en-US" altLang="zh-CN" sz="1800" b="0" dirty="0" err="1">
                          <a:solidFill>
                            <a:sysClr val="windowText" lastClr="000000"/>
                          </a:solidFill>
                          <a:latin typeface="+mn-ea"/>
                          <a:ea typeface="+mn-ea"/>
                        </a:rPr>
                        <a:t>msgflg</a:t>
                      </a:r>
                      <a:endParaRPr lang="zh-CN" altLang="en-US" sz="1800" b="0" dirty="0">
                        <a:solidFill>
                          <a:sysClr val="windowText" lastClr="000000"/>
                        </a:solidFill>
                        <a:latin typeface="+mn-ea"/>
                        <a:ea typeface="+mn-ea"/>
                      </a:endParaRPr>
                    </a:p>
                  </a:txBody>
                  <a:tcPr anchor="ct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tc>
                  <a:txBody>
                    <a:bodyPr/>
                    <a:lstStyle/>
                    <a:p>
                      <a:r>
                        <a:rPr lang="en-US" altLang="zh-CN" sz="1800" b="0" dirty="0">
                          <a:solidFill>
                            <a:sysClr val="windowText" lastClr="000000"/>
                          </a:solidFill>
                          <a:latin typeface="+mn-ea"/>
                          <a:ea typeface="+mn-ea"/>
                        </a:rPr>
                        <a:t>IPC_NOWAIT: </a:t>
                      </a:r>
                      <a:r>
                        <a:rPr lang="zh-CN" altLang="en-US" sz="1800" b="0" dirty="0">
                          <a:solidFill>
                            <a:sysClr val="windowText" lastClr="000000"/>
                          </a:solidFill>
                          <a:latin typeface="+mn-ea"/>
                          <a:ea typeface="+mn-ea"/>
                        </a:rPr>
                        <a:t>若消息并没有立即发送而调用进程会立即返回</a:t>
                      </a: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extLst>
                  <a:ext uri="{0D108BD9-81ED-4DB2-BD59-A6C34878D82A}">
                    <a16:rowId xmlns:a16="http://schemas.microsoft.com/office/drawing/2014/main" xmlns="" val="10002"/>
                  </a:ext>
                </a:extLst>
              </a:tr>
              <a:tr h="370840">
                <a:tc vMerge="1">
                  <a:txBody>
                    <a:bodyPr/>
                    <a:lstStyle/>
                    <a:p>
                      <a:endParaRPr lang="zh-CN" altLang="en-US" sz="1600" b="0" dirty="0">
                        <a:latin typeface="+mn-ea"/>
                        <a:ea typeface="+mn-ea"/>
                      </a:endParaRPr>
                    </a:p>
                  </a:txBody>
                  <a:tcPr anchor="ctr">
                    <a:lnL w="19050" cap="flat" cmpd="sng" algn="ctr">
                      <a:noFill/>
                      <a:prstDash val="solid"/>
                      <a:round/>
                      <a:headEnd type="none" w="med" len="med"/>
                      <a:tailEnd type="none" w="med" len="med"/>
                    </a:lnL>
                    <a:lnR w="19050" cap="flat" cmpd="sng" algn="ctr">
                      <a:solidFill>
                        <a:srgbClr val="0000CC"/>
                      </a:solid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tcPr>
                </a:tc>
                <a:tc vMerge="1">
                  <a:txBody>
                    <a:bodyPr/>
                    <a:lstStyle/>
                    <a:p>
                      <a:endParaRPr lang="zh-CN" altLang="en-US" sz="1600" b="0" dirty="0">
                        <a:latin typeface="+mn-ea"/>
                        <a:ea typeface="+mn-ea"/>
                      </a:endParaRPr>
                    </a:p>
                  </a:txBody>
                  <a:tcPr anchor="ctr">
                    <a:lnL w="19050" cap="flat" cmpd="sng" algn="ctr">
                      <a:solidFill>
                        <a:srgbClr val="0000CC"/>
                      </a:solidFill>
                      <a:prstDash val="solid"/>
                      <a:round/>
                      <a:headEnd type="none" w="med" len="med"/>
                      <a:tailEnd type="none" w="med" len="med"/>
                    </a:lnL>
                    <a:lnR w="19050" cap="flat" cmpd="sng" algn="ctr">
                      <a:solidFill>
                        <a:srgbClr val="0000CC"/>
                      </a:solid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tcPr>
                </a:tc>
                <a:tc>
                  <a:txBody>
                    <a:bodyPr/>
                    <a:lstStyle/>
                    <a:p>
                      <a:r>
                        <a:rPr lang="en-US" altLang="zh-CN" sz="1800" b="0" dirty="0">
                          <a:solidFill>
                            <a:sysClr val="windowText" lastClr="000000"/>
                          </a:solidFill>
                          <a:latin typeface="+mn-ea"/>
                          <a:ea typeface="+mn-ea"/>
                        </a:rPr>
                        <a:t>0</a:t>
                      </a:r>
                      <a:r>
                        <a:rPr lang="zh-CN" altLang="en-US" sz="1800" b="0" dirty="0">
                          <a:solidFill>
                            <a:sysClr val="windowText" lastClr="000000"/>
                          </a:solidFill>
                          <a:latin typeface="+mn-ea"/>
                          <a:ea typeface="+mn-ea"/>
                        </a:rPr>
                        <a:t>： </a:t>
                      </a:r>
                      <a:r>
                        <a:rPr lang="en-US" altLang="zh-CN" sz="1800" b="0" dirty="0" err="1">
                          <a:solidFill>
                            <a:sysClr val="windowText" lastClr="000000"/>
                          </a:solidFill>
                          <a:latin typeface="+mn-ea"/>
                          <a:ea typeface="+mn-ea"/>
                        </a:rPr>
                        <a:t>msgsnd</a:t>
                      </a:r>
                      <a:r>
                        <a:rPr lang="zh-CN" altLang="en-US" sz="1800" b="0" dirty="0">
                          <a:solidFill>
                            <a:sysClr val="windowText" lastClr="000000"/>
                          </a:solidFill>
                          <a:latin typeface="+mn-ea"/>
                          <a:ea typeface="+mn-ea"/>
                        </a:rPr>
                        <a:t>调用阻塞直到条件满足为止</a:t>
                      </a: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extLst>
                  <a:ext uri="{0D108BD9-81ED-4DB2-BD59-A6C34878D82A}">
                    <a16:rowId xmlns:a16="http://schemas.microsoft.com/office/drawing/2014/main" xmlns="" val="10003"/>
                  </a:ext>
                </a:extLst>
              </a:tr>
              <a:tr h="370840">
                <a:tc>
                  <a:txBody>
                    <a:bodyPr/>
                    <a:lstStyle/>
                    <a:p>
                      <a:r>
                        <a:rPr lang="zh-CN" altLang="en-US" sz="1800" b="0" dirty="0">
                          <a:solidFill>
                            <a:sysClr val="windowText" lastClr="000000"/>
                          </a:solidFill>
                          <a:latin typeface="+mn-ea"/>
                          <a:ea typeface="+mn-ea"/>
                        </a:rPr>
                        <a:t>函数返回值</a:t>
                      </a:r>
                    </a:p>
                  </a:txBody>
                  <a:tcPr anchor="ct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tc gridSpan="2">
                  <a:txBody>
                    <a:bodyPr/>
                    <a:lstStyle/>
                    <a:p>
                      <a:r>
                        <a:rPr lang="zh-CN" altLang="en-US" sz="1800" b="0" dirty="0">
                          <a:solidFill>
                            <a:sysClr val="windowText" lastClr="000000"/>
                          </a:solidFill>
                          <a:latin typeface="+mn-ea"/>
                          <a:ea typeface="+mn-ea"/>
                        </a:rPr>
                        <a:t>成功：返回</a:t>
                      </a:r>
                      <a:r>
                        <a:rPr lang="en-US" altLang="zh-CN" sz="1800" b="0" dirty="0">
                          <a:solidFill>
                            <a:sysClr val="windowText" lastClr="000000"/>
                          </a:solidFill>
                          <a:latin typeface="+mn-ea"/>
                          <a:ea typeface="+mn-ea"/>
                        </a:rPr>
                        <a:t>0</a:t>
                      </a:r>
                      <a:r>
                        <a:rPr lang="zh-CN" altLang="en-US" sz="1800" b="0" dirty="0">
                          <a:solidFill>
                            <a:sysClr val="windowText" lastClr="000000"/>
                          </a:solidFill>
                          <a:latin typeface="+mn-ea"/>
                          <a:ea typeface="+mn-ea"/>
                        </a:rPr>
                        <a:t>；</a:t>
                      </a:r>
                      <a:r>
                        <a:rPr lang="en-US" altLang="zh-CN" sz="1800" b="0" baseline="0" dirty="0">
                          <a:solidFill>
                            <a:sysClr val="windowText" lastClr="000000"/>
                          </a:solidFill>
                          <a:latin typeface="+mn-ea"/>
                          <a:ea typeface="+mn-ea"/>
                        </a:rPr>
                        <a:t>           </a:t>
                      </a:r>
                      <a:r>
                        <a:rPr lang="zh-CN" altLang="en-US" sz="1800" b="0" dirty="0">
                          <a:solidFill>
                            <a:sysClr val="windowText" lastClr="000000"/>
                          </a:solidFill>
                          <a:latin typeface="+mn-ea"/>
                          <a:ea typeface="+mn-ea"/>
                        </a:rPr>
                        <a:t>失败：返回</a:t>
                      </a:r>
                      <a:r>
                        <a:rPr lang="en-US" altLang="zh-CN" sz="1800" b="0" dirty="0">
                          <a:solidFill>
                            <a:sysClr val="windowText" lastClr="000000"/>
                          </a:solidFill>
                          <a:latin typeface="+mn-ea"/>
                          <a:ea typeface="+mn-ea"/>
                        </a:rPr>
                        <a:t>-1</a:t>
                      </a:r>
                      <a:r>
                        <a:rPr lang="zh-CN" altLang="en-US" sz="1800" b="0" dirty="0">
                          <a:solidFill>
                            <a:sysClr val="windowText" lastClr="000000"/>
                          </a:solidFill>
                          <a:latin typeface="+mn-ea"/>
                          <a:ea typeface="+mn-ea"/>
                        </a:rPr>
                        <a:t>；</a:t>
                      </a:r>
                    </a:p>
                  </a:txBody>
                  <a:tcPr anchor="ct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tc hMerge="1">
                  <a:txBody>
                    <a:bodyPr/>
                    <a:lstStyle/>
                    <a:p>
                      <a:endParaRPr lang="zh-CN" altLang="en-US" sz="1600" b="0" dirty="0">
                        <a:latin typeface="+mn-ea"/>
                        <a:ea typeface="+mn-ea"/>
                      </a:endParaRPr>
                    </a:p>
                  </a:txBody>
                  <a:tcPr>
                    <a:lnL w="19050" cap="flat" cmpd="sng" algn="ctr">
                      <a:solidFill>
                        <a:srgbClr val="0000CC"/>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tcPr>
                </a:tc>
                <a:extLst>
                  <a:ext uri="{0D108BD9-81ED-4DB2-BD59-A6C34878D82A}">
                    <a16:rowId xmlns:a16="http://schemas.microsoft.com/office/drawing/2014/main" xmlns="" val="10004"/>
                  </a:ext>
                </a:extLst>
              </a:tr>
            </a:tbl>
          </a:graphicData>
        </a:graphic>
      </p:graphicFrame>
      <p:sp>
        <p:nvSpPr>
          <p:cNvPr id="8" name="Rectangle 3"/>
          <p:cNvSpPr txBox="1">
            <a:spLocks/>
          </p:cNvSpPr>
          <p:nvPr/>
        </p:nvSpPr>
        <p:spPr>
          <a:xfrm>
            <a:off x="670524" y="1413703"/>
            <a:ext cx="5992523" cy="509226"/>
          </a:xfrm>
          <a:prstGeom prst="rect">
            <a:avLst/>
          </a:prstGeom>
        </p:spPr>
        <p:txBody>
          <a:bodyPr/>
          <a:lstStyle/>
          <a:p>
            <a:pPr lvl="0">
              <a:lnSpc>
                <a:spcPct val="150000"/>
              </a:lnSpc>
              <a:spcBef>
                <a:spcPts val="0"/>
              </a:spcBef>
              <a:buClr>
                <a:schemeClr val="accent1"/>
              </a:buClr>
              <a:buSzPct val="60000"/>
            </a:pPr>
            <a:r>
              <a:rPr lang="en-US" altLang="zh-CN" sz="1800" kern="0" dirty="0" err="1">
                <a:solidFill>
                  <a:srgbClr val="000008"/>
                </a:solidFill>
                <a:latin typeface="+mn-ea"/>
                <a:ea typeface="+mn-ea"/>
              </a:rPr>
              <a:t>msgsnd</a:t>
            </a:r>
            <a:r>
              <a:rPr lang="en-US" altLang="zh-CN" sz="1800" kern="0" dirty="0">
                <a:solidFill>
                  <a:srgbClr val="000008"/>
                </a:solidFill>
                <a:latin typeface="+mn-ea"/>
                <a:ea typeface="+mn-ea"/>
              </a:rPr>
              <a:t>( )</a:t>
            </a:r>
            <a:r>
              <a:rPr lang="zh-CN" altLang="en-US" sz="1800" kern="0" dirty="0">
                <a:solidFill>
                  <a:srgbClr val="000008"/>
                </a:solidFill>
                <a:latin typeface="+mn-ea"/>
                <a:ea typeface="+mn-ea"/>
              </a:rPr>
              <a:t>函数用来把消息添加到消息队列中</a:t>
            </a:r>
            <a:endParaRPr kumimoji="0" lang="en-US" altLang="zh-CN" sz="1800" u="none" strike="noStrike" kern="0" cap="none" spc="0" normalizeH="0" baseline="0" noProof="0" dirty="0">
              <a:ln>
                <a:noFill/>
              </a:ln>
              <a:solidFill>
                <a:srgbClr val="000008"/>
              </a:solidFill>
              <a:effectLst/>
              <a:uLnTx/>
              <a:uFillTx/>
              <a:latin typeface="+mn-ea"/>
              <a:ea typeface="+mn-ea"/>
            </a:endParaRPr>
          </a:p>
        </p:txBody>
      </p:sp>
      <p:sp>
        <p:nvSpPr>
          <p:cNvPr id="9" name="Rectangle 3"/>
          <p:cNvSpPr txBox="1">
            <a:spLocks/>
          </p:cNvSpPr>
          <p:nvPr/>
        </p:nvSpPr>
        <p:spPr>
          <a:xfrm>
            <a:off x="533620" y="4979111"/>
            <a:ext cx="8012289" cy="1385526"/>
          </a:xfrm>
          <a:prstGeom prst="rect">
            <a:avLst/>
          </a:prstGeom>
        </p:spPr>
        <p:txBody>
          <a:bodyPr/>
          <a:lstStyle/>
          <a:p>
            <a:pPr lvl="0">
              <a:lnSpc>
                <a:spcPct val="150000"/>
              </a:lnSpc>
              <a:spcBef>
                <a:spcPts val="0"/>
              </a:spcBef>
              <a:buClr>
                <a:schemeClr val="accent1"/>
              </a:buClr>
              <a:buSzPct val="60000"/>
            </a:pPr>
            <a:r>
              <a:rPr kumimoji="0" lang="zh-CN" altLang="en-US" sz="1800" b="1" i="0" u="none" strike="noStrike" kern="0" cap="none" spc="0" normalizeH="0" baseline="0" noProof="0" dirty="0">
                <a:ln>
                  <a:noFill/>
                </a:ln>
                <a:solidFill>
                  <a:srgbClr val="000008"/>
                </a:solidFill>
                <a:effectLst/>
                <a:uLnTx/>
                <a:uFillTx/>
                <a:latin typeface="+mn-ea"/>
                <a:ea typeface="+mn-ea"/>
              </a:rPr>
              <a:t>函数说明：</a:t>
            </a:r>
            <a:endParaRPr kumimoji="0" lang="en-US" altLang="zh-CN" sz="1800" b="1" i="0" u="none" strike="noStrike" kern="0" cap="none" spc="0" normalizeH="0" baseline="0" noProof="0" dirty="0">
              <a:ln>
                <a:noFill/>
              </a:ln>
              <a:solidFill>
                <a:srgbClr val="000008"/>
              </a:solidFill>
              <a:effectLst/>
              <a:uLnTx/>
              <a:uFillTx/>
              <a:latin typeface="+mn-ea"/>
              <a:ea typeface="+mn-ea"/>
            </a:endParaRPr>
          </a:p>
          <a:p>
            <a:pPr lvl="0">
              <a:lnSpc>
                <a:spcPct val="150000"/>
              </a:lnSpc>
              <a:spcBef>
                <a:spcPts val="0"/>
              </a:spcBef>
              <a:buClr>
                <a:schemeClr val="accent1"/>
              </a:buClr>
              <a:buSzPct val="60000"/>
            </a:pPr>
            <a:r>
              <a:rPr lang="zh-CN" altLang="en-US" sz="1800" kern="0" dirty="0">
                <a:solidFill>
                  <a:srgbClr val="000008"/>
                </a:solidFill>
                <a:latin typeface="+mn-ea"/>
                <a:ea typeface="+mn-ea"/>
              </a:rPr>
              <a:t>向</a:t>
            </a:r>
            <a:r>
              <a:rPr lang="en-US" altLang="zh-CN" sz="1800" kern="0" dirty="0" err="1">
                <a:solidFill>
                  <a:srgbClr val="000008"/>
                </a:solidFill>
                <a:latin typeface="+mn-ea"/>
                <a:ea typeface="+mn-ea"/>
              </a:rPr>
              <a:t>msgid</a:t>
            </a:r>
            <a:r>
              <a:rPr lang="zh-CN" altLang="en-US" sz="1800" kern="0" dirty="0">
                <a:solidFill>
                  <a:srgbClr val="000008"/>
                </a:solidFill>
                <a:latin typeface="+mn-ea"/>
                <a:ea typeface="+mn-ea"/>
              </a:rPr>
              <a:t>代表的消息队列发送一个消息，即将发送的消息存储在</a:t>
            </a:r>
            <a:r>
              <a:rPr lang="en-US" altLang="zh-CN" sz="1800" kern="0" dirty="0" err="1">
                <a:solidFill>
                  <a:srgbClr val="000008"/>
                </a:solidFill>
                <a:latin typeface="+mn-ea"/>
                <a:ea typeface="+mn-ea"/>
              </a:rPr>
              <a:t>prt</a:t>
            </a:r>
            <a:r>
              <a:rPr lang="zh-CN" altLang="en-US" sz="1800" kern="0" dirty="0">
                <a:solidFill>
                  <a:srgbClr val="000008"/>
                </a:solidFill>
                <a:latin typeface="+mn-ea"/>
                <a:ea typeface="+mn-ea"/>
              </a:rPr>
              <a:t>指向的</a:t>
            </a:r>
            <a:r>
              <a:rPr lang="en-US" altLang="zh-CN" sz="1800" kern="0" dirty="0" err="1">
                <a:solidFill>
                  <a:srgbClr val="000008"/>
                </a:solidFill>
                <a:latin typeface="+mn-ea"/>
                <a:ea typeface="+mn-ea"/>
              </a:rPr>
              <a:t>msgbuf</a:t>
            </a:r>
            <a:r>
              <a:rPr lang="zh-CN" altLang="en-US" sz="1800" kern="0" dirty="0">
                <a:solidFill>
                  <a:srgbClr val="000008"/>
                </a:solidFill>
                <a:latin typeface="+mn-ea"/>
                <a:ea typeface="+mn-ea"/>
              </a:rPr>
              <a:t>结构中，消息的大小由</a:t>
            </a:r>
            <a:r>
              <a:rPr lang="en-US" altLang="zh-CN" sz="1800" kern="0" dirty="0">
                <a:solidFill>
                  <a:srgbClr val="000008"/>
                </a:solidFill>
                <a:latin typeface="+mn-ea"/>
                <a:ea typeface="+mn-ea"/>
              </a:rPr>
              <a:t>size</a:t>
            </a:r>
            <a:r>
              <a:rPr lang="zh-CN" altLang="en-US" sz="1800" kern="0" dirty="0">
                <a:solidFill>
                  <a:srgbClr val="000008"/>
                </a:solidFill>
                <a:latin typeface="+mn-ea"/>
                <a:ea typeface="+mn-ea"/>
              </a:rPr>
              <a:t>指定。</a:t>
            </a:r>
            <a:endParaRPr kumimoji="0" lang="en-US" altLang="zh-CN" sz="1800" i="0" u="none" strike="noStrike" kern="0" cap="none" spc="0" normalizeH="0" baseline="0" noProof="0" dirty="0">
              <a:ln>
                <a:noFill/>
              </a:ln>
              <a:solidFill>
                <a:srgbClr val="000008"/>
              </a:solidFill>
              <a:effectLst/>
              <a:uLnTx/>
              <a:uFillTx/>
              <a:latin typeface="+mn-ea"/>
              <a:ea typeface="+mn-ea"/>
            </a:endParaRPr>
          </a:p>
        </p:txBody>
      </p:sp>
      <p:sp>
        <p:nvSpPr>
          <p:cNvPr id="10" name="Rectangle 3"/>
          <p:cNvSpPr txBox="1">
            <a:spLocks/>
          </p:cNvSpPr>
          <p:nvPr/>
        </p:nvSpPr>
        <p:spPr>
          <a:xfrm>
            <a:off x="5768340" y="241343"/>
            <a:ext cx="3127182" cy="1610753"/>
          </a:xfrm>
          <a:prstGeom prst="rect">
            <a:avLst/>
          </a:prstGeom>
          <a:solidFill>
            <a:schemeClr val="tx1">
              <a:lumMod val="90000"/>
            </a:schemeClr>
          </a:solidFill>
        </p:spPr>
        <p:txBody>
          <a:bodyPr/>
          <a:lstStyle/>
          <a:p>
            <a:pPr lvl="0">
              <a:lnSpc>
                <a:spcPct val="150000"/>
              </a:lnSpc>
              <a:spcBef>
                <a:spcPts val="0"/>
              </a:spcBef>
              <a:buClr>
                <a:schemeClr val="accent1"/>
              </a:buClr>
              <a:buSzPct val="60000"/>
            </a:pPr>
            <a:r>
              <a:rPr lang="en-US" altLang="zh-CN" sz="1400" kern="0" dirty="0" err="1">
                <a:solidFill>
                  <a:srgbClr val="000008"/>
                </a:solidFill>
                <a:latin typeface="+mn-ea"/>
                <a:ea typeface="+mn-ea"/>
              </a:rPr>
              <a:t>struct</a:t>
            </a:r>
            <a:r>
              <a:rPr lang="en-US" altLang="zh-CN" sz="1400" kern="0" dirty="0">
                <a:solidFill>
                  <a:srgbClr val="000008"/>
                </a:solidFill>
                <a:latin typeface="+mn-ea"/>
                <a:ea typeface="+mn-ea"/>
              </a:rPr>
              <a:t>  </a:t>
            </a:r>
            <a:r>
              <a:rPr lang="en-US" altLang="zh-CN" sz="1400" kern="0" dirty="0" err="1">
                <a:solidFill>
                  <a:srgbClr val="000008"/>
                </a:solidFill>
                <a:latin typeface="+mn-ea"/>
                <a:ea typeface="+mn-ea"/>
              </a:rPr>
              <a:t>msgbuf</a:t>
            </a:r>
            <a:endParaRPr lang="en-US" altLang="zh-CN" sz="1400" kern="0" dirty="0">
              <a:solidFill>
                <a:srgbClr val="000008"/>
              </a:solidFill>
              <a:latin typeface="+mn-ea"/>
              <a:ea typeface="+mn-ea"/>
            </a:endParaRPr>
          </a:p>
          <a:p>
            <a:pPr lvl="0">
              <a:lnSpc>
                <a:spcPct val="150000"/>
              </a:lnSpc>
              <a:spcBef>
                <a:spcPts val="0"/>
              </a:spcBef>
              <a:buClr>
                <a:schemeClr val="accent1"/>
              </a:buClr>
              <a:buSzPct val="60000"/>
            </a:pPr>
            <a:r>
              <a:rPr lang="en-US" altLang="zh-CN" sz="1400" kern="0" smtClean="0">
                <a:solidFill>
                  <a:srgbClr val="000008"/>
                </a:solidFill>
                <a:latin typeface="+mn-ea"/>
                <a:ea typeface="+mn-ea"/>
              </a:rPr>
              <a:t>{</a:t>
            </a:r>
            <a:endParaRPr lang="en-US" altLang="zh-CN" sz="1400" kern="0" dirty="0">
              <a:solidFill>
                <a:srgbClr val="000008"/>
              </a:solidFill>
              <a:latin typeface="+mn-ea"/>
              <a:ea typeface="+mn-ea"/>
            </a:endParaRPr>
          </a:p>
          <a:p>
            <a:pPr lvl="0">
              <a:lnSpc>
                <a:spcPct val="150000"/>
              </a:lnSpc>
              <a:spcBef>
                <a:spcPts val="0"/>
              </a:spcBef>
              <a:buClr>
                <a:schemeClr val="accent1"/>
              </a:buClr>
              <a:buSzPct val="60000"/>
            </a:pPr>
            <a:r>
              <a:rPr lang="en-US" altLang="zh-CN" sz="1400" kern="0" dirty="0">
                <a:solidFill>
                  <a:srgbClr val="000008"/>
                </a:solidFill>
                <a:latin typeface="+mn-ea"/>
                <a:ea typeface="+mn-ea"/>
              </a:rPr>
              <a:t>      long  </a:t>
            </a:r>
            <a:r>
              <a:rPr lang="en-US" altLang="zh-CN" sz="1400" kern="0" dirty="0" err="1">
                <a:solidFill>
                  <a:srgbClr val="000008"/>
                </a:solidFill>
                <a:latin typeface="+mn-ea"/>
                <a:ea typeface="+mn-ea"/>
              </a:rPr>
              <a:t>mtype</a:t>
            </a:r>
            <a:r>
              <a:rPr lang="en-US" altLang="zh-CN" sz="1400" kern="0" dirty="0">
                <a:solidFill>
                  <a:srgbClr val="000008"/>
                </a:solidFill>
                <a:latin typeface="+mn-ea"/>
                <a:ea typeface="+mn-ea"/>
              </a:rPr>
              <a:t>     //</a:t>
            </a:r>
            <a:r>
              <a:rPr lang="zh-CN" altLang="en-US" sz="1400" kern="0" dirty="0">
                <a:solidFill>
                  <a:srgbClr val="000008"/>
                </a:solidFill>
                <a:latin typeface="+mn-ea"/>
                <a:ea typeface="+mn-ea"/>
              </a:rPr>
              <a:t>消息类型</a:t>
            </a:r>
            <a:endParaRPr lang="en-US" altLang="zh-CN" sz="1400" kern="0" dirty="0">
              <a:solidFill>
                <a:srgbClr val="000008"/>
              </a:solidFill>
              <a:latin typeface="+mn-ea"/>
              <a:ea typeface="+mn-ea"/>
            </a:endParaRPr>
          </a:p>
          <a:p>
            <a:pPr lvl="0">
              <a:lnSpc>
                <a:spcPct val="150000"/>
              </a:lnSpc>
              <a:spcBef>
                <a:spcPts val="0"/>
              </a:spcBef>
              <a:buClr>
                <a:schemeClr val="accent1"/>
              </a:buClr>
              <a:buSzPct val="60000"/>
            </a:pPr>
            <a:r>
              <a:rPr kumimoji="0" lang="en-US" altLang="zh-CN" sz="1400" i="0" u="none" strike="noStrike" kern="0" cap="none" spc="0" normalizeH="0" baseline="0" noProof="0" dirty="0">
                <a:ln>
                  <a:noFill/>
                </a:ln>
                <a:solidFill>
                  <a:srgbClr val="000008"/>
                </a:solidFill>
                <a:effectLst/>
                <a:uLnTx/>
                <a:uFillTx/>
                <a:latin typeface="+mn-ea"/>
                <a:ea typeface="+mn-ea"/>
              </a:rPr>
              <a:t>      char  </a:t>
            </a:r>
            <a:r>
              <a:rPr kumimoji="0" lang="en-US" altLang="zh-CN" sz="1400" i="0" u="none" strike="noStrike" kern="0" cap="none" spc="0" normalizeH="0" baseline="0" noProof="0" dirty="0" err="1">
                <a:ln>
                  <a:noFill/>
                </a:ln>
                <a:solidFill>
                  <a:srgbClr val="000008"/>
                </a:solidFill>
                <a:effectLst/>
                <a:uLnTx/>
                <a:uFillTx/>
                <a:latin typeface="+mn-ea"/>
                <a:ea typeface="+mn-ea"/>
              </a:rPr>
              <a:t>mtext</a:t>
            </a:r>
            <a:r>
              <a:rPr kumimoji="0" lang="en-US" altLang="zh-CN" sz="1400" i="0" u="none" strike="noStrike" kern="0" cap="none" spc="0" normalizeH="0" baseline="0" noProof="0" dirty="0">
                <a:ln>
                  <a:noFill/>
                </a:ln>
                <a:solidFill>
                  <a:srgbClr val="000008"/>
                </a:solidFill>
                <a:effectLst/>
                <a:uLnTx/>
                <a:uFillTx/>
                <a:latin typeface="+mn-ea"/>
                <a:ea typeface="+mn-ea"/>
              </a:rPr>
              <a:t>[1]  //</a:t>
            </a:r>
            <a:r>
              <a:rPr kumimoji="0" lang="zh-CN" altLang="en-US" sz="1400" i="0" u="none" strike="noStrike" kern="0" cap="none" spc="0" normalizeH="0" baseline="0" noProof="0" dirty="0">
                <a:ln>
                  <a:noFill/>
                </a:ln>
                <a:solidFill>
                  <a:srgbClr val="000008"/>
                </a:solidFill>
                <a:effectLst/>
                <a:uLnTx/>
                <a:uFillTx/>
                <a:latin typeface="+mn-ea"/>
                <a:ea typeface="+mn-ea"/>
              </a:rPr>
              <a:t>消息正文</a:t>
            </a:r>
            <a:endParaRPr lang="en-US" altLang="zh-CN" sz="1400" kern="0" dirty="0">
              <a:solidFill>
                <a:srgbClr val="000008"/>
              </a:solidFill>
              <a:latin typeface="+mn-ea"/>
              <a:ea typeface="+mn-ea"/>
            </a:endParaRPr>
          </a:p>
          <a:p>
            <a:pPr lvl="0">
              <a:lnSpc>
                <a:spcPct val="150000"/>
              </a:lnSpc>
              <a:spcBef>
                <a:spcPts val="0"/>
              </a:spcBef>
              <a:buClr>
                <a:schemeClr val="accent1"/>
              </a:buClr>
              <a:buSzPct val="60000"/>
            </a:pPr>
            <a:r>
              <a:rPr kumimoji="0" lang="en-US" altLang="zh-CN" sz="1400" i="0" u="none" strike="noStrike" kern="0" cap="none" spc="0" normalizeH="0" baseline="0" noProof="0" dirty="0">
                <a:ln>
                  <a:noFill/>
                </a:ln>
                <a:solidFill>
                  <a:srgbClr val="000008"/>
                </a:solidFill>
                <a:effectLst/>
                <a:uLnTx/>
                <a:uFillTx/>
                <a:latin typeface="+mn-ea"/>
                <a:ea typeface="+mn-ea"/>
              </a:rPr>
              <a:t>}</a:t>
            </a:r>
          </a:p>
        </p:txBody>
      </p:sp>
      <p:sp>
        <p:nvSpPr>
          <p:cNvPr id="11" name="Rectangle 2"/>
          <p:cNvSpPr>
            <a:spLocks noChangeArrowheads="1"/>
          </p:cNvSpPr>
          <p:nvPr/>
        </p:nvSpPr>
        <p:spPr bwMode="auto">
          <a:xfrm>
            <a:off x="1041075" y="130430"/>
            <a:ext cx="3498691" cy="563562"/>
          </a:xfrm>
          <a:prstGeom prst="rect">
            <a:avLst/>
          </a:prstGeom>
          <a:noFill/>
          <a:ln w="9525">
            <a:noFill/>
            <a:miter lim="800000"/>
            <a:headEnd/>
            <a:tailEnd/>
          </a:ln>
          <a:effectLst/>
        </p:spPr>
        <p:txBody>
          <a:bodyPr anchor="ctr"/>
          <a:lstStyle/>
          <a:p>
            <a:r>
              <a:rPr lang="en-US" altLang="zh-CN" b="1" smtClean="0">
                <a:solidFill>
                  <a:srgbClr val="000008"/>
                </a:solidFill>
                <a:latin typeface="+mn-ea"/>
                <a:ea typeface="+mn-ea"/>
              </a:rPr>
              <a:t>4 </a:t>
            </a:r>
            <a:r>
              <a:rPr lang="zh-CN" altLang="en-US" b="1" smtClean="0">
                <a:solidFill>
                  <a:srgbClr val="000008"/>
                </a:solidFill>
                <a:latin typeface="+mn-ea"/>
                <a:ea typeface="+mn-ea"/>
              </a:rPr>
              <a:t>消息</a:t>
            </a:r>
            <a:r>
              <a:rPr lang="zh-CN" altLang="en-US" b="1" dirty="0">
                <a:solidFill>
                  <a:srgbClr val="000008"/>
                </a:solidFill>
                <a:latin typeface="+mn-ea"/>
                <a:ea typeface="+mn-ea"/>
              </a:rPr>
              <a:t>队列</a:t>
            </a:r>
          </a:p>
        </p:txBody>
      </p:sp>
      <p:sp>
        <p:nvSpPr>
          <p:cNvPr id="12" name="Rectangle 2"/>
          <p:cNvSpPr txBox="1">
            <a:spLocks/>
          </p:cNvSpPr>
          <p:nvPr/>
        </p:nvSpPr>
        <p:spPr>
          <a:xfrm>
            <a:off x="670524" y="1027329"/>
            <a:ext cx="2954665" cy="450501"/>
          </a:xfrm>
          <a:prstGeom prst="rect">
            <a:avLst/>
          </a:prstGeom>
          <a:solidFill>
            <a:srgbClr val="0000CC"/>
          </a:solidFill>
        </p:spPr>
        <p:txBody>
          <a:bodyPr anchor="ctr" anchorCtr="0"/>
          <a:lstStyle/>
          <a:p>
            <a:pPr lvl="0" algn="ctr">
              <a:defRPr/>
            </a:pPr>
            <a:r>
              <a:rPr lang="zh-CN" altLang="en-US" sz="2400" b="1" kern="0">
                <a:solidFill>
                  <a:schemeClr val="tx2"/>
                </a:solidFill>
                <a:latin typeface="+mj-lt"/>
                <a:ea typeface="+mj-ea"/>
                <a:cs typeface="+mj-cs"/>
              </a:rPr>
              <a:t>消息队列</a:t>
            </a:r>
            <a:r>
              <a:rPr lang="zh-CN" altLang="en-US" sz="2400" b="1" kern="0" smtClean="0">
                <a:solidFill>
                  <a:schemeClr val="tx2"/>
                </a:solidFill>
                <a:latin typeface="+mj-lt"/>
                <a:ea typeface="+mj-ea"/>
                <a:cs typeface="+mj-cs"/>
              </a:rPr>
              <a:t>的操作函数</a:t>
            </a:r>
            <a:endParaRPr lang="zh-CN" altLang="en-US" sz="2400" b="1" kern="0">
              <a:solidFill>
                <a:schemeClr val="tx2"/>
              </a:solidFill>
              <a:latin typeface="+mj-lt"/>
              <a:ea typeface="+mj-ea"/>
              <a:cs typeface="+mj-cs"/>
            </a:endParaRPr>
          </a:p>
        </p:txBody>
      </p:sp>
    </p:spTree>
    <p:extLst>
      <p:ext uri="{BB962C8B-B14F-4D97-AF65-F5344CB8AC3E}">
        <p14:creationId xmlns:p14="http://schemas.microsoft.com/office/powerpoint/2010/main" val="3172449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blinds(horizontal)">
                                      <p:cBhvr>
                                        <p:cTn id="2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p:cNvGraphicFramePr>
            <a:graphicFrameLocks noGrp="1"/>
          </p:cNvGraphicFramePr>
          <p:nvPr>
            <p:extLst>
              <p:ext uri="{D42A27DB-BD31-4B8C-83A1-F6EECF244321}">
                <p14:modId xmlns:p14="http://schemas.microsoft.com/office/powerpoint/2010/main" val="1871729691"/>
              </p:ext>
            </p:extLst>
          </p:nvPr>
        </p:nvGraphicFramePr>
        <p:xfrm>
          <a:off x="533551" y="2122169"/>
          <a:ext cx="8012430" cy="3850640"/>
        </p:xfrm>
        <a:graphic>
          <a:graphicData uri="http://schemas.openxmlformats.org/drawingml/2006/table">
            <a:tbl>
              <a:tblPr firstRow="1" bandRow="1">
                <a:tableStyleId>{D7AC3CCA-C797-4891-BE02-D94E43425B78}</a:tableStyleId>
              </a:tblPr>
              <a:tblGrid>
                <a:gridCol w="1086766">
                  <a:extLst>
                    <a:ext uri="{9D8B030D-6E8A-4147-A177-3AD203B41FA5}">
                      <a16:colId xmlns:a16="http://schemas.microsoft.com/office/drawing/2014/main" xmlns="" val="20000"/>
                    </a:ext>
                  </a:extLst>
                </a:gridCol>
                <a:gridCol w="1086766">
                  <a:extLst>
                    <a:ext uri="{9D8B030D-6E8A-4147-A177-3AD203B41FA5}">
                      <a16:colId xmlns:a16="http://schemas.microsoft.com/office/drawing/2014/main" xmlns="" val="20001"/>
                    </a:ext>
                  </a:extLst>
                </a:gridCol>
                <a:gridCol w="5838898">
                  <a:extLst>
                    <a:ext uri="{9D8B030D-6E8A-4147-A177-3AD203B41FA5}">
                      <a16:colId xmlns:a16="http://schemas.microsoft.com/office/drawing/2014/main" xmlns="" val="20002"/>
                    </a:ext>
                  </a:extLst>
                </a:gridCol>
              </a:tblGrid>
              <a:tr h="248920">
                <a:tc>
                  <a:txBody>
                    <a:bodyPr/>
                    <a:lstStyle/>
                    <a:p>
                      <a:r>
                        <a:rPr lang="zh-CN" altLang="en-US" sz="1800" b="0" dirty="0">
                          <a:solidFill>
                            <a:sysClr val="windowText" lastClr="000000"/>
                          </a:solidFill>
                          <a:latin typeface="+mn-ea"/>
                          <a:ea typeface="+mn-ea"/>
                        </a:rPr>
                        <a:t>函数原型</a:t>
                      </a:r>
                    </a:p>
                  </a:txBody>
                  <a:tcPr anchor="ct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tc gridSpan="2">
                  <a:txBody>
                    <a:bodyPr/>
                    <a:lstStyle/>
                    <a:p>
                      <a:r>
                        <a:rPr lang="en-US" altLang="zh-CN" sz="1800" b="0" dirty="0" err="1">
                          <a:solidFill>
                            <a:sysClr val="windowText" lastClr="000000"/>
                          </a:solidFill>
                          <a:latin typeface="+mn-ea"/>
                          <a:ea typeface="+mn-ea"/>
                        </a:rPr>
                        <a:t>int</a:t>
                      </a:r>
                      <a:r>
                        <a:rPr lang="en-US" altLang="zh-CN" sz="1800" b="0" dirty="0">
                          <a:solidFill>
                            <a:sysClr val="windowText" lastClr="000000"/>
                          </a:solidFill>
                          <a:latin typeface="+mn-ea"/>
                          <a:ea typeface="+mn-ea"/>
                        </a:rPr>
                        <a:t> </a:t>
                      </a:r>
                      <a:r>
                        <a:rPr lang="en-US" altLang="zh-CN" sz="1800" b="0" dirty="0" err="1">
                          <a:solidFill>
                            <a:sysClr val="windowText" lastClr="000000"/>
                          </a:solidFill>
                          <a:latin typeface="+mn-ea"/>
                          <a:ea typeface="+mn-ea"/>
                        </a:rPr>
                        <a:t>msgrcv</a:t>
                      </a:r>
                      <a:r>
                        <a:rPr lang="en-US" altLang="zh-CN" sz="1800" b="0" dirty="0">
                          <a:solidFill>
                            <a:sysClr val="windowText" lastClr="000000"/>
                          </a:solidFill>
                          <a:latin typeface="+mn-ea"/>
                          <a:ea typeface="+mn-ea"/>
                        </a:rPr>
                        <a:t>(</a:t>
                      </a:r>
                      <a:r>
                        <a:rPr lang="en-US" altLang="zh-CN" sz="1800" b="0" dirty="0" err="1">
                          <a:solidFill>
                            <a:sysClr val="windowText" lastClr="000000"/>
                          </a:solidFill>
                          <a:latin typeface="+mn-ea"/>
                          <a:ea typeface="+mn-ea"/>
                        </a:rPr>
                        <a:t>int</a:t>
                      </a:r>
                      <a:r>
                        <a:rPr lang="en-US" altLang="zh-CN" sz="1800" b="0" dirty="0">
                          <a:solidFill>
                            <a:sysClr val="windowText" lastClr="000000"/>
                          </a:solidFill>
                          <a:latin typeface="+mn-ea"/>
                          <a:ea typeface="+mn-ea"/>
                        </a:rPr>
                        <a:t> </a:t>
                      </a:r>
                      <a:r>
                        <a:rPr lang="en-US" altLang="zh-CN" sz="1800" b="0" dirty="0" err="1">
                          <a:solidFill>
                            <a:sysClr val="windowText" lastClr="000000"/>
                          </a:solidFill>
                          <a:latin typeface="+mn-ea"/>
                          <a:ea typeface="+mn-ea"/>
                        </a:rPr>
                        <a:t>msgid</a:t>
                      </a:r>
                      <a:r>
                        <a:rPr lang="en-US" altLang="zh-CN" sz="1800" b="0" dirty="0">
                          <a:solidFill>
                            <a:sysClr val="windowText" lastClr="000000"/>
                          </a:solidFill>
                          <a:latin typeface="+mn-ea"/>
                          <a:ea typeface="+mn-ea"/>
                        </a:rPr>
                        <a:t>, </a:t>
                      </a:r>
                      <a:r>
                        <a:rPr lang="en-US" altLang="zh-CN" sz="1800" b="0" dirty="0" err="1">
                          <a:solidFill>
                            <a:sysClr val="windowText" lastClr="000000"/>
                          </a:solidFill>
                          <a:latin typeface="+mn-ea"/>
                          <a:ea typeface="+mn-ea"/>
                        </a:rPr>
                        <a:t>struct</a:t>
                      </a:r>
                      <a:r>
                        <a:rPr lang="en-US" altLang="zh-CN" sz="1800" b="0" dirty="0">
                          <a:solidFill>
                            <a:sysClr val="windowText" lastClr="000000"/>
                          </a:solidFill>
                          <a:latin typeface="+mn-ea"/>
                          <a:ea typeface="+mn-ea"/>
                        </a:rPr>
                        <a:t> </a:t>
                      </a:r>
                      <a:r>
                        <a:rPr lang="en-US" altLang="zh-CN" sz="1800" b="0" dirty="0" err="1">
                          <a:solidFill>
                            <a:sysClr val="windowText" lastClr="000000"/>
                          </a:solidFill>
                          <a:latin typeface="+mn-ea"/>
                          <a:ea typeface="+mn-ea"/>
                        </a:rPr>
                        <a:t>msgbuf</a:t>
                      </a:r>
                      <a:r>
                        <a:rPr lang="en-US" altLang="zh-CN" sz="1800" b="0" dirty="0">
                          <a:solidFill>
                            <a:sysClr val="windowText" lastClr="000000"/>
                          </a:solidFill>
                          <a:latin typeface="+mn-ea"/>
                          <a:ea typeface="+mn-ea"/>
                        </a:rPr>
                        <a:t>  *</a:t>
                      </a:r>
                      <a:r>
                        <a:rPr lang="en-US" altLang="zh-CN" sz="1800" b="0" dirty="0" err="1">
                          <a:solidFill>
                            <a:sysClr val="windowText" lastClr="000000"/>
                          </a:solidFill>
                          <a:latin typeface="+mn-ea"/>
                          <a:ea typeface="+mn-ea"/>
                        </a:rPr>
                        <a:t>msgp</a:t>
                      </a:r>
                      <a:r>
                        <a:rPr lang="en-US" altLang="zh-CN" sz="1800" b="0" dirty="0">
                          <a:solidFill>
                            <a:sysClr val="windowText" lastClr="000000"/>
                          </a:solidFill>
                          <a:latin typeface="+mn-ea"/>
                          <a:ea typeface="+mn-ea"/>
                        </a:rPr>
                        <a:t>, </a:t>
                      </a:r>
                      <a:r>
                        <a:rPr lang="en-US" altLang="zh-CN" sz="1800" b="0" dirty="0" err="1">
                          <a:solidFill>
                            <a:sysClr val="windowText" lastClr="000000"/>
                          </a:solidFill>
                          <a:latin typeface="+mn-ea"/>
                          <a:ea typeface="+mn-ea"/>
                        </a:rPr>
                        <a:t>int</a:t>
                      </a:r>
                      <a:r>
                        <a:rPr lang="en-US" altLang="zh-CN" sz="1800" b="0" dirty="0">
                          <a:solidFill>
                            <a:sysClr val="windowText" lastClr="000000"/>
                          </a:solidFill>
                          <a:latin typeface="+mn-ea"/>
                          <a:ea typeface="+mn-ea"/>
                        </a:rPr>
                        <a:t> size, long </a:t>
                      </a:r>
                      <a:r>
                        <a:rPr lang="en-US" altLang="zh-CN" sz="1800" b="0" dirty="0" err="1">
                          <a:solidFill>
                            <a:sysClr val="windowText" lastClr="000000"/>
                          </a:solidFill>
                          <a:latin typeface="+mn-ea"/>
                          <a:ea typeface="+mn-ea"/>
                        </a:rPr>
                        <a:t>int</a:t>
                      </a:r>
                      <a:r>
                        <a:rPr lang="en-US" altLang="zh-CN" sz="1800" b="0" dirty="0">
                          <a:solidFill>
                            <a:sysClr val="windowText" lastClr="000000"/>
                          </a:solidFill>
                          <a:latin typeface="+mn-ea"/>
                          <a:ea typeface="+mn-ea"/>
                        </a:rPr>
                        <a:t> </a:t>
                      </a:r>
                      <a:r>
                        <a:rPr lang="en-US" altLang="zh-CN" sz="1800" b="0" dirty="0" err="1">
                          <a:solidFill>
                            <a:sysClr val="windowText" lastClr="000000"/>
                          </a:solidFill>
                          <a:latin typeface="+mn-ea"/>
                          <a:ea typeface="+mn-ea"/>
                        </a:rPr>
                        <a:t>msgtype</a:t>
                      </a:r>
                      <a:r>
                        <a:rPr lang="en-US" altLang="zh-CN" sz="1800" b="0" dirty="0">
                          <a:solidFill>
                            <a:sysClr val="windowText" lastClr="000000"/>
                          </a:solidFill>
                          <a:latin typeface="+mn-ea"/>
                          <a:ea typeface="+mn-ea"/>
                        </a:rPr>
                        <a:t>, </a:t>
                      </a:r>
                      <a:r>
                        <a:rPr lang="en-US" altLang="zh-CN" sz="1800" b="0" dirty="0" err="1">
                          <a:solidFill>
                            <a:sysClr val="windowText" lastClr="000000"/>
                          </a:solidFill>
                          <a:latin typeface="+mn-ea"/>
                          <a:ea typeface="+mn-ea"/>
                        </a:rPr>
                        <a:t>int</a:t>
                      </a:r>
                      <a:r>
                        <a:rPr lang="en-US" altLang="zh-CN" sz="1800" b="0" dirty="0">
                          <a:solidFill>
                            <a:sysClr val="windowText" lastClr="000000"/>
                          </a:solidFill>
                          <a:latin typeface="+mn-ea"/>
                          <a:ea typeface="+mn-ea"/>
                        </a:rPr>
                        <a:t> </a:t>
                      </a:r>
                      <a:r>
                        <a:rPr lang="en-US" altLang="zh-CN" sz="1800" b="0" dirty="0" err="1">
                          <a:solidFill>
                            <a:sysClr val="windowText" lastClr="000000"/>
                          </a:solidFill>
                          <a:latin typeface="+mn-ea"/>
                          <a:ea typeface="+mn-ea"/>
                        </a:rPr>
                        <a:t>msgflg</a:t>
                      </a:r>
                      <a:r>
                        <a:rPr lang="en-US" altLang="zh-CN" sz="1800" b="0" dirty="0">
                          <a:solidFill>
                            <a:sysClr val="windowText" lastClr="000000"/>
                          </a:solidFill>
                          <a:latin typeface="+mn-ea"/>
                          <a:ea typeface="+mn-ea"/>
                        </a:rPr>
                        <a:t>)</a:t>
                      </a:r>
                    </a:p>
                  </a:txBody>
                  <a:tcPr anchor="ct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tc hMerge="1">
                  <a:txBody>
                    <a:bodyPr/>
                    <a:lstStyle/>
                    <a:p>
                      <a:endParaRPr lang="en-US" altLang="zh-CN" sz="1600" b="0" dirty="0">
                        <a:latin typeface="+mn-ea"/>
                        <a:ea typeface="+mn-ea"/>
                      </a:endParaRPr>
                    </a:p>
                  </a:txBody>
                  <a:tcPr>
                    <a:lnL w="19050" cap="flat" cmpd="sng" algn="ctr">
                      <a:solidFill>
                        <a:srgbClr val="0000CC"/>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tcPr>
                </a:tc>
                <a:extLst>
                  <a:ext uri="{0D108BD9-81ED-4DB2-BD59-A6C34878D82A}">
                    <a16:rowId xmlns:a16="http://schemas.microsoft.com/office/drawing/2014/main" xmlns="" val="10000"/>
                  </a:ext>
                </a:extLst>
              </a:tr>
              <a:tr h="370840">
                <a:tc rowSpan="4">
                  <a:txBody>
                    <a:bodyPr/>
                    <a:lstStyle/>
                    <a:p>
                      <a:r>
                        <a:rPr lang="zh-CN" altLang="en-US" sz="1800" b="0" dirty="0">
                          <a:solidFill>
                            <a:sysClr val="windowText" lastClr="000000"/>
                          </a:solidFill>
                          <a:latin typeface="+mn-ea"/>
                          <a:ea typeface="+mn-ea"/>
                        </a:rPr>
                        <a:t>函数参数</a:t>
                      </a:r>
                    </a:p>
                  </a:txBody>
                  <a:tcPr anchor="ct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tc gridSpan="2">
                  <a:txBody>
                    <a:bodyPr/>
                    <a:lstStyle/>
                    <a:p>
                      <a:r>
                        <a:rPr lang="en-US" altLang="zh-CN" sz="1800" b="0" dirty="0" err="1">
                          <a:solidFill>
                            <a:sysClr val="windowText" lastClr="000000"/>
                          </a:solidFill>
                          <a:latin typeface="+mn-ea"/>
                          <a:ea typeface="+mn-ea"/>
                        </a:rPr>
                        <a:t>msqid</a:t>
                      </a:r>
                      <a:r>
                        <a:rPr lang="en-US" altLang="zh-CN" sz="1800" b="0" dirty="0">
                          <a:solidFill>
                            <a:sysClr val="windowText" lastClr="000000"/>
                          </a:solidFill>
                          <a:latin typeface="+mn-ea"/>
                          <a:ea typeface="+mn-ea"/>
                        </a:rPr>
                        <a:t> </a:t>
                      </a:r>
                      <a:r>
                        <a:rPr lang="zh-CN" altLang="en-US" sz="1800" b="0" baseline="0" dirty="0">
                          <a:solidFill>
                            <a:sysClr val="windowText" lastClr="000000"/>
                          </a:solidFill>
                          <a:latin typeface="+mn-ea"/>
                          <a:ea typeface="+mn-ea"/>
                        </a:rPr>
                        <a:t>：消息队列的队列</a:t>
                      </a:r>
                      <a:r>
                        <a:rPr lang="en-US" altLang="zh-CN" sz="1800" b="0" baseline="0" dirty="0">
                          <a:solidFill>
                            <a:sysClr val="windowText" lastClr="000000"/>
                          </a:solidFill>
                          <a:latin typeface="+mn-ea"/>
                          <a:ea typeface="+mn-ea"/>
                        </a:rPr>
                        <a:t>ID</a:t>
                      </a:r>
                    </a:p>
                    <a:p>
                      <a:r>
                        <a:rPr lang="en-US" altLang="zh-CN" sz="1800" b="0" dirty="0" err="1">
                          <a:solidFill>
                            <a:sysClr val="windowText" lastClr="000000"/>
                          </a:solidFill>
                          <a:latin typeface="+mn-ea"/>
                          <a:ea typeface="+mn-ea"/>
                        </a:rPr>
                        <a:t>msgp</a:t>
                      </a:r>
                      <a:r>
                        <a:rPr lang="zh-CN" altLang="en-US" sz="1800" b="0" baseline="0" dirty="0">
                          <a:solidFill>
                            <a:sysClr val="windowText" lastClr="000000"/>
                          </a:solidFill>
                          <a:latin typeface="+mn-ea"/>
                          <a:ea typeface="+mn-ea"/>
                        </a:rPr>
                        <a:t>：消息缓冲区</a:t>
                      </a:r>
                      <a:endParaRPr lang="en-US" altLang="zh-CN" sz="1800" b="0" baseline="0" dirty="0">
                        <a:solidFill>
                          <a:sysClr val="windowText" lastClr="000000"/>
                        </a:solidFill>
                        <a:latin typeface="+mn-ea"/>
                        <a:ea typeface="+mn-ea"/>
                      </a:endParaRPr>
                    </a:p>
                    <a:p>
                      <a:r>
                        <a:rPr lang="en-US" altLang="zh-CN" sz="1800" b="0" baseline="0" dirty="0">
                          <a:solidFill>
                            <a:sysClr val="windowText" lastClr="000000"/>
                          </a:solidFill>
                          <a:latin typeface="+mn-ea"/>
                          <a:ea typeface="+mn-ea"/>
                        </a:rPr>
                        <a:t>size</a:t>
                      </a:r>
                      <a:r>
                        <a:rPr lang="zh-CN" altLang="en-US" sz="1800" b="0" baseline="0" dirty="0">
                          <a:solidFill>
                            <a:sysClr val="windowText" lastClr="000000"/>
                          </a:solidFill>
                          <a:latin typeface="+mn-ea"/>
                          <a:ea typeface="+mn-ea"/>
                        </a:rPr>
                        <a:t>：消息字节数</a:t>
                      </a:r>
                      <a:endParaRPr lang="en-US" altLang="zh-CN" sz="1800" b="0" baseline="0" dirty="0">
                        <a:solidFill>
                          <a:sysClr val="windowText" lastClr="000000"/>
                        </a:solidFill>
                        <a:latin typeface="+mn-ea"/>
                        <a:ea typeface="+mn-ea"/>
                      </a:endParaRPr>
                    </a:p>
                  </a:txBody>
                  <a:tcPr anchor="ct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tc hMerge="1">
                  <a:txBody>
                    <a:bodyPr/>
                    <a:lstStyle/>
                    <a:p>
                      <a:endParaRPr lang="en-US" altLang="zh-CN" sz="1600" b="0" baseline="0" dirty="0">
                        <a:latin typeface="+mn-ea"/>
                        <a:ea typeface="+mn-ea"/>
                      </a:endParaRPr>
                    </a:p>
                  </a:txBody>
                  <a:tcPr>
                    <a:lnL w="19050" cap="flat" cmpd="sng" algn="ctr">
                      <a:solidFill>
                        <a:srgbClr val="0000CC"/>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tcPr>
                </a:tc>
                <a:extLst>
                  <a:ext uri="{0D108BD9-81ED-4DB2-BD59-A6C34878D82A}">
                    <a16:rowId xmlns:a16="http://schemas.microsoft.com/office/drawing/2014/main" xmlns="" val="10001"/>
                  </a:ext>
                </a:extLst>
              </a:tr>
              <a:tr h="370840">
                <a:tc vMerge="1">
                  <a:txBody>
                    <a:bodyPr/>
                    <a:lstStyle/>
                    <a:p>
                      <a:endParaRPr lang="zh-CN" altLang="en-US" sz="1600" b="0" dirty="0">
                        <a:latin typeface="+mn-ea"/>
                        <a:ea typeface="+mn-ea"/>
                      </a:endParaRPr>
                    </a:p>
                  </a:txBody>
                  <a:tcPr anchor="ctr">
                    <a:lnL w="19050" cap="flat" cmpd="sng" algn="ctr">
                      <a:noFill/>
                      <a:prstDash val="solid"/>
                      <a:round/>
                      <a:headEnd type="none" w="med" len="med"/>
                      <a:tailEnd type="none" w="med" len="med"/>
                    </a:lnL>
                    <a:lnR w="19050" cap="flat" cmpd="sng" algn="ctr">
                      <a:solidFill>
                        <a:srgbClr val="0000CC"/>
                      </a:solid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tcPr>
                </a:tc>
                <a:tc rowSpan="3">
                  <a:txBody>
                    <a:bodyPr/>
                    <a:lstStyle/>
                    <a:p>
                      <a:r>
                        <a:rPr lang="en-US" altLang="zh-CN" sz="1800" b="0" dirty="0" err="1">
                          <a:solidFill>
                            <a:sysClr val="windowText" lastClr="000000"/>
                          </a:solidFill>
                          <a:latin typeface="+mn-ea"/>
                          <a:ea typeface="+mn-ea"/>
                        </a:rPr>
                        <a:t>msgtype</a:t>
                      </a:r>
                      <a:endParaRPr lang="zh-CN" altLang="en-US" sz="1800" b="0" dirty="0">
                        <a:solidFill>
                          <a:sysClr val="windowText" lastClr="000000"/>
                        </a:solidFill>
                        <a:latin typeface="+mn-ea"/>
                        <a:ea typeface="+mn-ea"/>
                      </a:endParaRPr>
                    </a:p>
                  </a:txBody>
                  <a:tcPr anchor="ct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tc>
                  <a:txBody>
                    <a:bodyPr/>
                    <a:lstStyle/>
                    <a:p>
                      <a:r>
                        <a:rPr lang="en-US" altLang="zh-CN" sz="1800" b="0" dirty="0">
                          <a:solidFill>
                            <a:sysClr val="windowText" lastClr="000000"/>
                          </a:solidFill>
                          <a:latin typeface="+mn-ea"/>
                          <a:ea typeface="+mn-ea"/>
                        </a:rPr>
                        <a:t>0</a:t>
                      </a:r>
                      <a:r>
                        <a:rPr lang="zh-CN" altLang="en-US" sz="1800" b="0" dirty="0">
                          <a:solidFill>
                            <a:sysClr val="windowText" lastClr="000000"/>
                          </a:solidFill>
                          <a:latin typeface="+mn-ea"/>
                          <a:ea typeface="+mn-ea"/>
                        </a:rPr>
                        <a:t>：获取队列中的第一个消息</a:t>
                      </a: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extLst>
                  <a:ext uri="{0D108BD9-81ED-4DB2-BD59-A6C34878D82A}">
                    <a16:rowId xmlns:a16="http://schemas.microsoft.com/office/drawing/2014/main" xmlns="" val="10002"/>
                  </a:ext>
                </a:extLst>
              </a:tr>
              <a:tr h="370840">
                <a:tc vMerge="1">
                  <a:txBody>
                    <a:bodyPr/>
                    <a:lstStyle/>
                    <a:p>
                      <a:endParaRPr lang="zh-CN" altLang="en-US"/>
                    </a:p>
                  </a:txBody>
                  <a:tcPr/>
                </a:tc>
                <a:tc vMerge="1">
                  <a:txBody>
                    <a:bodyPr/>
                    <a:lstStyle/>
                    <a:p>
                      <a:endParaRPr lang="zh-CN" altLang="en-US"/>
                    </a:p>
                  </a:txBody>
                  <a:tcPr/>
                </a:tc>
                <a:tc>
                  <a:txBody>
                    <a:bodyPr/>
                    <a:lstStyle/>
                    <a:p>
                      <a:r>
                        <a:rPr lang="zh-CN" altLang="en-US" sz="1800" b="0" dirty="0">
                          <a:solidFill>
                            <a:sysClr val="windowText" lastClr="000000"/>
                          </a:solidFill>
                          <a:latin typeface="+mn-ea"/>
                          <a:ea typeface="+mn-ea"/>
                        </a:rPr>
                        <a:t>大于</a:t>
                      </a:r>
                      <a:r>
                        <a:rPr lang="en-US" altLang="zh-CN" sz="1800" b="0" dirty="0">
                          <a:solidFill>
                            <a:sysClr val="windowText" lastClr="000000"/>
                          </a:solidFill>
                          <a:latin typeface="+mn-ea"/>
                          <a:ea typeface="+mn-ea"/>
                        </a:rPr>
                        <a:t>0</a:t>
                      </a:r>
                      <a:r>
                        <a:rPr lang="zh-CN" altLang="en-US" sz="1800" b="0" dirty="0">
                          <a:solidFill>
                            <a:sysClr val="windowText" lastClr="000000"/>
                          </a:solidFill>
                          <a:latin typeface="+mn-ea"/>
                          <a:ea typeface="+mn-ea"/>
                        </a:rPr>
                        <a:t>：获取消息队列中第一个类型值为</a:t>
                      </a:r>
                      <a:r>
                        <a:rPr lang="en-US" altLang="zh-CN" sz="1800" b="0" dirty="0" err="1">
                          <a:solidFill>
                            <a:sysClr val="windowText" lastClr="000000"/>
                          </a:solidFill>
                          <a:latin typeface="+mn-ea"/>
                          <a:ea typeface="+mn-ea"/>
                        </a:rPr>
                        <a:t>msgtype</a:t>
                      </a:r>
                      <a:r>
                        <a:rPr lang="zh-CN" altLang="en-US" sz="1800" b="0" dirty="0">
                          <a:solidFill>
                            <a:sysClr val="windowText" lastClr="000000"/>
                          </a:solidFill>
                          <a:latin typeface="+mn-ea"/>
                          <a:ea typeface="+mn-ea"/>
                        </a:rPr>
                        <a:t>的消息</a:t>
                      </a: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extLst>
                  <a:ext uri="{0D108BD9-81ED-4DB2-BD59-A6C34878D82A}">
                    <a16:rowId xmlns:a16="http://schemas.microsoft.com/office/drawing/2014/main" xmlns="" val="10003"/>
                  </a:ext>
                </a:extLst>
              </a:tr>
              <a:tr h="370840">
                <a:tc vMerge="1">
                  <a:txBody>
                    <a:bodyPr/>
                    <a:lstStyle/>
                    <a:p>
                      <a:endParaRPr lang="zh-CN" altLang="en-US" sz="1600" b="0" dirty="0">
                        <a:latin typeface="+mn-ea"/>
                        <a:ea typeface="+mn-ea"/>
                      </a:endParaRPr>
                    </a:p>
                  </a:txBody>
                  <a:tcPr anchor="ctr">
                    <a:lnL w="19050" cap="flat" cmpd="sng" algn="ctr">
                      <a:noFill/>
                      <a:prstDash val="solid"/>
                      <a:round/>
                      <a:headEnd type="none" w="med" len="med"/>
                      <a:tailEnd type="none" w="med" len="med"/>
                    </a:lnL>
                    <a:lnR w="19050" cap="flat" cmpd="sng" algn="ctr">
                      <a:solidFill>
                        <a:srgbClr val="0000CC"/>
                      </a:solid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tcPr>
                </a:tc>
                <a:tc vMerge="1">
                  <a:txBody>
                    <a:bodyPr/>
                    <a:lstStyle/>
                    <a:p>
                      <a:endParaRPr lang="zh-CN" altLang="en-US" sz="1600" b="0" dirty="0">
                        <a:latin typeface="+mn-ea"/>
                        <a:ea typeface="+mn-ea"/>
                      </a:endParaRPr>
                    </a:p>
                  </a:txBody>
                  <a:tcPr anchor="ctr">
                    <a:lnL w="19050" cap="flat" cmpd="sng" algn="ctr">
                      <a:solidFill>
                        <a:srgbClr val="0000CC"/>
                      </a:solidFill>
                      <a:prstDash val="solid"/>
                      <a:round/>
                      <a:headEnd type="none" w="med" len="med"/>
                      <a:tailEnd type="none" w="med" len="med"/>
                    </a:lnL>
                    <a:lnR w="19050" cap="flat" cmpd="sng" algn="ctr">
                      <a:solidFill>
                        <a:srgbClr val="0000CC"/>
                      </a:solid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tcPr>
                </a:tc>
                <a:tc>
                  <a:txBody>
                    <a:bodyPr/>
                    <a:lstStyle/>
                    <a:p>
                      <a:r>
                        <a:rPr lang="zh-CN" altLang="en-US" sz="1800" b="0" dirty="0">
                          <a:solidFill>
                            <a:sysClr val="windowText" lastClr="000000"/>
                          </a:solidFill>
                          <a:latin typeface="+mn-ea"/>
                          <a:ea typeface="+mn-ea"/>
                        </a:rPr>
                        <a:t>小于</a:t>
                      </a:r>
                      <a:r>
                        <a:rPr lang="en-US" altLang="zh-CN" sz="1800" b="0" dirty="0">
                          <a:solidFill>
                            <a:sysClr val="windowText" lastClr="000000"/>
                          </a:solidFill>
                          <a:latin typeface="+mn-ea"/>
                          <a:ea typeface="+mn-ea"/>
                        </a:rPr>
                        <a:t>0</a:t>
                      </a:r>
                      <a:r>
                        <a:rPr lang="zh-CN" altLang="en-US" sz="1800" b="0" dirty="0">
                          <a:solidFill>
                            <a:sysClr val="windowText" lastClr="000000"/>
                          </a:solidFill>
                          <a:latin typeface="+mn-ea"/>
                          <a:ea typeface="+mn-ea"/>
                        </a:rPr>
                        <a:t>：获取消息队列中第一个类型值不小于</a:t>
                      </a:r>
                      <a:r>
                        <a:rPr lang="en-US" altLang="zh-CN" sz="1800" b="0" dirty="0" err="1">
                          <a:solidFill>
                            <a:sysClr val="windowText" lastClr="000000"/>
                          </a:solidFill>
                          <a:latin typeface="+mn-ea"/>
                          <a:ea typeface="+mn-ea"/>
                        </a:rPr>
                        <a:t>msgtype</a:t>
                      </a:r>
                      <a:r>
                        <a:rPr lang="zh-CN" altLang="en-US" sz="1800" b="0" dirty="0">
                          <a:solidFill>
                            <a:sysClr val="windowText" lastClr="000000"/>
                          </a:solidFill>
                          <a:latin typeface="+mn-ea"/>
                          <a:ea typeface="+mn-ea"/>
                        </a:rPr>
                        <a:t>绝对值且类型值又最小的消息</a:t>
                      </a: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extLst>
                  <a:ext uri="{0D108BD9-81ED-4DB2-BD59-A6C34878D82A}">
                    <a16:rowId xmlns:a16="http://schemas.microsoft.com/office/drawing/2014/main" xmlns="" val="10004"/>
                  </a:ext>
                </a:extLst>
              </a:tr>
              <a:tr h="370840">
                <a:tc>
                  <a:txBody>
                    <a:bodyPr/>
                    <a:lstStyle/>
                    <a:p>
                      <a:r>
                        <a:rPr lang="zh-CN" altLang="en-US" sz="1800" b="0" dirty="0">
                          <a:solidFill>
                            <a:sysClr val="windowText" lastClr="000000"/>
                          </a:solidFill>
                          <a:latin typeface="+mn-ea"/>
                          <a:ea typeface="+mn-ea"/>
                        </a:rPr>
                        <a:t>函数返回值</a:t>
                      </a:r>
                    </a:p>
                  </a:txBody>
                  <a:tcPr anchor="ct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tc gridSpan="2">
                  <a:txBody>
                    <a:bodyPr/>
                    <a:lstStyle/>
                    <a:p>
                      <a:r>
                        <a:rPr lang="zh-CN" altLang="en-US" sz="1800" b="0" dirty="0">
                          <a:solidFill>
                            <a:sysClr val="windowText" lastClr="000000"/>
                          </a:solidFill>
                          <a:latin typeface="+mn-ea"/>
                          <a:ea typeface="+mn-ea"/>
                        </a:rPr>
                        <a:t>成功时返回：放到接收缓存区中的字节数，消息被复制到由</a:t>
                      </a:r>
                      <a:r>
                        <a:rPr lang="en-US" altLang="zh-CN" sz="1800" b="0" dirty="0" err="1">
                          <a:solidFill>
                            <a:sysClr val="windowText" lastClr="000000"/>
                          </a:solidFill>
                          <a:latin typeface="+mn-ea"/>
                          <a:ea typeface="+mn-ea"/>
                        </a:rPr>
                        <a:t>msgp</a:t>
                      </a:r>
                      <a:r>
                        <a:rPr lang="zh-CN" altLang="en-US" sz="1800" b="0" dirty="0">
                          <a:solidFill>
                            <a:sysClr val="windowText" lastClr="000000"/>
                          </a:solidFill>
                          <a:latin typeface="+mn-ea"/>
                          <a:ea typeface="+mn-ea"/>
                        </a:rPr>
                        <a:t>指向的用户分配的缓存区中，然后删除消息队列中的对应消息。</a:t>
                      </a:r>
                      <a:endParaRPr lang="en-US" altLang="zh-CN" sz="1800" b="0" dirty="0">
                        <a:solidFill>
                          <a:sysClr val="windowText" lastClr="000000"/>
                        </a:solidFill>
                        <a:latin typeface="+mn-ea"/>
                        <a:ea typeface="+mn-ea"/>
                      </a:endParaRPr>
                    </a:p>
                    <a:p>
                      <a:r>
                        <a:rPr lang="zh-CN" altLang="en-US" sz="1800" b="0" dirty="0">
                          <a:solidFill>
                            <a:sysClr val="windowText" lastClr="000000"/>
                          </a:solidFill>
                          <a:latin typeface="+mn-ea"/>
                          <a:ea typeface="+mn-ea"/>
                        </a:rPr>
                        <a:t>失败时返回：</a:t>
                      </a:r>
                      <a:r>
                        <a:rPr lang="en-US" altLang="zh-CN" sz="1800" b="0" dirty="0">
                          <a:solidFill>
                            <a:sysClr val="windowText" lastClr="000000"/>
                          </a:solidFill>
                          <a:latin typeface="+mn-ea"/>
                          <a:ea typeface="+mn-ea"/>
                        </a:rPr>
                        <a:t>-1.</a:t>
                      </a:r>
                      <a:endParaRPr lang="zh-CN" altLang="en-US" sz="1800" b="0" dirty="0">
                        <a:solidFill>
                          <a:sysClr val="windowText" lastClr="000000"/>
                        </a:solidFill>
                        <a:latin typeface="+mn-ea"/>
                        <a:ea typeface="+mn-ea"/>
                      </a:endParaRPr>
                    </a:p>
                  </a:txBody>
                  <a:tcPr anchor="ct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tc hMerge="1">
                  <a:txBody>
                    <a:bodyPr/>
                    <a:lstStyle/>
                    <a:p>
                      <a:endParaRPr lang="zh-CN" altLang="en-US" sz="1600" b="0" dirty="0">
                        <a:latin typeface="+mn-ea"/>
                        <a:ea typeface="+mn-ea"/>
                      </a:endParaRPr>
                    </a:p>
                  </a:txBody>
                  <a:tcPr>
                    <a:lnL w="19050" cap="flat" cmpd="sng" algn="ctr">
                      <a:solidFill>
                        <a:srgbClr val="0000CC"/>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000CC"/>
                      </a:solidFill>
                      <a:prstDash val="solid"/>
                      <a:round/>
                      <a:headEnd type="none" w="med" len="med"/>
                      <a:tailEnd type="none" w="med" len="med"/>
                    </a:lnT>
                    <a:lnB w="19050" cap="flat" cmpd="sng" algn="ctr">
                      <a:solidFill>
                        <a:srgbClr val="0000CC"/>
                      </a:solidFill>
                      <a:prstDash val="solid"/>
                      <a:round/>
                      <a:headEnd type="none" w="med" len="med"/>
                      <a:tailEnd type="none" w="med" len="med"/>
                    </a:lnB>
                  </a:tcPr>
                </a:tc>
                <a:extLst>
                  <a:ext uri="{0D108BD9-81ED-4DB2-BD59-A6C34878D82A}">
                    <a16:rowId xmlns:a16="http://schemas.microsoft.com/office/drawing/2014/main" xmlns="" val="10005"/>
                  </a:ext>
                </a:extLst>
              </a:tr>
            </a:tbl>
          </a:graphicData>
        </a:graphic>
      </p:graphicFrame>
      <p:sp>
        <p:nvSpPr>
          <p:cNvPr id="8" name="Rectangle 3"/>
          <p:cNvSpPr txBox="1">
            <a:spLocks/>
          </p:cNvSpPr>
          <p:nvPr/>
        </p:nvSpPr>
        <p:spPr>
          <a:xfrm>
            <a:off x="628927" y="1477830"/>
            <a:ext cx="5992523" cy="509226"/>
          </a:xfrm>
          <a:prstGeom prst="rect">
            <a:avLst/>
          </a:prstGeom>
        </p:spPr>
        <p:txBody>
          <a:bodyPr/>
          <a:lstStyle/>
          <a:p>
            <a:pPr lvl="0">
              <a:lnSpc>
                <a:spcPct val="150000"/>
              </a:lnSpc>
              <a:spcBef>
                <a:spcPts val="0"/>
              </a:spcBef>
              <a:buClr>
                <a:schemeClr val="accent1"/>
              </a:buClr>
              <a:buSzPct val="60000"/>
            </a:pPr>
            <a:r>
              <a:rPr lang="en-US" altLang="zh-CN" sz="1800" kern="0" dirty="0" err="1">
                <a:solidFill>
                  <a:srgbClr val="000008"/>
                </a:solidFill>
                <a:latin typeface="+mn-ea"/>
                <a:ea typeface="+mn-ea"/>
              </a:rPr>
              <a:t>msgrcv</a:t>
            </a:r>
            <a:r>
              <a:rPr lang="en-US" altLang="zh-CN" sz="1800" kern="0" dirty="0">
                <a:solidFill>
                  <a:srgbClr val="000008"/>
                </a:solidFill>
                <a:latin typeface="+mn-ea"/>
                <a:ea typeface="+mn-ea"/>
              </a:rPr>
              <a:t>( )</a:t>
            </a:r>
            <a:r>
              <a:rPr lang="zh-CN" altLang="en-US" sz="1800" kern="0" dirty="0">
                <a:solidFill>
                  <a:srgbClr val="000008"/>
                </a:solidFill>
                <a:latin typeface="+mn-ea"/>
                <a:ea typeface="+mn-ea"/>
              </a:rPr>
              <a:t>函数用来从一个消息队列获取消息。</a:t>
            </a:r>
            <a:endParaRPr kumimoji="0" lang="en-US" altLang="zh-CN" sz="1800" i="0" u="none" strike="noStrike" kern="0" cap="none" spc="0" normalizeH="0" baseline="0" noProof="0" dirty="0">
              <a:ln>
                <a:noFill/>
              </a:ln>
              <a:solidFill>
                <a:srgbClr val="000008"/>
              </a:solidFill>
              <a:effectLst/>
              <a:uLnTx/>
              <a:uFillTx/>
              <a:latin typeface="+mn-ea"/>
              <a:ea typeface="+mn-ea"/>
            </a:endParaRPr>
          </a:p>
        </p:txBody>
      </p:sp>
      <p:sp>
        <p:nvSpPr>
          <p:cNvPr id="9" name="Rectangle 2"/>
          <p:cNvSpPr>
            <a:spLocks noChangeArrowheads="1"/>
          </p:cNvSpPr>
          <p:nvPr/>
        </p:nvSpPr>
        <p:spPr bwMode="auto">
          <a:xfrm>
            <a:off x="1041075" y="130430"/>
            <a:ext cx="3498691" cy="563562"/>
          </a:xfrm>
          <a:prstGeom prst="rect">
            <a:avLst/>
          </a:prstGeom>
          <a:noFill/>
          <a:ln w="9525">
            <a:noFill/>
            <a:miter lim="800000"/>
            <a:headEnd/>
            <a:tailEnd/>
          </a:ln>
          <a:effectLst/>
        </p:spPr>
        <p:txBody>
          <a:bodyPr anchor="ctr"/>
          <a:lstStyle/>
          <a:p>
            <a:r>
              <a:rPr lang="en-US" altLang="zh-CN" b="1" smtClean="0">
                <a:solidFill>
                  <a:srgbClr val="000008"/>
                </a:solidFill>
                <a:latin typeface="+mn-ea"/>
                <a:ea typeface="+mn-ea"/>
              </a:rPr>
              <a:t>4 </a:t>
            </a:r>
            <a:r>
              <a:rPr lang="zh-CN" altLang="en-US" b="1" smtClean="0">
                <a:solidFill>
                  <a:srgbClr val="000008"/>
                </a:solidFill>
                <a:latin typeface="+mn-ea"/>
                <a:ea typeface="+mn-ea"/>
              </a:rPr>
              <a:t>消息</a:t>
            </a:r>
            <a:r>
              <a:rPr lang="zh-CN" altLang="en-US" b="1" dirty="0">
                <a:solidFill>
                  <a:srgbClr val="000008"/>
                </a:solidFill>
                <a:latin typeface="+mn-ea"/>
                <a:ea typeface="+mn-ea"/>
              </a:rPr>
              <a:t>队列</a:t>
            </a:r>
          </a:p>
        </p:txBody>
      </p:sp>
      <p:sp>
        <p:nvSpPr>
          <p:cNvPr id="10" name="Rectangle 2"/>
          <p:cNvSpPr txBox="1">
            <a:spLocks/>
          </p:cNvSpPr>
          <p:nvPr/>
        </p:nvSpPr>
        <p:spPr>
          <a:xfrm>
            <a:off x="670524" y="1027329"/>
            <a:ext cx="2954665" cy="450501"/>
          </a:xfrm>
          <a:prstGeom prst="rect">
            <a:avLst/>
          </a:prstGeom>
          <a:solidFill>
            <a:srgbClr val="0000CC"/>
          </a:solidFill>
        </p:spPr>
        <p:txBody>
          <a:bodyPr anchor="ctr" anchorCtr="0"/>
          <a:lstStyle/>
          <a:p>
            <a:pPr lvl="0" algn="ctr">
              <a:defRPr/>
            </a:pPr>
            <a:r>
              <a:rPr lang="zh-CN" altLang="en-US" sz="2400" b="1" kern="0">
                <a:solidFill>
                  <a:schemeClr val="tx2"/>
                </a:solidFill>
                <a:latin typeface="+mj-lt"/>
                <a:ea typeface="+mj-ea"/>
                <a:cs typeface="+mj-cs"/>
              </a:rPr>
              <a:t>消息队列</a:t>
            </a:r>
            <a:r>
              <a:rPr lang="zh-CN" altLang="en-US" sz="2400" b="1" kern="0" smtClean="0">
                <a:solidFill>
                  <a:schemeClr val="tx2"/>
                </a:solidFill>
                <a:latin typeface="+mj-lt"/>
                <a:ea typeface="+mj-ea"/>
                <a:cs typeface="+mj-cs"/>
              </a:rPr>
              <a:t>的操作函数</a:t>
            </a:r>
            <a:endParaRPr lang="zh-CN" altLang="en-US" sz="2400" b="1" kern="0">
              <a:solidFill>
                <a:schemeClr val="tx2"/>
              </a:solidFill>
              <a:latin typeface="+mj-lt"/>
              <a:ea typeface="+mj-ea"/>
              <a:cs typeface="+mj-cs"/>
            </a:endParaRPr>
          </a:p>
        </p:txBody>
      </p:sp>
    </p:spTree>
    <p:extLst>
      <p:ext uri="{BB962C8B-B14F-4D97-AF65-F5344CB8AC3E}">
        <p14:creationId xmlns:p14="http://schemas.microsoft.com/office/powerpoint/2010/main" val="960385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p:cNvGraphicFramePr>
            <a:graphicFrameLocks noGrp="1"/>
          </p:cNvGraphicFramePr>
          <p:nvPr>
            <p:extLst>
              <p:ext uri="{D42A27DB-BD31-4B8C-83A1-F6EECF244321}">
                <p14:modId xmlns:p14="http://schemas.microsoft.com/office/powerpoint/2010/main" val="3553620769"/>
              </p:ext>
            </p:extLst>
          </p:nvPr>
        </p:nvGraphicFramePr>
        <p:xfrm>
          <a:off x="514350" y="2197541"/>
          <a:ext cx="8012430" cy="2194560"/>
        </p:xfrm>
        <a:graphic>
          <a:graphicData uri="http://schemas.openxmlformats.org/drawingml/2006/table">
            <a:tbl>
              <a:tblPr firstRow="1" bandRow="1">
                <a:tableStyleId>{D7AC3CCA-C797-4891-BE02-D94E43425B78}</a:tableStyleId>
              </a:tblPr>
              <a:tblGrid>
                <a:gridCol w="1234440">
                  <a:extLst>
                    <a:ext uri="{9D8B030D-6E8A-4147-A177-3AD203B41FA5}">
                      <a16:colId xmlns:a16="http://schemas.microsoft.com/office/drawing/2014/main" xmlns="" val="20000"/>
                    </a:ext>
                  </a:extLst>
                </a:gridCol>
                <a:gridCol w="6777990">
                  <a:extLst>
                    <a:ext uri="{9D8B030D-6E8A-4147-A177-3AD203B41FA5}">
                      <a16:colId xmlns:a16="http://schemas.microsoft.com/office/drawing/2014/main" xmlns="" val="20001"/>
                    </a:ext>
                  </a:extLst>
                </a:gridCol>
              </a:tblGrid>
              <a:tr h="248920">
                <a:tc>
                  <a:txBody>
                    <a:bodyPr/>
                    <a:lstStyle/>
                    <a:p>
                      <a:r>
                        <a:rPr lang="zh-CN" altLang="en-US" sz="1800" b="0" dirty="0">
                          <a:solidFill>
                            <a:sysClr val="windowText" lastClr="000000"/>
                          </a:solidFill>
                          <a:latin typeface="+mn-ea"/>
                          <a:ea typeface="+mn-ea"/>
                        </a:rPr>
                        <a:t>函数原型</a:t>
                      </a:r>
                    </a:p>
                  </a:txBody>
                  <a:tcPr anchor="ct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tc>
                  <a:txBody>
                    <a:bodyPr/>
                    <a:lstStyle/>
                    <a:p>
                      <a:r>
                        <a:rPr lang="en-US" altLang="zh-CN" sz="1800" b="0" dirty="0" err="1">
                          <a:solidFill>
                            <a:sysClr val="windowText" lastClr="000000"/>
                          </a:solidFill>
                          <a:latin typeface="+mn-ea"/>
                          <a:ea typeface="+mn-ea"/>
                        </a:rPr>
                        <a:t>int</a:t>
                      </a:r>
                      <a:r>
                        <a:rPr lang="en-US" altLang="zh-CN" sz="1800" b="0" dirty="0">
                          <a:solidFill>
                            <a:sysClr val="windowText" lastClr="000000"/>
                          </a:solidFill>
                          <a:latin typeface="+mn-ea"/>
                          <a:ea typeface="+mn-ea"/>
                        </a:rPr>
                        <a:t> </a:t>
                      </a:r>
                      <a:r>
                        <a:rPr lang="en-US" altLang="zh-CN" sz="1800" b="0" dirty="0" err="1">
                          <a:solidFill>
                            <a:sysClr val="windowText" lastClr="000000"/>
                          </a:solidFill>
                          <a:latin typeface="+mn-ea"/>
                          <a:ea typeface="+mn-ea"/>
                        </a:rPr>
                        <a:t>msgctl</a:t>
                      </a:r>
                      <a:r>
                        <a:rPr lang="en-US" altLang="zh-CN" sz="1800" b="0" dirty="0">
                          <a:solidFill>
                            <a:sysClr val="windowText" lastClr="000000"/>
                          </a:solidFill>
                          <a:latin typeface="+mn-ea"/>
                          <a:ea typeface="+mn-ea"/>
                        </a:rPr>
                        <a:t>(</a:t>
                      </a:r>
                      <a:r>
                        <a:rPr lang="en-US" altLang="zh-CN" sz="1800" b="0" dirty="0" err="1">
                          <a:solidFill>
                            <a:sysClr val="windowText" lastClr="000000"/>
                          </a:solidFill>
                          <a:latin typeface="+mn-ea"/>
                          <a:ea typeface="+mn-ea"/>
                        </a:rPr>
                        <a:t>int</a:t>
                      </a:r>
                      <a:r>
                        <a:rPr lang="en-US" altLang="zh-CN" sz="1800" b="0" dirty="0">
                          <a:solidFill>
                            <a:sysClr val="windowText" lastClr="000000"/>
                          </a:solidFill>
                          <a:latin typeface="+mn-ea"/>
                          <a:ea typeface="+mn-ea"/>
                        </a:rPr>
                        <a:t> </a:t>
                      </a:r>
                      <a:r>
                        <a:rPr lang="en-US" altLang="zh-CN" sz="1800" b="0" dirty="0" err="1">
                          <a:solidFill>
                            <a:sysClr val="windowText" lastClr="000000"/>
                          </a:solidFill>
                          <a:latin typeface="+mn-ea"/>
                          <a:ea typeface="+mn-ea"/>
                        </a:rPr>
                        <a:t>msgid</a:t>
                      </a:r>
                      <a:r>
                        <a:rPr lang="en-US" altLang="zh-CN" sz="1800" b="0" dirty="0">
                          <a:solidFill>
                            <a:sysClr val="windowText" lastClr="000000"/>
                          </a:solidFill>
                          <a:latin typeface="+mn-ea"/>
                          <a:ea typeface="+mn-ea"/>
                        </a:rPr>
                        <a:t> , </a:t>
                      </a:r>
                      <a:r>
                        <a:rPr lang="en-US" altLang="zh-CN" sz="1800" b="0" dirty="0" err="1">
                          <a:solidFill>
                            <a:sysClr val="windowText" lastClr="000000"/>
                          </a:solidFill>
                          <a:latin typeface="+mn-ea"/>
                          <a:ea typeface="+mn-ea"/>
                        </a:rPr>
                        <a:t>int</a:t>
                      </a:r>
                      <a:r>
                        <a:rPr lang="en-US" altLang="zh-CN" sz="1800" b="0" dirty="0">
                          <a:solidFill>
                            <a:sysClr val="windowText" lastClr="000000"/>
                          </a:solidFill>
                          <a:latin typeface="+mn-ea"/>
                          <a:ea typeface="+mn-ea"/>
                        </a:rPr>
                        <a:t> command  , </a:t>
                      </a:r>
                      <a:r>
                        <a:rPr lang="en-US" altLang="zh-CN" sz="1800" b="0" dirty="0" err="1">
                          <a:solidFill>
                            <a:sysClr val="windowText" lastClr="000000"/>
                          </a:solidFill>
                          <a:latin typeface="+mn-ea"/>
                          <a:ea typeface="+mn-ea"/>
                        </a:rPr>
                        <a:t>struct</a:t>
                      </a:r>
                      <a:r>
                        <a:rPr lang="en-US" altLang="zh-CN" sz="1800" b="0" dirty="0">
                          <a:solidFill>
                            <a:sysClr val="windowText" lastClr="000000"/>
                          </a:solidFill>
                          <a:latin typeface="+mn-ea"/>
                          <a:ea typeface="+mn-ea"/>
                        </a:rPr>
                        <a:t> </a:t>
                      </a:r>
                      <a:r>
                        <a:rPr lang="en-US" altLang="zh-CN" sz="1800" b="0" dirty="0" err="1">
                          <a:solidFill>
                            <a:sysClr val="windowText" lastClr="000000"/>
                          </a:solidFill>
                          <a:latin typeface="+mn-ea"/>
                          <a:ea typeface="+mn-ea"/>
                        </a:rPr>
                        <a:t>msgid_ds</a:t>
                      </a:r>
                      <a:r>
                        <a:rPr lang="en-US" altLang="zh-CN" sz="1800" b="0" dirty="0">
                          <a:solidFill>
                            <a:sysClr val="windowText" lastClr="000000"/>
                          </a:solidFill>
                          <a:latin typeface="+mn-ea"/>
                          <a:ea typeface="+mn-ea"/>
                        </a:rPr>
                        <a:t> *</a:t>
                      </a:r>
                      <a:r>
                        <a:rPr lang="en-US" altLang="zh-CN" sz="1800" b="0" dirty="0" err="1">
                          <a:solidFill>
                            <a:sysClr val="windowText" lastClr="000000"/>
                          </a:solidFill>
                          <a:latin typeface="+mn-ea"/>
                          <a:ea typeface="+mn-ea"/>
                        </a:rPr>
                        <a:t>buf</a:t>
                      </a:r>
                      <a:r>
                        <a:rPr lang="en-US" altLang="zh-CN" sz="1800" b="0" dirty="0">
                          <a:solidFill>
                            <a:sysClr val="windowText" lastClr="000000"/>
                          </a:solidFill>
                          <a:latin typeface="+mn-ea"/>
                          <a:ea typeface="+mn-ea"/>
                        </a:rPr>
                        <a:t>)</a:t>
                      </a:r>
                    </a:p>
                  </a:txBody>
                  <a:tcPr anchor="ct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extLst>
                  <a:ext uri="{0D108BD9-81ED-4DB2-BD59-A6C34878D82A}">
                    <a16:rowId xmlns:a16="http://schemas.microsoft.com/office/drawing/2014/main" xmlns="" val="10000"/>
                  </a:ext>
                </a:extLst>
              </a:tr>
              <a:tr h="370840">
                <a:tc>
                  <a:txBody>
                    <a:bodyPr/>
                    <a:lstStyle/>
                    <a:p>
                      <a:r>
                        <a:rPr lang="zh-CN" altLang="en-US" sz="1800" b="0" dirty="0">
                          <a:solidFill>
                            <a:sysClr val="windowText" lastClr="000000"/>
                          </a:solidFill>
                          <a:latin typeface="+mn-ea"/>
                          <a:ea typeface="+mn-ea"/>
                        </a:rPr>
                        <a:t>函数参数</a:t>
                      </a:r>
                    </a:p>
                  </a:txBody>
                  <a:tcPr anchor="ct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tc>
                  <a:txBody>
                    <a:bodyPr/>
                    <a:lstStyle/>
                    <a:p>
                      <a:r>
                        <a:rPr lang="en-US" altLang="zh-CN" sz="1800" b="0" dirty="0" err="1">
                          <a:solidFill>
                            <a:sysClr val="windowText" lastClr="000000"/>
                          </a:solidFill>
                          <a:latin typeface="+mn-ea"/>
                          <a:ea typeface="+mn-ea"/>
                        </a:rPr>
                        <a:t>msqid</a:t>
                      </a:r>
                      <a:r>
                        <a:rPr lang="en-US" altLang="zh-CN" sz="1800" b="0" dirty="0">
                          <a:solidFill>
                            <a:sysClr val="windowText" lastClr="000000"/>
                          </a:solidFill>
                          <a:latin typeface="+mn-ea"/>
                          <a:ea typeface="+mn-ea"/>
                        </a:rPr>
                        <a:t> </a:t>
                      </a:r>
                      <a:r>
                        <a:rPr lang="zh-CN" altLang="en-US" sz="1800" b="0" baseline="0" dirty="0">
                          <a:solidFill>
                            <a:sysClr val="windowText" lastClr="000000"/>
                          </a:solidFill>
                          <a:latin typeface="+mn-ea"/>
                          <a:ea typeface="+mn-ea"/>
                        </a:rPr>
                        <a:t>：消息队列的队列</a:t>
                      </a:r>
                      <a:r>
                        <a:rPr lang="en-US" altLang="zh-CN" sz="1800" b="0" baseline="0" dirty="0">
                          <a:solidFill>
                            <a:sysClr val="windowText" lastClr="000000"/>
                          </a:solidFill>
                          <a:latin typeface="+mn-ea"/>
                          <a:ea typeface="+mn-ea"/>
                        </a:rPr>
                        <a:t>ID</a:t>
                      </a:r>
                    </a:p>
                    <a:p>
                      <a:r>
                        <a:rPr lang="en-US" altLang="zh-CN" sz="1800" b="0" dirty="0" err="1">
                          <a:solidFill>
                            <a:sysClr val="windowText" lastClr="000000"/>
                          </a:solidFill>
                          <a:latin typeface="+mn-ea"/>
                          <a:ea typeface="+mn-ea"/>
                        </a:rPr>
                        <a:t>msgp</a:t>
                      </a:r>
                      <a:r>
                        <a:rPr lang="zh-CN" altLang="en-US" sz="1800" b="0" baseline="0" dirty="0">
                          <a:solidFill>
                            <a:sysClr val="windowText" lastClr="000000"/>
                          </a:solidFill>
                          <a:latin typeface="+mn-ea"/>
                          <a:ea typeface="+mn-ea"/>
                        </a:rPr>
                        <a:t>：要采取的动作</a:t>
                      </a:r>
                      <a:endParaRPr lang="en-US" altLang="zh-CN" sz="1800" b="0" baseline="0" dirty="0">
                        <a:solidFill>
                          <a:sysClr val="windowText" lastClr="000000"/>
                        </a:solidFill>
                        <a:latin typeface="+mn-ea"/>
                        <a:ea typeface="+mn-ea"/>
                      </a:endParaRPr>
                    </a:p>
                    <a:p>
                      <a:r>
                        <a:rPr lang="en-US" altLang="zh-CN" sz="1800" b="0" baseline="0" dirty="0" err="1">
                          <a:solidFill>
                            <a:sysClr val="windowText" lastClr="000000"/>
                          </a:solidFill>
                          <a:latin typeface="+mn-ea"/>
                          <a:ea typeface="+mn-ea"/>
                        </a:rPr>
                        <a:t>buf</a:t>
                      </a:r>
                      <a:r>
                        <a:rPr lang="zh-CN" altLang="en-US" sz="1800" b="0" baseline="0" dirty="0">
                          <a:solidFill>
                            <a:sysClr val="windowText" lastClr="000000"/>
                          </a:solidFill>
                          <a:latin typeface="+mn-ea"/>
                          <a:ea typeface="+mn-ea"/>
                        </a:rPr>
                        <a:t>：消息队列缓冲区</a:t>
                      </a:r>
                      <a:endParaRPr lang="en-US" altLang="zh-CN" sz="1800" b="0" baseline="0" dirty="0">
                        <a:solidFill>
                          <a:sysClr val="windowText" lastClr="000000"/>
                        </a:solidFill>
                        <a:latin typeface="+mn-ea"/>
                        <a:ea typeface="+mn-ea"/>
                      </a:endParaRPr>
                    </a:p>
                  </a:txBody>
                  <a:tcPr anchor="ct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extLst>
                  <a:ext uri="{0D108BD9-81ED-4DB2-BD59-A6C34878D82A}">
                    <a16:rowId xmlns:a16="http://schemas.microsoft.com/office/drawing/2014/main" xmlns="" val="10001"/>
                  </a:ext>
                </a:extLst>
              </a:tr>
              <a:tr h="370840">
                <a:tc>
                  <a:txBody>
                    <a:bodyPr/>
                    <a:lstStyle/>
                    <a:p>
                      <a:r>
                        <a:rPr lang="zh-CN" altLang="en-US" sz="1800" b="0" dirty="0">
                          <a:solidFill>
                            <a:sysClr val="windowText" lastClr="000000"/>
                          </a:solidFill>
                          <a:latin typeface="+mn-ea"/>
                          <a:ea typeface="+mn-ea"/>
                        </a:rPr>
                        <a:t>函数返回值</a:t>
                      </a:r>
                    </a:p>
                  </a:txBody>
                  <a:tcPr anchor="ct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tc>
                  <a:txBody>
                    <a:bodyPr/>
                    <a:lstStyle/>
                    <a:p>
                      <a:r>
                        <a:rPr lang="zh-CN" altLang="en-US" sz="1800" b="0" i="0" kern="1200" dirty="0">
                          <a:solidFill>
                            <a:sysClr val="windowText" lastClr="000000"/>
                          </a:solidFill>
                          <a:latin typeface="+mn-lt"/>
                          <a:ea typeface="+mn-ea"/>
                          <a:cs typeface="+mn-cs"/>
                        </a:rPr>
                        <a:t>成功时返回</a:t>
                      </a:r>
                      <a:r>
                        <a:rPr lang="en-US" altLang="zh-CN" sz="1800" b="0" i="0" kern="1200" dirty="0">
                          <a:solidFill>
                            <a:sysClr val="windowText" lastClr="000000"/>
                          </a:solidFill>
                          <a:latin typeface="+mn-lt"/>
                          <a:ea typeface="+mn-ea"/>
                          <a:cs typeface="+mn-cs"/>
                        </a:rPr>
                        <a:t>0</a:t>
                      </a:r>
                      <a:r>
                        <a:rPr lang="zh-CN" altLang="en-US" sz="1800" b="0" i="0" kern="1200" dirty="0">
                          <a:solidFill>
                            <a:sysClr val="windowText" lastClr="000000"/>
                          </a:solidFill>
                          <a:latin typeface="+mn-lt"/>
                          <a:ea typeface="+mn-ea"/>
                          <a:cs typeface="+mn-cs"/>
                        </a:rPr>
                        <a:t>，失败时返回</a:t>
                      </a:r>
                      <a:r>
                        <a:rPr lang="en-US" altLang="zh-CN" sz="1800" b="0" i="0" kern="1200" dirty="0">
                          <a:solidFill>
                            <a:sysClr val="windowText" lastClr="000000"/>
                          </a:solidFill>
                          <a:latin typeface="+mn-lt"/>
                          <a:ea typeface="+mn-ea"/>
                          <a:cs typeface="+mn-cs"/>
                        </a:rPr>
                        <a:t>-1.</a:t>
                      </a:r>
                      <a:endParaRPr lang="zh-CN" altLang="en-US" sz="1800" b="0" dirty="0">
                        <a:solidFill>
                          <a:sysClr val="windowText" lastClr="000000"/>
                        </a:solidFill>
                        <a:latin typeface="+mn-ea"/>
                        <a:ea typeface="+mn-ea"/>
                      </a:endParaRPr>
                    </a:p>
                  </a:txBody>
                  <a:tcPr anchor="ct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extLst>
                  <a:ext uri="{0D108BD9-81ED-4DB2-BD59-A6C34878D82A}">
                    <a16:rowId xmlns:a16="http://schemas.microsoft.com/office/drawing/2014/main" xmlns="" val="10002"/>
                  </a:ext>
                </a:extLst>
              </a:tr>
            </a:tbl>
          </a:graphicData>
        </a:graphic>
      </p:graphicFrame>
      <p:sp>
        <p:nvSpPr>
          <p:cNvPr id="8" name="Rectangle 3"/>
          <p:cNvSpPr txBox="1">
            <a:spLocks/>
          </p:cNvSpPr>
          <p:nvPr/>
        </p:nvSpPr>
        <p:spPr>
          <a:xfrm>
            <a:off x="670701" y="1673905"/>
            <a:ext cx="7090269" cy="509226"/>
          </a:xfrm>
          <a:prstGeom prst="rect">
            <a:avLst/>
          </a:prstGeom>
        </p:spPr>
        <p:txBody>
          <a:bodyPr/>
          <a:lstStyle/>
          <a:p>
            <a:pPr lvl="0">
              <a:lnSpc>
                <a:spcPct val="150000"/>
              </a:lnSpc>
              <a:spcBef>
                <a:spcPts val="0"/>
              </a:spcBef>
              <a:buClr>
                <a:schemeClr val="accent1"/>
              </a:buClr>
              <a:buSzPct val="60000"/>
            </a:pPr>
            <a:r>
              <a:rPr lang="en-US" altLang="zh-CN" sz="1800" kern="0" dirty="0" err="1">
                <a:solidFill>
                  <a:srgbClr val="000008"/>
                </a:solidFill>
                <a:latin typeface="+mn-ea"/>
                <a:ea typeface="+mn-ea"/>
              </a:rPr>
              <a:t>msgctl</a:t>
            </a:r>
            <a:r>
              <a:rPr lang="en-US" altLang="zh-CN" sz="1800" kern="0" dirty="0">
                <a:solidFill>
                  <a:srgbClr val="000008"/>
                </a:solidFill>
                <a:latin typeface="+mn-ea"/>
                <a:ea typeface="+mn-ea"/>
              </a:rPr>
              <a:t>( )</a:t>
            </a:r>
            <a:r>
              <a:rPr lang="zh-CN" altLang="en-US" sz="1800" kern="0" dirty="0">
                <a:solidFill>
                  <a:srgbClr val="000008"/>
                </a:solidFill>
                <a:latin typeface="+mn-ea"/>
                <a:ea typeface="+mn-ea"/>
              </a:rPr>
              <a:t>函数用来控制消息队列，它与共享内存的</a:t>
            </a:r>
            <a:r>
              <a:rPr lang="en-US" altLang="zh-CN" sz="1800" kern="0" dirty="0" err="1">
                <a:solidFill>
                  <a:srgbClr val="000008"/>
                </a:solidFill>
                <a:latin typeface="+mn-ea"/>
                <a:ea typeface="+mn-ea"/>
              </a:rPr>
              <a:t>shmctl</a:t>
            </a:r>
            <a:r>
              <a:rPr lang="zh-CN" altLang="en-US" sz="1800" kern="0" dirty="0">
                <a:solidFill>
                  <a:srgbClr val="000008"/>
                </a:solidFill>
                <a:latin typeface="+mn-ea"/>
                <a:ea typeface="+mn-ea"/>
              </a:rPr>
              <a:t>函数相似</a:t>
            </a:r>
            <a:endParaRPr kumimoji="0" lang="en-US" altLang="zh-CN" sz="1800" i="0" u="none" strike="noStrike" kern="0" cap="none" spc="0" normalizeH="0" baseline="0" noProof="0" dirty="0">
              <a:ln>
                <a:noFill/>
              </a:ln>
              <a:solidFill>
                <a:srgbClr val="000008"/>
              </a:solidFill>
              <a:effectLst/>
              <a:uLnTx/>
              <a:uFillTx/>
              <a:latin typeface="+mn-ea"/>
              <a:ea typeface="+mn-ea"/>
            </a:endParaRPr>
          </a:p>
        </p:txBody>
      </p:sp>
      <p:graphicFrame>
        <p:nvGraphicFramePr>
          <p:cNvPr id="9" name="表格 8"/>
          <p:cNvGraphicFramePr>
            <a:graphicFrameLocks noGrp="1"/>
          </p:cNvGraphicFramePr>
          <p:nvPr>
            <p:extLst>
              <p:ext uri="{D42A27DB-BD31-4B8C-83A1-F6EECF244321}">
                <p14:modId xmlns:p14="http://schemas.microsoft.com/office/powerpoint/2010/main" val="1439272231"/>
              </p:ext>
            </p:extLst>
          </p:nvPr>
        </p:nvGraphicFramePr>
        <p:xfrm>
          <a:off x="633051" y="4684341"/>
          <a:ext cx="7882299" cy="1310640"/>
        </p:xfrm>
        <a:graphic>
          <a:graphicData uri="http://schemas.openxmlformats.org/drawingml/2006/table">
            <a:tbl>
              <a:tblPr firstRow="1" bandRow="1">
                <a:tableStyleId>{72833802-FEF1-4C79-8D5D-14CF1EAF98D9}</a:tableStyleId>
              </a:tblPr>
              <a:tblGrid>
                <a:gridCol w="1396078">
                  <a:extLst>
                    <a:ext uri="{9D8B030D-6E8A-4147-A177-3AD203B41FA5}">
                      <a16:colId xmlns:a16="http://schemas.microsoft.com/office/drawing/2014/main" xmlns="" val="20000"/>
                    </a:ext>
                  </a:extLst>
                </a:gridCol>
                <a:gridCol w="6486221">
                  <a:extLst>
                    <a:ext uri="{9D8B030D-6E8A-4147-A177-3AD203B41FA5}">
                      <a16:colId xmlns:a16="http://schemas.microsoft.com/office/drawing/2014/main" xmlns="" val="20001"/>
                    </a:ext>
                  </a:extLst>
                </a:gridCol>
              </a:tblGrid>
              <a:tr h="250692">
                <a:tc>
                  <a:txBody>
                    <a:bodyPr/>
                    <a:lstStyle/>
                    <a:p>
                      <a:pPr algn="ctr"/>
                      <a:r>
                        <a:rPr lang="en-US" altLang="zh-CN" sz="1400" dirty="0" err="1">
                          <a:solidFill>
                            <a:sysClr val="windowText" lastClr="000000"/>
                          </a:solidFill>
                          <a:latin typeface="+mn-ea"/>
                          <a:ea typeface="+mn-ea"/>
                        </a:rPr>
                        <a:t>cmd</a:t>
                      </a:r>
                      <a:r>
                        <a:rPr lang="zh-CN" altLang="en-US" sz="1400" dirty="0">
                          <a:solidFill>
                            <a:sysClr val="windowText" lastClr="000000"/>
                          </a:solidFill>
                          <a:latin typeface="+mn-ea"/>
                          <a:ea typeface="+mn-ea"/>
                        </a:rPr>
                        <a:t>值</a:t>
                      </a: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tc>
                  <a:txBody>
                    <a:bodyPr/>
                    <a:lstStyle/>
                    <a:p>
                      <a:pPr algn="ctr"/>
                      <a:r>
                        <a:rPr lang="zh-CN" altLang="en-US" sz="1400" dirty="0">
                          <a:solidFill>
                            <a:sysClr val="windowText" lastClr="000000"/>
                          </a:solidFill>
                          <a:latin typeface="+mn-ea"/>
                          <a:ea typeface="+mn-ea"/>
                        </a:rPr>
                        <a:t>说明</a:t>
                      </a: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noFill/>
                  </a:tcPr>
                </a:tc>
                <a:extLst>
                  <a:ext uri="{0D108BD9-81ED-4DB2-BD59-A6C34878D82A}">
                    <a16:rowId xmlns:a16="http://schemas.microsoft.com/office/drawing/2014/main" xmlns="" val="10000"/>
                  </a:ext>
                </a:extLst>
              </a:tr>
              <a:tr h="225623">
                <a:tc>
                  <a:txBody>
                    <a:bodyPr/>
                    <a:lstStyle/>
                    <a:p>
                      <a:pPr algn="l"/>
                      <a:r>
                        <a:rPr lang="en-US" altLang="zh-CN" sz="1600" dirty="0">
                          <a:solidFill>
                            <a:sysClr val="windowText" lastClr="000000"/>
                          </a:solidFill>
                          <a:latin typeface="+mn-ea"/>
                          <a:ea typeface="+mn-ea"/>
                        </a:rPr>
                        <a:t>IPC_STAT</a:t>
                      </a:r>
                      <a:endParaRPr lang="zh-CN" altLang="en-US" sz="1600" dirty="0">
                        <a:solidFill>
                          <a:sysClr val="windowText" lastClr="000000"/>
                        </a:solidFill>
                        <a:latin typeface="+mn-ea"/>
                        <a:ea typeface="+mn-ea"/>
                      </a:endParaRP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tcPr>
                </a:tc>
                <a:tc>
                  <a:txBody>
                    <a:bodyPr/>
                    <a:lstStyle/>
                    <a:p>
                      <a:r>
                        <a:rPr lang="zh-CN" altLang="en-US" sz="1600" dirty="0">
                          <a:solidFill>
                            <a:sysClr val="windowText" lastClr="000000"/>
                          </a:solidFill>
                          <a:latin typeface="+mn-ea"/>
                          <a:ea typeface="+mn-ea"/>
                        </a:rPr>
                        <a:t>读取消息队列的数据结构</a:t>
                      </a:r>
                      <a:r>
                        <a:rPr lang="en-US" altLang="zh-CN" sz="1600" kern="1200" dirty="0" err="1">
                          <a:solidFill>
                            <a:sysClr val="windowText" lastClr="000000"/>
                          </a:solidFill>
                          <a:latin typeface="+mn-ea"/>
                          <a:ea typeface="+mn-ea"/>
                          <a:cs typeface="+mn-cs"/>
                        </a:rPr>
                        <a:t>msgid_ds</a:t>
                      </a:r>
                      <a:r>
                        <a:rPr lang="en-US" altLang="zh-CN" sz="1600" kern="1200" dirty="0">
                          <a:solidFill>
                            <a:sysClr val="windowText" lastClr="000000"/>
                          </a:solidFill>
                          <a:latin typeface="+mn-ea"/>
                          <a:ea typeface="+mn-ea"/>
                          <a:cs typeface="+mn-cs"/>
                        </a:rPr>
                        <a:t> </a:t>
                      </a:r>
                      <a:r>
                        <a:rPr lang="zh-CN" altLang="en-US" sz="1600" kern="1200" dirty="0">
                          <a:solidFill>
                            <a:sysClr val="windowText" lastClr="000000"/>
                          </a:solidFill>
                          <a:latin typeface="+mn-ea"/>
                          <a:ea typeface="+mn-ea"/>
                          <a:cs typeface="+mn-cs"/>
                        </a:rPr>
                        <a:t>，并将其存储在</a:t>
                      </a:r>
                      <a:r>
                        <a:rPr lang="en-US" altLang="zh-CN" sz="1600" kern="1200" dirty="0" err="1">
                          <a:solidFill>
                            <a:sysClr val="windowText" lastClr="000000"/>
                          </a:solidFill>
                          <a:latin typeface="+mn-ea"/>
                          <a:ea typeface="+mn-ea"/>
                          <a:cs typeface="+mn-cs"/>
                        </a:rPr>
                        <a:t>buf</a:t>
                      </a:r>
                      <a:r>
                        <a:rPr lang="zh-CN" altLang="en-US" sz="1600" kern="1200" dirty="0">
                          <a:solidFill>
                            <a:sysClr val="windowText" lastClr="000000"/>
                          </a:solidFill>
                          <a:latin typeface="+mn-ea"/>
                          <a:ea typeface="+mn-ea"/>
                          <a:cs typeface="+mn-cs"/>
                        </a:rPr>
                        <a:t>指定的地址中</a:t>
                      </a: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tcPr>
                </a:tc>
                <a:extLst>
                  <a:ext uri="{0D108BD9-81ED-4DB2-BD59-A6C34878D82A}">
                    <a16:rowId xmlns:a16="http://schemas.microsoft.com/office/drawing/2014/main" xmlns="" val="10001"/>
                  </a:ext>
                </a:extLst>
              </a:tr>
              <a:tr h="225623">
                <a:tc>
                  <a:txBody>
                    <a:bodyPr/>
                    <a:lstStyle/>
                    <a:p>
                      <a:pPr algn="l"/>
                      <a:r>
                        <a:rPr lang="en-US" altLang="zh-CN" sz="1600" dirty="0">
                          <a:solidFill>
                            <a:sysClr val="windowText" lastClr="000000"/>
                          </a:solidFill>
                          <a:latin typeface="+mn-ea"/>
                          <a:ea typeface="+mn-ea"/>
                        </a:rPr>
                        <a:t>IPC_SET</a:t>
                      </a:r>
                      <a:endParaRPr lang="zh-CN" altLang="en-US" sz="1600" dirty="0">
                        <a:solidFill>
                          <a:sysClr val="windowText" lastClr="000000"/>
                        </a:solidFill>
                        <a:latin typeface="+mn-ea"/>
                        <a:ea typeface="+mn-ea"/>
                      </a:endParaRP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tcPr>
                </a:tc>
                <a:tc>
                  <a:txBody>
                    <a:bodyPr/>
                    <a:lstStyle/>
                    <a:p>
                      <a:r>
                        <a:rPr lang="zh-CN" altLang="en-US" sz="1600" dirty="0">
                          <a:solidFill>
                            <a:sysClr val="windowText" lastClr="000000"/>
                          </a:solidFill>
                          <a:latin typeface="+mn-ea"/>
                          <a:ea typeface="+mn-ea"/>
                        </a:rPr>
                        <a:t>设置消息队列的数据结构中的</a:t>
                      </a:r>
                      <a:r>
                        <a:rPr lang="en-US" altLang="zh-CN" sz="1600" dirty="0" err="1">
                          <a:solidFill>
                            <a:sysClr val="windowText" lastClr="000000"/>
                          </a:solidFill>
                          <a:latin typeface="+mn-ea"/>
                          <a:ea typeface="+mn-ea"/>
                        </a:rPr>
                        <a:t>ipc_perm</a:t>
                      </a:r>
                      <a:r>
                        <a:rPr lang="zh-CN" altLang="en-US" sz="1600" dirty="0">
                          <a:solidFill>
                            <a:sysClr val="windowText" lastClr="000000"/>
                          </a:solidFill>
                          <a:latin typeface="+mn-ea"/>
                          <a:ea typeface="+mn-ea"/>
                        </a:rPr>
                        <a:t>元素的值，这个值取自</a:t>
                      </a:r>
                      <a:r>
                        <a:rPr lang="en-US" altLang="zh-CN" sz="1600" dirty="0" err="1">
                          <a:solidFill>
                            <a:sysClr val="windowText" lastClr="000000"/>
                          </a:solidFill>
                          <a:latin typeface="+mn-ea"/>
                          <a:ea typeface="+mn-ea"/>
                        </a:rPr>
                        <a:t>buf</a:t>
                      </a:r>
                      <a:r>
                        <a:rPr lang="zh-CN" altLang="en-US" sz="1600" dirty="0">
                          <a:solidFill>
                            <a:sysClr val="windowText" lastClr="000000"/>
                          </a:solidFill>
                          <a:latin typeface="+mn-ea"/>
                          <a:ea typeface="+mn-ea"/>
                        </a:rPr>
                        <a:t>参数</a:t>
                      </a: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tcPr>
                </a:tc>
                <a:extLst>
                  <a:ext uri="{0D108BD9-81ED-4DB2-BD59-A6C34878D82A}">
                    <a16:rowId xmlns:a16="http://schemas.microsoft.com/office/drawing/2014/main" xmlns="" val="10002"/>
                  </a:ext>
                </a:extLst>
              </a:tr>
              <a:tr h="305009">
                <a:tc>
                  <a:txBody>
                    <a:bodyPr/>
                    <a:lstStyle/>
                    <a:p>
                      <a:pPr algn="l"/>
                      <a:r>
                        <a:rPr lang="en-US" altLang="zh-CN" sz="1600" dirty="0">
                          <a:solidFill>
                            <a:sysClr val="windowText" lastClr="000000"/>
                          </a:solidFill>
                          <a:latin typeface="+mn-ea"/>
                          <a:ea typeface="+mn-ea"/>
                        </a:rPr>
                        <a:t>IPC_RMID</a:t>
                      </a:r>
                      <a:endParaRPr lang="zh-CN" altLang="en-US" sz="1600" dirty="0">
                        <a:solidFill>
                          <a:sysClr val="windowText" lastClr="000000"/>
                        </a:solidFill>
                        <a:latin typeface="+mn-ea"/>
                        <a:ea typeface="+mn-ea"/>
                      </a:endParaRP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tcPr>
                </a:tc>
                <a:tc>
                  <a:txBody>
                    <a:bodyPr/>
                    <a:lstStyle/>
                    <a:p>
                      <a:r>
                        <a:rPr lang="zh-CN" altLang="en-US" sz="1600" dirty="0">
                          <a:solidFill>
                            <a:sysClr val="windowText" lastClr="000000"/>
                          </a:solidFill>
                          <a:latin typeface="+mn-ea"/>
                          <a:ea typeface="+mn-ea"/>
                        </a:rPr>
                        <a:t>删除消息队列</a:t>
                      </a:r>
                      <a:r>
                        <a:rPr lang="en-US" altLang="zh-CN" sz="1600" dirty="0">
                          <a:solidFill>
                            <a:sysClr val="windowText" lastClr="000000"/>
                          </a:solidFill>
                          <a:latin typeface="+mn-ea"/>
                          <a:ea typeface="+mn-ea"/>
                        </a:rPr>
                        <a:t>;</a:t>
                      </a:r>
                      <a:endParaRPr lang="zh-CN" altLang="en-US" sz="1600" dirty="0">
                        <a:solidFill>
                          <a:sysClr val="windowText" lastClr="000000"/>
                        </a:solidFill>
                        <a:latin typeface="+mn-ea"/>
                        <a:ea typeface="+mn-ea"/>
                      </a:endParaRPr>
                    </a:p>
                  </a:txBody>
                  <a:tcPr>
                    <a:lnL w="12700" cap="flat" cmpd="sng" algn="ctr">
                      <a:solidFill>
                        <a:srgbClr val="000008"/>
                      </a:solidFill>
                      <a:prstDash val="solid"/>
                      <a:round/>
                      <a:headEnd type="none" w="med" len="med"/>
                      <a:tailEnd type="none" w="med" len="med"/>
                    </a:lnL>
                    <a:lnR w="12700" cap="flat" cmpd="sng" algn="ctr">
                      <a:solidFill>
                        <a:srgbClr val="000008"/>
                      </a:solidFill>
                      <a:prstDash val="solid"/>
                      <a:round/>
                      <a:headEnd type="none" w="med" len="med"/>
                      <a:tailEnd type="none" w="med" len="med"/>
                    </a:lnR>
                    <a:lnT w="12700" cap="flat" cmpd="sng" algn="ctr">
                      <a:solidFill>
                        <a:srgbClr val="000008"/>
                      </a:solidFill>
                      <a:prstDash val="solid"/>
                      <a:round/>
                      <a:headEnd type="none" w="med" len="med"/>
                      <a:tailEnd type="none" w="med" len="med"/>
                    </a:lnT>
                    <a:lnB w="12700" cap="flat" cmpd="sng" algn="ctr">
                      <a:solidFill>
                        <a:srgbClr val="000008"/>
                      </a:solidFill>
                      <a:prstDash val="solid"/>
                      <a:round/>
                      <a:headEnd type="none" w="med" len="med"/>
                      <a:tailEnd type="none" w="med" len="med"/>
                    </a:lnB>
                  </a:tcPr>
                </a:tc>
                <a:extLst>
                  <a:ext uri="{0D108BD9-81ED-4DB2-BD59-A6C34878D82A}">
                    <a16:rowId xmlns:a16="http://schemas.microsoft.com/office/drawing/2014/main" xmlns="" val="10003"/>
                  </a:ext>
                </a:extLst>
              </a:tr>
            </a:tbl>
          </a:graphicData>
        </a:graphic>
      </p:graphicFrame>
      <p:grpSp>
        <p:nvGrpSpPr>
          <p:cNvPr id="10" name="组合 9"/>
          <p:cNvGrpSpPr/>
          <p:nvPr/>
        </p:nvGrpSpPr>
        <p:grpSpPr>
          <a:xfrm>
            <a:off x="967118" y="2276931"/>
            <a:ext cx="4896969" cy="2682228"/>
            <a:chOff x="1181432" y="3681612"/>
            <a:chExt cx="4509024" cy="1531562"/>
          </a:xfrm>
        </p:grpSpPr>
        <p:cxnSp>
          <p:nvCxnSpPr>
            <p:cNvPr id="11" name="直接箭头连接符 10"/>
            <p:cNvCxnSpPr>
              <a:stCxn id="12" idx="1"/>
              <a:endCxn id="13" idx="0"/>
            </p:cNvCxnSpPr>
            <p:nvPr/>
          </p:nvCxnSpPr>
          <p:spPr>
            <a:xfrm flipH="1">
              <a:off x="1541623" y="3762710"/>
              <a:ext cx="2791573" cy="1314401"/>
            </a:xfrm>
            <a:prstGeom prst="straightConnector1">
              <a:avLst/>
            </a:prstGeom>
            <a:ln w="25400">
              <a:solidFill>
                <a:srgbClr val="000008"/>
              </a:solidFill>
              <a:tailEnd type="triangle" w="lg" len="lg"/>
            </a:ln>
          </p:spPr>
          <p:style>
            <a:lnRef idx="1">
              <a:schemeClr val="accent1"/>
            </a:lnRef>
            <a:fillRef idx="0">
              <a:schemeClr val="accent1"/>
            </a:fillRef>
            <a:effectRef idx="0">
              <a:schemeClr val="accent1"/>
            </a:effectRef>
            <a:fontRef idx="minor">
              <a:schemeClr val="tx1"/>
            </a:fontRef>
          </p:style>
        </p:cxnSp>
        <p:sp>
          <p:nvSpPr>
            <p:cNvPr id="12" name="圆角矩形 11"/>
            <p:cNvSpPr/>
            <p:nvPr/>
          </p:nvSpPr>
          <p:spPr>
            <a:xfrm>
              <a:off x="4333196" y="3681612"/>
              <a:ext cx="1357260" cy="162196"/>
            </a:xfrm>
            <a:prstGeom prst="roundRect">
              <a:avLst/>
            </a:prstGeom>
            <a:noFill/>
            <a:ln>
              <a:solidFill>
                <a:srgbClr val="0000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08"/>
                </a:solidFill>
              </a:endParaRPr>
            </a:p>
          </p:txBody>
        </p:sp>
        <p:sp>
          <p:nvSpPr>
            <p:cNvPr id="13" name="圆角矩形 12"/>
            <p:cNvSpPr/>
            <p:nvPr/>
          </p:nvSpPr>
          <p:spPr>
            <a:xfrm>
              <a:off x="1181432" y="5077111"/>
              <a:ext cx="720382" cy="136063"/>
            </a:xfrm>
            <a:prstGeom prst="roundRect">
              <a:avLst/>
            </a:prstGeom>
            <a:noFill/>
            <a:ln>
              <a:solidFill>
                <a:srgbClr val="0000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08"/>
                </a:solidFill>
              </a:endParaRPr>
            </a:p>
          </p:txBody>
        </p:sp>
      </p:grpSp>
      <p:sp>
        <p:nvSpPr>
          <p:cNvPr id="14" name="Rectangle 2"/>
          <p:cNvSpPr>
            <a:spLocks noChangeArrowheads="1"/>
          </p:cNvSpPr>
          <p:nvPr/>
        </p:nvSpPr>
        <p:spPr bwMode="auto">
          <a:xfrm>
            <a:off x="1041075" y="130430"/>
            <a:ext cx="3498691" cy="563562"/>
          </a:xfrm>
          <a:prstGeom prst="rect">
            <a:avLst/>
          </a:prstGeom>
          <a:noFill/>
          <a:ln w="9525">
            <a:noFill/>
            <a:miter lim="800000"/>
            <a:headEnd/>
            <a:tailEnd/>
          </a:ln>
          <a:effectLst/>
        </p:spPr>
        <p:txBody>
          <a:bodyPr anchor="ctr"/>
          <a:lstStyle/>
          <a:p>
            <a:r>
              <a:rPr lang="en-US" altLang="zh-CN" b="1" smtClean="0">
                <a:solidFill>
                  <a:srgbClr val="000008"/>
                </a:solidFill>
                <a:latin typeface="+mn-ea"/>
                <a:ea typeface="+mn-ea"/>
              </a:rPr>
              <a:t>4 </a:t>
            </a:r>
            <a:r>
              <a:rPr lang="zh-CN" altLang="en-US" b="1" smtClean="0">
                <a:solidFill>
                  <a:srgbClr val="000008"/>
                </a:solidFill>
                <a:latin typeface="+mn-ea"/>
                <a:ea typeface="+mn-ea"/>
              </a:rPr>
              <a:t>消息</a:t>
            </a:r>
            <a:r>
              <a:rPr lang="zh-CN" altLang="en-US" b="1" dirty="0">
                <a:solidFill>
                  <a:srgbClr val="000008"/>
                </a:solidFill>
                <a:latin typeface="+mn-ea"/>
                <a:ea typeface="+mn-ea"/>
              </a:rPr>
              <a:t>队列</a:t>
            </a:r>
          </a:p>
        </p:txBody>
      </p:sp>
      <p:sp>
        <p:nvSpPr>
          <p:cNvPr id="15" name="Rectangle 2"/>
          <p:cNvSpPr txBox="1">
            <a:spLocks/>
          </p:cNvSpPr>
          <p:nvPr/>
        </p:nvSpPr>
        <p:spPr>
          <a:xfrm>
            <a:off x="670524" y="1027329"/>
            <a:ext cx="2954665" cy="450501"/>
          </a:xfrm>
          <a:prstGeom prst="rect">
            <a:avLst/>
          </a:prstGeom>
          <a:solidFill>
            <a:srgbClr val="0000CC"/>
          </a:solidFill>
        </p:spPr>
        <p:txBody>
          <a:bodyPr anchor="ctr" anchorCtr="0"/>
          <a:lstStyle/>
          <a:p>
            <a:pPr lvl="0" algn="ctr">
              <a:defRPr/>
            </a:pPr>
            <a:r>
              <a:rPr lang="zh-CN" altLang="en-US" sz="2400" b="1" kern="0">
                <a:solidFill>
                  <a:schemeClr val="tx2"/>
                </a:solidFill>
                <a:latin typeface="+mj-lt"/>
                <a:ea typeface="+mj-ea"/>
                <a:cs typeface="+mj-cs"/>
              </a:rPr>
              <a:t>消息队列</a:t>
            </a:r>
            <a:r>
              <a:rPr lang="zh-CN" altLang="en-US" sz="2400" b="1" kern="0" smtClean="0">
                <a:solidFill>
                  <a:schemeClr val="tx2"/>
                </a:solidFill>
                <a:latin typeface="+mj-lt"/>
                <a:ea typeface="+mj-ea"/>
                <a:cs typeface="+mj-cs"/>
              </a:rPr>
              <a:t>的操作函数</a:t>
            </a:r>
            <a:endParaRPr lang="zh-CN" altLang="en-US" sz="2400" b="1" kern="0">
              <a:solidFill>
                <a:schemeClr val="tx2"/>
              </a:solidFill>
              <a:latin typeface="+mj-lt"/>
              <a:ea typeface="+mj-ea"/>
              <a:cs typeface="+mj-cs"/>
            </a:endParaRPr>
          </a:p>
        </p:txBody>
      </p:sp>
    </p:spTree>
    <p:extLst>
      <p:ext uri="{BB962C8B-B14F-4D97-AF65-F5344CB8AC3E}">
        <p14:creationId xmlns:p14="http://schemas.microsoft.com/office/powerpoint/2010/main" val="4128194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par>
                                <p:cTn id="13" presetID="3" presetClass="entr" presetSubtype="1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linds(horizontal)">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p:cNvSpPr>
          <p:nvPr/>
        </p:nvSpPr>
        <p:spPr>
          <a:xfrm>
            <a:off x="711035" y="1757840"/>
            <a:ext cx="7738484" cy="4376748"/>
          </a:xfrm>
          <a:prstGeom prst="rect">
            <a:avLst/>
          </a:prstGeom>
        </p:spPr>
        <p:txBody>
          <a:bodyPr/>
          <a:lstStyle/>
          <a:p>
            <a:pPr indent="457200" eaLnBrk="1" hangingPunct="1">
              <a:lnSpc>
                <a:spcPct val="150000"/>
              </a:lnSpc>
            </a:pPr>
            <a:endParaRPr lang="zh-CN" altLang="en-US" sz="2000" b="1" dirty="0">
              <a:solidFill>
                <a:srgbClr val="000008"/>
              </a:solidFill>
              <a:latin typeface="+mn-ea"/>
              <a:ea typeface="+mn-ea"/>
            </a:endParaRPr>
          </a:p>
        </p:txBody>
      </p:sp>
      <p:sp>
        <p:nvSpPr>
          <p:cNvPr id="6" name="矩形 5"/>
          <p:cNvSpPr/>
          <p:nvPr/>
        </p:nvSpPr>
        <p:spPr>
          <a:xfrm>
            <a:off x="800100" y="1902113"/>
            <a:ext cx="7360920" cy="1015663"/>
          </a:xfrm>
          <a:prstGeom prst="rect">
            <a:avLst/>
          </a:prstGeom>
        </p:spPr>
        <p:txBody>
          <a:bodyPr wrap="square">
            <a:spAutoFit/>
          </a:bodyPr>
          <a:lstStyle/>
          <a:p>
            <a:pPr algn="just"/>
            <a:r>
              <a:rPr lang="zh-CN" altLang="en-US" sz="2000" dirty="0">
                <a:solidFill>
                  <a:srgbClr val="000008"/>
                </a:solidFill>
                <a:latin typeface="+mn-ea"/>
                <a:ea typeface="+mn-ea"/>
              </a:rPr>
              <a:t>编写两个程序，</a:t>
            </a:r>
            <a:r>
              <a:rPr lang="en-US" altLang="zh-CN" sz="2000" dirty="0" err="1">
                <a:solidFill>
                  <a:srgbClr val="000008"/>
                </a:solidFill>
                <a:latin typeface="+mn-ea"/>
                <a:ea typeface="+mn-ea"/>
              </a:rPr>
              <a:t>message_send</a:t>
            </a:r>
            <a:r>
              <a:rPr lang="zh-CN" altLang="en-US" sz="2000" dirty="0">
                <a:solidFill>
                  <a:srgbClr val="000008"/>
                </a:solidFill>
                <a:latin typeface="+mn-ea"/>
                <a:ea typeface="+mn-ea"/>
              </a:rPr>
              <a:t>和</a:t>
            </a:r>
            <a:r>
              <a:rPr lang="en-US" altLang="zh-CN" sz="2000" dirty="0" err="1">
                <a:solidFill>
                  <a:srgbClr val="000008"/>
                </a:solidFill>
                <a:latin typeface="+mn-ea"/>
                <a:ea typeface="+mn-ea"/>
              </a:rPr>
              <a:t>message_recive</a:t>
            </a:r>
            <a:r>
              <a:rPr lang="zh-CN" altLang="en-US" sz="2000" dirty="0">
                <a:solidFill>
                  <a:srgbClr val="000008"/>
                </a:solidFill>
                <a:latin typeface="+mn-ea"/>
                <a:ea typeface="+mn-ea"/>
              </a:rPr>
              <a:t>来分别发送和接受信息。</a:t>
            </a:r>
            <a:endParaRPr lang="en-US" altLang="zh-CN" sz="2000" dirty="0">
              <a:solidFill>
                <a:srgbClr val="000008"/>
              </a:solidFill>
              <a:latin typeface="+mn-ea"/>
              <a:ea typeface="+mn-ea"/>
            </a:endParaRPr>
          </a:p>
          <a:p>
            <a:pPr algn="just"/>
            <a:r>
              <a:rPr lang="zh-CN" altLang="en-US" sz="2000" dirty="0">
                <a:solidFill>
                  <a:srgbClr val="000008"/>
                </a:solidFill>
                <a:latin typeface="+mn-ea"/>
                <a:ea typeface="+mn-ea"/>
              </a:rPr>
              <a:t>注意：不同消息类型接收问题！</a:t>
            </a:r>
          </a:p>
        </p:txBody>
      </p:sp>
      <p:graphicFrame>
        <p:nvGraphicFramePr>
          <p:cNvPr id="8" name="图示 7"/>
          <p:cNvGraphicFramePr/>
          <p:nvPr>
            <p:extLst>
              <p:ext uri="{D42A27DB-BD31-4B8C-83A1-F6EECF244321}">
                <p14:modId xmlns:p14="http://schemas.microsoft.com/office/powerpoint/2010/main" val="3550415789"/>
              </p:ext>
            </p:extLst>
          </p:nvPr>
        </p:nvGraphicFramePr>
        <p:xfrm>
          <a:off x="2311346" y="3935077"/>
          <a:ext cx="1857388" cy="17859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矩形 8"/>
          <p:cNvSpPr/>
          <p:nvPr/>
        </p:nvSpPr>
        <p:spPr>
          <a:xfrm>
            <a:off x="4362272" y="4237766"/>
            <a:ext cx="2081242" cy="499624"/>
          </a:xfrm>
          <a:prstGeom prst="rect">
            <a:avLst/>
          </a:prstGeom>
          <a:solidFill>
            <a:schemeClr val="tx1"/>
          </a:solidFill>
        </p:spPr>
        <p:txBody>
          <a:bodyPr wrap="square">
            <a:spAutoFit/>
          </a:bodyPr>
          <a:lstStyle/>
          <a:p>
            <a:pPr marL="0" algn="ctr" eaLnBrk="1" hangingPunct="1">
              <a:lnSpc>
                <a:spcPct val="150000"/>
              </a:lnSpc>
              <a:buFont typeface="Wingdings" pitchFamily="2" charset="2"/>
              <a:buNone/>
            </a:pPr>
            <a:r>
              <a:rPr lang="en-US" altLang="zh-CN" sz="2000" dirty="0" err="1">
                <a:solidFill>
                  <a:srgbClr val="000008"/>
                </a:solidFill>
                <a:latin typeface="+mn-ea"/>
                <a:ea typeface="+mn-ea"/>
              </a:rPr>
              <a:t>message_s.c</a:t>
            </a:r>
            <a:endParaRPr lang="en-US" altLang="zh-CN" sz="2000" dirty="0">
              <a:solidFill>
                <a:srgbClr val="000008"/>
              </a:solidFill>
              <a:latin typeface="+mn-ea"/>
              <a:ea typeface="+mn-ea"/>
            </a:endParaRPr>
          </a:p>
        </p:txBody>
      </p:sp>
      <p:sp>
        <p:nvSpPr>
          <p:cNvPr id="10" name="矩形 9"/>
          <p:cNvSpPr/>
          <p:nvPr/>
        </p:nvSpPr>
        <p:spPr>
          <a:xfrm>
            <a:off x="4360367" y="4744496"/>
            <a:ext cx="2081242" cy="499624"/>
          </a:xfrm>
          <a:prstGeom prst="rect">
            <a:avLst/>
          </a:prstGeom>
          <a:solidFill>
            <a:schemeClr val="tx1"/>
          </a:solidFill>
        </p:spPr>
        <p:txBody>
          <a:bodyPr wrap="square">
            <a:spAutoFit/>
          </a:bodyPr>
          <a:lstStyle/>
          <a:p>
            <a:pPr marL="0" algn="ctr" eaLnBrk="1" hangingPunct="1">
              <a:lnSpc>
                <a:spcPct val="150000"/>
              </a:lnSpc>
              <a:buFont typeface="Wingdings" pitchFamily="2" charset="2"/>
              <a:buNone/>
            </a:pPr>
            <a:r>
              <a:rPr lang="en-US" altLang="zh-CN" sz="2000" dirty="0" err="1">
                <a:solidFill>
                  <a:srgbClr val="000008"/>
                </a:solidFill>
                <a:latin typeface="+mn-ea"/>
                <a:ea typeface="+mn-ea"/>
              </a:rPr>
              <a:t>message_r.c</a:t>
            </a:r>
            <a:endParaRPr lang="en-US" altLang="zh-CN" sz="2000" dirty="0">
              <a:solidFill>
                <a:srgbClr val="000008"/>
              </a:solidFill>
              <a:latin typeface="+mn-ea"/>
              <a:ea typeface="+mn-ea"/>
            </a:endParaRPr>
          </a:p>
        </p:txBody>
      </p:sp>
      <p:sp>
        <p:nvSpPr>
          <p:cNvPr id="11" name="Rectangle 2"/>
          <p:cNvSpPr>
            <a:spLocks noChangeArrowheads="1"/>
          </p:cNvSpPr>
          <p:nvPr/>
        </p:nvSpPr>
        <p:spPr bwMode="auto">
          <a:xfrm>
            <a:off x="1041075" y="130430"/>
            <a:ext cx="3498691" cy="563562"/>
          </a:xfrm>
          <a:prstGeom prst="rect">
            <a:avLst/>
          </a:prstGeom>
          <a:noFill/>
          <a:ln w="9525">
            <a:noFill/>
            <a:miter lim="800000"/>
            <a:headEnd/>
            <a:tailEnd/>
          </a:ln>
          <a:effectLst/>
        </p:spPr>
        <p:txBody>
          <a:bodyPr anchor="ctr"/>
          <a:lstStyle/>
          <a:p>
            <a:r>
              <a:rPr lang="en-US" altLang="zh-CN" b="1" smtClean="0">
                <a:solidFill>
                  <a:srgbClr val="000008"/>
                </a:solidFill>
                <a:latin typeface="+mn-ea"/>
                <a:ea typeface="+mn-ea"/>
              </a:rPr>
              <a:t>4 </a:t>
            </a:r>
            <a:r>
              <a:rPr lang="zh-CN" altLang="en-US" b="1" smtClean="0">
                <a:solidFill>
                  <a:srgbClr val="000008"/>
                </a:solidFill>
                <a:latin typeface="+mn-ea"/>
                <a:ea typeface="+mn-ea"/>
              </a:rPr>
              <a:t>消息</a:t>
            </a:r>
            <a:r>
              <a:rPr lang="zh-CN" altLang="en-US" b="1" dirty="0">
                <a:solidFill>
                  <a:srgbClr val="000008"/>
                </a:solidFill>
                <a:latin typeface="+mn-ea"/>
                <a:ea typeface="+mn-ea"/>
              </a:rPr>
              <a:t>队列</a:t>
            </a:r>
          </a:p>
        </p:txBody>
      </p:sp>
      <p:sp>
        <p:nvSpPr>
          <p:cNvPr id="12" name="Rectangle 2"/>
          <p:cNvSpPr txBox="1">
            <a:spLocks/>
          </p:cNvSpPr>
          <p:nvPr/>
        </p:nvSpPr>
        <p:spPr>
          <a:xfrm>
            <a:off x="934279" y="1027329"/>
            <a:ext cx="2385392" cy="450501"/>
          </a:xfrm>
          <a:prstGeom prst="rect">
            <a:avLst/>
          </a:prstGeom>
          <a:solidFill>
            <a:srgbClr val="0000CC"/>
          </a:solidFill>
        </p:spPr>
        <p:txBody>
          <a:bodyPr anchor="ctr" anchorCtr="0"/>
          <a:lstStyle/>
          <a:p>
            <a:pPr lvl="0" algn="ctr">
              <a:defRPr/>
            </a:pPr>
            <a:r>
              <a:rPr lang="zh-CN" altLang="en-US" sz="2400" b="1" kern="0">
                <a:solidFill>
                  <a:schemeClr val="tx2"/>
                </a:solidFill>
                <a:latin typeface="+mj-lt"/>
                <a:ea typeface="+mj-ea"/>
                <a:cs typeface="+mj-cs"/>
              </a:rPr>
              <a:t>消息</a:t>
            </a:r>
            <a:r>
              <a:rPr lang="zh-CN" altLang="en-US" sz="2400" b="1" kern="0" smtClean="0">
                <a:solidFill>
                  <a:schemeClr val="tx2"/>
                </a:solidFill>
                <a:latin typeface="+mj-lt"/>
                <a:ea typeface="+mj-ea"/>
                <a:cs typeface="+mj-cs"/>
              </a:rPr>
              <a:t>队列的实现</a:t>
            </a:r>
            <a:endParaRPr lang="zh-CN" altLang="en-US" sz="2400" b="1" kern="0">
              <a:solidFill>
                <a:schemeClr val="tx2"/>
              </a:solidFill>
              <a:latin typeface="+mj-lt"/>
              <a:ea typeface="+mj-ea"/>
              <a:cs typeface="+mj-cs"/>
            </a:endParaRPr>
          </a:p>
        </p:txBody>
      </p:sp>
    </p:spTree>
    <p:extLst>
      <p:ext uri="{BB962C8B-B14F-4D97-AF65-F5344CB8AC3E}">
        <p14:creationId xmlns:p14="http://schemas.microsoft.com/office/powerpoint/2010/main" val="239050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6" presetClass="path" presetSubtype="0" accel="50000" decel="50000" fill="hold" grpId="0" nodeType="clickEffect">
                                  <p:stCondLst>
                                    <p:cond delay="0"/>
                                  </p:stCondLst>
                                  <p:childTnLst>
                                    <p:animMotion origin="layout" path="M -0.08316 0.0805 L 0.0309 -0.08004 " pathEditMode="relative" rAng="0" ptsTypes="AA">
                                      <p:cBhvr>
                                        <p:cTn id="11" dur="2000" fill="hold"/>
                                        <p:tgtEl>
                                          <p:spTgt spid="8"/>
                                        </p:tgtEl>
                                        <p:attrNameLst>
                                          <p:attrName>ppt_x</p:attrName>
                                          <p:attrName>ppt_y</p:attrName>
                                        </p:attrNameLst>
                                      </p:cBhvr>
                                      <p:rCtr x="5700" y="-8000"/>
                                    </p:animMotion>
                                  </p:childTnLst>
                                </p:cTn>
                              </p:par>
                              <p:par>
                                <p:cTn id="12" presetID="3" presetClass="entr" presetSubtype="1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blinds(horizontal)">
                                      <p:cBhvr>
                                        <p:cTn id="14" dur="500"/>
                                        <p:tgtEl>
                                          <p:spTgt spid="9"/>
                                        </p:tgtEl>
                                      </p:cBhvr>
                                    </p:animEffect>
                                  </p:childTnLst>
                                </p:cTn>
                              </p:par>
                              <p:par>
                                <p:cTn id="15" presetID="3" presetClass="entr" presetSubtype="1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Graphic spid="8" grpId="0">
        <p:bldAsOne/>
      </p:bldGraphic>
      <p:bldP spid="9" grpId="0" animBg="1"/>
      <p:bldP spid="10"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p:cNvSpPr>
          <p:nvPr/>
        </p:nvSpPr>
        <p:spPr>
          <a:xfrm>
            <a:off x="711035" y="1757840"/>
            <a:ext cx="7738484" cy="4376748"/>
          </a:xfrm>
          <a:prstGeom prst="rect">
            <a:avLst/>
          </a:prstGeom>
        </p:spPr>
        <p:txBody>
          <a:bodyPr/>
          <a:lstStyle/>
          <a:p>
            <a:pPr indent="457200" eaLnBrk="1" hangingPunct="1">
              <a:lnSpc>
                <a:spcPct val="150000"/>
              </a:lnSpc>
            </a:pPr>
            <a:endParaRPr lang="zh-CN" altLang="en-US" sz="2000" b="1" dirty="0">
              <a:solidFill>
                <a:srgbClr val="000008"/>
              </a:solidFill>
              <a:latin typeface="+mn-ea"/>
              <a:ea typeface="+mn-ea"/>
            </a:endParaRPr>
          </a:p>
        </p:txBody>
      </p:sp>
      <p:sp>
        <p:nvSpPr>
          <p:cNvPr id="6" name="矩形 5"/>
          <p:cNvSpPr/>
          <p:nvPr/>
        </p:nvSpPr>
        <p:spPr>
          <a:xfrm>
            <a:off x="590550" y="1682562"/>
            <a:ext cx="7715250" cy="4662815"/>
          </a:xfrm>
          <a:prstGeom prst="rect">
            <a:avLst/>
          </a:prstGeom>
        </p:spPr>
        <p:txBody>
          <a:bodyPr wrap="square">
            <a:spAutoFit/>
          </a:bodyPr>
          <a:lstStyle/>
          <a:p>
            <a:pPr indent="457200" algn="just">
              <a:lnSpc>
                <a:spcPct val="150000"/>
              </a:lnSpc>
            </a:pPr>
            <a:r>
              <a:rPr lang="zh-CN" altLang="en-US" sz="1800" dirty="0">
                <a:solidFill>
                  <a:srgbClr val="000008"/>
                </a:solidFill>
                <a:latin typeface="+mn-ea"/>
                <a:ea typeface="+mn-ea"/>
              </a:rPr>
              <a:t>消息队列与</a:t>
            </a:r>
            <a:r>
              <a:rPr lang="en-US" altLang="zh-CN" sz="1800" dirty="0">
                <a:solidFill>
                  <a:srgbClr val="000008"/>
                </a:solidFill>
                <a:latin typeface="+mn-ea"/>
                <a:ea typeface="+mn-ea"/>
              </a:rPr>
              <a:t>FIFO</a:t>
            </a:r>
            <a:r>
              <a:rPr lang="zh-CN" altLang="en-US" sz="1800" dirty="0">
                <a:solidFill>
                  <a:srgbClr val="000008"/>
                </a:solidFill>
                <a:latin typeface="+mn-ea"/>
                <a:ea typeface="+mn-ea"/>
              </a:rPr>
              <a:t>管道一样，都可以在不相关的进程间通信，同时它们都是通过发送和接收的方式来传递数据的。在命名管道中，发送数据用</a:t>
            </a:r>
            <a:r>
              <a:rPr lang="en-US" altLang="zh-CN" sz="1800" dirty="0">
                <a:solidFill>
                  <a:srgbClr val="000008"/>
                </a:solidFill>
                <a:latin typeface="+mn-ea"/>
                <a:ea typeface="+mn-ea"/>
              </a:rPr>
              <a:t>write</a:t>
            </a:r>
            <a:r>
              <a:rPr lang="zh-CN" altLang="en-US" sz="1800" dirty="0">
                <a:solidFill>
                  <a:srgbClr val="000008"/>
                </a:solidFill>
                <a:latin typeface="+mn-ea"/>
                <a:ea typeface="+mn-ea"/>
              </a:rPr>
              <a:t>，接收数据用</a:t>
            </a:r>
            <a:r>
              <a:rPr lang="en-US" altLang="zh-CN" sz="1800" dirty="0">
                <a:solidFill>
                  <a:srgbClr val="000008"/>
                </a:solidFill>
                <a:latin typeface="+mn-ea"/>
                <a:ea typeface="+mn-ea"/>
              </a:rPr>
              <a:t>read</a:t>
            </a:r>
            <a:r>
              <a:rPr lang="zh-CN" altLang="en-US" sz="1800" dirty="0">
                <a:solidFill>
                  <a:srgbClr val="000008"/>
                </a:solidFill>
                <a:latin typeface="+mn-ea"/>
                <a:ea typeface="+mn-ea"/>
              </a:rPr>
              <a:t>，则在消息队列中，发送数据用</a:t>
            </a:r>
            <a:r>
              <a:rPr lang="en-US" altLang="zh-CN" sz="1800" dirty="0" err="1">
                <a:solidFill>
                  <a:srgbClr val="000008"/>
                </a:solidFill>
                <a:latin typeface="+mn-ea"/>
                <a:ea typeface="+mn-ea"/>
              </a:rPr>
              <a:t>msgsnd</a:t>
            </a:r>
            <a:r>
              <a:rPr lang="zh-CN" altLang="en-US" sz="1800" dirty="0">
                <a:solidFill>
                  <a:srgbClr val="000008"/>
                </a:solidFill>
                <a:latin typeface="+mn-ea"/>
                <a:ea typeface="+mn-ea"/>
              </a:rPr>
              <a:t>，接收数据用</a:t>
            </a:r>
            <a:r>
              <a:rPr lang="en-US" altLang="zh-CN" sz="1800" dirty="0" err="1">
                <a:solidFill>
                  <a:srgbClr val="000008"/>
                </a:solidFill>
                <a:latin typeface="+mn-ea"/>
                <a:ea typeface="+mn-ea"/>
              </a:rPr>
              <a:t>msgrcv</a:t>
            </a:r>
            <a:r>
              <a:rPr lang="zh-CN" altLang="en-US" sz="1800" dirty="0">
                <a:solidFill>
                  <a:srgbClr val="000008"/>
                </a:solidFill>
                <a:latin typeface="+mn-ea"/>
                <a:ea typeface="+mn-ea"/>
              </a:rPr>
              <a:t>。而且它们对每个数据都有一个最大长度的限制。</a:t>
            </a:r>
          </a:p>
          <a:p>
            <a:pPr indent="457200" algn="just">
              <a:lnSpc>
                <a:spcPct val="150000"/>
              </a:lnSpc>
            </a:pPr>
            <a:r>
              <a:rPr lang="zh-CN" altLang="en-US" sz="1800" dirty="0">
                <a:solidFill>
                  <a:srgbClr val="FF0000"/>
                </a:solidFill>
                <a:latin typeface="+mn-ea"/>
                <a:ea typeface="+mn-ea"/>
              </a:rPr>
              <a:t>与命名管道相比，消息队列的优势在于：</a:t>
            </a:r>
            <a:endParaRPr lang="en-US" altLang="zh-CN" sz="1800" dirty="0">
              <a:solidFill>
                <a:srgbClr val="FF0000"/>
              </a:solidFill>
              <a:latin typeface="+mn-ea"/>
              <a:ea typeface="+mn-ea"/>
            </a:endParaRPr>
          </a:p>
          <a:p>
            <a:pPr indent="457200" algn="just">
              <a:lnSpc>
                <a:spcPct val="150000"/>
              </a:lnSpc>
            </a:pPr>
            <a:r>
              <a:rPr lang="en-US" altLang="zh-CN" sz="1800" dirty="0">
                <a:solidFill>
                  <a:srgbClr val="000008"/>
                </a:solidFill>
                <a:latin typeface="+mn-ea"/>
                <a:ea typeface="+mn-ea"/>
              </a:rPr>
              <a:t>1</a:t>
            </a:r>
            <a:r>
              <a:rPr lang="zh-CN" altLang="en-US" sz="1800" dirty="0">
                <a:solidFill>
                  <a:srgbClr val="000008"/>
                </a:solidFill>
                <a:latin typeface="+mn-ea"/>
                <a:ea typeface="+mn-ea"/>
              </a:rPr>
              <a:t>、消息队列可以独立于发送和接收进程而存在，从而消除了在同步命名管道的打开和关闭时可能产生的困难。</a:t>
            </a:r>
            <a:endParaRPr lang="en-US" altLang="zh-CN" sz="1800" dirty="0">
              <a:solidFill>
                <a:srgbClr val="000008"/>
              </a:solidFill>
              <a:latin typeface="+mn-ea"/>
              <a:ea typeface="+mn-ea"/>
            </a:endParaRPr>
          </a:p>
          <a:p>
            <a:pPr indent="457200" algn="just">
              <a:lnSpc>
                <a:spcPct val="150000"/>
              </a:lnSpc>
            </a:pPr>
            <a:r>
              <a:rPr lang="en-US" altLang="zh-CN" sz="1800" dirty="0">
                <a:solidFill>
                  <a:srgbClr val="000008"/>
                </a:solidFill>
                <a:latin typeface="+mn-ea"/>
                <a:ea typeface="+mn-ea"/>
              </a:rPr>
              <a:t>2</a:t>
            </a:r>
            <a:r>
              <a:rPr lang="zh-CN" altLang="en-US" sz="1800" dirty="0">
                <a:solidFill>
                  <a:srgbClr val="000008"/>
                </a:solidFill>
                <a:latin typeface="+mn-ea"/>
                <a:ea typeface="+mn-ea"/>
              </a:rPr>
              <a:t>、通过发送消息可以避免命名管道的同步和阻塞问题，不需要由进程自己来提供同步方法。</a:t>
            </a:r>
            <a:endParaRPr lang="en-US" altLang="zh-CN" sz="1800" dirty="0">
              <a:solidFill>
                <a:srgbClr val="000008"/>
              </a:solidFill>
              <a:latin typeface="+mn-ea"/>
              <a:ea typeface="+mn-ea"/>
            </a:endParaRPr>
          </a:p>
          <a:p>
            <a:pPr indent="457200" algn="just">
              <a:lnSpc>
                <a:spcPct val="150000"/>
              </a:lnSpc>
            </a:pPr>
            <a:r>
              <a:rPr lang="en-US" altLang="zh-CN" sz="1800" dirty="0">
                <a:solidFill>
                  <a:srgbClr val="000008"/>
                </a:solidFill>
                <a:latin typeface="+mn-ea"/>
                <a:ea typeface="+mn-ea"/>
              </a:rPr>
              <a:t>3</a:t>
            </a:r>
            <a:r>
              <a:rPr lang="zh-CN" altLang="en-US" sz="1800" dirty="0">
                <a:solidFill>
                  <a:srgbClr val="000008"/>
                </a:solidFill>
                <a:latin typeface="+mn-ea"/>
                <a:ea typeface="+mn-ea"/>
              </a:rPr>
              <a:t>、接收程序可以通过消息类型有选择地接收数据，而不是像命名管道中那样，只能默认地接收。</a:t>
            </a:r>
          </a:p>
        </p:txBody>
      </p:sp>
      <p:sp>
        <p:nvSpPr>
          <p:cNvPr id="7" name="Rectangle 2"/>
          <p:cNvSpPr>
            <a:spLocks noChangeArrowheads="1"/>
          </p:cNvSpPr>
          <p:nvPr/>
        </p:nvSpPr>
        <p:spPr bwMode="auto">
          <a:xfrm>
            <a:off x="1041075" y="130430"/>
            <a:ext cx="3498691" cy="563562"/>
          </a:xfrm>
          <a:prstGeom prst="rect">
            <a:avLst/>
          </a:prstGeom>
          <a:noFill/>
          <a:ln w="9525">
            <a:noFill/>
            <a:miter lim="800000"/>
            <a:headEnd/>
            <a:tailEnd/>
          </a:ln>
          <a:effectLst/>
        </p:spPr>
        <p:txBody>
          <a:bodyPr anchor="ctr"/>
          <a:lstStyle/>
          <a:p>
            <a:r>
              <a:rPr lang="en-US" altLang="zh-CN" b="1" smtClean="0">
                <a:solidFill>
                  <a:srgbClr val="000008"/>
                </a:solidFill>
                <a:latin typeface="+mn-ea"/>
                <a:ea typeface="+mn-ea"/>
              </a:rPr>
              <a:t>4 </a:t>
            </a:r>
            <a:r>
              <a:rPr lang="zh-CN" altLang="en-US" b="1" smtClean="0">
                <a:solidFill>
                  <a:srgbClr val="000008"/>
                </a:solidFill>
                <a:latin typeface="+mn-ea"/>
                <a:ea typeface="+mn-ea"/>
              </a:rPr>
              <a:t>消息</a:t>
            </a:r>
            <a:r>
              <a:rPr lang="zh-CN" altLang="en-US" b="1" dirty="0">
                <a:solidFill>
                  <a:srgbClr val="000008"/>
                </a:solidFill>
                <a:latin typeface="+mn-ea"/>
                <a:ea typeface="+mn-ea"/>
              </a:rPr>
              <a:t>队列</a:t>
            </a:r>
          </a:p>
        </p:txBody>
      </p:sp>
      <p:sp>
        <p:nvSpPr>
          <p:cNvPr id="9" name="Rectangle 2"/>
          <p:cNvSpPr txBox="1">
            <a:spLocks/>
          </p:cNvSpPr>
          <p:nvPr/>
        </p:nvSpPr>
        <p:spPr>
          <a:xfrm>
            <a:off x="934279" y="1027329"/>
            <a:ext cx="4055164" cy="450501"/>
          </a:xfrm>
          <a:prstGeom prst="rect">
            <a:avLst/>
          </a:prstGeom>
          <a:solidFill>
            <a:srgbClr val="0000CC"/>
          </a:solidFill>
        </p:spPr>
        <p:txBody>
          <a:bodyPr anchor="ctr" anchorCtr="0"/>
          <a:lstStyle/>
          <a:p>
            <a:pPr lvl="0" algn="ctr">
              <a:defRPr/>
            </a:pPr>
            <a:r>
              <a:rPr lang="zh-CN" altLang="en-US" sz="2400" b="1" kern="0">
                <a:solidFill>
                  <a:schemeClr val="tx2"/>
                </a:solidFill>
                <a:latin typeface="+mj-lt"/>
                <a:ea typeface="+mj-ea"/>
                <a:cs typeface="+mj-cs"/>
              </a:rPr>
              <a:t>消息队列与</a:t>
            </a:r>
            <a:r>
              <a:rPr lang="en-US" altLang="zh-CN" sz="2400" b="1" kern="0">
                <a:solidFill>
                  <a:schemeClr val="tx2"/>
                </a:solidFill>
                <a:latin typeface="+mj-lt"/>
                <a:ea typeface="+mj-ea"/>
                <a:cs typeface="+mj-cs"/>
              </a:rPr>
              <a:t>FIFO</a:t>
            </a:r>
            <a:r>
              <a:rPr lang="zh-CN" altLang="en-US" sz="2400" b="1" kern="0">
                <a:solidFill>
                  <a:schemeClr val="tx2"/>
                </a:solidFill>
                <a:latin typeface="+mj-lt"/>
                <a:ea typeface="+mj-ea"/>
                <a:cs typeface="+mj-cs"/>
              </a:rPr>
              <a:t>管道的比较</a:t>
            </a:r>
          </a:p>
        </p:txBody>
      </p:sp>
    </p:spTree>
    <p:extLst>
      <p:ext uri="{BB962C8B-B14F-4D97-AF65-F5344CB8AC3E}">
        <p14:creationId xmlns:p14="http://schemas.microsoft.com/office/powerpoint/2010/main" val="1427315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11"/>
          <p:cNvSpPr txBox="1">
            <a:spLocks noChangeArrowheads="1"/>
          </p:cNvSpPr>
          <p:nvPr/>
        </p:nvSpPr>
        <p:spPr bwMode="auto">
          <a:xfrm>
            <a:off x="1773931" y="2509959"/>
            <a:ext cx="5400600" cy="1878371"/>
          </a:xfrm>
          <a:prstGeom prst="rect">
            <a:avLst/>
          </a:prstGeom>
          <a:extLst/>
        </p:spPr>
        <p:txBody>
          <a:bodyPr>
            <a:noAutofit/>
          </a:bodyPr>
          <a:lstStyle>
            <a:lvl1pPr>
              <a:spcBef>
                <a:spcPct val="0"/>
              </a:spcBef>
              <a:buNone/>
              <a:defRPr kumimoji="0" sz="8800" b="1" cap="all" baseline="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黑体" pitchFamily="2" charset="-122"/>
                <a:ea typeface="黑体" pitchFamily="2" charset="-122"/>
                <a:cs typeface="+mj-cs"/>
              </a:defRPr>
            </a:lvl1pPr>
          </a:lstStyle>
          <a:p>
            <a:pPr algn="just" fontAlgn="auto">
              <a:lnSpc>
                <a:spcPct val="170000"/>
              </a:lnSpc>
              <a:spcAft>
                <a:spcPts val="0"/>
              </a:spcAft>
              <a:defRPr/>
            </a:pPr>
            <a:r>
              <a:rPr lang="en-US" altLang="zh-CN" sz="3200" i="1" dirty="0">
                <a:solidFill>
                  <a:srgbClr val="0066CC"/>
                </a:solidFill>
                <a:latin typeface="+mn-lt"/>
              </a:rPr>
              <a:t>Thanks for your time! Questions &amp; Answers</a:t>
            </a:r>
            <a:endParaRPr lang="zh-CN" altLang="en-US" sz="3200" i="1" dirty="0">
              <a:solidFill>
                <a:srgbClr val="0066CC"/>
              </a:solidFill>
              <a:latin typeface="+mn-lt"/>
            </a:endParaRPr>
          </a:p>
        </p:txBody>
      </p:sp>
    </p:spTree>
    <p:extLst>
      <p:ext uri="{BB962C8B-B14F-4D97-AF65-F5344CB8AC3E}">
        <p14:creationId xmlns:p14="http://schemas.microsoft.com/office/powerpoint/2010/main" val="8238109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592083" y="1507128"/>
            <a:ext cx="7667730" cy="4662815"/>
          </a:xfrm>
          <a:prstGeom prst="rect">
            <a:avLst/>
          </a:prstGeom>
        </p:spPr>
        <p:txBody>
          <a:bodyPr wrap="square">
            <a:spAutoFit/>
          </a:bodyPr>
          <a:lstStyle/>
          <a:p>
            <a:pPr marL="0" eaLnBrk="1" hangingPunct="1">
              <a:lnSpc>
                <a:spcPct val="150000"/>
              </a:lnSpc>
              <a:buFont typeface="Wingdings" pitchFamily="2" charset="2"/>
              <a:buNone/>
            </a:pPr>
            <a:r>
              <a:rPr lang="zh-CN" altLang="en-US" sz="1800" dirty="0">
                <a:solidFill>
                  <a:srgbClr val="000008"/>
                </a:solidFill>
                <a:latin typeface="+mn-ea"/>
                <a:ea typeface="+mn-ea"/>
              </a:rPr>
              <a:t>（</a:t>
            </a:r>
            <a:r>
              <a:rPr lang="en-US" altLang="zh-CN" sz="1800" dirty="0">
                <a:solidFill>
                  <a:srgbClr val="000008"/>
                </a:solidFill>
                <a:latin typeface="+mn-ea"/>
                <a:ea typeface="+mn-ea"/>
              </a:rPr>
              <a:t>1</a:t>
            </a:r>
            <a:r>
              <a:rPr lang="zh-CN" altLang="en-US" sz="1800" dirty="0">
                <a:solidFill>
                  <a:srgbClr val="000008"/>
                </a:solidFill>
                <a:latin typeface="+mn-ea"/>
                <a:ea typeface="+mn-ea"/>
              </a:rPr>
              <a:t>）头文件：</a:t>
            </a:r>
          </a:p>
          <a:p>
            <a:pPr marL="0" eaLnBrk="1" hangingPunct="1">
              <a:lnSpc>
                <a:spcPct val="150000"/>
              </a:lnSpc>
              <a:buFont typeface="Wingdings" pitchFamily="2" charset="2"/>
              <a:buNone/>
            </a:pPr>
            <a:r>
              <a:rPr lang="en-US" altLang="zh-CN" sz="1800" dirty="0">
                <a:solidFill>
                  <a:srgbClr val="FF0000"/>
                </a:solidFill>
                <a:latin typeface="+mn-ea"/>
                <a:ea typeface="+mn-ea"/>
              </a:rPr>
              <a:t>#include &lt;sys/</a:t>
            </a:r>
            <a:r>
              <a:rPr lang="en-US" altLang="zh-CN" sz="1800" dirty="0" err="1">
                <a:solidFill>
                  <a:srgbClr val="FF0000"/>
                </a:solidFill>
                <a:latin typeface="+mn-ea"/>
                <a:ea typeface="+mn-ea"/>
              </a:rPr>
              <a:t>types.h</a:t>
            </a:r>
            <a:r>
              <a:rPr lang="en-US" altLang="zh-CN" sz="1800" dirty="0">
                <a:solidFill>
                  <a:srgbClr val="FF0000"/>
                </a:solidFill>
                <a:latin typeface="+mn-ea"/>
                <a:ea typeface="+mn-ea"/>
              </a:rPr>
              <a:t>&gt;  //</a:t>
            </a:r>
            <a:r>
              <a:rPr lang="zh-CN" altLang="en-US" sz="1800" dirty="0">
                <a:solidFill>
                  <a:srgbClr val="FF0000"/>
                </a:solidFill>
                <a:latin typeface="+mn-ea"/>
                <a:ea typeface="+mn-ea"/>
              </a:rPr>
              <a:t>提供类型</a:t>
            </a:r>
            <a:r>
              <a:rPr lang="en-US" altLang="zh-CN" sz="1800" dirty="0" err="1">
                <a:solidFill>
                  <a:srgbClr val="FF0000"/>
                </a:solidFill>
                <a:latin typeface="+mn-ea"/>
                <a:ea typeface="+mn-ea"/>
              </a:rPr>
              <a:t>pid_t</a:t>
            </a:r>
            <a:r>
              <a:rPr lang="zh-CN" altLang="en-US" sz="1800" dirty="0">
                <a:solidFill>
                  <a:srgbClr val="FF0000"/>
                </a:solidFill>
                <a:latin typeface="+mn-ea"/>
                <a:ea typeface="+mn-ea"/>
              </a:rPr>
              <a:t>的定义</a:t>
            </a:r>
          </a:p>
          <a:p>
            <a:pPr marL="0" eaLnBrk="1" hangingPunct="1">
              <a:lnSpc>
                <a:spcPct val="150000"/>
              </a:lnSpc>
              <a:buFont typeface="Wingdings" pitchFamily="2" charset="2"/>
              <a:buNone/>
            </a:pPr>
            <a:r>
              <a:rPr lang="en-US" altLang="zh-CN" sz="1800" dirty="0">
                <a:solidFill>
                  <a:srgbClr val="FF0000"/>
                </a:solidFill>
                <a:latin typeface="+mn-ea"/>
                <a:ea typeface="+mn-ea"/>
              </a:rPr>
              <a:t>#include &lt;</a:t>
            </a:r>
            <a:r>
              <a:rPr lang="en-US" altLang="zh-CN" sz="1800" dirty="0" err="1">
                <a:solidFill>
                  <a:srgbClr val="FF0000"/>
                </a:solidFill>
                <a:latin typeface="+mn-ea"/>
                <a:ea typeface="+mn-ea"/>
              </a:rPr>
              <a:t>unistd.h</a:t>
            </a:r>
            <a:r>
              <a:rPr lang="en-US" altLang="zh-CN" sz="1800" dirty="0">
                <a:solidFill>
                  <a:srgbClr val="FF0000"/>
                </a:solidFill>
                <a:latin typeface="+mn-ea"/>
                <a:ea typeface="+mn-ea"/>
              </a:rPr>
              <a:t>&gt;</a:t>
            </a:r>
          </a:p>
          <a:p>
            <a:pPr marL="0" eaLnBrk="1" hangingPunct="1">
              <a:lnSpc>
                <a:spcPct val="150000"/>
              </a:lnSpc>
              <a:buFont typeface="Wingdings" pitchFamily="2" charset="2"/>
              <a:buNone/>
            </a:pPr>
            <a:r>
              <a:rPr lang="zh-CN" altLang="en-US" sz="1800" dirty="0">
                <a:solidFill>
                  <a:srgbClr val="000008"/>
                </a:solidFill>
                <a:latin typeface="+mn-ea"/>
                <a:ea typeface="+mn-ea"/>
              </a:rPr>
              <a:t>（</a:t>
            </a:r>
            <a:r>
              <a:rPr lang="en-US" altLang="zh-CN" sz="1800" dirty="0">
                <a:solidFill>
                  <a:srgbClr val="000008"/>
                </a:solidFill>
                <a:latin typeface="+mn-ea"/>
                <a:ea typeface="+mn-ea"/>
              </a:rPr>
              <a:t>2</a:t>
            </a:r>
            <a:r>
              <a:rPr lang="zh-CN" altLang="en-US" sz="1800" dirty="0">
                <a:solidFill>
                  <a:srgbClr val="000008"/>
                </a:solidFill>
                <a:latin typeface="+mn-ea"/>
                <a:ea typeface="+mn-ea"/>
              </a:rPr>
              <a:t>）函数原型：</a:t>
            </a:r>
          </a:p>
          <a:p>
            <a:pPr marL="0" eaLnBrk="1" hangingPunct="1">
              <a:lnSpc>
                <a:spcPct val="150000"/>
              </a:lnSpc>
              <a:buFont typeface="Wingdings" pitchFamily="2" charset="2"/>
              <a:buNone/>
            </a:pPr>
            <a:r>
              <a:rPr lang="en-US" altLang="zh-CN" sz="1800" dirty="0" err="1">
                <a:solidFill>
                  <a:srgbClr val="FF0000"/>
                </a:solidFill>
                <a:latin typeface="+mn-ea"/>
                <a:ea typeface="+mn-ea"/>
              </a:rPr>
              <a:t>pid_t</a:t>
            </a:r>
            <a:r>
              <a:rPr lang="en-US" altLang="zh-CN" sz="1800" dirty="0">
                <a:solidFill>
                  <a:srgbClr val="FF0000"/>
                </a:solidFill>
                <a:latin typeface="+mn-ea"/>
                <a:ea typeface="+mn-ea"/>
              </a:rPr>
              <a:t> fork( void );</a:t>
            </a:r>
          </a:p>
          <a:p>
            <a:pPr marL="0" eaLnBrk="1" hangingPunct="1">
              <a:lnSpc>
                <a:spcPct val="150000"/>
              </a:lnSpc>
              <a:buFont typeface="Wingdings" pitchFamily="2" charset="2"/>
              <a:buNone/>
            </a:pPr>
            <a:r>
              <a:rPr lang="zh-CN" altLang="en-US" sz="1800" dirty="0">
                <a:solidFill>
                  <a:srgbClr val="000008"/>
                </a:solidFill>
                <a:latin typeface="+mn-ea"/>
                <a:ea typeface="+mn-ea"/>
              </a:rPr>
              <a:t>（</a:t>
            </a:r>
            <a:r>
              <a:rPr lang="en-US" altLang="zh-CN" sz="1800" dirty="0">
                <a:solidFill>
                  <a:srgbClr val="000008"/>
                </a:solidFill>
                <a:latin typeface="+mn-ea"/>
                <a:ea typeface="+mn-ea"/>
              </a:rPr>
              <a:t>3</a:t>
            </a:r>
            <a:r>
              <a:rPr lang="zh-CN" altLang="en-US" sz="1800" dirty="0">
                <a:solidFill>
                  <a:srgbClr val="000008"/>
                </a:solidFill>
                <a:latin typeface="+mn-ea"/>
                <a:ea typeface="+mn-ea"/>
              </a:rPr>
              <a:t>）函数的返回值：</a:t>
            </a:r>
          </a:p>
          <a:p>
            <a:pPr marL="0" eaLnBrk="1" hangingPunct="1">
              <a:lnSpc>
                <a:spcPct val="150000"/>
              </a:lnSpc>
              <a:buFont typeface="Wingdings" pitchFamily="2" charset="2"/>
              <a:buNone/>
            </a:pPr>
            <a:r>
              <a:rPr lang="zh-CN" altLang="en-US" sz="1800" dirty="0">
                <a:solidFill>
                  <a:srgbClr val="000008"/>
                </a:solidFill>
                <a:latin typeface="+mn-ea"/>
                <a:ea typeface="+mn-ea"/>
              </a:rPr>
              <a:t>子进程中返回</a:t>
            </a:r>
            <a:r>
              <a:rPr lang="en-US" altLang="zh-CN" sz="1800" dirty="0">
                <a:solidFill>
                  <a:srgbClr val="000008"/>
                </a:solidFill>
                <a:latin typeface="+mn-ea"/>
                <a:ea typeface="+mn-ea"/>
              </a:rPr>
              <a:t>0</a:t>
            </a:r>
            <a:r>
              <a:rPr lang="zh-CN" altLang="en-US" sz="1800" dirty="0">
                <a:solidFill>
                  <a:srgbClr val="000008"/>
                </a:solidFill>
                <a:latin typeface="+mn-ea"/>
                <a:ea typeface="+mn-ea"/>
              </a:rPr>
              <a:t>，父进程中返回子进程</a:t>
            </a:r>
            <a:r>
              <a:rPr lang="en-US" altLang="zh-CN" sz="1800" dirty="0">
                <a:solidFill>
                  <a:srgbClr val="000008"/>
                </a:solidFill>
                <a:latin typeface="+mn-ea"/>
                <a:ea typeface="+mn-ea"/>
              </a:rPr>
              <a:t>ID</a:t>
            </a:r>
            <a:r>
              <a:rPr lang="zh-CN" altLang="en-US" sz="1800" dirty="0">
                <a:solidFill>
                  <a:srgbClr val="000008"/>
                </a:solidFill>
                <a:latin typeface="+mn-ea"/>
                <a:ea typeface="+mn-ea"/>
              </a:rPr>
              <a:t>，出错返回</a:t>
            </a:r>
            <a:r>
              <a:rPr lang="en-US" altLang="zh-CN" sz="1800" dirty="0">
                <a:solidFill>
                  <a:srgbClr val="000008"/>
                </a:solidFill>
                <a:latin typeface="+mn-ea"/>
                <a:ea typeface="+mn-ea"/>
              </a:rPr>
              <a:t>-1</a:t>
            </a:r>
            <a:r>
              <a:rPr lang="zh-CN" altLang="en-US" sz="1800" dirty="0">
                <a:solidFill>
                  <a:srgbClr val="000008"/>
                </a:solidFill>
                <a:latin typeface="+mn-ea"/>
                <a:ea typeface="+mn-ea"/>
              </a:rPr>
              <a:t>。</a:t>
            </a:r>
          </a:p>
          <a:p>
            <a:pPr marL="0" eaLnBrk="1" hangingPunct="1">
              <a:lnSpc>
                <a:spcPct val="150000"/>
              </a:lnSpc>
              <a:buFont typeface="Wingdings" pitchFamily="2" charset="2"/>
              <a:buNone/>
            </a:pPr>
            <a:r>
              <a:rPr lang="zh-CN" altLang="en-US" sz="1800" dirty="0">
                <a:solidFill>
                  <a:srgbClr val="000008"/>
                </a:solidFill>
                <a:latin typeface="+mn-ea"/>
                <a:ea typeface="+mn-ea"/>
              </a:rPr>
              <a:t>（</a:t>
            </a:r>
            <a:r>
              <a:rPr lang="en-US" altLang="zh-CN" sz="1800" dirty="0">
                <a:solidFill>
                  <a:srgbClr val="000008"/>
                </a:solidFill>
                <a:latin typeface="+mn-ea"/>
                <a:ea typeface="+mn-ea"/>
              </a:rPr>
              <a:t>4</a:t>
            </a:r>
            <a:r>
              <a:rPr lang="zh-CN" altLang="en-US" sz="1800" dirty="0">
                <a:solidFill>
                  <a:srgbClr val="000008"/>
                </a:solidFill>
                <a:latin typeface="+mn-ea"/>
                <a:ea typeface="+mn-ea"/>
              </a:rPr>
              <a:t>）函数说明：</a:t>
            </a:r>
          </a:p>
          <a:p>
            <a:pPr marL="0" eaLnBrk="1" hangingPunct="1">
              <a:lnSpc>
                <a:spcPct val="150000"/>
              </a:lnSpc>
              <a:buFont typeface="Wingdings" pitchFamily="2" charset="2"/>
              <a:buNone/>
            </a:pPr>
            <a:r>
              <a:rPr lang="zh-CN" altLang="en-US" sz="1800" dirty="0">
                <a:solidFill>
                  <a:srgbClr val="000008"/>
                </a:solidFill>
                <a:latin typeface="+mn-ea"/>
                <a:ea typeface="+mn-ea"/>
              </a:rPr>
              <a:t>一个现有进程可以调用</a:t>
            </a:r>
            <a:r>
              <a:rPr lang="en-US" altLang="zh-CN" sz="1800" dirty="0">
                <a:solidFill>
                  <a:srgbClr val="000008"/>
                </a:solidFill>
                <a:latin typeface="+mn-ea"/>
                <a:ea typeface="+mn-ea"/>
              </a:rPr>
              <a:t>fork</a:t>
            </a:r>
            <a:r>
              <a:rPr lang="zh-CN" altLang="en-US" sz="1800" dirty="0">
                <a:solidFill>
                  <a:srgbClr val="000008"/>
                </a:solidFill>
                <a:latin typeface="+mn-ea"/>
                <a:ea typeface="+mn-ea"/>
              </a:rPr>
              <a:t>函数创建一个新进程。由</a:t>
            </a:r>
            <a:r>
              <a:rPr lang="en-US" altLang="zh-CN" sz="1800" dirty="0">
                <a:solidFill>
                  <a:srgbClr val="000008"/>
                </a:solidFill>
                <a:latin typeface="+mn-ea"/>
                <a:ea typeface="+mn-ea"/>
              </a:rPr>
              <a:t>fork</a:t>
            </a:r>
            <a:r>
              <a:rPr lang="zh-CN" altLang="en-US" sz="1800" dirty="0">
                <a:solidFill>
                  <a:srgbClr val="000008"/>
                </a:solidFill>
                <a:latin typeface="+mn-ea"/>
                <a:ea typeface="+mn-ea"/>
              </a:rPr>
              <a:t>创建的新进程被称为子进程（</a:t>
            </a:r>
            <a:r>
              <a:rPr lang="en-US" altLang="zh-CN" sz="1800" dirty="0">
                <a:solidFill>
                  <a:srgbClr val="000008"/>
                </a:solidFill>
                <a:latin typeface="+mn-ea"/>
                <a:ea typeface="+mn-ea"/>
              </a:rPr>
              <a:t>child process</a:t>
            </a:r>
            <a:r>
              <a:rPr lang="zh-CN" altLang="en-US" sz="1800" dirty="0">
                <a:solidFill>
                  <a:srgbClr val="000008"/>
                </a:solidFill>
                <a:latin typeface="+mn-ea"/>
                <a:ea typeface="+mn-ea"/>
              </a:rPr>
              <a:t>）。</a:t>
            </a:r>
            <a:r>
              <a:rPr lang="en-US" altLang="zh-CN" sz="1800" dirty="0">
                <a:solidFill>
                  <a:srgbClr val="FF0000"/>
                </a:solidFill>
                <a:latin typeface="+mn-ea"/>
                <a:ea typeface="+mn-ea"/>
              </a:rPr>
              <a:t>fork</a:t>
            </a:r>
            <a:r>
              <a:rPr lang="zh-CN" altLang="en-US" sz="1800" dirty="0">
                <a:solidFill>
                  <a:srgbClr val="FF0000"/>
                </a:solidFill>
                <a:latin typeface="+mn-ea"/>
                <a:ea typeface="+mn-ea"/>
              </a:rPr>
              <a:t>函数被调用一次但返回两次</a:t>
            </a:r>
            <a:r>
              <a:rPr lang="zh-CN" altLang="en-US" sz="1800" dirty="0">
                <a:solidFill>
                  <a:srgbClr val="000008"/>
                </a:solidFill>
                <a:latin typeface="+mn-ea"/>
                <a:ea typeface="+mn-ea"/>
              </a:rPr>
              <a:t>。两次返回的唯一区别是子进程中返回</a:t>
            </a:r>
            <a:r>
              <a:rPr lang="en-US" altLang="zh-CN" sz="1800" dirty="0">
                <a:solidFill>
                  <a:srgbClr val="000008"/>
                </a:solidFill>
                <a:latin typeface="+mn-ea"/>
                <a:ea typeface="+mn-ea"/>
              </a:rPr>
              <a:t>0</a:t>
            </a:r>
            <a:r>
              <a:rPr lang="zh-CN" altLang="en-US" sz="1800" dirty="0">
                <a:solidFill>
                  <a:srgbClr val="000008"/>
                </a:solidFill>
                <a:latin typeface="+mn-ea"/>
                <a:ea typeface="+mn-ea"/>
              </a:rPr>
              <a:t>值，而父进程中返回子进程</a:t>
            </a:r>
            <a:r>
              <a:rPr lang="en-US" altLang="zh-CN" sz="1800" dirty="0">
                <a:solidFill>
                  <a:srgbClr val="000008"/>
                </a:solidFill>
                <a:latin typeface="+mn-ea"/>
                <a:ea typeface="+mn-ea"/>
              </a:rPr>
              <a:t>ID</a:t>
            </a:r>
            <a:r>
              <a:rPr lang="zh-CN" altLang="en-US" sz="1800" dirty="0">
                <a:solidFill>
                  <a:srgbClr val="000008"/>
                </a:solidFill>
                <a:latin typeface="+mn-ea"/>
                <a:ea typeface="+mn-ea"/>
              </a:rPr>
              <a:t>。</a:t>
            </a:r>
            <a:endParaRPr lang="en-US" altLang="zh-CN" sz="1800" dirty="0">
              <a:solidFill>
                <a:srgbClr val="000008"/>
              </a:solidFill>
              <a:latin typeface="+mn-ea"/>
              <a:ea typeface="+mn-ea"/>
            </a:endParaRPr>
          </a:p>
        </p:txBody>
      </p:sp>
      <p:sp>
        <p:nvSpPr>
          <p:cNvPr id="5" name="Rectangle 2"/>
          <p:cNvSpPr>
            <a:spLocks noChangeArrowheads="1"/>
          </p:cNvSpPr>
          <p:nvPr/>
        </p:nvSpPr>
        <p:spPr bwMode="auto">
          <a:xfrm>
            <a:off x="1005840" y="108564"/>
            <a:ext cx="2743200" cy="563562"/>
          </a:xfrm>
          <a:prstGeom prst="rect">
            <a:avLst/>
          </a:prstGeom>
          <a:noFill/>
          <a:ln w="9525">
            <a:noFill/>
            <a:miter lim="800000"/>
            <a:headEnd/>
            <a:tailEnd/>
          </a:ln>
          <a:effectLst/>
        </p:spPr>
        <p:txBody>
          <a:bodyPr anchor="ctr"/>
          <a:lstStyle/>
          <a:p>
            <a:r>
              <a:rPr lang="zh-CN" altLang="en-US" b="1" dirty="0" smtClean="0">
                <a:solidFill>
                  <a:srgbClr val="000008"/>
                </a:solidFill>
                <a:latin typeface="+mn-ea"/>
                <a:ea typeface="+mn-ea"/>
              </a:rPr>
              <a:t>进程</a:t>
            </a:r>
            <a:r>
              <a:rPr lang="zh-CN" altLang="en-US" b="1" dirty="0">
                <a:solidFill>
                  <a:srgbClr val="000008"/>
                </a:solidFill>
                <a:latin typeface="+mn-ea"/>
                <a:ea typeface="+mn-ea"/>
              </a:rPr>
              <a:t>的创建</a:t>
            </a:r>
          </a:p>
        </p:txBody>
      </p:sp>
      <p:sp>
        <p:nvSpPr>
          <p:cNvPr id="6" name="矩形 5"/>
          <p:cNvSpPr/>
          <p:nvPr/>
        </p:nvSpPr>
        <p:spPr>
          <a:xfrm>
            <a:off x="592083" y="983908"/>
            <a:ext cx="2454519" cy="523220"/>
          </a:xfrm>
          <a:prstGeom prst="rect">
            <a:avLst/>
          </a:prstGeom>
        </p:spPr>
        <p:txBody>
          <a:bodyPr wrap="none">
            <a:spAutoFit/>
          </a:bodyPr>
          <a:lstStyle/>
          <a:p>
            <a:pPr marL="457200" indent="-457200" algn="ctr">
              <a:buSzPct val="80000"/>
              <a:buFont typeface="Wingdings" panose="05000000000000000000" pitchFamily="2" charset="2"/>
              <a:buChar char="n"/>
              <a:defRPr/>
            </a:pPr>
            <a:r>
              <a:rPr lang="en-US" altLang="zh-CN" kern="10" dirty="0">
                <a:solidFill>
                  <a:srgbClr val="000008"/>
                </a:solidFill>
                <a:latin typeface="宋体"/>
              </a:rPr>
              <a:t>fork()</a:t>
            </a:r>
            <a:r>
              <a:rPr lang="zh-CN" altLang="en-US" kern="10" dirty="0">
                <a:solidFill>
                  <a:srgbClr val="000008"/>
                </a:solidFill>
                <a:latin typeface="宋体"/>
              </a:rPr>
              <a:t>函数</a:t>
            </a:r>
          </a:p>
        </p:txBody>
      </p:sp>
    </p:spTree>
    <p:extLst>
      <p:ext uri="{BB962C8B-B14F-4D97-AF65-F5344CB8AC3E}">
        <p14:creationId xmlns:p14="http://schemas.microsoft.com/office/powerpoint/2010/main" val="1668395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图示 5"/>
          <p:cNvGraphicFramePr/>
          <p:nvPr>
            <p:extLst>
              <p:ext uri="{D42A27DB-BD31-4B8C-83A1-F6EECF244321}">
                <p14:modId xmlns:p14="http://schemas.microsoft.com/office/powerpoint/2010/main" val="1770506526"/>
              </p:ext>
            </p:extLst>
          </p:nvPr>
        </p:nvGraphicFramePr>
        <p:xfrm>
          <a:off x="2832633" y="2287766"/>
          <a:ext cx="1857388" cy="17859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矩形 6"/>
          <p:cNvSpPr/>
          <p:nvPr/>
        </p:nvSpPr>
        <p:spPr>
          <a:xfrm>
            <a:off x="4572688" y="2234211"/>
            <a:ext cx="1204928" cy="553998"/>
          </a:xfrm>
          <a:prstGeom prst="rect">
            <a:avLst/>
          </a:prstGeom>
          <a:solidFill>
            <a:schemeClr val="tx1"/>
          </a:solidFill>
        </p:spPr>
        <p:txBody>
          <a:bodyPr wrap="square">
            <a:spAutoFit/>
          </a:bodyPr>
          <a:lstStyle/>
          <a:p>
            <a:pPr marL="0" algn="ctr" eaLnBrk="1" hangingPunct="1">
              <a:lnSpc>
                <a:spcPct val="150000"/>
              </a:lnSpc>
              <a:buFont typeface="Wingdings" pitchFamily="2" charset="2"/>
              <a:buNone/>
            </a:pPr>
            <a:r>
              <a:rPr lang="en-US" altLang="zh-CN" sz="2000" dirty="0" err="1">
                <a:solidFill>
                  <a:srgbClr val="000008"/>
                </a:solidFill>
                <a:latin typeface="+mn-ea"/>
                <a:ea typeface="+mn-ea"/>
              </a:rPr>
              <a:t>fork.c</a:t>
            </a:r>
            <a:endParaRPr lang="en-US" altLang="zh-CN" sz="2000" dirty="0">
              <a:solidFill>
                <a:srgbClr val="000008"/>
              </a:solidFill>
              <a:latin typeface="+mn-ea"/>
              <a:ea typeface="+mn-ea"/>
            </a:endParaRPr>
          </a:p>
        </p:txBody>
      </p:sp>
      <p:sp>
        <p:nvSpPr>
          <p:cNvPr id="11" name="矩形 10"/>
          <p:cNvSpPr/>
          <p:nvPr/>
        </p:nvSpPr>
        <p:spPr>
          <a:xfrm>
            <a:off x="847674" y="4366388"/>
            <a:ext cx="7302600" cy="1273875"/>
          </a:xfrm>
          <a:prstGeom prst="rect">
            <a:avLst/>
          </a:prstGeom>
        </p:spPr>
        <p:txBody>
          <a:bodyPr wrap="square">
            <a:spAutoFit/>
          </a:bodyPr>
          <a:lstStyle/>
          <a:p>
            <a:pPr marL="0" eaLnBrk="1" hangingPunct="1">
              <a:lnSpc>
                <a:spcPct val="150000"/>
              </a:lnSpc>
              <a:buFont typeface="Wingdings" pitchFamily="2" charset="2"/>
              <a:buNone/>
            </a:pPr>
            <a:r>
              <a:rPr lang="zh-CN" altLang="en-US" sz="1800" dirty="0">
                <a:solidFill>
                  <a:srgbClr val="000008"/>
                </a:solidFill>
                <a:latin typeface="+mn-ea"/>
                <a:ea typeface="+mn-ea"/>
              </a:rPr>
              <a:t>在</a:t>
            </a:r>
            <a:r>
              <a:rPr lang="en-US" altLang="zh-CN" sz="1800" dirty="0">
                <a:solidFill>
                  <a:srgbClr val="000008"/>
                </a:solidFill>
                <a:latin typeface="+mn-ea"/>
                <a:ea typeface="+mn-ea"/>
              </a:rPr>
              <a:t>fork</a:t>
            </a:r>
            <a:r>
              <a:rPr lang="zh-CN" altLang="en-US" sz="1800" dirty="0">
                <a:solidFill>
                  <a:srgbClr val="000008"/>
                </a:solidFill>
                <a:latin typeface="+mn-ea"/>
                <a:ea typeface="+mn-ea"/>
              </a:rPr>
              <a:t>函数调用后，会变成两个进程。两个进程的程序代码一模一样，且父、子进程也会从程序的相同点开始运行，是父进程先执行还是子进程先执行是不确定的，这取决于内核所使用的调动算法。</a:t>
            </a:r>
            <a:endParaRPr lang="en-US" altLang="zh-CN" sz="1800" dirty="0">
              <a:solidFill>
                <a:srgbClr val="000008"/>
              </a:solidFill>
              <a:latin typeface="+mn-ea"/>
              <a:ea typeface="+mn-ea"/>
            </a:endParaRPr>
          </a:p>
        </p:txBody>
      </p:sp>
      <p:sp>
        <p:nvSpPr>
          <p:cNvPr id="10" name="Rectangle 2"/>
          <p:cNvSpPr>
            <a:spLocks noChangeArrowheads="1"/>
          </p:cNvSpPr>
          <p:nvPr/>
        </p:nvSpPr>
        <p:spPr bwMode="auto">
          <a:xfrm>
            <a:off x="1005840" y="108564"/>
            <a:ext cx="2743200" cy="563562"/>
          </a:xfrm>
          <a:prstGeom prst="rect">
            <a:avLst/>
          </a:prstGeom>
          <a:noFill/>
          <a:ln w="9525">
            <a:noFill/>
            <a:miter lim="800000"/>
            <a:headEnd/>
            <a:tailEnd/>
          </a:ln>
          <a:effectLst/>
        </p:spPr>
        <p:txBody>
          <a:bodyPr anchor="ctr"/>
          <a:lstStyle/>
          <a:p>
            <a:r>
              <a:rPr lang="zh-CN" altLang="en-US" b="1" dirty="0" smtClean="0">
                <a:solidFill>
                  <a:srgbClr val="000008"/>
                </a:solidFill>
                <a:latin typeface="+mn-ea"/>
                <a:ea typeface="+mn-ea"/>
              </a:rPr>
              <a:t>进程</a:t>
            </a:r>
            <a:r>
              <a:rPr lang="zh-CN" altLang="en-US" b="1" dirty="0">
                <a:solidFill>
                  <a:srgbClr val="000008"/>
                </a:solidFill>
                <a:latin typeface="+mn-ea"/>
                <a:ea typeface="+mn-ea"/>
              </a:rPr>
              <a:t>的创建</a:t>
            </a:r>
          </a:p>
        </p:txBody>
      </p:sp>
      <p:sp>
        <p:nvSpPr>
          <p:cNvPr id="8" name="矩形 7"/>
          <p:cNvSpPr/>
          <p:nvPr/>
        </p:nvSpPr>
        <p:spPr>
          <a:xfrm>
            <a:off x="592083" y="983908"/>
            <a:ext cx="2454519" cy="523220"/>
          </a:xfrm>
          <a:prstGeom prst="rect">
            <a:avLst/>
          </a:prstGeom>
        </p:spPr>
        <p:txBody>
          <a:bodyPr wrap="none">
            <a:spAutoFit/>
          </a:bodyPr>
          <a:lstStyle/>
          <a:p>
            <a:pPr marL="457200" indent="-457200" algn="ctr">
              <a:buSzPct val="80000"/>
              <a:buFont typeface="Wingdings" panose="05000000000000000000" pitchFamily="2" charset="2"/>
              <a:buChar char="n"/>
              <a:defRPr/>
            </a:pPr>
            <a:r>
              <a:rPr lang="en-US" altLang="zh-CN" kern="10" dirty="0">
                <a:solidFill>
                  <a:srgbClr val="000008"/>
                </a:solidFill>
                <a:latin typeface="宋体"/>
              </a:rPr>
              <a:t>fork()</a:t>
            </a:r>
            <a:r>
              <a:rPr lang="zh-CN" altLang="en-US" kern="10" dirty="0">
                <a:solidFill>
                  <a:srgbClr val="000008"/>
                </a:solidFill>
                <a:latin typeface="宋体"/>
              </a:rPr>
              <a:t>函数</a:t>
            </a:r>
          </a:p>
        </p:txBody>
      </p:sp>
    </p:spTree>
    <p:extLst>
      <p:ext uri="{BB962C8B-B14F-4D97-AF65-F5344CB8AC3E}">
        <p14:creationId xmlns:p14="http://schemas.microsoft.com/office/powerpoint/2010/main" val="1640904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path" presetSubtype="0" accel="50000" decel="50000" fill="hold" grpId="0" nodeType="clickEffect">
                                  <p:stCondLst>
                                    <p:cond delay="0"/>
                                  </p:stCondLst>
                                  <p:childTnLst>
                                    <p:animMotion origin="layout" path="M -0.08316 0.0805 L 0.0309 -0.08004 " pathEditMode="relative" rAng="0" ptsTypes="AA">
                                      <p:cBhvr>
                                        <p:cTn id="6" dur="2000" fill="hold"/>
                                        <p:tgtEl>
                                          <p:spTgt spid="6"/>
                                        </p:tgtEl>
                                        <p:attrNameLst>
                                          <p:attrName>ppt_x</p:attrName>
                                          <p:attrName>ppt_y</p:attrName>
                                        </p:attrNameLst>
                                      </p:cBhvr>
                                      <p:rCtr x="5700" y="-8000"/>
                                    </p:animMotion>
                                  </p:childTnLst>
                                </p:cTn>
                              </p:par>
                              <p:par>
                                <p:cTn id="7" presetID="3" presetClass="entr" presetSubtype="1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animEffect transition="in" filter="blinds(horizontal)">
                                      <p:cBhvr>
                                        <p:cTn id="9" dur="500"/>
                                        <p:tgtEl>
                                          <p:spTgt spid="7"/>
                                        </p:tgtEl>
                                      </p:cBhvr>
                                    </p:animEffect>
                                  </p:childTnLst>
                                </p:cTn>
                              </p:par>
                              <p:par>
                                <p:cTn id="10" presetID="3" presetClass="entr" presetSubtype="1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7" grpId="0" animBg="1"/>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54713" y="1925125"/>
            <a:ext cx="7667730" cy="3323987"/>
          </a:xfrm>
          <a:prstGeom prst="rect">
            <a:avLst/>
          </a:prstGeom>
        </p:spPr>
        <p:txBody>
          <a:bodyPr wrap="square">
            <a:spAutoFit/>
          </a:bodyPr>
          <a:lstStyle/>
          <a:p>
            <a:pPr marL="0" eaLnBrk="1" hangingPunct="1">
              <a:lnSpc>
                <a:spcPct val="150000"/>
              </a:lnSpc>
              <a:buFont typeface="Wingdings" pitchFamily="2" charset="2"/>
              <a:buNone/>
            </a:pPr>
            <a:r>
              <a:rPr lang="zh-CN" altLang="en-US" sz="2000" dirty="0">
                <a:solidFill>
                  <a:srgbClr val="000008"/>
                </a:solidFill>
                <a:latin typeface="+mn-ea"/>
                <a:ea typeface="+mn-ea"/>
              </a:rPr>
              <a:t>（</a:t>
            </a:r>
            <a:r>
              <a:rPr lang="en-US" altLang="zh-CN" sz="2000" dirty="0">
                <a:solidFill>
                  <a:srgbClr val="000008"/>
                </a:solidFill>
                <a:latin typeface="+mn-ea"/>
                <a:ea typeface="+mn-ea"/>
              </a:rPr>
              <a:t>1</a:t>
            </a:r>
            <a:r>
              <a:rPr lang="zh-CN" altLang="en-US" sz="2000" dirty="0">
                <a:solidFill>
                  <a:srgbClr val="000008"/>
                </a:solidFill>
                <a:latin typeface="+mn-ea"/>
                <a:ea typeface="+mn-ea"/>
              </a:rPr>
              <a:t>）头文件：</a:t>
            </a:r>
          </a:p>
          <a:p>
            <a:pPr marL="0" eaLnBrk="1" hangingPunct="1">
              <a:lnSpc>
                <a:spcPct val="150000"/>
              </a:lnSpc>
              <a:buFont typeface="Wingdings" pitchFamily="2" charset="2"/>
              <a:buNone/>
            </a:pPr>
            <a:r>
              <a:rPr lang="en-US" altLang="zh-CN" sz="2000" dirty="0">
                <a:solidFill>
                  <a:srgbClr val="FF0000"/>
                </a:solidFill>
                <a:latin typeface="+mn-ea"/>
                <a:ea typeface="+mn-ea"/>
              </a:rPr>
              <a:t>#include &lt;sys/</a:t>
            </a:r>
            <a:r>
              <a:rPr lang="en-US" altLang="zh-CN" sz="2000" dirty="0" err="1">
                <a:solidFill>
                  <a:srgbClr val="FF0000"/>
                </a:solidFill>
                <a:latin typeface="+mn-ea"/>
                <a:ea typeface="+mn-ea"/>
              </a:rPr>
              <a:t>types.h</a:t>
            </a:r>
            <a:r>
              <a:rPr lang="en-US" altLang="zh-CN" sz="2000" dirty="0">
                <a:solidFill>
                  <a:srgbClr val="FF0000"/>
                </a:solidFill>
                <a:latin typeface="+mn-ea"/>
                <a:ea typeface="+mn-ea"/>
              </a:rPr>
              <a:t>&gt;  //</a:t>
            </a:r>
            <a:r>
              <a:rPr lang="zh-CN" altLang="en-US" sz="2000" dirty="0">
                <a:solidFill>
                  <a:srgbClr val="FF0000"/>
                </a:solidFill>
                <a:latin typeface="+mn-ea"/>
                <a:ea typeface="+mn-ea"/>
              </a:rPr>
              <a:t>提供类型</a:t>
            </a:r>
            <a:r>
              <a:rPr lang="en-US" altLang="zh-CN" sz="2000" dirty="0" err="1">
                <a:solidFill>
                  <a:srgbClr val="FF0000"/>
                </a:solidFill>
                <a:latin typeface="+mn-ea"/>
                <a:ea typeface="+mn-ea"/>
              </a:rPr>
              <a:t>pid_t</a:t>
            </a:r>
            <a:r>
              <a:rPr lang="zh-CN" altLang="en-US" sz="2000" dirty="0">
                <a:solidFill>
                  <a:srgbClr val="FF0000"/>
                </a:solidFill>
                <a:latin typeface="+mn-ea"/>
                <a:ea typeface="+mn-ea"/>
              </a:rPr>
              <a:t>的定义</a:t>
            </a:r>
          </a:p>
          <a:p>
            <a:pPr marL="0" eaLnBrk="1" hangingPunct="1">
              <a:lnSpc>
                <a:spcPct val="150000"/>
              </a:lnSpc>
              <a:buFont typeface="Wingdings" pitchFamily="2" charset="2"/>
              <a:buNone/>
            </a:pPr>
            <a:r>
              <a:rPr lang="en-US" altLang="zh-CN" sz="2000" dirty="0">
                <a:solidFill>
                  <a:srgbClr val="FF0000"/>
                </a:solidFill>
                <a:latin typeface="+mn-ea"/>
                <a:ea typeface="+mn-ea"/>
              </a:rPr>
              <a:t>#include &lt;</a:t>
            </a:r>
            <a:r>
              <a:rPr lang="en-US" altLang="zh-CN" sz="2000" dirty="0" err="1">
                <a:solidFill>
                  <a:srgbClr val="FF0000"/>
                </a:solidFill>
                <a:latin typeface="+mn-ea"/>
                <a:ea typeface="+mn-ea"/>
              </a:rPr>
              <a:t>unistd.h</a:t>
            </a:r>
            <a:r>
              <a:rPr lang="en-US" altLang="zh-CN" sz="2000" dirty="0">
                <a:solidFill>
                  <a:srgbClr val="FF0000"/>
                </a:solidFill>
                <a:latin typeface="+mn-ea"/>
                <a:ea typeface="+mn-ea"/>
              </a:rPr>
              <a:t>&gt;</a:t>
            </a:r>
          </a:p>
          <a:p>
            <a:pPr marL="0" eaLnBrk="1" hangingPunct="1">
              <a:lnSpc>
                <a:spcPct val="150000"/>
              </a:lnSpc>
              <a:buFont typeface="Wingdings" pitchFamily="2" charset="2"/>
              <a:buNone/>
            </a:pPr>
            <a:r>
              <a:rPr lang="zh-CN" altLang="en-US" sz="2000" dirty="0">
                <a:solidFill>
                  <a:srgbClr val="000008"/>
                </a:solidFill>
                <a:latin typeface="+mn-ea"/>
                <a:ea typeface="+mn-ea"/>
              </a:rPr>
              <a:t>（</a:t>
            </a:r>
            <a:r>
              <a:rPr lang="en-US" altLang="zh-CN" sz="2000" dirty="0">
                <a:solidFill>
                  <a:srgbClr val="000008"/>
                </a:solidFill>
                <a:latin typeface="+mn-ea"/>
                <a:ea typeface="+mn-ea"/>
              </a:rPr>
              <a:t>2</a:t>
            </a:r>
            <a:r>
              <a:rPr lang="zh-CN" altLang="en-US" sz="2000" dirty="0">
                <a:solidFill>
                  <a:srgbClr val="000008"/>
                </a:solidFill>
                <a:latin typeface="+mn-ea"/>
                <a:ea typeface="+mn-ea"/>
              </a:rPr>
              <a:t>）函数原型：</a:t>
            </a:r>
          </a:p>
          <a:p>
            <a:pPr marL="0" eaLnBrk="1" hangingPunct="1">
              <a:lnSpc>
                <a:spcPct val="150000"/>
              </a:lnSpc>
              <a:buFont typeface="Wingdings" pitchFamily="2" charset="2"/>
              <a:buNone/>
            </a:pPr>
            <a:r>
              <a:rPr lang="en-US" altLang="zh-CN" sz="2000" dirty="0" err="1">
                <a:solidFill>
                  <a:srgbClr val="FF0000"/>
                </a:solidFill>
                <a:latin typeface="+mn-ea"/>
                <a:ea typeface="+mn-ea"/>
              </a:rPr>
              <a:t>pid_t</a:t>
            </a:r>
            <a:r>
              <a:rPr lang="en-US" altLang="zh-CN" sz="2000" dirty="0">
                <a:solidFill>
                  <a:srgbClr val="FF0000"/>
                </a:solidFill>
                <a:latin typeface="+mn-ea"/>
                <a:ea typeface="+mn-ea"/>
              </a:rPr>
              <a:t> vfork( void );</a:t>
            </a:r>
          </a:p>
          <a:p>
            <a:pPr marL="0" eaLnBrk="1" hangingPunct="1">
              <a:lnSpc>
                <a:spcPct val="150000"/>
              </a:lnSpc>
              <a:buFont typeface="Wingdings" pitchFamily="2" charset="2"/>
              <a:buNone/>
            </a:pPr>
            <a:r>
              <a:rPr lang="zh-CN" altLang="en-US" sz="2000" dirty="0">
                <a:solidFill>
                  <a:srgbClr val="000008"/>
                </a:solidFill>
                <a:latin typeface="+mn-ea"/>
                <a:ea typeface="+mn-ea"/>
              </a:rPr>
              <a:t>（</a:t>
            </a:r>
            <a:r>
              <a:rPr lang="en-US" altLang="zh-CN" sz="2000" dirty="0">
                <a:solidFill>
                  <a:srgbClr val="000008"/>
                </a:solidFill>
                <a:latin typeface="+mn-ea"/>
                <a:ea typeface="+mn-ea"/>
              </a:rPr>
              <a:t>3</a:t>
            </a:r>
            <a:r>
              <a:rPr lang="zh-CN" altLang="en-US" sz="2000" dirty="0">
                <a:solidFill>
                  <a:srgbClr val="000008"/>
                </a:solidFill>
                <a:latin typeface="+mn-ea"/>
                <a:ea typeface="+mn-ea"/>
              </a:rPr>
              <a:t>）函数的返回值：</a:t>
            </a:r>
          </a:p>
          <a:p>
            <a:pPr marL="0" eaLnBrk="1" hangingPunct="1">
              <a:lnSpc>
                <a:spcPct val="150000"/>
              </a:lnSpc>
              <a:buFont typeface="Wingdings" pitchFamily="2" charset="2"/>
              <a:buNone/>
            </a:pPr>
            <a:r>
              <a:rPr lang="zh-CN" altLang="en-US" sz="2000" dirty="0">
                <a:solidFill>
                  <a:srgbClr val="000008"/>
                </a:solidFill>
                <a:latin typeface="+mn-ea"/>
                <a:ea typeface="+mn-ea"/>
              </a:rPr>
              <a:t>子进程中返回</a:t>
            </a:r>
            <a:r>
              <a:rPr lang="en-US" altLang="zh-CN" sz="2000" dirty="0">
                <a:solidFill>
                  <a:srgbClr val="000008"/>
                </a:solidFill>
                <a:latin typeface="+mn-ea"/>
                <a:ea typeface="+mn-ea"/>
              </a:rPr>
              <a:t>0</a:t>
            </a:r>
            <a:r>
              <a:rPr lang="zh-CN" altLang="en-US" sz="2000" dirty="0">
                <a:solidFill>
                  <a:srgbClr val="000008"/>
                </a:solidFill>
                <a:latin typeface="+mn-ea"/>
                <a:ea typeface="+mn-ea"/>
              </a:rPr>
              <a:t>，父进程中返回子进程</a:t>
            </a:r>
            <a:r>
              <a:rPr lang="en-US" altLang="zh-CN" sz="2000" dirty="0">
                <a:solidFill>
                  <a:srgbClr val="000008"/>
                </a:solidFill>
                <a:latin typeface="+mn-ea"/>
                <a:ea typeface="+mn-ea"/>
              </a:rPr>
              <a:t>ID</a:t>
            </a:r>
            <a:r>
              <a:rPr lang="zh-CN" altLang="en-US" sz="2000" dirty="0">
                <a:solidFill>
                  <a:srgbClr val="000008"/>
                </a:solidFill>
                <a:latin typeface="+mn-ea"/>
                <a:ea typeface="+mn-ea"/>
              </a:rPr>
              <a:t>，出错返回</a:t>
            </a:r>
            <a:r>
              <a:rPr lang="en-US" altLang="zh-CN" sz="2000" dirty="0">
                <a:solidFill>
                  <a:srgbClr val="000008"/>
                </a:solidFill>
                <a:latin typeface="+mn-ea"/>
                <a:ea typeface="+mn-ea"/>
              </a:rPr>
              <a:t>-1</a:t>
            </a:r>
            <a:r>
              <a:rPr lang="zh-CN" altLang="en-US" sz="2000" dirty="0">
                <a:solidFill>
                  <a:srgbClr val="000008"/>
                </a:solidFill>
                <a:latin typeface="+mn-ea"/>
                <a:ea typeface="+mn-ea"/>
              </a:rPr>
              <a:t>。</a:t>
            </a:r>
          </a:p>
        </p:txBody>
      </p:sp>
      <p:sp>
        <p:nvSpPr>
          <p:cNvPr id="5" name="Rectangle 2"/>
          <p:cNvSpPr>
            <a:spLocks noChangeArrowheads="1"/>
          </p:cNvSpPr>
          <p:nvPr/>
        </p:nvSpPr>
        <p:spPr bwMode="auto">
          <a:xfrm>
            <a:off x="1005840" y="108564"/>
            <a:ext cx="2743200" cy="563562"/>
          </a:xfrm>
          <a:prstGeom prst="rect">
            <a:avLst/>
          </a:prstGeom>
          <a:noFill/>
          <a:ln w="9525">
            <a:noFill/>
            <a:miter lim="800000"/>
            <a:headEnd/>
            <a:tailEnd/>
          </a:ln>
          <a:effectLst/>
        </p:spPr>
        <p:txBody>
          <a:bodyPr anchor="ctr"/>
          <a:lstStyle/>
          <a:p>
            <a:r>
              <a:rPr lang="zh-CN" altLang="en-US" b="1" dirty="0" smtClean="0">
                <a:solidFill>
                  <a:srgbClr val="000008"/>
                </a:solidFill>
                <a:latin typeface="+mn-ea"/>
                <a:ea typeface="+mn-ea"/>
              </a:rPr>
              <a:t>进程</a:t>
            </a:r>
            <a:r>
              <a:rPr lang="zh-CN" altLang="en-US" b="1" dirty="0">
                <a:solidFill>
                  <a:srgbClr val="000008"/>
                </a:solidFill>
                <a:latin typeface="+mn-ea"/>
                <a:ea typeface="+mn-ea"/>
              </a:rPr>
              <a:t>的创建</a:t>
            </a:r>
          </a:p>
        </p:txBody>
      </p:sp>
      <p:sp>
        <p:nvSpPr>
          <p:cNvPr id="7" name="矩形 6"/>
          <p:cNvSpPr/>
          <p:nvPr/>
        </p:nvSpPr>
        <p:spPr>
          <a:xfrm>
            <a:off x="654713" y="954091"/>
            <a:ext cx="2621231" cy="523220"/>
          </a:xfrm>
          <a:prstGeom prst="rect">
            <a:avLst/>
          </a:prstGeom>
        </p:spPr>
        <p:txBody>
          <a:bodyPr wrap="none">
            <a:spAutoFit/>
          </a:bodyPr>
          <a:lstStyle/>
          <a:p>
            <a:pPr marL="457200" indent="-457200" algn="ctr">
              <a:buSzPct val="80000"/>
              <a:buFont typeface="Wingdings" panose="05000000000000000000" pitchFamily="2" charset="2"/>
              <a:buChar char="n"/>
              <a:defRPr/>
            </a:pPr>
            <a:r>
              <a:rPr lang="en-US" altLang="zh-CN" kern="10" smtClean="0">
                <a:solidFill>
                  <a:srgbClr val="000008"/>
                </a:solidFill>
                <a:latin typeface="宋体"/>
              </a:rPr>
              <a:t>vfork</a:t>
            </a:r>
            <a:r>
              <a:rPr lang="en-US" altLang="zh-CN" kern="10" dirty="0">
                <a:solidFill>
                  <a:srgbClr val="000008"/>
                </a:solidFill>
                <a:latin typeface="宋体"/>
              </a:rPr>
              <a:t>()</a:t>
            </a:r>
            <a:r>
              <a:rPr lang="zh-CN" altLang="en-US" kern="10" dirty="0">
                <a:solidFill>
                  <a:srgbClr val="000008"/>
                </a:solidFill>
                <a:latin typeface="宋体"/>
              </a:rPr>
              <a:t>函数</a:t>
            </a:r>
          </a:p>
        </p:txBody>
      </p:sp>
    </p:spTree>
    <p:extLst>
      <p:ext uri="{BB962C8B-B14F-4D97-AF65-F5344CB8AC3E}">
        <p14:creationId xmlns:p14="http://schemas.microsoft.com/office/powerpoint/2010/main" val="999346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heme/theme1.xml><?xml version="1.0" encoding="utf-8"?>
<a:theme xmlns:a="http://schemas.openxmlformats.org/drawingml/2006/main" name="嵌入式系统原理及应用教程第4章">
  <a:themeElements>
    <a:clrScheme name="sample 3">
      <a:dk1>
        <a:srgbClr val="0B398B"/>
      </a:dk1>
      <a:lt1>
        <a:srgbClr val="D1D1D1"/>
      </a:lt1>
      <a:dk2>
        <a:srgbClr val="000072"/>
      </a:dk2>
      <a:lt2>
        <a:srgbClr val="FFFFFF"/>
      </a:lt2>
      <a:accent1>
        <a:srgbClr val="003BB2"/>
      </a:accent1>
      <a:accent2>
        <a:srgbClr val="4DA6FF"/>
      </a:accent2>
      <a:accent3>
        <a:srgbClr val="AAAABC"/>
      </a:accent3>
      <a:accent4>
        <a:srgbClr val="B2B2B2"/>
      </a:accent4>
      <a:accent5>
        <a:srgbClr val="AAAFD5"/>
      </a:accent5>
      <a:accent6>
        <a:srgbClr val="4596E7"/>
      </a:accent6>
      <a:hlink>
        <a:srgbClr val="00D69E"/>
      </a:hlink>
      <a:folHlink>
        <a:srgbClr val="D46AE8"/>
      </a:folHlink>
    </a:clrScheme>
    <a:fontScheme name="sample">
      <a:majorFont>
        <a:latin typeface="Times New Roman"/>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FFFFF"/>
        </a:solidFill>
        <a:ln w="9525">
          <a:solidFill>
            <a:srgbClr val="000000"/>
          </a:solidFill>
          <a:round/>
          <a:headEnd/>
          <a:tailEnd/>
        </a:ln>
      </a:spPr>
      <a:bodyPr/>
      <a:lstStyle>
        <a:defPPr algn="ctr">
          <a:defRPr sz="1600" b="1" dirty="0">
            <a:solidFill>
              <a:srgbClr val="0000CC"/>
            </a:solidFill>
            <a:latin typeface="+mn-ea"/>
            <a:ea typeface="+mn-ea"/>
          </a:defRPr>
        </a:defPPr>
      </a:lstStyle>
    </a:spDef>
  </a:objectDefaults>
  <a:extraClrSchemeLst>
    <a:extraClrScheme>
      <a:clrScheme name="sample 1">
        <a:dk1>
          <a:srgbClr val="333333"/>
        </a:dk1>
        <a:lt1>
          <a:srgbClr val="FFFFFF"/>
        </a:lt1>
        <a:dk2>
          <a:srgbClr val="470E03"/>
        </a:dk2>
        <a:lt2>
          <a:srgbClr val="FFFFFF"/>
        </a:lt2>
        <a:accent1>
          <a:srgbClr val="CC6600"/>
        </a:accent1>
        <a:accent2>
          <a:srgbClr val="99CCFF"/>
        </a:accent2>
        <a:accent3>
          <a:srgbClr val="B1AAAA"/>
        </a:accent3>
        <a:accent4>
          <a:srgbClr val="DADADA"/>
        </a:accent4>
        <a:accent5>
          <a:srgbClr val="E2B8AA"/>
        </a:accent5>
        <a:accent6>
          <a:srgbClr val="8AB9E7"/>
        </a:accent6>
        <a:hlink>
          <a:srgbClr val="2EB62E"/>
        </a:hlink>
        <a:folHlink>
          <a:srgbClr val="E88A00"/>
        </a:folHlink>
      </a:clrScheme>
      <a:clrMap bg1="dk2" tx1="lt1" bg2="dk1" tx2="lt2" accent1="accent1" accent2="accent2" accent3="accent3" accent4="accent4" accent5="accent5" accent6="accent6" hlink="hlink" folHlink="folHlink"/>
    </a:extraClrScheme>
    <a:extraClrScheme>
      <a:clrScheme name="sample 2">
        <a:dk1>
          <a:srgbClr val="000000"/>
        </a:dk1>
        <a:lt1>
          <a:srgbClr val="D1D1D1"/>
        </a:lt1>
        <a:dk2>
          <a:srgbClr val="003600"/>
        </a:dk2>
        <a:lt2>
          <a:srgbClr val="FFFFFF"/>
        </a:lt2>
        <a:accent1>
          <a:srgbClr val="26A84E"/>
        </a:accent1>
        <a:accent2>
          <a:srgbClr val="C7E46A"/>
        </a:accent2>
        <a:accent3>
          <a:srgbClr val="AAAEAA"/>
        </a:accent3>
        <a:accent4>
          <a:srgbClr val="B2B2B2"/>
        </a:accent4>
        <a:accent5>
          <a:srgbClr val="ACD1B2"/>
        </a:accent5>
        <a:accent6>
          <a:srgbClr val="B4CF5F"/>
        </a:accent6>
        <a:hlink>
          <a:srgbClr val="00D69E"/>
        </a:hlink>
        <a:folHlink>
          <a:srgbClr val="4466A4"/>
        </a:folHlink>
      </a:clrScheme>
      <a:clrMap bg1="dk2" tx1="lt1" bg2="dk1" tx2="lt2" accent1="accent1" accent2="accent2" accent3="accent3" accent4="accent4" accent5="accent5" accent6="accent6" hlink="hlink" folHlink="folHlink"/>
    </a:extraClrScheme>
    <a:extraClrScheme>
      <a:clrScheme name="sample 3">
        <a:dk1>
          <a:srgbClr val="0B398B"/>
        </a:dk1>
        <a:lt1>
          <a:srgbClr val="D1D1D1"/>
        </a:lt1>
        <a:dk2>
          <a:srgbClr val="000072"/>
        </a:dk2>
        <a:lt2>
          <a:srgbClr val="FFFFFF"/>
        </a:lt2>
        <a:accent1>
          <a:srgbClr val="003BB2"/>
        </a:accent1>
        <a:accent2>
          <a:srgbClr val="4DA6FF"/>
        </a:accent2>
        <a:accent3>
          <a:srgbClr val="AAAABC"/>
        </a:accent3>
        <a:accent4>
          <a:srgbClr val="B2B2B2"/>
        </a:accent4>
        <a:accent5>
          <a:srgbClr val="AAAFD5"/>
        </a:accent5>
        <a:accent6>
          <a:srgbClr val="4596E7"/>
        </a:accent6>
        <a:hlink>
          <a:srgbClr val="00D69E"/>
        </a:hlink>
        <a:folHlink>
          <a:srgbClr val="D46AE8"/>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嵌入式系统原理及应用教程第4章</Template>
  <TotalTime>9145</TotalTime>
  <Words>6520</Words>
  <Application>Microsoft Office PowerPoint</Application>
  <PresentationFormat>全屏显示(4:3)</PresentationFormat>
  <Paragraphs>606</Paragraphs>
  <Slides>65</Slides>
  <Notes>37</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65</vt:i4>
      </vt:variant>
    </vt:vector>
  </HeadingPairs>
  <TitlesOfParts>
    <vt:vector size="78" baseType="lpstr">
      <vt:lpstr>黑体</vt:lpstr>
      <vt:lpstr>楷体_GB2312</vt:lpstr>
      <vt:lpstr>宋体</vt:lpstr>
      <vt:lpstr>文鼎中特广告体</vt:lpstr>
      <vt:lpstr>Arial</vt:lpstr>
      <vt:lpstr>Symbol</vt:lpstr>
      <vt:lpstr>Times</vt:lpstr>
      <vt:lpstr>Times New Roman</vt:lpstr>
      <vt:lpstr>Wingdings</vt:lpstr>
      <vt:lpstr>Wingdings 2</vt:lpstr>
      <vt:lpstr>Wingdings 3</vt:lpstr>
      <vt:lpstr>嵌入式系统原理及应用教程第4章</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zhang</cp:lastModifiedBy>
  <cp:revision>2349</cp:revision>
  <dcterms:created xsi:type="dcterms:W3CDTF">2011-03-10T01:48:11Z</dcterms:created>
  <dcterms:modified xsi:type="dcterms:W3CDTF">2019-04-15T09:32:24Z</dcterms:modified>
</cp:coreProperties>
</file>