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9"/>
  </p:notesMasterIdLst>
  <p:handoutMasterIdLst>
    <p:handoutMasterId r:id="rId30"/>
  </p:handoutMasterIdLst>
  <p:sldIdLst>
    <p:sldId id="494" r:id="rId2"/>
    <p:sldId id="964" r:id="rId3"/>
    <p:sldId id="972" r:id="rId4"/>
    <p:sldId id="974" r:id="rId5"/>
    <p:sldId id="973" r:id="rId6"/>
    <p:sldId id="975" r:id="rId7"/>
    <p:sldId id="976" r:id="rId8"/>
    <p:sldId id="977" r:id="rId9"/>
    <p:sldId id="978" r:id="rId10"/>
    <p:sldId id="979" r:id="rId11"/>
    <p:sldId id="980" r:id="rId12"/>
    <p:sldId id="981" r:id="rId13"/>
    <p:sldId id="982" r:id="rId14"/>
    <p:sldId id="985" r:id="rId15"/>
    <p:sldId id="986" r:id="rId16"/>
    <p:sldId id="990" r:id="rId17"/>
    <p:sldId id="988" r:id="rId18"/>
    <p:sldId id="987" r:id="rId19"/>
    <p:sldId id="991" r:id="rId20"/>
    <p:sldId id="1016" r:id="rId21"/>
    <p:sldId id="1017" r:id="rId22"/>
    <p:sldId id="992" r:id="rId23"/>
    <p:sldId id="993" r:id="rId24"/>
    <p:sldId id="994" r:id="rId25"/>
    <p:sldId id="995" r:id="rId26"/>
    <p:sldId id="996" r:id="rId27"/>
    <p:sldId id="997" r:id="rId28"/>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CCFF"/>
    <a:srgbClr val="FF3300"/>
    <a:srgbClr val="FFFFCC"/>
    <a:srgbClr val="0000FF"/>
    <a:srgbClr val="FF5050"/>
    <a:srgbClr val="0055FE"/>
    <a:srgbClr val="003366"/>
    <a:srgbClr val="000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06" autoAdjust="0"/>
    <p:restoredTop sz="84765" autoAdjust="0"/>
  </p:normalViewPr>
  <p:slideViewPr>
    <p:cSldViewPr snapToGrid="0">
      <p:cViewPr varScale="1">
        <p:scale>
          <a:sx n="149" d="100"/>
          <a:sy n="149" d="100"/>
        </p:scale>
        <p:origin x="204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BD387C08-5FFB-4845-AB83-5AC4E5D7C182}" type="presOf" srcId="{A3ABF1C5-6607-4F3E-9B8F-187166E021C7}" destId="{539259C9-08D5-480C-924A-BE2430E9EEEA}" srcOrd="0" destOrd="0" presId="urn:microsoft.com/office/officeart/2005/8/layout/arrow2"/>
    <dgm:cxn modelId="{F583028C-1A5D-4128-A79E-2C3DE3839F54}"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15BB5BB2-6DAC-4F72-8A0D-0C6B1E317042}" type="presParOf" srcId="{EF61488E-CF11-45C5-AFCB-942F7D0A789C}" destId="{A79DE4B4-5B99-4700-9681-4432A020B53C}" srcOrd="0" destOrd="0" presId="urn:microsoft.com/office/officeart/2005/8/layout/arrow2"/>
    <dgm:cxn modelId="{12D33B5F-1705-4AC5-A3EF-BFC87C5693C7}" type="presParOf" srcId="{EF61488E-CF11-45C5-AFCB-942F7D0A789C}" destId="{3220C3A4-B3E7-4D15-9EFB-20A972602A63}" srcOrd="1" destOrd="0" presId="urn:microsoft.com/office/officeart/2005/8/layout/arrow2"/>
    <dgm:cxn modelId="{510F0FCC-6BFA-4733-A1B9-E0EAEF4523CB}" type="presParOf" srcId="{3220C3A4-B3E7-4D15-9EFB-20A972602A63}" destId="{7D0F00E7-C4D6-46A7-91B8-88D9D4F6AF0C}" srcOrd="0" destOrd="0" presId="urn:microsoft.com/office/officeart/2005/8/layout/arrow2"/>
    <dgm:cxn modelId="{93AD5333-ABAB-49B5-8FC5-953099296237}"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2B5B29BA-3E60-4545-86D1-3B9E6D531F20}" type="presOf" srcId="{5D18DF81-0CD1-49BE-B4DF-7DC3028B4BA4}" destId="{EF61488E-CF11-45C5-AFCB-942F7D0A789C}" srcOrd="0" destOrd="0" presId="urn:microsoft.com/office/officeart/2005/8/layout/arrow2"/>
    <dgm:cxn modelId="{1B3AB4B6-176D-48B9-A855-0BA0EC8FDD24}"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EE0D10D9-5B49-4B01-BF2C-1A72629AA438}" type="presParOf" srcId="{EF61488E-CF11-45C5-AFCB-942F7D0A789C}" destId="{A79DE4B4-5B99-4700-9681-4432A020B53C}" srcOrd="0" destOrd="0" presId="urn:microsoft.com/office/officeart/2005/8/layout/arrow2"/>
    <dgm:cxn modelId="{8B3C18DC-10A2-4DA6-B7E7-E849AA3C3414}" type="presParOf" srcId="{EF61488E-CF11-45C5-AFCB-942F7D0A789C}" destId="{3220C3A4-B3E7-4D15-9EFB-20A972602A63}" srcOrd="1" destOrd="0" presId="urn:microsoft.com/office/officeart/2005/8/layout/arrow2"/>
    <dgm:cxn modelId="{19BA021D-9336-483A-9B07-020CD346244B}" type="presParOf" srcId="{3220C3A4-B3E7-4D15-9EFB-20A972602A63}" destId="{7D0F00E7-C4D6-46A7-91B8-88D9D4F6AF0C}" srcOrd="0" destOrd="0" presId="urn:microsoft.com/office/officeart/2005/8/layout/arrow2"/>
    <dgm:cxn modelId="{CD7C7CBF-2E4A-4260-B113-227588ECCB7A}"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6540AA39-1BA1-481F-A2E5-B14064DAE54A}" type="presOf" srcId="{5D18DF81-0CD1-49BE-B4DF-7DC3028B4BA4}" destId="{EF61488E-CF11-45C5-AFCB-942F7D0A789C}" srcOrd="0" destOrd="0" presId="urn:microsoft.com/office/officeart/2005/8/layout/arrow2"/>
    <dgm:cxn modelId="{8C520EA6-9D1D-430D-8630-1A9D4CBE9663}"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A2A73B65-D0EF-47AC-A758-9376A57BC663}" type="presParOf" srcId="{EF61488E-CF11-45C5-AFCB-942F7D0A789C}" destId="{A79DE4B4-5B99-4700-9681-4432A020B53C}" srcOrd="0" destOrd="0" presId="urn:microsoft.com/office/officeart/2005/8/layout/arrow2"/>
    <dgm:cxn modelId="{9ACE4FA9-2B18-4887-91D1-643A0F103A7A}" type="presParOf" srcId="{EF61488E-CF11-45C5-AFCB-942F7D0A789C}" destId="{3220C3A4-B3E7-4D15-9EFB-20A972602A63}" srcOrd="1" destOrd="0" presId="urn:microsoft.com/office/officeart/2005/8/layout/arrow2"/>
    <dgm:cxn modelId="{4C3A2AFA-53E1-4E97-A2F9-CCAD90AEC540}" type="presParOf" srcId="{3220C3A4-B3E7-4D15-9EFB-20A972602A63}" destId="{7D0F00E7-C4D6-46A7-91B8-88D9D4F6AF0C}" srcOrd="0" destOrd="0" presId="urn:microsoft.com/office/officeart/2005/8/layout/arrow2"/>
    <dgm:cxn modelId="{E9B0AA47-4F79-4E0C-8CBE-85CFFC14EC37}"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3BDD7502-4845-45DE-B21B-9CDD2850B487}"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B626564C-84CB-4782-86A2-524D14A141E0}" type="presOf" srcId="{A3ABF1C5-6607-4F3E-9B8F-187166E021C7}" destId="{539259C9-08D5-480C-924A-BE2430E9EEEA}" srcOrd="0" destOrd="0" presId="urn:microsoft.com/office/officeart/2005/8/layout/arrow2"/>
    <dgm:cxn modelId="{30821C37-A764-4D7A-8379-D45BA4BE84E8}" type="presParOf" srcId="{EF61488E-CF11-45C5-AFCB-942F7D0A789C}" destId="{A79DE4B4-5B99-4700-9681-4432A020B53C}" srcOrd="0" destOrd="0" presId="urn:microsoft.com/office/officeart/2005/8/layout/arrow2"/>
    <dgm:cxn modelId="{B6934D33-B46A-4FAE-B0AC-FEA3575AF760}" type="presParOf" srcId="{EF61488E-CF11-45C5-AFCB-942F7D0A789C}" destId="{3220C3A4-B3E7-4D15-9EFB-20A972602A63}" srcOrd="1" destOrd="0" presId="urn:microsoft.com/office/officeart/2005/8/layout/arrow2"/>
    <dgm:cxn modelId="{FDD7886D-6527-45E3-AC66-6AB9067119DD}" type="presParOf" srcId="{3220C3A4-B3E7-4D15-9EFB-20A972602A63}" destId="{7D0F00E7-C4D6-46A7-91B8-88D9D4F6AF0C}" srcOrd="0" destOrd="0" presId="urn:microsoft.com/office/officeart/2005/8/layout/arrow2"/>
    <dgm:cxn modelId="{14AD48AC-492C-46D5-8992-B041F628ED39}"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6BDFB44E-6772-442B-A627-AAAD12B0BF13}" type="presOf" srcId="{5D18DF81-0CD1-49BE-B4DF-7DC3028B4BA4}" destId="{EF61488E-CF11-45C5-AFCB-942F7D0A789C}" srcOrd="0" destOrd="0" presId="urn:microsoft.com/office/officeart/2005/8/layout/arrow2"/>
    <dgm:cxn modelId="{F8234A7D-DA00-412A-82AA-6C8933DB7614}"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87105917-61FB-4011-8405-5D5F5A0ABBD2}" type="presParOf" srcId="{EF61488E-CF11-45C5-AFCB-942F7D0A789C}" destId="{A79DE4B4-5B99-4700-9681-4432A020B53C}" srcOrd="0" destOrd="0" presId="urn:microsoft.com/office/officeart/2005/8/layout/arrow2"/>
    <dgm:cxn modelId="{333282B1-935C-4339-BB8E-62D547E91EE8}" type="presParOf" srcId="{EF61488E-CF11-45C5-AFCB-942F7D0A789C}" destId="{3220C3A4-B3E7-4D15-9EFB-20A972602A63}" srcOrd="1" destOrd="0" presId="urn:microsoft.com/office/officeart/2005/8/layout/arrow2"/>
    <dgm:cxn modelId="{AEB70A7C-213D-4422-B988-671C72172108}" type="presParOf" srcId="{3220C3A4-B3E7-4D15-9EFB-20A972602A63}" destId="{7D0F00E7-C4D6-46A7-91B8-88D9D4F6AF0C}" srcOrd="0" destOrd="0" presId="urn:microsoft.com/office/officeart/2005/8/layout/arrow2"/>
    <dgm:cxn modelId="{D575A5A3-0F23-4B04-BBE0-0E6A02B10C20}"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smtClean="0">
              <a:solidFill>
                <a:srgbClr val="FF5050"/>
              </a:solidFill>
            </a:rPr>
            <a:t>代码实例</a:t>
          </a:r>
          <a:endParaRPr lang="en-US" altLang="zh-CN" b="1" dirty="0" smtClean="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t>
        <a:bodyPr/>
        <a:lstStyle/>
        <a:p>
          <a:endParaRPr lang="zh-CN" altLang="en-US"/>
        </a:p>
      </dgm:t>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8DC324AE-C0BA-4609-91BC-C6000280BBBE}"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EEDFC8BC-B08A-43A9-A3A6-B04297DDBF65}" type="presOf" srcId="{A3ABF1C5-6607-4F3E-9B8F-187166E021C7}" destId="{539259C9-08D5-480C-924A-BE2430E9EEEA}" srcOrd="0" destOrd="0" presId="urn:microsoft.com/office/officeart/2005/8/layout/arrow2"/>
    <dgm:cxn modelId="{FA68A849-3DDE-4098-ABEF-CB160A35B83E}" type="presParOf" srcId="{EF61488E-CF11-45C5-AFCB-942F7D0A789C}" destId="{A79DE4B4-5B99-4700-9681-4432A020B53C}" srcOrd="0" destOrd="0" presId="urn:microsoft.com/office/officeart/2005/8/layout/arrow2"/>
    <dgm:cxn modelId="{585287BD-D962-41F2-80B7-FB8D567DB3BF}" type="presParOf" srcId="{EF61488E-CF11-45C5-AFCB-942F7D0A789C}" destId="{3220C3A4-B3E7-4D15-9EFB-20A972602A63}" srcOrd="1" destOrd="0" presId="urn:microsoft.com/office/officeart/2005/8/layout/arrow2"/>
    <dgm:cxn modelId="{A533CFFD-406A-4E93-B4F0-94AD45DDD4CB}" type="presParOf" srcId="{3220C3A4-B3E7-4D15-9EFB-20A972602A63}" destId="{7D0F00E7-C4D6-46A7-91B8-88D9D4F6AF0C}" srcOrd="0" destOrd="0" presId="urn:microsoft.com/office/officeart/2005/8/layout/arrow2"/>
    <dgm:cxn modelId="{7983D50C-EDFA-403F-B77E-1ED1C93D23C2}"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smtClean="0">
              <a:solidFill>
                <a:srgbClr val="FF5050"/>
              </a:solidFill>
            </a:rPr>
            <a:t>代码实例</a:t>
          </a:r>
          <a:endParaRPr lang="en-US" altLang="zh-CN" sz="2000" b="1" kern="1200" dirty="0" smtClean="0">
            <a:solidFill>
              <a:srgbClr val="FF5050"/>
            </a:solidFill>
          </a:endParaRPr>
        </a:p>
      </dsp:txBody>
      <dsp:txXfrm>
        <a:off x="594073" y="806798"/>
        <a:ext cx="1139100" cy="47571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pPr/>
              <a:t>2019/4/29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pPr/>
              <a:t>‹#›</a:t>
            </a:fld>
            <a:endParaRPr lang="zh-CN" altLang="en-US"/>
          </a:p>
        </p:txBody>
      </p:sp>
    </p:spTree>
    <p:extLst>
      <p:ext uri="{BB962C8B-B14F-4D97-AF65-F5344CB8AC3E}">
        <p14:creationId xmlns:p14="http://schemas.microsoft.com/office/powerpoint/2010/main" val="1112369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FF47F261-1A46-4EE7-92E8-38CF68948EA5}" type="slidenum">
              <a:rPr lang="en-US" altLang="zh-CN"/>
              <a:pPr>
                <a:defRPr/>
              </a:pPr>
              <a:t>‹#›</a:t>
            </a:fld>
            <a:endParaRPr lang="en-US" altLang="zh-CN"/>
          </a:p>
        </p:txBody>
      </p:sp>
    </p:spTree>
    <p:extLst>
      <p:ext uri="{BB962C8B-B14F-4D97-AF65-F5344CB8AC3E}">
        <p14:creationId xmlns:p14="http://schemas.microsoft.com/office/powerpoint/2010/main" val="1801766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2</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2</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smtClean="0"/>
          </a:p>
        </p:txBody>
      </p:sp>
    </p:spTree>
    <p:extLst>
      <p:ext uri="{BB962C8B-B14F-4D97-AF65-F5344CB8AC3E}">
        <p14:creationId xmlns:p14="http://schemas.microsoft.com/office/powerpoint/2010/main" val="342807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15</a:t>
            </a:fld>
            <a:endParaRPr lang="en-US" altLang="zh-CN"/>
          </a:p>
        </p:txBody>
      </p:sp>
    </p:spTree>
    <p:extLst>
      <p:ext uri="{BB962C8B-B14F-4D97-AF65-F5344CB8AC3E}">
        <p14:creationId xmlns:p14="http://schemas.microsoft.com/office/powerpoint/2010/main" val="256607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headEnd/>
            <a:tailEnd/>
          </a:ln>
          <a:effectLst/>
        </p:spPr>
        <p:txBody>
          <a:bodyPr anchor="ctr"/>
          <a:lstStyle/>
          <a:p>
            <a:pPr>
              <a:defRPr/>
            </a:pPr>
            <a:r>
              <a:rPr lang="zh-CN" altLang="en-US" sz="4000" b="1">
                <a:solidFill>
                  <a:schemeClr val="tx2"/>
                </a:solidFill>
                <a:latin typeface="Times New Roman" pitchFamily="18" charset="0"/>
                <a:ea typeface="楷体_GB2312" pitchFamily="49" charset="-122"/>
              </a:rPr>
              <a:t>嵌入式系统原理及应用教程</a:t>
            </a:r>
          </a:p>
        </p:txBody>
      </p:sp>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F70240DA-EB96-4F40-84C4-D5F1041F672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848429C6-C7EE-4A8B-920C-0A2E933DE9F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9725"/>
            <a:ext cx="8229600" cy="5248275"/>
          </a:xfrm>
        </p:spPr>
        <p:txBody>
          <a:bodyPr/>
          <a:lstStyle/>
          <a:p>
            <a:pPr lvl="0"/>
            <a:r>
              <a:rPr lang="zh-CN" altLang="en-US" noProof="0" smtClean="0"/>
              <a:t>单击图标添加表格</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04FAEB68-EDE1-48E0-9731-A062AD7C29B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8A4DD4F-F5BB-4C48-A429-261A15828944}"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976FD8E-BC0E-4FAF-929B-42DBCDE07A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5E7EA5F2-D70B-4ADF-8D00-163612D8331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3FA8F371-DDBB-4ED1-BC19-B8BB83E45EA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a:ln/>
        </p:spPr>
        <p:txBody>
          <a:bodyPr/>
          <a:lstStyle>
            <a:lvl1pPr>
              <a:defRPr/>
            </a:lvl1pPr>
          </a:lstStyle>
          <a:p>
            <a:pPr>
              <a:defRPr/>
            </a:pPr>
            <a:fld id="{97F17537-8E0B-4F5F-BFD9-33F8F2A7894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FE7F327-47C0-400D-A77B-0C0707B3FD6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C0E61320-1ABB-4935-A69F-A831F91BA37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B2E3E282-F83E-4758-89AA-989A0A77927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一级标题</a:t>
            </a:r>
          </a:p>
          <a:p>
            <a:pPr lvl="1"/>
            <a:r>
              <a:rPr lang="zh-CN" altLang="en-US" dirty="0" smtClean="0"/>
              <a:t>二级标题</a:t>
            </a:r>
          </a:p>
          <a:p>
            <a:pPr lvl="2"/>
            <a:r>
              <a:rPr lang="zh-CN" altLang="en-US" dirty="0" smtClean="0"/>
              <a:t>三级标题</a:t>
            </a:r>
          </a:p>
        </p:txBody>
      </p:sp>
      <p:sp>
        <p:nvSpPr>
          <p:cNvPr id="3075" name="Rectangle 3"/>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20E04964-1779-4DED-89F8-0FA911829D34}" type="slidenum">
              <a:rPr lang="en-US" altLang="zh-CN"/>
              <a:pPr>
                <a:defRPr/>
              </a:pPr>
              <a:t>‹#›</a:t>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dirty="0" smtClean="0"/>
          </a:p>
        </p:txBody>
      </p:sp>
      <p:sp>
        <p:nvSpPr>
          <p:cNvPr id="9" name="Rectangle 11"/>
          <p:cNvSpPr txBox="1">
            <a:spLocks noChangeArrowheads="1"/>
          </p:cNvSpPr>
          <p:nvPr userDrawn="1"/>
        </p:nvSpPr>
        <p:spPr bwMode="auto">
          <a:xfrm>
            <a:off x="0" y="6553200"/>
            <a:ext cx="1371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1">
                <a:solidFill>
                  <a:schemeClr val="folHlink"/>
                </a:solidFill>
                <a:latin typeface="文鼎中特广告体" pitchFamily="33" charset="-122"/>
                <a:ea typeface="文鼎中特广告体" pitchFamily="33"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23D804F-CB2E-4D21-90F0-166AB85DBCC4}" type="datetime1">
              <a:rPr kumimoji="0" lang="zh-CN" altLang="en-US" sz="1400" b="1" i="0" u="none" strike="noStrike" kern="1200" cap="none" spc="0" normalizeH="0" baseline="0" noProof="0" smtClean="0">
                <a:ln>
                  <a:noFill/>
                </a:ln>
                <a:solidFill>
                  <a:srgbClr val="0000FF"/>
                </a:solidFill>
                <a:effectLst/>
                <a:uLnTx/>
                <a:uFillTx/>
                <a:latin typeface="文鼎中特广告体" pitchFamily="33" charset="-122"/>
                <a:ea typeface="文鼎中特广告体" pitchFamily="33"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2019/4/29</a:t>
            </a:fld>
            <a:endParaRPr kumimoji="0" lang="en-US" altLang="zh-CN" sz="1400" b="1" i="0" u="none" strike="noStrike" kern="1200" cap="none" spc="0" normalizeH="0" baseline="0" noProof="0" dirty="0">
              <a:ln>
                <a:noFill/>
              </a:ln>
              <a:solidFill>
                <a:srgbClr val="0000FF"/>
              </a:solidFill>
              <a:effectLst/>
              <a:uLnTx/>
              <a:uFillTx/>
              <a:latin typeface="文鼎中特广告体" pitchFamily="33" charset="-122"/>
              <a:ea typeface="文鼎中特广告体" pitchFamily="33" charset="-122"/>
              <a:cs typeface="+mn-cs"/>
            </a:endParaRPr>
          </a:p>
        </p:txBody>
      </p:sp>
      <p:sp>
        <p:nvSpPr>
          <p:cNvPr id="10" name="Rectangle 13"/>
          <p:cNvSpPr txBox="1">
            <a:spLocks noChangeArrowheads="1"/>
          </p:cNvSpPr>
          <p:nvPr userDrawn="1"/>
        </p:nvSpPr>
        <p:spPr bwMode="auto">
          <a:xfrm>
            <a:off x="0" y="6172200"/>
            <a:ext cx="533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400" b="1" i="0" u="none" strike="noStrike" kern="1200" cap="none" spc="0" normalizeH="0" baseline="0" noProof="0" smtClean="0">
                <a:ln>
                  <a:noFill/>
                </a:ln>
                <a:solidFill>
                  <a:srgbClr val="0000FF"/>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1" i="0" u="none" strike="noStrike" kern="1200" cap="none" spc="0" normalizeH="0" baseline="0" noProof="0" dirty="0">
              <a:ln>
                <a:noFill/>
              </a:ln>
              <a:solidFill>
                <a:srgbClr val="0000FF"/>
              </a:solidFill>
              <a:effectLst/>
              <a:uLnTx/>
              <a:uFillTx/>
              <a:latin typeface="文鼎中特广告体" pitchFamily="33" charset="-122"/>
              <a:ea typeface="文鼎中特广告体" pitchFamily="33" charset="-122"/>
              <a:cs typeface="+mn-cs"/>
            </a:endParaRPr>
          </a:p>
        </p:txBody>
      </p:sp>
      <p:sp>
        <p:nvSpPr>
          <p:cNvPr id="11" name="Line 8"/>
          <p:cNvSpPr>
            <a:spLocks noChangeShapeType="1"/>
          </p:cNvSpPr>
          <p:nvPr userDrawn="1"/>
        </p:nvSpPr>
        <p:spPr bwMode="auto">
          <a:xfrm>
            <a:off x="228600" y="1071563"/>
            <a:ext cx="8686800" cy="0"/>
          </a:xfrm>
          <a:prstGeom prst="line">
            <a:avLst/>
          </a:prstGeom>
          <a:noFill/>
          <a:ln w="57150" cmpd="thinThick">
            <a:solidFill>
              <a:schemeClr val="bg2"/>
            </a:solidFill>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5pPr>
      <a:lvl6pPr marL="4572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6pPr>
      <a:lvl7pPr marL="9144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7pPr>
      <a:lvl8pPr marL="13716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8pPr>
      <a:lvl9pPr marL="18288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5pPr>
      <a:lvl6pPr marL="25146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6pPr>
      <a:lvl7pPr marL="29718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7pPr>
      <a:lvl8pPr marL="34290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8pPr>
      <a:lvl9pPr marL="38862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214414" y="1857375"/>
            <a:ext cx="6500813" cy="785813"/>
          </a:xfrm>
          <a:prstGeom prst="rect">
            <a:avLst/>
          </a:prstGeom>
        </p:spPr>
        <p:txBody>
          <a:bodyPr/>
          <a:lstStyle/>
          <a:p>
            <a:pPr algn="ctr">
              <a:defRPr/>
            </a:pPr>
            <a:r>
              <a:rPr lang="en-US" altLang="zh-CN" sz="4000" b="1" kern="0" dirty="0" smtClean="0">
                <a:solidFill>
                  <a:srgbClr val="0000CC"/>
                </a:solidFill>
                <a:latin typeface="Times" pitchFamily="18" charset="0"/>
                <a:ea typeface="+mj-ea"/>
                <a:cs typeface="+mj-cs"/>
              </a:rPr>
              <a:t>《</a:t>
            </a:r>
            <a:r>
              <a:rPr lang="zh-CN" altLang="en-US" sz="4000" b="1" kern="0" dirty="0" smtClean="0">
                <a:solidFill>
                  <a:srgbClr val="0000CC"/>
                </a:solidFill>
                <a:latin typeface="Times" pitchFamily="18" charset="0"/>
                <a:ea typeface="+mj-ea"/>
                <a:cs typeface="+mj-cs"/>
              </a:rPr>
              <a:t>操作系统</a:t>
            </a:r>
            <a:r>
              <a:rPr lang="en-US" altLang="zh-CN" sz="4000" b="1" kern="0" dirty="0" smtClean="0">
                <a:solidFill>
                  <a:srgbClr val="0000CC"/>
                </a:solidFill>
                <a:latin typeface="Times" pitchFamily="18" charset="0"/>
                <a:ea typeface="+mj-ea"/>
                <a:cs typeface="+mj-cs"/>
              </a:rPr>
              <a:t>》</a:t>
            </a:r>
            <a:endParaRPr lang="en-US" altLang="zh-CN" sz="4000" b="1" kern="0" dirty="0">
              <a:solidFill>
                <a:srgbClr val="0000CC"/>
              </a:solidFill>
              <a:latin typeface="Times" pitchFamily="18" charset="0"/>
              <a:ea typeface="+mj-ea"/>
              <a:cs typeface="+mj-cs"/>
            </a:endParaRPr>
          </a:p>
          <a:p>
            <a:pPr algn="ctr">
              <a:defRPr/>
            </a:pPr>
            <a:endParaRPr lang="zh-CN" altLang="zh-CN" sz="3600" kern="0" dirty="0">
              <a:solidFill>
                <a:schemeClr val="accent1"/>
              </a:solidFill>
              <a:latin typeface="Times" pitchFamily="18" charset="0"/>
              <a:ea typeface="+mj-ea"/>
              <a:cs typeface="+mj-cs"/>
            </a:endParaRPr>
          </a:p>
        </p:txBody>
      </p:sp>
      <p:sp>
        <p:nvSpPr>
          <p:cNvPr id="20" name="Rectangle 2"/>
          <p:cNvSpPr txBox="1">
            <a:spLocks noChangeArrowheads="1"/>
          </p:cNvSpPr>
          <p:nvPr/>
        </p:nvSpPr>
        <p:spPr>
          <a:xfrm>
            <a:off x="493709" y="3071816"/>
            <a:ext cx="7935943" cy="785812"/>
          </a:xfrm>
          <a:prstGeom prst="rect">
            <a:avLst/>
          </a:prstGeom>
        </p:spPr>
        <p:txBody>
          <a:bodyPr/>
          <a:lstStyle/>
          <a:p>
            <a:pPr algn="ctr">
              <a:defRPr/>
            </a:pPr>
            <a:r>
              <a:rPr lang="en-US" altLang="zh-CN" sz="3200" b="1" kern="0" dirty="0">
                <a:solidFill>
                  <a:srgbClr val="0000CC"/>
                </a:solidFill>
                <a:latin typeface="+mj-lt"/>
                <a:ea typeface="+mj-ea"/>
                <a:cs typeface="+mj-cs"/>
              </a:rPr>
              <a:t>Linux</a:t>
            </a:r>
            <a:r>
              <a:rPr lang="zh-CN" altLang="en-US" sz="3200" b="1" kern="0" dirty="0">
                <a:solidFill>
                  <a:srgbClr val="0000CC"/>
                </a:solidFill>
                <a:latin typeface="+mj-lt"/>
                <a:ea typeface="+mj-ea"/>
                <a:cs typeface="+mj-cs"/>
              </a:rPr>
              <a:t>系统编程（信号）</a:t>
            </a:r>
            <a:endParaRPr lang="zh-CN" altLang="zh-CN" sz="3200" b="1" kern="0" dirty="0">
              <a:solidFill>
                <a:srgbClr val="0000CC"/>
              </a:solidFill>
              <a:latin typeface="+mj-lt"/>
              <a:ea typeface="+mj-ea"/>
              <a:cs typeface="+mj-cs"/>
            </a:endParaRPr>
          </a:p>
        </p:txBody>
      </p:sp>
      <p:sp>
        <p:nvSpPr>
          <p:cNvPr id="2" name="矩形 1"/>
          <p:cNvSpPr/>
          <p:nvPr/>
        </p:nvSpPr>
        <p:spPr bwMode="auto">
          <a:xfrm>
            <a:off x="178904" y="775252"/>
            <a:ext cx="8865705" cy="675861"/>
          </a:xfrm>
          <a:prstGeom prst="rect">
            <a:avLst/>
          </a:prstGeom>
          <a:solidFill>
            <a:srgbClr val="FFFFFF"/>
          </a:solidFill>
          <a:ln w="9525">
            <a:noFill/>
            <a:round/>
            <a:headEnd/>
            <a:tailEnd/>
          </a:ln>
        </p:spPr>
        <p:txBody>
          <a:bodyPr rtlCol="0" anchor="ctr"/>
          <a:lstStyle/>
          <a:p>
            <a:pPr algn="ctr"/>
            <a:endParaRPr lang="zh-CN" altLang="en-US" sz="1600" b="1" dirty="0">
              <a:solidFill>
                <a:srgbClr val="0000CC"/>
              </a:solidFill>
              <a:latin typeface="+mn-ea"/>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20" y="1202803"/>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a:t>
            </a:r>
            <a:r>
              <a:rPr kumimoji="0" lang="en-US" altLang="zh-CN" sz="2400" b="1" kern="10" dirty="0" smtClean="0">
                <a:solidFill>
                  <a:schemeClr val="tx1"/>
                </a:solidFill>
                <a:latin typeface="+mn-ea"/>
              </a:rPr>
              <a:t>alarm( )</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6" name="表格 5"/>
          <p:cNvGraphicFramePr>
            <a:graphicFrameLocks noGrp="1"/>
          </p:cNvGraphicFramePr>
          <p:nvPr/>
        </p:nvGraphicFramePr>
        <p:xfrm>
          <a:off x="976449" y="2289261"/>
          <a:ext cx="7229574" cy="1787587"/>
        </p:xfrm>
        <a:graphic>
          <a:graphicData uri="http://schemas.openxmlformats.org/drawingml/2006/table">
            <a:tbl>
              <a:tblPr firstRow="1" bandRow="1">
                <a:tableStyleId>{D7AC3CCA-C797-4891-BE02-D94E43425B78}</a:tableStyleId>
              </a:tblPr>
              <a:tblGrid>
                <a:gridCol w="1606572"/>
                <a:gridCol w="5623002"/>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unistd.h</a:t>
                      </a:r>
                      <a:r>
                        <a:rPr lang="en-US" altLang="zh-CN" sz="1600" b="0" dirty="0" smtClean="0">
                          <a:latin typeface="+mn-ea"/>
                          <a:ea typeface="+mn-ea"/>
                        </a:rPr>
                        <a:t>&gt;</a:t>
                      </a:r>
                    </a:p>
                    <a:p>
                      <a:r>
                        <a:rPr lang="en-US" altLang="zh-CN" sz="1600" b="1" dirty="0" smtClean="0">
                          <a:solidFill>
                            <a:srgbClr val="FF0000"/>
                          </a:solidFill>
                          <a:latin typeface="+mn-ea"/>
                          <a:ea typeface="+mn-ea"/>
                        </a:rPr>
                        <a:t>unsigned </a:t>
                      </a:r>
                      <a:r>
                        <a:rPr lang="en-US" altLang="zh-CN" sz="1600" b="1" dirty="0" err="1" smtClean="0">
                          <a:solidFill>
                            <a:srgbClr val="FF0000"/>
                          </a:solidFill>
                          <a:latin typeface="+mn-ea"/>
                          <a:ea typeface="+mn-ea"/>
                        </a:rPr>
                        <a:t>int</a:t>
                      </a:r>
                      <a:r>
                        <a:rPr lang="en-US" altLang="zh-CN" sz="1600" b="1" baseline="0" dirty="0" smtClean="0">
                          <a:solidFill>
                            <a:srgbClr val="FF0000"/>
                          </a:solidFill>
                          <a:latin typeface="+mn-ea"/>
                          <a:ea typeface="+mn-ea"/>
                        </a:rPr>
                        <a:t>  alarm</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unsigned</a:t>
                      </a:r>
                      <a:r>
                        <a:rPr lang="zh-CN" altLang="en-US" sz="1600" b="1" baseline="0" dirty="0" smtClean="0">
                          <a:solidFill>
                            <a:srgbClr val="FF0000"/>
                          </a:solidFill>
                          <a:latin typeface="+mn-ea"/>
                          <a:ea typeface="+mn-ea"/>
                        </a:rPr>
                        <a:t> </a:t>
                      </a:r>
                      <a:r>
                        <a:rPr lang="en-US" altLang="zh-CN" sz="1600" b="1" baseline="0" dirty="0" err="1" smtClean="0">
                          <a:solidFill>
                            <a:srgbClr val="FF0000"/>
                          </a:solidFill>
                          <a:latin typeface="+mn-ea"/>
                          <a:ea typeface="+mn-ea"/>
                        </a:rPr>
                        <a:t>int</a:t>
                      </a:r>
                      <a:r>
                        <a:rPr lang="en-US" altLang="zh-CN" sz="1600" b="1" baseline="0" dirty="0" smtClean="0">
                          <a:solidFill>
                            <a:srgbClr val="FF0000"/>
                          </a:solidFill>
                          <a:latin typeface="+mn-ea"/>
                          <a:ea typeface="+mn-ea"/>
                        </a:rPr>
                        <a:t>  seconds</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a:t>
                      </a:r>
                      <a:endParaRPr lang="zh-CN" altLang="en-US" sz="1600" b="1" dirty="0">
                        <a:solidFill>
                          <a:srgbClr val="FF0000"/>
                        </a:solidFill>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Seconds</a:t>
                      </a:r>
                      <a:r>
                        <a:rPr lang="zh-CN" altLang="en-US" sz="1600" b="0" dirty="0" smtClean="0">
                          <a:latin typeface="+mn-ea"/>
                          <a:ea typeface="+mn-ea"/>
                        </a:rPr>
                        <a:t>指定秒数</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如果调用此</a:t>
                      </a:r>
                      <a:r>
                        <a:rPr lang="en-US" altLang="zh-CN" sz="1600" b="0" dirty="0" smtClean="0">
                          <a:latin typeface="+mn-ea"/>
                          <a:ea typeface="+mn-ea"/>
                        </a:rPr>
                        <a:t>alarm()</a:t>
                      </a:r>
                      <a:r>
                        <a:rPr lang="zh-CN" altLang="en-US" sz="1600" b="0" dirty="0" smtClean="0">
                          <a:latin typeface="+mn-ea"/>
                          <a:ea typeface="+mn-ea"/>
                        </a:rPr>
                        <a:t>前，进程中已经设置了闹钟时间，则返回一个闹钟时间的剩余时间，否则返回</a:t>
                      </a:r>
                      <a:r>
                        <a:rPr lang="en-US" altLang="zh-CN" sz="1600" b="0" dirty="0" smtClean="0">
                          <a:latin typeface="+mn-ea"/>
                          <a:ea typeface="+mn-ea"/>
                        </a:rPr>
                        <a:t>0</a:t>
                      </a:r>
                    </a:p>
                    <a:p>
                      <a:r>
                        <a:rPr lang="zh-CN" altLang="en-US" sz="1600" b="0" dirty="0" smtClean="0">
                          <a:latin typeface="+mn-ea"/>
                          <a:ea typeface="+mn-ea"/>
                        </a:rPr>
                        <a:t>出错：返回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7" name="矩形 6"/>
          <p:cNvSpPr/>
          <p:nvPr/>
        </p:nvSpPr>
        <p:spPr>
          <a:xfrm>
            <a:off x="929496" y="1731981"/>
            <a:ext cx="4330994" cy="499624"/>
          </a:xfrm>
          <a:prstGeom prst="rect">
            <a:avLst/>
          </a:prstGeom>
        </p:spPr>
        <p:txBody>
          <a:bodyPr wrap="square">
            <a:spAutoFit/>
          </a:bodyPr>
          <a:lstStyle/>
          <a:p>
            <a:pPr>
              <a:lnSpc>
                <a:spcPct val="150000"/>
              </a:lnSpc>
              <a:spcBef>
                <a:spcPts val="600"/>
              </a:spcBef>
            </a:pPr>
            <a:r>
              <a:rPr lang="en-US" altLang="zh-CN" sz="2000" b="1" dirty="0" smtClean="0">
                <a:solidFill>
                  <a:srgbClr val="0000CC"/>
                </a:solidFill>
                <a:latin typeface="+mn-ea"/>
                <a:ea typeface="+mn-ea"/>
              </a:rPr>
              <a:t>alarm()</a:t>
            </a:r>
            <a:r>
              <a:rPr lang="zh-CN" altLang="en-US" sz="2000" b="1" dirty="0" smtClean="0">
                <a:solidFill>
                  <a:srgbClr val="0000CC"/>
                </a:solidFill>
                <a:latin typeface="+mn-ea"/>
                <a:ea typeface="+mn-ea"/>
              </a:rPr>
              <a:t>为闹钟函数</a:t>
            </a:r>
            <a:endParaRPr lang="en-US" altLang="zh-CN" sz="2000" b="1" dirty="0" smtClean="0">
              <a:solidFill>
                <a:srgbClr val="0000CC"/>
              </a:solidFill>
              <a:latin typeface="+mn-ea"/>
              <a:ea typeface="+mn-ea"/>
            </a:endParaRPr>
          </a:p>
        </p:txBody>
      </p:sp>
      <p:sp>
        <p:nvSpPr>
          <p:cNvPr id="13" name="矩形 12"/>
          <p:cNvSpPr/>
          <p:nvPr/>
        </p:nvSpPr>
        <p:spPr>
          <a:xfrm>
            <a:off x="942047" y="4089685"/>
            <a:ext cx="7395129" cy="2323713"/>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函数说明：</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zh-CN" altLang="en-US" sz="2000" b="1" dirty="0" smtClean="0">
                <a:solidFill>
                  <a:srgbClr val="0000CC"/>
                </a:solidFill>
                <a:latin typeface="+mn-ea"/>
                <a:ea typeface="+mn-ea"/>
              </a:rPr>
              <a:t>进程可以通过调用</a:t>
            </a:r>
            <a:r>
              <a:rPr lang="en-US" altLang="zh-CN" sz="2000" b="1" dirty="0" smtClean="0">
                <a:solidFill>
                  <a:srgbClr val="0000CC"/>
                </a:solidFill>
                <a:latin typeface="+mn-ea"/>
                <a:ea typeface="+mn-ea"/>
              </a:rPr>
              <a:t>alarm</a:t>
            </a:r>
            <a:r>
              <a:rPr lang="zh-CN" altLang="en-US" sz="2000" b="1" dirty="0" smtClean="0">
                <a:solidFill>
                  <a:srgbClr val="0000CC"/>
                </a:solidFill>
                <a:latin typeface="+mn-ea"/>
                <a:ea typeface="+mn-ea"/>
              </a:rPr>
              <a:t>函数在经过</a:t>
            </a:r>
            <a:r>
              <a:rPr lang="zh-CN" altLang="en-US" sz="2000" b="1" dirty="0" smtClean="0">
                <a:solidFill>
                  <a:srgbClr val="C00000"/>
                </a:solidFill>
                <a:latin typeface="+mn-ea"/>
                <a:ea typeface="+mn-ea"/>
              </a:rPr>
              <a:t>自变量</a:t>
            </a:r>
            <a:r>
              <a:rPr lang="en-US" altLang="zh-CN" sz="2000" b="1" dirty="0" smtClean="0">
                <a:solidFill>
                  <a:srgbClr val="C00000"/>
                </a:solidFill>
                <a:latin typeface="+mn-ea"/>
                <a:ea typeface="+mn-ea"/>
              </a:rPr>
              <a:t>seconds</a:t>
            </a:r>
            <a:r>
              <a:rPr lang="zh-CN" altLang="en-US" sz="2000" b="1" dirty="0" smtClean="0">
                <a:solidFill>
                  <a:srgbClr val="0000CC"/>
                </a:solidFill>
                <a:latin typeface="+mn-ea"/>
                <a:ea typeface="+mn-ea"/>
              </a:rPr>
              <a:t>指定的秒数后，发送一个</a:t>
            </a:r>
            <a:r>
              <a:rPr lang="en-US" altLang="zh-CN" sz="2000" b="1" dirty="0" smtClean="0">
                <a:solidFill>
                  <a:srgbClr val="0000CC"/>
                </a:solidFill>
                <a:latin typeface="+mn-ea"/>
                <a:ea typeface="+mn-ea"/>
              </a:rPr>
              <a:t>SIGALRM</a:t>
            </a:r>
            <a:r>
              <a:rPr lang="zh-CN" altLang="en-US" sz="2000" b="1" dirty="0" smtClean="0">
                <a:solidFill>
                  <a:srgbClr val="0000CC"/>
                </a:solidFill>
                <a:latin typeface="+mn-ea"/>
                <a:ea typeface="+mn-ea"/>
              </a:rPr>
              <a:t>信号，传送给当前进程。</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zh-CN" altLang="en-US" sz="2000" b="1" dirty="0" smtClean="0">
                <a:solidFill>
                  <a:srgbClr val="0000CC"/>
                </a:solidFill>
                <a:latin typeface="+mn-ea"/>
                <a:ea typeface="+mn-ea"/>
              </a:rPr>
              <a:t>如果在接收到</a:t>
            </a:r>
            <a:r>
              <a:rPr lang="en-US" altLang="zh-CN" sz="2000" b="1" dirty="0" smtClean="0">
                <a:solidFill>
                  <a:srgbClr val="0000CC"/>
                </a:solidFill>
                <a:latin typeface="+mn-ea"/>
                <a:ea typeface="+mn-ea"/>
              </a:rPr>
              <a:t>SIGALRM</a:t>
            </a:r>
            <a:r>
              <a:rPr lang="zh-CN" altLang="en-US" sz="2000" b="1" dirty="0" smtClean="0">
                <a:solidFill>
                  <a:srgbClr val="0000CC"/>
                </a:solidFill>
                <a:latin typeface="+mn-ea"/>
                <a:ea typeface="+mn-ea"/>
              </a:rPr>
              <a:t>信号之前再次调用</a:t>
            </a:r>
            <a:r>
              <a:rPr lang="en-US" altLang="zh-CN" sz="2000" b="1" dirty="0" smtClean="0">
                <a:solidFill>
                  <a:srgbClr val="0000CC"/>
                </a:solidFill>
                <a:latin typeface="+mn-ea"/>
                <a:ea typeface="+mn-ea"/>
              </a:rPr>
              <a:t>alarm</a:t>
            </a:r>
            <a:r>
              <a:rPr lang="zh-CN" altLang="en-US" sz="2000" b="1" dirty="0" smtClean="0">
                <a:solidFill>
                  <a:srgbClr val="0000CC"/>
                </a:solidFill>
                <a:latin typeface="+mn-ea"/>
                <a:ea typeface="+mn-ea"/>
              </a:rPr>
              <a:t>函数，则闹钟重新开始计时。</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zh-CN" altLang="en-US" sz="2000" b="1" dirty="0" smtClean="0">
                <a:solidFill>
                  <a:srgbClr val="0000CC"/>
                </a:solidFill>
                <a:latin typeface="+mn-ea"/>
                <a:ea typeface="+mn-ea"/>
              </a:rPr>
              <a:t>每个进程只能有一个闹钟进程。</a:t>
            </a:r>
            <a:endParaRPr lang="en-US" altLang="zh-CN" sz="2000" b="1" dirty="0" smtClean="0">
              <a:solidFill>
                <a:srgbClr val="0000CC"/>
              </a:solidFill>
              <a:latin typeface="+mn-ea"/>
              <a:ea typeface="+mn-ea"/>
            </a:endParaRP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2311346" y="2424328"/>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p:cNvSpPr/>
          <p:nvPr/>
        </p:nvSpPr>
        <p:spPr>
          <a:xfrm>
            <a:off x="4362272" y="2745679"/>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smtClean="0">
                <a:solidFill>
                  <a:srgbClr val="C00000"/>
                </a:solidFill>
                <a:latin typeface="+mn-ea"/>
                <a:ea typeface="+mn-ea"/>
              </a:rPr>
              <a:t>alarm.c</a:t>
            </a:r>
            <a:endParaRPr lang="en-US" altLang="zh-CN" sz="2000" b="1" dirty="0" smtClean="0">
              <a:solidFill>
                <a:srgbClr val="C00000"/>
              </a:solidFill>
              <a:latin typeface="+mn-ea"/>
              <a:ea typeface="+mn-ea"/>
            </a:endParaRPr>
          </a:p>
        </p:txBody>
      </p:sp>
      <p:sp>
        <p:nvSpPr>
          <p:cNvPr id="19" name="矩形 18"/>
          <p:cNvSpPr/>
          <p:nvPr/>
        </p:nvSpPr>
        <p:spPr>
          <a:xfrm>
            <a:off x="325101" y="1249674"/>
            <a:ext cx="7753889" cy="499624"/>
          </a:xfrm>
          <a:prstGeom prst="rect">
            <a:avLst/>
          </a:prstGeom>
        </p:spPr>
        <p:txBody>
          <a:bodyPr wrap="square">
            <a:spAutoFit/>
          </a:bodyPr>
          <a:lstStyle/>
          <a:p>
            <a:pPr indent="457200">
              <a:lnSpc>
                <a:spcPct val="150000"/>
              </a:lnSpc>
              <a:spcBef>
                <a:spcPts val="600"/>
              </a:spcBef>
            </a:pPr>
            <a:r>
              <a:rPr lang="en-US" altLang="zh-CN" sz="2000" b="1" dirty="0" smtClean="0">
                <a:solidFill>
                  <a:srgbClr val="C00000"/>
                </a:solidFill>
                <a:latin typeface="+mn-ea"/>
                <a:ea typeface="+mn-ea"/>
              </a:rPr>
              <a:t>alarm</a:t>
            </a:r>
            <a:r>
              <a:rPr lang="zh-CN" altLang="en-US" sz="2000" b="1" dirty="0" smtClean="0">
                <a:solidFill>
                  <a:srgbClr val="C00000"/>
                </a:solidFill>
                <a:latin typeface="+mn-ea"/>
                <a:ea typeface="+mn-ea"/>
              </a:rPr>
              <a:t>函数实例</a:t>
            </a:r>
            <a:endParaRPr lang="en-US" altLang="zh-CN" sz="2000" b="1" dirty="0" smtClean="0">
              <a:solidFill>
                <a:srgbClr val="C00000"/>
              </a:solidFill>
              <a:latin typeface="+mn-ea"/>
              <a:ea typeface="+mn-ea"/>
            </a:endParaRPr>
          </a:p>
        </p:txBody>
      </p:sp>
      <p:sp>
        <p:nvSpPr>
          <p:cNvPr id="6" name="矩形 5"/>
          <p:cNvSpPr/>
          <p:nvPr/>
        </p:nvSpPr>
        <p:spPr>
          <a:xfrm>
            <a:off x="681897" y="4564822"/>
            <a:ext cx="7753889" cy="499624"/>
          </a:xfrm>
          <a:prstGeom prst="rect">
            <a:avLst/>
          </a:prstGeom>
        </p:spPr>
        <p:txBody>
          <a:bodyPr wrap="square">
            <a:spAutoFit/>
          </a:bodyPr>
          <a:lstStyle/>
          <a:p>
            <a:pPr indent="457200">
              <a:lnSpc>
                <a:spcPct val="150000"/>
              </a:lnSpc>
              <a:spcBef>
                <a:spcPts val="600"/>
              </a:spcBef>
            </a:pPr>
            <a:r>
              <a:rPr lang="zh-CN" altLang="en-US" sz="2000" b="1" dirty="0" smtClean="0">
                <a:solidFill>
                  <a:srgbClr val="C00000"/>
                </a:solidFill>
                <a:latin typeface="+mn-ea"/>
                <a:ea typeface="+mn-ea"/>
              </a:rPr>
              <a:t>思考</a:t>
            </a:r>
            <a:r>
              <a:rPr lang="en-US" altLang="zh-CN" sz="2000" b="1" dirty="0" smtClean="0">
                <a:solidFill>
                  <a:srgbClr val="C00000"/>
                </a:solidFill>
                <a:latin typeface="+mn-ea"/>
                <a:ea typeface="+mn-ea"/>
              </a:rPr>
              <a:t>alarm</a:t>
            </a:r>
            <a:r>
              <a:rPr lang="zh-CN" altLang="en-US" sz="2000" b="1" dirty="0" smtClean="0">
                <a:solidFill>
                  <a:srgbClr val="C00000"/>
                </a:solidFill>
                <a:latin typeface="+mn-ea"/>
                <a:ea typeface="+mn-ea"/>
              </a:rPr>
              <a:t>函数与</a:t>
            </a:r>
            <a:r>
              <a:rPr lang="en-US" altLang="zh-CN" sz="2000" b="1" dirty="0" smtClean="0">
                <a:solidFill>
                  <a:srgbClr val="C00000"/>
                </a:solidFill>
                <a:latin typeface="+mn-ea"/>
                <a:ea typeface="+mn-ea"/>
              </a:rPr>
              <a:t>sleep</a:t>
            </a:r>
            <a:r>
              <a:rPr lang="zh-CN" altLang="en-US" sz="2000" b="1" dirty="0" smtClean="0">
                <a:solidFill>
                  <a:srgbClr val="C00000"/>
                </a:solidFill>
                <a:latin typeface="+mn-ea"/>
                <a:ea typeface="+mn-ea"/>
              </a:rPr>
              <a:t>函数之间的区别？</a:t>
            </a:r>
            <a:endParaRPr lang="en-US" altLang="zh-CN" sz="2000" b="1" dirty="0" smtClean="0">
              <a:solidFill>
                <a:srgbClr val="C00000"/>
              </a:solidFill>
              <a:latin typeface="+mn-ea"/>
              <a:ea typeface="+mn-ea"/>
            </a:endParaRP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5"/>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linds(horizontal)">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20" y="1202803"/>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4</a:t>
            </a:r>
            <a:r>
              <a:rPr kumimoji="0" lang="zh-CN" altLang="en-US" sz="2400" b="1" kern="10" dirty="0" smtClean="0">
                <a:solidFill>
                  <a:schemeClr val="tx1"/>
                </a:solidFill>
                <a:latin typeface="+mn-ea"/>
              </a:rPr>
              <a:t>、</a:t>
            </a:r>
            <a:r>
              <a:rPr kumimoji="0" lang="en-US" altLang="zh-CN" sz="2400" b="1" kern="10" dirty="0" smtClean="0">
                <a:solidFill>
                  <a:schemeClr val="tx1"/>
                </a:solidFill>
                <a:latin typeface="+mn-ea"/>
              </a:rPr>
              <a:t>pause( )</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6" name="表格 5"/>
          <p:cNvGraphicFramePr>
            <a:graphicFrameLocks noGrp="1"/>
          </p:cNvGraphicFramePr>
          <p:nvPr/>
        </p:nvGraphicFramePr>
        <p:xfrm>
          <a:off x="976449" y="2773371"/>
          <a:ext cx="7229574" cy="964627"/>
        </p:xfrm>
        <a:graphic>
          <a:graphicData uri="http://schemas.openxmlformats.org/drawingml/2006/table">
            <a:tbl>
              <a:tblPr firstRow="1" bandRow="1">
                <a:tableStyleId>{D7AC3CCA-C797-4891-BE02-D94E43425B78}</a:tableStyleId>
              </a:tblPr>
              <a:tblGrid>
                <a:gridCol w="1606572"/>
                <a:gridCol w="5623002"/>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unistd.h</a:t>
                      </a:r>
                      <a:r>
                        <a:rPr lang="en-US" altLang="zh-CN" sz="1600" b="0" dirty="0" smtClean="0">
                          <a:latin typeface="+mn-ea"/>
                          <a:ea typeface="+mn-ea"/>
                        </a:rPr>
                        <a:t>&gt;</a:t>
                      </a:r>
                    </a:p>
                    <a:p>
                      <a:r>
                        <a:rPr lang="en-US" altLang="zh-CN" sz="1600" b="1" dirty="0" err="1" smtClean="0">
                          <a:solidFill>
                            <a:srgbClr val="FF0000"/>
                          </a:solidFill>
                          <a:latin typeface="+mn-ea"/>
                          <a:ea typeface="+mn-ea"/>
                        </a:rPr>
                        <a:t>int</a:t>
                      </a:r>
                      <a:r>
                        <a:rPr lang="en-US" altLang="zh-CN" sz="1600" b="1" baseline="0" dirty="0" smtClean="0">
                          <a:solidFill>
                            <a:srgbClr val="FF0000"/>
                          </a:solidFill>
                          <a:latin typeface="+mn-ea"/>
                          <a:ea typeface="+mn-ea"/>
                        </a:rPr>
                        <a:t>  pause</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void</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a:t>
                      </a:r>
                      <a:endParaRPr lang="zh-CN" altLang="en-US" sz="1600" b="1" dirty="0">
                        <a:solidFill>
                          <a:srgbClr val="FF0000"/>
                        </a:solidFill>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-1</a:t>
                      </a:r>
                      <a:r>
                        <a:rPr lang="zh-CN" altLang="en-US" sz="1600" b="0" dirty="0" smtClean="0">
                          <a:latin typeface="+mn-ea"/>
                          <a:ea typeface="+mn-ea"/>
                        </a:rPr>
                        <a:t>，并且把</a:t>
                      </a:r>
                      <a:r>
                        <a:rPr lang="en-US" altLang="zh-CN" sz="1600" b="0" dirty="0" smtClean="0">
                          <a:latin typeface="+mn-ea"/>
                          <a:ea typeface="+mn-ea"/>
                        </a:rPr>
                        <a:t>error</a:t>
                      </a:r>
                      <a:r>
                        <a:rPr lang="zh-CN" altLang="en-US" sz="1600" b="0" dirty="0" smtClean="0">
                          <a:latin typeface="+mn-ea"/>
                          <a:ea typeface="+mn-ea"/>
                        </a:rPr>
                        <a:t>值设为</a:t>
                      </a:r>
                      <a:r>
                        <a:rPr lang="en-US" altLang="zh-CN" sz="1600" b="0" dirty="0" smtClean="0">
                          <a:latin typeface="+mn-ea"/>
                          <a:ea typeface="+mn-ea"/>
                        </a:rPr>
                        <a:t>EINTR</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7" name="矩形 6"/>
          <p:cNvSpPr/>
          <p:nvPr/>
        </p:nvSpPr>
        <p:spPr>
          <a:xfrm>
            <a:off x="929495" y="1731981"/>
            <a:ext cx="7160255" cy="1015663"/>
          </a:xfrm>
          <a:prstGeom prst="rect">
            <a:avLst/>
          </a:prstGeom>
        </p:spPr>
        <p:txBody>
          <a:bodyPr wrap="square">
            <a:spAutoFit/>
          </a:bodyPr>
          <a:lstStyle/>
          <a:p>
            <a:pPr>
              <a:lnSpc>
                <a:spcPct val="150000"/>
              </a:lnSpc>
              <a:spcBef>
                <a:spcPts val="600"/>
              </a:spcBef>
            </a:pPr>
            <a:r>
              <a:rPr lang="en-US" altLang="zh-CN" sz="2000" b="1" dirty="0" smtClean="0">
                <a:solidFill>
                  <a:srgbClr val="0000CC"/>
                </a:solidFill>
                <a:latin typeface="+mn-ea"/>
                <a:ea typeface="+mn-ea"/>
              </a:rPr>
              <a:t>pause( )</a:t>
            </a:r>
            <a:r>
              <a:rPr lang="zh-CN" altLang="en-US" sz="2000" b="1" dirty="0" smtClean="0">
                <a:solidFill>
                  <a:srgbClr val="0000CC"/>
                </a:solidFill>
                <a:latin typeface="+mn-ea"/>
                <a:ea typeface="+mn-ea"/>
              </a:rPr>
              <a:t>函数会让当前进程暂停，使其进入休眠状态，直到当前进程捕捉到一个信号后才会醒来。</a:t>
            </a:r>
            <a:endParaRPr lang="en-US" altLang="zh-CN" sz="2000" b="1" dirty="0" smtClean="0">
              <a:solidFill>
                <a:srgbClr val="0000CC"/>
              </a:solidFill>
              <a:latin typeface="+mn-ea"/>
              <a:ea typeface="+mn-ea"/>
            </a:endParaRPr>
          </a:p>
        </p:txBody>
      </p:sp>
      <p:sp>
        <p:nvSpPr>
          <p:cNvPr id="13" name="矩形 12"/>
          <p:cNvSpPr/>
          <p:nvPr/>
        </p:nvSpPr>
        <p:spPr>
          <a:xfrm>
            <a:off x="942047" y="3790301"/>
            <a:ext cx="7395129" cy="2693045"/>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函数说明：</a:t>
            </a:r>
            <a:endParaRPr lang="en-US" altLang="zh-CN" sz="2000" b="1" dirty="0" smtClean="0">
              <a:solidFill>
                <a:srgbClr val="0000CC"/>
              </a:solidFill>
              <a:latin typeface="+mn-ea"/>
              <a:ea typeface="+mn-ea"/>
            </a:endParaRPr>
          </a:p>
          <a:p>
            <a:pPr indent="457200">
              <a:lnSpc>
                <a:spcPct val="150000"/>
              </a:lnSpc>
              <a:spcBef>
                <a:spcPts val="600"/>
              </a:spcBef>
              <a:buFont typeface="Wingdings" pitchFamily="2" charset="2"/>
              <a:buChar char="n"/>
            </a:pPr>
            <a:r>
              <a:rPr lang="en-US" altLang="zh-CN" sz="2000" b="1" dirty="0" smtClean="0">
                <a:solidFill>
                  <a:srgbClr val="0000CC"/>
                </a:solidFill>
                <a:latin typeface="+mn-ea"/>
                <a:ea typeface="+mn-ea"/>
              </a:rPr>
              <a:t>pause()</a:t>
            </a:r>
            <a:r>
              <a:rPr lang="zh-CN" altLang="en-US" sz="2000" b="1" dirty="0" smtClean="0">
                <a:solidFill>
                  <a:srgbClr val="0000CC"/>
                </a:solidFill>
                <a:latin typeface="+mn-ea"/>
                <a:ea typeface="+mn-ea"/>
              </a:rPr>
              <a:t>函数使调用进程挂起直到有信号递送</a:t>
            </a:r>
            <a:endParaRPr lang="en-US" altLang="zh-CN" sz="2000" b="1" dirty="0" smtClean="0">
              <a:solidFill>
                <a:srgbClr val="C00000"/>
              </a:solidFill>
              <a:latin typeface="+mn-ea"/>
              <a:ea typeface="+mn-ea"/>
            </a:endParaRPr>
          </a:p>
          <a:p>
            <a:pPr indent="457200">
              <a:lnSpc>
                <a:spcPct val="150000"/>
              </a:lnSpc>
              <a:spcBef>
                <a:spcPts val="600"/>
              </a:spcBef>
              <a:buFont typeface="Wingdings" pitchFamily="2" charset="2"/>
              <a:buChar char="n"/>
            </a:pPr>
            <a:r>
              <a:rPr lang="zh-CN" altLang="en-US" sz="2000" b="1" dirty="0" smtClean="0">
                <a:solidFill>
                  <a:srgbClr val="C00000"/>
                </a:solidFill>
                <a:latin typeface="+mn-ea"/>
                <a:ea typeface="+mn-ea"/>
              </a:rPr>
              <a:t>根据递送信号处理动作的不同，</a:t>
            </a:r>
            <a:r>
              <a:rPr lang="en-US" altLang="zh-CN" sz="2000" b="1" dirty="0" smtClean="0">
                <a:solidFill>
                  <a:srgbClr val="C00000"/>
                </a:solidFill>
                <a:latin typeface="+mn-ea"/>
                <a:ea typeface="+mn-ea"/>
              </a:rPr>
              <a:t>pause</a:t>
            </a:r>
            <a:r>
              <a:rPr lang="zh-CN" altLang="en-US" sz="2000" b="1" dirty="0" smtClean="0">
                <a:solidFill>
                  <a:srgbClr val="C00000"/>
                </a:solidFill>
                <a:latin typeface="+mn-ea"/>
                <a:ea typeface="+mn-ea"/>
              </a:rPr>
              <a:t>返回方式不同</a:t>
            </a:r>
            <a:endParaRPr lang="en-US" altLang="zh-CN" sz="2000" b="1" dirty="0" smtClean="0">
              <a:solidFill>
                <a:srgbClr val="C00000"/>
              </a:solidFill>
              <a:latin typeface="+mn-ea"/>
              <a:ea typeface="+mn-ea"/>
            </a:endParaRPr>
          </a:p>
          <a:p>
            <a:pPr lvl="1" indent="457200">
              <a:spcBef>
                <a:spcPts val="600"/>
              </a:spcBef>
              <a:buFont typeface="Wingdings" pitchFamily="2" charset="2"/>
              <a:buChar char="n"/>
            </a:pPr>
            <a:r>
              <a:rPr lang="zh-CN" altLang="en-US" sz="1800" b="1" dirty="0" smtClean="0">
                <a:solidFill>
                  <a:srgbClr val="C00000"/>
                </a:solidFill>
                <a:latin typeface="+mn-ea"/>
                <a:ea typeface="+mn-ea"/>
              </a:rPr>
              <a:t>终止</a:t>
            </a:r>
            <a:r>
              <a:rPr lang="en-US" altLang="zh-CN" sz="1800" b="1" dirty="0" smtClean="0">
                <a:solidFill>
                  <a:srgbClr val="C00000"/>
                </a:solidFill>
                <a:latin typeface="+mn-ea"/>
                <a:ea typeface="+mn-ea"/>
              </a:rPr>
              <a:t>------</a:t>
            </a:r>
            <a:r>
              <a:rPr lang="zh-CN" altLang="en-US" sz="1800" b="1" dirty="0" smtClean="0">
                <a:solidFill>
                  <a:srgbClr val="C00000"/>
                </a:solidFill>
                <a:latin typeface="+mn-ea"/>
                <a:ea typeface="+mn-ea"/>
              </a:rPr>
              <a:t>则进程终止，不返回</a:t>
            </a:r>
            <a:endParaRPr lang="en-US" altLang="zh-CN" sz="1800" b="1" dirty="0" smtClean="0">
              <a:solidFill>
                <a:srgbClr val="C00000"/>
              </a:solidFill>
              <a:latin typeface="+mn-ea"/>
              <a:ea typeface="+mn-ea"/>
            </a:endParaRPr>
          </a:p>
          <a:p>
            <a:pPr lvl="1" indent="457200">
              <a:spcBef>
                <a:spcPts val="600"/>
              </a:spcBef>
              <a:buFont typeface="Wingdings" pitchFamily="2" charset="2"/>
              <a:buChar char="n"/>
            </a:pPr>
            <a:r>
              <a:rPr lang="zh-CN" altLang="en-US" sz="1800" b="1" dirty="0" smtClean="0">
                <a:solidFill>
                  <a:srgbClr val="C00000"/>
                </a:solidFill>
                <a:latin typeface="+mn-ea"/>
                <a:ea typeface="+mn-ea"/>
              </a:rPr>
              <a:t>忽略</a:t>
            </a:r>
            <a:r>
              <a:rPr lang="en-US" altLang="zh-CN" sz="1800" b="1" dirty="0" smtClean="0">
                <a:solidFill>
                  <a:srgbClr val="C00000"/>
                </a:solidFill>
                <a:latin typeface="+mn-ea"/>
                <a:ea typeface="+mn-ea"/>
              </a:rPr>
              <a:t>------</a:t>
            </a:r>
            <a:r>
              <a:rPr lang="zh-CN" altLang="en-US" sz="1800" b="1" dirty="0" smtClean="0">
                <a:solidFill>
                  <a:srgbClr val="C00000"/>
                </a:solidFill>
                <a:latin typeface="+mn-ea"/>
                <a:ea typeface="+mn-ea"/>
              </a:rPr>
              <a:t>则进程继续挂起，不返回</a:t>
            </a:r>
            <a:endParaRPr lang="en-US" altLang="zh-CN" sz="1800" b="1" dirty="0" smtClean="0">
              <a:solidFill>
                <a:srgbClr val="C00000"/>
              </a:solidFill>
              <a:latin typeface="+mn-ea"/>
              <a:ea typeface="+mn-ea"/>
            </a:endParaRPr>
          </a:p>
          <a:p>
            <a:pPr lvl="1" indent="457200">
              <a:spcBef>
                <a:spcPts val="600"/>
              </a:spcBef>
              <a:buFont typeface="Wingdings" pitchFamily="2" charset="2"/>
              <a:buChar char="n"/>
            </a:pPr>
            <a:r>
              <a:rPr lang="zh-CN" altLang="en-US" sz="1800" b="1" dirty="0" smtClean="0">
                <a:solidFill>
                  <a:srgbClr val="C00000"/>
                </a:solidFill>
                <a:latin typeface="+mn-ea"/>
                <a:ea typeface="+mn-ea"/>
              </a:rPr>
              <a:t>捕捉</a:t>
            </a:r>
            <a:r>
              <a:rPr lang="en-US" altLang="zh-CN" sz="1800" b="1" dirty="0" smtClean="0">
                <a:solidFill>
                  <a:srgbClr val="C00000"/>
                </a:solidFill>
                <a:latin typeface="+mn-ea"/>
                <a:ea typeface="+mn-ea"/>
              </a:rPr>
              <a:t>------</a:t>
            </a:r>
            <a:r>
              <a:rPr lang="zh-CN" altLang="en-US" sz="1800" b="1" dirty="0" smtClean="0">
                <a:solidFill>
                  <a:srgbClr val="C00000"/>
                </a:solidFill>
                <a:latin typeface="+mn-ea"/>
                <a:ea typeface="+mn-ea"/>
              </a:rPr>
              <a:t>调用信号处理函数之后执行</a:t>
            </a:r>
            <a:r>
              <a:rPr lang="en-US" altLang="zh-CN" sz="1800" b="1" dirty="0" smtClean="0">
                <a:solidFill>
                  <a:srgbClr val="C00000"/>
                </a:solidFill>
                <a:latin typeface="+mn-ea"/>
                <a:ea typeface="+mn-ea"/>
              </a:rPr>
              <a:t>pause()</a:t>
            </a:r>
            <a:r>
              <a:rPr lang="zh-CN" altLang="en-US" sz="1800" b="1" dirty="0" smtClean="0">
                <a:solidFill>
                  <a:srgbClr val="C00000"/>
                </a:solidFill>
                <a:latin typeface="+mn-ea"/>
                <a:ea typeface="+mn-ea"/>
              </a:rPr>
              <a:t>，返回</a:t>
            </a:r>
            <a:r>
              <a:rPr lang="en-US" altLang="zh-CN" sz="1800" b="1" dirty="0" smtClean="0">
                <a:solidFill>
                  <a:srgbClr val="C00000"/>
                </a:solidFill>
                <a:latin typeface="+mn-ea"/>
                <a:ea typeface="+mn-ea"/>
              </a:rPr>
              <a:t>-1</a:t>
            </a: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2311346" y="2424328"/>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p:cNvSpPr/>
          <p:nvPr/>
        </p:nvSpPr>
        <p:spPr>
          <a:xfrm>
            <a:off x="4362272" y="2745679"/>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smtClean="0">
                <a:solidFill>
                  <a:srgbClr val="C00000"/>
                </a:solidFill>
                <a:latin typeface="+mn-ea"/>
                <a:ea typeface="+mn-ea"/>
              </a:rPr>
              <a:t>pause.c</a:t>
            </a:r>
            <a:endParaRPr lang="en-US" altLang="zh-CN" sz="2000" b="1" dirty="0" smtClean="0">
              <a:solidFill>
                <a:srgbClr val="C00000"/>
              </a:solidFill>
              <a:latin typeface="+mn-ea"/>
              <a:ea typeface="+mn-ea"/>
            </a:endParaRPr>
          </a:p>
        </p:txBody>
      </p:sp>
      <p:sp>
        <p:nvSpPr>
          <p:cNvPr id="19" name="矩形 18"/>
          <p:cNvSpPr/>
          <p:nvPr/>
        </p:nvSpPr>
        <p:spPr>
          <a:xfrm>
            <a:off x="325101" y="1249674"/>
            <a:ext cx="7753889" cy="553998"/>
          </a:xfrm>
          <a:prstGeom prst="rect">
            <a:avLst/>
          </a:prstGeom>
        </p:spPr>
        <p:txBody>
          <a:bodyPr wrap="square">
            <a:spAutoFit/>
          </a:bodyPr>
          <a:lstStyle/>
          <a:p>
            <a:pPr indent="457200">
              <a:lnSpc>
                <a:spcPct val="150000"/>
              </a:lnSpc>
              <a:spcBef>
                <a:spcPts val="600"/>
              </a:spcBef>
            </a:pPr>
            <a:r>
              <a:rPr lang="en-US" altLang="zh-CN" sz="2000" b="1" dirty="0" smtClean="0">
                <a:solidFill>
                  <a:srgbClr val="C00000"/>
                </a:solidFill>
                <a:latin typeface="+mn-ea"/>
                <a:ea typeface="+mn-ea"/>
              </a:rPr>
              <a:t>pause</a:t>
            </a:r>
            <a:r>
              <a:rPr lang="zh-CN" altLang="en-US" sz="2000" b="1" dirty="0" smtClean="0">
                <a:solidFill>
                  <a:srgbClr val="C00000"/>
                </a:solidFill>
                <a:latin typeface="+mn-ea"/>
                <a:ea typeface="+mn-ea"/>
              </a:rPr>
              <a:t>函数实例</a:t>
            </a:r>
            <a:endParaRPr lang="en-US" altLang="zh-CN" sz="2000" b="1" dirty="0" smtClean="0">
              <a:solidFill>
                <a:srgbClr val="C00000"/>
              </a:solidFill>
              <a:latin typeface="+mn-ea"/>
              <a:ea typeface="+mn-ea"/>
            </a:endParaRPr>
          </a:p>
        </p:txBody>
      </p:sp>
      <p:sp>
        <p:nvSpPr>
          <p:cNvPr id="6"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5"/>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linds(horizontal)">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49558" y="1981199"/>
            <a:ext cx="7386736" cy="1147666"/>
          </a:xfrm>
          <a:prstGeom prst="rect">
            <a:avLst/>
          </a:prstGeom>
          <a:solidFill>
            <a:srgbClr val="FFFFFF"/>
          </a:solid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7" name="矩形 6"/>
          <p:cNvSpPr/>
          <p:nvPr/>
        </p:nvSpPr>
        <p:spPr>
          <a:xfrm>
            <a:off x="735858" y="1941041"/>
            <a:ext cx="7751926" cy="3554819"/>
          </a:xfrm>
          <a:prstGeom prst="rect">
            <a:avLst/>
          </a:prstGeom>
        </p:spPr>
        <p:txBody>
          <a:bodyPr wrap="square">
            <a:spAutoFit/>
          </a:bodyPr>
          <a:lstStyle/>
          <a:p>
            <a:pPr>
              <a:lnSpc>
                <a:spcPct val="150000"/>
              </a:lnSpc>
              <a:spcBef>
                <a:spcPts val="600"/>
              </a:spcBef>
            </a:pPr>
            <a:r>
              <a:rPr lang="zh-CN" altLang="en-US" sz="2000" b="1" dirty="0" smtClean="0">
                <a:solidFill>
                  <a:srgbClr val="C00000"/>
                </a:solidFill>
                <a:latin typeface="+mn-ea"/>
                <a:ea typeface="+mn-ea"/>
              </a:rPr>
              <a:t>信号递达</a:t>
            </a:r>
            <a:r>
              <a:rPr lang="en-US" altLang="zh-CN" sz="2000" b="1" dirty="0" smtClean="0">
                <a:solidFill>
                  <a:srgbClr val="C00000"/>
                </a:solidFill>
                <a:latin typeface="+mn-ea"/>
                <a:ea typeface="+mn-ea"/>
              </a:rPr>
              <a:t>(delivery)</a:t>
            </a:r>
            <a:r>
              <a:rPr lang="zh-CN" altLang="en-US" sz="2000" b="1" dirty="0" smtClean="0">
                <a:solidFill>
                  <a:srgbClr val="0000CC"/>
                </a:solidFill>
                <a:latin typeface="+mn-ea"/>
                <a:ea typeface="+mn-ea"/>
              </a:rPr>
              <a:t>：信号在产生后，实际执行信号的处理动作。</a:t>
            </a:r>
            <a:endParaRPr lang="en-US" altLang="zh-CN" sz="2000" b="1" dirty="0" smtClean="0">
              <a:solidFill>
                <a:srgbClr val="0000CC"/>
              </a:solidFill>
              <a:latin typeface="+mn-ea"/>
              <a:ea typeface="+mn-ea"/>
            </a:endParaRPr>
          </a:p>
          <a:p>
            <a:pPr>
              <a:lnSpc>
                <a:spcPct val="150000"/>
              </a:lnSpc>
              <a:spcBef>
                <a:spcPts val="600"/>
              </a:spcBef>
            </a:pPr>
            <a:r>
              <a:rPr lang="zh-CN" altLang="en-US" sz="2000" b="1" dirty="0" smtClean="0">
                <a:solidFill>
                  <a:srgbClr val="C00000"/>
                </a:solidFill>
                <a:latin typeface="+mn-ea"/>
                <a:ea typeface="+mn-ea"/>
              </a:rPr>
              <a:t>信号未决</a:t>
            </a:r>
            <a:r>
              <a:rPr lang="en-US" altLang="zh-CN" sz="2000" b="1" dirty="0" smtClean="0">
                <a:solidFill>
                  <a:srgbClr val="C00000"/>
                </a:solidFill>
                <a:latin typeface="+mn-ea"/>
                <a:ea typeface="+mn-ea"/>
              </a:rPr>
              <a:t>(pending)</a:t>
            </a:r>
            <a:r>
              <a:rPr lang="zh-CN" altLang="en-US" sz="2000" b="1" dirty="0" smtClean="0">
                <a:solidFill>
                  <a:srgbClr val="0000CC"/>
                </a:solidFill>
                <a:latin typeface="+mn-ea"/>
                <a:ea typeface="+mn-ea"/>
              </a:rPr>
              <a:t>：信号从产生到递达之间的状态。</a:t>
            </a:r>
            <a:endParaRPr lang="en-US" altLang="zh-CN" sz="2000" b="1" dirty="0" smtClean="0">
              <a:solidFill>
                <a:srgbClr val="0000CC"/>
              </a:solidFill>
              <a:latin typeface="+mn-ea"/>
              <a:ea typeface="+mn-ea"/>
            </a:endParaRPr>
          </a:p>
          <a:p>
            <a:pPr>
              <a:lnSpc>
                <a:spcPct val="150000"/>
              </a:lnSpc>
              <a:spcBef>
                <a:spcPts val="2400"/>
              </a:spcBef>
            </a:pPr>
            <a:r>
              <a:rPr lang="zh-CN" altLang="en-US" sz="2000" b="1" dirty="0" smtClean="0">
                <a:solidFill>
                  <a:srgbClr val="0000CC"/>
                </a:solidFill>
                <a:latin typeface="+mn-ea"/>
                <a:ea typeface="+mn-ea"/>
              </a:rPr>
              <a:t>进程可以选择</a:t>
            </a:r>
            <a:r>
              <a:rPr lang="zh-CN" altLang="en-US" sz="2000" b="1" dirty="0" smtClean="0">
                <a:solidFill>
                  <a:srgbClr val="C00000"/>
                </a:solidFill>
                <a:latin typeface="+mn-ea"/>
                <a:ea typeface="+mn-ea"/>
              </a:rPr>
              <a:t>阻塞</a:t>
            </a:r>
            <a:r>
              <a:rPr lang="en-US" altLang="zh-CN" sz="2000" b="1" dirty="0" smtClean="0">
                <a:solidFill>
                  <a:srgbClr val="C00000"/>
                </a:solidFill>
                <a:latin typeface="+mn-ea"/>
                <a:ea typeface="+mn-ea"/>
              </a:rPr>
              <a:t>(block)</a:t>
            </a:r>
            <a:r>
              <a:rPr lang="zh-CN" altLang="en-US" sz="2000" b="1" dirty="0" smtClean="0">
                <a:solidFill>
                  <a:srgbClr val="0000CC"/>
                </a:solidFill>
                <a:latin typeface="+mn-ea"/>
                <a:ea typeface="+mn-ea"/>
              </a:rPr>
              <a:t>某个信号。被阻塞的信号产生时将保持在未决状态，直到进程解除对此信号的阻塞，才执行递达的动作。</a:t>
            </a:r>
            <a:endParaRPr lang="en-US" altLang="zh-CN" sz="2000" b="1" dirty="0" smtClean="0">
              <a:solidFill>
                <a:srgbClr val="0000CC"/>
              </a:solidFill>
              <a:latin typeface="+mn-ea"/>
              <a:ea typeface="+mn-ea"/>
            </a:endParaRPr>
          </a:p>
          <a:p>
            <a:pPr>
              <a:lnSpc>
                <a:spcPct val="150000"/>
              </a:lnSpc>
              <a:spcBef>
                <a:spcPts val="2400"/>
              </a:spcBef>
            </a:pPr>
            <a:r>
              <a:rPr lang="zh-CN" altLang="en-US" sz="2000" b="1" dirty="0" smtClean="0">
                <a:solidFill>
                  <a:srgbClr val="0000CC"/>
                </a:solidFill>
                <a:latin typeface="+mn-ea"/>
                <a:ea typeface="+mn-ea"/>
              </a:rPr>
              <a:t>注意：阻塞和忽略是不同的，只要信号被阻塞就不会递达，而忽略是在递达之后的一种处理动作。</a:t>
            </a:r>
            <a:endParaRPr lang="en-US" altLang="zh-CN" sz="2000" b="1" dirty="0" smtClean="0">
              <a:solidFill>
                <a:srgbClr val="0000CC"/>
              </a:solidFill>
              <a:latin typeface="+mn-ea"/>
              <a:ea typeface="+mn-ea"/>
            </a:endParaRP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sp>
        <p:nvSpPr>
          <p:cNvPr id="4" name="AutoShape 9"/>
          <p:cNvSpPr>
            <a:spLocks noChangeArrowheads="1"/>
          </p:cNvSpPr>
          <p:nvPr/>
        </p:nvSpPr>
        <p:spPr bwMode="auto">
          <a:xfrm>
            <a:off x="285720" y="1252231"/>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、相关术语</a:t>
            </a:r>
            <a:endParaRPr kumimoji="0" lang="zh-CN" altLang="en-US" sz="2400" b="1" kern="10"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693575" y="3250162"/>
            <a:ext cx="6615404" cy="1147666"/>
          </a:xfrm>
          <a:prstGeom prst="rect">
            <a:avLst/>
          </a:prstGeom>
          <a:solidFill>
            <a:srgbClr val="FFFFFF"/>
          </a:solid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5" name="矩形 4"/>
          <p:cNvSpPr/>
          <p:nvPr/>
        </p:nvSpPr>
        <p:spPr bwMode="auto">
          <a:xfrm>
            <a:off x="681135" y="1987420"/>
            <a:ext cx="6615404" cy="1147666"/>
          </a:xfrm>
          <a:prstGeom prst="rect">
            <a:avLst/>
          </a:prstGeom>
          <a:solidFill>
            <a:srgbClr val="FFFFFF"/>
          </a:solidFill>
          <a:ln w="19050">
            <a:solidFill>
              <a:srgbClr val="0000CC"/>
            </a:solidFill>
            <a:round/>
            <a:headEnd/>
            <a:tailEnd/>
          </a:ln>
        </p:spPr>
        <p:txBody>
          <a:bodyPr rtlCol="0" anchor="ctr"/>
          <a:lstStyle/>
          <a:p>
            <a:pPr algn="ctr"/>
            <a:endParaRPr lang="zh-CN" altLang="en-US" sz="1600" b="1" dirty="0">
              <a:solidFill>
                <a:srgbClr val="0000CC"/>
              </a:solidFill>
              <a:latin typeface="+mn-ea"/>
              <a:ea typeface="+mn-ea"/>
            </a:endParaRPr>
          </a:p>
        </p:txBody>
      </p:sp>
      <p:sp>
        <p:nvSpPr>
          <p:cNvPr id="7" name="矩形 6"/>
          <p:cNvSpPr/>
          <p:nvPr/>
        </p:nvSpPr>
        <p:spPr>
          <a:xfrm>
            <a:off x="723501" y="2024767"/>
            <a:ext cx="7751926" cy="2939266"/>
          </a:xfrm>
          <a:prstGeom prst="rect">
            <a:avLst/>
          </a:prstGeom>
        </p:spPr>
        <p:txBody>
          <a:bodyPr wrap="square">
            <a:spAutoFit/>
          </a:bodyPr>
          <a:lstStyle/>
          <a:p>
            <a:pPr>
              <a:spcBef>
                <a:spcPts val="0"/>
              </a:spcBef>
            </a:pPr>
            <a:r>
              <a:rPr lang="zh-CN" altLang="en-US" sz="2000" b="1" dirty="0" smtClean="0">
                <a:solidFill>
                  <a:srgbClr val="C00000"/>
                </a:solidFill>
                <a:latin typeface="+mn-ea"/>
                <a:ea typeface="+mn-ea"/>
              </a:rPr>
              <a:t>信号集</a:t>
            </a:r>
            <a:r>
              <a:rPr lang="zh-CN" altLang="en-US" sz="2000" b="1" dirty="0" smtClean="0">
                <a:solidFill>
                  <a:srgbClr val="0000CC"/>
                </a:solidFill>
                <a:latin typeface="+mn-ea"/>
                <a:ea typeface="+mn-ea"/>
              </a:rPr>
              <a:t>是一个能表示多个信号的数据类型</a:t>
            </a:r>
            <a:endParaRPr lang="en-US" altLang="zh-CN" sz="2000" b="1" dirty="0" smtClean="0">
              <a:solidFill>
                <a:srgbClr val="0000CC"/>
              </a:solidFill>
              <a:latin typeface="+mn-ea"/>
              <a:ea typeface="+mn-ea"/>
            </a:endParaRPr>
          </a:p>
          <a:p>
            <a:pPr>
              <a:spcBef>
                <a:spcPts val="0"/>
              </a:spcBef>
            </a:pPr>
            <a:r>
              <a:rPr lang="en-US" altLang="zh-CN" sz="2000" b="1" dirty="0" err="1" smtClean="0">
                <a:solidFill>
                  <a:srgbClr val="0000CC"/>
                </a:solidFill>
                <a:latin typeface="+mn-ea"/>
                <a:ea typeface="+mn-ea"/>
              </a:rPr>
              <a:t>sigset_t</a:t>
            </a:r>
            <a:r>
              <a:rPr lang="en-US" altLang="zh-CN" sz="2000" b="1" dirty="0" smtClean="0">
                <a:solidFill>
                  <a:srgbClr val="0000CC"/>
                </a:solidFill>
                <a:latin typeface="+mn-ea"/>
                <a:ea typeface="+mn-ea"/>
              </a:rPr>
              <a:t>  set </a:t>
            </a:r>
            <a:r>
              <a:rPr lang="zh-CN" altLang="en-US" sz="2000" b="1" dirty="0" smtClean="0">
                <a:solidFill>
                  <a:srgbClr val="0000CC"/>
                </a:solidFill>
                <a:latin typeface="+mn-ea"/>
                <a:ea typeface="+mn-ea"/>
              </a:rPr>
              <a:t>              </a:t>
            </a:r>
            <a:r>
              <a:rPr lang="en-US" altLang="zh-CN" sz="2000" b="1" dirty="0" smtClean="0">
                <a:solidFill>
                  <a:srgbClr val="0000CC"/>
                </a:solidFill>
                <a:latin typeface="+mn-ea"/>
                <a:ea typeface="+mn-ea"/>
              </a:rPr>
              <a:t>\\set</a:t>
            </a:r>
            <a:r>
              <a:rPr lang="zh-CN" altLang="en-US" sz="2000" b="1" dirty="0" smtClean="0">
                <a:solidFill>
                  <a:srgbClr val="0000CC"/>
                </a:solidFill>
                <a:latin typeface="+mn-ea"/>
                <a:ea typeface="+mn-ea"/>
              </a:rPr>
              <a:t>即一个信号集。</a:t>
            </a:r>
            <a:endParaRPr lang="en-US" altLang="zh-CN" sz="2000" b="1" dirty="0" smtClean="0">
              <a:solidFill>
                <a:srgbClr val="0000CC"/>
              </a:solidFill>
              <a:latin typeface="+mn-ea"/>
              <a:ea typeface="+mn-ea"/>
            </a:endParaRPr>
          </a:p>
          <a:p>
            <a:pPr>
              <a:spcBef>
                <a:spcPts val="0"/>
              </a:spcBef>
            </a:pPr>
            <a:r>
              <a:rPr lang="zh-CN" altLang="en-US" sz="2000" b="1" dirty="0" smtClean="0">
                <a:solidFill>
                  <a:srgbClr val="0000CC"/>
                </a:solidFill>
                <a:latin typeface="+mn-ea"/>
                <a:ea typeface="+mn-ea"/>
              </a:rPr>
              <a:t>信号未决和阻塞标志可以用信号集来存储。</a:t>
            </a:r>
            <a:endParaRPr lang="en-US" altLang="zh-CN" sz="2000" b="1" dirty="0" smtClean="0">
              <a:solidFill>
                <a:srgbClr val="0000CC"/>
              </a:solidFill>
              <a:latin typeface="+mn-ea"/>
              <a:ea typeface="+mn-ea"/>
            </a:endParaRPr>
          </a:p>
          <a:p>
            <a:pPr>
              <a:spcBef>
                <a:spcPts val="2400"/>
              </a:spcBef>
            </a:pPr>
            <a:r>
              <a:rPr lang="zh-CN" altLang="en-US" sz="2000" b="1" dirty="0" smtClean="0">
                <a:solidFill>
                  <a:srgbClr val="C00000"/>
                </a:solidFill>
                <a:latin typeface="+mn-ea"/>
                <a:ea typeface="+mn-ea"/>
              </a:rPr>
              <a:t>“有效”和“无效”的含义：</a:t>
            </a:r>
            <a:endParaRPr lang="en-US" altLang="zh-CN" sz="2000" b="1" dirty="0" smtClean="0">
              <a:solidFill>
                <a:srgbClr val="C00000"/>
              </a:solidFill>
              <a:latin typeface="+mn-ea"/>
              <a:ea typeface="+mn-ea"/>
            </a:endParaRPr>
          </a:p>
          <a:p>
            <a:pPr>
              <a:spcBef>
                <a:spcPts val="0"/>
              </a:spcBef>
            </a:pPr>
            <a:r>
              <a:rPr lang="zh-CN" altLang="en-US" sz="2000" b="1" dirty="0" smtClean="0">
                <a:solidFill>
                  <a:srgbClr val="0000CC"/>
                </a:solidFill>
                <a:latin typeface="+mn-ea"/>
                <a:ea typeface="+mn-ea"/>
              </a:rPr>
              <a:t>在阻塞信号集中是该信号是否被阻塞；</a:t>
            </a:r>
            <a:endParaRPr lang="en-US" altLang="zh-CN" sz="2000" b="1" dirty="0" smtClean="0">
              <a:solidFill>
                <a:srgbClr val="0000CC"/>
              </a:solidFill>
              <a:latin typeface="+mn-ea"/>
              <a:ea typeface="+mn-ea"/>
            </a:endParaRPr>
          </a:p>
          <a:p>
            <a:pPr>
              <a:spcBef>
                <a:spcPts val="0"/>
              </a:spcBef>
              <a:spcAft>
                <a:spcPts val="1200"/>
              </a:spcAft>
            </a:pPr>
            <a:r>
              <a:rPr lang="zh-CN" altLang="en-US" sz="2000" b="1" dirty="0" smtClean="0">
                <a:solidFill>
                  <a:srgbClr val="0000CC"/>
                </a:solidFill>
                <a:latin typeface="+mn-ea"/>
                <a:ea typeface="+mn-ea"/>
              </a:rPr>
              <a:t>在未决信号集中是该信号是否处于未决状态；</a:t>
            </a:r>
            <a:endParaRPr lang="en-US" altLang="zh-CN" sz="2000" b="1" dirty="0" smtClean="0">
              <a:solidFill>
                <a:srgbClr val="0000CC"/>
              </a:solidFill>
              <a:latin typeface="+mn-ea"/>
              <a:ea typeface="+mn-ea"/>
            </a:endParaRPr>
          </a:p>
          <a:p>
            <a:pPr>
              <a:lnSpc>
                <a:spcPct val="150000"/>
              </a:lnSpc>
              <a:spcBef>
                <a:spcPts val="600"/>
              </a:spcBef>
            </a:pPr>
            <a:r>
              <a:rPr lang="zh-CN" altLang="en-US" sz="2000" b="1" dirty="0" smtClean="0">
                <a:solidFill>
                  <a:srgbClr val="0000CC"/>
                </a:solidFill>
                <a:latin typeface="+mn-ea"/>
                <a:ea typeface="+mn-ea"/>
              </a:rPr>
              <a:t>阻塞信号集也叫作当前进程的信号屏蔽字</a:t>
            </a:r>
            <a:r>
              <a:rPr lang="en-US" altLang="zh-CN" sz="2000" b="1" dirty="0" smtClean="0">
                <a:solidFill>
                  <a:srgbClr val="0000CC"/>
                </a:solidFill>
                <a:latin typeface="+mn-ea"/>
                <a:ea typeface="+mn-ea"/>
              </a:rPr>
              <a:t>(signal mask)</a:t>
            </a: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sp>
        <p:nvSpPr>
          <p:cNvPr id="4" name="AutoShape 9"/>
          <p:cNvSpPr>
            <a:spLocks noChangeArrowheads="1"/>
          </p:cNvSpPr>
          <p:nvPr/>
        </p:nvSpPr>
        <p:spPr bwMode="auto">
          <a:xfrm>
            <a:off x="285720" y="1252231"/>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、相关术语</a:t>
            </a:r>
            <a:endParaRPr kumimoji="0" lang="zh-CN" altLang="en-US" sz="2400" b="1" kern="10" dirty="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sp>
        <p:nvSpPr>
          <p:cNvPr id="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、创建信号集合函数组</a:t>
            </a:r>
            <a:endParaRPr kumimoji="0" lang="zh-CN" altLang="en-US" sz="2400" b="1" kern="10" dirty="0">
              <a:solidFill>
                <a:schemeClr val="tx1"/>
              </a:solidFill>
              <a:latin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2613173644"/>
              </p:ext>
            </p:extLst>
          </p:nvPr>
        </p:nvGraphicFramePr>
        <p:xfrm>
          <a:off x="383312" y="1930908"/>
          <a:ext cx="8365271" cy="2712720"/>
        </p:xfrm>
        <a:graphic>
          <a:graphicData uri="http://schemas.openxmlformats.org/drawingml/2006/table">
            <a:tbl>
              <a:tblPr firstRow="1" bandRow="1">
                <a:tableStyleId>{D7AC3CCA-C797-4891-BE02-D94E43425B78}</a:tableStyleId>
              </a:tblPr>
              <a:tblGrid>
                <a:gridCol w="1309564"/>
                <a:gridCol w="7055707"/>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1"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sigemptyset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*set ); </a:t>
                      </a:r>
                      <a:r>
                        <a:rPr lang="en-US" altLang="zh-CN" sz="1600" b="1" baseline="0" dirty="0" smtClean="0">
                          <a:solidFill>
                            <a:srgbClr val="00B050"/>
                          </a:solidFill>
                          <a:latin typeface="+mn-ea"/>
                          <a:ea typeface="+mn-ea"/>
                        </a:rPr>
                        <a:t>\\</a:t>
                      </a:r>
                      <a:r>
                        <a:rPr lang="zh-CN" altLang="en-US" sz="1600" b="1" baseline="0" dirty="0" smtClean="0">
                          <a:solidFill>
                            <a:srgbClr val="00B050"/>
                          </a:solidFill>
                          <a:latin typeface="+mn-ea"/>
                          <a:ea typeface="+mn-ea"/>
                        </a:rPr>
                        <a:t>清零，不包含任何有效信号</a:t>
                      </a:r>
                      <a:r>
                        <a:rPr lang="en-US" altLang="zh-CN" sz="1600" b="1" baseline="0" dirty="0" smtClean="0">
                          <a:solidFill>
                            <a:srgbClr val="00B050"/>
                          </a:solidFill>
                          <a:latin typeface="+mn-ea"/>
                          <a:ea typeface="+mn-ea"/>
                        </a:rPr>
                        <a:t>  </a:t>
                      </a:r>
                    </a:p>
                    <a:p>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sigfillset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*set );  </a:t>
                      </a:r>
                      <a:r>
                        <a:rPr lang="en-US" altLang="zh-CN" sz="1600" b="1" baseline="0" dirty="0" smtClean="0">
                          <a:solidFill>
                            <a:srgbClr val="00B050"/>
                          </a:solidFill>
                          <a:latin typeface="+mn-ea"/>
                          <a:ea typeface="+mn-ea"/>
                        </a:rPr>
                        <a:t>\\</a:t>
                      </a:r>
                      <a:r>
                        <a:rPr lang="zh-CN" altLang="en-US" sz="1600" b="1" baseline="0" dirty="0" smtClean="0">
                          <a:solidFill>
                            <a:srgbClr val="00B050"/>
                          </a:solidFill>
                          <a:latin typeface="+mn-ea"/>
                          <a:ea typeface="+mn-ea"/>
                        </a:rPr>
                        <a:t>置位，包括系统支持的所有信号</a:t>
                      </a:r>
                      <a:r>
                        <a:rPr lang="en-US" altLang="zh-CN" sz="1600" b="1" baseline="0" dirty="0" smtClean="0">
                          <a:solidFill>
                            <a:srgbClr val="00B050"/>
                          </a:solidFill>
                          <a:latin typeface="+mn-ea"/>
                          <a:ea typeface="+mn-ea"/>
                        </a:rPr>
                        <a:t> </a:t>
                      </a:r>
                    </a:p>
                    <a:p>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sigaddset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*set, </a:t>
                      </a:r>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signum</a:t>
                      </a:r>
                      <a:r>
                        <a:rPr lang="en-US" altLang="zh-CN" sz="1600" b="1" baseline="0" dirty="0" smtClean="0">
                          <a:solidFill>
                            <a:srgbClr val="C00000"/>
                          </a:solidFill>
                          <a:latin typeface="+mn-ea"/>
                          <a:ea typeface="+mn-ea"/>
                        </a:rPr>
                        <a:t> );</a:t>
                      </a:r>
                    </a:p>
                    <a:p>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sigdelset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*set, </a:t>
                      </a:r>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signum</a:t>
                      </a:r>
                      <a:r>
                        <a:rPr lang="en-US" altLang="zh-CN" sz="1600" b="1" baseline="0" dirty="0" smtClean="0">
                          <a:solidFill>
                            <a:srgbClr val="C00000"/>
                          </a:solidFill>
                          <a:latin typeface="+mn-ea"/>
                          <a:ea typeface="+mn-ea"/>
                        </a:rPr>
                        <a:t> );</a:t>
                      </a:r>
                    </a:p>
                    <a:p>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sigismember</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*set,  </a:t>
                      </a:r>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signum</a:t>
                      </a:r>
                      <a:r>
                        <a:rPr lang="en-US" altLang="zh-CN" sz="1600" b="1" baseline="0" dirty="0" smtClean="0">
                          <a:solidFill>
                            <a:srgbClr val="C00000"/>
                          </a:solidFill>
                          <a:latin typeface="+mn-ea"/>
                          <a:ea typeface="+mn-ea"/>
                        </a:rPr>
                        <a:t>);</a:t>
                      </a: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set</a:t>
                      </a:r>
                      <a:r>
                        <a:rPr lang="zh-CN" altLang="en-US" sz="1600" b="0" baseline="0" dirty="0" smtClean="0">
                          <a:latin typeface="+mn-ea"/>
                          <a:ea typeface="+mn-ea"/>
                        </a:rPr>
                        <a:t>：表示信号集；</a:t>
                      </a:r>
                      <a:endParaRPr lang="en-US" altLang="zh-CN" sz="1600" b="0" baseline="0" dirty="0" smtClean="0">
                        <a:latin typeface="+mn-ea"/>
                        <a:ea typeface="+mn-ea"/>
                      </a:endParaRPr>
                    </a:p>
                    <a:p>
                      <a:r>
                        <a:rPr lang="en-US" altLang="zh-CN" sz="1600" b="0" baseline="0" dirty="0" err="1" smtClean="0">
                          <a:latin typeface="+mn-ea"/>
                          <a:ea typeface="+mn-ea"/>
                        </a:rPr>
                        <a:t>signum</a:t>
                      </a:r>
                      <a:r>
                        <a:rPr lang="zh-CN" altLang="en-US" sz="1600" b="0" baseline="0" dirty="0" smtClean="0">
                          <a:latin typeface="+mn-ea"/>
                          <a:ea typeface="+mn-ea"/>
                        </a:rPr>
                        <a:t>：指定信号值</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err="1" smtClean="0">
                          <a:latin typeface="+mn-ea"/>
                          <a:ea typeface="+mn-ea"/>
                        </a:rPr>
                        <a:t>sigismember</a:t>
                      </a:r>
                      <a:r>
                        <a:rPr lang="en-US" altLang="zh-CN" sz="1600" b="0" dirty="0" smtClean="0">
                          <a:latin typeface="+mn-ea"/>
                          <a:ea typeface="+mn-ea"/>
                        </a:rPr>
                        <a:t>()</a:t>
                      </a:r>
                      <a:r>
                        <a:rPr lang="zh-CN" altLang="en-US" sz="1600" b="0" dirty="0" smtClean="0">
                          <a:latin typeface="+mn-ea"/>
                          <a:ea typeface="+mn-ea"/>
                        </a:rPr>
                        <a:t>函数成功返回</a:t>
                      </a:r>
                      <a:r>
                        <a:rPr lang="en-US" altLang="zh-CN" sz="1600" b="0" dirty="0" smtClean="0">
                          <a:latin typeface="+mn-ea"/>
                          <a:ea typeface="+mn-ea"/>
                        </a:rPr>
                        <a:t>1</a:t>
                      </a:r>
                      <a:r>
                        <a:rPr lang="zh-CN" altLang="en-US" sz="1600" b="0" dirty="0" smtClean="0">
                          <a:latin typeface="+mn-ea"/>
                          <a:ea typeface="+mn-ea"/>
                        </a:rPr>
                        <a:t>，失败返回</a:t>
                      </a:r>
                      <a:r>
                        <a:rPr lang="en-US" altLang="zh-CN" sz="1600" b="0" dirty="0" smtClean="0">
                          <a:latin typeface="+mn-ea"/>
                          <a:ea typeface="+mn-ea"/>
                        </a:rPr>
                        <a:t>0</a:t>
                      </a:r>
                      <a:r>
                        <a:rPr lang="zh-CN" altLang="en-US" sz="1600" b="0" dirty="0" smtClean="0">
                          <a:latin typeface="+mn-ea"/>
                          <a:ea typeface="+mn-ea"/>
                        </a:rPr>
                        <a:t>；</a:t>
                      </a:r>
                      <a:endParaRPr lang="en-US" altLang="zh-CN" sz="1600" b="0" dirty="0" smtClean="0">
                        <a:latin typeface="+mn-ea"/>
                        <a:ea typeface="+mn-ea"/>
                      </a:endParaRPr>
                    </a:p>
                    <a:p>
                      <a:r>
                        <a:rPr lang="zh-CN" altLang="en-US" sz="1600" b="0" dirty="0" smtClean="0">
                          <a:latin typeface="+mn-ea"/>
                          <a:ea typeface="+mn-ea"/>
                        </a:rPr>
                        <a:t>其他函数成功返回</a:t>
                      </a:r>
                      <a:r>
                        <a:rPr lang="en-US" altLang="zh-CN" sz="1600" b="0" dirty="0" smtClean="0">
                          <a:latin typeface="+mn-ea"/>
                          <a:ea typeface="+mn-ea"/>
                        </a:rPr>
                        <a:t>0</a:t>
                      </a:r>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6" name="矩形 5"/>
          <p:cNvSpPr/>
          <p:nvPr/>
        </p:nvSpPr>
        <p:spPr>
          <a:xfrm>
            <a:off x="716415" y="4671622"/>
            <a:ext cx="7982464" cy="1538883"/>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函数说明：</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zh-CN" altLang="en-US" sz="1800" b="1" dirty="0" smtClean="0">
                <a:solidFill>
                  <a:srgbClr val="0000CC"/>
                </a:solidFill>
                <a:latin typeface="+mn-ea"/>
                <a:ea typeface="+mn-ea"/>
              </a:rPr>
              <a:t>使用</a:t>
            </a:r>
            <a:r>
              <a:rPr lang="en-US" altLang="zh-CN" sz="1800" b="1" dirty="0" err="1" smtClean="0">
                <a:solidFill>
                  <a:srgbClr val="0000CC"/>
                </a:solidFill>
                <a:latin typeface="+mn-ea"/>
                <a:ea typeface="+mn-ea"/>
              </a:rPr>
              <a:t>sigset_t</a:t>
            </a:r>
            <a:r>
              <a:rPr lang="zh-CN" altLang="en-US" sz="1800" b="1" dirty="0" smtClean="0">
                <a:solidFill>
                  <a:srgbClr val="0000CC"/>
                </a:solidFill>
                <a:latin typeface="+mn-ea"/>
                <a:ea typeface="+mn-ea"/>
              </a:rPr>
              <a:t>类型的变量之前，一定要调用</a:t>
            </a:r>
            <a:r>
              <a:rPr lang="en-US" altLang="zh-CN" sz="1800" b="1" dirty="0" err="1" smtClean="0">
                <a:solidFill>
                  <a:srgbClr val="0000CC"/>
                </a:solidFill>
                <a:latin typeface="+mn-ea"/>
                <a:ea typeface="+mn-ea"/>
              </a:rPr>
              <a:t>sigemptyset</a:t>
            </a:r>
            <a:r>
              <a:rPr lang="en-US" altLang="zh-CN" sz="1800" b="1" dirty="0" smtClean="0">
                <a:solidFill>
                  <a:srgbClr val="0000CC"/>
                </a:solidFill>
                <a:latin typeface="+mn-ea"/>
                <a:ea typeface="+mn-ea"/>
              </a:rPr>
              <a:t>()</a:t>
            </a:r>
            <a:r>
              <a:rPr lang="zh-CN" altLang="en-US" sz="1800" b="1" dirty="0" smtClean="0">
                <a:solidFill>
                  <a:srgbClr val="0000CC"/>
                </a:solidFill>
                <a:latin typeface="+mn-ea"/>
                <a:ea typeface="+mn-ea"/>
              </a:rPr>
              <a:t>或</a:t>
            </a:r>
            <a:r>
              <a:rPr lang="en-US" altLang="zh-CN" sz="1800" b="1" dirty="0" err="1" smtClean="0">
                <a:solidFill>
                  <a:srgbClr val="0000CC"/>
                </a:solidFill>
                <a:latin typeface="+mn-ea"/>
                <a:ea typeface="+mn-ea"/>
              </a:rPr>
              <a:t>sigfillset</a:t>
            </a:r>
            <a:r>
              <a:rPr lang="en-US" altLang="zh-CN" sz="1800" b="1" dirty="0" smtClean="0">
                <a:solidFill>
                  <a:srgbClr val="0000CC"/>
                </a:solidFill>
                <a:latin typeface="+mn-ea"/>
                <a:ea typeface="+mn-ea"/>
              </a:rPr>
              <a:t>()</a:t>
            </a:r>
            <a:r>
              <a:rPr lang="zh-CN" altLang="en-US" sz="1800" b="1" dirty="0" smtClean="0">
                <a:solidFill>
                  <a:srgbClr val="0000CC"/>
                </a:solidFill>
                <a:latin typeface="+mn-ea"/>
                <a:ea typeface="+mn-ea"/>
              </a:rPr>
              <a:t>做初始化，使信号集处于确定的状态。</a:t>
            </a:r>
            <a:endParaRPr lang="en-US" altLang="zh-CN" sz="1800" b="1" dirty="0" smtClean="0">
              <a:solidFill>
                <a:srgbClr val="0000CC"/>
              </a:solidFill>
              <a:latin typeface="+mn-ea"/>
              <a:ea typeface="+mn-ea"/>
            </a:endParaRPr>
          </a:p>
          <a:p>
            <a:pPr indent="457200">
              <a:spcBef>
                <a:spcPts val="600"/>
              </a:spcBef>
              <a:buFont typeface="Wingdings" pitchFamily="2" charset="2"/>
              <a:buChar char="n"/>
            </a:pPr>
            <a:r>
              <a:rPr lang="zh-CN" altLang="en-US" sz="1800" b="1" dirty="0" smtClean="0">
                <a:solidFill>
                  <a:srgbClr val="0000CC"/>
                </a:solidFill>
                <a:latin typeface="+mn-ea"/>
                <a:ea typeface="+mn-ea"/>
              </a:rPr>
              <a:t>初始化</a:t>
            </a:r>
            <a:r>
              <a:rPr lang="en-US" altLang="zh-CN" sz="1800" b="1" dirty="0" err="1" smtClean="0">
                <a:solidFill>
                  <a:srgbClr val="0000CC"/>
                </a:solidFill>
                <a:latin typeface="+mn-ea"/>
                <a:ea typeface="+mn-ea"/>
              </a:rPr>
              <a:t>sigset_t</a:t>
            </a:r>
            <a:r>
              <a:rPr lang="zh-CN" altLang="en-US" sz="1800" b="1" dirty="0" smtClean="0">
                <a:solidFill>
                  <a:srgbClr val="0000CC"/>
                </a:solidFill>
                <a:latin typeface="+mn-ea"/>
                <a:ea typeface="+mn-ea"/>
              </a:rPr>
              <a:t>变量之后，就可以调用</a:t>
            </a:r>
            <a:r>
              <a:rPr lang="en-US" altLang="zh-CN" sz="1800" b="1" dirty="0" err="1" smtClean="0">
                <a:solidFill>
                  <a:srgbClr val="0000CC"/>
                </a:solidFill>
                <a:latin typeface="+mn-ea"/>
                <a:ea typeface="+mn-ea"/>
              </a:rPr>
              <a:t>sigaddset</a:t>
            </a:r>
            <a:r>
              <a:rPr lang="zh-CN" altLang="en-US" sz="1800" b="1" dirty="0" smtClean="0">
                <a:solidFill>
                  <a:srgbClr val="0000CC"/>
                </a:solidFill>
                <a:latin typeface="+mn-ea"/>
                <a:ea typeface="+mn-ea"/>
              </a:rPr>
              <a:t>和</a:t>
            </a:r>
            <a:r>
              <a:rPr lang="en-US" altLang="zh-CN" sz="1800" b="1" dirty="0" err="1" smtClean="0">
                <a:solidFill>
                  <a:srgbClr val="0000CC"/>
                </a:solidFill>
                <a:latin typeface="+mn-ea"/>
                <a:ea typeface="+mn-ea"/>
              </a:rPr>
              <a:t>sigdelset</a:t>
            </a:r>
            <a:r>
              <a:rPr lang="zh-CN" altLang="en-US" sz="1800" b="1" dirty="0" smtClean="0">
                <a:solidFill>
                  <a:srgbClr val="0000CC"/>
                </a:solidFill>
                <a:latin typeface="+mn-ea"/>
                <a:ea typeface="+mn-ea"/>
              </a:rPr>
              <a:t>函数</a:t>
            </a:r>
            <a:endParaRPr lang="en-US" altLang="zh-CN" sz="18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sp>
        <p:nvSpPr>
          <p:cNvPr id="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sigprocmask</a:t>
            </a:r>
            <a:r>
              <a:rPr lang="en-US" altLang="zh-CN" sz="2400" b="1" kern="10" dirty="0" smtClean="0">
                <a:solidFill>
                  <a:schemeClr val="tx1"/>
                </a:solidFill>
                <a:latin typeface="+mn-ea"/>
              </a:rPr>
              <a:t>()</a:t>
            </a:r>
            <a:r>
              <a:rPr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sp>
        <p:nvSpPr>
          <p:cNvPr id="7" name="矩形 6"/>
          <p:cNvSpPr/>
          <p:nvPr/>
        </p:nvSpPr>
        <p:spPr>
          <a:xfrm>
            <a:off x="1228845" y="1978112"/>
            <a:ext cx="6651845" cy="1938992"/>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每个进程都有一个</a:t>
            </a:r>
            <a:r>
              <a:rPr lang="zh-CN" altLang="en-US" sz="2000" b="1" dirty="0" smtClean="0">
                <a:solidFill>
                  <a:srgbClr val="FF0000"/>
                </a:solidFill>
                <a:latin typeface="+mn-ea"/>
                <a:ea typeface="+mn-ea"/>
              </a:rPr>
              <a:t>信号屏蔽字</a:t>
            </a:r>
            <a:r>
              <a:rPr lang="zh-CN" altLang="en-US" sz="2000" b="1" dirty="0" smtClean="0">
                <a:solidFill>
                  <a:srgbClr val="0000CC"/>
                </a:solidFill>
                <a:latin typeface="+mn-ea"/>
                <a:ea typeface="+mn-ea"/>
              </a:rPr>
              <a:t>，它规定了当前阻塞而不能递达到该进程的信号集。对每种可能的信号，该屏蔽字中都有一位与之对应。对于某种信号，若其对应位置位，则它当前是阻塞的。</a:t>
            </a:r>
            <a:endParaRPr lang="en-US" altLang="zh-CN" sz="2000" b="1" dirty="0" smtClean="0">
              <a:solidFill>
                <a:srgbClr val="0000CC"/>
              </a:solidFill>
              <a:latin typeface="+mn-ea"/>
              <a:ea typeface="+mn-ea"/>
            </a:endParaRPr>
          </a:p>
        </p:txBody>
      </p:sp>
      <p:sp>
        <p:nvSpPr>
          <p:cNvPr id="9" name="矩形 8"/>
          <p:cNvSpPr/>
          <p:nvPr/>
        </p:nvSpPr>
        <p:spPr>
          <a:xfrm>
            <a:off x="1276324" y="4136694"/>
            <a:ext cx="6676550" cy="1015663"/>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进程可以调用</a:t>
            </a:r>
            <a:r>
              <a:rPr lang="en-US" altLang="zh-CN" sz="2000" b="1" dirty="0" err="1" smtClean="0">
                <a:solidFill>
                  <a:srgbClr val="0000CC"/>
                </a:solidFill>
                <a:latin typeface="+mn-ea"/>
                <a:ea typeface="+mn-ea"/>
              </a:rPr>
              <a:t>sigprocmask</a:t>
            </a:r>
            <a:r>
              <a:rPr lang="en-US" altLang="zh-CN" sz="2000" b="1" dirty="0" smtClean="0">
                <a:solidFill>
                  <a:srgbClr val="0000CC"/>
                </a:solidFill>
                <a:latin typeface="+mn-ea"/>
                <a:ea typeface="+mn-ea"/>
              </a:rPr>
              <a:t>()</a:t>
            </a:r>
            <a:r>
              <a:rPr lang="zh-CN" altLang="en-US" sz="2000" b="1" dirty="0" smtClean="0">
                <a:solidFill>
                  <a:srgbClr val="0000CC"/>
                </a:solidFill>
                <a:latin typeface="+mn-ea"/>
                <a:ea typeface="+mn-ea"/>
              </a:rPr>
              <a:t>函数</a:t>
            </a:r>
            <a:r>
              <a:rPr lang="zh-CN" altLang="en-US" sz="2000" b="1" dirty="0" smtClean="0">
                <a:solidFill>
                  <a:srgbClr val="C00000"/>
                </a:solidFill>
                <a:latin typeface="+mn-ea"/>
                <a:ea typeface="+mn-ea"/>
              </a:rPr>
              <a:t>检测和更改</a:t>
            </a:r>
            <a:r>
              <a:rPr lang="zh-CN" altLang="en-US" sz="2000" b="1" dirty="0" smtClean="0">
                <a:solidFill>
                  <a:srgbClr val="0000CC"/>
                </a:solidFill>
                <a:latin typeface="+mn-ea"/>
                <a:ea typeface="+mn-ea"/>
              </a:rPr>
              <a:t>其当前信号屏蔽字。</a:t>
            </a:r>
            <a:endParaRPr lang="en-US" altLang="zh-CN" sz="20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graphicFrame>
        <p:nvGraphicFramePr>
          <p:cNvPr id="5" name="表格 4"/>
          <p:cNvGraphicFramePr>
            <a:graphicFrameLocks noGrp="1"/>
          </p:cNvGraphicFramePr>
          <p:nvPr>
            <p:extLst>
              <p:ext uri="{D42A27DB-BD31-4B8C-83A1-F6EECF244321}">
                <p14:modId xmlns:p14="http://schemas.microsoft.com/office/powerpoint/2010/main" val="3657165249"/>
              </p:ext>
            </p:extLst>
          </p:nvPr>
        </p:nvGraphicFramePr>
        <p:xfrm>
          <a:off x="290191" y="1893837"/>
          <a:ext cx="8489254" cy="1787587"/>
        </p:xfrm>
        <a:graphic>
          <a:graphicData uri="http://schemas.openxmlformats.org/drawingml/2006/table">
            <a:tbl>
              <a:tblPr firstRow="1" bandRow="1">
                <a:tableStyleId>{D7AC3CCA-C797-4891-BE02-D94E43425B78}</a:tableStyleId>
              </a:tblPr>
              <a:tblGrid>
                <a:gridCol w="1328974"/>
                <a:gridCol w="7160280"/>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1"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sigprocmask</a:t>
                      </a:r>
                      <a:r>
                        <a:rPr lang="zh-CN" altLang="en-US" sz="1600" b="1" baseline="0" dirty="0" smtClean="0">
                          <a:solidFill>
                            <a:srgbClr val="C00000"/>
                          </a:solidFill>
                          <a:latin typeface="+mn-ea"/>
                          <a:ea typeface="+mn-ea"/>
                        </a:rPr>
                        <a:t>（</a:t>
                      </a:r>
                      <a:r>
                        <a:rPr lang="en-US" altLang="zh-CN" sz="1600" b="1" baseline="0" dirty="0" err="1" smtClean="0">
                          <a:solidFill>
                            <a:srgbClr val="C00000"/>
                          </a:solidFill>
                          <a:latin typeface="+mn-ea"/>
                          <a:ea typeface="+mn-ea"/>
                        </a:rPr>
                        <a:t>int</a:t>
                      </a:r>
                      <a:r>
                        <a:rPr lang="en-US" altLang="zh-CN" sz="1600" b="1" baseline="0" dirty="0" smtClean="0">
                          <a:solidFill>
                            <a:srgbClr val="C00000"/>
                          </a:solidFill>
                          <a:latin typeface="+mn-ea"/>
                          <a:ea typeface="+mn-ea"/>
                        </a:rPr>
                        <a:t> how</a:t>
                      </a:r>
                      <a:r>
                        <a:rPr lang="zh-CN" altLang="en-US" sz="1600" b="1" baseline="0" dirty="0" smtClean="0">
                          <a:solidFill>
                            <a:srgbClr val="C00000"/>
                          </a:solidFill>
                          <a:latin typeface="+mn-ea"/>
                          <a:ea typeface="+mn-ea"/>
                        </a:rPr>
                        <a:t>，</a:t>
                      </a:r>
                      <a:r>
                        <a:rPr lang="en-US" altLang="zh-CN" sz="1600" b="1" baseline="0" dirty="0" smtClean="0">
                          <a:solidFill>
                            <a:srgbClr val="C00000"/>
                          </a:solidFill>
                          <a:latin typeface="+mn-ea"/>
                          <a:ea typeface="+mn-ea"/>
                        </a:rPr>
                        <a:t>const </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a:t>
                      </a:r>
                      <a:r>
                        <a:rPr lang="zh-CN" altLang="en-US" sz="1600" b="1" baseline="0" dirty="0" smtClean="0">
                          <a:solidFill>
                            <a:srgbClr val="C00000"/>
                          </a:solidFill>
                          <a:latin typeface="+mn-ea"/>
                          <a:ea typeface="+mn-ea"/>
                        </a:rPr>
                        <a:t>*</a:t>
                      </a:r>
                      <a:r>
                        <a:rPr lang="en-US" altLang="zh-CN" sz="1600" b="1" baseline="0" dirty="0" smtClean="0">
                          <a:solidFill>
                            <a:srgbClr val="C00000"/>
                          </a:solidFill>
                          <a:latin typeface="+mn-ea"/>
                          <a:ea typeface="+mn-ea"/>
                        </a:rPr>
                        <a:t>set</a:t>
                      </a:r>
                      <a:r>
                        <a:rPr lang="zh-CN" altLang="en-US" sz="1600" b="1" baseline="0" dirty="0" smtClean="0">
                          <a:solidFill>
                            <a:srgbClr val="C00000"/>
                          </a:solidFill>
                          <a:latin typeface="+mn-ea"/>
                          <a:ea typeface="+mn-ea"/>
                        </a:rPr>
                        <a:t>，</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oset</a:t>
                      </a:r>
                      <a:r>
                        <a:rPr lang="en-US" altLang="zh-CN" sz="1600" b="1" baseline="0" dirty="0" smtClean="0">
                          <a:solidFill>
                            <a:srgbClr val="C00000"/>
                          </a:solidFill>
                          <a:latin typeface="+mn-ea"/>
                          <a:ea typeface="+mn-ea"/>
                        </a:rPr>
                        <a:t>);</a:t>
                      </a: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smtClean="0">
                          <a:latin typeface="+mn-ea"/>
                          <a:ea typeface="+mn-ea"/>
                        </a:rPr>
                        <a:t>How</a:t>
                      </a:r>
                      <a:r>
                        <a:rPr lang="zh-CN" altLang="en-US" sz="1600" b="0" baseline="0" dirty="0" smtClean="0">
                          <a:latin typeface="+mn-ea"/>
                          <a:ea typeface="+mn-ea"/>
                        </a:rPr>
                        <a:t>：决定函数的操作方式</a:t>
                      </a:r>
                      <a:endParaRPr lang="en-US" altLang="zh-CN" sz="1600" b="0" baseline="0" dirty="0" smtClean="0">
                        <a:latin typeface="+mn-ea"/>
                        <a:ea typeface="+mn-ea"/>
                      </a:endParaRPr>
                    </a:p>
                    <a:p>
                      <a:r>
                        <a:rPr lang="en-US" altLang="zh-CN" sz="1600" b="0" baseline="0" dirty="0" smtClean="0">
                          <a:latin typeface="+mn-ea"/>
                          <a:ea typeface="+mn-ea"/>
                        </a:rPr>
                        <a:t>Set</a:t>
                      </a:r>
                      <a:r>
                        <a:rPr lang="zh-CN" altLang="en-US" sz="1600" b="0" baseline="0" dirty="0" smtClean="0">
                          <a:latin typeface="+mn-ea"/>
                          <a:ea typeface="+mn-ea"/>
                        </a:rPr>
                        <a:t>：指定信号集</a:t>
                      </a:r>
                      <a:endParaRPr lang="en-US" altLang="zh-CN" sz="1600" b="0" baseline="0" dirty="0" smtClean="0">
                        <a:latin typeface="+mn-ea"/>
                        <a:ea typeface="+mn-ea"/>
                      </a:endParaRPr>
                    </a:p>
                    <a:p>
                      <a:r>
                        <a:rPr lang="en-US" altLang="zh-CN" sz="1600" b="0" baseline="0" dirty="0" err="1" smtClean="0">
                          <a:latin typeface="+mn-ea"/>
                          <a:ea typeface="+mn-ea"/>
                        </a:rPr>
                        <a:t>Oset</a:t>
                      </a:r>
                      <a:r>
                        <a:rPr lang="zh-CN" altLang="en-US" sz="1600" b="0" baseline="0" dirty="0" smtClean="0">
                          <a:latin typeface="+mn-ea"/>
                          <a:ea typeface="+mn-ea"/>
                        </a:rPr>
                        <a:t>：信号屏蔽字</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成功返回</a:t>
                      </a:r>
                      <a:r>
                        <a:rPr lang="en-US" altLang="zh-CN" sz="1600" b="0" dirty="0" smtClean="0">
                          <a:latin typeface="+mn-ea"/>
                          <a:ea typeface="+mn-ea"/>
                        </a:rPr>
                        <a:t>0</a:t>
                      </a:r>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803038" y="3961217"/>
          <a:ext cx="7521678" cy="1483360"/>
        </p:xfrm>
        <a:graphic>
          <a:graphicData uri="http://schemas.openxmlformats.org/drawingml/2006/table">
            <a:tbl>
              <a:tblPr firstRow="1" bandRow="1">
                <a:tableStyleId>{72833802-FEF1-4C79-8D5D-14CF1EAF98D9}</a:tableStyleId>
              </a:tblPr>
              <a:tblGrid>
                <a:gridCol w="1606529"/>
                <a:gridCol w="5915149"/>
              </a:tblGrid>
              <a:tr h="370840">
                <a:tc>
                  <a:txBody>
                    <a:bodyPr/>
                    <a:lstStyle/>
                    <a:p>
                      <a:pPr algn="ctr"/>
                      <a:r>
                        <a:rPr lang="en-US" altLang="zh-CN" sz="1600" dirty="0" smtClean="0">
                          <a:solidFill>
                            <a:srgbClr val="0000CC"/>
                          </a:solidFill>
                          <a:latin typeface="+mn-ea"/>
                          <a:ea typeface="+mn-ea"/>
                        </a:rPr>
                        <a:t>how</a:t>
                      </a:r>
                      <a:r>
                        <a:rPr lang="zh-CN" altLang="en-US" sz="1600" dirty="0" smtClean="0">
                          <a:solidFill>
                            <a:srgbClr val="0000CC"/>
                          </a:solidFill>
                          <a:latin typeface="+mn-ea"/>
                          <a:ea typeface="+mn-ea"/>
                        </a:rPr>
                        <a:t>值</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pPr algn="ctr"/>
                      <a:r>
                        <a:rPr lang="zh-CN" altLang="en-US" sz="1600" dirty="0" smtClean="0">
                          <a:solidFill>
                            <a:srgbClr val="0000CC"/>
                          </a:solidFill>
                          <a:latin typeface="+mn-ea"/>
                          <a:ea typeface="+mn-ea"/>
                        </a:rPr>
                        <a:t>说明</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smtClean="0">
                          <a:solidFill>
                            <a:srgbClr val="0000CC"/>
                          </a:solidFill>
                          <a:latin typeface="+mn-ea"/>
                          <a:ea typeface="+mn-ea"/>
                        </a:rPr>
                        <a:t>SIG_BLOCK</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增加一个信号集到当前进程的阻塞集之中</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smtClean="0">
                          <a:solidFill>
                            <a:srgbClr val="0000CC"/>
                          </a:solidFill>
                          <a:latin typeface="+mn-ea"/>
                          <a:ea typeface="+mn-ea"/>
                        </a:rPr>
                        <a:t>SIG_UNBLOCK</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从当前的阻塞集之中删除一个信号集</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smtClean="0">
                          <a:solidFill>
                            <a:srgbClr val="0000CC"/>
                          </a:solidFill>
                          <a:latin typeface="+mn-ea"/>
                          <a:ea typeface="+mn-ea"/>
                        </a:rPr>
                        <a:t>SIG_SETMASK</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将当前的信号集设置为信号阻塞集</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bl>
          </a:graphicData>
        </a:graphic>
      </p:graphicFrame>
      <p:grpSp>
        <p:nvGrpSpPr>
          <p:cNvPr id="10" name="组合 9"/>
          <p:cNvGrpSpPr/>
          <p:nvPr/>
        </p:nvGrpSpPr>
        <p:grpSpPr>
          <a:xfrm>
            <a:off x="1083762" y="2187153"/>
            <a:ext cx="3313442" cy="2100619"/>
            <a:chOff x="1362532" y="3806560"/>
            <a:chExt cx="3050912" cy="1199463"/>
          </a:xfrm>
        </p:grpSpPr>
        <p:cxnSp>
          <p:nvCxnSpPr>
            <p:cNvPr id="11" name="直接箭头连接符 10"/>
            <p:cNvCxnSpPr>
              <a:stCxn id="12" idx="1"/>
              <a:endCxn id="13" idx="0"/>
            </p:cNvCxnSpPr>
            <p:nvPr/>
          </p:nvCxnSpPr>
          <p:spPr>
            <a:xfrm flipH="1">
              <a:off x="1833034" y="3877584"/>
              <a:ext cx="1791526" cy="9520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624560" y="3806560"/>
              <a:ext cx="788884" cy="14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362532" y="4829629"/>
              <a:ext cx="941004" cy="1763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3</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sigprocmask</a:t>
            </a:r>
            <a:r>
              <a:rPr lang="en-US" altLang="zh-CN" sz="2400" b="1" kern="10" dirty="0" smtClean="0">
                <a:solidFill>
                  <a:schemeClr val="tx1"/>
                </a:solidFill>
                <a:latin typeface="+mn-ea"/>
              </a:rPr>
              <a:t>()</a:t>
            </a:r>
            <a:r>
              <a:rPr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sp>
        <p:nvSpPr>
          <p:cNvPr id="15" name="矩形 14"/>
          <p:cNvSpPr/>
          <p:nvPr/>
        </p:nvSpPr>
        <p:spPr>
          <a:xfrm>
            <a:off x="593124" y="5511087"/>
            <a:ext cx="7945393" cy="1000274"/>
          </a:xfrm>
          <a:prstGeom prst="rect">
            <a:avLst/>
          </a:prstGeom>
        </p:spPr>
        <p:txBody>
          <a:bodyPr wrap="square">
            <a:spAutoFit/>
          </a:bodyPr>
          <a:lstStyle/>
          <a:p>
            <a:pPr>
              <a:spcBef>
                <a:spcPts val="600"/>
              </a:spcBef>
            </a:pPr>
            <a:r>
              <a:rPr lang="zh-CN" altLang="en-US" sz="1800" b="1" dirty="0" smtClean="0">
                <a:solidFill>
                  <a:srgbClr val="0000CC"/>
                </a:solidFill>
                <a:latin typeface="+mn-ea"/>
                <a:ea typeface="+mn-ea"/>
              </a:rPr>
              <a:t>函数说明：</a:t>
            </a:r>
            <a:endParaRPr lang="en-US" altLang="zh-CN" sz="1800" b="1" dirty="0" smtClean="0">
              <a:solidFill>
                <a:srgbClr val="0000CC"/>
              </a:solidFill>
              <a:latin typeface="+mn-ea"/>
              <a:ea typeface="+mn-ea"/>
            </a:endParaRPr>
          </a:p>
          <a:p>
            <a:pPr>
              <a:spcBef>
                <a:spcPts val="600"/>
              </a:spcBef>
            </a:pPr>
            <a:r>
              <a:rPr lang="zh-CN" altLang="en-US" sz="1800" b="1" dirty="0" smtClean="0">
                <a:solidFill>
                  <a:srgbClr val="0000CC"/>
                </a:solidFill>
                <a:latin typeface="+mn-ea"/>
                <a:ea typeface="+mn-ea"/>
              </a:rPr>
              <a:t>该函数根据</a:t>
            </a:r>
            <a:r>
              <a:rPr lang="en-US" altLang="zh-CN" sz="1800" b="1" dirty="0" smtClean="0">
                <a:solidFill>
                  <a:srgbClr val="0000CC"/>
                </a:solidFill>
                <a:latin typeface="+mn-ea"/>
                <a:ea typeface="+mn-ea"/>
              </a:rPr>
              <a:t>how</a:t>
            </a:r>
            <a:r>
              <a:rPr lang="zh-CN" altLang="en-US" sz="1800" b="1" dirty="0" smtClean="0">
                <a:solidFill>
                  <a:srgbClr val="0000CC"/>
                </a:solidFill>
                <a:latin typeface="+mn-ea"/>
                <a:ea typeface="+mn-ea"/>
              </a:rPr>
              <a:t>指定的方法对进程的信号屏蔽字进行修改，</a:t>
            </a:r>
            <a:r>
              <a:rPr lang="zh-CN" altLang="en-US" sz="1800" b="1" dirty="0" smtClean="0">
                <a:solidFill>
                  <a:srgbClr val="C00000"/>
                </a:solidFill>
                <a:latin typeface="+mn-ea"/>
                <a:ea typeface="+mn-ea"/>
              </a:rPr>
              <a:t>新的信号屏蔽字</a:t>
            </a:r>
            <a:r>
              <a:rPr lang="zh-CN" altLang="en-US" sz="1800" b="1" dirty="0" smtClean="0">
                <a:solidFill>
                  <a:srgbClr val="0000CC"/>
                </a:solidFill>
                <a:latin typeface="+mn-ea"/>
                <a:ea typeface="+mn-ea"/>
              </a:rPr>
              <a:t>由参数</a:t>
            </a:r>
            <a:r>
              <a:rPr lang="en-US" altLang="zh-CN" sz="1800" b="1" dirty="0" smtClean="0">
                <a:solidFill>
                  <a:srgbClr val="0000CC"/>
                </a:solidFill>
                <a:latin typeface="+mn-ea"/>
                <a:ea typeface="+mn-ea"/>
              </a:rPr>
              <a:t>set</a:t>
            </a:r>
            <a:r>
              <a:rPr lang="zh-CN" altLang="en-US" sz="1800" b="1" dirty="0" smtClean="0">
                <a:solidFill>
                  <a:srgbClr val="0000CC"/>
                </a:solidFill>
                <a:latin typeface="+mn-ea"/>
                <a:ea typeface="+mn-ea"/>
              </a:rPr>
              <a:t>指定，而</a:t>
            </a:r>
            <a:r>
              <a:rPr lang="zh-CN" altLang="en-US" sz="1800" b="1" dirty="0" smtClean="0">
                <a:solidFill>
                  <a:srgbClr val="C00000"/>
                </a:solidFill>
                <a:latin typeface="+mn-ea"/>
                <a:ea typeface="+mn-ea"/>
              </a:rPr>
              <a:t>原先的信号屏蔽字</a:t>
            </a:r>
            <a:r>
              <a:rPr lang="zh-CN" altLang="en-US" sz="1800" b="1" dirty="0" smtClean="0">
                <a:solidFill>
                  <a:srgbClr val="0000CC"/>
                </a:solidFill>
                <a:latin typeface="+mn-ea"/>
                <a:ea typeface="+mn-ea"/>
              </a:rPr>
              <a:t>将保存到信号集</a:t>
            </a:r>
            <a:r>
              <a:rPr lang="en-US" altLang="zh-CN" sz="1800" b="1" dirty="0" err="1" smtClean="0">
                <a:solidFill>
                  <a:srgbClr val="0000CC"/>
                </a:solidFill>
                <a:latin typeface="+mn-ea"/>
                <a:ea typeface="+mn-ea"/>
              </a:rPr>
              <a:t>oset</a:t>
            </a:r>
            <a:r>
              <a:rPr lang="zh-CN" altLang="en-US" sz="1800" b="1" dirty="0" smtClean="0">
                <a:solidFill>
                  <a:srgbClr val="0000CC"/>
                </a:solidFill>
                <a:latin typeface="+mn-ea"/>
                <a:ea typeface="+mn-ea"/>
              </a:rPr>
              <a:t>中。</a:t>
            </a:r>
            <a:endParaRPr lang="en-US" altLang="zh-CN" sz="18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graphicFrame>
        <p:nvGraphicFramePr>
          <p:cNvPr id="5" name="表格 4"/>
          <p:cNvGraphicFramePr>
            <a:graphicFrameLocks noGrp="1"/>
          </p:cNvGraphicFramePr>
          <p:nvPr/>
        </p:nvGraphicFramePr>
        <p:xfrm>
          <a:off x="1225590" y="1893837"/>
          <a:ext cx="5912328" cy="1335467"/>
        </p:xfrm>
        <a:graphic>
          <a:graphicData uri="http://schemas.openxmlformats.org/drawingml/2006/table">
            <a:tbl>
              <a:tblPr firstRow="1" bandRow="1">
                <a:tableStyleId>{D7AC3CCA-C797-4891-BE02-D94E43425B78}</a:tableStyleId>
              </a:tblPr>
              <a:tblGrid>
                <a:gridCol w="1526939"/>
                <a:gridCol w="4385389"/>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1" dirty="0" err="1" smtClean="0">
                          <a:solidFill>
                            <a:srgbClr val="C00000"/>
                          </a:solidFill>
                          <a:latin typeface="+mn-ea"/>
                          <a:ea typeface="+mn-ea"/>
                        </a:rPr>
                        <a:t>int</a:t>
                      </a:r>
                      <a:r>
                        <a:rPr lang="en-US" altLang="zh-CN" sz="1600" b="1" baseline="0" dirty="0" smtClean="0">
                          <a:solidFill>
                            <a:srgbClr val="C00000"/>
                          </a:solidFill>
                          <a:latin typeface="+mn-ea"/>
                          <a:ea typeface="+mn-ea"/>
                        </a:rPr>
                        <a:t>  </a:t>
                      </a:r>
                      <a:r>
                        <a:rPr lang="en-US" altLang="zh-CN" sz="1600" b="1" baseline="0" dirty="0" err="1" smtClean="0">
                          <a:solidFill>
                            <a:srgbClr val="C00000"/>
                          </a:solidFill>
                          <a:latin typeface="+mn-ea"/>
                          <a:ea typeface="+mn-ea"/>
                        </a:rPr>
                        <a:t>sigpending</a:t>
                      </a:r>
                      <a:r>
                        <a:rPr lang="zh-CN" altLang="en-US" sz="1600" b="1" baseline="0" dirty="0" smtClean="0">
                          <a:solidFill>
                            <a:srgbClr val="C00000"/>
                          </a:solidFill>
                          <a:latin typeface="+mn-ea"/>
                          <a:ea typeface="+mn-ea"/>
                        </a:rPr>
                        <a:t>（</a:t>
                      </a:r>
                      <a:r>
                        <a:rPr lang="en-US" altLang="zh-CN" sz="1600" b="1" baseline="0" dirty="0" err="1" smtClean="0">
                          <a:solidFill>
                            <a:srgbClr val="C00000"/>
                          </a:solidFill>
                          <a:latin typeface="+mn-ea"/>
                          <a:ea typeface="+mn-ea"/>
                        </a:rPr>
                        <a:t>sigset_t</a:t>
                      </a:r>
                      <a:r>
                        <a:rPr lang="en-US" altLang="zh-CN" sz="1600" b="1" baseline="0" dirty="0" smtClean="0">
                          <a:solidFill>
                            <a:srgbClr val="C00000"/>
                          </a:solidFill>
                          <a:latin typeface="+mn-ea"/>
                          <a:ea typeface="+mn-ea"/>
                        </a:rPr>
                        <a:t>  </a:t>
                      </a:r>
                      <a:r>
                        <a:rPr lang="zh-CN" altLang="en-US" sz="1600" b="1" baseline="0" dirty="0" smtClean="0">
                          <a:solidFill>
                            <a:srgbClr val="C00000"/>
                          </a:solidFill>
                          <a:latin typeface="+mn-ea"/>
                          <a:ea typeface="+mn-ea"/>
                        </a:rPr>
                        <a:t>*</a:t>
                      </a:r>
                      <a:r>
                        <a:rPr lang="en-US" altLang="zh-CN" sz="1600" b="1" baseline="0" dirty="0" smtClean="0">
                          <a:solidFill>
                            <a:srgbClr val="C00000"/>
                          </a:solidFill>
                          <a:latin typeface="+mn-ea"/>
                          <a:ea typeface="+mn-ea"/>
                        </a:rPr>
                        <a:t>set</a:t>
                      </a:r>
                      <a:r>
                        <a:rPr lang="zh-CN" altLang="en-US" sz="1600" b="1" baseline="0" dirty="0" smtClean="0">
                          <a:solidFill>
                            <a:srgbClr val="C00000"/>
                          </a:solidFill>
                          <a:latin typeface="+mn-ea"/>
                          <a:ea typeface="+mn-ea"/>
                        </a:rPr>
                        <a:t> </a:t>
                      </a:r>
                      <a:r>
                        <a:rPr lang="en-US" altLang="zh-CN" sz="1600" b="1" baseline="0" dirty="0" smtClean="0">
                          <a:solidFill>
                            <a:srgbClr val="C00000"/>
                          </a:solidFill>
                          <a:latin typeface="+mn-ea"/>
                          <a:ea typeface="+mn-ea"/>
                        </a:rPr>
                        <a:t>);</a:t>
                      </a: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smtClean="0">
                          <a:latin typeface="+mn-ea"/>
                          <a:ea typeface="+mn-ea"/>
                        </a:rPr>
                        <a:t>set</a:t>
                      </a:r>
                      <a:r>
                        <a:rPr lang="zh-CN" altLang="en-US" sz="1600" b="0" baseline="0" dirty="0" smtClean="0">
                          <a:latin typeface="+mn-ea"/>
                          <a:ea typeface="+mn-ea"/>
                        </a:rPr>
                        <a:t>是要检测的信号集</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成功返回</a:t>
                      </a:r>
                      <a:r>
                        <a:rPr lang="en-US" altLang="zh-CN" sz="1600" b="0" dirty="0" smtClean="0">
                          <a:latin typeface="+mn-ea"/>
                          <a:ea typeface="+mn-ea"/>
                        </a:rPr>
                        <a:t>0</a:t>
                      </a:r>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1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4</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sigpending</a:t>
            </a:r>
            <a:r>
              <a:rPr kumimoji="0" lang="en-US" altLang="zh-CN" sz="2400" b="1" kern="10" dirty="0" smtClean="0">
                <a:solidFill>
                  <a:schemeClr val="tx1"/>
                </a:solidFill>
                <a:latin typeface="+mn-ea"/>
              </a:rPr>
              <a:t>()</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sp>
        <p:nvSpPr>
          <p:cNvPr id="15" name="矩形 14"/>
          <p:cNvSpPr/>
          <p:nvPr/>
        </p:nvSpPr>
        <p:spPr>
          <a:xfrm>
            <a:off x="1047825" y="3472222"/>
            <a:ext cx="6388695" cy="723275"/>
          </a:xfrm>
          <a:prstGeom prst="rect">
            <a:avLst/>
          </a:prstGeom>
        </p:spPr>
        <p:txBody>
          <a:bodyPr wrap="square">
            <a:spAutoFit/>
          </a:bodyPr>
          <a:lstStyle/>
          <a:p>
            <a:pPr>
              <a:spcBef>
                <a:spcPts val="600"/>
              </a:spcBef>
            </a:pPr>
            <a:r>
              <a:rPr lang="zh-CN" altLang="en-US" sz="1800" b="1" dirty="0" smtClean="0">
                <a:solidFill>
                  <a:srgbClr val="0000CC"/>
                </a:solidFill>
                <a:latin typeface="+mn-ea"/>
                <a:ea typeface="+mn-ea"/>
              </a:rPr>
              <a:t>函数说明：</a:t>
            </a:r>
            <a:endParaRPr lang="en-US" altLang="zh-CN" sz="1800" b="1" dirty="0" smtClean="0">
              <a:solidFill>
                <a:srgbClr val="0000CC"/>
              </a:solidFill>
              <a:latin typeface="+mn-ea"/>
              <a:ea typeface="+mn-ea"/>
            </a:endParaRPr>
          </a:p>
          <a:p>
            <a:pPr>
              <a:spcBef>
                <a:spcPts val="600"/>
              </a:spcBef>
            </a:pPr>
            <a:r>
              <a:rPr lang="en-US" altLang="zh-CN" sz="1800" b="1" dirty="0" err="1" smtClean="0">
                <a:solidFill>
                  <a:srgbClr val="0000CC"/>
                </a:solidFill>
                <a:latin typeface="+mn-ea"/>
                <a:ea typeface="+mn-ea"/>
              </a:rPr>
              <a:t>sigpending</a:t>
            </a:r>
            <a:r>
              <a:rPr lang="en-US" altLang="zh-CN" sz="1800" b="1" dirty="0" smtClean="0">
                <a:solidFill>
                  <a:srgbClr val="0000CC"/>
                </a:solidFill>
                <a:latin typeface="+mn-ea"/>
                <a:ea typeface="+mn-ea"/>
              </a:rPr>
              <a:t>()</a:t>
            </a:r>
            <a:r>
              <a:rPr lang="zh-CN" altLang="en-US" sz="1800" b="1" dirty="0" smtClean="0">
                <a:solidFill>
                  <a:srgbClr val="0000CC"/>
                </a:solidFill>
                <a:latin typeface="+mn-ea"/>
                <a:ea typeface="+mn-ea"/>
              </a:rPr>
              <a:t>读取当前进程的未决信号集，通过</a:t>
            </a:r>
            <a:r>
              <a:rPr lang="en-US" altLang="zh-CN" sz="1800" b="1" dirty="0" smtClean="0">
                <a:solidFill>
                  <a:srgbClr val="0000CC"/>
                </a:solidFill>
                <a:latin typeface="+mn-ea"/>
                <a:ea typeface="+mn-ea"/>
              </a:rPr>
              <a:t>set</a:t>
            </a:r>
            <a:r>
              <a:rPr lang="zh-CN" altLang="en-US" sz="1800" b="1" dirty="0" smtClean="0">
                <a:solidFill>
                  <a:srgbClr val="0000CC"/>
                </a:solidFill>
                <a:latin typeface="+mn-ea"/>
                <a:ea typeface="+mn-ea"/>
              </a:rPr>
              <a:t>参数传出</a:t>
            </a:r>
            <a:endParaRPr lang="en-US" altLang="zh-CN" sz="18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428596" y="428604"/>
            <a:ext cx="5786478" cy="563562"/>
          </a:xfrm>
          <a:prstGeom prst="rect">
            <a:avLst/>
          </a:prstGeom>
          <a:noFill/>
          <a:ln w="9525">
            <a:noFill/>
            <a:miter lim="800000"/>
            <a:headEnd/>
            <a:tailEnd/>
          </a:ln>
          <a:effectLst/>
        </p:spPr>
        <p:txBody>
          <a:bodyPr anchor="ctr"/>
          <a:lstStyle/>
          <a:p>
            <a:r>
              <a:rPr lang="en-US" altLang="zh-CN" sz="3200" b="1" dirty="0" smtClean="0">
                <a:solidFill>
                  <a:srgbClr val="0000CC"/>
                </a:solidFill>
                <a:latin typeface="+mn-ea"/>
                <a:ea typeface="+mn-ea"/>
              </a:rPr>
              <a:t>4 </a:t>
            </a:r>
            <a:r>
              <a:rPr lang="zh-CN" altLang="en-US" sz="3200" b="1" dirty="0" smtClean="0">
                <a:solidFill>
                  <a:srgbClr val="0000CC"/>
                </a:solidFill>
                <a:latin typeface="+mn-ea"/>
                <a:ea typeface="+mn-ea"/>
              </a:rPr>
              <a:t>信号</a:t>
            </a:r>
          </a:p>
        </p:txBody>
      </p:sp>
      <p:sp>
        <p:nvSpPr>
          <p:cNvPr id="38" name="Rectangle 3"/>
          <p:cNvSpPr txBox="1">
            <a:spLocks noChangeArrowheads="1"/>
          </p:cNvSpPr>
          <p:nvPr/>
        </p:nvSpPr>
        <p:spPr bwMode="auto">
          <a:xfrm>
            <a:off x="607191" y="1794586"/>
            <a:ext cx="4674814" cy="2605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a:lstStyle>
          <a:p>
            <a:pPr marL="342900" lvl="0" indent="-342900" algn="l">
              <a:lnSpc>
                <a:spcPct val="150000"/>
              </a:lnSpc>
              <a:spcBef>
                <a:spcPts val="600"/>
              </a:spcBef>
              <a:buClr>
                <a:srgbClr val="0000CC"/>
              </a:buClr>
              <a:buSzPct val="60000"/>
              <a:buFont typeface="Wingdings" pitchFamily="2" charset="2"/>
              <a:buChar char="n"/>
              <a:defRPr/>
            </a:pPr>
            <a:r>
              <a:rPr lang="en-US" altLang="zh-CN" sz="2400" b="1" kern="0" dirty="0" smtClean="0">
                <a:solidFill>
                  <a:srgbClr val="0000CC"/>
                </a:solidFill>
                <a:latin typeface="+mn-ea"/>
                <a:ea typeface="+mn-ea"/>
              </a:rPr>
              <a:t>4.1 </a:t>
            </a:r>
            <a:r>
              <a:rPr lang="zh-CN" altLang="en-US" sz="2400" b="1" kern="0" dirty="0" smtClean="0">
                <a:solidFill>
                  <a:srgbClr val="0000CC"/>
                </a:solidFill>
                <a:latin typeface="+mn-ea"/>
                <a:ea typeface="+mn-ea"/>
              </a:rPr>
              <a:t>信号概述</a:t>
            </a:r>
          </a:p>
          <a:p>
            <a:pPr marL="342900" lvl="0" indent="-342900">
              <a:lnSpc>
                <a:spcPct val="150000"/>
              </a:lnSpc>
              <a:spcBef>
                <a:spcPts val="600"/>
              </a:spcBef>
              <a:buClr>
                <a:srgbClr val="0000CC"/>
              </a:buClr>
              <a:buSzPct val="60000"/>
              <a:buFont typeface="Wingdings" pitchFamily="2" charset="2"/>
              <a:buChar char="n"/>
              <a:defRPr/>
            </a:pPr>
            <a:r>
              <a:rPr lang="en-US" altLang="zh-CN" sz="2400" b="1" kern="0" dirty="0" smtClean="0">
                <a:solidFill>
                  <a:srgbClr val="0000CC"/>
                </a:solidFill>
                <a:latin typeface="+mn-ea"/>
                <a:ea typeface="+mn-ea"/>
              </a:rPr>
              <a:t>4.2 </a:t>
            </a:r>
            <a:r>
              <a:rPr lang="zh-CN" altLang="en-US" sz="2400" b="1" kern="0" dirty="0" smtClean="0">
                <a:solidFill>
                  <a:srgbClr val="0000CC"/>
                </a:solidFill>
                <a:latin typeface="+mn-ea"/>
                <a:ea typeface="+mn-ea"/>
              </a:rPr>
              <a:t>信号相关函数</a:t>
            </a:r>
          </a:p>
          <a:p>
            <a:pPr marL="342900" lvl="0" indent="-342900">
              <a:lnSpc>
                <a:spcPct val="150000"/>
              </a:lnSpc>
              <a:spcBef>
                <a:spcPts val="600"/>
              </a:spcBef>
              <a:buClr>
                <a:srgbClr val="0000CC"/>
              </a:buClr>
              <a:buSzPct val="60000"/>
              <a:buFont typeface="Wingdings" pitchFamily="2" charset="2"/>
              <a:buChar char="n"/>
              <a:defRPr/>
            </a:pPr>
            <a:r>
              <a:rPr lang="en-US" altLang="zh-CN" sz="2400" b="1" kern="0" dirty="0" smtClean="0">
                <a:solidFill>
                  <a:srgbClr val="0000CC"/>
                </a:solidFill>
                <a:latin typeface="+mn-ea"/>
                <a:ea typeface="+mn-ea"/>
              </a:rPr>
              <a:t>4.3 </a:t>
            </a:r>
            <a:r>
              <a:rPr lang="zh-CN" altLang="en-US" sz="2400" b="1" kern="0" dirty="0" smtClean="0">
                <a:solidFill>
                  <a:srgbClr val="0000CC"/>
                </a:solidFill>
                <a:latin typeface="+mn-ea"/>
                <a:ea typeface="+mn-ea"/>
              </a:rPr>
              <a:t>信号集</a:t>
            </a:r>
          </a:p>
          <a:p>
            <a:pPr marL="342900" lvl="0" indent="-342900">
              <a:lnSpc>
                <a:spcPct val="150000"/>
              </a:lnSpc>
              <a:spcBef>
                <a:spcPts val="600"/>
              </a:spcBef>
              <a:buClr>
                <a:srgbClr val="0000CC"/>
              </a:buClr>
              <a:buSzPct val="60000"/>
              <a:buFont typeface="Wingdings" pitchFamily="2" charset="2"/>
              <a:buChar char="n"/>
              <a:defRPr/>
            </a:pPr>
            <a:r>
              <a:rPr lang="en-US" altLang="zh-CN" sz="2400" b="1" kern="0" dirty="0" smtClean="0">
                <a:solidFill>
                  <a:srgbClr val="0000CC"/>
                </a:solidFill>
                <a:latin typeface="+mn-ea"/>
                <a:ea typeface="+mn-ea"/>
              </a:rPr>
              <a:t>4.4 </a:t>
            </a:r>
            <a:r>
              <a:rPr lang="zh-CN" altLang="en-US" sz="2400" b="1" kern="0" dirty="0" smtClean="0">
                <a:solidFill>
                  <a:srgbClr val="0000CC"/>
                </a:solidFill>
                <a:latin typeface="+mn-ea"/>
                <a:ea typeface="+mn-ea"/>
              </a:rPr>
              <a:t>信号处理</a:t>
            </a:r>
            <a:endParaRPr lang="en-US" altLang="zh-CN" sz="2400" b="1" kern="0" dirty="0" smtClean="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4.3 </a:t>
            </a:r>
            <a:r>
              <a:rPr lang="zh-CN" altLang="en-US" b="1" dirty="0" smtClean="0">
                <a:solidFill>
                  <a:srgbClr val="0000CC"/>
                </a:solidFill>
                <a:latin typeface="+mn-ea"/>
                <a:ea typeface="+mn-ea"/>
              </a:rPr>
              <a:t>信号集</a:t>
            </a:r>
          </a:p>
        </p:txBody>
      </p:sp>
      <p:sp>
        <p:nvSpPr>
          <p:cNvPr id="1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5</a:t>
            </a:r>
            <a:r>
              <a:rPr kumimoji="0" lang="zh-CN" altLang="en-US" sz="2400" b="1" kern="10" dirty="0" smtClean="0">
                <a:solidFill>
                  <a:schemeClr val="tx1"/>
                </a:solidFill>
                <a:latin typeface="+mn-ea"/>
              </a:rPr>
              <a:t>、信号集示例</a:t>
            </a:r>
            <a:endParaRPr kumimoji="0" lang="zh-CN" altLang="en-US" sz="2400" b="1" kern="10" dirty="0">
              <a:solidFill>
                <a:schemeClr val="tx1"/>
              </a:solidFill>
              <a:latin typeface="+mn-ea"/>
            </a:endParaRPr>
          </a:p>
        </p:txBody>
      </p:sp>
      <p:graphicFrame>
        <p:nvGraphicFramePr>
          <p:cNvPr id="6" name="图示 5"/>
          <p:cNvGraphicFramePr/>
          <p:nvPr/>
        </p:nvGraphicFramePr>
        <p:xfrm>
          <a:off x="2311346" y="2918871"/>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4362272" y="3240222"/>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kern="10" dirty="0" err="1" smtClean="0">
                <a:solidFill>
                  <a:srgbClr val="C00000"/>
                </a:solidFill>
                <a:latin typeface="+mn-ea"/>
              </a:rPr>
              <a:t>sigprocmask</a:t>
            </a:r>
            <a:r>
              <a:rPr lang="en-US" altLang="zh-CN" sz="2000" b="1" dirty="0" err="1" smtClean="0">
                <a:solidFill>
                  <a:srgbClr val="C00000"/>
                </a:solidFill>
                <a:latin typeface="+mn-ea"/>
                <a:ea typeface="+mn-ea"/>
              </a:rPr>
              <a:t>.c</a:t>
            </a:r>
            <a:endParaRPr lang="en-US" altLang="zh-CN" sz="2000" b="1" dirty="0" smtClean="0">
              <a:solidFill>
                <a:srgbClr val="C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
        <p:nvSpPr>
          <p:cNvPr id="6" name="矩形 5"/>
          <p:cNvSpPr/>
          <p:nvPr/>
        </p:nvSpPr>
        <p:spPr>
          <a:xfrm>
            <a:off x="736941" y="1463269"/>
            <a:ext cx="7521234" cy="3554819"/>
          </a:xfrm>
          <a:prstGeom prst="rect">
            <a:avLst/>
          </a:prstGeom>
        </p:spPr>
        <p:txBody>
          <a:bodyPr wrap="square">
            <a:spAutoFit/>
          </a:bodyPr>
          <a:lstStyle/>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在</a:t>
            </a:r>
            <a:r>
              <a:rPr lang="zh-CN" altLang="en-US" sz="2000" b="1" dirty="0" smtClean="0">
                <a:solidFill>
                  <a:srgbClr val="C00000"/>
                </a:solidFill>
                <a:latin typeface="+mn-ea"/>
                <a:ea typeface="+mn-ea"/>
              </a:rPr>
              <a:t>信号</a:t>
            </a:r>
            <a:r>
              <a:rPr lang="zh-CN" altLang="en-US" sz="2000" b="1" dirty="0" smtClean="0">
                <a:solidFill>
                  <a:srgbClr val="0000CC"/>
                </a:solidFill>
                <a:latin typeface="+mn-ea"/>
                <a:ea typeface="+mn-ea"/>
              </a:rPr>
              <a:t>和</a:t>
            </a:r>
            <a:r>
              <a:rPr lang="zh-CN" altLang="en-US" sz="2000" b="1" dirty="0" smtClean="0">
                <a:solidFill>
                  <a:srgbClr val="C00000"/>
                </a:solidFill>
                <a:latin typeface="+mn-ea"/>
                <a:ea typeface="+mn-ea"/>
              </a:rPr>
              <a:t>信号集</a:t>
            </a:r>
            <a:r>
              <a:rPr lang="zh-CN" altLang="en-US" sz="2000" b="1" dirty="0" smtClean="0">
                <a:solidFill>
                  <a:srgbClr val="0000CC"/>
                </a:solidFill>
                <a:latin typeface="+mn-ea"/>
                <a:ea typeface="+mn-ea"/>
              </a:rPr>
              <a:t>中，信号的处理都是执行</a:t>
            </a:r>
            <a:r>
              <a:rPr lang="zh-CN" altLang="en-US" sz="2000" b="1" dirty="0" smtClean="0">
                <a:solidFill>
                  <a:srgbClr val="C00000"/>
                </a:solidFill>
                <a:latin typeface="+mn-ea"/>
                <a:ea typeface="+mn-ea"/>
              </a:rPr>
              <a:t>默认的动作</a:t>
            </a:r>
            <a:r>
              <a:rPr lang="zh-CN" altLang="en-US" sz="2000" b="1" dirty="0" smtClean="0">
                <a:solidFill>
                  <a:srgbClr val="0000CC"/>
                </a:solidFill>
                <a:latin typeface="+mn-ea"/>
                <a:ea typeface="+mn-ea"/>
              </a:rPr>
              <a:t>，如果内核在处理该信号时切换到用户态</a:t>
            </a:r>
            <a:r>
              <a:rPr lang="zh-CN" altLang="en-US" sz="2000" b="1" dirty="0" smtClean="0">
                <a:solidFill>
                  <a:srgbClr val="C00000"/>
                </a:solidFill>
                <a:latin typeface="+mn-ea"/>
                <a:ea typeface="+mn-ea"/>
              </a:rPr>
              <a:t>执行某个函数</a:t>
            </a:r>
            <a:r>
              <a:rPr lang="zh-CN" altLang="en-US" sz="2000" b="1" dirty="0" smtClean="0">
                <a:solidFill>
                  <a:srgbClr val="0000CC"/>
                </a:solidFill>
                <a:latin typeface="+mn-ea"/>
                <a:ea typeface="+mn-ea"/>
              </a:rPr>
              <a:t>，就要用到信号处理函数。</a:t>
            </a:r>
            <a:endParaRPr lang="en-US" altLang="zh-CN" sz="2000" b="1" dirty="0" smtClean="0">
              <a:solidFill>
                <a:srgbClr val="0000CC"/>
              </a:solidFill>
              <a:latin typeface="+mn-ea"/>
              <a:ea typeface="+mn-ea"/>
            </a:endParaRPr>
          </a:p>
          <a:p>
            <a:pPr indent="457200">
              <a:lnSpc>
                <a:spcPct val="150000"/>
              </a:lnSpc>
              <a:spcBef>
                <a:spcPts val="600"/>
              </a:spcBef>
              <a:buFont typeface="Wingdings" pitchFamily="2" charset="2"/>
              <a:buChar char="n"/>
            </a:pPr>
            <a:endParaRPr lang="en-US" altLang="zh-CN" sz="2000" b="1" dirty="0" smtClean="0">
              <a:solidFill>
                <a:srgbClr val="0000CC"/>
              </a:solidFill>
              <a:latin typeface="+mn-ea"/>
              <a:ea typeface="+mn-ea"/>
            </a:endParaRPr>
          </a:p>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重要定义</a:t>
            </a:r>
            <a:endParaRPr lang="en-US" altLang="zh-CN" sz="2000" b="1" dirty="0" smtClean="0">
              <a:solidFill>
                <a:srgbClr val="0000CC"/>
              </a:solidFill>
              <a:latin typeface="+mn-ea"/>
              <a:ea typeface="+mn-ea"/>
            </a:endParaRPr>
          </a:p>
          <a:p>
            <a:pPr indent="457200">
              <a:lnSpc>
                <a:spcPct val="150000"/>
              </a:lnSpc>
              <a:spcBef>
                <a:spcPts val="600"/>
              </a:spcBef>
            </a:pPr>
            <a:r>
              <a:rPr lang="zh-CN" altLang="en-US" sz="2000" b="1" dirty="0" smtClean="0">
                <a:solidFill>
                  <a:srgbClr val="0000CC"/>
                </a:solidFill>
                <a:latin typeface="+mn-ea"/>
                <a:ea typeface="+mn-ea"/>
              </a:rPr>
              <a:t>如果信号的处理动作是用户自定义函数，在</a:t>
            </a:r>
            <a:r>
              <a:rPr lang="zh-CN" altLang="en-US" sz="2000" b="1" dirty="0" smtClean="0">
                <a:solidFill>
                  <a:srgbClr val="C00000"/>
                </a:solidFill>
                <a:latin typeface="+mn-ea"/>
                <a:ea typeface="+mn-ea"/>
              </a:rPr>
              <a:t>信号递达</a:t>
            </a:r>
            <a:r>
              <a:rPr lang="zh-CN" altLang="en-US" sz="2000" b="1" dirty="0" smtClean="0">
                <a:solidFill>
                  <a:srgbClr val="0000CC"/>
                </a:solidFill>
                <a:latin typeface="+mn-ea"/>
                <a:ea typeface="+mn-ea"/>
              </a:rPr>
              <a:t>时就调用这个函数，这称为</a:t>
            </a:r>
            <a:r>
              <a:rPr lang="zh-CN" altLang="en-US" sz="2000" b="1" dirty="0" smtClean="0">
                <a:solidFill>
                  <a:srgbClr val="C00000"/>
                </a:solidFill>
                <a:latin typeface="+mn-ea"/>
                <a:ea typeface="+mn-ea"/>
              </a:rPr>
              <a:t>捕捉信号</a:t>
            </a:r>
            <a:r>
              <a:rPr lang="zh-CN" altLang="en-US" sz="2000" b="1" dirty="0" smtClean="0">
                <a:solidFill>
                  <a:srgbClr val="0000CC"/>
                </a:solidFill>
                <a:latin typeface="+mn-ea"/>
                <a:ea typeface="+mn-ea"/>
              </a:rPr>
              <a:t>。</a:t>
            </a:r>
            <a:endParaRPr lang="en-US" altLang="zh-CN" sz="20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
        <p:nvSpPr>
          <p:cNvPr id="6" name="矩形 5"/>
          <p:cNvSpPr/>
          <p:nvPr/>
        </p:nvSpPr>
        <p:spPr>
          <a:xfrm>
            <a:off x="742950" y="1272769"/>
            <a:ext cx="7534275" cy="400110"/>
          </a:xfrm>
          <a:prstGeom prst="rect">
            <a:avLst/>
          </a:prstGeom>
        </p:spPr>
        <p:txBody>
          <a:bodyPr wrap="square">
            <a:spAutoFit/>
          </a:bodyPr>
          <a:lstStyle/>
          <a:p>
            <a:pPr>
              <a:spcBef>
                <a:spcPts val="600"/>
              </a:spcBef>
            </a:pPr>
            <a:r>
              <a:rPr lang="zh-CN" altLang="en-US" sz="2000" b="1" dirty="0" smtClean="0">
                <a:solidFill>
                  <a:srgbClr val="0000CC"/>
                </a:solidFill>
                <a:latin typeface="+mn-ea"/>
                <a:ea typeface="+mn-ea"/>
              </a:rPr>
              <a:t>由于信号处理函数的代码是在用户空间，处理过程比较复杂！</a:t>
            </a:r>
            <a:endParaRPr lang="en-US" altLang="zh-CN" sz="2000" b="1" dirty="0" smtClean="0">
              <a:solidFill>
                <a:srgbClr val="0000CC"/>
              </a:solidFill>
              <a:latin typeface="+mn-ea"/>
              <a:ea typeface="+mn-ea"/>
            </a:endParaRPr>
          </a:p>
        </p:txBody>
      </p:sp>
      <p:grpSp>
        <p:nvGrpSpPr>
          <p:cNvPr id="75" name="组合 74"/>
          <p:cNvGrpSpPr/>
          <p:nvPr/>
        </p:nvGrpSpPr>
        <p:grpSpPr>
          <a:xfrm>
            <a:off x="696659" y="1806440"/>
            <a:ext cx="7560933" cy="4164652"/>
            <a:chOff x="696659" y="2015990"/>
            <a:chExt cx="7560933" cy="4164652"/>
          </a:xfrm>
        </p:grpSpPr>
        <p:sp>
          <p:nvSpPr>
            <p:cNvPr id="40" name="AutoShape 45"/>
            <p:cNvSpPr>
              <a:spLocks noChangeArrowheads="1"/>
            </p:cNvSpPr>
            <p:nvPr/>
          </p:nvSpPr>
          <p:spPr bwMode="auto">
            <a:xfrm>
              <a:off x="702271" y="2015990"/>
              <a:ext cx="7555321" cy="2101075"/>
            </a:xfrm>
            <a:prstGeom prst="roundRect">
              <a:avLst>
                <a:gd name="adj" fmla="val 0"/>
              </a:avLst>
            </a:prstGeom>
            <a:solidFill>
              <a:srgbClr val="FFFFFF"/>
            </a:solidFill>
            <a:ln w="9525">
              <a:solidFill>
                <a:srgbClr val="000000"/>
              </a:solidFill>
              <a:round/>
              <a:headEnd/>
              <a:tailEnd/>
            </a:ln>
          </p:spPr>
          <p:txBody>
            <a:bodyPr/>
            <a:lstStyle/>
            <a:p>
              <a:pPr algn="ctr"/>
              <a:endParaRPr lang="zh-CN" altLang="en-US" sz="1600" b="1" dirty="0">
                <a:solidFill>
                  <a:srgbClr val="0000CC"/>
                </a:solidFill>
                <a:latin typeface="+mn-ea"/>
                <a:ea typeface="+mn-ea"/>
              </a:endParaRPr>
            </a:p>
          </p:txBody>
        </p:sp>
        <p:sp>
          <p:nvSpPr>
            <p:cNvPr id="11" name="AutoShape 38"/>
            <p:cNvSpPr>
              <a:spLocks noChangeArrowheads="1"/>
            </p:cNvSpPr>
            <p:nvPr/>
          </p:nvSpPr>
          <p:spPr bwMode="auto">
            <a:xfrm>
              <a:off x="3842988" y="2209125"/>
              <a:ext cx="1359242" cy="1104745"/>
            </a:xfrm>
            <a:prstGeom prst="roundRect">
              <a:avLst>
                <a:gd name="adj" fmla="val 16667"/>
              </a:avLst>
            </a:prstGeom>
            <a:solidFill>
              <a:srgbClr val="FFFFFF"/>
            </a:solidFill>
            <a:ln w="28575">
              <a:noFill/>
              <a:round/>
              <a:headEnd/>
              <a:tailEnd/>
            </a:ln>
          </p:spPr>
          <p:txBody>
            <a:bodyPr/>
            <a:lstStyle/>
            <a:p>
              <a:r>
                <a:rPr lang="en-US" altLang="zh-CN" sz="1400" b="1" dirty="0" err="1" smtClean="0">
                  <a:solidFill>
                    <a:srgbClr val="C00000"/>
                  </a:solidFill>
                  <a:latin typeface="+mn-ea"/>
                  <a:ea typeface="+mn-ea"/>
                </a:rPr>
                <a:t>int</a:t>
              </a:r>
              <a:r>
                <a:rPr lang="en-US" altLang="zh-CN" sz="1400" b="1" dirty="0" smtClean="0">
                  <a:solidFill>
                    <a:srgbClr val="C00000"/>
                  </a:solidFill>
                  <a:latin typeface="+mn-ea"/>
                  <a:ea typeface="+mn-ea"/>
                </a:rPr>
                <a:t> main()</a:t>
              </a:r>
            </a:p>
            <a:p>
              <a:r>
                <a:rPr lang="en-US" altLang="zh-CN" sz="1400" b="1" dirty="0" smtClean="0">
                  <a:solidFill>
                    <a:srgbClr val="C00000"/>
                  </a:solidFill>
                  <a:latin typeface="+mn-ea"/>
                  <a:ea typeface="+mn-ea"/>
                </a:rPr>
                <a:t>{</a:t>
              </a:r>
            </a:p>
            <a:p>
              <a:r>
                <a:rPr lang="en-US" altLang="zh-CN" sz="1400" b="1" dirty="0" smtClean="0">
                  <a:solidFill>
                    <a:srgbClr val="C00000"/>
                  </a:solidFill>
                  <a:latin typeface="+mn-ea"/>
                  <a:ea typeface="+mn-ea"/>
                </a:rPr>
                <a:t>       …</a:t>
              </a:r>
            </a:p>
            <a:p>
              <a:r>
                <a:rPr lang="en-US" altLang="zh-CN" sz="1400" b="1" dirty="0" smtClean="0">
                  <a:solidFill>
                    <a:srgbClr val="C00000"/>
                  </a:solidFill>
                  <a:latin typeface="+mn-ea"/>
                  <a:ea typeface="+mn-ea"/>
                </a:rPr>
                <a:t>}</a:t>
              </a:r>
              <a:endParaRPr lang="zh-CN" altLang="en-US" sz="1400" b="1" dirty="0">
                <a:solidFill>
                  <a:srgbClr val="C00000"/>
                </a:solidFill>
                <a:latin typeface="+mn-ea"/>
                <a:ea typeface="+mn-ea"/>
              </a:endParaRPr>
            </a:p>
          </p:txBody>
        </p:sp>
        <p:sp>
          <p:nvSpPr>
            <p:cNvPr id="41" name="AutoShape 45"/>
            <p:cNvSpPr>
              <a:spLocks noChangeArrowheads="1"/>
            </p:cNvSpPr>
            <p:nvPr/>
          </p:nvSpPr>
          <p:spPr bwMode="auto">
            <a:xfrm>
              <a:off x="697060" y="4079993"/>
              <a:ext cx="7557258" cy="2100649"/>
            </a:xfrm>
            <a:prstGeom prst="roundRect">
              <a:avLst>
                <a:gd name="adj" fmla="val 0"/>
              </a:avLst>
            </a:prstGeom>
            <a:solidFill>
              <a:srgbClr val="FFFFFF"/>
            </a:solidFill>
            <a:ln w="9525">
              <a:solidFill>
                <a:srgbClr val="000000"/>
              </a:solidFill>
              <a:round/>
              <a:headEnd/>
              <a:tailEnd/>
            </a:ln>
          </p:spPr>
          <p:txBody>
            <a:bodyPr/>
            <a:lstStyle/>
            <a:p>
              <a:pPr algn="ctr"/>
              <a:endParaRPr lang="zh-CN" altLang="en-US" sz="1600" b="1" dirty="0">
                <a:solidFill>
                  <a:srgbClr val="0000CC"/>
                </a:solidFill>
                <a:latin typeface="+mn-ea"/>
                <a:ea typeface="+mn-ea"/>
              </a:endParaRPr>
            </a:p>
          </p:txBody>
        </p:sp>
        <p:sp>
          <p:nvSpPr>
            <p:cNvPr id="42" name="AutoShape 38"/>
            <p:cNvSpPr>
              <a:spLocks noChangeArrowheads="1"/>
            </p:cNvSpPr>
            <p:nvPr/>
          </p:nvSpPr>
          <p:spPr bwMode="auto">
            <a:xfrm>
              <a:off x="752475" y="2027897"/>
              <a:ext cx="1063970" cy="285082"/>
            </a:xfrm>
            <a:prstGeom prst="roundRect">
              <a:avLst>
                <a:gd name="adj" fmla="val 16667"/>
              </a:avLst>
            </a:prstGeom>
            <a:solidFill>
              <a:srgbClr val="FFFFFF"/>
            </a:solidFill>
            <a:ln w="28575">
              <a:noFill/>
              <a:round/>
              <a:headEnd/>
              <a:tailEnd/>
            </a:ln>
          </p:spPr>
          <p:txBody>
            <a:bodyPr/>
            <a:lstStyle/>
            <a:p>
              <a:pPr algn="ctr"/>
              <a:r>
                <a:rPr lang="zh-CN" altLang="en-US" sz="1600" b="1" dirty="0" smtClean="0">
                  <a:solidFill>
                    <a:srgbClr val="0000CC"/>
                  </a:solidFill>
                  <a:latin typeface="+mn-ea"/>
                  <a:ea typeface="+mn-ea"/>
                </a:rPr>
                <a:t>用户空间</a:t>
              </a:r>
              <a:endParaRPr lang="zh-CN" altLang="en-US" sz="1600" b="1" dirty="0">
                <a:solidFill>
                  <a:srgbClr val="0000CC"/>
                </a:solidFill>
                <a:latin typeface="+mn-ea"/>
                <a:ea typeface="+mn-ea"/>
              </a:endParaRPr>
            </a:p>
          </p:txBody>
        </p:sp>
        <p:sp>
          <p:nvSpPr>
            <p:cNvPr id="43" name="AutoShape 38"/>
            <p:cNvSpPr>
              <a:spLocks noChangeArrowheads="1"/>
            </p:cNvSpPr>
            <p:nvPr/>
          </p:nvSpPr>
          <p:spPr bwMode="auto">
            <a:xfrm>
              <a:off x="696659" y="5833781"/>
              <a:ext cx="1058004" cy="260366"/>
            </a:xfrm>
            <a:prstGeom prst="roundRect">
              <a:avLst>
                <a:gd name="adj" fmla="val 16667"/>
              </a:avLst>
            </a:prstGeom>
            <a:solidFill>
              <a:schemeClr val="tx2">
                <a:alpha val="0"/>
              </a:schemeClr>
            </a:solidFill>
            <a:ln w="28575">
              <a:noFill/>
              <a:round/>
              <a:headEnd/>
              <a:tailEnd/>
            </a:ln>
          </p:spPr>
          <p:txBody>
            <a:bodyPr/>
            <a:lstStyle/>
            <a:p>
              <a:pPr algn="ctr"/>
              <a:r>
                <a:rPr lang="zh-CN" altLang="en-US" sz="1600" b="1" dirty="0" smtClean="0">
                  <a:solidFill>
                    <a:srgbClr val="0000CC"/>
                  </a:solidFill>
                  <a:latin typeface="+mn-ea"/>
                  <a:ea typeface="+mn-ea"/>
                </a:rPr>
                <a:t>内核空间</a:t>
              </a:r>
              <a:endParaRPr lang="zh-CN" altLang="en-US" sz="1600" b="1" dirty="0">
                <a:solidFill>
                  <a:srgbClr val="0000CC"/>
                </a:solidFill>
                <a:latin typeface="+mn-ea"/>
                <a:ea typeface="+mn-ea"/>
              </a:endParaRPr>
            </a:p>
          </p:txBody>
        </p:sp>
        <p:sp>
          <p:nvSpPr>
            <p:cNvPr id="44" name="AutoShape 38"/>
            <p:cNvSpPr>
              <a:spLocks noChangeArrowheads="1"/>
            </p:cNvSpPr>
            <p:nvPr/>
          </p:nvSpPr>
          <p:spPr bwMode="auto">
            <a:xfrm>
              <a:off x="733425" y="2448023"/>
              <a:ext cx="1713213" cy="1104745"/>
            </a:xfrm>
            <a:prstGeom prst="roundRect">
              <a:avLst>
                <a:gd name="adj" fmla="val 16667"/>
              </a:avLst>
            </a:prstGeom>
            <a:solidFill>
              <a:srgbClr val="FFFFFF"/>
            </a:solidFill>
            <a:ln w="28575">
              <a:noFill/>
              <a:round/>
              <a:headEnd/>
              <a:tailEnd/>
            </a:ln>
          </p:spPr>
          <p:txBody>
            <a:bodyPr/>
            <a:lstStyle/>
            <a:p>
              <a:pPr algn="ctr"/>
              <a:r>
                <a:rPr lang="en-US" altLang="zh-CN" sz="1400" b="1" dirty="0" smtClean="0">
                  <a:solidFill>
                    <a:srgbClr val="0000CC"/>
                  </a:solidFill>
                  <a:latin typeface="+mn-ea"/>
                  <a:ea typeface="+mn-ea"/>
                </a:rPr>
                <a:t>1.</a:t>
              </a:r>
              <a:r>
                <a:rPr lang="zh-CN" altLang="en-US" sz="1400" b="1" dirty="0" smtClean="0">
                  <a:solidFill>
                    <a:srgbClr val="0000CC"/>
                  </a:solidFill>
                  <a:latin typeface="+mn-ea"/>
                  <a:ea typeface="+mn-ea"/>
                </a:rPr>
                <a:t>在执行主控制流程的某条指令时，因为中断、异常系统调用进入内核</a:t>
              </a:r>
              <a:endParaRPr lang="zh-CN" altLang="en-US" sz="1400" b="1" dirty="0">
                <a:solidFill>
                  <a:srgbClr val="0000CC"/>
                </a:solidFill>
                <a:latin typeface="+mn-ea"/>
                <a:ea typeface="+mn-ea"/>
              </a:endParaRPr>
            </a:p>
          </p:txBody>
        </p:sp>
        <p:sp>
          <p:nvSpPr>
            <p:cNvPr id="45" name="AutoShape 38"/>
            <p:cNvSpPr>
              <a:spLocks noChangeArrowheads="1"/>
            </p:cNvSpPr>
            <p:nvPr/>
          </p:nvSpPr>
          <p:spPr bwMode="auto">
            <a:xfrm>
              <a:off x="873240" y="4280942"/>
              <a:ext cx="1684609" cy="1281863"/>
            </a:xfrm>
            <a:prstGeom prst="roundRect">
              <a:avLst>
                <a:gd name="adj" fmla="val 16667"/>
              </a:avLst>
            </a:prstGeom>
            <a:solidFill>
              <a:srgbClr val="FFFFFF"/>
            </a:solidFill>
            <a:ln w="28575">
              <a:noFill/>
              <a:round/>
              <a:headEnd/>
              <a:tailEnd/>
            </a:ln>
          </p:spPr>
          <p:txBody>
            <a:bodyPr/>
            <a:lstStyle/>
            <a:p>
              <a:r>
                <a:rPr lang="en-US" altLang="zh-CN" sz="1400" b="1" dirty="0" smtClean="0">
                  <a:solidFill>
                    <a:srgbClr val="0000CC"/>
                  </a:solidFill>
                  <a:latin typeface="+mn-ea"/>
                  <a:ea typeface="+mn-ea"/>
                </a:rPr>
                <a:t>2.</a:t>
              </a:r>
              <a:r>
                <a:rPr lang="zh-CN" altLang="en-US" sz="1400" b="1" dirty="0" smtClean="0">
                  <a:solidFill>
                    <a:srgbClr val="0000CC"/>
                  </a:solidFill>
                  <a:latin typeface="+mn-ea"/>
                  <a:ea typeface="+mn-ea"/>
                </a:rPr>
                <a:t>内核处理完异常准备回用户模式之前先处理当前进程中可以递达的信号</a:t>
              </a:r>
              <a:endParaRPr lang="zh-CN" altLang="en-US" sz="1400" b="1" dirty="0">
                <a:solidFill>
                  <a:srgbClr val="0000CC"/>
                </a:solidFill>
                <a:latin typeface="+mn-ea"/>
                <a:ea typeface="+mn-ea"/>
              </a:endParaRPr>
            </a:p>
          </p:txBody>
        </p:sp>
        <p:sp>
          <p:nvSpPr>
            <p:cNvPr id="46" name="AutoShape 38"/>
            <p:cNvSpPr>
              <a:spLocks noChangeArrowheads="1"/>
            </p:cNvSpPr>
            <p:nvPr/>
          </p:nvSpPr>
          <p:spPr bwMode="auto">
            <a:xfrm>
              <a:off x="3373418" y="4692842"/>
              <a:ext cx="2187117" cy="1413663"/>
            </a:xfrm>
            <a:prstGeom prst="roundRect">
              <a:avLst>
                <a:gd name="adj" fmla="val 16667"/>
              </a:avLst>
            </a:prstGeom>
            <a:solidFill>
              <a:srgbClr val="FFFFFF"/>
            </a:solidFill>
            <a:ln w="28575">
              <a:noFill/>
              <a:round/>
              <a:headEnd/>
              <a:tailEnd/>
            </a:ln>
          </p:spPr>
          <p:txBody>
            <a:bodyPr/>
            <a:lstStyle/>
            <a:p>
              <a:pPr>
                <a:spcBef>
                  <a:spcPts val="600"/>
                </a:spcBef>
                <a:spcAft>
                  <a:spcPts val="600"/>
                </a:spcAft>
              </a:pPr>
              <a:r>
                <a:rPr lang="en-US" altLang="zh-CN" sz="1400" b="1" dirty="0" err="1" smtClean="0">
                  <a:solidFill>
                    <a:srgbClr val="C00000"/>
                  </a:solidFill>
                  <a:latin typeface="+mn-ea"/>
                  <a:ea typeface="+mn-ea"/>
                </a:rPr>
                <a:t>do_signal</a:t>
              </a:r>
              <a:r>
                <a:rPr lang="en-US" altLang="zh-CN" sz="1400" b="1" dirty="0" smtClean="0">
                  <a:solidFill>
                    <a:srgbClr val="C00000"/>
                  </a:solidFill>
                  <a:latin typeface="+mn-ea"/>
                  <a:ea typeface="+mn-ea"/>
                </a:rPr>
                <a:t>()</a:t>
              </a:r>
            </a:p>
            <a:p>
              <a:r>
                <a:rPr lang="en-US" altLang="zh-CN" sz="1400" b="1" dirty="0" smtClean="0">
                  <a:solidFill>
                    <a:srgbClr val="0000CC"/>
                  </a:solidFill>
                  <a:latin typeface="+mn-ea"/>
                  <a:ea typeface="+mn-ea"/>
                </a:rPr>
                <a:t>3. </a:t>
              </a:r>
              <a:r>
                <a:rPr lang="zh-CN" altLang="en-US" sz="1400" b="1" dirty="0" smtClean="0">
                  <a:solidFill>
                    <a:srgbClr val="0000CC"/>
                  </a:solidFill>
                  <a:latin typeface="+mn-ea"/>
                  <a:ea typeface="+mn-ea"/>
                </a:rPr>
                <a:t>如果信号的处理动作是自定义的信号处理函数则回到用户模式执行信号处理函数</a:t>
              </a:r>
              <a:r>
                <a:rPr lang="en-US" altLang="zh-CN" sz="1400" b="1" dirty="0" smtClean="0">
                  <a:solidFill>
                    <a:srgbClr val="0000CC"/>
                  </a:solidFill>
                  <a:latin typeface="+mn-ea"/>
                  <a:ea typeface="+mn-ea"/>
                </a:rPr>
                <a:t>(</a:t>
              </a:r>
              <a:r>
                <a:rPr lang="zh-CN" altLang="en-US" sz="1400" b="1" dirty="0" smtClean="0">
                  <a:solidFill>
                    <a:srgbClr val="0000CC"/>
                  </a:solidFill>
                  <a:latin typeface="+mn-ea"/>
                  <a:ea typeface="+mn-ea"/>
                </a:rPr>
                <a:t>而不是回到主控制流程</a:t>
              </a:r>
              <a:r>
                <a:rPr lang="en-US" altLang="zh-CN" sz="1400" b="1" dirty="0" smtClean="0">
                  <a:solidFill>
                    <a:srgbClr val="0000CC"/>
                  </a:solidFill>
                  <a:latin typeface="+mn-ea"/>
                  <a:ea typeface="+mn-ea"/>
                </a:rPr>
                <a:t>)</a:t>
              </a:r>
              <a:endParaRPr lang="zh-CN" altLang="en-US" sz="1400" b="1" dirty="0">
                <a:solidFill>
                  <a:srgbClr val="0000CC"/>
                </a:solidFill>
                <a:latin typeface="+mn-ea"/>
                <a:ea typeface="+mn-ea"/>
              </a:endParaRPr>
            </a:p>
          </p:txBody>
        </p:sp>
        <p:sp>
          <p:nvSpPr>
            <p:cNvPr id="47" name="AutoShape 38"/>
            <p:cNvSpPr>
              <a:spLocks noChangeArrowheads="1"/>
            </p:cNvSpPr>
            <p:nvPr/>
          </p:nvSpPr>
          <p:spPr bwMode="auto">
            <a:xfrm>
              <a:off x="6027576" y="2033696"/>
              <a:ext cx="2189670" cy="1599013"/>
            </a:xfrm>
            <a:prstGeom prst="roundRect">
              <a:avLst>
                <a:gd name="adj" fmla="val 16667"/>
              </a:avLst>
            </a:prstGeom>
            <a:solidFill>
              <a:srgbClr val="FFFFFF"/>
            </a:solidFill>
            <a:ln w="28575">
              <a:noFill/>
              <a:round/>
              <a:headEnd/>
              <a:tailEnd/>
            </a:ln>
          </p:spPr>
          <p:txBody>
            <a:bodyPr/>
            <a:lstStyle/>
            <a:p>
              <a:pPr>
                <a:spcAft>
                  <a:spcPts val="0"/>
                </a:spcAft>
              </a:pPr>
              <a:r>
                <a:rPr lang="en-US" altLang="zh-CN" sz="1400" b="1" dirty="0" smtClean="0">
                  <a:solidFill>
                    <a:srgbClr val="C00000"/>
                  </a:solidFill>
                  <a:latin typeface="+mn-ea"/>
                  <a:ea typeface="+mn-ea"/>
                </a:rPr>
                <a:t>void  </a:t>
              </a:r>
              <a:r>
                <a:rPr lang="en-US" altLang="zh-CN" sz="1400" b="1" dirty="0" err="1" smtClean="0">
                  <a:solidFill>
                    <a:srgbClr val="C00000"/>
                  </a:solidFill>
                  <a:latin typeface="+mn-ea"/>
                  <a:ea typeface="+mn-ea"/>
                </a:rPr>
                <a:t>sighandler</a:t>
              </a:r>
              <a:r>
                <a:rPr lang="en-US" altLang="zh-CN" sz="1400" b="1" dirty="0" smtClean="0">
                  <a:solidFill>
                    <a:srgbClr val="C00000"/>
                  </a:solidFill>
                  <a:latin typeface="+mn-ea"/>
                  <a:ea typeface="+mn-ea"/>
                </a:rPr>
                <a:t>(</a:t>
              </a:r>
              <a:r>
                <a:rPr lang="en-US" altLang="zh-CN" sz="1400" b="1" dirty="0" err="1" smtClean="0">
                  <a:solidFill>
                    <a:srgbClr val="C00000"/>
                  </a:solidFill>
                  <a:latin typeface="+mn-ea"/>
                  <a:ea typeface="+mn-ea"/>
                </a:rPr>
                <a:t>int</a:t>
              </a:r>
              <a:r>
                <a:rPr lang="en-US" altLang="zh-CN" sz="1400" b="1" dirty="0" smtClean="0">
                  <a:solidFill>
                    <a:srgbClr val="C00000"/>
                  </a:solidFill>
                  <a:latin typeface="+mn-ea"/>
                  <a:ea typeface="+mn-ea"/>
                </a:rPr>
                <a:t>)</a:t>
              </a:r>
            </a:p>
            <a:p>
              <a:pPr>
                <a:spcAft>
                  <a:spcPts val="0"/>
                </a:spcAft>
              </a:pPr>
              <a:r>
                <a:rPr lang="en-US" altLang="zh-CN" sz="1400" b="1" dirty="0" smtClean="0">
                  <a:solidFill>
                    <a:srgbClr val="C00000"/>
                  </a:solidFill>
                  <a:latin typeface="+mn-ea"/>
                  <a:ea typeface="+mn-ea"/>
                </a:rPr>
                <a:t>{</a:t>
              </a:r>
            </a:p>
            <a:p>
              <a:pPr>
                <a:spcAft>
                  <a:spcPts val="0"/>
                </a:spcAft>
              </a:pPr>
              <a:r>
                <a:rPr lang="en-US" altLang="zh-CN" sz="1400" b="1" dirty="0" smtClean="0">
                  <a:solidFill>
                    <a:srgbClr val="C00000"/>
                  </a:solidFill>
                  <a:latin typeface="+mn-ea"/>
                  <a:ea typeface="+mn-ea"/>
                </a:rPr>
                <a:t>        ….</a:t>
              </a:r>
            </a:p>
            <a:p>
              <a:pPr>
                <a:spcAft>
                  <a:spcPts val="0"/>
                </a:spcAft>
              </a:pPr>
              <a:r>
                <a:rPr lang="en-US" altLang="zh-CN" sz="1400" b="1" dirty="0" smtClean="0">
                  <a:solidFill>
                    <a:srgbClr val="C00000"/>
                  </a:solidFill>
                  <a:latin typeface="+mn-ea"/>
                  <a:ea typeface="+mn-ea"/>
                </a:rPr>
                <a:t>}</a:t>
              </a:r>
            </a:p>
            <a:p>
              <a:r>
                <a:rPr lang="en-US" altLang="zh-CN" sz="1400" b="1" dirty="0" smtClean="0">
                  <a:solidFill>
                    <a:srgbClr val="0000CC"/>
                  </a:solidFill>
                  <a:latin typeface="+mn-ea"/>
                  <a:ea typeface="+mn-ea"/>
                </a:rPr>
                <a:t>4. </a:t>
              </a:r>
              <a:r>
                <a:rPr lang="zh-CN" altLang="en-US" sz="1400" b="1" dirty="0" smtClean="0">
                  <a:solidFill>
                    <a:srgbClr val="0000CC"/>
                  </a:solidFill>
                  <a:latin typeface="+mn-ea"/>
                  <a:ea typeface="+mn-ea"/>
                </a:rPr>
                <a:t>信号处理函数返回时执行特殊的系统调用</a:t>
              </a:r>
              <a:r>
                <a:rPr lang="en-US" altLang="zh-CN" sz="1400" b="1" dirty="0" err="1" smtClean="0">
                  <a:solidFill>
                    <a:srgbClr val="0000CC"/>
                  </a:solidFill>
                  <a:latin typeface="+mn-ea"/>
                  <a:ea typeface="+mn-ea"/>
                </a:rPr>
                <a:t>sigreturn</a:t>
              </a:r>
              <a:r>
                <a:rPr lang="zh-CN" altLang="en-US" sz="1400" b="1" dirty="0" smtClean="0">
                  <a:solidFill>
                    <a:srgbClr val="0000CC"/>
                  </a:solidFill>
                  <a:latin typeface="+mn-ea"/>
                  <a:ea typeface="+mn-ea"/>
                </a:rPr>
                <a:t>再次进内核</a:t>
              </a:r>
              <a:endParaRPr lang="zh-CN" altLang="en-US" sz="1400" b="1" dirty="0">
                <a:solidFill>
                  <a:srgbClr val="0000CC"/>
                </a:solidFill>
                <a:latin typeface="+mn-ea"/>
                <a:ea typeface="+mn-ea"/>
              </a:endParaRPr>
            </a:p>
          </p:txBody>
        </p:sp>
        <p:sp>
          <p:nvSpPr>
            <p:cNvPr id="48" name="AutoShape 38"/>
            <p:cNvSpPr>
              <a:spLocks noChangeArrowheads="1"/>
            </p:cNvSpPr>
            <p:nvPr/>
          </p:nvSpPr>
          <p:spPr bwMode="auto">
            <a:xfrm>
              <a:off x="6421437" y="4334670"/>
              <a:ext cx="1808169" cy="1599013"/>
            </a:xfrm>
            <a:prstGeom prst="roundRect">
              <a:avLst>
                <a:gd name="adj" fmla="val 16667"/>
              </a:avLst>
            </a:prstGeom>
            <a:solidFill>
              <a:srgbClr val="FFFFFF"/>
            </a:solidFill>
            <a:ln w="28575">
              <a:noFill/>
              <a:round/>
              <a:headEnd/>
              <a:tailEnd/>
            </a:ln>
          </p:spPr>
          <p:txBody>
            <a:bodyPr/>
            <a:lstStyle/>
            <a:p>
              <a:pPr>
                <a:spcAft>
                  <a:spcPts val="600"/>
                </a:spcAft>
              </a:pPr>
              <a:r>
                <a:rPr lang="en-US" altLang="zh-CN" sz="1400" b="1" dirty="0" err="1" smtClean="0">
                  <a:solidFill>
                    <a:srgbClr val="C00000"/>
                  </a:solidFill>
                  <a:latin typeface="+mn-ea"/>
                  <a:ea typeface="+mn-ea"/>
                </a:rPr>
                <a:t>sys_sigreturn</a:t>
              </a:r>
              <a:r>
                <a:rPr lang="en-US" altLang="zh-CN" sz="1400" b="1" dirty="0" smtClean="0">
                  <a:solidFill>
                    <a:srgbClr val="C00000"/>
                  </a:solidFill>
                  <a:latin typeface="+mn-ea"/>
                  <a:ea typeface="+mn-ea"/>
                </a:rPr>
                <a:t>()</a:t>
              </a:r>
            </a:p>
            <a:p>
              <a:r>
                <a:rPr lang="en-US" altLang="zh-CN" sz="1400" b="1" dirty="0" smtClean="0">
                  <a:solidFill>
                    <a:srgbClr val="0000CC"/>
                  </a:solidFill>
                  <a:latin typeface="+mn-ea"/>
                  <a:ea typeface="+mn-ea"/>
                </a:rPr>
                <a:t>5. </a:t>
              </a:r>
              <a:r>
                <a:rPr lang="zh-CN" altLang="en-US" sz="1400" b="1" dirty="0" smtClean="0">
                  <a:solidFill>
                    <a:srgbClr val="0000CC"/>
                  </a:solidFill>
                  <a:latin typeface="+mn-ea"/>
                  <a:ea typeface="+mn-ea"/>
                </a:rPr>
                <a:t>返回用户模式从主控制流程中上次被中断的地方继续向下执行</a:t>
              </a:r>
              <a:endParaRPr lang="zh-CN" altLang="en-US" sz="1400" b="1" dirty="0">
                <a:solidFill>
                  <a:srgbClr val="0000CC"/>
                </a:solidFill>
                <a:latin typeface="+mn-ea"/>
                <a:ea typeface="+mn-ea"/>
              </a:endParaRPr>
            </a:p>
          </p:txBody>
        </p:sp>
        <p:cxnSp>
          <p:nvCxnSpPr>
            <p:cNvPr id="22" name="直接箭头连接符 21"/>
            <p:cNvCxnSpPr>
              <a:stCxn id="11" idx="1"/>
            </p:cNvCxnSpPr>
            <p:nvPr/>
          </p:nvCxnSpPr>
          <p:spPr>
            <a:xfrm rot="10800000" flipV="1">
              <a:off x="2435290" y="2761498"/>
              <a:ext cx="1407698" cy="35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H="1">
              <a:off x="1254969" y="3970171"/>
              <a:ext cx="699793" cy="1"/>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341984" y="4889236"/>
              <a:ext cx="1138337" cy="933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6200000" flipH="1">
              <a:off x="6749906" y="4064270"/>
              <a:ext cx="700586" cy="1786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72" name="任意多边形 71"/>
            <p:cNvSpPr/>
            <p:nvPr/>
          </p:nvSpPr>
          <p:spPr>
            <a:xfrm>
              <a:off x="5346441" y="2267334"/>
              <a:ext cx="821094" cy="3298372"/>
            </a:xfrm>
            <a:custGeom>
              <a:avLst/>
              <a:gdLst>
                <a:gd name="connsiteX0" fmla="*/ 821094 w 821094"/>
                <a:gd name="connsiteY0" fmla="*/ 18661 h 3298372"/>
                <a:gd name="connsiteX1" fmla="*/ 587828 w 821094"/>
                <a:gd name="connsiteY1" fmla="*/ 130628 h 3298372"/>
                <a:gd name="connsiteX2" fmla="*/ 503853 w 821094"/>
                <a:gd name="connsiteY2" fmla="*/ 802432 h 3298372"/>
                <a:gd name="connsiteX3" fmla="*/ 354563 w 821094"/>
                <a:gd name="connsiteY3" fmla="*/ 2799183 h 3298372"/>
                <a:gd name="connsiteX4" fmla="*/ 0 w 821094"/>
                <a:gd name="connsiteY4" fmla="*/ 3275045 h 3298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094" h="3298372">
                  <a:moveTo>
                    <a:pt x="821094" y="18661"/>
                  </a:moveTo>
                  <a:cubicBezTo>
                    <a:pt x="730897" y="9330"/>
                    <a:pt x="640701" y="0"/>
                    <a:pt x="587828" y="130628"/>
                  </a:cubicBezTo>
                  <a:cubicBezTo>
                    <a:pt x="534955" y="261256"/>
                    <a:pt x="542730" y="357673"/>
                    <a:pt x="503853" y="802432"/>
                  </a:cubicBezTo>
                  <a:cubicBezTo>
                    <a:pt x="464976" y="1247191"/>
                    <a:pt x="438539" y="2387081"/>
                    <a:pt x="354563" y="2799183"/>
                  </a:cubicBezTo>
                  <a:cubicBezTo>
                    <a:pt x="270587" y="3211285"/>
                    <a:pt x="87086" y="3298372"/>
                    <a:pt x="0" y="3275045"/>
                  </a:cubicBezTo>
                </a:path>
              </a:pathLst>
            </a:custGeom>
            <a:ln w="28575">
              <a:solidFill>
                <a:srgbClr val="00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任意多边形 73"/>
            <p:cNvSpPr/>
            <p:nvPr/>
          </p:nvSpPr>
          <p:spPr>
            <a:xfrm>
              <a:off x="4674637" y="2873834"/>
              <a:ext cx="1847461" cy="2575249"/>
            </a:xfrm>
            <a:custGeom>
              <a:avLst/>
              <a:gdLst>
                <a:gd name="connsiteX0" fmla="*/ 1847461 w 1847461"/>
                <a:gd name="connsiteY0" fmla="*/ 2575249 h 2575249"/>
                <a:gd name="connsiteX1" fmla="*/ 1324947 w 1847461"/>
                <a:gd name="connsiteY1" fmla="*/ 1838130 h 2575249"/>
                <a:gd name="connsiteX2" fmla="*/ 634481 w 1847461"/>
                <a:gd name="connsiteY2" fmla="*/ 335902 h 2575249"/>
                <a:gd name="connsiteX3" fmla="*/ 0 w 1847461"/>
                <a:gd name="connsiteY3" fmla="*/ 0 h 2575249"/>
              </a:gdLst>
              <a:ahLst/>
              <a:cxnLst>
                <a:cxn ang="0">
                  <a:pos x="connsiteX0" y="connsiteY0"/>
                </a:cxn>
                <a:cxn ang="0">
                  <a:pos x="connsiteX1" y="connsiteY1"/>
                </a:cxn>
                <a:cxn ang="0">
                  <a:pos x="connsiteX2" y="connsiteY2"/>
                </a:cxn>
                <a:cxn ang="0">
                  <a:pos x="connsiteX3" y="connsiteY3"/>
                </a:cxn>
              </a:cxnLst>
              <a:rect l="l" t="t" r="r" b="b"/>
              <a:pathLst>
                <a:path w="1847461" h="2575249">
                  <a:moveTo>
                    <a:pt x="1847461" y="2575249"/>
                  </a:moveTo>
                  <a:cubicBezTo>
                    <a:pt x="1687285" y="2393301"/>
                    <a:pt x="1527110" y="2211354"/>
                    <a:pt x="1324947" y="1838130"/>
                  </a:cubicBezTo>
                  <a:cubicBezTo>
                    <a:pt x="1122784" y="1464906"/>
                    <a:pt x="855305" y="642257"/>
                    <a:pt x="634481" y="335902"/>
                  </a:cubicBezTo>
                  <a:cubicBezTo>
                    <a:pt x="413657" y="29547"/>
                    <a:pt x="76200" y="23327"/>
                    <a:pt x="0" y="0"/>
                  </a:cubicBezTo>
                </a:path>
              </a:pathLst>
            </a:custGeom>
            <a:ln w="28575">
              <a:solidFill>
                <a:srgbClr val="00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linds(horizontal)">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
        <p:nvSpPr>
          <p:cNvPr id="6" name="矩形 5"/>
          <p:cNvSpPr/>
          <p:nvPr/>
        </p:nvSpPr>
        <p:spPr>
          <a:xfrm>
            <a:off x="901010" y="4174561"/>
            <a:ext cx="7207301" cy="1477328"/>
          </a:xfrm>
          <a:prstGeom prst="rect">
            <a:avLst/>
          </a:prstGeom>
        </p:spPr>
        <p:txBody>
          <a:bodyPr wrap="square">
            <a:spAutoFit/>
          </a:bodyPr>
          <a:lstStyle/>
          <a:p>
            <a:pPr>
              <a:spcBef>
                <a:spcPts val="600"/>
              </a:spcBef>
            </a:pPr>
            <a:r>
              <a:rPr lang="zh-CN" altLang="en-US" sz="2000" b="1" dirty="0" smtClean="0">
                <a:solidFill>
                  <a:srgbClr val="0000CC"/>
                </a:solidFill>
                <a:latin typeface="+mn-ea"/>
                <a:ea typeface="+mn-ea"/>
              </a:rPr>
              <a:t>函数说明：</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zh-CN" altLang="en-US" sz="2000" b="1" dirty="0" smtClean="0">
                <a:solidFill>
                  <a:srgbClr val="0000CC"/>
                </a:solidFill>
                <a:latin typeface="+mn-ea"/>
                <a:ea typeface="+mn-ea"/>
              </a:rPr>
              <a:t>准备捕获或忽略的信号由参数</a:t>
            </a:r>
            <a:r>
              <a:rPr lang="en-US" altLang="zh-CN" sz="2000" b="1" dirty="0" err="1" smtClean="0">
                <a:solidFill>
                  <a:srgbClr val="0000CC"/>
                </a:solidFill>
                <a:latin typeface="+mn-ea"/>
                <a:ea typeface="+mn-ea"/>
              </a:rPr>
              <a:t>signum</a:t>
            </a:r>
            <a:r>
              <a:rPr lang="zh-CN" altLang="en-US" sz="2000" b="1" dirty="0" smtClean="0">
                <a:solidFill>
                  <a:srgbClr val="0000CC"/>
                </a:solidFill>
                <a:latin typeface="+mn-ea"/>
                <a:ea typeface="+mn-ea"/>
              </a:rPr>
              <a:t>给出，接收到指定的信号后将调用的函数由参数</a:t>
            </a:r>
            <a:r>
              <a:rPr lang="en-US" altLang="zh-CN" sz="2000" b="1" dirty="0" smtClean="0">
                <a:solidFill>
                  <a:srgbClr val="0000CC"/>
                </a:solidFill>
                <a:latin typeface="+mn-ea"/>
                <a:ea typeface="+mn-ea"/>
              </a:rPr>
              <a:t>handler</a:t>
            </a:r>
            <a:r>
              <a:rPr lang="zh-CN" altLang="en-US" sz="2000" b="1" dirty="0" smtClean="0">
                <a:solidFill>
                  <a:srgbClr val="0000CC"/>
                </a:solidFill>
                <a:latin typeface="+mn-ea"/>
                <a:ea typeface="+mn-ea"/>
              </a:rPr>
              <a:t>给出。</a:t>
            </a:r>
            <a:endParaRPr lang="en-US" altLang="zh-CN" sz="2000" b="1" dirty="0" smtClean="0">
              <a:solidFill>
                <a:srgbClr val="0000CC"/>
              </a:solidFill>
              <a:latin typeface="+mn-ea"/>
              <a:ea typeface="+mn-ea"/>
            </a:endParaRPr>
          </a:p>
          <a:p>
            <a:pPr indent="457200">
              <a:spcBef>
                <a:spcPts val="600"/>
              </a:spcBef>
              <a:buFont typeface="Wingdings" pitchFamily="2" charset="2"/>
              <a:buChar char="n"/>
            </a:pPr>
            <a:r>
              <a:rPr lang="en-US" altLang="zh-CN" sz="2000" b="1" dirty="0" smtClean="0">
                <a:solidFill>
                  <a:srgbClr val="0000CC"/>
                </a:solidFill>
                <a:latin typeface="+mn-ea"/>
                <a:ea typeface="+mn-ea"/>
              </a:rPr>
              <a:t>signal()</a:t>
            </a:r>
            <a:r>
              <a:rPr lang="zh-CN" altLang="en-US" sz="2000" b="1" dirty="0" smtClean="0">
                <a:solidFill>
                  <a:srgbClr val="0000CC"/>
                </a:solidFill>
                <a:latin typeface="+mn-ea"/>
                <a:ea typeface="+mn-ea"/>
              </a:rPr>
              <a:t>函数返回值是指向信号处理函数的指针。</a:t>
            </a:r>
            <a:endParaRPr lang="en-US" altLang="zh-CN" sz="2000" b="1" dirty="0" smtClean="0">
              <a:solidFill>
                <a:srgbClr val="0000CC"/>
              </a:solidFill>
              <a:latin typeface="+mn-ea"/>
              <a:ea typeface="+mn-ea"/>
            </a:endParaRPr>
          </a:p>
        </p:txBody>
      </p:sp>
      <p:sp>
        <p:nvSpPr>
          <p:cNvPr id="21" name="AutoShape 9"/>
          <p:cNvSpPr>
            <a:spLocks noChangeArrowheads="1"/>
          </p:cNvSpPr>
          <p:nvPr/>
        </p:nvSpPr>
        <p:spPr bwMode="auto">
          <a:xfrm>
            <a:off x="285720" y="1140259"/>
            <a:ext cx="2746730"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a:t>
            </a:r>
            <a:r>
              <a:rPr lang="en-US" altLang="zh-CN" sz="2400" b="1" kern="10" dirty="0" smtClean="0">
                <a:solidFill>
                  <a:schemeClr val="tx1"/>
                </a:solidFill>
                <a:latin typeface="+mn-ea"/>
              </a:rPr>
              <a:t>signal()</a:t>
            </a:r>
            <a:r>
              <a:rPr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24" name="表格 23"/>
          <p:cNvGraphicFramePr>
            <a:graphicFrameLocks noGrp="1"/>
          </p:cNvGraphicFramePr>
          <p:nvPr/>
        </p:nvGraphicFramePr>
        <p:xfrm>
          <a:off x="1011010" y="1800527"/>
          <a:ext cx="6826728" cy="2158427"/>
        </p:xfrm>
        <a:graphic>
          <a:graphicData uri="http://schemas.openxmlformats.org/drawingml/2006/table">
            <a:tbl>
              <a:tblPr firstRow="1" bandRow="1">
                <a:tableStyleId>{D7AC3CCA-C797-4891-BE02-D94E43425B78}</a:tableStyleId>
              </a:tblPr>
              <a:tblGrid>
                <a:gridCol w="1200356"/>
                <a:gridCol w="5626372"/>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0" dirty="0" smtClean="0">
                          <a:latin typeface="+mn-ea"/>
                          <a:ea typeface="+mn-ea"/>
                        </a:rPr>
                        <a:t>void</a:t>
                      </a:r>
                      <a:r>
                        <a:rPr lang="en-US" altLang="zh-CN" sz="1600" b="0" baseline="0" dirty="0" smtClean="0">
                          <a:latin typeface="+mn-ea"/>
                          <a:ea typeface="+mn-ea"/>
                        </a:rPr>
                        <a:t> </a:t>
                      </a:r>
                      <a:r>
                        <a:rPr lang="zh-CN" altLang="en-US" sz="1600" b="0" baseline="0" dirty="0" smtClean="0">
                          <a:latin typeface="+mn-ea"/>
                          <a:ea typeface="+mn-ea"/>
                        </a:rPr>
                        <a:t>（*</a:t>
                      </a:r>
                      <a:r>
                        <a:rPr lang="en-US" altLang="zh-CN" sz="1600" b="0" baseline="0" dirty="0" smtClean="0">
                          <a:latin typeface="+mn-ea"/>
                          <a:ea typeface="+mn-ea"/>
                        </a:rPr>
                        <a:t>signal</a:t>
                      </a:r>
                      <a:r>
                        <a:rPr lang="zh-CN" altLang="en-US" sz="1600" b="0" baseline="0" dirty="0" smtClean="0">
                          <a:latin typeface="+mn-ea"/>
                          <a:ea typeface="+mn-ea"/>
                        </a:rPr>
                        <a:t>（</a:t>
                      </a:r>
                      <a:r>
                        <a:rPr lang="en-US" altLang="zh-CN" sz="1600" b="0" baseline="0" dirty="0" err="1" smtClean="0">
                          <a:latin typeface="+mn-ea"/>
                          <a:ea typeface="+mn-ea"/>
                        </a:rPr>
                        <a:t>int</a:t>
                      </a:r>
                      <a:r>
                        <a:rPr lang="en-US" altLang="zh-CN" sz="1600" b="0" baseline="0" dirty="0" smtClean="0">
                          <a:latin typeface="+mn-ea"/>
                          <a:ea typeface="+mn-ea"/>
                        </a:rPr>
                        <a:t> </a:t>
                      </a:r>
                      <a:r>
                        <a:rPr lang="en-US" altLang="zh-CN" sz="1600" b="0" baseline="0" dirty="0" err="1" smtClean="0">
                          <a:latin typeface="+mn-ea"/>
                          <a:ea typeface="+mn-ea"/>
                        </a:rPr>
                        <a:t>signum</a:t>
                      </a:r>
                      <a:r>
                        <a:rPr lang="zh-CN" altLang="en-US" sz="1600" b="0" baseline="0" dirty="0" smtClean="0">
                          <a:latin typeface="+mn-ea"/>
                          <a:ea typeface="+mn-ea"/>
                        </a:rPr>
                        <a:t>， </a:t>
                      </a:r>
                      <a:r>
                        <a:rPr lang="en-US" altLang="zh-CN" sz="1600" b="0" baseline="0" dirty="0" smtClean="0">
                          <a:latin typeface="+mn-ea"/>
                          <a:ea typeface="+mn-ea"/>
                        </a:rPr>
                        <a:t>void </a:t>
                      </a:r>
                      <a:r>
                        <a:rPr lang="zh-CN" altLang="en-US" sz="1600" b="0" baseline="0" dirty="0" smtClean="0">
                          <a:latin typeface="+mn-ea"/>
                          <a:ea typeface="+mn-ea"/>
                        </a:rPr>
                        <a:t>（*</a:t>
                      </a:r>
                      <a:r>
                        <a:rPr lang="en-US" altLang="zh-CN" sz="1600" b="0" baseline="0" dirty="0" smtClean="0">
                          <a:latin typeface="+mn-ea"/>
                          <a:ea typeface="+mn-ea"/>
                        </a:rPr>
                        <a:t>handler</a:t>
                      </a:r>
                      <a:r>
                        <a:rPr lang="zh-CN" altLang="en-US" sz="1600" b="0" baseline="0" dirty="0" smtClean="0">
                          <a:latin typeface="+mn-ea"/>
                          <a:ea typeface="+mn-ea"/>
                        </a:rPr>
                        <a:t>）））</a:t>
                      </a:r>
                      <a:endParaRPr lang="en-US" altLang="zh-CN" sz="1600" b="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rowSpan="2">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err="1" smtClean="0">
                          <a:latin typeface="+mn-ea"/>
                          <a:ea typeface="+mn-ea"/>
                        </a:rPr>
                        <a:t>signum</a:t>
                      </a:r>
                      <a:r>
                        <a:rPr lang="zh-CN" altLang="en-US" sz="1600" b="0" baseline="0" dirty="0" smtClean="0">
                          <a:latin typeface="+mn-ea"/>
                          <a:ea typeface="+mn-ea"/>
                        </a:rPr>
                        <a:t>：指定信号</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771148">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smtClean="0">
                          <a:latin typeface="+mn-ea"/>
                          <a:ea typeface="+mn-ea"/>
                        </a:rPr>
                        <a:t>handler</a:t>
                      </a:r>
                      <a:r>
                        <a:rPr lang="zh-CN" altLang="en-US" sz="1600" b="0" baseline="0" dirty="0" smtClean="0">
                          <a:latin typeface="+mn-ea"/>
                          <a:ea typeface="+mn-ea"/>
                        </a:rPr>
                        <a:t>：自定义的信号处理函数指针</a:t>
                      </a:r>
                      <a:endParaRPr lang="en-US" altLang="zh-CN" sz="1600" b="0" baseline="0" dirty="0" smtClean="0">
                        <a:latin typeface="+mn-ea"/>
                        <a:ea typeface="+mn-ea"/>
                      </a:endParaRPr>
                    </a:p>
                    <a:p>
                      <a:r>
                        <a:rPr lang="en-US" altLang="zh-CN" sz="1600" b="0" baseline="0" dirty="0" smtClean="0">
                          <a:latin typeface="+mn-ea"/>
                          <a:ea typeface="+mn-ea"/>
                        </a:rPr>
                        <a:t>handler</a:t>
                      </a:r>
                      <a:r>
                        <a:rPr lang="zh-CN" altLang="en-US" sz="1600" b="0" baseline="0" dirty="0" smtClean="0">
                          <a:latin typeface="+mn-ea"/>
                          <a:ea typeface="+mn-ea"/>
                        </a:rPr>
                        <a:t>：可以用</a:t>
                      </a:r>
                      <a:r>
                        <a:rPr lang="en-US" altLang="zh-CN" sz="1600" b="0" baseline="0" dirty="0" smtClean="0">
                          <a:latin typeface="+mn-ea"/>
                          <a:ea typeface="+mn-ea"/>
                        </a:rPr>
                        <a:t>SIG_IGN</a:t>
                      </a:r>
                      <a:r>
                        <a:rPr lang="zh-CN" altLang="en-US" sz="1600" b="0" baseline="0" dirty="0" smtClean="0">
                          <a:latin typeface="+mn-ea"/>
                          <a:ea typeface="+mn-ea"/>
                        </a:rPr>
                        <a:t>代替，表示忽略该信号</a:t>
                      </a:r>
                      <a:endParaRPr lang="en-US" altLang="zh-CN" sz="1600" b="0" baseline="0" dirty="0" smtClean="0">
                        <a:latin typeface="+mn-ea"/>
                        <a:ea typeface="+mn-ea"/>
                      </a:endParaRPr>
                    </a:p>
                    <a:p>
                      <a:r>
                        <a:rPr lang="en-US" altLang="zh-CN" sz="1600" b="0" baseline="0" dirty="0" smtClean="0">
                          <a:latin typeface="+mn-ea"/>
                          <a:ea typeface="+mn-ea"/>
                        </a:rPr>
                        <a:t>handler</a:t>
                      </a:r>
                      <a:r>
                        <a:rPr lang="zh-CN" altLang="en-US" sz="1600" b="0" baseline="0" dirty="0" smtClean="0">
                          <a:latin typeface="+mn-ea"/>
                          <a:ea typeface="+mn-ea"/>
                        </a:rPr>
                        <a:t>：可用</a:t>
                      </a:r>
                      <a:r>
                        <a:rPr lang="en-US" altLang="zh-CN" sz="1600" b="0" baseline="0" dirty="0" smtClean="0">
                          <a:latin typeface="+mn-ea"/>
                          <a:ea typeface="+mn-ea"/>
                        </a:rPr>
                        <a:t>SIG_DFL</a:t>
                      </a:r>
                      <a:r>
                        <a:rPr lang="zh-CN" altLang="en-US" sz="1600" b="0" baseline="0" dirty="0" smtClean="0">
                          <a:latin typeface="+mn-ea"/>
                          <a:ea typeface="+mn-ea"/>
                        </a:rPr>
                        <a:t>代替，采用系统默认方式处理信号</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成功则返回信号以前的处理配置，出错则返回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
        <p:nvSpPr>
          <p:cNvPr id="21" name="AutoShape 9"/>
          <p:cNvSpPr>
            <a:spLocks noChangeArrowheads="1"/>
          </p:cNvSpPr>
          <p:nvPr/>
        </p:nvSpPr>
        <p:spPr bwMode="auto">
          <a:xfrm>
            <a:off x="285720" y="1140259"/>
            <a:ext cx="2746730"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a:t>
            </a:r>
            <a:r>
              <a:rPr lang="en-US" altLang="zh-CN" sz="2400" b="1" kern="10" dirty="0" smtClean="0">
                <a:solidFill>
                  <a:schemeClr val="tx1"/>
                </a:solidFill>
                <a:latin typeface="+mn-ea"/>
              </a:rPr>
              <a:t>signal()</a:t>
            </a:r>
            <a:r>
              <a:rPr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7" name="图示 6"/>
          <p:cNvGraphicFramePr/>
          <p:nvPr/>
        </p:nvGraphicFramePr>
        <p:xfrm>
          <a:off x="2311346" y="2918871"/>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362272" y="3240222"/>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smtClean="0">
                <a:solidFill>
                  <a:srgbClr val="C00000"/>
                </a:solidFill>
                <a:latin typeface="+mn-ea"/>
                <a:ea typeface="+mn-ea"/>
              </a:rPr>
              <a:t>signal.c</a:t>
            </a:r>
            <a:endParaRPr lang="en-US" altLang="zh-CN" sz="2000" b="1" dirty="0" smtClean="0">
              <a:solidFill>
                <a:srgbClr val="C00000"/>
              </a:solidFill>
              <a:latin typeface="+mn-ea"/>
              <a:ea typeface="+mn-ea"/>
            </a:endParaRPr>
          </a:p>
        </p:txBody>
      </p:sp>
      <p:sp>
        <p:nvSpPr>
          <p:cNvPr id="10" name="矩形 9"/>
          <p:cNvSpPr/>
          <p:nvPr/>
        </p:nvSpPr>
        <p:spPr>
          <a:xfrm>
            <a:off x="325102" y="1744217"/>
            <a:ext cx="2856638" cy="553998"/>
          </a:xfrm>
          <a:prstGeom prst="rect">
            <a:avLst/>
          </a:prstGeom>
        </p:spPr>
        <p:txBody>
          <a:bodyPr wrap="square">
            <a:spAutoFit/>
          </a:bodyPr>
          <a:lstStyle/>
          <a:p>
            <a:pPr indent="457200">
              <a:lnSpc>
                <a:spcPct val="150000"/>
              </a:lnSpc>
              <a:spcBef>
                <a:spcPts val="600"/>
              </a:spcBef>
            </a:pPr>
            <a:r>
              <a:rPr lang="en-US" altLang="zh-CN" sz="2000" b="1" dirty="0" smtClean="0">
                <a:solidFill>
                  <a:srgbClr val="C00000"/>
                </a:solidFill>
                <a:latin typeface="+mn-ea"/>
                <a:ea typeface="+mn-ea"/>
              </a:rPr>
              <a:t>signal()</a:t>
            </a:r>
            <a:r>
              <a:rPr lang="zh-CN" altLang="en-US" sz="2000" b="1" dirty="0" smtClean="0">
                <a:solidFill>
                  <a:srgbClr val="C00000"/>
                </a:solidFill>
                <a:latin typeface="+mn-ea"/>
                <a:ea typeface="+mn-ea"/>
              </a:rPr>
              <a:t>函数实例</a:t>
            </a:r>
            <a:endParaRPr lang="en-US" altLang="zh-CN" sz="2000" b="1" dirty="0" smtClean="0">
              <a:solidFill>
                <a:srgbClr val="C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sigaction</a:t>
            </a:r>
            <a:r>
              <a:rPr kumimoji="0" lang="en-US" altLang="zh-CN" sz="2400" b="1" kern="10" dirty="0" smtClean="0">
                <a:solidFill>
                  <a:schemeClr val="tx1"/>
                </a:solidFill>
                <a:latin typeface="+mn-ea"/>
              </a:rPr>
              <a:t>()</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sp>
        <p:nvSpPr>
          <p:cNvPr id="7" name="矩形 6"/>
          <p:cNvSpPr/>
          <p:nvPr/>
        </p:nvSpPr>
        <p:spPr>
          <a:xfrm>
            <a:off x="610484" y="1763916"/>
            <a:ext cx="8030081" cy="1554272"/>
          </a:xfrm>
          <a:prstGeom prst="rect">
            <a:avLst/>
          </a:prstGeom>
        </p:spPr>
        <p:txBody>
          <a:bodyPr wrap="square">
            <a:spAutoFit/>
          </a:bodyPr>
          <a:lstStyle/>
          <a:p>
            <a:pPr indent="457200">
              <a:lnSpc>
                <a:spcPct val="150000"/>
              </a:lnSpc>
              <a:spcBef>
                <a:spcPts val="600"/>
              </a:spcBef>
              <a:buFont typeface="Wingdings" pitchFamily="2" charset="2"/>
              <a:buChar char="n"/>
            </a:pPr>
            <a:r>
              <a:rPr lang="en-US" altLang="zh-CN" sz="2000" b="1" dirty="0" smtClean="0">
                <a:solidFill>
                  <a:srgbClr val="C00000"/>
                </a:solidFill>
                <a:latin typeface="+mn-ea"/>
                <a:ea typeface="+mn-ea"/>
              </a:rPr>
              <a:t>signal(</a:t>
            </a:r>
            <a:r>
              <a:rPr lang="zh-CN" altLang="en-US" sz="2000" b="1" dirty="0" smtClean="0">
                <a:solidFill>
                  <a:srgbClr val="C00000"/>
                </a:solidFill>
                <a:latin typeface="+mn-ea"/>
                <a:ea typeface="+mn-ea"/>
              </a:rPr>
              <a:t>）是简单的信号接口函数，在传统的编程中非常常见，现在的应用中更多使用</a:t>
            </a:r>
            <a:r>
              <a:rPr lang="en-US" altLang="zh-CN" sz="2000" b="1" dirty="0" err="1" smtClean="0">
                <a:solidFill>
                  <a:srgbClr val="C00000"/>
                </a:solidFill>
                <a:latin typeface="+mn-ea"/>
                <a:ea typeface="+mn-ea"/>
              </a:rPr>
              <a:t>sigaction</a:t>
            </a:r>
            <a:r>
              <a:rPr lang="en-US" altLang="zh-CN" sz="2000" b="1" dirty="0" smtClean="0">
                <a:solidFill>
                  <a:srgbClr val="C00000"/>
                </a:solidFill>
                <a:latin typeface="+mn-ea"/>
                <a:ea typeface="+mn-ea"/>
              </a:rPr>
              <a:t>()</a:t>
            </a:r>
            <a:r>
              <a:rPr lang="zh-CN" altLang="en-US" sz="2000" b="1" dirty="0" smtClean="0">
                <a:solidFill>
                  <a:srgbClr val="C00000"/>
                </a:solidFill>
                <a:latin typeface="+mn-ea"/>
                <a:ea typeface="+mn-ea"/>
              </a:rPr>
              <a:t>函数，它的定义更清晰，执行更可靠。</a:t>
            </a:r>
            <a:endParaRPr lang="en-US" altLang="zh-CN" sz="2000" b="1" dirty="0" smtClean="0">
              <a:solidFill>
                <a:srgbClr val="C00000"/>
              </a:solidFill>
              <a:latin typeface="+mn-ea"/>
              <a:ea typeface="+mn-ea"/>
            </a:endParaRPr>
          </a:p>
          <a:p>
            <a:pPr indent="457200">
              <a:lnSpc>
                <a:spcPct val="150000"/>
              </a:lnSpc>
              <a:spcBef>
                <a:spcPts val="600"/>
              </a:spcBef>
              <a:buFont typeface="Wingdings" pitchFamily="2" charset="2"/>
              <a:buChar char="n"/>
            </a:pPr>
            <a:r>
              <a:rPr lang="en-US" altLang="zh-CN" sz="2000" b="1" dirty="0" err="1" smtClean="0">
                <a:solidFill>
                  <a:srgbClr val="0000CC"/>
                </a:solidFill>
                <a:latin typeface="+mn-ea"/>
                <a:ea typeface="+mn-ea"/>
              </a:rPr>
              <a:t>sigaction</a:t>
            </a:r>
            <a:r>
              <a:rPr lang="en-US" altLang="zh-CN" sz="2000" b="1" dirty="0" smtClean="0">
                <a:solidFill>
                  <a:srgbClr val="0000CC"/>
                </a:solidFill>
                <a:latin typeface="+mn-ea"/>
                <a:ea typeface="+mn-ea"/>
              </a:rPr>
              <a:t>(</a:t>
            </a:r>
            <a:r>
              <a:rPr lang="zh-CN" altLang="en-US" sz="2000" b="1" dirty="0" smtClean="0">
                <a:solidFill>
                  <a:srgbClr val="0000CC"/>
                </a:solidFill>
                <a:latin typeface="+mn-ea"/>
                <a:ea typeface="+mn-ea"/>
              </a:rPr>
              <a:t>）函数可以读取和修改与指定信号相关联的处理动作。</a:t>
            </a:r>
            <a:endParaRPr lang="en-US" altLang="zh-CN" sz="2000" b="1" dirty="0" smtClean="0">
              <a:solidFill>
                <a:srgbClr val="0000CC"/>
              </a:solidFill>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3287508116"/>
              </p:ext>
            </p:extLst>
          </p:nvPr>
        </p:nvGraphicFramePr>
        <p:xfrm>
          <a:off x="985846" y="3459071"/>
          <a:ext cx="7255912" cy="2016760"/>
        </p:xfrm>
        <a:graphic>
          <a:graphicData uri="http://schemas.openxmlformats.org/drawingml/2006/table">
            <a:tbl>
              <a:tblPr firstRow="1" bandRow="1">
                <a:tableStyleId>{D7AC3CCA-C797-4891-BE02-D94E43425B78}</a:tableStyleId>
              </a:tblPr>
              <a:tblGrid>
                <a:gridCol w="1275820"/>
                <a:gridCol w="5980092"/>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0" dirty="0" err="1" smtClean="0">
                          <a:latin typeface="+mn-ea"/>
                          <a:ea typeface="+mn-ea"/>
                        </a:rPr>
                        <a:t>int</a:t>
                      </a:r>
                      <a:r>
                        <a:rPr lang="en-US" altLang="zh-CN" sz="1600" b="0" baseline="0" dirty="0" smtClean="0">
                          <a:latin typeface="+mn-ea"/>
                          <a:ea typeface="+mn-ea"/>
                        </a:rPr>
                        <a:t>  </a:t>
                      </a:r>
                      <a:r>
                        <a:rPr lang="en-US" altLang="zh-CN" sz="1600" b="0" baseline="0" dirty="0" err="1" smtClean="0">
                          <a:latin typeface="+mn-ea"/>
                          <a:ea typeface="+mn-ea"/>
                        </a:rPr>
                        <a:t>sigaction</a:t>
                      </a:r>
                      <a:r>
                        <a:rPr lang="en-US" altLang="zh-CN" sz="1600" b="0" baseline="0" dirty="0" smtClean="0">
                          <a:latin typeface="+mn-ea"/>
                          <a:ea typeface="+mn-ea"/>
                        </a:rPr>
                        <a:t>(</a:t>
                      </a:r>
                      <a:r>
                        <a:rPr lang="en-US" altLang="zh-CN" sz="1600" b="0" baseline="0" dirty="0" err="1" smtClean="0">
                          <a:latin typeface="+mn-ea"/>
                          <a:ea typeface="+mn-ea"/>
                        </a:rPr>
                        <a:t>int</a:t>
                      </a:r>
                      <a:r>
                        <a:rPr lang="en-US" altLang="zh-CN" sz="1600" b="0" baseline="0" dirty="0" smtClean="0">
                          <a:latin typeface="+mn-ea"/>
                          <a:ea typeface="+mn-ea"/>
                        </a:rPr>
                        <a:t> </a:t>
                      </a:r>
                      <a:r>
                        <a:rPr lang="en-US" altLang="zh-CN" sz="1600" b="0" baseline="0" dirty="0" err="1" smtClean="0">
                          <a:latin typeface="+mn-ea"/>
                          <a:ea typeface="+mn-ea"/>
                        </a:rPr>
                        <a:t>signum</a:t>
                      </a:r>
                      <a:r>
                        <a:rPr lang="zh-CN" altLang="en-US" sz="1600" b="0" baseline="0" dirty="0" smtClean="0">
                          <a:latin typeface="+mn-ea"/>
                          <a:ea typeface="+mn-ea"/>
                        </a:rPr>
                        <a:t>，</a:t>
                      </a:r>
                      <a:r>
                        <a:rPr lang="en-US" altLang="zh-CN" sz="1600" b="0" baseline="0" dirty="0" smtClean="0">
                          <a:latin typeface="+mn-ea"/>
                          <a:ea typeface="+mn-ea"/>
                        </a:rPr>
                        <a:t>const </a:t>
                      </a:r>
                      <a:r>
                        <a:rPr lang="en-US" altLang="zh-CN" sz="1600" b="0" baseline="0" dirty="0" err="1" smtClean="0">
                          <a:latin typeface="+mn-ea"/>
                          <a:ea typeface="+mn-ea"/>
                        </a:rPr>
                        <a:t>struct</a:t>
                      </a:r>
                      <a:r>
                        <a:rPr lang="en-US" altLang="zh-CN" sz="1600" b="0" baseline="0" dirty="0" smtClean="0">
                          <a:latin typeface="+mn-ea"/>
                          <a:ea typeface="+mn-ea"/>
                        </a:rPr>
                        <a:t> </a:t>
                      </a:r>
                      <a:r>
                        <a:rPr lang="en-US" altLang="zh-CN" sz="1600" b="0" baseline="0" dirty="0" err="1" smtClean="0">
                          <a:latin typeface="+mn-ea"/>
                          <a:ea typeface="+mn-ea"/>
                        </a:rPr>
                        <a:t>sigacntion</a:t>
                      </a:r>
                      <a:r>
                        <a:rPr lang="en-US" altLang="zh-CN" sz="1600" b="0" baseline="0" dirty="0" smtClean="0">
                          <a:latin typeface="+mn-ea"/>
                          <a:ea typeface="+mn-ea"/>
                        </a:rPr>
                        <a:t> </a:t>
                      </a:r>
                      <a:r>
                        <a:rPr lang="zh-CN" altLang="en-US" sz="1600" b="0" baseline="0" dirty="0" smtClean="0">
                          <a:latin typeface="+mn-ea"/>
                          <a:ea typeface="+mn-ea"/>
                        </a:rPr>
                        <a:t>*</a:t>
                      </a:r>
                      <a:r>
                        <a:rPr lang="en-US" altLang="zh-CN" sz="1600" b="0" baseline="0" dirty="0" smtClean="0">
                          <a:latin typeface="+mn-ea"/>
                          <a:ea typeface="+mn-ea"/>
                        </a:rPr>
                        <a:t>act</a:t>
                      </a:r>
                      <a:r>
                        <a:rPr lang="zh-CN" altLang="en-US" sz="1600" b="0" baseline="0" dirty="0" smtClean="0">
                          <a:latin typeface="+mn-ea"/>
                          <a:ea typeface="+mn-ea"/>
                        </a:rPr>
                        <a:t>，</a:t>
                      </a:r>
                      <a:r>
                        <a:rPr lang="en-US" altLang="zh-CN" sz="1600" b="0" baseline="0" dirty="0" err="1" smtClean="0">
                          <a:latin typeface="+mn-ea"/>
                          <a:ea typeface="+mn-ea"/>
                        </a:rPr>
                        <a:t>struct</a:t>
                      </a:r>
                      <a:r>
                        <a:rPr lang="en-US" altLang="zh-CN" sz="1600" b="0" baseline="0" dirty="0" smtClean="0">
                          <a:latin typeface="+mn-ea"/>
                          <a:ea typeface="+mn-ea"/>
                        </a:rPr>
                        <a:t> </a:t>
                      </a:r>
                      <a:r>
                        <a:rPr lang="en-US" altLang="zh-CN" sz="1600" b="0" baseline="0" dirty="0" err="1" smtClean="0">
                          <a:latin typeface="+mn-ea"/>
                          <a:ea typeface="+mn-ea"/>
                        </a:rPr>
                        <a:t>sigaction</a:t>
                      </a:r>
                      <a:r>
                        <a:rPr lang="en-US" altLang="zh-CN" sz="1600" b="0" baseline="0" dirty="0" smtClean="0">
                          <a:latin typeface="+mn-ea"/>
                          <a:ea typeface="+mn-ea"/>
                        </a:rPr>
                        <a:t> </a:t>
                      </a:r>
                      <a:r>
                        <a:rPr lang="zh-CN" altLang="en-US" sz="1600" b="0" baseline="0" dirty="0" smtClean="0">
                          <a:latin typeface="+mn-ea"/>
                          <a:ea typeface="+mn-ea"/>
                        </a:rPr>
                        <a:t>*</a:t>
                      </a:r>
                      <a:r>
                        <a:rPr lang="en-US" altLang="zh-CN" sz="1600" b="0" baseline="0" dirty="0" err="1" smtClean="0">
                          <a:latin typeface="+mn-ea"/>
                          <a:ea typeface="+mn-ea"/>
                        </a:rPr>
                        <a:t>oldact</a:t>
                      </a:r>
                      <a:r>
                        <a:rPr lang="zh-CN" altLang="en-US" sz="1600" b="0" baseline="0" dirty="0" smtClean="0">
                          <a:latin typeface="+mn-ea"/>
                          <a:ea typeface="+mn-ea"/>
                        </a:rPr>
                        <a:t>）</a:t>
                      </a:r>
                      <a:endParaRPr lang="en-US" altLang="zh-CN" sz="1600" b="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err="1" smtClean="0">
                          <a:latin typeface="+mn-ea"/>
                          <a:ea typeface="+mn-ea"/>
                        </a:rPr>
                        <a:t>signum</a:t>
                      </a:r>
                      <a:r>
                        <a:rPr lang="zh-CN" altLang="en-US" sz="1600" b="0" baseline="0" dirty="0" smtClean="0">
                          <a:latin typeface="+mn-ea"/>
                          <a:ea typeface="+mn-ea"/>
                        </a:rPr>
                        <a:t>：信号的值（除</a:t>
                      </a:r>
                      <a:r>
                        <a:rPr lang="en-US" altLang="zh-CN" sz="1600" b="0" baseline="0" dirty="0" smtClean="0">
                          <a:latin typeface="+mn-ea"/>
                          <a:ea typeface="+mn-ea"/>
                        </a:rPr>
                        <a:t>SIGKILL</a:t>
                      </a:r>
                      <a:r>
                        <a:rPr lang="zh-CN" altLang="en-US" sz="1600" b="0" baseline="0" dirty="0" smtClean="0">
                          <a:latin typeface="+mn-ea"/>
                          <a:ea typeface="+mn-ea"/>
                        </a:rPr>
                        <a:t>和</a:t>
                      </a:r>
                      <a:r>
                        <a:rPr lang="en-US" altLang="zh-CN" sz="1600" b="0" baseline="0" dirty="0" smtClean="0">
                          <a:latin typeface="+mn-ea"/>
                          <a:ea typeface="+mn-ea"/>
                        </a:rPr>
                        <a:t>SIGSTOP</a:t>
                      </a:r>
                      <a:r>
                        <a:rPr lang="zh-CN" altLang="en-US" sz="1600" b="0" baseline="0" dirty="0" smtClean="0">
                          <a:latin typeface="+mn-ea"/>
                          <a:ea typeface="+mn-ea"/>
                        </a:rPr>
                        <a:t>）</a:t>
                      </a:r>
                      <a:endParaRPr lang="en-US" altLang="zh-CN" sz="1600" b="0" baseline="0" dirty="0" smtClean="0">
                        <a:latin typeface="+mn-ea"/>
                        <a:ea typeface="+mn-ea"/>
                      </a:endParaRPr>
                    </a:p>
                    <a:p>
                      <a:r>
                        <a:rPr lang="en-US" altLang="zh-CN" sz="1600" b="0" baseline="0" dirty="0" smtClean="0">
                          <a:latin typeface="+mn-ea"/>
                          <a:ea typeface="+mn-ea"/>
                        </a:rPr>
                        <a:t>act</a:t>
                      </a:r>
                      <a:r>
                        <a:rPr lang="zh-CN" altLang="en-US" sz="1600" b="0" baseline="0" dirty="0" smtClean="0">
                          <a:latin typeface="+mn-ea"/>
                          <a:ea typeface="+mn-ea"/>
                        </a:rPr>
                        <a:t>：指向</a:t>
                      </a:r>
                      <a:r>
                        <a:rPr lang="en-US" altLang="zh-CN" sz="1600" b="0" baseline="0" dirty="0" err="1" smtClean="0">
                          <a:latin typeface="+mn-ea"/>
                          <a:ea typeface="+mn-ea"/>
                        </a:rPr>
                        <a:t>sigaction</a:t>
                      </a:r>
                      <a:r>
                        <a:rPr lang="zh-CN" altLang="en-US" sz="1600" b="0" baseline="0" dirty="0" smtClean="0">
                          <a:latin typeface="+mn-ea"/>
                          <a:ea typeface="+mn-ea"/>
                        </a:rPr>
                        <a:t>的一个实例的指针，指定对特定信号的处理</a:t>
                      </a:r>
                      <a:endParaRPr lang="en-US" altLang="zh-CN" sz="1600" b="0" baseline="0" dirty="0" smtClean="0">
                        <a:latin typeface="+mn-ea"/>
                        <a:ea typeface="+mn-ea"/>
                      </a:endParaRPr>
                    </a:p>
                    <a:p>
                      <a:r>
                        <a:rPr lang="en-US" altLang="zh-CN" sz="1600" b="0" baseline="0" dirty="0" err="1" smtClean="0">
                          <a:latin typeface="+mn-ea"/>
                          <a:ea typeface="+mn-ea"/>
                        </a:rPr>
                        <a:t>oldact</a:t>
                      </a:r>
                      <a:r>
                        <a:rPr lang="zh-CN" altLang="en-US" sz="1600" b="0" baseline="0" dirty="0" smtClean="0">
                          <a:latin typeface="+mn-ea"/>
                          <a:ea typeface="+mn-ea"/>
                        </a:rPr>
                        <a:t>：保存原来对相应信号的处理</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成功：返回</a:t>
                      </a:r>
                      <a:r>
                        <a:rPr lang="en-US" altLang="zh-CN" sz="1600" b="0" dirty="0" smtClean="0">
                          <a:latin typeface="+mn-ea"/>
                          <a:ea typeface="+mn-ea"/>
                        </a:rPr>
                        <a:t>0</a:t>
                      </a:r>
                      <a:r>
                        <a:rPr lang="zh-CN" altLang="en-US" sz="1600" b="0" dirty="0" smtClean="0">
                          <a:latin typeface="+mn-ea"/>
                          <a:ea typeface="+mn-ea"/>
                        </a:rPr>
                        <a:t>；失败：返回</a:t>
                      </a:r>
                      <a:r>
                        <a:rPr lang="en-US" altLang="zh-CN" sz="1600" b="0" dirty="0" smtClean="0">
                          <a:latin typeface="+mn-ea"/>
                          <a:ea typeface="+mn-ea"/>
                        </a:rPr>
                        <a:t>-1</a:t>
                      </a:r>
                      <a:r>
                        <a:rPr lang="zh-CN" altLang="en-US" sz="1600" b="0" dirty="0" smtClean="0">
                          <a:latin typeface="+mn-ea"/>
                          <a:ea typeface="+mn-ea"/>
                        </a:rPr>
                        <a:t>；</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sigaction</a:t>
            </a:r>
            <a:r>
              <a:rPr kumimoji="0" lang="en-US" altLang="zh-CN" sz="2400" b="1" kern="10" dirty="0" smtClean="0">
                <a:solidFill>
                  <a:schemeClr val="tx1"/>
                </a:solidFill>
                <a:latin typeface="+mn-ea"/>
              </a:rPr>
              <a:t>()</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5" name="表格 4"/>
          <p:cNvGraphicFramePr>
            <a:graphicFrameLocks noGrp="1"/>
          </p:cNvGraphicFramePr>
          <p:nvPr/>
        </p:nvGraphicFramePr>
        <p:xfrm>
          <a:off x="1011010" y="1893837"/>
          <a:ext cx="7255912" cy="2016760"/>
        </p:xfrm>
        <a:graphic>
          <a:graphicData uri="http://schemas.openxmlformats.org/drawingml/2006/table">
            <a:tbl>
              <a:tblPr firstRow="1" bandRow="1">
                <a:tableStyleId>{D7AC3CCA-C797-4891-BE02-D94E43425B78}</a:tableStyleId>
              </a:tblPr>
              <a:tblGrid>
                <a:gridCol w="1275820"/>
                <a:gridCol w="5980092"/>
              </a:tblGrid>
              <a:tr h="593787">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0" dirty="0" err="1" smtClean="0">
                          <a:latin typeface="+mn-ea"/>
                          <a:ea typeface="+mn-ea"/>
                        </a:rPr>
                        <a:t>int</a:t>
                      </a:r>
                      <a:r>
                        <a:rPr lang="en-US" altLang="zh-CN" sz="1600" b="0" baseline="0" dirty="0" smtClean="0">
                          <a:latin typeface="+mn-ea"/>
                          <a:ea typeface="+mn-ea"/>
                        </a:rPr>
                        <a:t>  </a:t>
                      </a:r>
                      <a:r>
                        <a:rPr lang="en-US" altLang="zh-CN" sz="1600" b="0" baseline="0" dirty="0" err="1" smtClean="0">
                          <a:latin typeface="+mn-ea"/>
                          <a:ea typeface="+mn-ea"/>
                        </a:rPr>
                        <a:t>sigaction</a:t>
                      </a:r>
                      <a:r>
                        <a:rPr lang="en-US" altLang="zh-CN" sz="1600" b="0" baseline="0" dirty="0" smtClean="0">
                          <a:latin typeface="+mn-ea"/>
                          <a:ea typeface="+mn-ea"/>
                        </a:rPr>
                        <a:t>(</a:t>
                      </a:r>
                      <a:r>
                        <a:rPr lang="en-US" altLang="zh-CN" sz="1600" b="0" baseline="0" dirty="0" err="1" smtClean="0">
                          <a:latin typeface="+mn-ea"/>
                          <a:ea typeface="+mn-ea"/>
                        </a:rPr>
                        <a:t>int</a:t>
                      </a:r>
                      <a:r>
                        <a:rPr lang="en-US" altLang="zh-CN" sz="1600" b="0" baseline="0" dirty="0" smtClean="0">
                          <a:latin typeface="+mn-ea"/>
                          <a:ea typeface="+mn-ea"/>
                        </a:rPr>
                        <a:t> </a:t>
                      </a:r>
                      <a:r>
                        <a:rPr lang="en-US" altLang="zh-CN" sz="1600" b="0" baseline="0" dirty="0" err="1" smtClean="0">
                          <a:latin typeface="+mn-ea"/>
                          <a:ea typeface="+mn-ea"/>
                        </a:rPr>
                        <a:t>signum</a:t>
                      </a:r>
                      <a:r>
                        <a:rPr lang="zh-CN" altLang="en-US" sz="1600" b="0" baseline="0" dirty="0" smtClean="0">
                          <a:latin typeface="+mn-ea"/>
                          <a:ea typeface="+mn-ea"/>
                        </a:rPr>
                        <a:t>，</a:t>
                      </a:r>
                      <a:r>
                        <a:rPr lang="en-US" altLang="zh-CN" sz="1600" b="0" baseline="0" dirty="0" smtClean="0">
                          <a:latin typeface="+mn-ea"/>
                          <a:ea typeface="+mn-ea"/>
                        </a:rPr>
                        <a:t>const </a:t>
                      </a:r>
                      <a:r>
                        <a:rPr lang="en-US" altLang="zh-CN" sz="1600" b="0" baseline="0" dirty="0" err="1" smtClean="0">
                          <a:latin typeface="+mn-ea"/>
                          <a:ea typeface="+mn-ea"/>
                        </a:rPr>
                        <a:t>struct</a:t>
                      </a:r>
                      <a:r>
                        <a:rPr lang="en-US" altLang="zh-CN" sz="1600" b="0" baseline="0" dirty="0" smtClean="0">
                          <a:latin typeface="+mn-ea"/>
                          <a:ea typeface="+mn-ea"/>
                        </a:rPr>
                        <a:t> </a:t>
                      </a:r>
                      <a:r>
                        <a:rPr lang="en-US" altLang="zh-CN" sz="1600" b="0" baseline="0" dirty="0" err="1" smtClean="0">
                          <a:latin typeface="+mn-ea"/>
                          <a:ea typeface="+mn-ea"/>
                        </a:rPr>
                        <a:t>sigacntion</a:t>
                      </a:r>
                      <a:r>
                        <a:rPr lang="en-US" altLang="zh-CN" sz="1600" b="0" baseline="0" dirty="0" smtClean="0">
                          <a:latin typeface="+mn-ea"/>
                          <a:ea typeface="+mn-ea"/>
                        </a:rPr>
                        <a:t> </a:t>
                      </a:r>
                      <a:r>
                        <a:rPr lang="zh-CN" altLang="en-US" sz="1600" b="0" baseline="0" dirty="0" smtClean="0">
                          <a:latin typeface="+mn-ea"/>
                          <a:ea typeface="+mn-ea"/>
                        </a:rPr>
                        <a:t>*</a:t>
                      </a:r>
                      <a:r>
                        <a:rPr lang="en-US" altLang="zh-CN" sz="1600" b="0" baseline="0" dirty="0" smtClean="0">
                          <a:latin typeface="+mn-ea"/>
                          <a:ea typeface="+mn-ea"/>
                        </a:rPr>
                        <a:t>act</a:t>
                      </a:r>
                      <a:r>
                        <a:rPr lang="zh-CN" altLang="en-US" sz="1600" b="0" baseline="0" dirty="0" smtClean="0">
                          <a:latin typeface="+mn-ea"/>
                          <a:ea typeface="+mn-ea"/>
                        </a:rPr>
                        <a:t>，</a:t>
                      </a:r>
                      <a:r>
                        <a:rPr lang="en-US" altLang="zh-CN" sz="1600" b="0" baseline="0" dirty="0" err="1" smtClean="0">
                          <a:latin typeface="+mn-ea"/>
                          <a:ea typeface="+mn-ea"/>
                        </a:rPr>
                        <a:t>struct</a:t>
                      </a:r>
                      <a:r>
                        <a:rPr lang="en-US" altLang="zh-CN" sz="1600" b="0" baseline="0" dirty="0" smtClean="0">
                          <a:latin typeface="+mn-ea"/>
                          <a:ea typeface="+mn-ea"/>
                        </a:rPr>
                        <a:t> </a:t>
                      </a:r>
                      <a:r>
                        <a:rPr lang="en-US" altLang="zh-CN" sz="1600" b="0" baseline="0" dirty="0" err="1" smtClean="0">
                          <a:latin typeface="+mn-ea"/>
                          <a:ea typeface="+mn-ea"/>
                        </a:rPr>
                        <a:t>sigaction</a:t>
                      </a:r>
                      <a:r>
                        <a:rPr lang="en-US" altLang="zh-CN" sz="1600" b="0" baseline="0" dirty="0" smtClean="0">
                          <a:latin typeface="+mn-ea"/>
                          <a:ea typeface="+mn-ea"/>
                        </a:rPr>
                        <a:t> </a:t>
                      </a:r>
                      <a:r>
                        <a:rPr lang="zh-CN" altLang="en-US" sz="1600" b="0" baseline="0" dirty="0" smtClean="0">
                          <a:latin typeface="+mn-ea"/>
                          <a:ea typeface="+mn-ea"/>
                        </a:rPr>
                        <a:t>*</a:t>
                      </a:r>
                      <a:r>
                        <a:rPr lang="en-US" altLang="zh-CN" sz="1600" b="0" baseline="0" dirty="0" err="1" smtClean="0">
                          <a:latin typeface="+mn-ea"/>
                          <a:ea typeface="+mn-ea"/>
                        </a:rPr>
                        <a:t>oldact</a:t>
                      </a:r>
                      <a:r>
                        <a:rPr lang="zh-CN" altLang="en-US" sz="1600" b="0" baseline="0" dirty="0" smtClean="0">
                          <a:latin typeface="+mn-ea"/>
                          <a:ea typeface="+mn-ea"/>
                        </a:rPr>
                        <a:t>）</a:t>
                      </a:r>
                      <a:endParaRPr lang="en-US" altLang="zh-CN" sz="1600" b="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baseline="0" dirty="0" err="1" smtClean="0">
                          <a:latin typeface="+mn-ea"/>
                          <a:ea typeface="+mn-ea"/>
                        </a:rPr>
                        <a:t>signum</a:t>
                      </a:r>
                      <a:r>
                        <a:rPr lang="zh-CN" altLang="en-US" sz="1600" b="0" baseline="0" dirty="0" smtClean="0">
                          <a:latin typeface="+mn-ea"/>
                          <a:ea typeface="+mn-ea"/>
                        </a:rPr>
                        <a:t>：信号的值（除</a:t>
                      </a:r>
                      <a:r>
                        <a:rPr lang="en-US" altLang="zh-CN" sz="1600" b="0" baseline="0" dirty="0" smtClean="0">
                          <a:latin typeface="+mn-ea"/>
                          <a:ea typeface="+mn-ea"/>
                        </a:rPr>
                        <a:t>SIGKILL</a:t>
                      </a:r>
                      <a:r>
                        <a:rPr lang="zh-CN" altLang="en-US" sz="1600" b="0" baseline="0" dirty="0" smtClean="0">
                          <a:latin typeface="+mn-ea"/>
                          <a:ea typeface="+mn-ea"/>
                        </a:rPr>
                        <a:t>和</a:t>
                      </a:r>
                      <a:r>
                        <a:rPr lang="en-US" altLang="zh-CN" sz="1600" b="0" baseline="0" dirty="0" smtClean="0">
                          <a:latin typeface="+mn-ea"/>
                          <a:ea typeface="+mn-ea"/>
                        </a:rPr>
                        <a:t>SIGSTOP</a:t>
                      </a:r>
                      <a:r>
                        <a:rPr lang="zh-CN" altLang="en-US" sz="1600" b="0" baseline="0" dirty="0" smtClean="0">
                          <a:latin typeface="+mn-ea"/>
                          <a:ea typeface="+mn-ea"/>
                        </a:rPr>
                        <a:t>）</a:t>
                      </a:r>
                      <a:endParaRPr lang="en-US" altLang="zh-CN" sz="1600" b="0" baseline="0" dirty="0" smtClean="0">
                        <a:latin typeface="+mn-ea"/>
                        <a:ea typeface="+mn-ea"/>
                      </a:endParaRPr>
                    </a:p>
                    <a:p>
                      <a:r>
                        <a:rPr lang="en-US" altLang="zh-CN" sz="1600" b="0" baseline="0" dirty="0" smtClean="0">
                          <a:latin typeface="+mn-ea"/>
                          <a:ea typeface="+mn-ea"/>
                        </a:rPr>
                        <a:t>act</a:t>
                      </a:r>
                      <a:r>
                        <a:rPr lang="zh-CN" altLang="en-US" sz="1600" b="0" baseline="0" dirty="0" smtClean="0">
                          <a:latin typeface="+mn-ea"/>
                          <a:ea typeface="+mn-ea"/>
                        </a:rPr>
                        <a:t>：指向</a:t>
                      </a:r>
                      <a:r>
                        <a:rPr lang="en-US" altLang="zh-CN" sz="1600" b="0" baseline="0" dirty="0" err="1" smtClean="0">
                          <a:latin typeface="+mn-ea"/>
                          <a:ea typeface="+mn-ea"/>
                        </a:rPr>
                        <a:t>sigaction</a:t>
                      </a:r>
                      <a:r>
                        <a:rPr lang="zh-CN" altLang="en-US" sz="1600" b="0" baseline="0" dirty="0" smtClean="0">
                          <a:latin typeface="+mn-ea"/>
                          <a:ea typeface="+mn-ea"/>
                        </a:rPr>
                        <a:t>的一个实例的指针，指定对特定信号的处理</a:t>
                      </a:r>
                      <a:endParaRPr lang="en-US" altLang="zh-CN" sz="1600" b="0" baseline="0" dirty="0" smtClean="0">
                        <a:latin typeface="+mn-ea"/>
                        <a:ea typeface="+mn-ea"/>
                      </a:endParaRPr>
                    </a:p>
                    <a:p>
                      <a:r>
                        <a:rPr lang="en-US" altLang="zh-CN" sz="1600" b="0" baseline="0" dirty="0" err="1" smtClean="0">
                          <a:latin typeface="+mn-ea"/>
                          <a:ea typeface="+mn-ea"/>
                        </a:rPr>
                        <a:t>oldact</a:t>
                      </a:r>
                      <a:r>
                        <a:rPr lang="zh-CN" altLang="en-US" sz="1600" b="0" baseline="0" dirty="0" smtClean="0">
                          <a:latin typeface="+mn-ea"/>
                          <a:ea typeface="+mn-ea"/>
                        </a:rPr>
                        <a:t>：保存原来对相应信号的处理</a:t>
                      </a:r>
                      <a:endParaRPr lang="en-US" altLang="zh-CN" sz="1600" b="0" baseline="0" dirty="0" smtClean="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成功：返回</a:t>
                      </a:r>
                      <a:r>
                        <a:rPr lang="en-US" altLang="zh-CN" sz="1600" b="0" dirty="0" smtClean="0">
                          <a:latin typeface="+mn-ea"/>
                          <a:ea typeface="+mn-ea"/>
                        </a:rPr>
                        <a:t>0</a:t>
                      </a:r>
                      <a:r>
                        <a:rPr lang="zh-CN" altLang="en-US" sz="1600" b="0" dirty="0" smtClean="0">
                          <a:latin typeface="+mn-ea"/>
                          <a:ea typeface="+mn-ea"/>
                        </a:rPr>
                        <a:t>；失败：返回</a:t>
                      </a:r>
                      <a:r>
                        <a:rPr lang="en-US" altLang="zh-CN" sz="1600" b="0" dirty="0" smtClean="0">
                          <a:latin typeface="+mn-ea"/>
                          <a:ea typeface="+mn-ea"/>
                        </a:rPr>
                        <a:t>-1</a:t>
                      </a:r>
                      <a:r>
                        <a:rPr lang="zh-CN" altLang="en-US" sz="1600" b="0" dirty="0" smtClean="0">
                          <a:latin typeface="+mn-ea"/>
                          <a:ea typeface="+mn-ea"/>
                        </a:rPr>
                        <a:t>；</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6" name="矩形 5"/>
          <p:cNvSpPr/>
          <p:nvPr/>
        </p:nvSpPr>
        <p:spPr>
          <a:xfrm>
            <a:off x="856113" y="4417491"/>
            <a:ext cx="7681712" cy="1569660"/>
          </a:xfrm>
          <a:prstGeom prst="rect">
            <a:avLst/>
          </a:prstGeom>
          <a:solidFill>
            <a:srgbClr val="99CCFF"/>
          </a:solidFill>
        </p:spPr>
        <p:txBody>
          <a:bodyPr wrap="square">
            <a:spAutoFit/>
          </a:bodyPr>
          <a:lstStyle/>
          <a:p>
            <a:pPr>
              <a:spcBef>
                <a:spcPts val="0"/>
              </a:spcBef>
            </a:pPr>
            <a:r>
              <a:rPr lang="en-US" altLang="zh-CN" sz="1600" b="1" dirty="0" err="1" smtClean="0">
                <a:solidFill>
                  <a:srgbClr val="0000CC"/>
                </a:solidFill>
                <a:latin typeface="+mn-ea"/>
                <a:ea typeface="+mn-ea"/>
              </a:rPr>
              <a:t>struct</a:t>
            </a: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sigaction</a:t>
            </a:r>
            <a:r>
              <a:rPr lang="en-US" altLang="zh-CN" sz="1600" b="1" dirty="0" smtClean="0">
                <a:solidFill>
                  <a:srgbClr val="0000CC"/>
                </a:solidFill>
                <a:latin typeface="+mn-ea"/>
                <a:ea typeface="+mn-ea"/>
              </a:rPr>
              <a:t>{</a:t>
            </a:r>
          </a:p>
          <a:p>
            <a:pPr>
              <a:spcBef>
                <a:spcPts val="0"/>
              </a:spcBef>
            </a:pPr>
            <a:r>
              <a:rPr lang="en-US" altLang="zh-CN" sz="1600" b="1" dirty="0" smtClean="0">
                <a:solidFill>
                  <a:srgbClr val="0000CC"/>
                </a:solidFill>
                <a:latin typeface="+mn-ea"/>
                <a:ea typeface="+mn-ea"/>
              </a:rPr>
              <a:t>        void </a:t>
            </a:r>
            <a:r>
              <a:rPr lang="zh-CN" altLang="en-US" sz="1600" b="1" dirty="0" smtClean="0">
                <a:solidFill>
                  <a:srgbClr val="0000CC"/>
                </a:solidFill>
                <a:latin typeface="+mn-ea"/>
                <a:ea typeface="+mn-ea"/>
              </a:rPr>
              <a:t> </a:t>
            </a:r>
            <a:r>
              <a:rPr lang="en-US" altLang="zh-CN" sz="1600" b="1" dirty="0" smtClean="0">
                <a:solidFill>
                  <a:srgbClr val="0000CC"/>
                </a:solidFill>
                <a:latin typeface="+mn-ea"/>
                <a:ea typeface="+mn-ea"/>
              </a:rPr>
              <a:t>( </a:t>
            </a:r>
            <a:r>
              <a:rPr lang="zh-CN" altLang="en-US" sz="1600" b="1" dirty="0" smtClean="0">
                <a:solidFill>
                  <a:srgbClr val="0000CC"/>
                </a:solidFill>
                <a:latin typeface="+mn-ea"/>
                <a:ea typeface="+mn-ea"/>
              </a:rPr>
              <a:t>*</a:t>
            </a:r>
            <a:r>
              <a:rPr lang="en-US" altLang="zh-CN" sz="1600" b="1" dirty="0" err="1" smtClean="0">
                <a:solidFill>
                  <a:srgbClr val="0000CC"/>
                </a:solidFill>
                <a:latin typeface="+mn-ea"/>
                <a:ea typeface="+mn-ea"/>
              </a:rPr>
              <a:t>sa_handler</a:t>
            </a: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int</a:t>
            </a: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signo</a:t>
            </a:r>
            <a:r>
              <a:rPr lang="en-US" altLang="zh-CN" sz="1600" b="1" dirty="0" smtClean="0">
                <a:solidFill>
                  <a:srgbClr val="0000CC"/>
                </a:solidFill>
                <a:latin typeface="+mn-ea"/>
                <a:ea typeface="+mn-ea"/>
              </a:rPr>
              <a:t>);  //</a:t>
            </a:r>
            <a:r>
              <a:rPr lang="zh-CN" altLang="en-US" sz="1600" b="1" dirty="0" smtClean="0">
                <a:solidFill>
                  <a:srgbClr val="0000CC"/>
                </a:solidFill>
                <a:latin typeface="+mn-ea"/>
                <a:ea typeface="+mn-ea"/>
              </a:rPr>
              <a:t>函数指针，指定信号关联函数</a:t>
            </a:r>
            <a:endParaRPr lang="en-US" altLang="zh-CN" sz="1600" b="1" dirty="0" smtClean="0">
              <a:solidFill>
                <a:srgbClr val="0000CC"/>
              </a:solidFill>
              <a:latin typeface="+mn-ea"/>
              <a:ea typeface="+mn-ea"/>
            </a:endParaRPr>
          </a:p>
          <a:p>
            <a:pPr>
              <a:spcBef>
                <a:spcPts val="0"/>
              </a:spcBef>
            </a:pP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sigset_t</a:t>
            </a: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sa_mask</a:t>
            </a:r>
            <a:r>
              <a:rPr lang="en-US" altLang="zh-CN" sz="1600" b="1" dirty="0" smtClean="0">
                <a:solidFill>
                  <a:srgbClr val="0000CC"/>
                </a:solidFill>
                <a:latin typeface="+mn-ea"/>
                <a:ea typeface="+mn-ea"/>
              </a:rPr>
              <a:t>;                         //</a:t>
            </a:r>
            <a:r>
              <a:rPr lang="zh-CN" altLang="en-US" sz="1600" b="1" dirty="0" smtClean="0">
                <a:solidFill>
                  <a:srgbClr val="0000CC"/>
                </a:solidFill>
                <a:latin typeface="+mn-ea"/>
                <a:ea typeface="+mn-ea"/>
              </a:rPr>
              <a:t>信号集</a:t>
            </a:r>
            <a:r>
              <a:rPr lang="en-US" altLang="zh-CN" sz="1600" b="1" dirty="0" smtClean="0">
                <a:solidFill>
                  <a:srgbClr val="0000CC"/>
                </a:solidFill>
                <a:latin typeface="+mn-ea"/>
                <a:ea typeface="+mn-ea"/>
              </a:rPr>
              <a:t>(</a:t>
            </a:r>
            <a:r>
              <a:rPr lang="zh-CN" altLang="en-US" sz="1600" b="1" dirty="0" smtClean="0">
                <a:solidFill>
                  <a:srgbClr val="0000CC"/>
                </a:solidFill>
                <a:latin typeface="+mn-ea"/>
                <a:ea typeface="+mn-ea"/>
              </a:rPr>
              <a:t>屏蔽</a:t>
            </a:r>
            <a:r>
              <a:rPr lang="en-US" altLang="zh-CN" sz="1600" b="1" dirty="0" smtClean="0">
                <a:solidFill>
                  <a:srgbClr val="0000CC"/>
                </a:solidFill>
                <a:latin typeface="+mn-ea"/>
                <a:ea typeface="+mn-ea"/>
              </a:rPr>
              <a:t>)</a:t>
            </a:r>
          </a:p>
          <a:p>
            <a:pPr>
              <a:spcBef>
                <a:spcPts val="0"/>
              </a:spcBef>
            </a:pPr>
            <a:r>
              <a:rPr lang="en-US" altLang="zh-CN" sz="1600" b="1" dirty="0" smtClean="0">
                <a:solidFill>
                  <a:srgbClr val="0000CC"/>
                </a:solidFill>
                <a:latin typeface="+mn-ea"/>
              </a:rPr>
              <a:t>        </a:t>
            </a:r>
            <a:r>
              <a:rPr lang="en-US" altLang="zh-CN" sz="1600" b="1" dirty="0" err="1" smtClean="0">
                <a:solidFill>
                  <a:srgbClr val="0000CC"/>
                </a:solidFill>
                <a:latin typeface="+mn-ea"/>
                <a:ea typeface="+mn-ea"/>
              </a:rPr>
              <a:t>int</a:t>
            </a:r>
            <a:r>
              <a:rPr lang="en-US" altLang="zh-CN" sz="1600" b="1" dirty="0" smtClean="0">
                <a:solidFill>
                  <a:srgbClr val="0000CC"/>
                </a:solidFill>
                <a:latin typeface="+mn-ea"/>
                <a:ea typeface="+mn-ea"/>
              </a:rPr>
              <a:t>  </a:t>
            </a:r>
            <a:r>
              <a:rPr lang="en-US" altLang="zh-CN" sz="1600" b="1" dirty="0" err="1" smtClean="0">
                <a:solidFill>
                  <a:srgbClr val="0000CC"/>
                </a:solidFill>
                <a:latin typeface="+mn-ea"/>
                <a:ea typeface="+mn-ea"/>
              </a:rPr>
              <a:t>sa_flags</a:t>
            </a:r>
            <a:r>
              <a:rPr lang="en-US" altLang="zh-CN" sz="1600" b="1" dirty="0" smtClean="0">
                <a:solidFill>
                  <a:srgbClr val="0000CC"/>
                </a:solidFill>
                <a:latin typeface="+mn-ea"/>
                <a:ea typeface="+mn-ea"/>
              </a:rPr>
              <a:t>;</a:t>
            </a:r>
          </a:p>
          <a:p>
            <a:pPr>
              <a:spcBef>
                <a:spcPts val="0"/>
              </a:spcBef>
            </a:pPr>
            <a:r>
              <a:rPr lang="en-US" altLang="zh-CN" sz="1600" b="1" dirty="0" smtClean="0">
                <a:solidFill>
                  <a:srgbClr val="0000CC"/>
                </a:solidFill>
                <a:latin typeface="+mn-ea"/>
                <a:ea typeface="+mn-ea"/>
              </a:rPr>
              <a:t>        void  ( * </a:t>
            </a:r>
            <a:r>
              <a:rPr lang="en-US" altLang="zh-CN" sz="1600" b="1" dirty="0" err="1" smtClean="0">
                <a:solidFill>
                  <a:srgbClr val="0000CC"/>
                </a:solidFill>
                <a:latin typeface="+mn-ea"/>
                <a:ea typeface="+mn-ea"/>
              </a:rPr>
              <a:t>sa_restore</a:t>
            </a:r>
            <a:r>
              <a:rPr lang="en-US" altLang="zh-CN" sz="1600" b="1" dirty="0" smtClean="0">
                <a:solidFill>
                  <a:srgbClr val="0000CC"/>
                </a:solidFill>
                <a:latin typeface="+mn-ea"/>
                <a:ea typeface="+mn-ea"/>
              </a:rPr>
              <a:t> )(void)</a:t>
            </a:r>
          </a:p>
          <a:p>
            <a:pPr>
              <a:spcBef>
                <a:spcPts val="0"/>
              </a:spcBef>
            </a:pPr>
            <a:r>
              <a:rPr lang="en-US" altLang="zh-CN" sz="1600" b="1" dirty="0" smtClean="0">
                <a:solidFill>
                  <a:srgbClr val="0000CC"/>
                </a:solidFill>
                <a:latin typeface="+mn-ea"/>
                <a:ea typeface="+mn-ea"/>
              </a:rPr>
              <a:t>}</a:t>
            </a:r>
          </a:p>
        </p:txBody>
      </p:sp>
      <p:sp>
        <p:nvSpPr>
          <p:cNvPr id="9"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19" y="1252231"/>
            <a:ext cx="3656085"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a:t>
            </a:r>
            <a:r>
              <a:rPr kumimoji="0" lang="en-US" altLang="zh-CN" sz="2400" b="1" kern="10" dirty="0" err="1" smtClean="0">
                <a:solidFill>
                  <a:schemeClr val="tx1"/>
                </a:solidFill>
                <a:latin typeface="+mn-ea"/>
              </a:rPr>
              <a:t>sigaction</a:t>
            </a:r>
            <a:r>
              <a:rPr kumimoji="0" lang="en-US" altLang="zh-CN" sz="2400" b="1" kern="10" dirty="0" smtClean="0">
                <a:solidFill>
                  <a:schemeClr val="tx1"/>
                </a:solidFill>
                <a:latin typeface="+mn-ea"/>
              </a:rPr>
              <a:t>()</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7" name="图示 6"/>
          <p:cNvGraphicFramePr/>
          <p:nvPr/>
        </p:nvGraphicFramePr>
        <p:xfrm>
          <a:off x="2311346" y="2918871"/>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362272" y="3240222"/>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smtClean="0">
                <a:solidFill>
                  <a:srgbClr val="C00000"/>
                </a:solidFill>
                <a:latin typeface="+mn-ea"/>
                <a:ea typeface="+mn-ea"/>
              </a:rPr>
              <a:t>sigaction1.c</a:t>
            </a:r>
          </a:p>
        </p:txBody>
      </p:sp>
      <p:sp>
        <p:nvSpPr>
          <p:cNvPr id="10" name="矩形 9"/>
          <p:cNvSpPr/>
          <p:nvPr/>
        </p:nvSpPr>
        <p:spPr>
          <a:xfrm>
            <a:off x="325102" y="1744217"/>
            <a:ext cx="3481788" cy="553998"/>
          </a:xfrm>
          <a:prstGeom prst="rect">
            <a:avLst/>
          </a:prstGeom>
        </p:spPr>
        <p:txBody>
          <a:bodyPr wrap="square">
            <a:spAutoFit/>
          </a:bodyPr>
          <a:lstStyle/>
          <a:p>
            <a:pPr indent="457200">
              <a:lnSpc>
                <a:spcPct val="150000"/>
              </a:lnSpc>
              <a:spcBef>
                <a:spcPts val="600"/>
              </a:spcBef>
            </a:pPr>
            <a:r>
              <a:rPr lang="en-US" altLang="zh-CN" sz="2000" b="1" dirty="0" err="1" smtClean="0">
                <a:solidFill>
                  <a:srgbClr val="C00000"/>
                </a:solidFill>
                <a:latin typeface="+mn-ea"/>
                <a:ea typeface="+mn-ea"/>
              </a:rPr>
              <a:t>sigaction</a:t>
            </a:r>
            <a:r>
              <a:rPr lang="en-US" altLang="zh-CN" sz="2000" b="1" dirty="0" smtClean="0">
                <a:solidFill>
                  <a:srgbClr val="C00000"/>
                </a:solidFill>
                <a:latin typeface="+mn-ea"/>
                <a:ea typeface="+mn-ea"/>
              </a:rPr>
              <a:t>()</a:t>
            </a:r>
            <a:r>
              <a:rPr lang="zh-CN" altLang="en-US" sz="2000" b="1" dirty="0" smtClean="0">
                <a:solidFill>
                  <a:srgbClr val="C00000"/>
                </a:solidFill>
                <a:latin typeface="+mn-ea"/>
                <a:ea typeface="+mn-ea"/>
              </a:rPr>
              <a:t>函数实例</a:t>
            </a:r>
            <a:endParaRPr lang="en-US" altLang="zh-CN" sz="2000" b="1" dirty="0" smtClean="0">
              <a:solidFill>
                <a:srgbClr val="C00000"/>
              </a:solidFill>
              <a:latin typeface="+mn-ea"/>
              <a:ea typeface="+mn-ea"/>
            </a:endParaRPr>
          </a:p>
        </p:txBody>
      </p:sp>
      <p:sp>
        <p:nvSpPr>
          <p:cNvPr id="11" name="矩形 10"/>
          <p:cNvSpPr/>
          <p:nvPr/>
        </p:nvSpPr>
        <p:spPr>
          <a:xfrm>
            <a:off x="4374707" y="3793855"/>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smtClean="0">
                <a:solidFill>
                  <a:srgbClr val="C00000"/>
                </a:solidFill>
                <a:latin typeface="+mn-ea"/>
                <a:ea typeface="+mn-ea"/>
              </a:rPr>
              <a:t>sigaction2.c</a:t>
            </a:r>
          </a:p>
        </p:txBody>
      </p:sp>
      <p:sp>
        <p:nvSpPr>
          <p:cNvPr id="12"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4.4 </a:t>
            </a:r>
            <a:r>
              <a:rPr lang="zh-CN" altLang="en-US" b="1" dirty="0" smtClean="0">
                <a:solidFill>
                  <a:srgbClr val="0000CC"/>
                </a:solidFill>
                <a:latin typeface="+mn-ea"/>
                <a:ea typeface="+mn-ea"/>
              </a:rPr>
              <a:t>信号处理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6" y="428604"/>
            <a:ext cx="5786478"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4.1  </a:t>
            </a:r>
            <a:r>
              <a:rPr lang="zh-CN" altLang="en-US" b="1" dirty="0" smtClean="0">
                <a:solidFill>
                  <a:srgbClr val="0000CC"/>
                </a:solidFill>
                <a:latin typeface="+mn-ea"/>
                <a:ea typeface="+mn-ea"/>
              </a:rPr>
              <a:t>信号概述</a:t>
            </a:r>
          </a:p>
        </p:txBody>
      </p:sp>
      <p:sp>
        <p:nvSpPr>
          <p:cNvPr id="19" name="矩形 18"/>
          <p:cNvSpPr/>
          <p:nvPr/>
        </p:nvSpPr>
        <p:spPr>
          <a:xfrm>
            <a:off x="626316" y="1416398"/>
            <a:ext cx="7939186" cy="4093428"/>
          </a:xfrm>
          <a:prstGeom prst="rect">
            <a:avLst/>
          </a:prstGeom>
        </p:spPr>
        <p:txBody>
          <a:bodyPr wrap="square">
            <a:spAutoFit/>
          </a:bodyPr>
          <a:lstStyle/>
          <a:p>
            <a:pPr indent="457200">
              <a:lnSpc>
                <a:spcPct val="150000"/>
              </a:lnSpc>
              <a:spcBef>
                <a:spcPts val="600"/>
              </a:spcBef>
              <a:spcAft>
                <a:spcPts val="1200"/>
              </a:spcAft>
            </a:pPr>
            <a:r>
              <a:rPr lang="zh-CN" altLang="en-US" sz="2000" b="1" dirty="0" smtClean="0">
                <a:solidFill>
                  <a:srgbClr val="C00000"/>
                </a:solidFill>
                <a:latin typeface="+mn-ea"/>
                <a:ea typeface="+mn-ea"/>
              </a:rPr>
              <a:t>信号</a:t>
            </a:r>
            <a:r>
              <a:rPr lang="en-US" altLang="zh-CN" sz="2000" b="1" dirty="0" smtClean="0">
                <a:solidFill>
                  <a:srgbClr val="C00000"/>
                </a:solidFill>
                <a:latin typeface="+mn-ea"/>
                <a:ea typeface="+mn-ea"/>
              </a:rPr>
              <a:t>(signal)</a:t>
            </a:r>
            <a:r>
              <a:rPr lang="zh-CN" altLang="en-US" sz="2000" b="1" dirty="0" smtClean="0">
                <a:solidFill>
                  <a:srgbClr val="C00000"/>
                </a:solidFill>
                <a:latin typeface="+mn-ea"/>
                <a:ea typeface="+mn-ea"/>
              </a:rPr>
              <a:t>是一种软件中断，它提供了一种处理异步事件的方法，也是进程间惟一的异步通信方式。在</a:t>
            </a:r>
            <a:r>
              <a:rPr lang="en-US" altLang="zh-CN" sz="2000" b="1" dirty="0" smtClean="0">
                <a:solidFill>
                  <a:srgbClr val="C00000"/>
                </a:solidFill>
                <a:latin typeface="+mn-ea"/>
                <a:ea typeface="+mn-ea"/>
              </a:rPr>
              <a:t>Linux</a:t>
            </a:r>
            <a:r>
              <a:rPr lang="zh-CN" altLang="en-US" sz="2000" b="1" dirty="0" smtClean="0">
                <a:solidFill>
                  <a:srgbClr val="C00000"/>
                </a:solidFill>
                <a:latin typeface="+mn-ea"/>
                <a:ea typeface="+mn-ea"/>
              </a:rPr>
              <a:t>系统中，根据</a:t>
            </a:r>
            <a:r>
              <a:rPr lang="en-US" altLang="zh-CN" sz="2000" b="1" dirty="0" smtClean="0">
                <a:solidFill>
                  <a:srgbClr val="C00000"/>
                </a:solidFill>
                <a:latin typeface="+mn-ea"/>
                <a:ea typeface="+mn-ea"/>
              </a:rPr>
              <a:t>POSIX</a:t>
            </a:r>
            <a:r>
              <a:rPr lang="zh-CN" altLang="en-US" sz="2000" b="1" dirty="0" smtClean="0">
                <a:solidFill>
                  <a:srgbClr val="C00000"/>
                </a:solidFill>
                <a:latin typeface="+mn-ea"/>
                <a:ea typeface="+mn-ea"/>
              </a:rPr>
              <a:t>标准扩展以后的信号机制，不仅可以用来通知某种程序发生了什么事件，还可以给进程传递数据。</a:t>
            </a:r>
            <a:endParaRPr lang="en-US" altLang="zh-CN" sz="2000" b="1" dirty="0" smtClean="0">
              <a:solidFill>
                <a:srgbClr val="C00000"/>
              </a:solidFill>
              <a:latin typeface="+mn-ea"/>
              <a:ea typeface="+mn-ea"/>
            </a:endParaRPr>
          </a:p>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信号产生的源头是内核，内核产生信号后，会将其送给相应的用户进程。</a:t>
            </a:r>
            <a:endParaRPr lang="en-US" altLang="zh-CN" sz="2000" b="1" dirty="0" smtClean="0">
              <a:solidFill>
                <a:srgbClr val="0000CC"/>
              </a:solidFill>
              <a:latin typeface="+mn-ea"/>
              <a:ea typeface="+mn-ea"/>
            </a:endParaRPr>
          </a:p>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信号不但能从</a:t>
            </a:r>
            <a:r>
              <a:rPr lang="en-US" altLang="zh-CN" sz="2000" b="1" dirty="0" err="1" smtClean="0">
                <a:solidFill>
                  <a:srgbClr val="0000CC"/>
                </a:solidFill>
                <a:latin typeface="+mn-ea"/>
                <a:ea typeface="+mn-ea"/>
              </a:rPr>
              <a:t>linux</a:t>
            </a:r>
            <a:r>
              <a:rPr lang="zh-CN" altLang="en-US" sz="2000" b="1" dirty="0" smtClean="0">
                <a:solidFill>
                  <a:srgbClr val="0000CC"/>
                </a:solidFill>
                <a:latin typeface="+mn-ea"/>
                <a:ea typeface="+mn-ea"/>
              </a:rPr>
              <a:t>系统的内核送往某一个进程，也可以从一个进程送往另一个进程。</a:t>
            </a:r>
            <a:endParaRPr lang="en-US" altLang="zh-CN" sz="20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965" y="1161379"/>
            <a:ext cx="7694573" cy="4893647"/>
          </a:xfrm>
          <a:prstGeom prst="rect">
            <a:avLst/>
          </a:prstGeom>
        </p:spPr>
        <p:txBody>
          <a:bodyPr wrap="square">
            <a:spAutoFit/>
          </a:bodyPr>
          <a:lstStyle/>
          <a:p>
            <a:pPr>
              <a:lnSpc>
                <a:spcPct val="150000"/>
              </a:lnSpc>
              <a:spcBef>
                <a:spcPts val="600"/>
              </a:spcBef>
            </a:pPr>
            <a:r>
              <a:rPr lang="zh-CN" altLang="en-US" sz="2000" b="1" dirty="0" smtClean="0">
                <a:solidFill>
                  <a:srgbClr val="C00000"/>
                </a:solidFill>
                <a:latin typeface="+mn-ea"/>
                <a:ea typeface="+mn-ea"/>
              </a:rPr>
              <a:t>信号的来源</a:t>
            </a:r>
          </a:p>
          <a:p>
            <a:pPr>
              <a:lnSpc>
                <a:spcPct val="150000"/>
              </a:lnSpc>
              <a:spcBef>
                <a:spcPts val="600"/>
              </a:spcBef>
            </a:pPr>
            <a:r>
              <a:rPr lang="zh-CN" altLang="en-US" sz="2000" b="1" dirty="0" smtClean="0">
                <a:solidFill>
                  <a:srgbClr val="0000CC"/>
                </a:solidFill>
                <a:latin typeface="+mn-ea"/>
                <a:ea typeface="+mn-ea"/>
              </a:rPr>
              <a:t>按照产生条件的不同分为</a:t>
            </a:r>
            <a:r>
              <a:rPr lang="zh-CN" altLang="en-US" sz="2000" b="1" dirty="0" smtClean="0">
                <a:solidFill>
                  <a:srgbClr val="C00000"/>
                </a:solidFill>
                <a:latin typeface="+mn-ea"/>
                <a:ea typeface="+mn-ea"/>
              </a:rPr>
              <a:t>硬件</a:t>
            </a:r>
            <a:r>
              <a:rPr lang="zh-CN" altLang="en-US" sz="2000" b="1" dirty="0" smtClean="0">
                <a:solidFill>
                  <a:srgbClr val="0000CC"/>
                </a:solidFill>
                <a:latin typeface="+mn-ea"/>
                <a:ea typeface="+mn-ea"/>
              </a:rPr>
              <a:t>和</a:t>
            </a:r>
            <a:r>
              <a:rPr lang="zh-CN" altLang="en-US" sz="2000" b="1" dirty="0" smtClean="0">
                <a:solidFill>
                  <a:srgbClr val="C00000"/>
                </a:solidFill>
                <a:latin typeface="+mn-ea"/>
                <a:ea typeface="+mn-ea"/>
              </a:rPr>
              <a:t>软件</a:t>
            </a:r>
            <a:r>
              <a:rPr lang="zh-CN" altLang="en-US" sz="2000" b="1" dirty="0" smtClean="0">
                <a:solidFill>
                  <a:srgbClr val="0000CC"/>
                </a:solidFill>
                <a:latin typeface="+mn-ea"/>
                <a:ea typeface="+mn-ea"/>
              </a:rPr>
              <a:t>两种。</a:t>
            </a:r>
          </a:p>
          <a:p>
            <a:pPr>
              <a:lnSpc>
                <a:spcPct val="150000"/>
              </a:lnSpc>
              <a:spcBef>
                <a:spcPts val="600"/>
              </a:spcBef>
            </a:pPr>
            <a:r>
              <a:rPr lang="en-US" altLang="zh-CN" sz="2000" b="1" dirty="0" smtClean="0">
                <a:solidFill>
                  <a:srgbClr val="C00000"/>
                </a:solidFill>
                <a:latin typeface="+mn-ea"/>
                <a:ea typeface="+mn-ea"/>
              </a:rPr>
              <a:t>1</a:t>
            </a:r>
            <a:r>
              <a:rPr lang="zh-CN" altLang="en-US" sz="2000" b="1" dirty="0" smtClean="0">
                <a:solidFill>
                  <a:srgbClr val="C00000"/>
                </a:solidFill>
                <a:latin typeface="+mn-ea"/>
                <a:ea typeface="+mn-ea"/>
              </a:rPr>
              <a:t>、  硬件方式</a:t>
            </a:r>
          </a:p>
          <a:p>
            <a:pPr indent="457200">
              <a:lnSpc>
                <a:spcPct val="150000"/>
              </a:lnSpc>
              <a:spcBef>
                <a:spcPts val="600"/>
              </a:spcBef>
              <a:buFont typeface="Wingdings" pitchFamily="2" charset="2"/>
              <a:buChar char="n"/>
            </a:pPr>
            <a:r>
              <a:rPr lang="zh-CN" altLang="en-US" sz="1800" b="1" dirty="0" smtClean="0">
                <a:solidFill>
                  <a:srgbClr val="0000CC"/>
                </a:solidFill>
                <a:latin typeface="+mn-ea"/>
                <a:ea typeface="+mn-ea"/>
              </a:rPr>
              <a:t>当用户在终端上按下某键时，将产生信号。如按下组合键后将产生一个</a:t>
            </a:r>
            <a:r>
              <a:rPr lang="en-US" altLang="zh-CN" sz="1800" b="1" dirty="0" smtClean="0">
                <a:solidFill>
                  <a:srgbClr val="0000CC"/>
                </a:solidFill>
                <a:latin typeface="+mn-ea"/>
                <a:ea typeface="+mn-ea"/>
              </a:rPr>
              <a:t>SIGINT</a:t>
            </a:r>
            <a:r>
              <a:rPr lang="zh-CN" altLang="en-US" sz="1800" b="1" dirty="0" smtClean="0">
                <a:solidFill>
                  <a:srgbClr val="0000CC"/>
                </a:solidFill>
                <a:latin typeface="+mn-ea"/>
                <a:ea typeface="+mn-ea"/>
              </a:rPr>
              <a:t>信号。</a:t>
            </a:r>
          </a:p>
          <a:p>
            <a:pPr indent="457200">
              <a:lnSpc>
                <a:spcPct val="150000"/>
              </a:lnSpc>
              <a:spcBef>
                <a:spcPts val="600"/>
              </a:spcBef>
              <a:buFont typeface="Wingdings" pitchFamily="2" charset="2"/>
              <a:buChar char="n"/>
            </a:pPr>
            <a:r>
              <a:rPr lang="zh-CN" altLang="en-US" sz="1800" b="1" dirty="0" smtClean="0">
                <a:solidFill>
                  <a:srgbClr val="0000CC"/>
                </a:solidFill>
                <a:latin typeface="+mn-ea"/>
                <a:ea typeface="+mn-ea"/>
              </a:rPr>
              <a:t>硬件异常产生信号：除数据、无效的存储访问等。这些事件通常由硬件</a:t>
            </a:r>
            <a:r>
              <a:rPr lang="en-US" altLang="zh-CN" sz="1800" b="1" dirty="0" smtClean="0">
                <a:solidFill>
                  <a:srgbClr val="0000CC"/>
                </a:solidFill>
                <a:latin typeface="+mn-ea"/>
                <a:ea typeface="+mn-ea"/>
              </a:rPr>
              <a:t>(</a:t>
            </a:r>
            <a:r>
              <a:rPr lang="zh-CN" altLang="en-US" sz="1800" b="1" dirty="0" smtClean="0">
                <a:solidFill>
                  <a:srgbClr val="0000CC"/>
                </a:solidFill>
                <a:latin typeface="+mn-ea"/>
                <a:ea typeface="+mn-ea"/>
              </a:rPr>
              <a:t>如</a:t>
            </a:r>
            <a:r>
              <a:rPr lang="en-US" altLang="zh-CN" sz="1800" b="1" dirty="0" smtClean="0">
                <a:solidFill>
                  <a:srgbClr val="0000CC"/>
                </a:solidFill>
                <a:latin typeface="+mn-ea"/>
                <a:ea typeface="+mn-ea"/>
              </a:rPr>
              <a:t>:CPU)</a:t>
            </a:r>
            <a:r>
              <a:rPr lang="zh-CN" altLang="en-US" sz="1800" b="1" dirty="0" smtClean="0">
                <a:solidFill>
                  <a:srgbClr val="0000CC"/>
                </a:solidFill>
                <a:latin typeface="+mn-ea"/>
                <a:ea typeface="+mn-ea"/>
              </a:rPr>
              <a:t>检测到，并将其通知给</a:t>
            </a:r>
            <a:r>
              <a:rPr lang="en-US" altLang="zh-CN" sz="1800" b="1" dirty="0" smtClean="0">
                <a:solidFill>
                  <a:srgbClr val="0000CC"/>
                </a:solidFill>
                <a:latin typeface="+mn-ea"/>
                <a:ea typeface="+mn-ea"/>
              </a:rPr>
              <a:t>Linux</a:t>
            </a:r>
            <a:r>
              <a:rPr lang="zh-CN" altLang="en-US" sz="1800" b="1" dirty="0" smtClean="0">
                <a:solidFill>
                  <a:srgbClr val="0000CC"/>
                </a:solidFill>
                <a:latin typeface="+mn-ea"/>
                <a:ea typeface="+mn-ea"/>
              </a:rPr>
              <a:t>操作系统内核，然后内核生成相应的信号，并把信号发送给该事件发生时正在进行的程序。</a:t>
            </a:r>
          </a:p>
          <a:p>
            <a:pPr>
              <a:lnSpc>
                <a:spcPct val="150000"/>
              </a:lnSpc>
              <a:spcBef>
                <a:spcPts val="600"/>
              </a:spcBef>
            </a:pPr>
            <a:r>
              <a:rPr lang="en-US" altLang="zh-CN" sz="2000" b="1" dirty="0" smtClean="0">
                <a:solidFill>
                  <a:srgbClr val="C00000"/>
                </a:solidFill>
                <a:latin typeface="+mn-ea"/>
                <a:ea typeface="+mn-ea"/>
              </a:rPr>
              <a:t>2</a:t>
            </a:r>
            <a:r>
              <a:rPr lang="zh-CN" altLang="en-US" sz="2000" b="1" dirty="0" smtClean="0">
                <a:solidFill>
                  <a:srgbClr val="C00000"/>
                </a:solidFill>
                <a:latin typeface="+mn-ea"/>
                <a:ea typeface="+mn-ea"/>
              </a:rPr>
              <a:t>、  软件方式</a:t>
            </a:r>
          </a:p>
          <a:p>
            <a:pPr indent="457200">
              <a:lnSpc>
                <a:spcPct val="150000"/>
              </a:lnSpc>
              <a:spcBef>
                <a:spcPts val="600"/>
              </a:spcBef>
              <a:buFont typeface="Wingdings" pitchFamily="2" charset="2"/>
              <a:buChar char="n"/>
            </a:pPr>
            <a:r>
              <a:rPr lang="zh-CN" altLang="en-US" sz="1800" b="1" dirty="0" smtClean="0">
                <a:solidFill>
                  <a:srgbClr val="0000CC"/>
                </a:solidFill>
                <a:latin typeface="+mn-ea"/>
                <a:ea typeface="+mn-ea"/>
              </a:rPr>
              <a:t>用户在终端下调用</a:t>
            </a:r>
            <a:r>
              <a:rPr lang="en-US" altLang="zh-CN" sz="1800" b="1" dirty="0" smtClean="0">
                <a:solidFill>
                  <a:srgbClr val="0000CC"/>
                </a:solidFill>
                <a:latin typeface="+mn-ea"/>
                <a:ea typeface="+mn-ea"/>
              </a:rPr>
              <a:t>kill</a:t>
            </a:r>
            <a:r>
              <a:rPr lang="zh-CN" altLang="en-US" sz="1800" b="1" dirty="0" smtClean="0">
                <a:solidFill>
                  <a:srgbClr val="0000CC"/>
                </a:solidFill>
                <a:latin typeface="+mn-ea"/>
                <a:ea typeface="+mn-ea"/>
              </a:rPr>
              <a:t>命令向进程发送任务信号。</a:t>
            </a:r>
          </a:p>
        </p:txBody>
      </p:sp>
      <p:sp>
        <p:nvSpPr>
          <p:cNvPr id="3" name="Rectangle 2"/>
          <p:cNvSpPr>
            <a:spLocks noChangeArrowheads="1"/>
          </p:cNvSpPr>
          <p:nvPr/>
        </p:nvSpPr>
        <p:spPr bwMode="auto">
          <a:xfrm>
            <a:off x="428596" y="428604"/>
            <a:ext cx="5786478"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4.1  </a:t>
            </a:r>
            <a:r>
              <a:rPr lang="zh-CN" altLang="en-US" b="1" dirty="0" smtClean="0">
                <a:solidFill>
                  <a:srgbClr val="0000CC"/>
                </a:solidFill>
                <a:latin typeface="+mn-ea"/>
                <a:ea typeface="+mn-ea"/>
              </a:rPr>
              <a:t>信号概述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6" y="428604"/>
            <a:ext cx="5786478"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4.1  </a:t>
            </a:r>
            <a:r>
              <a:rPr lang="zh-CN" altLang="en-US" b="1" dirty="0" smtClean="0">
                <a:solidFill>
                  <a:srgbClr val="0000CC"/>
                </a:solidFill>
                <a:latin typeface="+mn-ea"/>
                <a:ea typeface="+mn-ea"/>
              </a:rPr>
              <a:t>信号概述</a:t>
            </a:r>
          </a:p>
        </p:txBody>
      </p:sp>
      <p:sp>
        <p:nvSpPr>
          <p:cNvPr id="19" name="矩形 18"/>
          <p:cNvSpPr/>
          <p:nvPr/>
        </p:nvSpPr>
        <p:spPr>
          <a:xfrm>
            <a:off x="669440" y="4341027"/>
            <a:ext cx="7757869" cy="2015936"/>
          </a:xfrm>
          <a:prstGeom prst="rect">
            <a:avLst/>
          </a:prstGeom>
        </p:spPr>
        <p:txBody>
          <a:bodyPr wrap="square">
            <a:spAutoFit/>
          </a:bodyPr>
          <a:lstStyle/>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每个信号都有一个编号和一个宏定义名称，这些宏定义可以再</a:t>
            </a:r>
            <a:r>
              <a:rPr lang="en-US" altLang="zh-CN" sz="2000" b="1" dirty="0" err="1" smtClean="0">
                <a:solidFill>
                  <a:srgbClr val="0000CC"/>
                </a:solidFill>
                <a:latin typeface="+mn-ea"/>
                <a:ea typeface="+mn-ea"/>
              </a:rPr>
              <a:t>signal.h</a:t>
            </a:r>
            <a:r>
              <a:rPr lang="zh-CN" altLang="en-US" sz="2000" b="1" dirty="0" smtClean="0">
                <a:solidFill>
                  <a:srgbClr val="0000CC"/>
                </a:solidFill>
                <a:latin typeface="+mn-ea"/>
                <a:ea typeface="+mn-ea"/>
              </a:rPr>
              <a:t>中找到。</a:t>
            </a:r>
            <a:endParaRPr lang="en-US" altLang="zh-CN" sz="2000" b="1" dirty="0" smtClean="0">
              <a:solidFill>
                <a:srgbClr val="0000CC"/>
              </a:solidFill>
              <a:latin typeface="+mn-ea"/>
              <a:ea typeface="+mn-ea"/>
            </a:endParaRPr>
          </a:p>
          <a:p>
            <a:pPr indent="457200">
              <a:lnSpc>
                <a:spcPct val="150000"/>
              </a:lnSpc>
              <a:spcBef>
                <a:spcPts val="600"/>
              </a:spcBef>
              <a:buFont typeface="Wingdings" pitchFamily="2" charset="2"/>
              <a:buChar char="n"/>
            </a:pPr>
            <a:r>
              <a:rPr lang="zh-CN" altLang="en-US" sz="2000" b="1" dirty="0" smtClean="0">
                <a:solidFill>
                  <a:srgbClr val="0000CC"/>
                </a:solidFill>
                <a:latin typeface="+mn-ea"/>
                <a:ea typeface="+mn-ea"/>
              </a:rPr>
              <a:t>编号</a:t>
            </a:r>
            <a:r>
              <a:rPr lang="en-US" altLang="zh-CN" sz="2000" b="1" dirty="0" smtClean="0">
                <a:solidFill>
                  <a:srgbClr val="0000CC"/>
                </a:solidFill>
                <a:latin typeface="+mn-ea"/>
                <a:ea typeface="+mn-ea"/>
              </a:rPr>
              <a:t>34</a:t>
            </a:r>
            <a:r>
              <a:rPr lang="zh-CN" altLang="en-US" sz="2000" b="1" dirty="0" smtClean="0">
                <a:solidFill>
                  <a:srgbClr val="0000CC"/>
                </a:solidFill>
                <a:latin typeface="+mn-ea"/>
                <a:ea typeface="+mn-ea"/>
              </a:rPr>
              <a:t>以上的是实时信号，本课程只讨论编号</a:t>
            </a:r>
            <a:r>
              <a:rPr lang="en-US" altLang="zh-CN" sz="2000" b="1" dirty="0" smtClean="0">
                <a:solidFill>
                  <a:srgbClr val="0000CC"/>
                </a:solidFill>
                <a:latin typeface="+mn-ea"/>
                <a:ea typeface="+mn-ea"/>
              </a:rPr>
              <a:t>34</a:t>
            </a:r>
            <a:r>
              <a:rPr lang="zh-CN" altLang="en-US" sz="2000" b="1" dirty="0" smtClean="0">
                <a:solidFill>
                  <a:srgbClr val="0000CC"/>
                </a:solidFill>
                <a:latin typeface="+mn-ea"/>
                <a:ea typeface="+mn-ea"/>
              </a:rPr>
              <a:t>以下常用的信号，不讨论实时信号。</a:t>
            </a:r>
            <a:endParaRPr lang="en-US" altLang="zh-CN" sz="2000" b="1" dirty="0" smtClean="0">
              <a:solidFill>
                <a:srgbClr val="0000CC"/>
              </a:solidFill>
              <a:latin typeface="+mn-ea"/>
              <a:ea typeface="+mn-ea"/>
            </a:endParaRPr>
          </a:p>
        </p:txBody>
      </p:sp>
      <p:pic>
        <p:nvPicPr>
          <p:cNvPr id="1026" name="Picture 2"/>
          <p:cNvPicPr>
            <a:picLocks noChangeAspect="1" noChangeArrowheads="1"/>
          </p:cNvPicPr>
          <p:nvPr/>
        </p:nvPicPr>
        <p:blipFill>
          <a:blip r:embed="rId2"/>
          <a:srcRect/>
          <a:stretch>
            <a:fillRect/>
          </a:stretch>
        </p:blipFill>
        <p:spPr bwMode="auto">
          <a:xfrm>
            <a:off x="793362" y="1343594"/>
            <a:ext cx="7593013" cy="2905125"/>
          </a:xfrm>
          <a:prstGeom prst="rect">
            <a:avLst/>
          </a:prstGeom>
          <a:noFill/>
          <a:ln w="9525">
            <a:noFill/>
            <a:miter lim="800000"/>
            <a:headEnd/>
            <a:tailEnd/>
          </a:ln>
          <a:effectLst/>
        </p:spPr>
      </p:pic>
      <p:sp>
        <p:nvSpPr>
          <p:cNvPr id="5" name="矩形 4"/>
          <p:cNvSpPr/>
          <p:nvPr/>
        </p:nvSpPr>
        <p:spPr>
          <a:xfrm>
            <a:off x="737166" y="4170330"/>
            <a:ext cx="7751926" cy="2477601"/>
          </a:xfrm>
          <a:prstGeom prst="rect">
            <a:avLst/>
          </a:prstGeom>
          <a:solidFill>
            <a:schemeClr val="tx2"/>
          </a:solidFill>
        </p:spPr>
        <p:txBody>
          <a:bodyPr wrap="square">
            <a:spAutoFit/>
          </a:bodyPr>
          <a:lstStyle/>
          <a:p>
            <a:pPr>
              <a:lnSpc>
                <a:spcPct val="150000"/>
              </a:lnSpc>
              <a:spcBef>
                <a:spcPts val="600"/>
              </a:spcBef>
            </a:pPr>
            <a:r>
              <a:rPr lang="zh-CN" altLang="en-US" sz="2000" b="1" dirty="0" smtClean="0">
                <a:solidFill>
                  <a:srgbClr val="C00000"/>
                </a:solidFill>
                <a:latin typeface="+mn-ea"/>
                <a:ea typeface="+mn-ea"/>
              </a:rPr>
              <a:t>可靠的信号与不可靠信息</a:t>
            </a:r>
            <a:r>
              <a:rPr lang="zh-CN" altLang="en-US" sz="2000" b="1" dirty="0" smtClean="0">
                <a:solidFill>
                  <a:srgbClr val="0000CC"/>
                </a:solidFill>
                <a:latin typeface="+mn-ea"/>
                <a:ea typeface="+mn-ea"/>
              </a:rPr>
              <a:t>：不可靠信号不支持信号排队，同一个信号产生多次，只要程序还未处理该信号，那么实际只处理此信号一次。可靠地信号克服了信号可能丢失的问题。</a:t>
            </a:r>
            <a:endParaRPr lang="en-US" altLang="zh-CN" sz="2000" b="1" dirty="0" smtClean="0">
              <a:solidFill>
                <a:srgbClr val="0000CC"/>
              </a:solidFill>
              <a:latin typeface="+mn-ea"/>
              <a:ea typeface="+mn-ea"/>
            </a:endParaRPr>
          </a:p>
          <a:p>
            <a:pPr>
              <a:lnSpc>
                <a:spcPct val="150000"/>
              </a:lnSpc>
              <a:spcBef>
                <a:spcPts val="600"/>
              </a:spcBef>
            </a:pPr>
            <a:r>
              <a:rPr lang="zh-CN" altLang="en-US" sz="2000" b="1" dirty="0" smtClean="0">
                <a:solidFill>
                  <a:srgbClr val="C00000"/>
                </a:solidFill>
                <a:latin typeface="+mn-ea"/>
                <a:ea typeface="+mn-ea"/>
              </a:rPr>
              <a:t>实时信号与非实时信号</a:t>
            </a:r>
            <a:r>
              <a:rPr lang="zh-CN" altLang="en-US" sz="2000" b="1" dirty="0" smtClean="0">
                <a:solidFill>
                  <a:srgbClr val="0000CC"/>
                </a:solidFill>
                <a:latin typeface="+mn-ea"/>
                <a:ea typeface="+mn-ea"/>
              </a:rPr>
              <a:t>：非实时信号都不支持排队，都是不可靠信号，实时信号都支持排队，都是可靠信号。</a:t>
            </a:r>
            <a:endParaRPr lang="en-US" altLang="zh-CN" sz="2000" b="1" dirty="0" smtClean="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8596" y="428604"/>
            <a:ext cx="5786478"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4.1  </a:t>
            </a:r>
            <a:r>
              <a:rPr lang="zh-CN" altLang="en-US" b="1" dirty="0" smtClean="0">
                <a:solidFill>
                  <a:srgbClr val="0000CC"/>
                </a:solidFill>
                <a:latin typeface="+mn-ea"/>
                <a:ea typeface="+mn-ea"/>
              </a:rPr>
              <a:t>信号概述</a:t>
            </a:r>
          </a:p>
        </p:txBody>
      </p:sp>
      <p:graphicFrame>
        <p:nvGraphicFramePr>
          <p:cNvPr id="3" name="表格 2"/>
          <p:cNvGraphicFramePr>
            <a:graphicFrameLocks noGrp="1"/>
          </p:cNvGraphicFramePr>
          <p:nvPr/>
        </p:nvGraphicFramePr>
        <p:xfrm>
          <a:off x="451821" y="1269994"/>
          <a:ext cx="8294146" cy="4450080"/>
        </p:xfrm>
        <a:graphic>
          <a:graphicData uri="http://schemas.openxmlformats.org/drawingml/2006/table">
            <a:tbl>
              <a:tblPr firstRow="1" bandRow="1">
                <a:tableStyleId>{5C22544A-7EE6-4342-B048-85BDC9FD1C3A}</a:tableStyleId>
              </a:tblPr>
              <a:tblGrid>
                <a:gridCol w="1255681"/>
                <a:gridCol w="5629213"/>
                <a:gridCol w="1409252"/>
              </a:tblGrid>
              <a:tr h="370840">
                <a:tc>
                  <a:txBody>
                    <a:bodyPr/>
                    <a:lstStyle/>
                    <a:p>
                      <a:pPr algn="ctr"/>
                      <a:r>
                        <a:rPr lang="zh-CN" altLang="en-US" dirty="0" smtClean="0"/>
                        <a:t>信号量</a:t>
                      </a:r>
                      <a:endParaRPr lang="zh-CN" altLang="en-US" dirty="0"/>
                    </a:p>
                  </a:txBody>
                  <a:tcPr/>
                </a:tc>
                <a:tc>
                  <a:txBody>
                    <a:bodyPr/>
                    <a:lstStyle/>
                    <a:p>
                      <a:pPr algn="ctr"/>
                      <a:r>
                        <a:rPr lang="zh-CN" altLang="en-US" dirty="0" smtClean="0"/>
                        <a:t>含义</a:t>
                      </a:r>
                      <a:endParaRPr lang="zh-CN" altLang="en-US" dirty="0"/>
                    </a:p>
                  </a:txBody>
                  <a:tcPr/>
                </a:tc>
                <a:tc>
                  <a:txBody>
                    <a:bodyPr/>
                    <a:lstStyle/>
                    <a:p>
                      <a:pPr algn="ctr"/>
                      <a:r>
                        <a:rPr lang="zh-CN" altLang="en-US" dirty="0" smtClean="0"/>
                        <a:t>默认操作</a:t>
                      </a:r>
                      <a:endParaRPr lang="zh-CN" altLang="en-US" dirty="0"/>
                    </a:p>
                  </a:txBody>
                  <a:tcPr/>
                </a:tc>
              </a:tr>
              <a:tr h="370840">
                <a:tc>
                  <a:txBody>
                    <a:bodyPr/>
                    <a:lstStyle/>
                    <a:p>
                      <a:pPr algn="l"/>
                      <a:r>
                        <a:rPr lang="en-US" altLang="zh-CN" sz="1600" b="1" dirty="0" smtClean="0"/>
                        <a:t>SIGHUP</a:t>
                      </a:r>
                      <a:endParaRPr lang="zh-CN" altLang="en-US" sz="16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Hang up controlling terminal or process</a:t>
                      </a:r>
                    </a:p>
                  </a:txBody>
                  <a:tcPr/>
                </a:tc>
                <a:tc>
                  <a:txBody>
                    <a:bodyPr/>
                    <a:lstStyle/>
                    <a:p>
                      <a:pPr algn="l"/>
                      <a:r>
                        <a:rPr lang="en-US" sz="1600" b="1" dirty="0" smtClean="0"/>
                        <a:t>Terminate</a:t>
                      </a:r>
                      <a:endParaRPr lang="en-US" sz="1600" b="1" dirty="0"/>
                    </a:p>
                  </a:txBody>
                  <a:tcPr anchor="ctr"/>
                </a:tc>
              </a:tr>
              <a:tr h="370840">
                <a:tc>
                  <a:txBody>
                    <a:bodyPr/>
                    <a:lstStyle/>
                    <a:p>
                      <a:pPr algn="l"/>
                      <a:r>
                        <a:rPr lang="en-US" altLang="zh-CN" sz="1600" b="1" dirty="0" smtClean="0"/>
                        <a:t>SIGINT</a:t>
                      </a:r>
                      <a:endParaRPr lang="zh-CN" altLang="en-US" sz="1600" b="1" dirty="0"/>
                    </a:p>
                  </a:txBody>
                  <a:tcPr anchor="ctr"/>
                </a:tc>
                <a:tc>
                  <a:txBody>
                    <a:bodyPr/>
                    <a:lstStyle/>
                    <a:p>
                      <a:pPr algn="l"/>
                      <a:r>
                        <a:rPr lang="en-US" sz="1600" b="1" dirty="0" smtClean="0"/>
                        <a:t>Interrupt from keyboard</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Terminate</a:t>
                      </a:r>
                      <a:endParaRPr lang="zh-CN" altLang="en-US" sz="1600" b="1" dirty="0" smtClean="0"/>
                    </a:p>
                  </a:txBody>
                  <a:tcPr anchor="ctr"/>
                </a:tc>
              </a:tr>
              <a:tr h="370840">
                <a:tc>
                  <a:txBody>
                    <a:bodyPr/>
                    <a:lstStyle/>
                    <a:p>
                      <a:pPr algn="l"/>
                      <a:r>
                        <a:rPr lang="en-US" altLang="zh-CN" sz="1600" b="1" dirty="0" smtClean="0"/>
                        <a:t>SIGQUIT</a:t>
                      </a:r>
                      <a:endParaRPr lang="zh-CN" altLang="en-US" sz="1600" b="1" dirty="0"/>
                    </a:p>
                  </a:txBody>
                  <a:tcPr anchor="ctr"/>
                </a:tc>
                <a:tc>
                  <a:txBody>
                    <a:bodyPr/>
                    <a:lstStyle/>
                    <a:p>
                      <a:pPr algn="l"/>
                      <a:r>
                        <a:rPr lang="en-US" sz="1600" b="1" dirty="0" smtClean="0"/>
                        <a:t>Quit from keyboard</a:t>
                      </a:r>
                      <a:endParaRPr lang="en-US" sz="1600" b="1" dirty="0"/>
                    </a:p>
                  </a:txBody>
                  <a:tcPr/>
                </a:tc>
                <a:tc>
                  <a:txBody>
                    <a:bodyPr/>
                    <a:lstStyle/>
                    <a:p>
                      <a:pPr algn="l"/>
                      <a:r>
                        <a:rPr lang="en-US" sz="1600" b="1" dirty="0" smtClean="0">
                          <a:solidFill>
                            <a:srgbClr val="FFFF00"/>
                          </a:solidFill>
                        </a:rPr>
                        <a:t>Dump</a:t>
                      </a:r>
                      <a:endParaRPr lang="en-US" sz="1600" b="1" dirty="0">
                        <a:solidFill>
                          <a:srgbClr val="FFFF00"/>
                        </a:solidFill>
                      </a:endParaRPr>
                    </a:p>
                  </a:txBody>
                  <a:tcPr anchor="ctr"/>
                </a:tc>
              </a:tr>
              <a:tr h="370840">
                <a:tc>
                  <a:txBody>
                    <a:bodyPr/>
                    <a:lstStyle/>
                    <a:p>
                      <a:pPr algn="l"/>
                      <a:r>
                        <a:rPr lang="en-US" altLang="zh-CN" sz="1600" b="1" dirty="0" smtClean="0"/>
                        <a:t>SIGILL</a:t>
                      </a:r>
                      <a:endParaRPr lang="zh-CN" altLang="en-US" sz="1600" b="1" dirty="0"/>
                    </a:p>
                  </a:txBody>
                  <a:tcPr anchor="ctr"/>
                </a:tc>
                <a:tc>
                  <a:txBody>
                    <a:bodyPr/>
                    <a:lstStyle/>
                    <a:p>
                      <a:pPr algn="l"/>
                      <a:r>
                        <a:rPr lang="en-US" sz="1600" b="1" dirty="0" smtClean="0"/>
                        <a:t>Illegal instruction</a:t>
                      </a:r>
                      <a:endParaRPr lang="en-US" sz="1600" b="1" dirty="0"/>
                    </a:p>
                  </a:txBody>
                  <a:tcPr/>
                </a:tc>
                <a:tc>
                  <a:txBody>
                    <a:bodyPr/>
                    <a:lstStyle/>
                    <a:p>
                      <a:pPr algn="l"/>
                      <a:r>
                        <a:rPr lang="en-US" sz="1600" b="1" dirty="0" smtClean="0">
                          <a:solidFill>
                            <a:srgbClr val="FFFF00"/>
                          </a:solidFill>
                        </a:rPr>
                        <a:t>Dump</a:t>
                      </a:r>
                      <a:endParaRPr lang="en-US" sz="1600" b="1" dirty="0">
                        <a:solidFill>
                          <a:srgbClr val="FFFF00"/>
                        </a:solidFill>
                      </a:endParaRPr>
                    </a:p>
                  </a:txBody>
                  <a:tcPr anchor="ctr"/>
                </a:tc>
              </a:tr>
              <a:tr h="370840">
                <a:tc>
                  <a:txBody>
                    <a:bodyPr/>
                    <a:lstStyle/>
                    <a:p>
                      <a:pPr algn="l"/>
                      <a:r>
                        <a:rPr lang="en-US" altLang="zh-CN" sz="1600" b="1" dirty="0" smtClean="0"/>
                        <a:t>SIGFPE</a:t>
                      </a:r>
                      <a:endParaRPr lang="zh-CN" altLang="en-US" sz="1600" b="1" dirty="0"/>
                    </a:p>
                  </a:txBody>
                  <a:tcPr anchor="ctr"/>
                </a:tc>
                <a:tc>
                  <a:txBody>
                    <a:bodyPr/>
                    <a:lstStyle/>
                    <a:p>
                      <a:pPr algn="l"/>
                      <a:r>
                        <a:rPr lang="en-US" sz="1600" b="1" dirty="0" smtClean="0"/>
                        <a:t>Floating-point exception</a:t>
                      </a:r>
                      <a:endParaRPr lang="en-US" sz="1600" b="1" dirty="0"/>
                    </a:p>
                  </a:txBody>
                  <a:tcPr/>
                </a:tc>
                <a:tc>
                  <a:txBody>
                    <a:bodyPr/>
                    <a:lstStyle/>
                    <a:p>
                      <a:pPr algn="l"/>
                      <a:r>
                        <a:rPr lang="en-US" sz="1600" b="1" dirty="0" smtClean="0">
                          <a:solidFill>
                            <a:srgbClr val="FFFF00"/>
                          </a:solidFill>
                        </a:rPr>
                        <a:t>Dump</a:t>
                      </a:r>
                      <a:endParaRPr lang="en-US" sz="1600" b="1" dirty="0">
                        <a:solidFill>
                          <a:srgbClr val="FFFF00"/>
                        </a:solidFill>
                      </a:endParaRPr>
                    </a:p>
                  </a:txBody>
                  <a:tcPr anchor="ctr"/>
                </a:tc>
              </a:tr>
              <a:tr h="370840">
                <a:tc>
                  <a:txBody>
                    <a:bodyPr/>
                    <a:lstStyle/>
                    <a:p>
                      <a:pPr algn="l"/>
                      <a:r>
                        <a:rPr lang="en-US" altLang="zh-CN" sz="1600" b="1" dirty="0" smtClean="0"/>
                        <a:t>SIGKILL</a:t>
                      </a:r>
                      <a:endParaRPr lang="zh-CN" altLang="en-US" sz="16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Forced-process termination</a:t>
                      </a:r>
                    </a:p>
                  </a:txBody>
                  <a:tcPr/>
                </a:tc>
                <a:tc>
                  <a:txBody>
                    <a:bodyPr/>
                    <a:lstStyle/>
                    <a:p>
                      <a:pPr algn="l"/>
                      <a:r>
                        <a:rPr lang="en-US" sz="1600" b="1" dirty="0" smtClean="0"/>
                        <a:t>Terminate</a:t>
                      </a:r>
                      <a:endParaRPr lang="en-US" sz="1600" b="1" dirty="0"/>
                    </a:p>
                  </a:txBody>
                  <a:tcPr anchor="ctr"/>
                </a:tc>
              </a:tr>
              <a:tr h="370840">
                <a:tc>
                  <a:txBody>
                    <a:bodyPr/>
                    <a:lstStyle/>
                    <a:p>
                      <a:pPr algn="l"/>
                      <a:r>
                        <a:rPr lang="en-US" altLang="zh-CN" sz="1600" b="1" dirty="0" smtClean="0"/>
                        <a:t>SIGALRM</a:t>
                      </a:r>
                      <a:endParaRPr lang="zh-CN" altLang="en-US" sz="1600" b="1" dirty="0"/>
                    </a:p>
                  </a:txBody>
                  <a:tcPr anchor="ctr"/>
                </a:tc>
                <a:tc>
                  <a:txBody>
                    <a:bodyPr/>
                    <a:lstStyle/>
                    <a:p>
                      <a:pPr algn="l"/>
                      <a:r>
                        <a:rPr lang="en-US" sz="1600" b="1" dirty="0" smtClean="0"/>
                        <a:t>Real-</a:t>
                      </a:r>
                      <a:r>
                        <a:rPr lang="en-US" sz="1600" b="1" dirty="0" err="1" smtClean="0"/>
                        <a:t>timerclock</a:t>
                      </a:r>
                      <a:endParaRPr lang="en-US" sz="1600" b="1" dirty="0"/>
                    </a:p>
                  </a:txBody>
                  <a:tcPr/>
                </a:tc>
                <a:tc>
                  <a:txBody>
                    <a:bodyPr/>
                    <a:lstStyle/>
                    <a:p>
                      <a:pPr algn="l"/>
                      <a:r>
                        <a:rPr lang="en-US" sz="1600" b="1" dirty="0" smtClean="0"/>
                        <a:t>Terminate</a:t>
                      </a:r>
                      <a:endParaRPr lang="en-US" sz="1600" b="1" dirty="0"/>
                    </a:p>
                  </a:txBody>
                  <a:tcPr anchor="ctr"/>
                </a:tc>
              </a:tr>
              <a:tr h="370840">
                <a:tc>
                  <a:txBody>
                    <a:bodyPr/>
                    <a:lstStyle/>
                    <a:p>
                      <a:pPr algn="l"/>
                      <a:r>
                        <a:rPr lang="en-US" altLang="zh-CN" sz="1600" b="1" dirty="0" smtClean="0"/>
                        <a:t>SIGSTOP</a:t>
                      </a:r>
                      <a:endParaRPr lang="zh-CN" altLang="en-US" sz="1600" b="1" dirty="0"/>
                    </a:p>
                  </a:txBody>
                  <a:tcPr anchor="ctr"/>
                </a:tc>
                <a:tc>
                  <a:txBody>
                    <a:bodyPr/>
                    <a:lstStyle/>
                    <a:p>
                      <a:pPr algn="l"/>
                      <a:r>
                        <a:rPr lang="en-US" sz="1600" b="1" dirty="0" smtClean="0"/>
                        <a:t>Stop process execution</a:t>
                      </a:r>
                      <a:endParaRPr lang="en-US" sz="1600" b="1" dirty="0"/>
                    </a:p>
                  </a:txBody>
                  <a:tcPr/>
                </a:tc>
                <a:tc>
                  <a:txBody>
                    <a:bodyPr/>
                    <a:lstStyle/>
                    <a:p>
                      <a:pPr algn="l"/>
                      <a:r>
                        <a:rPr lang="en-US" sz="1600" b="1" dirty="0" smtClean="0">
                          <a:solidFill>
                            <a:srgbClr val="FF0000"/>
                          </a:solidFill>
                        </a:rPr>
                        <a:t>Stop</a:t>
                      </a:r>
                      <a:endParaRPr lang="en-US" sz="1600" b="1" dirty="0">
                        <a:solidFill>
                          <a:srgbClr val="FF0000"/>
                        </a:solidFill>
                      </a:endParaRPr>
                    </a:p>
                  </a:txBody>
                  <a:tcPr anchor="ctr"/>
                </a:tc>
              </a:tr>
              <a:tr h="370840">
                <a:tc>
                  <a:txBody>
                    <a:bodyPr/>
                    <a:lstStyle/>
                    <a:p>
                      <a:pPr algn="l"/>
                      <a:r>
                        <a:rPr lang="en-US" altLang="zh-CN" sz="1600" b="1" dirty="0" smtClean="0"/>
                        <a:t>SIGTSTP</a:t>
                      </a:r>
                      <a:endParaRPr lang="zh-CN" altLang="en-US" sz="1600" b="1" dirty="0"/>
                    </a:p>
                  </a:txBody>
                  <a:tcPr anchor="ctr"/>
                </a:tc>
                <a:tc>
                  <a:txBody>
                    <a:bodyPr/>
                    <a:lstStyle/>
                    <a:p>
                      <a:pPr algn="l"/>
                      <a:r>
                        <a:rPr lang="en-US" sz="1600" b="1" dirty="0" smtClean="0"/>
                        <a:t>Stop process issued from </a:t>
                      </a:r>
                      <a:r>
                        <a:rPr lang="en-US" sz="1600" b="1" dirty="0" err="1" smtClean="0"/>
                        <a:t>tty</a:t>
                      </a:r>
                      <a:endParaRPr lang="en-US" sz="1600" b="1" dirty="0"/>
                    </a:p>
                  </a:txBody>
                  <a:tcPr/>
                </a:tc>
                <a:tc>
                  <a:txBody>
                    <a:bodyPr/>
                    <a:lstStyle/>
                    <a:p>
                      <a:pPr algn="l"/>
                      <a:r>
                        <a:rPr lang="en-US" sz="1600" b="1" dirty="0" smtClean="0">
                          <a:solidFill>
                            <a:srgbClr val="FF0000"/>
                          </a:solidFill>
                        </a:rPr>
                        <a:t>Stop</a:t>
                      </a:r>
                      <a:endParaRPr lang="en-US" sz="1600" b="1" dirty="0">
                        <a:solidFill>
                          <a:srgbClr val="FF0000"/>
                        </a:solidFill>
                      </a:endParaRPr>
                    </a:p>
                  </a:txBody>
                  <a:tcPr anchor="ctr"/>
                </a:tc>
              </a:tr>
              <a:tr h="370840">
                <a:tc>
                  <a:txBody>
                    <a:bodyPr/>
                    <a:lstStyle/>
                    <a:p>
                      <a:pPr algn="l"/>
                      <a:r>
                        <a:rPr lang="en-US" altLang="zh-CN" sz="1600" b="1" dirty="0" smtClean="0"/>
                        <a:t>SIGCHLD</a:t>
                      </a:r>
                      <a:endParaRPr lang="zh-CN" altLang="en-US" sz="1600" b="1" dirty="0"/>
                    </a:p>
                  </a:txBody>
                  <a:tcPr anchor="ctr"/>
                </a:tc>
                <a:tc>
                  <a:txBody>
                    <a:bodyPr/>
                    <a:lstStyle/>
                    <a:p>
                      <a:pPr algn="l"/>
                      <a:r>
                        <a:rPr lang="en-US" sz="1600" b="1" dirty="0" smtClean="0"/>
                        <a:t>Child process stopped or terminated, or got signal if traced</a:t>
                      </a:r>
                      <a:endParaRPr lang="en-US" sz="1600" b="1" dirty="0"/>
                    </a:p>
                  </a:txBody>
                  <a:tcPr/>
                </a:tc>
                <a:tc>
                  <a:txBody>
                    <a:bodyPr/>
                    <a:lstStyle/>
                    <a:p>
                      <a:pPr algn="l"/>
                      <a:r>
                        <a:rPr lang="en-US" sz="1600" b="1" dirty="0" smtClean="0"/>
                        <a:t>Ignore</a:t>
                      </a:r>
                      <a:endParaRPr lang="en-US" sz="1600" b="1" dirty="0"/>
                    </a:p>
                  </a:txBody>
                  <a:tcPr anchor="ctr"/>
                </a:tc>
              </a:tr>
              <a:tr h="370840">
                <a:tc>
                  <a:txBody>
                    <a:bodyPr/>
                    <a:lstStyle/>
                    <a:p>
                      <a:pPr algn="l"/>
                      <a:r>
                        <a:rPr lang="en-US" altLang="zh-CN" sz="1600" b="1" dirty="0" smtClean="0"/>
                        <a:t>SIGABRT</a:t>
                      </a:r>
                      <a:endParaRPr lang="zh-CN" altLang="en-US" sz="1600" b="1" dirty="0"/>
                    </a:p>
                  </a:txBody>
                  <a:tcPr anchor="ctr"/>
                </a:tc>
                <a:tc>
                  <a:txBody>
                    <a:bodyPr/>
                    <a:lstStyle/>
                    <a:p>
                      <a:pPr algn="l"/>
                      <a:r>
                        <a:rPr lang="en-US" sz="1600" b="1" dirty="0" smtClean="0"/>
                        <a:t>Abnormal termination</a:t>
                      </a:r>
                      <a:endParaRPr lang="en-US" sz="1600" b="1" dirty="0"/>
                    </a:p>
                  </a:txBody>
                  <a:tcPr/>
                </a:tc>
                <a:tc>
                  <a:txBody>
                    <a:bodyPr/>
                    <a:lstStyle/>
                    <a:p>
                      <a:r>
                        <a:rPr lang="en-US" sz="1600" b="1" dirty="0" smtClean="0"/>
                        <a:t>Dump</a:t>
                      </a:r>
                      <a:endParaRPr lang="en-US" sz="1600" b="1" dirty="0"/>
                    </a:p>
                  </a:txBody>
                  <a:tcPr anchor="ctr"/>
                </a:tc>
              </a:tr>
            </a:tbl>
          </a:graphicData>
        </a:graphic>
      </p:graphicFrame>
      <p:sp>
        <p:nvSpPr>
          <p:cNvPr id="5" name="矩形 4"/>
          <p:cNvSpPr/>
          <p:nvPr/>
        </p:nvSpPr>
        <p:spPr>
          <a:xfrm>
            <a:off x="1319347" y="5788077"/>
            <a:ext cx="4572000" cy="1077218"/>
          </a:xfrm>
          <a:prstGeom prst="rect">
            <a:avLst/>
          </a:prstGeom>
        </p:spPr>
        <p:txBody>
          <a:bodyPr>
            <a:spAutoFit/>
          </a:bodyPr>
          <a:lstStyle/>
          <a:p>
            <a:r>
              <a:rPr lang="zh-CN" altLang="en-US" sz="1600" b="1" dirty="0" smtClean="0">
                <a:solidFill>
                  <a:srgbClr val="0000CC"/>
                </a:solidFill>
                <a:latin typeface="+mn-ea"/>
                <a:ea typeface="+mn-ea"/>
              </a:rPr>
              <a:t>略该信号（</a:t>
            </a:r>
            <a:r>
              <a:rPr lang="en-US" sz="1600" b="1" dirty="0" err="1" smtClean="0">
                <a:solidFill>
                  <a:srgbClr val="0000CC"/>
                </a:solidFill>
                <a:latin typeface="+mn-ea"/>
                <a:ea typeface="+mn-ea"/>
              </a:rPr>
              <a:t>Ingore</a:t>
            </a:r>
            <a:r>
              <a:rPr lang="en-US" sz="1600" b="1" dirty="0" smtClean="0">
                <a:solidFill>
                  <a:srgbClr val="0000CC"/>
                </a:solidFill>
                <a:latin typeface="+mn-ea"/>
                <a:ea typeface="+mn-ea"/>
              </a:rPr>
              <a:t>）</a:t>
            </a:r>
          </a:p>
          <a:p>
            <a:r>
              <a:rPr lang="zh-CN" altLang="en-US" sz="1600" b="1" dirty="0" smtClean="0">
                <a:solidFill>
                  <a:srgbClr val="0000CC"/>
                </a:solidFill>
                <a:latin typeface="+mn-ea"/>
                <a:ea typeface="+mn-ea"/>
              </a:rPr>
              <a:t>暂停进程（</a:t>
            </a:r>
            <a:r>
              <a:rPr lang="en-US" sz="1600" b="1" dirty="0" smtClean="0">
                <a:solidFill>
                  <a:srgbClr val="0000CC"/>
                </a:solidFill>
                <a:latin typeface="+mn-ea"/>
                <a:ea typeface="+mn-ea"/>
              </a:rPr>
              <a:t>Stop）</a:t>
            </a:r>
          </a:p>
          <a:p>
            <a:r>
              <a:rPr lang="zh-CN" altLang="en-US" sz="1600" b="1" dirty="0" smtClean="0">
                <a:solidFill>
                  <a:srgbClr val="0000CC"/>
                </a:solidFill>
                <a:latin typeface="+mn-ea"/>
                <a:ea typeface="+mn-ea"/>
              </a:rPr>
              <a:t>终止进程（</a:t>
            </a:r>
            <a:r>
              <a:rPr lang="en-US" sz="1600" b="1" dirty="0" smtClean="0">
                <a:solidFill>
                  <a:srgbClr val="0000CC"/>
                </a:solidFill>
                <a:latin typeface="+mn-ea"/>
                <a:ea typeface="+mn-ea"/>
              </a:rPr>
              <a:t>Terminate）</a:t>
            </a:r>
          </a:p>
          <a:p>
            <a:r>
              <a:rPr lang="zh-CN" altLang="en-US" sz="1600" b="1" dirty="0" smtClean="0">
                <a:solidFill>
                  <a:srgbClr val="0000CC"/>
                </a:solidFill>
                <a:latin typeface="+mn-ea"/>
                <a:ea typeface="+mn-ea"/>
              </a:rPr>
              <a:t>终止并发生</a:t>
            </a:r>
            <a:r>
              <a:rPr lang="en-US" sz="1600" b="1" dirty="0" smtClean="0">
                <a:solidFill>
                  <a:srgbClr val="0000CC"/>
                </a:solidFill>
                <a:latin typeface="+mn-ea"/>
                <a:ea typeface="+mn-ea"/>
              </a:rPr>
              <a:t>core </a:t>
            </a:r>
            <a:r>
              <a:rPr lang="en-US" sz="1600" b="1" dirty="0" err="1" smtClean="0">
                <a:solidFill>
                  <a:srgbClr val="0000CC"/>
                </a:solidFill>
                <a:latin typeface="+mn-ea"/>
                <a:ea typeface="+mn-ea"/>
              </a:rPr>
              <a:t>dump（core</a:t>
            </a:r>
            <a:r>
              <a:rPr lang="en-US" sz="1600" b="1" dirty="0" smtClean="0">
                <a:solidFill>
                  <a:srgbClr val="0000CC"/>
                </a:solidFill>
                <a:latin typeface="+mn-ea"/>
                <a:ea typeface="+mn-ea"/>
              </a:rPr>
              <a:t>）</a:t>
            </a:r>
            <a:endParaRPr lang="zh-CN" altLang="en-US" sz="1600" b="1" dirty="0">
              <a:solidFill>
                <a:srgbClr val="0000CC"/>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a:solidFill>
                  <a:srgbClr val="0000CC"/>
                </a:solidFill>
                <a:latin typeface="+mn-ea"/>
                <a:ea typeface="+mn-ea"/>
              </a:rPr>
              <a:t>4</a:t>
            </a:r>
            <a:r>
              <a:rPr lang="en-US" altLang="zh-CN" b="1" dirty="0" smtClean="0">
                <a:solidFill>
                  <a:srgbClr val="0000CC"/>
                </a:solidFill>
                <a:latin typeface="+mn-ea"/>
                <a:ea typeface="+mn-ea"/>
              </a:rPr>
              <a:t>.2  </a:t>
            </a:r>
            <a:r>
              <a:rPr lang="zh-CN" altLang="en-US" b="1" dirty="0" smtClean="0">
                <a:solidFill>
                  <a:srgbClr val="0000CC"/>
                </a:solidFill>
                <a:latin typeface="+mn-ea"/>
                <a:ea typeface="+mn-ea"/>
              </a:rPr>
              <a:t>信号相关的函数</a:t>
            </a:r>
          </a:p>
        </p:txBody>
      </p:sp>
      <p:sp>
        <p:nvSpPr>
          <p:cNvPr id="4" name="AutoShape 9"/>
          <p:cNvSpPr>
            <a:spLocks noChangeArrowheads="1"/>
          </p:cNvSpPr>
          <p:nvPr/>
        </p:nvSpPr>
        <p:spPr bwMode="auto">
          <a:xfrm>
            <a:off x="285720" y="1202803"/>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1</a:t>
            </a:r>
            <a:r>
              <a:rPr kumimoji="0" lang="zh-CN" altLang="en-US" sz="2400" b="1" kern="10" dirty="0" smtClean="0">
                <a:solidFill>
                  <a:schemeClr val="tx1"/>
                </a:solidFill>
                <a:latin typeface="+mn-ea"/>
              </a:rPr>
              <a:t>、</a:t>
            </a:r>
            <a:r>
              <a:rPr kumimoji="0" lang="en-US" altLang="zh-CN" sz="2400" b="1" kern="10" dirty="0" smtClean="0">
                <a:solidFill>
                  <a:schemeClr val="tx1"/>
                </a:solidFill>
                <a:latin typeface="+mn-ea"/>
              </a:rPr>
              <a:t>kill( )</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6" name="表格 5"/>
          <p:cNvGraphicFramePr>
            <a:graphicFrameLocks noGrp="1"/>
          </p:cNvGraphicFramePr>
          <p:nvPr/>
        </p:nvGraphicFramePr>
        <p:xfrm>
          <a:off x="976449" y="2321535"/>
          <a:ext cx="7229574" cy="1789759"/>
        </p:xfrm>
        <a:graphic>
          <a:graphicData uri="http://schemas.openxmlformats.org/drawingml/2006/table">
            <a:tbl>
              <a:tblPr firstRow="1" bandRow="1">
                <a:tableStyleId>{D7AC3CCA-C797-4891-BE02-D94E43425B78}</a:tableStyleId>
              </a:tblPr>
              <a:tblGrid>
                <a:gridCol w="1606572"/>
                <a:gridCol w="5623002"/>
              </a:tblGrid>
              <a:tr h="839799">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0" dirty="0" smtClean="0">
                          <a:latin typeface="+mn-ea"/>
                          <a:ea typeface="+mn-ea"/>
                        </a:rPr>
                        <a:t>#include&lt;sys/</a:t>
                      </a:r>
                      <a:r>
                        <a:rPr lang="en-US" altLang="zh-CN" sz="1600" b="0" dirty="0" err="1" smtClean="0">
                          <a:latin typeface="+mn-ea"/>
                          <a:ea typeface="+mn-ea"/>
                        </a:rPr>
                        <a:t>types.h</a:t>
                      </a:r>
                      <a:r>
                        <a:rPr lang="en-US" altLang="zh-CN" sz="1600" b="0" dirty="0" smtClean="0">
                          <a:latin typeface="+mn-ea"/>
                          <a:ea typeface="+mn-ea"/>
                        </a:rPr>
                        <a:t>&gt;</a:t>
                      </a:r>
                    </a:p>
                    <a:p>
                      <a:r>
                        <a:rPr lang="en-US" altLang="zh-CN" sz="1600" b="1" dirty="0" err="1" smtClean="0">
                          <a:solidFill>
                            <a:srgbClr val="FF0000"/>
                          </a:solidFill>
                          <a:latin typeface="+mn-ea"/>
                          <a:ea typeface="+mn-ea"/>
                        </a:rPr>
                        <a:t>int</a:t>
                      </a:r>
                      <a:r>
                        <a:rPr lang="en-US" altLang="zh-CN" sz="1600" b="1" baseline="0" dirty="0" smtClean="0">
                          <a:solidFill>
                            <a:srgbClr val="FF0000"/>
                          </a:solidFill>
                          <a:latin typeface="+mn-ea"/>
                          <a:ea typeface="+mn-ea"/>
                        </a:rPr>
                        <a:t>  kill</a:t>
                      </a:r>
                      <a:r>
                        <a:rPr lang="zh-CN" altLang="en-US" sz="1600" b="1" baseline="0" dirty="0" smtClean="0">
                          <a:solidFill>
                            <a:srgbClr val="FF0000"/>
                          </a:solidFill>
                          <a:latin typeface="+mn-ea"/>
                          <a:ea typeface="+mn-ea"/>
                        </a:rPr>
                        <a:t>（</a:t>
                      </a:r>
                      <a:r>
                        <a:rPr lang="en-US" altLang="zh-CN" sz="1600" b="1" baseline="0" dirty="0" err="1" smtClean="0">
                          <a:solidFill>
                            <a:srgbClr val="FF0000"/>
                          </a:solidFill>
                          <a:latin typeface="+mn-ea"/>
                          <a:ea typeface="+mn-ea"/>
                        </a:rPr>
                        <a:t>pid_t</a:t>
                      </a:r>
                      <a:r>
                        <a:rPr lang="en-US" altLang="zh-CN" sz="1600" b="1" baseline="0" dirty="0" smtClean="0">
                          <a:solidFill>
                            <a:srgbClr val="FF0000"/>
                          </a:solidFill>
                          <a:latin typeface="+mn-ea"/>
                          <a:ea typeface="+mn-ea"/>
                        </a:rPr>
                        <a:t>   </a:t>
                      </a:r>
                      <a:r>
                        <a:rPr lang="en-US" altLang="zh-CN" sz="1600" b="1" baseline="0" dirty="0" err="1" smtClean="0">
                          <a:solidFill>
                            <a:srgbClr val="FF0000"/>
                          </a:solidFill>
                          <a:latin typeface="+mn-ea"/>
                          <a:ea typeface="+mn-ea"/>
                        </a:rPr>
                        <a:t>pid</a:t>
                      </a:r>
                      <a:r>
                        <a:rPr lang="zh-CN" altLang="en-US" sz="1600" b="1" baseline="0" dirty="0" smtClean="0">
                          <a:solidFill>
                            <a:srgbClr val="FF0000"/>
                          </a:solidFill>
                          <a:latin typeface="+mn-ea"/>
                          <a:ea typeface="+mn-ea"/>
                        </a:rPr>
                        <a:t>， </a:t>
                      </a:r>
                      <a:r>
                        <a:rPr lang="en-US" altLang="zh-CN" sz="1600" b="1" baseline="0" dirty="0" err="1" smtClean="0">
                          <a:solidFill>
                            <a:srgbClr val="FF0000"/>
                          </a:solidFill>
                          <a:latin typeface="+mn-ea"/>
                          <a:ea typeface="+mn-ea"/>
                        </a:rPr>
                        <a:t>int</a:t>
                      </a:r>
                      <a:r>
                        <a:rPr lang="en-US" altLang="zh-CN" sz="1600" b="1" baseline="0" dirty="0" smtClean="0">
                          <a:solidFill>
                            <a:srgbClr val="FF0000"/>
                          </a:solidFill>
                          <a:latin typeface="+mn-ea"/>
                          <a:ea typeface="+mn-ea"/>
                        </a:rPr>
                        <a:t>  sig</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a:t>
                      </a:r>
                      <a:endParaRPr lang="zh-CN" altLang="en-US" sz="1600" b="1" dirty="0">
                        <a:solidFill>
                          <a:srgbClr val="FF0000"/>
                        </a:solidFill>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sig</a:t>
                      </a:r>
                      <a:r>
                        <a:rPr lang="zh-CN" altLang="en-US" sz="1600" b="0" dirty="0" smtClean="0">
                          <a:latin typeface="+mn-ea"/>
                          <a:ea typeface="+mn-ea"/>
                        </a:rPr>
                        <a:t>指定的信号，</a:t>
                      </a:r>
                      <a:r>
                        <a:rPr lang="en-US" altLang="zh-CN" sz="1600" b="0" dirty="0" err="1" smtClean="0">
                          <a:latin typeface="+mn-ea"/>
                          <a:ea typeface="+mn-ea"/>
                        </a:rPr>
                        <a:t>pid</a:t>
                      </a:r>
                      <a:r>
                        <a:rPr lang="zh-CN" altLang="en-US" sz="1600" b="0" dirty="0" smtClean="0">
                          <a:latin typeface="+mn-ea"/>
                          <a:ea typeface="+mn-ea"/>
                        </a:rPr>
                        <a:t>根据取值不同指定进程</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执行成功返回</a:t>
                      </a:r>
                      <a:r>
                        <a:rPr lang="en-US" altLang="zh-CN" sz="1600" b="0" dirty="0" smtClean="0">
                          <a:latin typeface="+mn-ea"/>
                          <a:ea typeface="+mn-ea"/>
                        </a:rPr>
                        <a:t>0</a:t>
                      </a:r>
                    </a:p>
                    <a:p>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7" name="矩形 6"/>
          <p:cNvSpPr/>
          <p:nvPr/>
        </p:nvSpPr>
        <p:spPr>
          <a:xfrm>
            <a:off x="929496" y="1731981"/>
            <a:ext cx="4330994" cy="553998"/>
          </a:xfrm>
          <a:prstGeom prst="rect">
            <a:avLst/>
          </a:prstGeom>
        </p:spPr>
        <p:txBody>
          <a:bodyPr wrap="square">
            <a:spAutoFit/>
          </a:bodyPr>
          <a:lstStyle/>
          <a:p>
            <a:pPr>
              <a:lnSpc>
                <a:spcPct val="150000"/>
              </a:lnSpc>
              <a:spcBef>
                <a:spcPts val="600"/>
              </a:spcBef>
            </a:pPr>
            <a:r>
              <a:rPr lang="en-US" altLang="zh-CN" sz="2000" b="1" dirty="0" smtClean="0">
                <a:solidFill>
                  <a:srgbClr val="0000CC"/>
                </a:solidFill>
                <a:latin typeface="+mn-ea"/>
                <a:ea typeface="+mn-ea"/>
              </a:rPr>
              <a:t>kill</a:t>
            </a:r>
            <a:r>
              <a:rPr lang="zh-CN" altLang="en-US" sz="2000" b="1" dirty="0" smtClean="0">
                <a:solidFill>
                  <a:srgbClr val="0000CC"/>
                </a:solidFill>
                <a:latin typeface="+mn-ea"/>
                <a:ea typeface="+mn-ea"/>
              </a:rPr>
              <a:t>函数将信号发送给进程或进程组</a:t>
            </a:r>
            <a:endParaRPr lang="en-US" altLang="zh-CN" sz="2000" b="1" dirty="0" smtClean="0">
              <a:solidFill>
                <a:srgbClr val="0000CC"/>
              </a:solidFill>
              <a:latin typeface="+mn-ea"/>
              <a:ea typeface="+mn-ea"/>
            </a:endParaRPr>
          </a:p>
        </p:txBody>
      </p:sp>
      <p:graphicFrame>
        <p:nvGraphicFramePr>
          <p:cNvPr id="8" name="表格 7"/>
          <p:cNvGraphicFramePr>
            <a:graphicFrameLocks noGrp="1"/>
          </p:cNvGraphicFramePr>
          <p:nvPr/>
        </p:nvGraphicFramePr>
        <p:xfrm>
          <a:off x="815395" y="4443140"/>
          <a:ext cx="7521678" cy="1854200"/>
        </p:xfrm>
        <a:graphic>
          <a:graphicData uri="http://schemas.openxmlformats.org/drawingml/2006/table">
            <a:tbl>
              <a:tblPr firstRow="1" bandRow="1">
                <a:tableStyleId>{72833802-FEF1-4C79-8D5D-14CF1EAF98D9}</a:tableStyleId>
              </a:tblPr>
              <a:tblGrid>
                <a:gridCol w="1411432"/>
                <a:gridCol w="6110246"/>
              </a:tblGrid>
              <a:tr h="370840">
                <a:tc>
                  <a:txBody>
                    <a:bodyPr/>
                    <a:lstStyle/>
                    <a:p>
                      <a:pPr algn="ctr"/>
                      <a:r>
                        <a:rPr lang="en-US" altLang="zh-CN" sz="1600" dirty="0" err="1" smtClean="0">
                          <a:solidFill>
                            <a:srgbClr val="0000CC"/>
                          </a:solidFill>
                          <a:latin typeface="+mn-ea"/>
                          <a:ea typeface="+mn-ea"/>
                        </a:rPr>
                        <a:t>pid</a:t>
                      </a:r>
                      <a:r>
                        <a:rPr lang="zh-CN" altLang="en-US" sz="1600" dirty="0" smtClean="0">
                          <a:solidFill>
                            <a:srgbClr val="0000CC"/>
                          </a:solidFill>
                          <a:latin typeface="+mn-ea"/>
                          <a:ea typeface="+mn-ea"/>
                        </a:rPr>
                        <a:t>值</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pPr algn="ctr"/>
                      <a:r>
                        <a:rPr lang="zh-CN" altLang="en-US" sz="1600" dirty="0" smtClean="0">
                          <a:solidFill>
                            <a:srgbClr val="0000CC"/>
                          </a:solidFill>
                          <a:latin typeface="+mn-ea"/>
                          <a:ea typeface="+mn-ea"/>
                        </a:rPr>
                        <a:t>说明</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err="1" smtClean="0">
                          <a:solidFill>
                            <a:srgbClr val="0000CC"/>
                          </a:solidFill>
                          <a:latin typeface="+mn-ea"/>
                          <a:ea typeface="+mn-ea"/>
                        </a:rPr>
                        <a:t>pid</a:t>
                      </a:r>
                      <a:r>
                        <a:rPr lang="en-US" altLang="zh-CN" sz="1600" dirty="0" smtClean="0">
                          <a:solidFill>
                            <a:srgbClr val="0000CC"/>
                          </a:solidFill>
                          <a:latin typeface="+mn-ea"/>
                          <a:ea typeface="+mn-ea"/>
                        </a:rPr>
                        <a:t>&gt;0</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将信号传给进程标识码为</a:t>
                      </a:r>
                      <a:r>
                        <a:rPr lang="en-US" altLang="zh-CN" sz="1600" dirty="0" err="1" smtClean="0">
                          <a:solidFill>
                            <a:srgbClr val="0000CC"/>
                          </a:solidFill>
                          <a:latin typeface="+mn-ea"/>
                          <a:ea typeface="+mn-ea"/>
                        </a:rPr>
                        <a:t>pid</a:t>
                      </a:r>
                      <a:r>
                        <a:rPr lang="zh-CN" altLang="en-US" sz="1600" dirty="0" smtClean="0">
                          <a:solidFill>
                            <a:srgbClr val="0000CC"/>
                          </a:solidFill>
                          <a:latin typeface="+mn-ea"/>
                          <a:ea typeface="+mn-ea"/>
                        </a:rPr>
                        <a:t>的进程</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err="1" smtClean="0">
                          <a:solidFill>
                            <a:srgbClr val="0000CC"/>
                          </a:solidFill>
                          <a:latin typeface="+mn-ea"/>
                          <a:ea typeface="+mn-ea"/>
                        </a:rPr>
                        <a:t>pid</a:t>
                      </a:r>
                      <a:r>
                        <a:rPr lang="en-US" altLang="zh-CN" sz="1600" dirty="0" smtClean="0">
                          <a:solidFill>
                            <a:srgbClr val="0000CC"/>
                          </a:solidFill>
                          <a:latin typeface="+mn-ea"/>
                          <a:ea typeface="+mn-ea"/>
                        </a:rPr>
                        <a:t>=0</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将信号传给和目前进程相同进程组的所有进程</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err="1" smtClean="0">
                          <a:solidFill>
                            <a:srgbClr val="0000CC"/>
                          </a:solidFill>
                          <a:latin typeface="+mn-ea"/>
                          <a:ea typeface="+mn-ea"/>
                        </a:rPr>
                        <a:t>pid</a:t>
                      </a:r>
                      <a:r>
                        <a:rPr lang="en-US" altLang="zh-CN" sz="1600" dirty="0" smtClean="0">
                          <a:solidFill>
                            <a:srgbClr val="0000CC"/>
                          </a:solidFill>
                          <a:latin typeface="+mn-ea"/>
                          <a:ea typeface="+mn-ea"/>
                        </a:rPr>
                        <a:t>=-1</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将信号广播传送给系统内所有的进程</a:t>
                      </a:r>
                      <a:r>
                        <a:rPr lang="zh-CN" altLang="en-US" sz="1600" dirty="0" smtClean="0">
                          <a:solidFill>
                            <a:srgbClr val="C00000"/>
                          </a:solidFill>
                          <a:latin typeface="+mn-ea"/>
                          <a:ea typeface="+mn-ea"/>
                        </a:rPr>
                        <a:t>（只有</a:t>
                      </a:r>
                      <a:r>
                        <a:rPr lang="en-US" altLang="zh-CN" sz="1600" dirty="0" smtClean="0">
                          <a:solidFill>
                            <a:srgbClr val="C00000"/>
                          </a:solidFill>
                          <a:latin typeface="+mn-ea"/>
                          <a:ea typeface="+mn-ea"/>
                        </a:rPr>
                        <a:t>root</a:t>
                      </a:r>
                      <a:r>
                        <a:rPr lang="zh-CN" altLang="en-US" sz="1600" dirty="0" smtClean="0">
                          <a:solidFill>
                            <a:srgbClr val="C00000"/>
                          </a:solidFill>
                          <a:latin typeface="+mn-ea"/>
                          <a:ea typeface="+mn-ea"/>
                        </a:rPr>
                        <a:t>权限的用户进程）</a:t>
                      </a:r>
                      <a:endParaRPr lang="zh-CN" altLang="en-US" sz="1600" dirty="0">
                        <a:solidFill>
                          <a:srgbClr val="C00000"/>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r h="370840">
                <a:tc>
                  <a:txBody>
                    <a:bodyPr/>
                    <a:lstStyle/>
                    <a:p>
                      <a:pPr algn="ctr"/>
                      <a:r>
                        <a:rPr lang="en-US" altLang="zh-CN" sz="1600" dirty="0" err="1" smtClean="0">
                          <a:solidFill>
                            <a:srgbClr val="0000CC"/>
                          </a:solidFill>
                          <a:latin typeface="+mn-ea"/>
                          <a:ea typeface="+mn-ea"/>
                        </a:rPr>
                        <a:t>pid</a:t>
                      </a:r>
                      <a:r>
                        <a:rPr lang="en-US" altLang="zh-CN" sz="1600" dirty="0" smtClean="0">
                          <a:solidFill>
                            <a:srgbClr val="0000CC"/>
                          </a:solidFill>
                          <a:latin typeface="+mn-ea"/>
                          <a:ea typeface="+mn-ea"/>
                        </a:rPr>
                        <a:t>&lt;0</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c>
                  <a:txBody>
                    <a:bodyPr/>
                    <a:lstStyle/>
                    <a:p>
                      <a:r>
                        <a:rPr lang="zh-CN" altLang="en-US" sz="1600" dirty="0" smtClean="0">
                          <a:solidFill>
                            <a:srgbClr val="0000CC"/>
                          </a:solidFill>
                          <a:latin typeface="+mn-ea"/>
                          <a:ea typeface="+mn-ea"/>
                        </a:rPr>
                        <a:t>将信号传给进程组识别码为</a:t>
                      </a:r>
                      <a:r>
                        <a:rPr lang="en-US" altLang="zh-CN" sz="1600" dirty="0" err="1" smtClean="0">
                          <a:solidFill>
                            <a:srgbClr val="0000CC"/>
                          </a:solidFill>
                          <a:latin typeface="+mn-ea"/>
                          <a:ea typeface="+mn-ea"/>
                        </a:rPr>
                        <a:t>pid</a:t>
                      </a:r>
                      <a:r>
                        <a:rPr lang="zh-CN" altLang="en-US" sz="1600" dirty="0" smtClean="0">
                          <a:solidFill>
                            <a:srgbClr val="0000CC"/>
                          </a:solidFill>
                          <a:latin typeface="+mn-ea"/>
                          <a:ea typeface="+mn-ea"/>
                        </a:rPr>
                        <a:t>绝对值的所有进程</a:t>
                      </a:r>
                      <a:endParaRPr lang="zh-CN" altLang="en-US" sz="1600" dirty="0">
                        <a:solidFill>
                          <a:srgbClr val="0000CC"/>
                        </a:solidFill>
                        <a:latin typeface="+mn-ea"/>
                        <a:ea typeface="+mn-ea"/>
                      </a:endParaRPr>
                    </a:p>
                  </a:txBody>
                  <a:tcPr>
                    <a:lnL w="19050" cap="flat" cmpd="sng" algn="ctr">
                      <a:solidFill>
                        <a:schemeClr val="bg2">
                          <a:lumMod val="60000"/>
                          <a:lumOff val="40000"/>
                        </a:schemeClr>
                      </a:solidFill>
                      <a:prstDash val="solid"/>
                      <a:round/>
                      <a:headEnd type="none" w="med" len="med"/>
                      <a:tailEnd type="none" w="med" len="med"/>
                    </a:lnL>
                    <a:lnR w="19050" cap="flat" cmpd="sng" algn="ctr">
                      <a:solidFill>
                        <a:schemeClr val="bg2">
                          <a:lumMod val="60000"/>
                          <a:lumOff val="40000"/>
                        </a:schemeClr>
                      </a:solidFill>
                      <a:prstDash val="solid"/>
                      <a:round/>
                      <a:headEnd type="none" w="med" len="med"/>
                      <a:tailEnd type="none" w="med" len="med"/>
                    </a:lnR>
                    <a:lnT w="19050" cap="flat" cmpd="sng" algn="ctr">
                      <a:solidFill>
                        <a:schemeClr val="bg2">
                          <a:lumMod val="60000"/>
                          <a:lumOff val="40000"/>
                        </a:schemeClr>
                      </a:solidFill>
                      <a:prstDash val="solid"/>
                      <a:round/>
                      <a:headEnd type="none" w="med" len="med"/>
                      <a:tailEnd type="none" w="med" len="med"/>
                    </a:lnT>
                    <a:lnB w="19050" cap="flat" cmpd="sng" algn="ctr">
                      <a:solidFill>
                        <a:schemeClr val="bg2">
                          <a:lumMod val="60000"/>
                          <a:lumOff val="40000"/>
                        </a:schemeClr>
                      </a:solidFill>
                      <a:prstDash val="solid"/>
                      <a:round/>
                      <a:headEnd type="none" w="med" len="med"/>
                      <a:tailEnd type="none" w="med" len="med"/>
                    </a:lnB>
                  </a:tcPr>
                </a:tc>
              </a:tr>
            </a:tbl>
          </a:graphicData>
        </a:graphic>
      </p:graphicFrame>
      <p:grpSp>
        <p:nvGrpSpPr>
          <p:cNvPr id="9" name="组合 8"/>
          <p:cNvGrpSpPr/>
          <p:nvPr/>
        </p:nvGrpSpPr>
        <p:grpSpPr>
          <a:xfrm>
            <a:off x="1021977" y="2861535"/>
            <a:ext cx="3625327" cy="1914861"/>
            <a:chOff x="1305642" y="4191634"/>
            <a:chExt cx="3338086" cy="1456476"/>
          </a:xfrm>
        </p:grpSpPr>
        <p:cxnSp>
          <p:nvCxnSpPr>
            <p:cNvPr id="10" name="直接箭头连接符 9"/>
            <p:cNvCxnSpPr>
              <a:stCxn id="11" idx="1"/>
              <a:endCxn id="12" idx="0"/>
            </p:cNvCxnSpPr>
            <p:nvPr/>
          </p:nvCxnSpPr>
          <p:spPr>
            <a:xfrm rot="10800000" flipV="1">
              <a:off x="1776145" y="4292378"/>
              <a:ext cx="1838696" cy="111844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614840" y="4191634"/>
              <a:ext cx="1028888" cy="2014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305642" y="5410819"/>
              <a:ext cx="941004" cy="237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285720" y="1202803"/>
            <a:ext cx="2789247" cy="51168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defRPr/>
            </a:pPr>
            <a:r>
              <a:rPr kumimoji="0" lang="en-US" altLang="zh-CN" sz="2400" b="1" kern="10" dirty="0" smtClean="0">
                <a:solidFill>
                  <a:schemeClr val="tx1"/>
                </a:solidFill>
                <a:latin typeface="+mn-ea"/>
              </a:rPr>
              <a:t>2</a:t>
            </a:r>
            <a:r>
              <a:rPr kumimoji="0" lang="zh-CN" altLang="en-US" sz="2400" b="1" kern="10" dirty="0" smtClean="0">
                <a:solidFill>
                  <a:schemeClr val="tx1"/>
                </a:solidFill>
                <a:latin typeface="+mn-ea"/>
              </a:rPr>
              <a:t>、</a:t>
            </a:r>
            <a:r>
              <a:rPr kumimoji="0" lang="en-US" altLang="zh-CN" sz="2400" b="1" kern="10" dirty="0" smtClean="0">
                <a:solidFill>
                  <a:schemeClr val="tx1"/>
                </a:solidFill>
                <a:latin typeface="+mn-ea"/>
              </a:rPr>
              <a:t>raise( )</a:t>
            </a:r>
            <a:r>
              <a:rPr kumimoji="0" lang="zh-CN" altLang="en-US" sz="2400" b="1" kern="10" dirty="0" smtClean="0">
                <a:solidFill>
                  <a:schemeClr val="tx1"/>
                </a:solidFill>
                <a:latin typeface="+mn-ea"/>
              </a:rPr>
              <a:t>函数</a:t>
            </a:r>
            <a:endParaRPr kumimoji="0" lang="zh-CN" altLang="en-US" sz="2400" b="1" kern="10" dirty="0">
              <a:solidFill>
                <a:schemeClr val="tx1"/>
              </a:solidFill>
              <a:latin typeface="+mn-ea"/>
            </a:endParaRPr>
          </a:p>
        </p:txBody>
      </p:sp>
      <p:graphicFrame>
        <p:nvGraphicFramePr>
          <p:cNvPr id="6" name="表格 5"/>
          <p:cNvGraphicFramePr>
            <a:graphicFrameLocks noGrp="1"/>
          </p:cNvGraphicFramePr>
          <p:nvPr/>
        </p:nvGraphicFramePr>
        <p:xfrm>
          <a:off x="976449" y="2321535"/>
          <a:ext cx="7229574" cy="1789759"/>
        </p:xfrm>
        <a:graphic>
          <a:graphicData uri="http://schemas.openxmlformats.org/drawingml/2006/table">
            <a:tbl>
              <a:tblPr firstRow="1" bandRow="1">
                <a:tableStyleId>{D7AC3CCA-C797-4891-BE02-D94E43425B78}</a:tableStyleId>
              </a:tblPr>
              <a:tblGrid>
                <a:gridCol w="1606572"/>
                <a:gridCol w="5623002"/>
              </a:tblGrid>
              <a:tr h="839799">
                <a:tc>
                  <a:txBody>
                    <a:bodyPr/>
                    <a:lstStyle/>
                    <a:p>
                      <a:r>
                        <a:rPr lang="zh-CN" altLang="en-US" sz="1600" b="0" dirty="0" smtClean="0">
                          <a:latin typeface="+mn-ea"/>
                          <a:ea typeface="+mn-ea"/>
                        </a:rPr>
                        <a:t>函数原型</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#include&lt;</a:t>
                      </a:r>
                      <a:r>
                        <a:rPr lang="en-US" altLang="zh-CN" sz="1600" b="0" dirty="0" err="1" smtClean="0">
                          <a:latin typeface="+mn-ea"/>
                          <a:ea typeface="+mn-ea"/>
                        </a:rPr>
                        <a:t>signal.h</a:t>
                      </a:r>
                      <a:r>
                        <a:rPr lang="en-US" altLang="zh-CN" sz="1600" b="0" dirty="0" smtClean="0">
                          <a:latin typeface="+mn-ea"/>
                          <a:ea typeface="+mn-ea"/>
                        </a:rPr>
                        <a:t>&gt;</a:t>
                      </a:r>
                    </a:p>
                    <a:p>
                      <a:r>
                        <a:rPr lang="en-US" altLang="zh-CN" sz="1600" b="0" dirty="0" smtClean="0">
                          <a:latin typeface="+mn-ea"/>
                          <a:ea typeface="+mn-ea"/>
                        </a:rPr>
                        <a:t>#include&lt;sys/</a:t>
                      </a:r>
                      <a:r>
                        <a:rPr lang="en-US" altLang="zh-CN" sz="1600" b="0" dirty="0" err="1" smtClean="0">
                          <a:latin typeface="+mn-ea"/>
                          <a:ea typeface="+mn-ea"/>
                        </a:rPr>
                        <a:t>types.h</a:t>
                      </a:r>
                      <a:r>
                        <a:rPr lang="en-US" altLang="zh-CN" sz="1600" b="0" dirty="0" smtClean="0">
                          <a:latin typeface="+mn-ea"/>
                          <a:ea typeface="+mn-ea"/>
                        </a:rPr>
                        <a:t>&gt;</a:t>
                      </a:r>
                    </a:p>
                    <a:p>
                      <a:r>
                        <a:rPr lang="en-US" altLang="zh-CN" sz="1600" b="1" dirty="0" err="1" smtClean="0">
                          <a:solidFill>
                            <a:srgbClr val="FF0000"/>
                          </a:solidFill>
                          <a:latin typeface="+mn-ea"/>
                          <a:ea typeface="+mn-ea"/>
                        </a:rPr>
                        <a:t>int</a:t>
                      </a:r>
                      <a:r>
                        <a:rPr lang="en-US" altLang="zh-CN" sz="1600" b="1" baseline="0" dirty="0" smtClean="0">
                          <a:solidFill>
                            <a:srgbClr val="FF0000"/>
                          </a:solidFill>
                          <a:latin typeface="+mn-ea"/>
                          <a:ea typeface="+mn-ea"/>
                        </a:rPr>
                        <a:t>  raise</a:t>
                      </a:r>
                      <a:r>
                        <a:rPr lang="zh-CN" altLang="en-US" sz="1600" b="1" baseline="0" dirty="0" smtClean="0">
                          <a:solidFill>
                            <a:srgbClr val="FF0000"/>
                          </a:solidFill>
                          <a:latin typeface="+mn-ea"/>
                          <a:ea typeface="+mn-ea"/>
                        </a:rPr>
                        <a:t>（</a:t>
                      </a:r>
                      <a:r>
                        <a:rPr lang="en-US" altLang="zh-CN" sz="1600" b="1" baseline="0" dirty="0" err="1" smtClean="0">
                          <a:solidFill>
                            <a:srgbClr val="FF0000"/>
                          </a:solidFill>
                          <a:latin typeface="+mn-ea"/>
                          <a:ea typeface="+mn-ea"/>
                        </a:rPr>
                        <a:t>int</a:t>
                      </a:r>
                      <a:r>
                        <a:rPr lang="en-US" altLang="zh-CN" sz="1600" b="1" baseline="0" dirty="0" smtClean="0">
                          <a:solidFill>
                            <a:srgbClr val="FF0000"/>
                          </a:solidFill>
                          <a:latin typeface="+mn-ea"/>
                          <a:ea typeface="+mn-ea"/>
                        </a:rPr>
                        <a:t>  sig</a:t>
                      </a:r>
                      <a:r>
                        <a:rPr lang="zh-CN" altLang="en-US" sz="1600" b="1" baseline="0" dirty="0" smtClean="0">
                          <a:solidFill>
                            <a:srgbClr val="FF0000"/>
                          </a:solidFill>
                          <a:latin typeface="+mn-ea"/>
                          <a:ea typeface="+mn-ea"/>
                        </a:rPr>
                        <a:t>）</a:t>
                      </a:r>
                      <a:r>
                        <a:rPr lang="en-US" altLang="zh-CN" sz="1600" b="1" baseline="0" dirty="0" smtClean="0">
                          <a:solidFill>
                            <a:srgbClr val="FF0000"/>
                          </a:solidFill>
                          <a:latin typeface="+mn-ea"/>
                          <a:ea typeface="+mn-ea"/>
                        </a:rPr>
                        <a:t>;</a:t>
                      </a:r>
                      <a:endParaRPr lang="zh-CN" altLang="en-US" sz="1600" b="1" dirty="0">
                        <a:solidFill>
                          <a:srgbClr val="FF0000"/>
                        </a:solidFill>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函数参数</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600" b="0" dirty="0" smtClean="0">
                          <a:latin typeface="+mn-ea"/>
                          <a:ea typeface="+mn-ea"/>
                        </a:rPr>
                        <a:t>sig</a:t>
                      </a:r>
                      <a:r>
                        <a:rPr lang="zh-CN" altLang="en-US" sz="1600" b="0" dirty="0" smtClean="0">
                          <a:latin typeface="+mn-ea"/>
                          <a:ea typeface="+mn-ea"/>
                        </a:rPr>
                        <a:t>指定的信号</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r h="370840">
                <a:tc>
                  <a:txBody>
                    <a:bodyPr/>
                    <a:lstStyle/>
                    <a:p>
                      <a:r>
                        <a:rPr lang="zh-CN" altLang="en-US" sz="1600" b="0" dirty="0" smtClean="0">
                          <a:latin typeface="+mn-ea"/>
                          <a:ea typeface="+mn-ea"/>
                        </a:rPr>
                        <a:t>函数返回值</a:t>
                      </a:r>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600" b="0" dirty="0" smtClean="0">
                          <a:latin typeface="+mn-ea"/>
                          <a:ea typeface="+mn-ea"/>
                        </a:rPr>
                        <a:t>执行成功返回</a:t>
                      </a:r>
                      <a:r>
                        <a:rPr lang="en-US" altLang="zh-CN" sz="1600" b="0" dirty="0" smtClean="0">
                          <a:latin typeface="+mn-ea"/>
                          <a:ea typeface="+mn-ea"/>
                        </a:rPr>
                        <a:t>0</a:t>
                      </a:r>
                    </a:p>
                    <a:p>
                      <a:r>
                        <a:rPr lang="zh-CN" altLang="en-US" sz="1600" b="0" dirty="0" smtClean="0">
                          <a:latin typeface="+mn-ea"/>
                          <a:ea typeface="+mn-ea"/>
                        </a:rPr>
                        <a:t>失败；返回</a:t>
                      </a:r>
                      <a:r>
                        <a:rPr lang="en-US" altLang="zh-CN" sz="1600" b="0" dirty="0" smtClean="0">
                          <a:latin typeface="+mn-ea"/>
                          <a:ea typeface="+mn-ea"/>
                        </a:rPr>
                        <a:t>-1</a:t>
                      </a:r>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r>
            </a:tbl>
          </a:graphicData>
        </a:graphic>
      </p:graphicFrame>
      <p:sp>
        <p:nvSpPr>
          <p:cNvPr id="7" name="矩形 6"/>
          <p:cNvSpPr/>
          <p:nvPr/>
        </p:nvSpPr>
        <p:spPr>
          <a:xfrm>
            <a:off x="929495" y="1731981"/>
            <a:ext cx="5195731" cy="553998"/>
          </a:xfrm>
          <a:prstGeom prst="rect">
            <a:avLst/>
          </a:prstGeom>
        </p:spPr>
        <p:txBody>
          <a:bodyPr wrap="square">
            <a:spAutoFit/>
          </a:bodyPr>
          <a:lstStyle/>
          <a:p>
            <a:pPr>
              <a:lnSpc>
                <a:spcPct val="150000"/>
              </a:lnSpc>
              <a:spcBef>
                <a:spcPts val="600"/>
              </a:spcBef>
            </a:pPr>
            <a:r>
              <a:rPr lang="en-US" altLang="zh-CN" sz="2000" b="1" dirty="0" smtClean="0">
                <a:solidFill>
                  <a:srgbClr val="0000CC"/>
                </a:solidFill>
                <a:latin typeface="+mn-ea"/>
                <a:ea typeface="+mn-ea"/>
              </a:rPr>
              <a:t>raise()</a:t>
            </a:r>
            <a:r>
              <a:rPr lang="zh-CN" altLang="en-US" sz="2000" b="1" dirty="0" smtClean="0">
                <a:solidFill>
                  <a:srgbClr val="0000CC"/>
                </a:solidFill>
                <a:latin typeface="+mn-ea"/>
                <a:ea typeface="+mn-ea"/>
              </a:rPr>
              <a:t>函数允许进程向自身发送信号</a:t>
            </a:r>
            <a:endParaRPr lang="en-US" altLang="zh-CN" sz="2000" b="1" dirty="0" smtClean="0">
              <a:solidFill>
                <a:srgbClr val="0000CC"/>
              </a:solidFill>
              <a:latin typeface="+mn-ea"/>
              <a:ea typeface="+mn-ea"/>
            </a:endParaRPr>
          </a:p>
        </p:txBody>
      </p:sp>
      <p:sp>
        <p:nvSpPr>
          <p:cNvPr id="13" name="矩形 12"/>
          <p:cNvSpPr/>
          <p:nvPr/>
        </p:nvSpPr>
        <p:spPr>
          <a:xfrm>
            <a:off x="942047" y="4498489"/>
            <a:ext cx="6405425" cy="1092607"/>
          </a:xfrm>
          <a:prstGeom prst="rect">
            <a:avLst/>
          </a:prstGeom>
        </p:spPr>
        <p:txBody>
          <a:bodyPr wrap="square">
            <a:spAutoFit/>
          </a:bodyPr>
          <a:lstStyle/>
          <a:p>
            <a:pPr>
              <a:lnSpc>
                <a:spcPct val="150000"/>
              </a:lnSpc>
              <a:spcBef>
                <a:spcPts val="600"/>
              </a:spcBef>
            </a:pPr>
            <a:r>
              <a:rPr lang="zh-CN" altLang="en-US" sz="2000" b="1" dirty="0" smtClean="0">
                <a:solidFill>
                  <a:srgbClr val="0000CC"/>
                </a:solidFill>
                <a:latin typeface="+mn-ea"/>
                <a:ea typeface="+mn-ea"/>
              </a:rPr>
              <a:t>函数说明：</a:t>
            </a:r>
            <a:endParaRPr lang="en-US" altLang="zh-CN" sz="2000" b="1" dirty="0" smtClean="0">
              <a:solidFill>
                <a:srgbClr val="0000CC"/>
              </a:solidFill>
              <a:latin typeface="+mn-ea"/>
              <a:ea typeface="+mn-ea"/>
            </a:endParaRPr>
          </a:p>
          <a:p>
            <a:pPr>
              <a:lnSpc>
                <a:spcPct val="150000"/>
              </a:lnSpc>
              <a:spcBef>
                <a:spcPts val="600"/>
              </a:spcBef>
            </a:pPr>
            <a:r>
              <a:rPr lang="zh-CN" altLang="en-US" sz="2000" b="1" dirty="0" smtClean="0">
                <a:solidFill>
                  <a:srgbClr val="0000CC"/>
                </a:solidFill>
                <a:latin typeface="+mn-ea"/>
                <a:ea typeface="+mn-ea"/>
              </a:rPr>
              <a:t>调用</a:t>
            </a:r>
            <a:r>
              <a:rPr lang="en-US" altLang="zh-CN" sz="2000" b="1" dirty="0" smtClean="0">
                <a:solidFill>
                  <a:srgbClr val="0000CC"/>
                </a:solidFill>
                <a:latin typeface="+mn-ea"/>
                <a:ea typeface="+mn-ea"/>
              </a:rPr>
              <a:t>raise</a:t>
            </a:r>
            <a:r>
              <a:rPr lang="zh-CN" altLang="en-US" sz="2000" b="1" dirty="0" smtClean="0">
                <a:solidFill>
                  <a:srgbClr val="0000CC"/>
                </a:solidFill>
                <a:latin typeface="+mn-ea"/>
                <a:ea typeface="+mn-ea"/>
              </a:rPr>
              <a:t>（</a:t>
            </a:r>
            <a:r>
              <a:rPr lang="en-US" altLang="zh-CN" sz="2000" b="1" dirty="0" smtClean="0">
                <a:solidFill>
                  <a:srgbClr val="0000CC"/>
                </a:solidFill>
                <a:latin typeface="+mn-ea"/>
                <a:ea typeface="+mn-ea"/>
              </a:rPr>
              <a:t>sig</a:t>
            </a:r>
            <a:r>
              <a:rPr lang="zh-CN" altLang="en-US" sz="2000" b="1" dirty="0" smtClean="0">
                <a:solidFill>
                  <a:srgbClr val="0000CC"/>
                </a:solidFill>
                <a:latin typeface="+mn-ea"/>
                <a:ea typeface="+mn-ea"/>
              </a:rPr>
              <a:t>）等价于调用</a:t>
            </a:r>
            <a:r>
              <a:rPr lang="en-US" altLang="zh-CN" sz="2000" b="1" dirty="0" smtClean="0">
                <a:solidFill>
                  <a:srgbClr val="0000CC"/>
                </a:solidFill>
                <a:latin typeface="+mn-ea"/>
                <a:ea typeface="+mn-ea"/>
              </a:rPr>
              <a:t>kill</a:t>
            </a:r>
            <a:r>
              <a:rPr lang="zh-CN" altLang="en-US" sz="2000" b="1" dirty="0" smtClean="0">
                <a:solidFill>
                  <a:srgbClr val="0000CC"/>
                </a:solidFill>
                <a:latin typeface="+mn-ea"/>
                <a:ea typeface="+mn-ea"/>
              </a:rPr>
              <a:t>（</a:t>
            </a:r>
            <a:r>
              <a:rPr lang="en-US" altLang="zh-CN" sz="2000" b="1" dirty="0" err="1" smtClean="0">
                <a:solidFill>
                  <a:srgbClr val="0000CC"/>
                </a:solidFill>
                <a:latin typeface="+mn-ea"/>
                <a:ea typeface="+mn-ea"/>
              </a:rPr>
              <a:t>getpid</a:t>
            </a:r>
            <a:r>
              <a:rPr lang="en-US" altLang="zh-CN" sz="2000" b="1" dirty="0" smtClean="0">
                <a:solidFill>
                  <a:srgbClr val="0000CC"/>
                </a:solidFill>
                <a:latin typeface="+mn-ea"/>
                <a:ea typeface="+mn-ea"/>
              </a:rPr>
              <a:t>()</a:t>
            </a:r>
            <a:r>
              <a:rPr lang="zh-CN" altLang="en-US" sz="2000" b="1" dirty="0" smtClean="0">
                <a:solidFill>
                  <a:srgbClr val="0000CC"/>
                </a:solidFill>
                <a:latin typeface="+mn-ea"/>
                <a:ea typeface="+mn-ea"/>
              </a:rPr>
              <a:t>，</a:t>
            </a:r>
            <a:r>
              <a:rPr lang="en-US" altLang="zh-CN" sz="2000" b="1" dirty="0" smtClean="0">
                <a:solidFill>
                  <a:srgbClr val="0000CC"/>
                </a:solidFill>
                <a:latin typeface="+mn-ea"/>
                <a:ea typeface="+mn-ea"/>
              </a:rPr>
              <a:t>sig</a:t>
            </a:r>
            <a:r>
              <a:rPr lang="zh-CN" altLang="en-US" sz="2000" b="1" dirty="0" smtClean="0">
                <a:solidFill>
                  <a:srgbClr val="0000CC"/>
                </a:solidFill>
                <a:latin typeface="+mn-ea"/>
                <a:ea typeface="+mn-ea"/>
              </a:rPr>
              <a:t>）</a:t>
            </a:r>
            <a:endParaRPr lang="en-US" altLang="zh-CN" sz="2000" b="1" dirty="0" smtClean="0">
              <a:solidFill>
                <a:srgbClr val="0000CC"/>
              </a:solidFill>
              <a:latin typeface="+mn-ea"/>
              <a:ea typeface="+mn-ea"/>
            </a:endParaRPr>
          </a:p>
        </p:txBody>
      </p:sp>
      <p:sp>
        <p:nvSpPr>
          <p:cNvPr id="8"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2311346" y="2424328"/>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p:cNvSpPr/>
          <p:nvPr/>
        </p:nvSpPr>
        <p:spPr>
          <a:xfrm>
            <a:off x="4362272" y="2745679"/>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smtClean="0">
                <a:solidFill>
                  <a:srgbClr val="C00000"/>
                </a:solidFill>
                <a:latin typeface="+mn-ea"/>
                <a:ea typeface="+mn-ea"/>
              </a:rPr>
              <a:t>kill_raise.c</a:t>
            </a:r>
            <a:endParaRPr lang="en-US" altLang="zh-CN" sz="2000" b="1" dirty="0" smtClean="0">
              <a:solidFill>
                <a:srgbClr val="C00000"/>
              </a:solidFill>
              <a:latin typeface="+mn-ea"/>
              <a:ea typeface="+mn-ea"/>
            </a:endParaRPr>
          </a:p>
        </p:txBody>
      </p:sp>
      <p:sp>
        <p:nvSpPr>
          <p:cNvPr id="19" name="矩形 18"/>
          <p:cNvSpPr/>
          <p:nvPr/>
        </p:nvSpPr>
        <p:spPr>
          <a:xfrm>
            <a:off x="325101" y="1249674"/>
            <a:ext cx="7753889" cy="499624"/>
          </a:xfrm>
          <a:prstGeom prst="rect">
            <a:avLst/>
          </a:prstGeom>
        </p:spPr>
        <p:txBody>
          <a:bodyPr wrap="square">
            <a:spAutoFit/>
          </a:bodyPr>
          <a:lstStyle/>
          <a:p>
            <a:pPr indent="457200">
              <a:lnSpc>
                <a:spcPct val="150000"/>
              </a:lnSpc>
              <a:spcBef>
                <a:spcPts val="600"/>
              </a:spcBef>
            </a:pPr>
            <a:r>
              <a:rPr lang="en-US" altLang="zh-CN" sz="2000" b="1" dirty="0" smtClean="0">
                <a:solidFill>
                  <a:srgbClr val="C00000"/>
                </a:solidFill>
                <a:latin typeface="+mn-ea"/>
                <a:ea typeface="+mn-ea"/>
              </a:rPr>
              <a:t>kill</a:t>
            </a:r>
            <a:r>
              <a:rPr lang="zh-CN" altLang="en-US" sz="2000" b="1" dirty="0" smtClean="0">
                <a:solidFill>
                  <a:srgbClr val="C00000"/>
                </a:solidFill>
                <a:latin typeface="+mn-ea"/>
                <a:ea typeface="+mn-ea"/>
              </a:rPr>
              <a:t>与</a:t>
            </a:r>
            <a:r>
              <a:rPr lang="en-US" altLang="zh-CN" sz="2000" b="1" dirty="0" smtClean="0">
                <a:solidFill>
                  <a:srgbClr val="C00000"/>
                </a:solidFill>
                <a:latin typeface="+mn-ea"/>
                <a:ea typeface="+mn-ea"/>
              </a:rPr>
              <a:t>raise</a:t>
            </a:r>
            <a:r>
              <a:rPr lang="zh-CN" altLang="en-US" sz="2000" b="1" dirty="0" smtClean="0">
                <a:solidFill>
                  <a:srgbClr val="C00000"/>
                </a:solidFill>
                <a:latin typeface="+mn-ea"/>
                <a:ea typeface="+mn-ea"/>
              </a:rPr>
              <a:t>函数实例分析</a:t>
            </a:r>
            <a:endParaRPr lang="en-US" altLang="zh-CN" sz="2000" b="1" dirty="0" smtClean="0">
              <a:solidFill>
                <a:srgbClr val="C00000"/>
              </a:solidFill>
              <a:latin typeface="+mn-ea"/>
              <a:ea typeface="+mn-ea"/>
            </a:endParaRPr>
          </a:p>
        </p:txBody>
      </p:sp>
      <p:sp>
        <p:nvSpPr>
          <p:cNvPr id="6" name="Rectangle 2"/>
          <p:cNvSpPr>
            <a:spLocks noChangeArrowheads="1"/>
          </p:cNvSpPr>
          <p:nvPr/>
        </p:nvSpPr>
        <p:spPr bwMode="auto">
          <a:xfrm>
            <a:off x="428595" y="428604"/>
            <a:ext cx="4014313" cy="563562"/>
          </a:xfrm>
          <a:prstGeom prst="rect">
            <a:avLst/>
          </a:prstGeom>
          <a:noFill/>
          <a:ln w="9525">
            <a:noFill/>
            <a:miter lim="800000"/>
            <a:headEnd/>
            <a:tailEnd/>
          </a:ln>
          <a:effectLst/>
        </p:spPr>
        <p:txBody>
          <a:bodyPr anchor="ctr"/>
          <a:lstStyle/>
          <a:p>
            <a:r>
              <a:rPr lang="en-US" altLang="zh-CN" b="1" dirty="0" smtClean="0">
                <a:solidFill>
                  <a:srgbClr val="0000CC"/>
                </a:solidFill>
                <a:latin typeface="+mn-ea"/>
                <a:ea typeface="+mn-ea"/>
              </a:rPr>
              <a:t>4.2  </a:t>
            </a:r>
            <a:r>
              <a:rPr lang="zh-CN" altLang="en-US" b="1" dirty="0" smtClean="0">
                <a:solidFill>
                  <a:srgbClr val="0000CC"/>
                </a:solidFill>
                <a:latin typeface="+mn-ea"/>
                <a:ea typeface="+mn-ea"/>
              </a:rPr>
              <a:t>信号相关的函数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5"/>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blinds(horizontal)">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4" grpId="0" animBg="1"/>
      <p:bldP spid="19" grpId="0"/>
    </p:bld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headEnd/>
          <a:tailE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0</TotalTime>
  <Words>2219</Words>
  <Application>Microsoft Office PowerPoint</Application>
  <PresentationFormat>全屏显示(4:3)</PresentationFormat>
  <Paragraphs>299</Paragraphs>
  <Slides>27</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楷体_GB2312</vt:lpstr>
      <vt:lpstr>宋体</vt:lpstr>
      <vt:lpstr>文鼎中特广告体</vt:lpstr>
      <vt:lpstr>Arial</vt:lpstr>
      <vt:lpstr>Times</vt:lpstr>
      <vt:lpstr>Times New Roman</vt:lpstr>
      <vt:lpstr>Wingdings</vt:lpstr>
      <vt:lpstr>嵌入式系统原理及应用教程第4章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2019-04-29T10:34:02Z</dcterms:created>
  <dcterms:modified xsi:type="dcterms:W3CDTF">2019-04-29T10:34:08Z</dcterms:modified>
</cp:coreProperties>
</file>