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91"/>
  </p:notesMasterIdLst>
  <p:handoutMasterIdLst>
    <p:handoutMasterId r:id="rId92"/>
  </p:handoutMasterIdLst>
  <p:sldIdLst>
    <p:sldId id="494" r:id="rId2"/>
    <p:sldId id="826" r:id="rId3"/>
    <p:sldId id="816" r:id="rId4"/>
    <p:sldId id="794" r:id="rId5"/>
    <p:sldId id="795" r:id="rId6"/>
    <p:sldId id="796" r:id="rId7"/>
    <p:sldId id="797" r:id="rId8"/>
    <p:sldId id="798" r:id="rId9"/>
    <p:sldId id="801" r:id="rId10"/>
    <p:sldId id="810" r:id="rId11"/>
    <p:sldId id="817" r:id="rId12"/>
    <p:sldId id="811" r:id="rId13"/>
    <p:sldId id="812" r:id="rId14"/>
    <p:sldId id="813" r:id="rId15"/>
    <p:sldId id="814" r:id="rId16"/>
    <p:sldId id="815" r:id="rId17"/>
    <p:sldId id="788" r:id="rId18"/>
    <p:sldId id="635" r:id="rId19"/>
    <p:sldId id="590" r:id="rId20"/>
    <p:sldId id="591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36" r:id="rId37"/>
    <p:sldId id="611" r:id="rId38"/>
    <p:sldId id="612" r:id="rId39"/>
    <p:sldId id="613" r:id="rId40"/>
    <p:sldId id="614" r:id="rId41"/>
    <p:sldId id="616" r:id="rId42"/>
    <p:sldId id="637" r:id="rId43"/>
    <p:sldId id="617" r:id="rId44"/>
    <p:sldId id="618" r:id="rId45"/>
    <p:sldId id="619" r:id="rId46"/>
    <p:sldId id="621" r:id="rId47"/>
    <p:sldId id="638" r:id="rId48"/>
    <p:sldId id="622" r:id="rId49"/>
    <p:sldId id="623" r:id="rId50"/>
    <p:sldId id="624" r:id="rId51"/>
    <p:sldId id="625" r:id="rId52"/>
    <p:sldId id="780" r:id="rId53"/>
    <p:sldId id="626" r:id="rId54"/>
    <p:sldId id="627" r:id="rId55"/>
    <p:sldId id="628" r:id="rId56"/>
    <p:sldId id="629" r:id="rId57"/>
    <p:sldId id="630" r:id="rId58"/>
    <p:sldId id="631" r:id="rId59"/>
    <p:sldId id="632" r:id="rId60"/>
    <p:sldId id="633" r:id="rId61"/>
    <p:sldId id="634" r:id="rId62"/>
    <p:sldId id="789" r:id="rId63"/>
    <p:sldId id="729" r:id="rId64"/>
    <p:sldId id="730" r:id="rId65"/>
    <p:sldId id="737" r:id="rId66"/>
    <p:sldId id="738" r:id="rId67"/>
    <p:sldId id="736" r:id="rId68"/>
    <p:sldId id="647" r:id="rId69"/>
    <p:sldId id="641" r:id="rId70"/>
    <p:sldId id="740" r:id="rId71"/>
    <p:sldId id="739" r:id="rId72"/>
    <p:sldId id="643" r:id="rId73"/>
    <p:sldId id="776" r:id="rId74"/>
    <p:sldId id="790" r:id="rId75"/>
    <p:sldId id="595" r:id="rId76"/>
    <p:sldId id="686" r:id="rId77"/>
    <p:sldId id="654" r:id="rId78"/>
    <p:sldId id="656" r:id="rId79"/>
    <p:sldId id="660" r:id="rId80"/>
    <p:sldId id="661" r:id="rId81"/>
    <p:sldId id="662" r:id="rId82"/>
    <p:sldId id="663" r:id="rId83"/>
    <p:sldId id="665" r:id="rId84"/>
    <p:sldId id="666" r:id="rId85"/>
    <p:sldId id="667" r:id="rId86"/>
    <p:sldId id="668" r:id="rId87"/>
    <p:sldId id="669" r:id="rId88"/>
    <p:sldId id="670" r:id="rId89"/>
    <p:sldId id="671" r:id="rId9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8"/>
    <a:srgbClr val="0000FF"/>
    <a:srgbClr val="0000CC"/>
    <a:srgbClr val="FF5050"/>
    <a:srgbClr val="99CCFF"/>
    <a:srgbClr val="0055FE"/>
    <a:srgbClr val="003366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69550" autoAdjust="0"/>
  </p:normalViewPr>
  <p:slideViewPr>
    <p:cSldViewPr>
      <p:cViewPr varScale="1">
        <p:scale>
          <a:sx n="81" d="100"/>
          <a:sy n="81" d="100"/>
        </p:scale>
        <p:origin x="26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84"/>
    </p:cViewPr>
  </p:sorterViewPr>
  <p:notesViewPr>
    <p:cSldViewPr>
      <p:cViewPr varScale="1">
        <p:scale>
          <a:sx n="81" d="100"/>
          <a:sy n="81" d="100"/>
        </p:scale>
        <p:origin x="-123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type="parTrans" cxnId="{ABD3A719-B7AC-41DB-9518-71ECB9E8D890}">
      <dgm:prSet/>
      <dgm:spPr/>
      <dgm:t>
        <a:bodyPr/>
        <a:lstStyle/>
        <a:p>
          <a:endParaRPr lang="zh-CN" altLang="en-US"/>
        </a:p>
      </dgm:t>
    </dgm:pt>
    <dgm:pt modelId="{A521A80E-9642-4F44-8F09-CA9015AA6F40}" type="sibTrans" cxnId="{ABD3A719-B7AC-41DB-9518-71ECB9E8D890}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LinFactNeighborX="-1863"/>
      <dgm:spPr>
        <a:solidFill>
          <a:srgbClr val="00B050"/>
        </a:solidFill>
        <a:ln>
          <a:solidFill>
            <a:srgbClr val="FF0000"/>
          </a:solidFill>
        </a:ln>
      </dgm:spPr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F0B30E-D844-4079-90EA-BB89FC81F605}" type="presOf" srcId="{A3ABF1C5-6607-4F3E-9B8F-187166E021C7}" destId="{539259C9-08D5-480C-924A-BE2430E9EEEA}" srcOrd="0" destOrd="0" presId="urn:microsoft.com/office/officeart/2005/8/layout/arrow2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D60BEF89-446F-4C59-817F-B3E34456316B}" type="presOf" srcId="{5D18DF81-0CD1-49BE-B4DF-7DC3028B4BA4}" destId="{EF61488E-CF11-45C5-AFCB-942F7D0A789C}" srcOrd="0" destOrd="0" presId="urn:microsoft.com/office/officeart/2005/8/layout/arrow2"/>
    <dgm:cxn modelId="{35AEB51D-2961-4BF4-9F85-9B831FAF5CDB}" type="presParOf" srcId="{EF61488E-CF11-45C5-AFCB-942F7D0A789C}" destId="{A79DE4B4-5B99-4700-9681-4432A020B53C}" srcOrd="0" destOrd="0" presId="urn:microsoft.com/office/officeart/2005/8/layout/arrow2"/>
    <dgm:cxn modelId="{1807FB63-57C3-4412-9864-FD0D9F9A3EF6}" type="presParOf" srcId="{EF61488E-CF11-45C5-AFCB-942F7D0A789C}" destId="{3220C3A4-B3E7-4D15-9EFB-20A972602A63}" srcOrd="1" destOrd="0" presId="urn:microsoft.com/office/officeart/2005/8/layout/arrow2"/>
    <dgm:cxn modelId="{17845BB3-E47A-4A5E-8A8C-4CDDC3E1DF68}" type="presParOf" srcId="{3220C3A4-B3E7-4D15-9EFB-20A972602A63}" destId="{7D0F00E7-C4D6-46A7-91B8-88D9D4F6AF0C}" srcOrd="0" destOrd="0" presId="urn:microsoft.com/office/officeart/2005/8/layout/arrow2"/>
    <dgm:cxn modelId="{C93CD138-E35E-4890-82F4-3102B8B057B2}" type="presParOf" srcId="{3220C3A4-B3E7-4D15-9EFB-20A972602A63}" destId="{539259C9-08D5-480C-924A-BE2430E9EEEA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type="parTrans" cxnId="{ABD3A719-B7AC-41DB-9518-71ECB9E8D890}">
      <dgm:prSet/>
      <dgm:spPr/>
      <dgm:t>
        <a:bodyPr/>
        <a:lstStyle/>
        <a:p>
          <a:endParaRPr lang="zh-CN" altLang="en-US"/>
        </a:p>
      </dgm:t>
    </dgm:pt>
    <dgm:pt modelId="{A521A80E-9642-4F44-8F09-CA9015AA6F40}" type="sibTrans" cxnId="{ABD3A719-B7AC-41DB-9518-71ECB9E8D890}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Y="-1929"/>
      <dgm:spPr>
        <a:solidFill>
          <a:srgbClr val="00B050"/>
        </a:solidFill>
        <a:ln>
          <a:solidFill>
            <a:srgbClr val="FF0000"/>
          </a:solidFill>
        </a:ln>
      </dgm:spPr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5" custLinFactNeighborX="-28201" custLinFactNeighborY="-24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CF9D95-35C6-496B-887D-B3ABF946715A}" type="presOf" srcId="{A3ABF1C5-6607-4F3E-9B8F-187166E021C7}" destId="{539259C9-08D5-480C-924A-BE2430E9EEEA}" srcOrd="0" destOrd="0" presId="urn:microsoft.com/office/officeart/2005/8/layout/arrow2"/>
    <dgm:cxn modelId="{5CAC6383-87E9-4435-9812-BB98ECB19F59}" type="presOf" srcId="{5D18DF81-0CD1-49BE-B4DF-7DC3028B4BA4}" destId="{EF61488E-CF11-45C5-AFCB-942F7D0A789C}" srcOrd="0" destOrd="0" presId="urn:microsoft.com/office/officeart/2005/8/layout/arrow2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58A1D469-FD38-4FBE-B315-3EFE473A9CAF}" type="presParOf" srcId="{EF61488E-CF11-45C5-AFCB-942F7D0A789C}" destId="{A79DE4B4-5B99-4700-9681-4432A020B53C}" srcOrd="0" destOrd="0" presId="urn:microsoft.com/office/officeart/2005/8/layout/arrow2"/>
    <dgm:cxn modelId="{A2648DF2-4C78-4154-86B0-69D0D5024A1C}" type="presParOf" srcId="{EF61488E-CF11-45C5-AFCB-942F7D0A789C}" destId="{3220C3A4-B3E7-4D15-9EFB-20A972602A63}" srcOrd="1" destOrd="0" presId="urn:microsoft.com/office/officeart/2005/8/layout/arrow2"/>
    <dgm:cxn modelId="{1813D8AC-4161-45E1-89F0-78A3B4E6BA0B}" type="presParOf" srcId="{3220C3A4-B3E7-4D15-9EFB-20A972602A63}" destId="{7D0F00E7-C4D6-46A7-91B8-88D9D4F6AF0C}" srcOrd="0" destOrd="0" presId="urn:microsoft.com/office/officeart/2005/8/layout/arrow2"/>
    <dgm:cxn modelId="{B4AD3E82-7633-47F2-A25D-2E2279E1AAB6}" type="presParOf" srcId="{3220C3A4-B3E7-4D15-9EFB-20A972602A63}" destId="{539259C9-08D5-480C-924A-BE2430E9EEEA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type="parTrans" cxnId="{ABD3A719-B7AC-41DB-9518-71ECB9E8D890}">
      <dgm:prSet/>
      <dgm:spPr/>
      <dgm:t>
        <a:bodyPr/>
        <a:lstStyle/>
        <a:p>
          <a:endParaRPr lang="zh-CN" altLang="en-US"/>
        </a:p>
      </dgm:t>
    </dgm:pt>
    <dgm:pt modelId="{A521A80E-9642-4F44-8F09-CA9015AA6F40}" type="sibTrans" cxnId="{ABD3A719-B7AC-41DB-9518-71ECB9E8D890}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X="-1863"/>
      <dgm:spPr>
        <a:solidFill>
          <a:srgbClr val="00B050"/>
        </a:solidFill>
        <a:ln>
          <a:solidFill>
            <a:srgbClr val="FF0000"/>
          </a:solidFill>
        </a:ln>
      </dgm:spPr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8142C6-9A30-4D2E-A51F-D4C9668F3075}" type="presOf" srcId="{5D18DF81-0CD1-49BE-B4DF-7DC3028B4BA4}" destId="{EF61488E-CF11-45C5-AFCB-942F7D0A789C}" srcOrd="0" destOrd="0" presId="urn:microsoft.com/office/officeart/2005/8/layout/arrow2"/>
    <dgm:cxn modelId="{355FB2DA-A34E-4255-AF20-29FF1D8E7FE0}" type="presOf" srcId="{A3ABF1C5-6607-4F3E-9B8F-187166E021C7}" destId="{539259C9-08D5-480C-924A-BE2430E9EEEA}" srcOrd="0" destOrd="0" presId="urn:microsoft.com/office/officeart/2005/8/layout/arrow2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0459B6CC-9F09-4316-A63F-406549FF80FE}" type="presParOf" srcId="{EF61488E-CF11-45C5-AFCB-942F7D0A789C}" destId="{A79DE4B4-5B99-4700-9681-4432A020B53C}" srcOrd="0" destOrd="0" presId="urn:microsoft.com/office/officeart/2005/8/layout/arrow2"/>
    <dgm:cxn modelId="{12D9D8B2-B293-4322-BDAB-49212B61B045}" type="presParOf" srcId="{EF61488E-CF11-45C5-AFCB-942F7D0A789C}" destId="{3220C3A4-B3E7-4D15-9EFB-20A972602A63}" srcOrd="1" destOrd="0" presId="urn:microsoft.com/office/officeart/2005/8/layout/arrow2"/>
    <dgm:cxn modelId="{678BE77E-8997-4896-8BBF-76F4089E1C9E}" type="presParOf" srcId="{3220C3A4-B3E7-4D15-9EFB-20A972602A63}" destId="{7D0F00E7-C4D6-46A7-91B8-88D9D4F6AF0C}" srcOrd="0" destOrd="0" presId="urn:microsoft.com/office/officeart/2005/8/layout/arrow2"/>
    <dgm:cxn modelId="{CA953130-74DA-4998-974F-5E16D9775AFD}" type="presParOf" srcId="{3220C3A4-B3E7-4D15-9EFB-20A972602A63}" destId="{539259C9-08D5-480C-924A-BE2430E9EEEA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type="parTrans" cxnId="{ABD3A719-B7AC-41DB-9518-71ECB9E8D890}">
      <dgm:prSet/>
      <dgm:spPr/>
      <dgm:t>
        <a:bodyPr/>
        <a:lstStyle/>
        <a:p>
          <a:endParaRPr lang="zh-CN" altLang="en-US"/>
        </a:p>
      </dgm:t>
    </dgm:pt>
    <dgm:pt modelId="{A521A80E-9642-4F44-8F09-CA9015AA6F40}" type="sibTrans" cxnId="{ABD3A719-B7AC-41DB-9518-71ECB9E8D890}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Ang="20118168" custLinFactNeighborX="-1863"/>
      <dgm:spPr>
        <a:solidFill>
          <a:srgbClr val="00B050"/>
        </a:solidFill>
        <a:ln>
          <a:solidFill>
            <a:srgbClr val="FF0000"/>
          </a:solidFill>
        </a:ln>
      </dgm:spPr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090D49-3046-426A-B6BD-F7F55876937E}" type="presOf" srcId="{A3ABF1C5-6607-4F3E-9B8F-187166E021C7}" destId="{539259C9-08D5-480C-924A-BE2430E9EEEA}" srcOrd="0" destOrd="0" presId="urn:microsoft.com/office/officeart/2005/8/layout/arrow2"/>
    <dgm:cxn modelId="{7D28178D-3B96-476B-95CA-B79900342A77}" type="presOf" srcId="{5D18DF81-0CD1-49BE-B4DF-7DC3028B4BA4}" destId="{EF61488E-CF11-45C5-AFCB-942F7D0A789C}" srcOrd="0" destOrd="0" presId="urn:microsoft.com/office/officeart/2005/8/layout/arrow2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203474A8-C17E-4BA6-BEED-71A7615586A4}" type="presParOf" srcId="{EF61488E-CF11-45C5-AFCB-942F7D0A789C}" destId="{A79DE4B4-5B99-4700-9681-4432A020B53C}" srcOrd="0" destOrd="0" presId="urn:microsoft.com/office/officeart/2005/8/layout/arrow2"/>
    <dgm:cxn modelId="{F6D2C111-EA44-4AB5-9628-92293333083D}" type="presParOf" srcId="{EF61488E-CF11-45C5-AFCB-942F7D0A789C}" destId="{3220C3A4-B3E7-4D15-9EFB-20A972602A63}" srcOrd="1" destOrd="0" presId="urn:microsoft.com/office/officeart/2005/8/layout/arrow2"/>
    <dgm:cxn modelId="{0D22FE80-5F25-416C-8F92-399F315C14BC}" type="presParOf" srcId="{3220C3A4-B3E7-4D15-9EFB-20A972602A63}" destId="{7D0F00E7-C4D6-46A7-91B8-88D9D4F6AF0C}" srcOrd="0" destOrd="0" presId="urn:microsoft.com/office/officeart/2005/8/layout/arrow2"/>
    <dgm:cxn modelId="{F615C25F-EC2F-4966-AF41-308CFBD3C588}" type="presParOf" srcId="{3220C3A4-B3E7-4D15-9EFB-20A972602A63}" destId="{539259C9-08D5-480C-924A-BE2430E9EEEA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>
          <a:off x="0" y="175121"/>
          <a:ext cx="3833818" cy="2396136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2925203" y="661058"/>
          <a:ext cx="283702" cy="283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1071567" y="1143007"/>
          <a:ext cx="2457446" cy="1088153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0328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b="1" kern="1200" dirty="0" smtClean="0">
              <a:solidFill>
                <a:srgbClr val="FF5050"/>
              </a:solidFill>
            </a:rPr>
            <a:t>操作演示</a:t>
          </a:r>
          <a:endParaRPr lang="zh-CN" altLang="en-US" sz="4300" b="1" kern="1200" dirty="0">
            <a:solidFill>
              <a:srgbClr val="FF5050"/>
            </a:solidFill>
          </a:endParaRPr>
        </a:p>
      </dsp:txBody>
      <dsp:txXfrm>
        <a:off x="1124686" y="1196126"/>
        <a:ext cx="2351208" cy="981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290148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309626" y="571500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335361" y="597235"/>
        <a:ext cx="1139100" cy="475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312541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519147" y="781457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544882" y="807192"/>
        <a:ext cx="1139100" cy="475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 rot="20118168">
          <a:off x="0" y="312541"/>
          <a:ext cx="1857388" cy="1160867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1417187" y="547965"/>
          <a:ext cx="137446" cy="137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519147" y="781457"/>
          <a:ext cx="1190570" cy="527182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83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5050"/>
              </a:solidFill>
            </a:rPr>
            <a:t>操作演示</a:t>
          </a:r>
          <a:endParaRPr lang="zh-CN" altLang="en-US" sz="2000" b="1" kern="1200" dirty="0">
            <a:solidFill>
              <a:srgbClr val="FF5050"/>
            </a:solidFill>
          </a:endParaRPr>
        </a:p>
      </dsp:txBody>
      <dsp:txXfrm>
        <a:off x="544882" y="807192"/>
        <a:ext cx="1139100" cy="47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AA2C5-FFEB-4317-AE37-905123FA2A3C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A2BE-8F46-46D6-88CA-2B5CCE266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93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F47F261-1A46-4EE7-92E8-38CF68948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414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022896-BFB0-411C-A0DE-106702788B13}" type="slidenum">
              <a:rPr lang="zh-CN" altLang="en-US" smtClean="0">
                <a:latin typeface="Arial" pitchFamily="34" charset="0"/>
                <a:ea typeface="宋体" pitchFamily="2" charset="-122"/>
              </a:rPr>
              <a:pPr/>
              <a:t>2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34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71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39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29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86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62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09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white">
          <a:xfrm>
            <a:off x="2627313" y="692150"/>
            <a:ext cx="63150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0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嵌入式系统原理及应用教程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CA3FB00-AEC8-4D31-A107-18E25BE6F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240DA-EB96-4F40-84C4-D5F1041F6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629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429C6-C7EE-4A8B-920C-0A2E933DE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16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97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AEB68-EDE1-48E0-9731-A062AD7C29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8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DD4F-F5BB-4C48-A429-261A15828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FD8E-BC0E-4FAF-929B-42DBCDE07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A5F2-D70B-4ADF-8D00-163612D833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F371-DDBB-4ED1-BC19-B8BB83E45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17537-8E0B-4F5F-BFD9-33F8F2A78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F327-47C0-400D-A77B-0C0707B3FD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61320-1ABB-4935-A69F-A831F91BA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3E282-F83E-4758-89AA-989A0A779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9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一级标题</a:t>
            </a:r>
          </a:p>
          <a:p>
            <a:pPr lvl="1"/>
            <a:r>
              <a:rPr lang="zh-CN" altLang="en-US" dirty="0" smtClean="0"/>
              <a:t>二级标题</a:t>
            </a:r>
          </a:p>
          <a:p>
            <a:pPr lvl="2"/>
            <a:r>
              <a:rPr lang="zh-CN" altLang="en-US" dirty="0" smtClean="0"/>
              <a:t>三级标题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0E04964-1779-4DED-89F8-0FA911829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228600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15" name="Rectangle 13"/>
          <p:cNvSpPr txBox="1">
            <a:spLocks noChangeArrowheads="1"/>
          </p:cNvSpPr>
          <p:nvPr userDrawn="1"/>
        </p:nvSpPr>
        <p:spPr bwMode="auto">
          <a:xfrm>
            <a:off x="0" y="6531426"/>
            <a:ext cx="65314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folHlink"/>
                </a:solidFill>
                <a:latin typeface="文鼎中特广告体" pitchFamily="33" charset="-122"/>
                <a:ea typeface="文鼎中特广告体" pitchFamily="33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6EED6D-2BCF-49C3-A2BB-5D9F30128102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  <a:t>/75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8"/>
              </a:solidFill>
              <a:effectLst/>
              <a:uLnTx/>
              <a:uFillTx/>
              <a:latin typeface="文鼎中特广告体" pitchFamily="33" charset="-122"/>
              <a:ea typeface="文鼎中特广告体" pitchFamily="33" charset="-122"/>
              <a:cs typeface="+mn-cs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228600" y="764704"/>
            <a:ext cx="8686800" cy="0"/>
          </a:xfrm>
          <a:prstGeom prst="line">
            <a:avLst/>
          </a:prstGeom>
          <a:noFill/>
          <a:ln w="57150" cmpd="thinThick">
            <a:solidFill>
              <a:srgbClr val="0574D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SzPct val="60000"/>
        <a:buFont typeface="Wingdings" pitchFamily="2" charset="2"/>
        <a:buChar char="n"/>
        <a:defRPr sz="2600" b="1">
          <a:solidFill>
            <a:srgbClr val="0000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itchFamily="2" charset="2"/>
        <a:buChar char="n"/>
        <a:defRPr sz="2400" b="1">
          <a:solidFill>
            <a:srgbClr val="CC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SzPct val="50000"/>
        <a:buFont typeface="Wingdings" pitchFamily="2" charset="2"/>
        <a:buChar char="n"/>
        <a:defRPr sz="2400" b="1">
          <a:solidFill>
            <a:srgbClr val="0000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43636" y="5795963"/>
            <a:ext cx="2795577" cy="1062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2694" y="2221133"/>
            <a:ext cx="9121306" cy="78581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b="1" kern="0" dirty="0" smtClean="0">
                <a:solidFill>
                  <a:srgbClr val="000008"/>
                </a:solidFill>
              </a:rPr>
              <a:t>《</a:t>
            </a:r>
            <a:r>
              <a:rPr lang="zh-CN" altLang="en-US" sz="4000" b="1" kern="0" dirty="0">
                <a:solidFill>
                  <a:srgbClr val="000008"/>
                </a:solidFill>
              </a:rPr>
              <a:t>操作系统设计与实现</a:t>
            </a:r>
            <a:r>
              <a:rPr lang="en-US" altLang="zh-CN" sz="4000" b="1" kern="0" dirty="0">
                <a:solidFill>
                  <a:srgbClr val="000008"/>
                </a:solidFill>
              </a:rPr>
              <a:t>》</a:t>
            </a:r>
          </a:p>
          <a:p>
            <a:pPr algn="ctr">
              <a:defRPr/>
            </a:pPr>
            <a:endParaRPr lang="zh-CN" altLang="zh-CN" sz="4000" b="1" kern="0" dirty="0">
              <a:solidFill>
                <a:srgbClr val="000008"/>
              </a:solidFill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3775582"/>
            <a:ext cx="9144000" cy="7858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</a:rPr>
              <a:t>Linux/</a:t>
            </a:r>
            <a:r>
              <a:rPr lang="en-US" altLang="zh-CN" sz="3200" b="1" kern="0" dirty="0" err="1" smtClean="0">
                <a:solidFill>
                  <a:srgbClr val="000008"/>
                </a:solidFill>
              </a:rPr>
              <a:t>Minix</a:t>
            </a:r>
            <a:r>
              <a:rPr lang="zh-CN" altLang="en-US" sz="3200" b="1" kern="0" dirty="0" smtClean="0">
                <a:solidFill>
                  <a:srgbClr val="000008"/>
                </a:solidFill>
              </a:rPr>
              <a:t>程序</a:t>
            </a:r>
            <a:r>
              <a:rPr lang="zh-CN" altLang="en-US" sz="3200" b="1" kern="0" dirty="0">
                <a:solidFill>
                  <a:srgbClr val="000008"/>
                </a:solidFill>
              </a:rPr>
              <a:t>开发基础</a:t>
            </a:r>
            <a:endParaRPr lang="zh-CN" altLang="zh-CN" sz="3200" b="1" kern="0" dirty="0">
              <a:solidFill>
                <a:srgbClr val="000008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980728"/>
            <a:ext cx="8229600" cy="54006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SzPct val="100000"/>
            </a:pP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定义：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发行版指的就是我们通常所说的“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操作系统”，它可能是由一个组织、公司或者个人发行的。</a:t>
            </a:r>
          </a:p>
          <a:p>
            <a:pPr algn="just" eaLnBrk="1" hangingPunct="1">
              <a:spcBef>
                <a:spcPts val="600"/>
              </a:spcBef>
              <a:buSzPct val="100000"/>
            </a:pP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组成：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（内核）主要作为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发行版（通常被称为“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distro”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）的一部分而使用。通常来讲，一个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发行版包括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内核、将整个软件安装到计算机上的一套安装工具、各种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GNU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软件、其他的一些自由软件，在一些特定的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发行版中也有一些专有软件。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一个典型的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发行版包括：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内核，一些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GNU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程序库和工具，命令行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shell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，图形界面的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X Window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系统和相应的桌面环境（如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KDE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GNOME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），并包含数千种从办公包、编译器、文本编辑器到科学工具的应用软件。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发行版为许多不同的目的而制作，包括对不同计算机结构的支持，对一个具体区域或语言的本地化，实时应用，和嵌入式系统。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black">
          <a:xfrm>
            <a:off x="1009600" y="260648"/>
            <a:ext cx="71628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kern="0"/>
              <a:t>Linux</a:t>
            </a:r>
            <a:r>
              <a:rPr lang="zh-CN" altLang="en-US" sz="2800" kern="0"/>
              <a:t>的发行版本 </a:t>
            </a:r>
            <a:endParaRPr lang="zh-CN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20723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075011"/>
            <a:ext cx="7632848" cy="5248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现有版本：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目前，超过三百个发行版被积极的开发，最普遍被使用的发行版有大约十二个：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Red Hat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Fedora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Mandriva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Debian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Ubuntu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Slackware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、红旗、蓝点、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Mandriva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等等。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很多版本</a:t>
            </a:r>
            <a:r>
              <a:rPr lang="en-US" altLang="zh-CN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发行版使用</a:t>
            </a:r>
            <a:r>
              <a:rPr lang="en-US" altLang="zh-CN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LiveCD</a:t>
            </a:r>
            <a:r>
              <a:rPr lang="zh-CN" altLang="en-US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，是不需要安装就能使用的版本。比较著名的有</a:t>
            </a:r>
            <a:r>
              <a:rPr lang="en-US" altLang="zh-CN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Damn Small Linux</a:t>
            </a:r>
            <a:r>
              <a:rPr lang="zh-CN" altLang="en-US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Knoppix</a:t>
            </a:r>
            <a:r>
              <a:rPr lang="zh-CN" altLang="en-US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等。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black">
          <a:xfrm>
            <a:off x="1009600" y="260648"/>
            <a:ext cx="71628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kern="0"/>
              <a:t>Linux</a:t>
            </a:r>
            <a:r>
              <a:rPr lang="zh-CN" altLang="en-US" sz="2800" kern="0"/>
              <a:t>的发行版本 </a:t>
            </a:r>
            <a:endParaRPr lang="zh-CN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19861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2952" y="188640"/>
            <a:ext cx="7162800" cy="504056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Linux</a:t>
            </a:r>
            <a:r>
              <a:rPr lang="zh-CN" altLang="en-US" sz="2800" smtClean="0"/>
              <a:t>系统的特点 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268760"/>
            <a:ext cx="8229600" cy="5248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smtClean="0">
                <a:ea typeface="宋体" panose="02010600030101010101" pitchFamily="2" charset="-122"/>
              </a:rPr>
              <a:t>模块结构、单一内核模式，运行效率高。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smtClean="0">
                <a:ea typeface="宋体" panose="02010600030101010101" pitchFamily="2" charset="-122"/>
              </a:rPr>
              <a:t>接口符合</a:t>
            </a:r>
            <a:r>
              <a:rPr lang="en-US" altLang="zh-CN" sz="2400" b="0" smtClean="0">
                <a:ea typeface="宋体" panose="02010600030101010101" pitchFamily="2" charset="-122"/>
              </a:rPr>
              <a:t>POSIX 1003.1</a:t>
            </a:r>
            <a:r>
              <a:rPr lang="zh-CN" altLang="en-US" sz="2400" b="0" smtClean="0">
                <a:ea typeface="宋体" panose="02010600030101010101" pitchFamily="2" charset="-122"/>
              </a:rPr>
              <a:t>标准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smtClean="0">
                <a:ea typeface="宋体" panose="02010600030101010101" pitchFamily="2" charset="-122"/>
              </a:rPr>
              <a:t>支持多用户访问和多任务编程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smtClean="0">
                <a:ea typeface="宋体" panose="02010600030101010101" pitchFamily="2" charset="-122"/>
              </a:rPr>
              <a:t>采用页式存储管理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smtClean="0">
                <a:ea typeface="宋体" panose="02010600030101010101" pitchFamily="2" charset="-122"/>
              </a:rPr>
              <a:t>支持动态链接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smtClean="0">
                <a:ea typeface="宋体" panose="02010600030101010101" pitchFamily="2" charset="-122"/>
              </a:rPr>
              <a:t>支持多种文件系统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smtClean="0">
                <a:ea typeface="宋体" panose="02010600030101010101" pitchFamily="2" charset="-122"/>
              </a:rPr>
              <a:t>支持</a:t>
            </a:r>
            <a:r>
              <a:rPr lang="en-US" altLang="zh-CN" sz="2400" b="0" smtClean="0">
                <a:ea typeface="宋体" panose="02010600030101010101" pitchFamily="2" charset="-122"/>
              </a:rPr>
              <a:t>TCP/IP</a:t>
            </a:r>
            <a:r>
              <a:rPr lang="zh-CN" altLang="en-US" sz="2400" b="0" smtClean="0">
                <a:ea typeface="宋体" panose="02010600030101010101" pitchFamily="2" charset="-122"/>
              </a:rPr>
              <a:t>、</a:t>
            </a:r>
            <a:r>
              <a:rPr lang="en-US" altLang="zh-CN" sz="2400" b="0" smtClean="0">
                <a:ea typeface="宋体" panose="02010600030101010101" pitchFamily="2" charset="-122"/>
              </a:rPr>
              <a:t>SLIP</a:t>
            </a:r>
            <a:r>
              <a:rPr lang="zh-CN" altLang="en-US" sz="2400" b="0" smtClean="0">
                <a:ea typeface="宋体" panose="02010600030101010101" pitchFamily="2" charset="-122"/>
              </a:rPr>
              <a:t>和</a:t>
            </a:r>
            <a:r>
              <a:rPr lang="en-US" altLang="zh-CN" sz="2400" b="0" smtClean="0">
                <a:ea typeface="宋体" panose="02010600030101010101" pitchFamily="2" charset="-122"/>
              </a:rPr>
              <a:t>PPP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smtClean="0">
                <a:ea typeface="宋体" panose="02010600030101010101" pitchFamily="2" charset="-122"/>
              </a:rPr>
              <a:t>支持不同格式的可执行文件， </a:t>
            </a:r>
            <a:r>
              <a:rPr lang="en-US" altLang="zh-CN" sz="2400" b="0" smtClean="0">
                <a:ea typeface="宋体" panose="02010600030101010101" pitchFamily="2" charset="-122"/>
              </a:rPr>
              <a:t>Linux</a:t>
            </a:r>
            <a:r>
              <a:rPr lang="zh-CN" altLang="en-US" sz="2400" b="0" smtClean="0">
                <a:ea typeface="宋体" panose="02010600030101010101" pitchFamily="2" charset="-122"/>
              </a:rPr>
              <a:t>具有多种模拟器，这使它能运行不同格式的目标文件。 </a:t>
            </a:r>
          </a:p>
        </p:txBody>
      </p:sp>
    </p:spTree>
    <p:extLst>
      <p:ext uri="{BB962C8B-B14F-4D97-AF65-F5344CB8AC3E}">
        <p14:creationId xmlns:p14="http://schemas.microsoft.com/office/powerpoint/2010/main" val="349248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188640"/>
            <a:ext cx="7162800" cy="504056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Linux</a:t>
            </a:r>
            <a:r>
              <a:rPr lang="zh-CN" altLang="en-US" sz="2800" smtClean="0"/>
              <a:t>系统的组成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24744"/>
            <a:ext cx="8229600" cy="5248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的内核：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内核是系统的核心，是运行程序和管理像磁盘和打印机等硬件设备的核心程序。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LINUX SHELL: 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是系统的用户界面，它是一个命令解释器，它解释用户输入的命令，并且把它们送到内核。提供了用户与内核进行交互操作的一种接口。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文件系统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文件系统是文件存放在磁盘等存储设备上的组织方法。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能支持多种目前许多的文件系统，如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EXT2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EXT3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FAT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VFAT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ISO9660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NFS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SMB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应用系统：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标准的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系统都有一整套称为应用程序的程序集，包括文本编辑器、编程语言、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X Window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、办公套件、</a:t>
            </a:r>
            <a:r>
              <a:rPr lang="en-US" altLang="zh-CN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Internet</a:t>
            </a:r>
            <a:r>
              <a:rPr lang="zh-CN" altLang="en-US" sz="2000" b="0" smtClean="0">
                <a:latin typeface="宋体" panose="02010600030101010101" pitchFamily="2" charset="-122"/>
                <a:ea typeface="宋体" panose="02010600030101010101" pitchFamily="2" charset="-122"/>
              </a:rPr>
              <a:t>工具、数据库等。</a:t>
            </a:r>
            <a:endParaRPr lang="en-US" altLang="zh-CN" sz="2000" b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18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1713" y="116632"/>
            <a:ext cx="7162800" cy="576064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Linux</a:t>
            </a:r>
            <a:r>
              <a:rPr lang="zh-CN" altLang="en-US" sz="2800" smtClean="0"/>
              <a:t>的应用领域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6541" y="1196752"/>
            <a:ext cx="7696200" cy="244817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b="1" smtClean="0"/>
              <a:t>大型服务器上的应用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b="1" smtClean="0"/>
              <a:t>桌面端应用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b="1" smtClean="0"/>
              <a:t>潜入式应用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b="1" smtClean="0"/>
              <a:t>超级计算机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8728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188640"/>
            <a:ext cx="7162800" cy="576064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Linux</a:t>
            </a:r>
            <a:r>
              <a:rPr lang="zh-CN" altLang="en-US" sz="2800" smtClean="0"/>
              <a:t>的</a:t>
            </a:r>
            <a:r>
              <a:rPr lang="zh-CN" altLang="en-US" sz="2800" b="1" smtClean="0"/>
              <a:t>桌面端应用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908720"/>
            <a:ext cx="8229600" cy="5248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应用软件丰富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大多数在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Windows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平台上广泛使用的自由软件都有相应的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版本，例如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GIMP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Mozilla Firefox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Mplayer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Openoffice.org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Pidgin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VLC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。</a:t>
            </a:r>
            <a:endParaRPr lang="en-US" altLang="zh-CN" sz="2000" b="0" smtClean="0">
              <a:solidFill>
                <a:srgbClr val="000008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相当一部分流行的专有软件也有相应的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版本，如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Adobe Flash Player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Acrobat Reader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Google Earth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Opera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RealPlayer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Skype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，腾讯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QQ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Xmind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wine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模拟器：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相当多的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Windows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应用软件可以通过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WINE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正常运行和工作，比如腾讯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QQ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Microsoft Office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Adobe Photoshop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，暴雪的游戏，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Picasa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等。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Google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大力帮助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WINE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项目进行微软</a:t>
            </a:r>
            <a:r>
              <a:rPr lang="en-US" altLang="zh-CN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API</a:t>
            </a:r>
            <a:r>
              <a:rPr lang="zh-CN" altLang="en-US" sz="2000" b="0" smtClean="0">
                <a:solidFill>
                  <a:srgbClr val="000008"/>
                </a:solidFill>
                <a:ea typeface="宋体" panose="02010600030101010101" pitchFamily="2" charset="-122"/>
              </a:rPr>
              <a:t>的分析工作。</a:t>
            </a:r>
          </a:p>
        </p:txBody>
      </p:sp>
    </p:spTree>
    <p:extLst>
      <p:ext uri="{BB962C8B-B14F-4D97-AF65-F5344CB8AC3E}">
        <p14:creationId xmlns:p14="http://schemas.microsoft.com/office/powerpoint/2010/main" val="51030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funny for t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30332"/>
            <a:ext cx="4392488" cy="329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3608" y="188640"/>
            <a:ext cx="7162800" cy="464096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Linux</a:t>
            </a:r>
            <a:r>
              <a:rPr lang="zh-CN" altLang="en-US" sz="2800" smtClean="0"/>
              <a:t>的</a:t>
            </a:r>
            <a:r>
              <a:rPr lang="zh-CN" altLang="en-US" sz="2800" b="1" smtClean="0"/>
              <a:t>桌面端应用</a:t>
            </a:r>
          </a:p>
        </p:txBody>
      </p:sp>
      <p:sp>
        <p:nvSpPr>
          <p:cNvPr id="2560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69344" y="825410"/>
            <a:ext cx="7589287" cy="223224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400" b="0" smtClean="0">
                <a:ea typeface="宋体" panose="02010600030101010101" pitchFamily="2" charset="-122"/>
              </a:rPr>
              <a:t>桌面应用主要是强调操作的易用性与界面的美观。现在</a:t>
            </a:r>
            <a:r>
              <a:rPr lang="en-US" altLang="zh-CN" sz="2400" b="0" smtClean="0">
                <a:ea typeface="宋体" panose="02010600030101010101" pitchFamily="2" charset="-122"/>
              </a:rPr>
              <a:t>Linux</a:t>
            </a:r>
            <a:r>
              <a:rPr lang="zh-CN" altLang="en-US" sz="2400" b="0" smtClean="0">
                <a:ea typeface="宋体" panose="02010600030101010101" pitchFamily="2" charset="-122"/>
              </a:rPr>
              <a:t>的某些版本在这方面已经取得了很大的进步。甚至超过</a:t>
            </a:r>
            <a:r>
              <a:rPr lang="en-US" altLang="zh-CN" sz="2400" b="0" smtClean="0">
                <a:ea typeface="宋体" panose="02010600030101010101" pitchFamily="2" charset="-122"/>
              </a:rPr>
              <a:t>windows 10</a:t>
            </a:r>
            <a:r>
              <a:rPr lang="zh-CN" altLang="en-US" sz="2400" b="0" smtClean="0"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400" b="0" smtClean="0">
                <a:ea typeface="宋体" panose="02010600030101010101" pitchFamily="2" charset="-122"/>
              </a:rPr>
              <a:t>微软</a:t>
            </a:r>
            <a:r>
              <a:rPr lang="en-US" altLang="zh-CN" sz="2400" b="0" smtClean="0">
                <a:ea typeface="宋体" panose="02010600030101010101" pitchFamily="2" charset="-122"/>
              </a:rPr>
              <a:t>CEO</a:t>
            </a:r>
            <a:r>
              <a:rPr lang="zh-CN" altLang="en-US" sz="2400" b="0" smtClean="0">
                <a:ea typeface="宋体" panose="02010600030101010101" pitchFamily="2" charset="-122"/>
              </a:rPr>
              <a:t>曾宣布，</a:t>
            </a:r>
            <a:r>
              <a:rPr lang="en-US" altLang="zh-CN" sz="2400" b="0" smtClean="0">
                <a:ea typeface="宋体" panose="02010600030101010101" pitchFamily="2" charset="-122"/>
              </a:rPr>
              <a:t>Linux</a:t>
            </a:r>
            <a:r>
              <a:rPr lang="zh-CN" altLang="en-US" sz="2400" b="0" smtClean="0">
                <a:ea typeface="宋体" panose="02010600030101010101" pitchFamily="2" charset="-122"/>
              </a:rPr>
              <a:t>是微软最大的敌人。</a:t>
            </a:r>
          </a:p>
        </p:txBody>
      </p:sp>
    </p:spTree>
    <p:extLst>
      <p:ext uri="{BB962C8B-B14F-4D97-AF65-F5344CB8AC3E}">
        <p14:creationId xmlns:p14="http://schemas.microsoft.com/office/powerpoint/2010/main" val="29249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1043608" y="16808"/>
            <a:ext cx="688597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US" altLang="zh-CN" sz="3600" b="1" kern="0" dirty="0" smtClean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Linux</a:t>
            </a:r>
            <a:r>
              <a:rPr lang="zh-CN" altLang="en-US" sz="3600" b="1" kern="0" dirty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程序开发基础</a:t>
            </a:r>
            <a:endParaRPr lang="zh-CN" altLang="en-US" sz="3600" b="1" kern="0" dirty="0" smtClean="0">
              <a:solidFill>
                <a:srgbClr val="000008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484784"/>
            <a:ext cx="7000924" cy="39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</a:rPr>
              <a:t>Linux</a:t>
            </a:r>
            <a:r>
              <a:rPr lang="zh-CN" altLang="en-US" sz="3200" b="1" kern="0" dirty="0" smtClean="0">
                <a:solidFill>
                  <a:srgbClr val="000008"/>
                </a:solidFill>
              </a:rPr>
              <a:t>操作系统</a:t>
            </a:r>
            <a:endParaRPr lang="en-US" altLang="zh-CN" sz="3200" b="1" kern="0" dirty="0" smtClean="0">
              <a:solidFill>
                <a:srgbClr val="000008"/>
              </a:solidFill>
              <a:latin typeface="+mn-lt"/>
              <a:ea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常用操作命令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的文本编辑器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Linux </a:t>
            </a:r>
            <a:r>
              <a:rPr lang="en-US" altLang="zh-CN" sz="3200" b="1" kern="0" dirty="0" err="1" smtClean="0">
                <a:solidFill>
                  <a:srgbClr val="000008"/>
                </a:solidFill>
                <a:latin typeface="+mn-lt"/>
                <a:ea typeface="+mn-ea"/>
              </a:rPr>
              <a:t>gcc</a:t>
            </a:r>
            <a:r>
              <a:rPr lang="zh-CN" altLang="en-US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编译器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chemeClr val="accent3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Make</a:t>
            </a:r>
            <a:r>
              <a:rPr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命令和</a:t>
            </a:r>
            <a:r>
              <a:rPr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Makefile</a:t>
            </a:r>
            <a:r>
              <a:rPr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工程管理</a:t>
            </a:r>
            <a:endParaRPr lang="en-US" altLang="zh-CN" sz="3200" b="1" kern="0" dirty="0" smtClean="0">
              <a:solidFill>
                <a:schemeClr val="accent3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chemeClr val="accent3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Linux Shell</a:t>
            </a:r>
            <a:r>
              <a:rPr kumimoji="0"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编程</a:t>
            </a:r>
            <a:endParaRPr kumimoji="0" lang="en-US" altLang="zh-CN" sz="3200" b="1" kern="0" dirty="0" smtClean="0">
              <a:solidFill>
                <a:schemeClr val="accent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1882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643050"/>
            <a:ext cx="700092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0" dirty="0" smtClean="0">
                <a:solidFill>
                  <a:srgbClr val="000008"/>
                </a:solidFill>
                <a:latin typeface="+mn-lt"/>
                <a:ea typeface="+mn-ea"/>
              </a:rPr>
              <a:t>文件及目录操作命令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0" dirty="0" smtClean="0">
                <a:solidFill>
                  <a:srgbClr val="000008"/>
                </a:solidFill>
                <a:latin typeface="+mn-lt"/>
                <a:ea typeface="+mn-ea"/>
              </a:rPr>
              <a:t>显示命令 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0" dirty="0" smtClean="0">
                <a:solidFill>
                  <a:srgbClr val="000008"/>
                </a:solidFill>
                <a:latin typeface="+mn-lt"/>
                <a:ea typeface="+mn-ea"/>
              </a:rPr>
              <a:t>文件压缩及解压命令 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0" dirty="0" smtClean="0">
                <a:solidFill>
                  <a:srgbClr val="000008"/>
                </a:solidFill>
                <a:latin typeface="+mn-lt"/>
                <a:ea typeface="+mn-ea"/>
              </a:rPr>
              <a:t>网络命令 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0" dirty="0" smtClean="0">
                <a:solidFill>
                  <a:srgbClr val="000008"/>
                </a:solidFill>
                <a:latin typeface="+mn-lt"/>
                <a:ea typeface="+mn-ea"/>
              </a:rPr>
              <a:t>改变文件访问权限的命令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0" dirty="0" smtClean="0">
                <a:solidFill>
                  <a:srgbClr val="000008"/>
                </a:solidFill>
                <a:latin typeface="+mn-lt"/>
                <a:ea typeface="+mn-ea"/>
              </a:rPr>
              <a:t>帮助命令 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0" dirty="0" smtClean="0">
                <a:solidFill>
                  <a:srgbClr val="000008"/>
                </a:solidFill>
                <a:latin typeface="+mn-lt"/>
                <a:ea typeface="+mn-ea"/>
              </a:rPr>
              <a:t>挂装卸载文件系统命令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971600" y="44624"/>
            <a:ext cx="400337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US" altLang="zh-CN" b="1" kern="0" dirty="0" smtClean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Linux</a:t>
            </a:r>
            <a:r>
              <a:rPr lang="zh-CN" altLang="en-US" b="1" kern="0" dirty="0" smtClean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常用操作命令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95435"/>
            <a:ext cx="7972452" cy="5248275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pwd</a:t>
            </a:r>
            <a:r>
              <a:rPr lang="zh-CN" altLang="en-US" sz="2000" dirty="0" smtClean="0"/>
              <a:t>：显示用户当前所处的目录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ls</a:t>
            </a:r>
            <a:r>
              <a:rPr lang="zh-CN" altLang="en-US" sz="2000" dirty="0" smtClean="0"/>
              <a:t>：列出目录下的文件清单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cd</a:t>
            </a:r>
            <a:r>
              <a:rPr lang="zh-CN" altLang="en-US" sz="2000" dirty="0" smtClean="0"/>
              <a:t>：改变当前目录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mkdir</a:t>
            </a:r>
            <a:r>
              <a:rPr lang="zh-CN" altLang="en-US" sz="2000" dirty="0" smtClean="0"/>
              <a:t>：建立目录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rmdir</a:t>
            </a:r>
            <a:r>
              <a:rPr lang="zh-CN" altLang="en-US" sz="2000" dirty="0" smtClean="0"/>
              <a:t>命令 ：删除目录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cp</a:t>
            </a:r>
            <a:r>
              <a:rPr lang="zh-CN" altLang="en-US" sz="2000" dirty="0" smtClean="0"/>
              <a:t>：拷贝文件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rm</a:t>
            </a:r>
            <a:r>
              <a:rPr lang="zh-CN" altLang="en-US" sz="2000" dirty="0" smtClean="0"/>
              <a:t>：删除文件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目录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mv</a:t>
            </a:r>
            <a:r>
              <a:rPr lang="zh-CN" altLang="en-US" sz="2000" dirty="0" smtClean="0"/>
              <a:t>命令：移动文件或目录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find</a:t>
            </a:r>
            <a:r>
              <a:rPr lang="zh-CN" altLang="en-US" sz="2000" dirty="0" smtClean="0"/>
              <a:t>：查找文件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grep</a:t>
            </a:r>
            <a:r>
              <a:rPr lang="zh-CN" altLang="en-US" sz="2000" dirty="0" smtClean="0"/>
              <a:t>：按内容查找文件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which</a:t>
            </a:r>
            <a:r>
              <a:rPr lang="zh-CN" altLang="en-US" sz="2000" dirty="0" smtClean="0"/>
              <a:t>命令：确定程序的具体位置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stat</a:t>
            </a:r>
            <a:r>
              <a:rPr lang="zh-CN" altLang="en-US" sz="2000" dirty="0" smtClean="0"/>
              <a:t>命令：显示文件或目录的各种信息 </a:t>
            </a: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71600" y="1844824"/>
            <a:ext cx="79208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n"/>
              <a:defRPr/>
            </a:pPr>
            <a:r>
              <a:rPr lang="en-US" altLang="zh-CN" sz="2800" b="1" kern="0" dirty="0" smtClean="0">
                <a:solidFill>
                  <a:srgbClr val="0000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 </a:t>
            </a:r>
            <a:r>
              <a:rPr lang="zh-CN" altLang="en-US" sz="2800" b="1" kern="0" dirty="0" smtClean="0">
                <a:solidFill>
                  <a:srgbClr val="0000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课程介绍</a:t>
            </a:r>
            <a:endParaRPr lang="en-US" altLang="zh-CN" sz="2800" b="1" kern="0" dirty="0" smtClean="0">
              <a:solidFill>
                <a:srgbClr val="0000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n"/>
              <a:defRPr/>
            </a:pPr>
            <a:r>
              <a:rPr lang="en-US" altLang="zh-CN" sz="2800" b="1" kern="0" smtClean="0">
                <a:solidFill>
                  <a:srgbClr val="0000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</a:t>
            </a:r>
            <a:r>
              <a:rPr lang="zh-CN" altLang="en-US" sz="2800" b="1" kern="0" smtClean="0">
                <a:solidFill>
                  <a:srgbClr val="0000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操作系统介绍</a:t>
            </a:r>
            <a:endParaRPr lang="en-US" altLang="zh-CN" sz="2800" b="1" kern="0" smtClean="0">
              <a:solidFill>
                <a:srgbClr val="0000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n"/>
              <a:defRPr/>
            </a:pPr>
            <a:r>
              <a:rPr kumimoji="0" lang="en-US" altLang="zh-CN" sz="2800" b="1" kern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1.3 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Linux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系统编程基础（补充）</a:t>
            </a:r>
            <a:endParaRPr lang="en-US" altLang="zh-CN" sz="2800" b="1" kern="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1223627" y="80628"/>
            <a:ext cx="4320481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600" b="1" kern="0" dirty="0" smtClean="0">
                <a:solidFill>
                  <a:srgbClr val="0000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0" dirty="0" smtClean="0">
                <a:solidFill>
                  <a:srgbClr val="0000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3600" b="1" kern="0" dirty="0" smtClean="0">
                <a:solidFill>
                  <a:srgbClr val="0000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引言</a:t>
            </a:r>
            <a:endParaRPr lang="en-US" altLang="zh-CN" sz="3600" b="1" kern="0" dirty="0">
              <a:solidFill>
                <a:srgbClr val="0000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1162040"/>
            <a:ext cx="1714512" cy="481010"/>
          </a:xfrm>
          <a:solidFill>
            <a:schemeClr val="tx1">
              <a:lumMod val="9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sz="2800" dirty="0">
                <a:solidFill>
                  <a:srgbClr val="0000CC"/>
                </a:solidFill>
              </a:rPr>
              <a:t>pwd</a:t>
            </a:r>
            <a:r>
              <a:rPr lang="zh-CN" altLang="en-US" sz="2800" dirty="0">
                <a:solidFill>
                  <a:srgbClr val="0000CC"/>
                </a:solidFill>
              </a:rPr>
              <a:t>命令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38353"/>
            <a:ext cx="8229600" cy="3533787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dirty="0"/>
              <a:t>功能：该命令显示用户当前所处的目录。如果不知道自己当前所处的目录，就必须使用该命令。</a:t>
            </a: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dirty="0"/>
              <a:t>用法：</a:t>
            </a:r>
            <a:r>
              <a:rPr lang="en-US" altLang="zh-CN" dirty="0"/>
              <a:t>pwd </a:t>
            </a: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dirty="0"/>
              <a:t>举例：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dirty="0" err="1">
                <a:solidFill>
                  <a:srgbClr val="C00000"/>
                </a:solidFill>
              </a:rPr>
              <a:t>root@localhost</a:t>
            </a:r>
            <a:r>
              <a:rPr lang="en-US" altLang="zh-CN" dirty="0">
                <a:solidFill>
                  <a:srgbClr val="C00000"/>
                </a:solidFill>
              </a:rPr>
              <a:t> ~]#pwd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/root</a:t>
            </a:r>
          </a:p>
          <a:p>
            <a:pPr lvl="2">
              <a:spcBef>
                <a:spcPts val="600"/>
              </a:spcBef>
              <a:buNone/>
            </a:pPr>
            <a:r>
              <a:rPr lang="zh-CN" altLang="en-US" dirty="0"/>
              <a:t>说明当前目录是</a:t>
            </a:r>
            <a:r>
              <a:rPr lang="en-US" altLang="zh-CN" dirty="0"/>
              <a:t>/root</a:t>
            </a:r>
            <a:r>
              <a:rPr lang="zh-CN" altLang="en-US" dirty="0"/>
              <a:t>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5477"/>
            <a:ext cx="8229600" cy="3819539"/>
          </a:xfrm>
        </p:spPr>
        <p:txBody>
          <a:bodyPr/>
          <a:lstStyle/>
          <a:p>
            <a:r>
              <a:rPr lang="zh-CN" altLang="en-US" dirty="0"/>
              <a:t>功能：显示指定工作目录中所包含的内容，列出的是文件的名字，而不是文件的内容。</a:t>
            </a:r>
          </a:p>
          <a:p>
            <a:r>
              <a:rPr lang="zh-CN" altLang="en-US" dirty="0"/>
              <a:t>用法：</a:t>
            </a:r>
            <a:r>
              <a:rPr lang="en-US" altLang="zh-CN" dirty="0" err="1"/>
              <a:t>ls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文件目录列表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举例：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$ 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--version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$ 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--help | more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$ </a:t>
            </a:r>
            <a:r>
              <a:rPr lang="en-US" altLang="zh-CN" dirty="0" err="1">
                <a:solidFill>
                  <a:srgbClr val="C00000"/>
                </a:solidFill>
              </a:rPr>
              <a:t>rm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tmpdir</a:t>
            </a:r>
            <a:r>
              <a:rPr lang="en-US" altLang="zh-CN" dirty="0">
                <a:solidFill>
                  <a:srgbClr val="C00000"/>
                </a:solidFill>
              </a:rPr>
              <a:t> -r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3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214422"/>
            <a:ext cx="128588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ls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38" y="1233478"/>
            <a:ext cx="2805114" cy="481010"/>
          </a:xfrm>
        </p:spPr>
        <p:txBody>
          <a:bodyPr/>
          <a:lstStyle/>
          <a:p>
            <a:r>
              <a:rPr lang="en-US" altLang="zh-CN" sz="2000" u="sng" dirty="0" err="1">
                <a:solidFill>
                  <a:srgbClr val="0000CC"/>
                </a:solidFill>
                <a:latin typeface="楷体_GB2312" pitchFamily="49" charset="-122"/>
                <a:cs typeface="Times New Roman" pitchFamily="18" charset="0"/>
              </a:rPr>
              <a:t>ls</a:t>
            </a:r>
            <a:r>
              <a:rPr lang="zh-CN" altLang="en-US" sz="2000" u="sng" dirty="0">
                <a:solidFill>
                  <a:srgbClr val="0000CC"/>
                </a:solidFill>
                <a:latin typeface="楷体_GB2312" pitchFamily="49" charset="-122"/>
              </a:rPr>
              <a:t>命令中的常用选项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80" y="1785926"/>
            <a:ext cx="8015286" cy="467677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100" dirty="0"/>
              <a:t>-a</a:t>
            </a:r>
            <a:r>
              <a:rPr lang="zh-CN" altLang="en-US" sz="2100" dirty="0"/>
              <a:t>：显示所有文件及目录 </a:t>
            </a:r>
            <a:r>
              <a:rPr lang="en-US" altLang="zh-CN" sz="2100" dirty="0"/>
              <a:t>(</a:t>
            </a:r>
            <a:r>
              <a:rPr lang="en-US" altLang="zh-CN" sz="2100" dirty="0" err="1"/>
              <a:t>ls</a:t>
            </a:r>
            <a:r>
              <a:rPr lang="zh-CN" altLang="en-US" sz="2100" dirty="0"/>
              <a:t>规定将文件名或目录名中开头为</a:t>
            </a:r>
            <a:r>
              <a:rPr lang="en-US" altLang="zh-CN" sz="2100" dirty="0"/>
              <a:t>"."</a:t>
            </a:r>
            <a:r>
              <a:rPr lang="zh-CN" altLang="en-US" sz="2100" dirty="0"/>
              <a:t>的视为隐藏档，不会列出</a:t>
            </a:r>
            <a:r>
              <a:rPr lang="en-US" altLang="zh-CN" sz="2100" dirty="0"/>
              <a:t>) </a:t>
            </a:r>
          </a:p>
          <a:p>
            <a:pPr>
              <a:spcBef>
                <a:spcPts val="600"/>
              </a:spcBef>
            </a:pPr>
            <a:r>
              <a:rPr lang="en-US" altLang="zh-CN" sz="2100" dirty="0"/>
              <a:t>-c</a:t>
            </a:r>
            <a:r>
              <a:rPr lang="zh-CN" altLang="en-US" sz="2100" dirty="0"/>
              <a:t>：按列输出，纵向排序</a:t>
            </a:r>
          </a:p>
          <a:p>
            <a:pPr>
              <a:spcBef>
                <a:spcPts val="600"/>
              </a:spcBef>
            </a:pPr>
            <a:r>
              <a:rPr lang="en-US" altLang="zh-CN" sz="2100" dirty="0"/>
              <a:t>-x</a:t>
            </a:r>
            <a:r>
              <a:rPr lang="zh-CN" altLang="en-US" sz="2100" dirty="0"/>
              <a:t>：按列输出，横向排序</a:t>
            </a:r>
          </a:p>
          <a:p>
            <a:pPr>
              <a:spcBef>
                <a:spcPts val="600"/>
              </a:spcBef>
            </a:pPr>
            <a:r>
              <a:rPr lang="en-US" altLang="zh-CN" sz="2100" dirty="0"/>
              <a:t>-l</a:t>
            </a:r>
            <a:r>
              <a:rPr lang="zh-CN" altLang="en-US" sz="2100" dirty="0"/>
              <a:t>：除文件名外，也将文件状态、权限、拥有者、文件大小等信息详细列出 </a:t>
            </a:r>
          </a:p>
          <a:p>
            <a:pPr>
              <a:spcBef>
                <a:spcPts val="600"/>
              </a:spcBef>
            </a:pPr>
            <a:r>
              <a:rPr lang="en-US" altLang="zh-CN" sz="2100" dirty="0"/>
              <a:t>-t</a:t>
            </a:r>
            <a:r>
              <a:rPr lang="zh-CN" altLang="en-US" sz="2100" dirty="0"/>
              <a:t>：根据文件建立时间的先后次序列出 </a:t>
            </a:r>
          </a:p>
          <a:p>
            <a:pPr>
              <a:spcBef>
                <a:spcPts val="600"/>
              </a:spcBef>
            </a:pPr>
            <a:r>
              <a:rPr lang="en-US" altLang="zh-CN" sz="2100" dirty="0"/>
              <a:t>-A</a:t>
            </a:r>
            <a:r>
              <a:rPr lang="zh-CN" altLang="en-US" sz="2100" dirty="0"/>
              <a:t>：同 </a:t>
            </a:r>
            <a:r>
              <a:rPr lang="en-US" altLang="zh-CN" sz="2100" dirty="0"/>
              <a:t>-a </a:t>
            </a:r>
            <a:r>
              <a:rPr lang="zh-CN" altLang="en-US" sz="2100" dirty="0"/>
              <a:t>，但不列出 </a:t>
            </a:r>
            <a:r>
              <a:rPr lang="en-US" altLang="zh-CN" sz="2100" dirty="0"/>
              <a:t>"." (</a:t>
            </a:r>
            <a:r>
              <a:rPr lang="zh-CN" altLang="en-US" sz="2100" dirty="0"/>
              <a:t>目前目录</a:t>
            </a:r>
            <a:r>
              <a:rPr lang="en-US" altLang="zh-CN" sz="2100" dirty="0"/>
              <a:t>) </a:t>
            </a:r>
            <a:r>
              <a:rPr lang="zh-CN" altLang="en-US" sz="2100" dirty="0"/>
              <a:t>及 </a:t>
            </a:r>
            <a:r>
              <a:rPr lang="en-US" altLang="zh-CN" sz="2100" dirty="0"/>
              <a:t>".." (</a:t>
            </a:r>
            <a:r>
              <a:rPr lang="zh-CN" altLang="en-US" sz="2100" dirty="0"/>
              <a:t>父目录</a:t>
            </a:r>
            <a:r>
              <a:rPr lang="en-US" altLang="zh-CN" sz="2100" dirty="0"/>
              <a:t>) </a:t>
            </a:r>
          </a:p>
          <a:p>
            <a:pPr>
              <a:spcBef>
                <a:spcPts val="600"/>
              </a:spcBef>
            </a:pPr>
            <a:r>
              <a:rPr lang="en-US" altLang="zh-CN" sz="2100" dirty="0"/>
              <a:t>-X</a:t>
            </a:r>
            <a:r>
              <a:rPr lang="zh-CN" altLang="en-US" sz="2100" dirty="0"/>
              <a:t>：按扩展名排序显示</a:t>
            </a:r>
          </a:p>
          <a:p>
            <a:pPr>
              <a:spcBef>
                <a:spcPts val="600"/>
              </a:spcBef>
            </a:pPr>
            <a:r>
              <a:rPr lang="en-US" altLang="zh-CN" sz="2100" dirty="0"/>
              <a:t>-R</a:t>
            </a:r>
            <a:r>
              <a:rPr lang="zh-CN" altLang="en-US" sz="2100" dirty="0"/>
              <a:t>：递归显示下层子目录</a:t>
            </a:r>
          </a:p>
          <a:p>
            <a:pPr>
              <a:spcBef>
                <a:spcPts val="600"/>
              </a:spcBef>
            </a:pPr>
            <a:r>
              <a:rPr lang="en-US" altLang="zh-CN" sz="2100" dirty="0"/>
              <a:t>--help</a:t>
            </a:r>
            <a:r>
              <a:rPr lang="zh-CN" altLang="en-US" sz="2100" dirty="0"/>
              <a:t>：显示帮助信息</a:t>
            </a:r>
          </a:p>
          <a:p>
            <a:pPr>
              <a:spcBef>
                <a:spcPts val="600"/>
              </a:spcBef>
            </a:pPr>
            <a:r>
              <a:rPr lang="en-US" altLang="zh-CN" sz="2100" dirty="0"/>
              <a:t>--version</a:t>
            </a:r>
            <a:r>
              <a:rPr lang="zh-CN" altLang="en-US" sz="2100" dirty="0"/>
              <a:t>：显示版本</a:t>
            </a:r>
            <a:r>
              <a:rPr lang="zh-CN" altLang="en-US" sz="2100" dirty="0" smtClean="0"/>
              <a:t>信息</a:t>
            </a:r>
            <a:endParaRPr lang="zh-CN" altLang="en-US" sz="21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214422"/>
            <a:ext cx="128588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ls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50006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功能：该命令改变当前所处的目录。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用法：</a:t>
            </a:r>
            <a:r>
              <a:rPr lang="en-US" altLang="zh-CN" sz="2000" dirty="0" err="1"/>
              <a:t>cd</a:t>
            </a:r>
            <a:r>
              <a:rPr lang="en-US" altLang="zh-CN" sz="2000" dirty="0"/>
              <a:t> [-L] [-P] [dir]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dir</a:t>
            </a:r>
            <a:r>
              <a:rPr lang="zh-CN" altLang="en-US" sz="1800" dirty="0"/>
              <a:t>指出要进入的目标目录。如果</a:t>
            </a:r>
            <a:r>
              <a:rPr lang="en-US" altLang="zh-CN" sz="1800" dirty="0"/>
              <a:t>dir</a:t>
            </a:r>
            <a:r>
              <a:rPr lang="zh-CN" altLang="en-US" sz="1800" dirty="0"/>
              <a:t>为</a:t>
            </a:r>
            <a:r>
              <a:rPr lang="zh-CN" altLang="en-US" sz="1800" dirty="0">
                <a:latin typeface="Arial"/>
              </a:rPr>
              <a:t>“</a:t>
            </a:r>
            <a:r>
              <a:rPr lang="en-US" altLang="zh-CN" sz="1800" dirty="0"/>
              <a:t>..</a:t>
            </a:r>
            <a:r>
              <a:rPr lang="en-US" altLang="zh-CN" sz="1800" dirty="0">
                <a:latin typeface="Arial"/>
              </a:rPr>
              <a:t>”</a:t>
            </a:r>
            <a:r>
              <a:rPr lang="zh-CN" altLang="en-US" sz="1800" dirty="0"/>
              <a:t>，则进入上一级目录，如果</a:t>
            </a:r>
            <a:r>
              <a:rPr lang="en-US" altLang="zh-CN" sz="1800" dirty="0"/>
              <a:t>dir</a:t>
            </a:r>
            <a:r>
              <a:rPr lang="zh-CN" altLang="en-US" sz="1800" dirty="0"/>
              <a:t>为</a:t>
            </a:r>
            <a:r>
              <a:rPr lang="zh-CN" altLang="en-US" sz="1800" dirty="0">
                <a:latin typeface="Arial"/>
              </a:rPr>
              <a:t>“</a:t>
            </a:r>
            <a:r>
              <a:rPr lang="en-US" altLang="zh-CN" sz="1800" dirty="0"/>
              <a:t>/</a:t>
            </a:r>
            <a:r>
              <a:rPr lang="en-US" altLang="zh-CN" sz="1800" dirty="0">
                <a:latin typeface="Arial"/>
              </a:rPr>
              <a:t>”</a:t>
            </a:r>
            <a:r>
              <a:rPr lang="zh-CN" altLang="en-US" sz="1800" dirty="0"/>
              <a:t>，则进入根目录。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-L</a:t>
            </a:r>
            <a:r>
              <a:rPr lang="zh-CN" altLang="en-US" sz="1800" dirty="0"/>
              <a:t>：选项强制使用符号连接。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-P</a:t>
            </a:r>
            <a:r>
              <a:rPr lang="zh-CN" altLang="en-US" sz="1800" dirty="0"/>
              <a:t>：选项使用物理目录结构。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举例：列出</a:t>
            </a:r>
            <a:r>
              <a:rPr lang="en-US" altLang="zh-CN" sz="2000" dirty="0"/>
              <a:t>/root</a:t>
            </a:r>
            <a:r>
              <a:rPr lang="zh-CN" altLang="en-US" sz="2000" dirty="0"/>
              <a:t>中的所有文件和目录，进入子目录</a:t>
            </a:r>
            <a:r>
              <a:rPr lang="en-US" altLang="zh-CN" sz="2000" dirty="0"/>
              <a:t>Desktop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 </a:t>
            </a:r>
            <a:r>
              <a:rPr lang="en-US" altLang="zh-CN" sz="1800" dirty="0" err="1"/>
              <a:t>ls</a:t>
            </a:r>
            <a:endParaRPr lang="en-US" altLang="zh-CN" sz="1800" dirty="0"/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/>
              <a:t>anaconda-ks.cfg  install.log         scsrun.log  test2     zgj1     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 err="1"/>
              <a:t>a.out</a:t>
            </a:r>
            <a:r>
              <a:rPr lang="en-US" altLang="zh-CN" sz="1800" dirty="0"/>
              <a:t>            </a:t>
            </a:r>
            <a:r>
              <a:rPr lang="en-US" altLang="zh-CN" sz="1800" dirty="0" err="1"/>
              <a:t>install.log.syslog</a:t>
            </a:r>
            <a:r>
              <a:rPr lang="en-US" altLang="zh-CN" sz="1800" dirty="0"/>
              <a:t>  test        test3.c   zgj1~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 err="1"/>
              <a:t>demo.o</a:t>
            </a:r>
            <a:r>
              <a:rPr lang="en-US" altLang="zh-CN" sz="1800" dirty="0"/>
              <a:t>           minicom.log         test1       test3.c~  zgj2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/>
              <a:t>Desktop          </a:t>
            </a:r>
            <a:r>
              <a:rPr lang="en-US" altLang="zh-CN" sz="1800" dirty="0" err="1"/>
              <a:t>qxp</a:t>
            </a:r>
            <a:r>
              <a:rPr lang="en-US" altLang="zh-CN" sz="1800" dirty="0"/>
              <a:t>                 test1.c     </a:t>
            </a:r>
            <a:r>
              <a:rPr lang="en-US" altLang="zh-CN" sz="1800" dirty="0" err="1"/>
              <a:t>test.c</a:t>
            </a:r>
            <a:r>
              <a:rPr lang="en-US" altLang="zh-CN" sz="1800" dirty="0"/>
              <a:t>    zgj.doc</a:t>
            </a:r>
            <a:endParaRPr lang="sv-SE" altLang="zh-CN" sz="1800" dirty="0"/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sv-SE" altLang="zh-CN" sz="1800" dirty="0"/>
              <a:t>[root@localhost ~]# cd Desktop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sv-SE" altLang="zh-CN" sz="1800" dirty="0"/>
              <a:t>[root@localhost Desktop]#</a:t>
            </a:r>
            <a:endParaRPr lang="en-US" altLang="zh-CN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28588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9292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功能：该命令建立目录，目录可以是绝对路径，也可以是相对路径。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用法：</a:t>
            </a:r>
            <a:r>
              <a:rPr lang="en-US" altLang="zh-CN" sz="2400" dirty="0" err="1"/>
              <a:t>mkdir</a:t>
            </a:r>
            <a:r>
              <a:rPr lang="en-US" altLang="zh-CN" sz="2400" dirty="0"/>
              <a:t> [</a:t>
            </a:r>
            <a:r>
              <a:rPr lang="zh-CN" altLang="en-US" sz="2400" dirty="0"/>
              <a:t>参数</a:t>
            </a:r>
            <a:r>
              <a:rPr lang="en-US" altLang="zh-CN" sz="2400" dirty="0"/>
              <a:t>] </a:t>
            </a:r>
            <a:r>
              <a:rPr lang="zh-CN" altLang="en-US" sz="2400" dirty="0"/>
              <a:t>目录名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/>
              <a:t>参数</a:t>
            </a:r>
          </a:p>
          <a:p>
            <a:pPr lvl="2">
              <a:spcBef>
                <a:spcPts val="600"/>
              </a:spcBef>
            </a:pPr>
            <a:r>
              <a:rPr lang="en-US" altLang="zh-CN" sz="2100" dirty="0"/>
              <a:t>-p</a:t>
            </a:r>
            <a:r>
              <a:rPr lang="zh-CN" altLang="en-US" sz="2100" dirty="0"/>
              <a:t>：建立目录时，如果父目录不存在，则此时可以与子目录一起建立。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举例</a:t>
            </a:r>
            <a:r>
              <a:rPr lang="zh-CN" altLang="sv-SE" sz="2400" dirty="0"/>
              <a:t>：</a:t>
            </a:r>
          </a:p>
          <a:p>
            <a:pPr lvl="1">
              <a:spcBef>
                <a:spcPts val="600"/>
              </a:spcBef>
              <a:buClrTx/>
              <a:buSzPct val="80000"/>
              <a:buFont typeface="Wingdings" panose="05000000000000000000" pitchFamily="2" charset="2"/>
              <a:buChar char="Ø"/>
            </a:pPr>
            <a:r>
              <a:rPr lang="zh-CN" altLang="sv-SE" sz="2200" dirty="0" smtClean="0">
                <a:solidFill>
                  <a:srgbClr val="0000CC"/>
                </a:solidFill>
              </a:rPr>
              <a:t>在当前目录下建立</a:t>
            </a:r>
            <a:r>
              <a:rPr lang="en-US" altLang="zh-CN" sz="2200" dirty="0" err="1" smtClean="0">
                <a:solidFill>
                  <a:srgbClr val="0000CC"/>
                </a:solidFill>
              </a:rPr>
              <a:t>dir1</a:t>
            </a:r>
            <a:r>
              <a:rPr lang="zh-CN" altLang="en-US" sz="2200" dirty="0" smtClean="0">
                <a:solidFill>
                  <a:srgbClr val="0000CC"/>
                </a:solidFill>
              </a:rPr>
              <a:t>目录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200" dirty="0"/>
              <a:t>	</a:t>
            </a: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</a:t>
            </a:r>
            <a:r>
              <a:rPr lang="en-US" altLang="zh-CN" sz="2200" dirty="0" err="1"/>
              <a:t>mkdir</a:t>
            </a:r>
            <a:r>
              <a:rPr lang="en-US" altLang="zh-CN" sz="2200" dirty="0"/>
              <a:t> dir1</a:t>
            </a:r>
          </a:p>
          <a:p>
            <a:pPr lvl="1">
              <a:spcBef>
                <a:spcPts val="600"/>
              </a:spcBef>
              <a:buClrTx/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</a:rPr>
              <a:t>在</a:t>
            </a:r>
            <a:r>
              <a:rPr lang="en-US" altLang="zh-CN" sz="2200" dirty="0">
                <a:solidFill>
                  <a:srgbClr val="0000CC"/>
                </a:solidFill>
              </a:rPr>
              <a:t>dir2</a:t>
            </a:r>
            <a:r>
              <a:rPr lang="zh-CN" altLang="en-US" sz="2200" dirty="0">
                <a:solidFill>
                  <a:srgbClr val="0000CC"/>
                </a:solidFill>
              </a:rPr>
              <a:t>目录下建立</a:t>
            </a:r>
            <a:r>
              <a:rPr lang="en-US" altLang="zh-CN" sz="2200" dirty="0" err="1">
                <a:solidFill>
                  <a:srgbClr val="0000CC"/>
                </a:solidFill>
              </a:rPr>
              <a:t>bak</a:t>
            </a:r>
            <a:r>
              <a:rPr lang="zh-CN" altLang="en-US" sz="2200" dirty="0">
                <a:solidFill>
                  <a:srgbClr val="0000CC"/>
                </a:solidFill>
              </a:rPr>
              <a:t>目录，如果</a:t>
            </a:r>
            <a:r>
              <a:rPr lang="en-US" altLang="zh-CN" sz="2200" dirty="0">
                <a:solidFill>
                  <a:srgbClr val="0000CC"/>
                </a:solidFill>
              </a:rPr>
              <a:t>dir2</a:t>
            </a:r>
            <a:r>
              <a:rPr lang="zh-CN" altLang="en-US" sz="2200" dirty="0">
                <a:solidFill>
                  <a:srgbClr val="0000CC"/>
                </a:solidFill>
              </a:rPr>
              <a:t>目录不存在，那么同时建立</a:t>
            </a:r>
            <a:r>
              <a:rPr lang="en-US" altLang="zh-CN" sz="2200" dirty="0">
                <a:solidFill>
                  <a:srgbClr val="0000CC"/>
                </a:solidFill>
              </a:rPr>
              <a:t>dir2</a:t>
            </a:r>
            <a:r>
              <a:rPr lang="zh-CN" altLang="en-US" sz="2200" dirty="0">
                <a:solidFill>
                  <a:srgbClr val="0000CC"/>
                </a:solidFill>
              </a:rPr>
              <a:t>目录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200" dirty="0"/>
              <a:t>	</a:t>
            </a: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</a:t>
            </a:r>
            <a:r>
              <a:rPr lang="en-US" altLang="zh-CN" sz="2200" dirty="0" err="1"/>
              <a:t>mkdir</a:t>
            </a:r>
            <a:r>
              <a:rPr lang="en-US" altLang="zh-CN" sz="2200" dirty="0"/>
              <a:t> -p </a:t>
            </a:r>
            <a:r>
              <a:rPr lang="en-US" altLang="zh-CN" sz="2200" dirty="0" smtClean="0"/>
              <a:t>dir2/</a:t>
            </a:r>
            <a:r>
              <a:rPr lang="en-US" altLang="zh-CN" sz="2200" dirty="0" err="1" smtClean="0"/>
              <a:t>bak</a:t>
            </a:r>
            <a:endParaRPr lang="en-US" altLang="zh-CN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mkdir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26"/>
            <a:ext cx="8229600" cy="4572032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功能：该命令删除目录，目录同样可以是绝对路径，也可以是相对路径。删除目录时，被删除的目录下应无文件或目录存在。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用法：</a:t>
            </a:r>
            <a:r>
              <a:rPr lang="en-US" altLang="zh-CN" sz="2100" dirty="0" err="1"/>
              <a:t>rmdir</a:t>
            </a:r>
            <a:r>
              <a:rPr lang="en-US" altLang="zh-CN" sz="2100" dirty="0"/>
              <a:t> [</a:t>
            </a:r>
            <a:r>
              <a:rPr lang="zh-CN" altLang="en-US" sz="2100" dirty="0"/>
              <a:t>参数</a:t>
            </a:r>
            <a:r>
              <a:rPr lang="en-US" altLang="zh-CN" sz="2100" dirty="0"/>
              <a:t>] </a:t>
            </a:r>
            <a:r>
              <a:rPr lang="zh-CN" altLang="en-US" sz="2100" dirty="0"/>
              <a:t>目录名</a:t>
            </a: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/>
              <a:t>参数</a:t>
            </a:r>
          </a:p>
          <a:p>
            <a:pPr lvl="2">
              <a:lnSpc>
                <a:spcPts val="2800"/>
              </a:lnSpc>
              <a:spcBef>
                <a:spcPts val="600"/>
              </a:spcBef>
            </a:pPr>
            <a:r>
              <a:rPr lang="en-US" altLang="zh-CN" sz="1800" dirty="0"/>
              <a:t>-p</a:t>
            </a:r>
            <a:r>
              <a:rPr lang="zh-CN" altLang="en-US" sz="1800" dirty="0"/>
              <a:t>：如果父目录下无其他目录，父目录与子目录一起删除。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举例</a:t>
            </a:r>
            <a:r>
              <a:rPr lang="zh-CN" altLang="sv-SE" sz="2100" dirty="0"/>
              <a:t>：</a:t>
            </a: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zh-CN" altLang="sv-SE" sz="2000" dirty="0">
                <a:solidFill>
                  <a:srgbClr val="0000CC"/>
                </a:solidFill>
              </a:rPr>
              <a:t>删除当前目录下的</a:t>
            </a:r>
            <a:r>
              <a:rPr lang="en-US" altLang="zh-CN" sz="2000" dirty="0">
                <a:solidFill>
                  <a:srgbClr val="0000CC"/>
                </a:solidFill>
              </a:rPr>
              <a:t>dir1</a:t>
            </a:r>
            <a:r>
              <a:rPr lang="zh-CN" altLang="en-US" sz="2000" dirty="0">
                <a:solidFill>
                  <a:srgbClr val="0000CC"/>
                </a:solidFill>
              </a:rPr>
              <a:t>目录</a:t>
            </a:r>
          </a:p>
          <a:p>
            <a:pPr lvl="1">
              <a:lnSpc>
                <a:spcPts val="28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</a:t>
            </a:r>
            <a:r>
              <a:rPr lang="en-US" altLang="zh-CN" sz="2000" dirty="0" err="1"/>
              <a:t>rmdir</a:t>
            </a:r>
            <a:r>
              <a:rPr lang="en-US" altLang="zh-CN" sz="2000" dirty="0"/>
              <a:t> dir1</a:t>
            </a: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CC"/>
                </a:solidFill>
              </a:rPr>
              <a:t>删除当前目录下的</a:t>
            </a:r>
            <a:r>
              <a:rPr lang="en-US" altLang="zh-CN" sz="2000" dirty="0">
                <a:solidFill>
                  <a:srgbClr val="0000CC"/>
                </a:solidFill>
              </a:rPr>
              <a:t>dir2/</a:t>
            </a:r>
            <a:r>
              <a:rPr lang="en-US" altLang="zh-CN" sz="2000" dirty="0" err="1">
                <a:solidFill>
                  <a:srgbClr val="0000CC"/>
                </a:solidFill>
              </a:rPr>
              <a:t>bak</a:t>
            </a:r>
            <a:r>
              <a:rPr lang="zh-CN" altLang="en-US" sz="2000" dirty="0">
                <a:solidFill>
                  <a:srgbClr val="0000CC"/>
                </a:solidFill>
              </a:rPr>
              <a:t>目录。删除目录</a:t>
            </a:r>
            <a:r>
              <a:rPr lang="en-US" altLang="zh-CN" sz="2000" dirty="0" err="1">
                <a:solidFill>
                  <a:srgbClr val="0000CC"/>
                </a:solidFill>
              </a:rPr>
              <a:t>bak</a:t>
            </a:r>
            <a:r>
              <a:rPr lang="zh-CN" altLang="en-US" sz="2000" dirty="0">
                <a:solidFill>
                  <a:srgbClr val="0000CC"/>
                </a:solidFill>
              </a:rPr>
              <a:t>时，如果父目录</a:t>
            </a:r>
            <a:r>
              <a:rPr lang="en-US" altLang="zh-CN" sz="2000" dirty="0">
                <a:solidFill>
                  <a:srgbClr val="0000CC"/>
                </a:solidFill>
              </a:rPr>
              <a:t>dir2</a:t>
            </a:r>
            <a:r>
              <a:rPr lang="zh-CN" altLang="en-US" sz="2000" dirty="0">
                <a:solidFill>
                  <a:srgbClr val="0000CC"/>
                </a:solidFill>
              </a:rPr>
              <a:t>下无其他内容，则一起删除</a:t>
            </a:r>
            <a:r>
              <a:rPr lang="en-US" altLang="zh-CN" sz="2000" dirty="0">
                <a:solidFill>
                  <a:srgbClr val="0000CC"/>
                </a:solidFill>
              </a:rPr>
              <a:t>dir2</a:t>
            </a:r>
            <a:r>
              <a:rPr lang="zh-CN" altLang="en-US" sz="2000" dirty="0">
                <a:solidFill>
                  <a:srgbClr val="0000CC"/>
                </a:solidFill>
              </a:rPr>
              <a:t>目录</a:t>
            </a:r>
          </a:p>
          <a:p>
            <a:pPr lvl="1">
              <a:lnSpc>
                <a:spcPts val="28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</a:t>
            </a:r>
            <a:r>
              <a:rPr lang="en-US" altLang="zh-CN" sz="2000" dirty="0" err="1"/>
              <a:t>rmdir</a:t>
            </a:r>
            <a:r>
              <a:rPr lang="en-US" altLang="zh-CN" sz="2000" dirty="0"/>
              <a:t> -p dir2/</a:t>
            </a:r>
            <a:r>
              <a:rPr lang="en-US" altLang="zh-CN" sz="2000" dirty="0" err="1"/>
              <a:t>bak</a:t>
            </a:r>
            <a:endParaRPr lang="en-US" altLang="zh-CN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rmdir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26"/>
            <a:ext cx="8229600" cy="464347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功能：该命令拷贝文件或目录。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用法：</a:t>
            </a:r>
            <a:r>
              <a:rPr lang="en-US" altLang="zh-CN" sz="2100" dirty="0"/>
              <a:t>cp [</a:t>
            </a:r>
            <a:r>
              <a:rPr lang="zh-CN" altLang="en-US" sz="2100" dirty="0"/>
              <a:t>参数</a:t>
            </a:r>
            <a:r>
              <a:rPr lang="en-US" altLang="zh-CN" sz="2100" dirty="0"/>
              <a:t>] </a:t>
            </a:r>
            <a:r>
              <a:rPr lang="zh-CN" altLang="en-US" sz="2100" dirty="0"/>
              <a:t>源文件 目标文件</a:t>
            </a: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参数</a:t>
            </a:r>
          </a:p>
          <a:p>
            <a:pPr lvl="2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/>
              <a:t>-f</a:t>
            </a:r>
            <a:r>
              <a:rPr lang="zh-CN" altLang="en-US" sz="1800" dirty="0"/>
              <a:t>：如果目标文件或目录存在，先删除它们再拷贝</a:t>
            </a:r>
            <a:r>
              <a:rPr lang="en-US" altLang="zh-CN" sz="1800" dirty="0"/>
              <a:t>(</a:t>
            </a:r>
            <a:r>
              <a:rPr lang="zh-CN" altLang="en-US" sz="1800" dirty="0"/>
              <a:t>即覆盖</a:t>
            </a:r>
            <a:r>
              <a:rPr lang="en-US" altLang="zh-CN" sz="1800" dirty="0"/>
              <a:t>)</a:t>
            </a:r>
            <a:r>
              <a:rPr lang="zh-CN" altLang="en-US" sz="1800" dirty="0"/>
              <a:t>，并且不提示用户。</a:t>
            </a:r>
          </a:p>
          <a:p>
            <a:pPr lvl="2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：如果目标文件或目录存在，提示是否覆盖已有的文件。</a:t>
            </a:r>
          </a:p>
          <a:p>
            <a:pPr lvl="2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/>
              <a:t>-R</a:t>
            </a:r>
            <a:r>
              <a:rPr lang="zh-CN" altLang="en-US" sz="1800" dirty="0"/>
              <a:t>：递归复制目录，即包含目录下的各级子目录。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举例：在当前目录下建立</a:t>
            </a:r>
            <a:r>
              <a:rPr lang="en-US" altLang="zh-CN" sz="1800" dirty="0"/>
              <a:t>dir1</a:t>
            </a:r>
            <a:r>
              <a:rPr lang="zh-CN" altLang="en-US" sz="1800" dirty="0"/>
              <a:t>、</a:t>
            </a:r>
            <a:r>
              <a:rPr lang="en-US" altLang="zh-CN" sz="1800" dirty="0"/>
              <a:t>dir2</a:t>
            </a:r>
            <a:r>
              <a:rPr lang="zh-CN" altLang="en-US" sz="1800" dirty="0"/>
              <a:t>目录，在</a:t>
            </a:r>
            <a:r>
              <a:rPr lang="en-US" altLang="zh-CN" sz="1800" dirty="0"/>
              <a:t>dir1</a:t>
            </a:r>
            <a:r>
              <a:rPr lang="zh-CN" altLang="en-US" sz="1800" dirty="0"/>
              <a:t>中建立</a:t>
            </a:r>
            <a:r>
              <a:rPr lang="en-US" altLang="zh-CN" sz="1800" dirty="0"/>
              <a:t>dir11</a:t>
            </a:r>
            <a:r>
              <a:rPr lang="zh-CN" altLang="en-US" sz="1800" dirty="0"/>
              <a:t>，在</a:t>
            </a:r>
            <a:r>
              <a:rPr lang="en-US" altLang="zh-CN" sz="1800" dirty="0"/>
              <a:t>dir2</a:t>
            </a:r>
            <a:r>
              <a:rPr lang="zh-CN" altLang="en-US" sz="1800" dirty="0"/>
              <a:t>中建立</a:t>
            </a:r>
            <a:r>
              <a:rPr lang="en-US" altLang="zh-CN" sz="1800" dirty="0"/>
              <a:t>dir21</a:t>
            </a:r>
            <a:r>
              <a:rPr lang="zh-CN" altLang="en-US" sz="1800" dirty="0"/>
              <a:t>，拷贝当前目录中的</a:t>
            </a:r>
            <a:r>
              <a:rPr lang="en-US" altLang="zh-CN" sz="1800" dirty="0"/>
              <a:t>dir1</a:t>
            </a:r>
            <a:r>
              <a:rPr lang="zh-CN" altLang="en-US" sz="1800" dirty="0"/>
              <a:t>目录（含子目录）至</a:t>
            </a:r>
            <a:r>
              <a:rPr lang="en-US" altLang="zh-CN" sz="1800" dirty="0"/>
              <a:t>dir2</a:t>
            </a:r>
            <a:r>
              <a:rPr lang="zh-CN" altLang="en-US" sz="1800" dirty="0"/>
              <a:t>中，文件名不变。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</a:t>
            </a:r>
            <a:r>
              <a:rPr lang="en-US" altLang="zh-CN" sz="1800" dirty="0" err="1"/>
              <a:t>mkdir</a:t>
            </a:r>
            <a:r>
              <a:rPr lang="en-US" altLang="zh-CN" sz="1800" dirty="0"/>
              <a:t> </a:t>
            </a:r>
            <a:r>
              <a:rPr lang="en-US" altLang="zh-CN" sz="1800" dirty="0">
                <a:latin typeface="Arial"/>
              </a:rPr>
              <a:t>–</a:t>
            </a:r>
            <a:r>
              <a:rPr lang="en-US" altLang="zh-CN" sz="1800" dirty="0"/>
              <a:t>p dir1/dir11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</a:t>
            </a:r>
            <a:r>
              <a:rPr lang="en-US" altLang="zh-CN" sz="1800" dirty="0" err="1"/>
              <a:t>mkdir</a:t>
            </a:r>
            <a:r>
              <a:rPr lang="en-US" altLang="zh-CN" sz="1800" dirty="0"/>
              <a:t> </a:t>
            </a:r>
            <a:r>
              <a:rPr lang="en-US" altLang="zh-CN" sz="1800" dirty="0">
                <a:latin typeface="Arial"/>
              </a:rPr>
              <a:t>–</a:t>
            </a:r>
            <a:r>
              <a:rPr lang="en-US" altLang="zh-CN" sz="1800" dirty="0"/>
              <a:t>p dir2/dir21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~]#cp </a:t>
            </a:r>
            <a:r>
              <a:rPr lang="en-US" altLang="zh-CN" sz="1800" dirty="0">
                <a:latin typeface="Arial"/>
              </a:rPr>
              <a:t>–</a:t>
            </a:r>
            <a:r>
              <a:rPr lang="en-US" altLang="zh-CN" sz="1800" dirty="0"/>
              <a:t>r dir1 dir2/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35732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cp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74"/>
            <a:ext cx="8229600" cy="5143512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功能：该命令删除文件或目录。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用法：</a:t>
            </a:r>
            <a:r>
              <a:rPr lang="en-US" altLang="zh-CN" sz="1800" dirty="0" err="1"/>
              <a:t>rm</a:t>
            </a:r>
            <a:r>
              <a:rPr lang="en-US" altLang="zh-CN" sz="1800" dirty="0"/>
              <a:t> [</a:t>
            </a:r>
            <a:r>
              <a:rPr lang="zh-CN" altLang="en-US" sz="1800" dirty="0"/>
              <a:t>参数</a:t>
            </a:r>
            <a:r>
              <a:rPr lang="en-US" altLang="zh-CN" sz="1800" dirty="0"/>
              <a:t>] </a:t>
            </a:r>
            <a:r>
              <a:rPr lang="zh-CN" altLang="en-US" sz="1800" dirty="0"/>
              <a:t>文件名或目录名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参数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-f</a:t>
            </a:r>
            <a:r>
              <a:rPr lang="zh-CN" altLang="en-US" sz="1800" dirty="0"/>
              <a:t>：删除文件或目录时不提示用户。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：删除文件或目录时提示用户。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-R</a:t>
            </a:r>
            <a:r>
              <a:rPr lang="zh-CN" altLang="en-US" sz="1800" dirty="0"/>
              <a:t>：递归删除目录，即包含目录下的文件和各级子目录。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举例：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>
                <a:solidFill>
                  <a:srgbClr val="0000CC"/>
                </a:solidFill>
              </a:rPr>
              <a:t>删除当前目录下的所有文件，但子目录和以</a:t>
            </a:r>
            <a:r>
              <a:rPr lang="zh-CN" altLang="en-US" sz="1800" dirty="0">
                <a:solidFill>
                  <a:srgbClr val="0000CC"/>
                </a:solidFill>
                <a:latin typeface="Arial"/>
              </a:rPr>
              <a:t>“</a:t>
            </a:r>
            <a:r>
              <a:rPr lang="en-US" altLang="zh-CN" sz="1800" dirty="0">
                <a:solidFill>
                  <a:srgbClr val="0000CC"/>
                </a:solidFill>
              </a:rPr>
              <a:t>.</a:t>
            </a:r>
            <a:r>
              <a:rPr lang="en-US" altLang="zh-CN" sz="1800" dirty="0">
                <a:solidFill>
                  <a:srgbClr val="0000CC"/>
                </a:solidFill>
                <a:latin typeface="Arial"/>
              </a:rPr>
              <a:t>”</a:t>
            </a:r>
            <a:r>
              <a:rPr lang="zh-CN" altLang="en-US" sz="1800" dirty="0">
                <a:solidFill>
                  <a:srgbClr val="0000CC"/>
                </a:solidFill>
              </a:rPr>
              <a:t>开头的文件</a:t>
            </a:r>
            <a:r>
              <a:rPr lang="en-US" altLang="zh-CN" sz="1800" dirty="0">
                <a:solidFill>
                  <a:srgbClr val="0000CC"/>
                </a:solidFill>
              </a:rPr>
              <a:t>(</a:t>
            </a:r>
            <a:r>
              <a:rPr lang="zh-CN" altLang="en-US" sz="1800" dirty="0">
                <a:solidFill>
                  <a:srgbClr val="0000CC"/>
                </a:solidFill>
              </a:rPr>
              <a:t>即隐含文件</a:t>
            </a:r>
            <a:r>
              <a:rPr lang="en-US" altLang="zh-CN" sz="1800" dirty="0">
                <a:solidFill>
                  <a:srgbClr val="0000CC"/>
                </a:solidFill>
              </a:rPr>
              <a:t>)</a:t>
            </a:r>
            <a:r>
              <a:rPr lang="zh-CN" altLang="en-US" sz="1800" dirty="0">
                <a:solidFill>
                  <a:srgbClr val="0000CC"/>
                </a:solidFill>
              </a:rPr>
              <a:t>不删除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</a:rPr>
              <a:t>root@localhost</a:t>
            </a:r>
            <a:r>
              <a:rPr lang="en-US" altLang="zh-CN" sz="1800" dirty="0">
                <a:solidFill>
                  <a:srgbClr val="C00000"/>
                </a:solidFill>
              </a:rPr>
              <a:t> ~]#</a:t>
            </a:r>
            <a:r>
              <a:rPr lang="en-US" altLang="zh-CN" sz="1800" dirty="0" err="1">
                <a:solidFill>
                  <a:srgbClr val="C00000"/>
                </a:solidFill>
              </a:rPr>
              <a:t>cd</a:t>
            </a:r>
            <a:r>
              <a:rPr lang="en-US" altLang="zh-CN" sz="1800" dirty="0">
                <a:solidFill>
                  <a:srgbClr val="C00000"/>
                </a:solidFill>
              </a:rPr>
              <a:t> dir1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</a:rPr>
              <a:t>root@localhost</a:t>
            </a:r>
            <a:r>
              <a:rPr lang="en-US" altLang="zh-CN" sz="1800" dirty="0">
                <a:solidFill>
                  <a:srgbClr val="C00000"/>
                </a:solidFill>
              </a:rPr>
              <a:t> dir1]#</a:t>
            </a:r>
            <a:r>
              <a:rPr lang="en-US" altLang="zh-CN" sz="1800" dirty="0" err="1">
                <a:solidFill>
                  <a:srgbClr val="C00000"/>
                </a:solidFill>
              </a:rPr>
              <a:t>rm</a:t>
            </a:r>
            <a:r>
              <a:rPr lang="en-US" altLang="zh-CN" sz="1800" dirty="0">
                <a:solidFill>
                  <a:srgbClr val="C00000"/>
                </a:solidFill>
              </a:rPr>
              <a:t> *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>
                <a:solidFill>
                  <a:srgbClr val="0000CC"/>
                </a:solidFill>
              </a:rPr>
              <a:t>删除当前目录下的子目录</a:t>
            </a:r>
            <a:r>
              <a:rPr lang="en-US" altLang="zh-CN" sz="1800" dirty="0">
                <a:solidFill>
                  <a:srgbClr val="0000CC"/>
                </a:solidFill>
              </a:rPr>
              <a:t>dir11</a:t>
            </a:r>
            <a:r>
              <a:rPr lang="zh-CN" altLang="en-US" sz="1800" dirty="0">
                <a:solidFill>
                  <a:srgbClr val="0000CC"/>
                </a:solidFill>
              </a:rPr>
              <a:t>，包含其下的所有文件和子目录，并且不提示用户确认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800" dirty="0"/>
              <a:t>	</a:t>
            </a:r>
            <a:r>
              <a:rPr lang="zh-CN" altLang="en-US" sz="1800" dirty="0" smtClean="0"/>
              <a:t>   </a:t>
            </a:r>
            <a:r>
              <a:rPr lang="en-US" altLang="zh-CN" sz="1800" dirty="0" smtClean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dir1]#</a:t>
            </a:r>
            <a:r>
              <a:rPr lang="en-US" altLang="zh-CN" sz="1800" dirty="0" err="1"/>
              <a:t>rm</a:t>
            </a:r>
            <a:r>
              <a:rPr lang="en-US" altLang="zh-CN" sz="1800" dirty="0"/>
              <a:t> </a:t>
            </a:r>
            <a:r>
              <a:rPr lang="en-US" altLang="zh-CN" sz="1800" dirty="0">
                <a:latin typeface="Arial"/>
              </a:rPr>
              <a:t>–</a:t>
            </a:r>
            <a:r>
              <a:rPr lang="en-US" altLang="zh-CN" sz="1800" dirty="0" err="1"/>
              <a:t>rf</a:t>
            </a:r>
            <a:r>
              <a:rPr lang="en-US" altLang="zh-CN" sz="1800" dirty="0"/>
              <a:t> dir11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35732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rm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4291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100" dirty="0"/>
              <a:t>功能：移动文件或目录，也可以用来更改文件名或目录名。</a:t>
            </a:r>
          </a:p>
          <a:p>
            <a:pPr>
              <a:spcBef>
                <a:spcPts val="600"/>
              </a:spcBef>
            </a:pPr>
            <a:r>
              <a:rPr lang="zh-CN" altLang="en-US" sz="2100" dirty="0"/>
              <a:t>用法：</a:t>
            </a:r>
            <a:r>
              <a:rPr lang="en-US" altLang="zh-CN" sz="2100" dirty="0" err="1"/>
              <a:t>mv</a:t>
            </a:r>
            <a:r>
              <a:rPr lang="en-US" altLang="zh-CN" sz="2100" dirty="0"/>
              <a:t> [</a:t>
            </a:r>
            <a:r>
              <a:rPr lang="zh-CN" altLang="en-US" sz="2100" dirty="0"/>
              <a:t>参数</a:t>
            </a:r>
            <a:r>
              <a:rPr lang="en-US" altLang="zh-CN" sz="2100" dirty="0"/>
              <a:t>] </a:t>
            </a:r>
            <a:r>
              <a:rPr lang="zh-CN" altLang="en-US" sz="2100" dirty="0"/>
              <a:t>源文件或目录 目标文件或目录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参数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：如果目标文件或目录存在时，提示是否覆盖目标文件或目录。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-f</a:t>
            </a:r>
            <a:r>
              <a:rPr lang="zh-CN" altLang="en-US" sz="1800" dirty="0"/>
              <a:t>：不论目标文件或目录是否存在，均不提示是否覆盖目标文件或目录。</a:t>
            </a:r>
          </a:p>
          <a:p>
            <a:pPr>
              <a:spcBef>
                <a:spcPts val="600"/>
              </a:spcBef>
            </a:pPr>
            <a:r>
              <a:rPr lang="zh-CN" altLang="en-US" sz="2100" dirty="0"/>
              <a:t>举例：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>
                <a:solidFill>
                  <a:srgbClr val="0000CC"/>
                </a:solidFill>
              </a:rPr>
              <a:t>将</a:t>
            </a:r>
            <a:r>
              <a:rPr lang="en-US" altLang="zh-CN" sz="2000" dirty="0">
                <a:solidFill>
                  <a:srgbClr val="0000CC"/>
                </a:solidFill>
              </a:rPr>
              <a:t>test</a:t>
            </a:r>
            <a:r>
              <a:rPr lang="zh-CN" altLang="en-US" sz="2000" dirty="0">
                <a:solidFill>
                  <a:srgbClr val="0000CC"/>
                </a:solidFill>
              </a:rPr>
              <a:t>更名为</a:t>
            </a:r>
            <a:r>
              <a:rPr lang="en-US" altLang="zh-CN" sz="2000" dirty="0" err="1">
                <a:solidFill>
                  <a:srgbClr val="0000CC"/>
                </a:solidFill>
              </a:rPr>
              <a:t>ztest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/>
              <a:t>	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</a:t>
            </a:r>
            <a:r>
              <a:rPr lang="en-US" altLang="zh-CN" sz="2000" dirty="0" err="1"/>
              <a:t>mv</a:t>
            </a:r>
            <a:r>
              <a:rPr lang="en-US" altLang="zh-CN" sz="2000" dirty="0"/>
              <a:t> test </a:t>
            </a:r>
            <a:r>
              <a:rPr lang="en-US" altLang="zh-CN" sz="2000" dirty="0" err="1"/>
              <a:t>ztest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2000" dirty="0">
                <a:solidFill>
                  <a:srgbClr val="0000CC"/>
                </a:solidFill>
              </a:rPr>
              <a:t>把当前目录下的</a:t>
            </a:r>
            <a:r>
              <a:rPr lang="en-US" altLang="zh-CN" sz="2000" dirty="0" err="1">
                <a:solidFill>
                  <a:srgbClr val="0000CC"/>
                </a:solidFill>
              </a:rPr>
              <a:t>ztest</a:t>
            </a:r>
            <a:r>
              <a:rPr lang="zh-CN" altLang="en-US" sz="2000" dirty="0">
                <a:solidFill>
                  <a:srgbClr val="0000CC"/>
                </a:solidFill>
              </a:rPr>
              <a:t>移动到</a:t>
            </a:r>
            <a:r>
              <a:rPr lang="en-US" altLang="zh-CN" sz="2000" dirty="0">
                <a:solidFill>
                  <a:srgbClr val="0000CC"/>
                </a:solidFill>
              </a:rPr>
              <a:t>dir1</a:t>
            </a:r>
            <a:r>
              <a:rPr lang="zh-CN" altLang="en-US" sz="2000" dirty="0">
                <a:solidFill>
                  <a:srgbClr val="0000CC"/>
                </a:solidFill>
              </a:rPr>
              <a:t>目录下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</a:t>
            </a:r>
            <a:r>
              <a:rPr lang="en-US" altLang="zh-CN" sz="2000" dirty="0" err="1"/>
              <a:t>mv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ztest</a:t>
            </a:r>
            <a:r>
              <a:rPr lang="en-US" altLang="zh-CN" sz="2000" dirty="0"/>
              <a:t>  dir1/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57163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25"/>
            <a:ext cx="8229600" cy="481964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fr-FR" sz="2100" dirty="0"/>
              <a:t>功能：该命令查找文件所在的目录。</a:t>
            </a:r>
          </a:p>
          <a:p>
            <a:pPr>
              <a:spcBef>
                <a:spcPts val="600"/>
              </a:spcBef>
            </a:pPr>
            <a:r>
              <a:rPr lang="zh-CN" altLang="fr-FR" sz="2100" dirty="0"/>
              <a:t>用法：</a:t>
            </a:r>
            <a:r>
              <a:rPr lang="en-US" altLang="zh-CN" sz="2100" dirty="0"/>
              <a:t>find </a:t>
            </a:r>
            <a:r>
              <a:rPr lang="zh-CN" altLang="en-US" sz="2100" dirty="0"/>
              <a:t>路径 匹配表达式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路径：可以是多个路径，路径之间用空格隔开。查找时，会递归到子目录。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匹配表达式：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-name</a:t>
            </a:r>
            <a:r>
              <a:rPr lang="zh-CN" altLang="en-US" sz="1800" dirty="0"/>
              <a:t>：指明要查找的文件名，支持通配符</a:t>
            </a:r>
            <a:r>
              <a:rPr lang="zh-CN" altLang="en-US" sz="1800" dirty="0">
                <a:latin typeface="Arial"/>
              </a:rPr>
              <a:t>“</a:t>
            </a:r>
            <a:r>
              <a:rPr lang="zh-CN" altLang="en-US" sz="1800" dirty="0"/>
              <a:t>*</a:t>
            </a:r>
            <a:r>
              <a:rPr lang="zh-CN" altLang="en-US" sz="1800" dirty="0">
                <a:latin typeface="Arial"/>
              </a:rPr>
              <a:t>”</a:t>
            </a:r>
            <a:r>
              <a:rPr lang="zh-CN" altLang="en-US" sz="1800" dirty="0"/>
              <a:t>和</a:t>
            </a:r>
            <a:r>
              <a:rPr lang="zh-CN" altLang="en-US" sz="1800" dirty="0">
                <a:latin typeface="Arial"/>
              </a:rPr>
              <a:t>“</a:t>
            </a:r>
            <a:r>
              <a:rPr lang="zh-CN" altLang="en-US" sz="1800" dirty="0"/>
              <a:t>？</a:t>
            </a:r>
            <a:r>
              <a:rPr lang="zh-CN" altLang="en-US" sz="1800" dirty="0">
                <a:latin typeface="Arial"/>
              </a:rPr>
              <a:t>”</a:t>
            </a:r>
            <a:r>
              <a:rPr lang="zh-CN" altLang="en-US" sz="1800" dirty="0"/>
              <a:t>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-user username</a:t>
            </a:r>
            <a:r>
              <a:rPr lang="zh-CN" altLang="en-US" sz="1800" dirty="0"/>
              <a:t>：查找文件的拥有者为</a:t>
            </a:r>
            <a:r>
              <a:rPr lang="en-US" altLang="zh-CN" sz="1800" dirty="0"/>
              <a:t>username</a:t>
            </a:r>
            <a:r>
              <a:rPr lang="zh-CN" altLang="en-US" sz="1800" dirty="0"/>
              <a:t>的文件。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-group </a:t>
            </a:r>
            <a:r>
              <a:rPr lang="en-US" altLang="zh-CN" sz="1800" dirty="0" err="1"/>
              <a:t>grpname</a:t>
            </a:r>
            <a:r>
              <a:rPr lang="zh-CN" altLang="en-US" sz="1800" dirty="0"/>
              <a:t>：查找文件的所属组为</a:t>
            </a:r>
            <a:r>
              <a:rPr lang="en-US" altLang="zh-CN" sz="1800" dirty="0" err="1"/>
              <a:t>grpname</a:t>
            </a:r>
            <a:r>
              <a:rPr lang="zh-CN" altLang="en-US" sz="1800" dirty="0"/>
              <a:t>的文件。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atime</a:t>
            </a:r>
            <a:r>
              <a:rPr lang="en-US" altLang="zh-CN" sz="1800" dirty="0"/>
              <a:t> n</a:t>
            </a:r>
            <a:r>
              <a:rPr lang="zh-CN" altLang="en-US" sz="1800" dirty="0"/>
              <a:t>：指明查找前</a:t>
            </a:r>
            <a:r>
              <a:rPr lang="en-US" altLang="zh-CN" sz="1800" dirty="0"/>
              <a:t>n</a:t>
            </a:r>
            <a:r>
              <a:rPr lang="zh-CN" altLang="en-US" sz="1800" dirty="0"/>
              <a:t>天访问过的文件</a:t>
            </a:r>
            <a:r>
              <a:rPr lang="en-US" altLang="zh-CN" sz="1800" dirty="0"/>
              <a:t>(</a:t>
            </a:r>
            <a:r>
              <a:rPr lang="zh-CN" altLang="en-US" sz="1800" dirty="0"/>
              <a:t>仅第</a:t>
            </a:r>
            <a:r>
              <a:rPr lang="en-US" altLang="zh-CN" sz="1800" dirty="0"/>
              <a:t>n</a:t>
            </a:r>
            <a:r>
              <a:rPr lang="zh-CN" altLang="en-US" sz="1800" dirty="0"/>
              <a:t>天这一天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atime</a:t>
            </a:r>
            <a:r>
              <a:rPr lang="en-US" altLang="zh-CN" sz="1800" dirty="0"/>
              <a:t> +n</a:t>
            </a:r>
            <a:r>
              <a:rPr lang="zh-CN" altLang="en-US" sz="1800" dirty="0"/>
              <a:t>：指明查找前</a:t>
            </a:r>
            <a:r>
              <a:rPr lang="en-US" altLang="zh-CN" sz="1800" dirty="0"/>
              <a:t>n</a:t>
            </a:r>
            <a:r>
              <a:rPr lang="zh-CN" altLang="en-US" sz="1800" dirty="0"/>
              <a:t>天之前访问过的文件。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atime</a:t>
            </a:r>
            <a:r>
              <a:rPr lang="en-US" altLang="zh-CN" sz="1800" dirty="0"/>
              <a:t> -n</a:t>
            </a:r>
            <a:r>
              <a:rPr lang="zh-CN" altLang="en-US" sz="1800" dirty="0"/>
              <a:t>：指明查找前</a:t>
            </a:r>
            <a:r>
              <a:rPr lang="en-US" altLang="zh-CN" sz="1800" dirty="0"/>
              <a:t>n</a:t>
            </a:r>
            <a:r>
              <a:rPr lang="zh-CN" altLang="en-US" sz="1800" dirty="0"/>
              <a:t>天之后访问过的文件。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-size n</a:t>
            </a:r>
            <a:r>
              <a:rPr lang="zh-CN" altLang="en-US" sz="1800" dirty="0"/>
              <a:t>：指明查找文件大小为</a:t>
            </a:r>
            <a:r>
              <a:rPr lang="en-US" altLang="zh-CN" sz="1800" dirty="0"/>
              <a:t>n</a:t>
            </a:r>
            <a:r>
              <a:rPr lang="zh-CN" altLang="en-US" sz="1800" dirty="0"/>
              <a:t>块</a:t>
            </a:r>
            <a:r>
              <a:rPr lang="en-US" altLang="zh-CN" sz="1800" dirty="0"/>
              <a:t>(block)</a:t>
            </a:r>
            <a:r>
              <a:rPr lang="zh-CN" altLang="en-US" sz="1800" dirty="0"/>
              <a:t>的文件。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-print</a:t>
            </a:r>
            <a:r>
              <a:rPr lang="zh-CN" altLang="en-US" sz="1800" dirty="0"/>
              <a:t>：搜索结果输出到标准设备。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7624" y="1484784"/>
            <a:ext cx="7000924" cy="39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</a:rPr>
              <a:t>Linux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操作系统</a:t>
            </a:r>
            <a:endParaRPr lang="en-US" altLang="zh-CN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常用操作命令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的文本编辑器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Linux </a:t>
            </a:r>
            <a:r>
              <a:rPr lang="en-US" altLang="zh-CN" sz="3200" b="1" kern="0" dirty="0" err="1" smtClean="0">
                <a:solidFill>
                  <a:srgbClr val="000008"/>
                </a:solidFill>
                <a:latin typeface="+mn-lt"/>
                <a:ea typeface="+mn-ea"/>
              </a:rPr>
              <a:t>gcc</a:t>
            </a:r>
            <a:r>
              <a:rPr lang="zh-CN" altLang="en-US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编译器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chemeClr val="accent3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Make</a:t>
            </a:r>
            <a:r>
              <a:rPr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命令和</a:t>
            </a:r>
            <a:r>
              <a:rPr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Makefile</a:t>
            </a:r>
            <a:r>
              <a:rPr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工程管理</a:t>
            </a:r>
            <a:endParaRPr lang="en-US" altLang="zh-CN" sz="3200" b="1" kern="0" dirty="0" smtClean="0">
              <a:solidFill>
                <a:schemeClr val="accent3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chemeClr val="accent3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Linux Shell</a:t>
            </a:r>
            <a:r>
              <a:rPr kumimoji="0"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编程</a:t>
            </a:r>
            <a:endParaRPr kumimoji="0" lang="en-US" altLang="zh-CN" sz="3200" b="1" kern="0" dirty="0" smtClean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1043608" y="16808"/>
            <a:ext cx="688597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US" altLang="zh-CN" sz="3600" b="1" kern="0" dirty="0" smtClean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Linux</a:t>
            </a:r>
            <a:r>
              <a:rPr lang="zh-CN" altLang="en-US" sz="3600" b="1" kern="0" dirty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程序开发基础</a:t>
            </a:r>
            <a:endParaRPr lang="zh-CN" altLang="en-US" sz="3600" b="1" kern="0" dirty="0" smtClean="0">
              <a:solidFill>
                <a:srgbClr val="000008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36486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举例：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lt"/>
                <a:ea typeface="+mn-ea"/>
              </a:rPr>
              <a:t>从根目录起查找文件名的前四个字母为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lt"/>
                <a:ea typeface="+mn-ea"/>
              </a:rPr>
              <a:t>test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lt"/>
                <a:ea typeface="+mn-ea"/>
              </a:rPr>
              <a:t>的文件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root@localhost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 /]#find / -name test*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lt"/>
                <a:ea typeface="+mn-ea"/>
              </a:rPr>
              <a:t>在目录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lt"/>
                <a:ea typeface="+mn-ea"/>
              </a:rPr>
              <a:t>/dev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lt"/>
                <a:ea typeface="+mn-ea"/>
              </a:rPr>
              <a:t>中查找所属组为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lt"/>
                <a:ea typeface="+mn-ea"/>
              </a:rPr>
              <a:t>tty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lt"/>
                <a:ea typeface="+mn-ea"/>
              </a:rPr>
              <a:t>的文件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root@localhost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 /]#find /dev -group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tty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63"/>
            <a:ext cx="8229600" cy="42481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功能：该命令查找文件中包含有指定字符串的行。文件名可以使用通配符*和</a:t>
            </a:r>
            <a:r>
              <a:rPr lang="en-US" altLang="zh-CN" sz="2000" dirty="0"/>
              <a:t>?</a:t>
            </a:r>
            <a:r>
              <a:rPr lang="zh-CN" altLang="en-US" sz="2000" dirty="0"/>
              <a:t>，如果要查找的字符串带空格，可以使用单引号或双引号括起来。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用法：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[</a:t>
            </a:r>
            <a:r>
              <a:rPr lang="zh-CN" altLang="en-US" sz="2000" dirty="0"/>
              <a:t>参数</a:t>
            </a:r>
            <a:r>
              <a:rPr lang="en-US" altLang="zh-CN" sz="2000" dirty="0"/>
              <a:t>]  </a:t>
            </a:r>
            <a:r>
              <a:rPr lang="zh-CN" altLang="en-US" sz="2000" dirty="0"/>
              <a:t>要查找的字符串  文件名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参数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-num</a:t>
            </a:r>
            <a:r>
              <a:rPr lang="zh-CN" altLang="en-US" sz="1800" dirty="0"/>
              <a:t>：输出匹配行前后各</a:t>
            </a:r>
            <a:r>
              <a:rPr lang="en-US" altLang="zh-CN" sz="1800" dirty="0"/>
              <a:t>num</a:t>
            </a:r>
            <a:r>
              <a:rPr lang="zh-CN" altLang="en-US" sz="1800" dirty="0"/>
              <a:t>行的内容。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-b</a:t>
            </a:r>
            <a:r>
              <a:rPr lang="zh-CN" altLang="en-US" sz="1800" dirty="0"/>
              <a:t>：显示匹配查找条件的行距离文件开头有多少字节。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-c</a:t>
            </a:r>
            <a:r>
              <a:rPr lang="zh-CN" altLang="en-US" sz="1800" dirty="0"/>
              <a:t>：显示文件中包含有指定字符串的行的个数，但不显示内容。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举例：在文件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中查找所有含有字符串</a:t>
            </a:r>
            <a:r>
              <a:rPr lang="zh-CN" altLang="en-US" sz="2000" dirty="0">
                <a:latin typeface="Arial"/>
              </a:rPr>
              <a:t>“</a:t>
            </a:r>
            <a:r>
              <a:rPr lang="en-US" altLang="zh-CN" sz="2000" dirty="0" err="1"/>
              <a:t>int</a:t>
            </a:r>
            <a:r>
              <a:rPr lang="en-US" altLang="zh-CN" sz="2000" dirty="0">
                <a:latin typeface="Arial"/>
              </a:rPr>
              <a:t>”</a:t>
            </a:r>
            <a:r>
              <a:rPr lang="zh-CN" altLang="en-US" sz="2000" dirty="0"/>
              <a:t>的行，如果找到，显示该行及该行前后各</a:t>
            </a:r>
            <a:r>
              <a:rPr lang="en-US" altLang="zh-CN" sz="2000" dirty="0"/>
              <a:t>2</a:t>
            </a:r>
            <a:r>
              <a:rPr lang="zh-CN" altLang="en-US" sz="2000" dirty="0"/>
              <a:t>行的内容。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[</a:t>
            </a:r>
            <a:r>
              <a:rPr lang="en-US" altLang="zh-CN" sz="2000" dirty="0" err="1">
                <a:solidFill>
                  <a:srgbClr val="C00000"/>
                </a:solidFill>
              </a:rPr>
              <a:t>root@localhost</a:t>
            </a:r>
            <a:r>
              <a:rPr lang="en-US" altLang="zh-CN" sz="2000" dirty="0">
                <a:solidFill>
                  <a:srgbClr val="C00000"/>
                </a:solidFill>
              </a:rPr>
              <a:t> ~]#</a:t>
            </a:r>
            <a:r>
              <a:rPr lang="en-US" altLang="zh-CN" sz="2000" dirty="0" err="1">
                <a:solidFill>
                  <a:srgbClr val="C00000"/>
                </a:solidFill>
              </a:rPr>
              <a:t>grep</a:t>
            </a:r>
            <a:r>
              <a:rPr lang="en-US" altLang="zh-CN" sz="2000" dirty="0">
                <a:solidFill>
                  <a:srgbClr val="C00000"/>
                </a:solidFill>
              </a:rPr>
              <a:t> -2 </a:t>
            </a:r>
            <a:r>
              <a:rPr lang="en-US" altLang="zh-CN" sz="2000" dirty="0" err="1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test.c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71678"/>
            <a:ext cx="8229600" cy="2714644"/>
          </a:xfrm>
        </p:spPr>
        <p:txBody>
          <a:bodyPr/>
          <a:lstStyle/>
          <a:p>
            <a:r>
              <a:rPr lang="zh-CN" altLang="en-US" dirty="0"/>
              <a:t>功能：该命令确定程序的具体位置。</a:t>
            </a:r>
          </a:p>
          <a:p>
            <a:r>
              <a:rPr lang="zh-CN" altLang="en-US" dirty="0"/>
              <a:t>用法：</a:t>
            </a:r>
            <a:r>
              <a:rPr lang="en-US" altLang="zh-CN" dirty="0"/>
              <a:t>which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程序名</a:t>
            </a:r>
          </a:p>
          <a:p>
            <a:r>
              <a:rPr lang="zh-CN" altLang="en-US" dirty="0"/>
              <a:t>举例：输出</a:t>
            </a:r>
            <a:r>
              <a:rPr lang="en-US" altLang="zh-CN" dirty="0"/>
              <a:t>find</a:t>
            </a:r>
            <a:r>
              <a:rPr lang="zh-CN" altLang="en-US" dirty="0"/>
              <a:t>命令所处的位置。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root@localhost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~]#which find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usr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/bin/find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229600" cy="41052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100" dirty="0"/>
              <a:t>功能：该命令显示文件或目录的各种信息。</a:t>
            </a:r>
          </a:p>
          <a:p>
            <a:pPr>
              <a:spcBef>
                <a:spcPts val="600"/>
              </a:spcBef>
            </a:pPr>
            <a:r>
              <a:rPr lang="zh-CN" altLang="en-US" sz="2100" dirty="0"/>
              <a:t>用法</a:t>
            </a:r>
            <a:r>
              <a:rPr lang="zh-CN" altLang="sv-SE" sz="2100" dirty="0"/>
              <a:t>：</a:t>
            </a:r>
            <a:r>
              <a:rPr lang="sv-SE" altLang="zh-CN" sz="2100" dirty="0"/>
              <a:t>stat </a:t>
            </a:r>
            <a:r>
              <a:rPr lang="zh-CN" altLang="sv-SE" sz="2100" dirty="0"/>
              <a:t>文件名</a:t>
            </a:r>
          </a:p>
          <a:p>
            <a:pPr>
              <a:spcBef>
                <a:spcPts val="600"/>
              </a:spcBef>
            </a:pPr>
            <a:r>
              <a:rPr lang="zh-CN" altLang="sv-SE" sz="2100" dirty="0"/>
              <a:t>举例：显示文件</a:t>
            </a:r>
            <a:r>
              <a:rPr lang="en-US" altLang="zh-CN" sz="2100" dirty="0" err="1"/>
              <a:t>passwd</a:t>
            </a:r>
            <a:r>
              <a:rPr lang="zh-CN" altLang="en-US" sz="2100" dirty="0"/>
              <a:t>的文件大小、文件权限、文件所有者、所属组、被访问时间、修改时间、变更时间等内容。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</a:rPr>
              <a:t>root@localhost</a:t>
            </a:r>
            <a:r>
              <a:rPr lang="en-US" altLang="zh-CN" sz="1800" dirty="0">
                <a:solidFill>
                  <a:srgbClr val="C00000"/>
                </a:solidFill>
              </a:rPr>
              <a:t> ~]# stat /etc/</a:t>
            </a:r>
            <a:r>
              <a:rPr lang="en-US" altLang="zh-CN" sz="1800" dirty="0" err="1">
                <a:solidFill>
                  <a:srgbClr val="C00000"/>
                </a:solidFill>
              </a:rPr>
              <a:t>passwd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File: </a:t>
            </a:r>
            <a:r>
              <a:rPr lang="en-US" altLang="zh-CN" sz="1800" dirty="0">
                <a:solidFill>
                  <a:srgbClr val="C00000"/>
                </a:solidFill>
                <a:latin typeface="Arial"/>
              </a:rPr>
              <a:t>“</a:t>
            </a:r>
            <a:r>
              <a:rPr lang="en-US" altLang="zh-CN" sz="1800" dirty="0">
                <a:solidFill>
                  <a:srgbClr val="C00000"/>
                </a:solidFill>
              </a:rPr>
              <a:t>/etc/</a:t>
            </a:r>
            <a:r>
              <a:rPr lang="en-US" altLang="zh-CN" sz="1800" dirty="0" err="1">
                <a:solidFill>
                  <a:srgbClr val="C00000"/>
                </a:solidFill>
              </a:rPr>
              <a:t>passwd</a:t>
            </a:r>
            <a:r>
              <a:rPr lang="en-US" altLang="zh-CN" sz="1800" dirty="0">
                <a:solidFill>
                  <a:srgbClr val="C00000"/>
                </a:solidFill>
                <a:latin typeface="Arial"/>
              </a:rPr>
              <a:t>”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Size: 1881         Blocks: 16      IO Block: 4096   </a:t>
            </a:r>
            <a:r>
              <a:rPr lang="zh-CN" altLang="en-US" sz="1800" dirty="0">
                <a:solidFill>
                  <a:srgbClr val="C00000"/>
                </a:solidFill>
              </a:rPr>
              <a:t>一般文件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Device: fd00h/64768d    </a:t>
            </a:r>
            <a:r>
              <a:rPr lang="en-US" altLang="zh-CN" sz="1800" dirty="0" err="1">
                <a:solidFill>
                  <a:srgbClr val="C00000"/>
                </a:solidFill>
              </a:rPr>
              <a:t>Inode</a:t>
            </a:r>
            <a:r>
              <a:rPr lang="en-US" altLang="zh-CN" sz="1800" dirty="0">
                <a:solidFill>
                  <a:srgbClr val="C00000"/>
                </a:solidFill>
              </a:rPr>
              <a:t>: 1803507     Links: 1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Access: (0644/-</a:t>
            </a:r>
            <a:r>
              <a:rPr lang="en-US" altLang="zh-CN" sz="1800" dirty="0" err="1">
                <a:solidFill>
                  <a:srgbClr val="C00000"/>
                </a:solidFill>
              </a:rPr>
              <a:t>rw</a:t>
            </a:r>
            <a:r>
              <a:rPr lang="en-US" altLang="zh-CN" sz="1800" dirty="0">
                <a:solidFill>
                  <a:srgbClr val="C00000"/>
                </a:solidFill>
              </a:rPr>
              <a:t>-r--r--)  </a:t>
            </a:r>
            <a:r>
              <a:rPr lang="en-US" altLang="zh-CN" sz="1800" dirty="0" err="1">
                <a:solidFill>
                  <a:srgbClr val="C00000"/>
                </a:solidFill>
              </a:rPr>
              <a:t>Uid</a:t>
            </a:r>
            <a:r>
              <a:rPr lang="en-US" altLang="zh-CN" sz="1800" dirty="0">
                <a:solidFill>
                  <a:srgbClr val="C00000"/>
                </a:solidFill>
              </a:rPr>
              <a:t>: (0/ root)   </a:t>
            </a:r>
            <a:r>
              <a:rPr lang="en-US" altLang="zh-CN" sz="1800" dirty="0" err="1">
                <a:solidFill>
                  <a:srgbClr val="C00000"/>
                </a:solidFill>
              </a:rPr>
              <a:t>Gid</a:t>
            </a:r>
            <a:r>
              <a:rPr lang="en-US" altLang="zh-CN" sz="1800" dirty="0">
                <a:solidFill>
                  <a:srgbClr val="C00000"/>
                </a:solidFill>
              </a:rPr>
              <a:t>: (0/root)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Access: 2009-09-08 10:31:20.000000000 +0800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Modify: 2009-07-09 14:03:30.000000000 +0800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Change: 2009-07-09 14:03:30.000000000 +0800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stat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56054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文件及目录操作命令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857364"/>
            <a:ext cx="6115064" cy="2462217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/>
              <a:t>cat</a:t>
            </a:r>
            <a:r>
              <a:rPr lang="zh-CN" altLang="en-US" sz="2400" dirty="0"/>
              <a:t>命令：显示文件的内容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/>
              <a:t>more</a:t>
            </a:r>
            <a:r>
              <a:rPr lang="zh-CN" altLang="en-US" sz="2400" dirty="0"/>
              <a:t>命令：逐页显示文件中的内容 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/>
              <a:t>less</a:t>
            </a:r>
            <a:r>
              <a:rPr lang="zh-CN" altLang="en-US" sz="2400" dirty="0"/>
              <a:t>命令：逐页显示文件中的内容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/>
              <a:t>head</a:t>
            </a:r>
            <a:r>
              <a:rPr lang="zh-CN" altLang="en-US" sz="2400" dirty="0"/>
              <a:t>命令：显示文件的前几行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/>
              <a:t>tail</a:t>
            </a:r>
            <a:r>
              <a:rPr lang="zh-CN" altLang="en-US" sz="2400" dirty="0"/>
              <a:t>命令：显示文件的末尾几行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99592" y="188640"/>
            <a:ext cx="280831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显示命令</a:t>
            </a:r>
            <a:endParaRPr lang="zh-CN" altLang="en-US" b="1" dirty="0">
              <a:solidFill>
                <a:srgbClr val="00000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99592" y="188640"/>
            <a:ext cx="280831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显示命令</a:t>
            </a:r>
            <a:endParaRPr lang="zh-CN" altLang="en-US" b="1" dirty="0">
              <a:solidFill>
                <a:srgbClr val="00000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4" y="1966915"/>
            <a:ext cx="8229600" cy="2747969"/>
          </a:xfrm>
        </p:spPr>
        <p:txBody>
          <a:bodyPr/>
          <a:lstStyle/>
          <a:p>
            <a:r>
              <a:rPr lang="zh-CN" altLang="en-US" dirty="0"/>
              <a:t>功能：该命令显示文件的内容。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用法：</a:t>
            </a:r>
            <a:r>
              <a:rPr lang="en-US" altLang="zh-CN" dirty="0">
                <a:solidFill>
                  <a:srgbClr val="C00000"/>
                </a:solidFill>
              </a:rPr>
              <a:t>cat </a:t>
            </a:r>
            <a:r>
              <a:rPr lang="zh-CN" altLang="en-US" dirty="0">
                <a:solidFill>
                  <a:srgbClr val="C00000"/>
                </a:solidFill>
              </a:rPr>
              <a:t>文件名</a:t>
            </a:r>
            <a:r>
              <a:rPr lang="en-US" altLang="zh-CN" dirty="0">
                <a:solidFill>
                  <a:srgbClr val="C00000"/>
                </a:solidFill>
              </a:rPr>
              <a:t>1 </a:t>
            </a:r>
            <a:r>
              <a:rPr lang="zh-CN" altLang="en-US" dirty="0">
                <a:solidFill>
                  <a:srgbClr val="C00000"/>
                </a:solidFill>
              </a:rPr>
              <a:t>文件名</a:t>
            </a:r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Arial"/>
              </a:rPr>
              <a:t>…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举例：把文件</a:t>
            </a:r>
            <a:r>
              <a:rPr lang="en-US" altLang="zh-CN" dirty="0" err="1"/>
              <a:t>test.c</a:t>
            </a:r>
            <a:r>
              <a:rPr lang="zh-CN" altLang="en-US" dirty="0"/>
              <a:t>、</a:t>
            </a:r>
            <a:r>
              <a:rPr lang="en-US" altLang="zh-CN" dirty="0"/>
              <a:t>test1.c</a:t>
            </a:r>
            <a:r>
              <a:rPr lang="zh-CN" altLang="en-US" dirty="0"/>
              <a:t>等的内容在标准的输出设备上显示出来。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~]#cat </a:t>
            </a:r>
            <a:r>
              <a:rPr lang="en-US" altLang="zh-CN" dirty="0" err="1"/>
              <a:t>test.c</a:t>
            </a:r>
            <a:r>
              <a:rPr lang="en-US" altLang="zh-CN" dirty="0"/>
              <a:t> test1.c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99592" y="188640"/>
            <a:ext cx="280831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显示命令</a:t>
            </a:r>
            <a:endParaRPr lang="zh-CN" altLang="en-US" b="1" dirty="0">
              <a:solidFill>
                <a:srgbClr val="00000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4" y="1857364"/>
            <a:ext cx="7901014" cy="292895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功能：该命令逐页显示文件中的内容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文件太长，用</a:t>
            </a:r>
            <a:r>
              <a:rPr lang="en-US" altLang="zh-CN" sz="2000" dirty="0"/>
              <a:t>cat</a:t>
            </a:r>
            <a:r>
              <a:rPr lang="zh-CN" altLang="en-US" sz="2000" dirty="0"/>
              <a:t>命令只能看到文件的最后一页，而用</a:t>
            </a:r>
            <a:r>
              <a:rPr lang="en-US" altLang="zh-CN" sz="2000" dirty="0"/>
              <a:t>more</a:t>
            </a:r>
            <a:r>
              <a:rPr lang="zh-CN" altLang="en-US" sz="2000" dirty="0"/>
              <a:t>命令时可以一页一页地显示。执行</a:t>
            </a:r>
            <a:r>
              <a:rPr lang="en-US" altLang="zh-CN" sz="2000" dirty="0"/>
              <a:t>more</a:t>
            </a:r>
            <a:r>
              <a:rPr lang="zh-CN" altLang="en-US" sz="2000" dirty="0"/>
              <a:t>命令后，进入</a:t>
            </a:r>
            <a:r>
              <a:rPr lang="en-US" altLang="zh-CN" sz="2000" dirty="0"/>
              <a:t>more</a:t>
            </a:r>
            <a:r>
              <a:rPr lang="zh-CN" altLang="en-US" sz="2000" dirty="0"/>
              <a:t>状态，用</a:t>
            </a:r>
            <a:r>
              <a:rPr lang="en-US" altLang="zh-CN" sz="2000" dirty="0"/>
              <a:t>【Enter】</a:t>
            </a:r>
            <a:r>
              <a:rPr lang="zh-CN" altLang="en-US" sz="2000" dirty="0"/>
              <a:t>键可以向后移动一行；用</a:t>
            </a:r>
            <a:r>
              <a:rPr lang="en-US" altLang="zh-CN" sz="2000" dirty="0"/>
              <a:t>【Space】</a:t>
            </a:r>
            <a:r>
              <a:rPr lang="zh-CN" altLang="en-US" sz="2000" dirty="0"/>
              <a:t>键可以向后移动一页；用</a:t>
            </a:r>
            <a:r>
              <a:rPr lang="zh-CN" altLang="en-US" sz="2000" dirty="0">
                <a:latin typeface="Arial"/>
              </a:rPr>
              <a:t>“</a:t>
            </a:r>
            <a:r>
              <a:rPr lang="en-US" altLang="zh-CN" sz="2000" dirty="0"/>
              <a:t>q</a:t>
            </a:r>
            <a:r>
              <a:rPr lang="en-US" altLang="zh-CN" sz="2000" dirty="0">
                <a:latin typeface="Arial"/>
              </a:rPr>
              <a:t>”</a:t>
            </a:r>
            <a:r>
              <a:rPr lang="zh-CN" altLang="en-US" sz="2000" dirty="0"/>
              <a:t>键可以退出。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用法：</a:t>
            </a:r>
            <a:r>
              <a:rPr lang="en-US" altLang="zh-CN" dirty="0">
                <a:solidFill>
                  <a:srgbClr val="C00000"/>
                </a:solidFill>
              </a:rPr>
              <a:t>more </a:t>
            </a:r>
            <a:r>
              <a:rPr lang="zh-CN" altLang="en-US" dirty="0">
                <a:solidFill>
                  <a:srgbClr val="C00000"/>
                </a:solidFill>
              </a:rPr>
              <a:t>文件名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99592" y="188640"/>
            <a:ext cx="280831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显示命令</a:t>
            </a:r>
            <a:endParaRPr lang="zh-CN" altLang="en-US" b="1" dirty="0">
              <a:solidFill>
                <a:srgbClr val="00000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857364"/>
            <a:ext cx="7972452" cy="35719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功能：该命令逐页显示文件中的内容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    </a:t>
            </a:r>
            <a:r>
              <a:rPr lang="en-US" altLang="zh-CN" sz="2000" dirty="0" smtClean="0"/>
              <a:t>less</a:t>
            </a:r>
            <a:r>
              <a:rPr lang="zh-CN" altLang="en-US" sz="2000" dirty="0"/>
              <a:t>是</a:t>
            </a:r>
            <a:r>
              <a:rPr lang="en-US" altLang="zh-CN" sz="2000" dirty="0"/>
              <a:t>more</a:t>
            </a:r>
            <a:r>
              <a:rPr lang="zh-CN" altLang="en-US" sz="2000" dirty="0"/>
              <a:t>的改进版，其功能比</a:t>
            </a:r>
            <a:r>
              <a:rPr lang="en-US" altLang="zh-CN" sz="2000" dirty="0"/>
              <a:t>more</a:t>
            </a:r>
            <a:r>
              <a:rPr lang="zh-CN" altLang="en-US" sz="2000" dirty="0"/>
              <a:t>更灵活。用</a:t>
            </a:r>
            <a:r>
              <a:rPr lang="en-US" altLang="zh-CN" sz="2000" dirty="0"/>
              <a:t>【</a:t>
            </a:r>
            <a:r>
              <a:rPr lang="en-US" altLang="zh-CN" sz="2000" dirty="0" err="1"/>
              <a:t>Pgup</a:t>
            </a:r>
            <a:r>
              <a:rPr lang="en-US" altLang="zh-CN" sz="2000" dirty="0"/>
              <a:t>】</a:t>
            </a:r>
            <a:r>
              <a:rPr lang="zh-CN" altLang="en-US" sz="2000" dirty="0"/>
              <a:t>键可以向前移动一页，用</a:t>
            </a:r>
            <a:r>
              <a:rPr lang="en-US" altLang="zh-CN" sz="2000" dirty="0"/>
              <a:t>【</a:t>
            </a:r>
            <a:r>
              <a:rPr lang="en-US" altLang="zh-CN" sz="2000" dirty="0" err="1"/>
              <a:t>Pgdn</a:t>
            </a:r>
            <a:r>
              <a:rPr lang="en-US" altLang="zh-CN" sz="2000" dirty="0"/>
              <a:t>】</a:t>
            </a:r>
            <a:r>
              <a:rPr lang="zh-CN" altLang="en-US" sz="2000" dirty="0"/>
              <a:t>键可以向后移动一页，用向上光标键可以向前移动一行，用向下光标键可以向后移动一行。用</a:t>
            </a:r>
            <a:r>
              <a:rPr lang="en-US" altLang="zh-CN" sz="2000" dirty="0"/>
              <a:t>【Enter】</a:t>
            </a:r>
            <a:r>
              <a:rPr lang="zh-CN" altLang="en-US" sz="2000" dirty="0"/>
              <a:t>键可以向后移动一行；用</a:t>
            </a:r>
            <a:r>
              <a:rPr lang="en-US" altLang="zh-CN" sz="2000" dirty="0"/>
              <a:t>【Space】</a:t>
            </a:r>
            <a:r>
              <a:rPr lang="zh-CN" altLang="en-US" sz="2000" dirty="0"/>
              <a:t>键可以向后移动一页；用</a:t>
            </a:r>
            <a:r>
              <a:rPr lang="zh-CN" altLang="en-US" sz="2000" dirty="0">
                <a:latin typeface="Arial"/>
              </a:rPr>
              <a:t>“</a:t>
            </a:r>
            <a:r>
              <a:rPr lang="en-US" altLang="zh-CN" sz="2000" dirty="0"/>
              <a:t>q</a:t>
            </a:r>
            <a:r>
              <a:rPr lang="en-US" altLang="zh-CN" sz="2000" dirty="0">
                <a:latin typeface="Arial"/>
              </a:rPr>
              <a:t>”</a:t>
            </a:r>
            <a:r>
              <a:rPr lang="zh-CN" altLang="en-US" sz="2000" dirty="0"/>
              <a:t>键可以退出。 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用法：</a:t>
            </a:r>
            <a:r>
              <a:rPr lang="en-US" altLang="zh-CN" dirty="0">
                <a:solidFill>
                  <a:srgbClr val="C00000"/>
                </a:solidFill>
              </a:rPr>
              <a:t>less </a:t>
            </a:r>
            <a:r>
              <a:rPr lang="zh-CN" altLang="en-US" dirty="0">
                <a:solidFill>
                  <a:srgbClr val="C00000"/>
                </a:solidFill>
              </a:rPr>
              <a:t>文件名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99592" y="188640"/>
            <a:ext cx="280831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显示命令</a:t>
            </a:r>
            <a:endParaRPr lang="zh-CN" altLang="en-US" b="1" dirty="0">
              <a:solidFill>
                <a:srgbClr val="00000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229600" cy="3105159"/>
          </a:xfrm>
        </p:spPr>
        <p:txBody>
          <a:bodyPr/>
          <a:lstStyle/>
          <a:p>
            <a:r>
              <a:rPr lang="zh-CN" altLang="en-US" dirty="0"/>
              <a:t>功能：该命令显示文件的前几行。</a:t>
            </a:r>
          </a:p>
          <a:p>
            <a:r>
              <a:rPr lang="zh-CN" altLang="en-US" dirty="0"/>
              <a:t>用法：</a:t>
            </a:r>
            <a:r>
              <a:rPr lang="en-US" altLang="zh-CN" dirty="0"/>
              <a:t>head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文件名</a:t>
            </a:r>
          </a:p>
          <a:p>
            <a:pPr lvl="1"/>
            <a:r>
              <a:rPr lang="zh-CN" altLang="en-US" dirty="0"/>
              <a:t>参数选项：</a:t>
            </a:r>
          </a:p>
          <a:p>
            <a:pPr lvl="2"/>
            <a:r>
              <a:rPr lang="en-US" altLang="zh-CN" dirty="0"/>
              <a:t>-n num</a:t>
            </a:r>
            <a:r>
              <a:rPr lang="zh-CN" altLang="en-US" dirty="0"/>
              <a:t>：显示文件的前</a:t>
            </a:r>
            <a:r>
              <a:rPr lang="en-US" altLang="zh-CN" dirty="0"/>
              <a:t>num</a:t>
            </a:r>
            <a:r>
              <a:rPr lang="zh-CN" altLang="en-US" dirty="0"/>
              <a:t>行。</a:t>
            </a:r>
          </a:p>
          <a:p>
            <a:pPr lvl="2"/>
            <a:r>
              <a:rPr lang="en-US" altLang="zh-CN" dirty="0"/>
              <a:t>-c num</a:t>
            </a:r>
            <a:r>
              <a:rPr lang="zh-CN" altLang="en-US" dirty="0"/>
              <a:t>：显示文件的前</a:t>
            </a:r>
            <a:r>
              <a:rPr lang="en-US" altLang="zh-CN" dirty="0"/>
              <a:t>num</a:t>
            </a:r>
            <a:r>
              <a:rPr lang="zh-CN" altLang="en-US" dirty="0"/>
              <a:t>个字符。</a:t>
            </a:r>
          </a:p>
          <a:p>
            <a:pPr lvl="2"/>
            <a:r>
              <a:rPr lang="zh-CN" altLang="en-US" dirty="0"/>
              <a:t>缺省时，</a:t>
            </a:r>
            <a:r>
              <a:rPr lang="en-US" altLang="zh-CN" dirty="0"/>
              <a:t>head</a:t>
            </a:r>
            <a:r>
              <a:rPr lang="zh-CN" altLang="en-US" dirty="0"/>
              <a:t>显示文件的前</a:t>
            </a:r>
            <a:r>
              <a:rPr lang="en-US" altLang="zh-CN" dirty="0"/>
              <a:t>10</a:t>
            </a:r>
            <a:r>
              <a:rPr lang="zh-CN" altLang="en-US" dirty="0"/>
              <a:t>行。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99592" y="188640"/>
            <a:ext cx="280831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显示命令</a:t>
            </a:r>
            <a:endParaRPr lang="zh-CN" altLang="en-US" b="1" dirty="0">
              <a:solidFill>
                <a:srgbClr val="00000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188640"/>
            <a:ext cx="7162800" cy="504056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Linux</a:t>
            </a:r>
            <a:r>
              <a:rPr lang="zh-CN" altLang="en-US" sz="2800" dirty="0" smtClean="0"/>
              <a:t>操作系统简介</a:t>
            </a:r>
          </a:p>
        </p:txBody>
      </p:sp>
      <p:sp>
        <p:nvSpPr>
          <p:cNvPr id="4099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90364" y="1124744"/>
            <a:ext cx="8363272" cy="5248275"/>
          </a:xfrm>
          <a:noFill/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smtClean="0"/>
              <a:t>Linux</a:t>
            </a:r>
            <a:r>
              <a:rPr lang="zh-CN" altLang="en-US" sz="2400" b="0" dirty="0" smtClean="0"/>
              <a:t>是一套免费使用和自由传播的类</a:t>
            </a:r>
            <a:r>
              <a:rPr lang="en-US" altLang="zh-CN" sz="2400" b="0" dirty="0" smtClean="0"/>
              <a:t>Unix</a:t>
            </a:r>
            <a:r>
              <a:rPr lang="zh-CN" altLang="en-US" sz="2400" b="0" dirty="0" smtClean="0"/>
              <a:t>操作系统，它的早期主要用于基于</a:t>
            </a:r>
            <a:r>
              <a:rPr lang="en-US" altLang="zh-CN" sz="2400" b="0" dirty="0" smtClean="0"/>
              <a:t>Intel </a:t>
            </a:r>
            <a:r>
              <a:rPr lang="en-US" altLang="zh-CN" sz="2400" b="0" dirty="0" err="1" smtClean="0"/>
              <a:t>x86</a:t>
            </a:r>
            <a:r>
              <a:rPr lang="zh-CN" altLang="en-US" sz="2400" b="0" dirty="0" smtClean="0"/>
              <a:t>系列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的计算机上。它与</a:t>
            </a:r>
            <a:r>
              <a:rPr lang="en-US" altLang="zh-CN" sz="2400" b="0" dirty="0" err="1" smtClean="0"/>
              <a:t>Minix</a:t>
            </a:r>
            <a:r>
              <a:rPr lang="zh-CN" altLang="en-US" sz="2400" b="0" dirty="0" smtClean="0"/>
              <a:t>、</a:t>
            </a:r>
            <a:r>
              <a:rPr lang="en-US" altLang="zh-CN" sz="2400" b="0" dirty="0" smtClean="0"/>
              <a:t>Unix</a:t>
            </a:r>
            <a:r>
              <a:rPr lang="zh-CN" altLang="en-US" sz="2400" b="0" dirty="0" smtClean="0"/>
              <a:t>、</a:t>
            </a:r>
            <a:r>
              <a:rPr lang="en-US" altLang="zh-CN" sz="2400" b="0" dirty="0" smtClean="0"/>
              <a:t>GNU</a:t>
            </a:r>
            <a:r>
              <a:rPr lang="zh-CN" altLang="en-US" sz="2400" b="0" dirty="0" smtClean="0"/>
              <a:t>以及黑客文化哲学有着很深的历史渊源。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smtClean="0"/>
              <a:t>Linux</a:t>
            </a:r>
            <a:r>
              <a:rPr lang="zh-CN" altLang="en-US" sz="2400" b="0" dirty="0" smtClean="0"/>
              <a:t>采用单一内核结构，遵循通用公共协议</a:t>
            </a:r>
            <a:r>
              <a:rPr lang="en-US" altLang="zh-CN" sz="2400" b="0" dirty="0" err="1" smtClean="0"/>
              <a:t>GPL</a:t>
            </a:r>
            <a:r>
              <a:rPr lang="zh-CN" altLang="en-US" sz="2400" b="0" dirty="0" smtClean="0"/>
              <a:t>声明</a:t>
            </a:r>
            <a:r>
              <a:rPr lang="en-US" altLang="zh-CN" sz="2400" b="0" dirty="0" smtClean="0"/>
              <a:t>, </a:t>
            </a:r>
            <a:r>
              <a:rPr lang="zh-CN" altLang="en-US" sz="2400" b="0" dirty="0" smtClean="0"/>
              <a:t>可以免费使用，自由修改和传播。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smtClean="0"/>
              <a:t>Linux</a:t>
            </a:r>
            <a:r>
              <a:rPr lang="zh-CN" altLang="en-US" sz="2400" b="0" dirty="0" smtClean="0"/>
              <a:t>功能强大。包含了人们希望操作系统拥有的所有功能特性，这些功能包括真正的多任务、虚拟内存、世界上最快的</a:t>
            </a:r>
            <a:r>
              <a:rPr lang="en-US" altLang="zh-CN" sz="2400" b="0" dirty="0" smtClean="0"/>
              <a:t>TCP/IP</a:t>
            </a:r>
            <a:r>
              <a:rPr lang="zh-CN" altLang="en-US" sz="2400" b="0" dirty="0" smtClean="0"/>
              <a:t>驱动程序、共享库和多用户支持。</a:t>
            </a:r>
            <a:r>
              <a:rPr lang="en-US" altLang="zh-CN" sz="2400" b="0" dirty="0" smtClean="0"/>
              <a:t>Linux</a:t>
            </a:r>
            <a:r>
              <a:rPr lang="zh-CN" altLang="en-US" sz="2400" b="0" dirty="0" smtClean="0"/>
              <a:t>是一种高性能、高可靠性和方便移植的操作系统。 </a:t>
            </a:r>
          </a:p>
        </p:txBody>
      </p:sp>
    </p:spTree>
    <p:extLst>
      <p:ext uri="{BB962C8B-B14F-4D97-AF65-F5344CB8AC3E}">
        <p14:creationId xmlns:p14="http://schemas.microsoft.com/office/powerpoint/2010/main" val="10883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8802"/>
            <a:ext cx="8229600" cy="3071834"/>
          </a:xfrm>
        </p:spPr>
        <p:txBody>
          <a:bodyPr/>
          <a:lstStyle/>
          <a:p>
            <a:r>
              <a:rPr lang="zh-CN" altLang="en-US" dirty="0"/>
              <a:t>功能：该命令显示文件的末尾几行。</a:t>
            </a:r>
          </a:p>
          <a:p>
            <a:r>
              <a:rPr lang="zh-CN" altLang="en-US" dirty="0"/>
              <a:t>用法：</a:t>
            </a:r>
            <a:r>
              <a:rPr lang="en-US" altLang="zh-CN" dirty="0"/>
              <a:t>tail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文件名</a:t>
            </a:r>
          </a:p>
          <a:p>
            <a:pPr lvl="1"/>
            <a:r>
              <a:rPr lang="zh-CN" altLang="en-US" dirty="0"/>
              <a:t>参数选项：</a:t>
            </a:r>
          </a:p>
          <a:p>
            <a:pPr lvl="2"/>
            <a:r>
              <a:rPr lang="en-US" altLang="zh-CN" dirty="0"/>
              <a:t>-n num</a:t>
            </a:r>
            <a:r>
              <a:rPr lang="zh-CN" altLang="en-US" dirty="0"/>
              <a:t>：显示文件的末尾</a:t>
            </a:r>
            <a:r>
              <a:rPr lang="en-US" altLang="zh-CN" dirty="0"/>
              <a:t>num</a:t>
            </a:r>
            <a:r>
              <a:rPr lang="zh-CN" altLang="en-US" dirty="0"/>
              <a:t>行。</a:t>
            </a:r>
          </a:p>
          <a:p>
            <a:pPr lvl="2"/>
            <a:r>
              <a:rPr lang="en-US" altLang="zh-CN" dirty="0"/>
              <a:t>-c num</a:t>
            </a:r>
            <a:r>
              <a:rPr lang="zh-CN" altLang="en-US" dirty="0"/>
              <a:t>：显示文件的末尾</a:t>
            </a:r>
            <a:r>
              <a:rPr lang="en-US" altLang="zh-CN" dirty="0"/>
              <a:t>num</a:t>
            </a:r>
            <a:r>
              <a:rPr lang="zh-CN" altLang="en-US" dirty="0"/>
              <a:t>个字符。</a:t>
            </a:r>
          </a:p>
          <a:p>
            <a:pPr lvl="2"/>
            <a:r>
              <a:rPr lang="zh-CN" altLang="en-US" dirty="0"/>
              <a:t>缺省时，显示文件的末尾</a:t>
            </a:r>
            <a:r>
              <a:rPr lang="en-US" altLang="zh-CN" dirty="0"/>
              <a:t>10</a:t>
            </a:r>
            <a:r>
              <a:rPr lang="zh-CN" altLang="en-US" dirty="0"/>
              <a:t>行。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99592" y="188640"/>
            <a:ext cx="280831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显示命令</a:t>
            </a:r>
            <a:endParaRPr lang="zh-CN" altLang="en-US" b="1" dirty="0">
              <a:solidFill>
                <a:srgbClr val="00000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90872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4429124" y="90872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90872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2" y="188640"/>
            <a:ext cx="424847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压缩及解压命令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2606"/>
            <a:ext cx="8229600" cy="385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功能：</a:t>
            </a:r>
            <a:r>
              <a:rPr lang="en-US" altLang="zh-CN" sz="2600" dirty="0"/>
              <a:t>gzip</a:t>
            </a:r>
            <a:r>
              <a:rPr lang="zh-CN" altLang="en-US" sz="2600" dirty="0"/>
              <a:t>压缩文件，缺省的扩展名为</a:t>
            </a:r>
            <a:r>
              <a:rPr lang="en-US" altLang="zh-CN" sz="2600" dirty="0"/>
              <a:t>.</a:t>
            </a:r>
            <a:r>
              <a:rPr lang="en-US" altLang="zh-CN" sz="2600" dirty="0" err="1"/>
              <a:t>gz</a:t>
            </a:r>
            <a:r>
              <a:rPr lang="zh-CN" altLang="en-US" sz="26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用法：</a:t>
            </a:r>
            <a:r>
              <a:rPr lang="en-US" altLang="zh-CN" sz="2600" dirty="0"/>
              <a:t>gzip [</a:t>
            </a:r>
            <a:r>
              <a:rPr lang="zh-CN" altLang="en-US" sz="2600" dirty="0"/>
              <a:t>参数</a:t>
            </a:r>
            <a:r>
              <a:rPr lang="en-US" altLang="zh-CN" sz="2600" dirty="0"/>
              <a:t>] [S </a:t>
            </a:r>
            <a:r>
              <a:rPr lang="zh-CN" altLang="en-US" sz="2600" dirty="0"/>
              <a:t>后缀</a:t>
            </a:r>
            <a:r>
              <a:rPr lang="en-US" altLang="zh-CN" sz="2600" dirty="0"/>
              <a:t>] </a:t>
            </a:r>
            <a:r>
              <a:rPr lang="zh-CN" altLang="en-US" sz="2600" dirty="0"/>
              <a:t>文件名</a:t>
            </a:r>
            <a:r>
              <a:rPr lang="en-US" altLang="zh-CN" sz="2600" dirty="0"/>
              <a:t>1 </a:t>
            </a:r>
            <a:r>
              <a:rPr lang="zh-CN" altLang="en-US" sz="2600" dirty="0"/>
              <a:t>文件名</a:t>
            </a:r>
            <a:r>
              <a:rPr lang="en-US" altLang="zh-CN" sz="2600" dirty="0"/>
              <a:t>2 </a:t>
            </a:r>
            <a:r>
              <a:rPr lang="en-US" altLang="zh-CN" sz="2600" dirty="0">
                <a:latin typeface="Arial"/>
              </a:rPr>
              <a:t>…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参数选项：</a:t>
            </a:r>
          </a:p>
          <a:p>
            <a:pPr lvl="2">
              <a:lnSpc>
                <a:spcPct val="90000"/>
              </a:lnSpc>
            </a:pPr>
            <a:r>
              <a:rPr lang="en-US" altLang="zh-CN" sz="2100" dirty="0"/>
              <a:t>-d</a:t>
            </a:r>
            <a:r>
              <a:rPr lang="zh-CN" altLang="en-US" sz="2100" dirty="0"/>
              <a:t>：将压缩文件解压。</a:t>
            </a:r>
          </a:p>
          <a:p>
            <a:pPr lvl="2">
              <a:lnSpc>
                <a:spcPct val="90000"/>
              </a:lnSpc>
            </a:pPr>
            <a:r>
              <a:rPr lang="en-US" altLang="zh-CN" sz="2100" dirty="0"/>
              <a:t>-l</a:t>
            </a:r>
            <a:r>
              <a:rPr lang="zh-CN" altLang="en-US" sz="2100" dirty="0"/>
              <a:t>：对每个压缩文件，显示压缩文件的大小、未压缩文件的大小、压缩比以及未压缩文件的名字等详细信息。</a:t>
            </a:r>
          </a:p>
          <a:p>
            <a:pPr lvl="2">
              <a:lnSpc>
                <a:spcPct val="90000"/>
              </a:lnSpc>
            </a:pPr>
            <a:r>
              <a:rPr lang="en-US" altLang="zh-CN" sz="2100" dirty="0"/>
              <a:t>-t</a:t>
            </a:r>
            <a:r>
              <a:rPr lang="zh-CN" altLang="en-US" sz="2100" dirty="0"/>
              <a:t>：检查压缩文件是否完整</a:t>
            </a:r>
          </a:p>
          <a:p>
            <a:pPr lvl="2">
              <a:lnSpc>
                <a:spcPct val="90000"/>
              </a:lnSpc>
            </a:pPr>
            <a:r>
              <a:rPr lang="en-US" altLang="zh-CN" sz="2100" dirty="0"/>
              <a:t>-v</a:t>
            </a:r>
            <a:r>
              <a:rPr lang="zh-CN" altLang="en-US" sz="2100" dirty="0"/>
              <a:t>：对每一压缩的文件，显示文件名和压缩比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举例：压缩</a:t>
            </a:r>
            <a:r>
              <a:rPr lang="en-US" altLang="zh-CN" sz="2600" dirty="0"/>
              <a:t>test1.c</a:t>
            </a:r>
            <a:r>
              <a:rPr lang="zh-CN" altLang="en-US" sz="2600" dirty="0"/>
              <a:t>文件，压缩后的文件名为</a:t>
            </a:r>
            <a:r>
              <a:rPr lang="en-US" altLang="zh-CN" sz="2600" dirty="0"/>
              <a:t>test1.c.gz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	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~]#gzip test1.c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90872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4429124" y="90872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90872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2" y="188640"/>
            <a:ext cx="424847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压缩及解压命令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719"/>
            <a:ext cx="8229600" cy="31051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功能：解压扩展名为</a:t>
            </a:r>
            <a:r>
              <a:rPr lang="en-US" altLang="zh-CN" dirty="0"/>
              <a:t>.</a:t>
            </a:r>
            <a:r>
              <a:rPr lang="en-US" altLang="zh-CN" dirty="0" err="1"/>
              <a:t>gz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en-US" altLang="zh-CN" dirty="0" err="1"/>
              <a:t>gz</a:t>
            </a:r>
            <a:r>
              <a:rPr lang="zh-CN" altLang="en-US" dirty="0"/>
              <a:t>、</a:t>
            </a:r>
            <a:r>
              <a:rPr lang="en-US" altLang="zh-CN" dirty="0"/>
              <a:t>.z</a:t>
            </a:r>
            <a:r>
              <a:rPr lang="zh-CN" altLang="en-US" dirty="0"/>
              <a:t>、</a:t>
            </a:r>
            <a:r>
              <a:rPr lang="en-US" altLang="zh-CN" dirty="0"/>
              <a:t>-z</a:t>
            </a:r>
            <a:r>
              <a:rPr lang="zh-CN" altLang="en-US" dirty="0"/>
              <a:t>、</a:t>
            </a:r>
            <a:r>
              <a:rPr lang="en-US" altLang="zh-CN" dirty="0">
                <a:latin typeface="Arial"/>
              </a:rPr>
              <a:t>—</a:t>
            </a:r>
            <a:r>
              <a:rPr lang="en-US" altLang="zh-CN" dirty="0"/>
              <a:t>_z</a:t>
            </a:r>
            <a:r>
              <a:rPr lang="zh-CN" altLang="en-US" dirty="0"/>
              <a:t>、</a:t>
            </a:r>
            <a:r>
              <a:rPr lang="en-US" altLang="zh-CN" dirty="0"/>
              <a:t>-Z</a:t>
            </a:r>
            <a:r>
              <a:rPr lang="zh-CN" altLang="en-US" dirty="0"/>
              <a:t>的文件。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用法：</a:t>
            </a:r>
            <a:r>
              <a:rPr lang="en-US" altLang="zh-CN" dirty="0" err="1"/>
              <a:t>gunzip</a:t>
            </a:r>
            <a:r>
              <a:rPr lang="en-US" altLang="zh-CN" dirty="0"/>
              <a:t> [</a:t>
            </a:r>
            <a:r>
              <a:rPr lang="zh-CN" altLang="en-US" dirty="0"/>
              <a:t>参数</a:t>
            </a:r>
            <a:r>
              <a:rPr lang="en-US" altLang="zh-CN" dirty="0"/>
              <a:t>] [S </a:t>
            </a:r>
            <a:r>
              <a:rPr lang="zh-CN" altLang="en-US" dirty="0"/>
              <a:t>后缀</a:t>
            </a:r>
            <a:r>
              <a:rPr lang="en-US" altLang="zh-CN" dirty="0"/>
              <a:t>] </a:t>
            </a:r>
            <a:r>
              <a:rPr lang="zh-CN" altLang="en-US" dirty="0"/>
              <a:t>文件名</a:t>
            </a:r>
            <a:r>
              <a:rPr lang="en-US" altLang="zh-CN" dirty="0"/>
              <a:t>1 </a:t>
            </a:r>
            <a:r>
              <a:rPr lang="zh-CN" altLang="en-US" dirty="0"/>
              <a:t>文件名</a:t>
            </a:r>
            <a:r>
              <a:rPr lang="en-US" altLang="zh-CN" dirty="0"/>
              <a:t>2 </a:t>
            </a:r>
            <a:r>
              <a:rPr lang="en-US" altLang="zh-CN" dirty="0">
                <a:latin typeface="Arial"/>
              </a:rPr>
              <a:t>…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参数选项：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-v</a:t>
            </a:r>
            <a:r>
              <a:rPr lang="zh-CN" altLang="en-US" dirty="0"/>
              <a:t>：对每一解压的文件，显示文件名和压缩比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举例：解压</a:t>
            </a:r>
            <a:r>
              <a:rPr lang="en-US" altLang="zh-CN" dirty="0"/>
              <a:t>test1.c.gz</a:t>
            </a:r>
            <a:r>
              <a:rPr lang="zh-CN" altLang="en-US" dirty="0"/>
              <a:t>，解压后的文件名为</a:t>
            </a:r>
            <a:r>
              <a:rPr lang="en-US" altLang="zh-CN" dirty="0"/>
              <a:t>test1.c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dirty="0" err="1">
                <a:solidFill>
                  <a:srgbClr val="C00000"/>
                </a:solidFill>
              </a:rPr>
              <a:t>root@localhost</a:t>
            </a:r>
            <a:r>
              <a:rPr lang="en-US" altLang="zh-CN" dirty="0">
                <a:solidFill>
                  <a:srgbClr val="C00000"/>
                </a:solidFill>
              </a:rPr>
              <a:t> ~]#</a:t>
            </a:r>
            <a:r>
              <a:rPr lang="en-US" altLang="zh-CN" dirty="0" err="1">
                <a:solidFill>
                  <a:srgbClr val="C00000"/>
                </a:solidFill>
              </a:rPr>
              <a:t>gunzip</a:t>
            </a:r>
            <a:r>
              <a:rPr lang="en-US" altLang="zh-CN" dirty="0">
                <a:solidFill>
                  <a:srgbClr val="C00000"/>
                </a:solidFill>
              </a:rPr>
              <a:t> test1.c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642910" y="90872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4429124" y="90872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2357422" y="90872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88640"/>
            <a:ext cx="424847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压缩及解压命令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784"/>
            <a:ext cx="8001000" cy="5084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功能：该命令广泛应用于将程序打包。命令的第一个参数必须是</a:t>
            </a:r>
            <a:r>
              <a:rPr lang="en-US" altLang="zh-CN" sz="2000" dirty="0" err="1"/>
              <a:t>Acdrtux</a:t>
            </a:r>
            <a:r>
              <a:rPr lang="zh-CN" altLang="en-US" sz="2000" dirty="0"/>
              <a:t>这七个操作选项之一，以指明操作方法，第二个参数是普通选项，可以指定文件或目录名称。</a:t>
            </a:r>
          </a:p>
          <a:p>
            <a:pPr>
              <a:lnSpc>
                <a:spcPct val="80000"/>
              </a:lnSpc>
            </a:pPr>
            <a:r>
              <a:rPr lang="zh-CN" altLang="en-US" sz="1800" dirty="0"/>
              <a:t>用法：</a:t>
            </a:r>
            <a:r>
              <a:rPr lang="en-US" altLang="zh-CN" sz="1800" dirty="0"/>
              <a:t>tar &lt;</a:t>
            </a:r>
            <a:r>
              <a:rPr lang="zh-CN" altLang="en-US" sz="1800" dirty="0" smtClean="0"/>
              <a:t>操作方法</a:t>
            </a:r>
            <a:r>
              <a:rPr lang="en-US" altLang="zh-CN" sz="1800" dirty="0" smtClean="0"/>
              <a:t>&gt; </a:t>
            </a:r>
            <a:r>
              <a:rPr lang="en-US" altLang="zh-CN" sz="1800" dirty="0"/>
              <a:t>[</a:t>
            </a:r>
            <a:r>
              <a:rPr lang="zh-CN" altLang="en-US" sz="1800" dirty="0"/>
              <a:t>选项</a:t>
            </a:r>
            <a:r>
              <a:rPr lang="en-US" altLang="zh-CN" sz="1800" dirty="0"/>
              <a:t>]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操作方法</a:t>
            </a:r>
            <a:r>
              <a:rPr lang="en-US" altLang="zh-CN" sz="1800" dirty="0"/>
              <a:t>:</a:t>
            </a:r>
            <a:r>
              <a:rPr lang="zh-CN" altLang="en-US" sz="1800" dirty="0"/>
              <a:t>必须使用以下某个操作选项指明操作方法。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-A</a:t>
            </a:r>
            <a:r>
              <a:rPr lang="zh-CN" altLang="en-US" sz="1800" dirty="0"/>
              <a:t>：将文档与已有的文档合并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-c</a:t>
            </a:r>
            <a:r>
              <a:rPr lang="zh-CN" altLang="en-US" sz="1800" dirty="0"/>
              <a:t>：建立新的文档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-d</a:t>
            </a:r>
            <a:r>
              <a:rPr lang="zh-CN" altLang="en-US" sz="1800" dirty="0"/>
              <a:t>：比较文档与文件系统的不同之处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-r</a:t>
            </a:r>
            <a:r>
              <a:rPr lang="zh-CN" altLang="en-US" sz="1800" dirty="0"/>
              <a:t>：将文件添加到文档的末尾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-t</a:t>
            </a:r>
            <a:r>
              <a:rPr lang="zh-CN" altLang="en-US" sz="1800" dirty="0"/>
              <a:t>：列出文档中文件的目录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-u</a:t>
            </a:r>
            <a:r>
              <a:rPr lang="zh-CN" altLang="en-US" sz="1800" dirty="0"/>
              <a:t>：仅将较新的文件添加到文档中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-x</a:t>
            </a:r>
            <a:r>
              <a:rPr lang="zh-CN" altLang="en-US" sz="1800" dirty="0"/>
              <a:t>：从文档展开文件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--delete</a:t>
            </a:r>
            <a:r>
              <a:rPr lang="zh-CN" altLang="en-US" sz="1800" dirty="0"/>
              <a:t>：从文档中删除文件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选项</a:t>
            </a:r>
            <a:r>
              <a:rPr lang="en-US" altLang="zh-CN" sz="1800" dirty="0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-C</a:t>
            </a:r>
            <a:r>
              <a:rPr lang="zh-CN" altLang="en-US" sz="1800" dirty="0"/>
              <a:t>：转到指定的目录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-f</a:t>
            </a:r>
            <a:r>
              <a:rPr lang="zh-CN" altLang="en-US" sz="1800" dirty="0"/>
              <a:t>：使用存档文件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-p</a:t>
            </a:r>
            <a:r>
              <a:rPr lang="zh-CN" altLang="en-US" sz="1800" dirty="0"/>
              <a:t>：提取所有保护信息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-v</a:t>
            </a:r>
            <a:r>
              <a:rPr lang="zh-CN" altLang="en-US" sz="1800" dirty="0"/>
              <a:t>：列出被处理的文件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-z</a:t>
            </a:r>
            <a:r>
              <a:rPr lang="zh-CN" altLang="en-US" sz="1800" dirty="0"/>
              <a:t>：通过</a:t>
            </a:r>
            <a:r>
              <a:rPr lang="en-US" altLang="zh-CN" sz="1800" dirty="0"/>
              <a:t>gzip</a:t>
            </a:r>
            <a:r>
              <a:rPr lang="zh-CN" altLang="en-US" sz="1800" dirty="0"/>
              <a:t>处理文档</a:t>
            </a:r>
            <a:endParaRPr lang="zh-CN" altLang="sv-SE" sz="1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642910" y="90872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4429124" y="90872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black">
          <a:xfrm>
            <a:off x="2357422" y="90872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88640"/>
            <a:ext cx="424847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压缩及解压命令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19918"/>
            <a:ext cx="8001000" cy="4267200"/>
          </a:xfrm>
        </p:spPr>
        <p:txBody>
          <a:bodyPr/>
          <a:lstStyle/>
          <a:p>
            <a:r>
              <a:rPr lang="zh-CN" altLang="en-US" dirty="0"/>
              <a:t>举例</a:t>
            </a:r>
            <a:r>
              <a:rPr lang="zh-CN" altLang="sv-SE" dirty="0"/>
              <a:t>：</a:t>
            </a:r>
          </a:p>
          <a:p>
            <a:pPr lvl="1">
              <a:buClr>
                <a:srgbClr val="000008"/>
              </a:buClr>
            </a:pPr>
            <a:r>
              <a:rPr lang="zh-CN" altLang="en-US" dirty="0">
                <a:solidFill>
                  <a:srgbClr val="000008"/>
                </a:solidFill>
              </a:rPr>
              <a:t>建立存档文件</a:t>
            </a:r>
            <a:r>
              <a:rPr lang="en-US" altLang="zh-CN" dirty="0">
                <a:solidFill>
                  <a:srgbClr val="000008"/>
                </a:solidFill>
              </a:rPr>
              <a:t>dir2.tar</a:t>
            </a:r>
            <a:r>
              <a:rPr lang="zh-CN" altLang="en-US" dirty="0">
                <a:solidFill>
                  <a:srgbClr val="000008"/>
                </a:solidFill>
              </a:rPr>
              <a:t>，将</a:t>
            </a:r>
            <a:r>
              <a:rPr lang="en-US" altLang="zh-CN" dirty="0">
                <a:solidFill>
                  <a:srgbClr val="000008"/>
                </a:solidFill>
              </a:rPr>
              <a:t>dir2</a:t>
            </a:r>
            <a:r>
              <a:rPr lang="zh-CN" altLang="en-US" dirty="0">
                <a:solidFill>
                  <a:srgbClr val="000008"/>
                </a:solidFill>
              </a:rPr>
              <a:t>目录压缩进</a:t>
            </a:r>
            <a:r>
              <a:rPr lang="en-US" altLang="zh-CN" dirty="0">
                <a:solidFill>
                  <a:srgbClr val="000008"/>
                </a:solidFill>
              </a:rPr>
              <a:t>dir2.tar</a:t>
            </a:r>
            <a:r>
              <a:rPr lang="zh-CN" altLang="en-US" dirty="0">
                <a:solidFill>
                  <a:srgbClr val="000008"/>
                </a:solidFill>
              </a:rPr>
              <a:t>中</a:t>
            </a:r>
            <a:r>
              <a:rPr lang="en-US" altLang="zh-CN" dirty="0">
                <a:solidFill>
                  <a:srgbClr val="000008"/>
                </a:solidFill>
              </a:rPr>
              <a:t>,</a:t>
            </a:r>
            <a:r>
              <a:rPr lang="zh-CN" altLang="en-US" dirty="0">
                <a:solidFill>
                  <a:srgbClr val="000008"/>
                </a:solidFill>
              </a:rPr>
              <a:t>并显示被处理的文件</a:t>
            </a:r>
            <a:endParaRPr lang="zh-CN" altLang="sv-SE" dirty="0">
              <a:solidFill>
                <a:srgbClr val="000008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sv-SE" altLang="zh-CN" dirty="0">
                <a:solidFill>
                  <a:srgbClr val="C00000"/>
                </a:solidFill>
              </a:rPr>
              <a:t>[root@localhost ~]#tar -cvf dir2.tar dir2/</a:t>
            </a:r>
          </a:p>
          <a:p>
            <a:pPr lvl="1">
              <a:buClr>
                <a:srgbClr val="000008"/>
              </a:buClr>
            </a:pPr>
            <a:r>
              <a:rPr lang="zh-CN" altLang="en-US" dirty="0">
                <a:solidFill>
                  <a:srgbClr val="000008"/>
                </a:solidFill>
              </a:rPr>
              <a:t>解压存档文件</a:t>
            </a:r>
            <a:r>
              <a:rPr lang="en-US" altLang="zh-CN" dirty="0">
                <a:solidFill>
                  <a:srgbClr val="000008"/>
                </a:solidFill>
              </a:rPr>
              <a:t>dir2.tar</a:t>
            </a:r>
            <a:r>
              <a:rPr lang="zh-CN" altLang="en-US" dirty="0">
                <a:solidFill>
                  <a:srgbClr val="000008"/>
                </a:solidFill>
              </a:rPr>
              <a:t>，并显示被处理的文件</a:t>
            </a:r>
            <a:endParaRPr lang="zh-CN" altLang="sv-SE" dirty="0">
              <a:solidFill>
                <a:srgbClr val="000008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sv-SE" altLang="zh-CN" dirty="0">
                <a:solidFill>
                  <a:srgbClr val="0000CC"/>
                </a:solidFill>
              </a:rPr>
              <a:t>	</a:t>
            </a:r>
            <a:r>
              <a:rPr lang="sv-SE" altLang="zh-CN" dirty="0" smtClean="0">
                <a:solidFill>
                  <a:srgbClr val="C00000"/>
                </a:solidFill>
              </a:rPr>
              <a:t>  [</a:t>
            </a:r>
            <a:r>
              <a:rPr lang="sv-SE" altLang="zh-CN" dirty="0">
                <a:solidFill>
                  <a:srgbClr val="C00000"/>
                </a:solidFill>
              </a:rPr>
              <a:t>root@localhost ~]#tar -xvf dir2.tar</a:t>
            </a:r>
          </a:p>
          <a:p>
            <a:pPr lvl="1">
              <a:buClr>
                <a:srgbClr val="000008"/>
              </a:buClr>
            </a:pPr>
            <a:r>
              <a:rPr lang="zh-CN" altLang="en-US" dirty="0">
                <a:solidFill>
                  <a:srgbClr val="000008"/>
                </a:solidFill>
              </a:rPr>
              <a:t>将</a:t>
            </a:r>
            <a:r>
              <a:rPr lang="en-US" altLang="zh-CN" dirty="0">
                <a:solidFill>
                  <a:srgbClr val="000008"/>
                </a:solidFill>
              </a:rPr>
              <a:t>dir2.tar</a:t>
            </a:r>
            <a:r>
              <a:rPr lang="zh-CN" altLang="en-US" dirty="0">
                <a:solidFill>
                  <a:srgbClr val="000008"/>
                </a:solidFill>
              </a:rPr>
              <a:t>解压到当前目录中的</a:t>
            </a:r>
            <a:r>
              <a:rPr lang="en-US" altLang="zh-CN" dirty="0">
                <a:solidFill>
                  <a:srgbClr val="000008"/>
                </a:solidFill>
              </a:rPr>
              <a:t>zdir2</a:t>
            </a:r>
            <a:r>
              <a:rPr lang="zh-CN" altLang="en-US" dirty="0">
                <a:solidFill>
                  <a:srgbClr val="000008"/>
                </a:solidFill>
              </a:rPr>
              <a:t>子目录</a:t>
            </a:r>
            <a:endParaRPr lang="zh-CN" altLang="sv-SE" dirty="0">
              <a:solidFill>
                <a:srgbClr val="000008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sv-SE" altLang="zh-CN" dirty="0">
                <a:solidFill>
                  <a:srgbClr val="C00000"/>
                </a:solidFill>
              </a:rPr>
              <a:t>[root@localhost ~]#tar -xjf dir2.tar -C zdir2/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642910" y="90872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4429124" y="90872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black">
          <a:xfrm>
            <a:off x="2357422" y="90872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88640"/>
            <a:ext cx="424847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文件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压缩及解压命令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188640"/>
            <a:ext cx="25922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网络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64"/>
            <a:ext cx="8229600" cy="3357586"/>
          </a:xfrm>
        </p:spPr>
        <p:txBody>
          <a:bodyPr/>
          <a:lstStyle/>
          <a:p>
            <a:r>
              <a:rPr lang="zh-CN" altLang="en-US" dirty="0"/>
              <a:t>功能：测试本主机和目标主机连通性 </a:t>
            </a:r>
          </a:p>
          <a:p>
            <a:r>
              <a:rPr lang="zh-CN" altLang="en-US" dirty="0"/>
              <a:t>用法：</a:t>
            </a:r>
            <a:r>
              <a:rPr lang="en-US" altLang="zh-CN" dirty="0"/>
              <a:t>ping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主机名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参数选项：</a:t>
            </a:r>
          </a:p>
          <a:p>
            <a:pPr lvl="1"/>
            <a:r>
              <a:rPr lang="en-US" altLang="zh-CN" dirty="0"/>
              <a:t>-c count</a:t>
            </a:r>
            <a:r>
              <a:rPr lang="zh-CN" altLang="en-US" dirty="0"/>
              <a:t>：共发出</a:t>
            </a:r>
            <a:r>
              <a:rPr lang="en-US" altLang="zh-CN" dirty="0"/>
              <a:t>count</a:t>
            </a:r>
            <a:r>
              <a:rPr lang="zh-CN" altLang="en-US" dirty="0"/>
              <a:t>次信息，不加此项，则发无限次信息。</a:t>
            </a:r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interval</a:t>
            </a:r>
            <a:r>
              <a:rPr lang="zh-CN" altLang="en-US" dirty="0"/>
              <a:t>：两次信息之间的时间间隔为</a:t>
            </a:r>
            <a:r>
              <a:rPr lang="en-US" altLang="zh-CN" dirty="0"/>
              <a:t>interval</a:t>
            </a:r>
            <a:r>
              <a:rPr lang="zh-CN" altLang="en-US" dirty="0"/>
              <a:t>，不加此项，间隔为</a:t>
            </a:r>
            <a:r>
              <a:rPr lang="en-US" altLang="zh-CN" dirty="0"/>
              <a:t>1</a:t>
            </a:r>
            <a:r>
              <a:rPr lang="zh-CN" altLang="en-US" dirty="0"/>
              <a:t>秒。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188640"/>
            <a:ext cx="25922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网络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2" y="1928802"/>
            <a:ext cx="7400948" cy="3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举例：测试本主机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1.1.1.1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连通性，发出</a:t>
            </a:r>
            <a:r>
              <a:rPr lang="en-US" altLang="zh-CN" sz="2000" dirty="0"/>
              <a:t>5</a:t>
            </a:r>
            <a:r>
              <a:rPr lang="zh-CN" altLang="en-US" sz="2000" dirty="0"/>
              <a:t>次信息，信息之间的间隔为</a:t>
            </a:r>
            <a:r>
              <a:rPr lang="en-US" altLang="zh-CN" sz="2000" dirty="0" smtClean="0"/>
              <a:t>0.3</a:t>
            </a:r>
            <a:r>
              <a:rPr lang="zh-CN" altLang="en-US" sz="2000" dirty="0" smtClean="0"/>
              <a:t>秒。</a:t>
            </a:r>
            <a:endParaRPr lang="sv-SE" altLang="zh-CN" sz="20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err="1" smtClean="0"/>
              <a:t>djz@ubuntu</a:t>
            </a:r>
            <a:r>
              <a:rPr lang="en-US" altLang="zh-CN" sz="1800" dirty="0" smtClean="0"/>
              <a:t>:~$ ping -c 5 -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0.3 1.1.1.1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smtClean="0"/>
              <a:t>PING 1.1.1.1 (1.1.1.1) 56(84) bytes of data.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smtClean="0"/>
              <a:t>64 bytes from 1.1.1.1: </a:t>
            </a:r>
            <a:r>
              <a:rPr lang="en-US" altLang="zh-CN" sz="1800" dirty="0" err="1" smtClean="0"/>
              <a:t>icmp_req</a:t>
            </a:r>
            <a:r>
              <a:rPr lang="en-US" altLang="zh-CN" sz="1800" dirty="0" smtClean="0"/>
              <a:t>=1 </a:t>
            </a:r>
            <a:r>
              <a:rPr lang="en-US" altLang="zh-CN" sz="1800" dirty="0" err="1" smtClean="0"/>
              <a:t>ttl</a:t>
            </a:r>
            <a:r>
              <a:rPr lang="en-US" altLang="zh-CN" sz="1800" dirty="0" smtClean="0"/>
              <a:t>=128 time=1.73 ms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smtClean="0"/>
              <a:t>64 bytes from 1.1.1.1: </a:t>
            </a:r>
            <a:r>
              <a:rPr lang="en-US" altLang="zh-CN" sz="1800" dirty="0" err="1" smtClean="0"/>
              <a:t>icmp_req</a:t>
            </a:r>
            <a:r>
              <a:rPr lang="en-US" altLang="zh-CN" sz="1800" dirty="0" smtClean="0"/>
              <a:t>=2 </a:t>
            </a:r>
            <a:r>
              <a:rPr lang="en-US" altLang="zh-CN" sz="1800" dirty="0" err="1" smtClean="0"/>
              <a:t>ttl</a:t>
            </a:r>
            <a:r>
              <a:rPr lang="en-US" altLang="zh-CN" sz="1800" dirty="0" smtClean="0"/>
              <a:t>=128 time=3.39 ms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smtClean="0"/>
              <a:t>64 bytes from 1.1.1.1: </a:t>
            </a:r>
            <a:r>
              <a:rPr lang="en-US" altLang="zh-CN" sz="1800" dirty="0" err="1" smtClean="0"/>
              <a:t>icmp_req</a:t>
            </a:r>
            <a:r>
              <a:rPr lang="en-US" altLang="zh-CN" sz="1800" dirty="0" smtClean="0"/>
              <a:t>=3 </a:t>
            </a:r>
            <a:r>
              <a:rPr lang="en-US" altLang="zh-CN" sz="1800" dirty="0" err="1" smtClean="0"/>
              <a:t>ttl</a:t>
            </a:r>
            <a:r>
              <a:rPr lang="en-US" altLang="zh-CN" sz="1800" dirty="0" smtClean="0"/>
              <a:t>=128 time=1.66 ms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smtClean="0"/>
              <a:t>64 bytes from 1.1.1.1: </a:t>
            </a:r>
            <a:r>
              <a:rPr lang="en-US" altLang="zh-CN" sz="1800" dirty="0" err="1" smtClean="0"/>
              <a:t>icmp_req</a:t>
            </a:r>
            <a:r>
              <a:rPr lang="en-US" altLang="zh-CN" sz="1800" dirty="0" smtClean="0"/>
              <a:t>=4 </a:t>
            </a:r>
            <a:r>
              <a:rPr lang="en-US" altLang="zh-CN" sz="1800" dirty="0" err="1" smtClean="0"/>
              <a:t>ttl</a:t>
            </a:r>
            <a:r>
              <a:rPr lang="en-US" altLang="zh-CN" sz="1800" dirty="0" smtClean="0"/>
              <a:t>=128 time=1.71 ms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smtClean="0"/>
              <a:t>64 bytes from 1.1.1.1: </a:t>
            </a:r>
            <a:r>
              <a:rPr lang="en-US" altLang="zh-CN" sz="1800" dirty="0" err="1" smtClean="0"/>
              <a:t>icmp_req</a:t>
            </a:r>
            <a:r>
              <a:rPr lang="en-US" altLang="zh-CN" sz="1800" dirty="0" smtClean="0"/>
              <a:t>=5 </a:t>
            </a:r>
            <a:r>
              <a:rPr lang="en-US" altLang="zh-CN" sz="1800" dirty="0" err="1" smtClean="0"/>
              <a:t>ttl</a:t>
            </a:r>
            <a:r>
              <a:rPr lang="en-US" altLang="zh-CN" sz="1800" dirty="0" smtClean="0"/>
              <a:t>=128 time=1.69 ms</a:t>
            </a:r>
          </a:p>
          <a:p>
            <a:pPr lvl="1">
              <a:lnSpc>
                <a:spcPct val="80000"/>
              </a:lnSpc>
              <a:buNone/>
            </a:pPr>
            <a:endParaRPr lang="en-US" altLang="zh-CN" sz="18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smtClean="0"/>
              <a:t>--- 1.1.1.1 ping statistics ---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smtClean="0"/>
              <a:t>5 packets transmitted, 5 received, 0% packet loss, time 1206ms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err="1" smtClean="0"/>
              <a:t>rtt</a:t>
            </a:r>
            <a:r>
              <a:rPr lang="en-US" altLang="zh-CN" sz="1800" dirty="0" smtClean="0"/>
              <a:t> min/</a:t>
            </a:r>
            <a:r>
              <a:rPr lang="en-US" altLang="zh-CN" sz="1800" dirty="0" err="1" smtClean="0"/>
              <a:t>avg</a:t>
            </a:r>
            <a:r>
              <a:rPr lang="en-US" altLang="zh-CN" sz="1800" dirty="0" smtClean="0"/>
              <a:t>/max/</a:t>
            </a:r>
            <a:r>
              <a:rPr lang="en-US" altLang="zh-CN" sz="1800" dirty="0" err="1" smtClean="0"/>
              <a:t>mdev</a:t>
            </a:r>
            <a:r>
              <a:rPr lang="en-US" altLang="zh-CN" sz="1800" dirty="0" smtClean="0"/>
              <a:t> = 1.663/2.040/3.399/0.681 ms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 err="1" smtClean="0"/>
              <a:t>djz@ubuntu</a:t>
            </a:r>
            <a:r>
              <a:rPr lang="en-US" altLang="zh-CN" sz="1800" dirty="0" smtClean="0"/>
              <a:t>:~$</a:t>
            </a:r>
            <a:endParaRPr lang="en-US" altLang="zh-CN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25922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网络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1"/>
            <a:ext cx="8229600" cy="3533787"/>
          </a:xfrm>
        </p:spPr>
        <p:txBody>
          <a:bodyPr/>
          <a:lstStyle/>
          <a:p>
            <a:r>
              <a:rPr lang="zh-CN" altLang="en-US" sz="2600" dirty="0"/>
              <a:t>功能：用于配置网卡和显示网卡信息的工具。如果无参数，该命令显示当前活动网络接口的状态，如果只有接口参数，该命令显示指定接口的状态，如果只有参数</a:t>
            </a:r>
            <a:r>
              <a:rPr lang="en-US" altLang="zh-CN" sz="2600" dirty="0"/>
              <a:t>-a</a:t>
            </a:r>
            <a:r>
              <a:rPr lang="zh-CN" altLang="en-US" sz="2600" dirty="0"/>
              <a:t>，该命令显示所有网络接口的状态，其他情况下，该命令将配置接口</a:t>
            </a:r>
          </a:p>
          <a:p>
            <a:r>
              <a:rPr lang="zh-CN" altLang="en-US" sz="2600" dirty="0"/>
              <a:t>用法：</a:t>
            </a:r>
          </a:p>
          <a:p>
            <a:pPr lvl="1"/>
            <a:r>
              <a:rPr lang="en-US" altLang="zh-CN" sz="2200" dirty="0" err="1"/>
              <a:t>ifconfig</a:t>
            </a:r>
            <a:r>
              <a:rPr lang="en-US" altLang="zh-CN" sz="2200" dirty="0"/>
              <a:t> [interface]</a:t>
            </a:r>
          </a:p>
          <a:p>
            <a:pPr lvl="1"/>
            <a:r>
              <a:rPr lang="en-US" altLang="zh-CN" sz="2200" dirty="0" err="1"/>
              <a:t>ifconfig</a:t>
            </a:r>
            <a:r>
              <a:rPr lang="en-US" altLang="zh-CN" sz="2200" dirty="0"/>
              <a:t> interface [</a:t>
            </a:r>
            <a:r>
              <a:rPr lang="en-US" altLang="zh-CN" sz="2200" dirty="0" err="1"/>
              <a:t>aftype</a:t>
            </a:r>
            <a:r>
              <a:rPr lang="en-US" altLang="zh-CN" sz="2200" dirty="0"/>
              <a:t>] options | address </a:t>
            </a:r>
            <a:r>
              <a:rPr lang="en-US" altLang="zh-CN" sz="2200" dirty="0">
                <a:latin typeface="Arial"/>
              </a:rPr>
              <a:t>…</a:t>
            </a:r>
            <a:endParaRPr lang="en-US" altLang="zh-CN" sz="22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25922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网络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linus-and-neo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0220" y="1196752"/>
            <a:ext cx="238176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9600" y="260648"/>
            <a:ext cx="7162800" cy="43204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Linux</a:t>
            </a:r>
            <a:r>
              <a:rPr lang="zh-CN" altLang="en-US" sz="2800" dirty="0" smtClean="0"/>
              <a:t>的历史 </a:t>
            </a: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052736"/>
            <a:ext cx="6120680" cy="45259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000" dirty="0" smtClean="0"/>
              <a:t>1990</a:t>
            </a:r>
            <a:r>
              <a:rPr lang="zh-CN" altLang="en-US" sz="2000" dirty="0" smtClean="0"/>
              <a:t>年的秋天 ，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内核原型诞生。</a:t>
            </a:r>
          </a:p>
          <a:p>
            <a:pPr marL="342900" lvl="1" indent="-342900" algn="just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</a:rPr>
              <a:t>芬兰赫尔辛基大学学生</a:t>
            </a:r>
            <a:r>
              <a:rPr lang="en-US" altLang="zh-CN" sz="2000" dirty="0" smtClean="0">
                <a:solidFill>
                  <a:srgbClr val="C00000"/>
                </a:solidFill>
              </a:rPr>
              <a:t>Linus Benedict Torvalds </a:t>
            </a:r>
          </a:p>
          <a:p>
            <a:pPr marL="342900" lvl="1" indent="-342900" algn="just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</a:rPr>
              <a:t>计算机科学家</a:t>
            </a:r>
            <a:r>
              <a:rPr lang="en-US" altLang="zh-CN" sz="2000" dirty="0" smtClean="0">
                <a:solidFill>
                  <a:srgbClr val="C00000"/>
                </a:solidFill>
              </a:rPr>
              <a:t>Andrew S.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Tanenbaum</a:t>
            </a:r>
            <a:r>
              <a:rPr lang="zh-CN" altLang="en-US" sz="2000" dirty="0" smtClean="0">
                <a:solidFill>
                  <a:srgbClr val="C00000"/>
                </a:solidFill>
              </a:rPr>
              <a:t>的</a:t>
            </a:r>
            <a:r>
              <a:rPr lang="en-US" altLang="zh-CN" sz="2000" dirty="0" smtClean="0">
                <a:solidFill>
                  <a:srgbClr val="C00000"/>
                </a:solidFill>
              </a:rPr>
              <a:t>《</a:t>
            </a:r>
            <a:r>
              <a:rPr lang="zh-CN" altLang="en-US" sz="2000" dirty="0" smtClean="0">
                <a:solidFill>
                  <a:srgbClr val="C00000"/>
                </a:solidFill>
              </a:rPr>
              <a:t>操作系统：设计与实现</a:t>
            </a:r>
            <a:r>
              <a:rPr lang="en-US" altLang="zh-CN" sz="2000" dirty="0" smtClean="0">
                <a:solidFill>
                  <a:srgbClr val="C00000"/>
                </a:solidFill>
              </a:rPr>
              <a:t>》 </a:t>
            </a:r>
          </a:p>
          <a:p>
            <a:pPr marL="342900" lvl="1" indent="-342900" algn="just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Minix</a:t>
            </a:r>
            <a:r>
              <a:rPr lang="zh-CN" altLang="en-US" sz="2000" dirty="0" smtClean="0">
                <a:solidFill>
                  <a:srgbClr val="C00000"/>
                </a:solidFill>
              </a:rPr>
              <a:t>：一个教学用的类</a:t>
            </a:r>
            <a:r>
              <a:rPr lang="en-US" altLang="zh-CN" sz="2000" dirty="0" smtClean="0">
                <a:solidFill>
                  <a:srgbClr val="C00000"/>
                </a:solidFill>
              </a:rPr>
              <a:t>Unix</a:t>
            </a:r>
            <a:r>
              <a:rPr lang="zh-CN" altLang="en-US" sz="2000" dirty="0" smtClean="0">
                <a:solidFill>
                  <a:srgbClr val="C00000"/>
                </a:solidFill>
              </a:rPr>
              <a:t>操作系统 。</a:t>
            </a:r>
          </a:p>
          <a:p>
            <a:pPr marL="342900" lvl="1" indent="-342900" algn="just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</a:rPr>
              <a:t>保护模式下的操作系统 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342900" lvl="1" indent="-342900" algn="just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Minix</a:t>
            </a:r>
            <a:r>
              <a:rPr lang="zh-CN" altLang="en-US" sz="2000" dirty="0" smtClean="0">
                <a:solidFill>
                  <a:srgbClr val="C00000"/>
                </a:solidFill>
              </a:rPr>
              <a:t>是个所谓的“微内核”，而</a:t>
            </a:r>
            <a:r>
              <a:rPr lang="en-US" altLang="zh-CN" sz="2000" dirty="0" smtClean="0">
                <a:solidFill>
                  <a:srgbClr val="C00000"/>
                </a:solidFill>
              </a:rPr>
              <a:t>Linux</a:t>
            </a:r>
            <a:r>
              <a:rPr lang="zh-CN" altLang="en-US" sz="2000" dirty="0" smtClean="0">
                <a:solidFill>
                  <a:srgbClr val="C00000"/>
                </a:solidFill>
              </a:rPr>
              <a:t>是个“宏内核”。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Minix</a:t>
            </a:r>
            <a:r>
              <a:rPr lang="zh-CN" altLang="en-US" sz="2000" dirty="0" smtClean="0">
                <a:solidFill>
                  <a:srgbClr val="C00000"/>
                </a:solidFill>
              </a:rPr>
              <a:t>虽然是一个不错的教学工具，但缺乏实用价值。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Minix</a:t>
            </a:r>
            <a:r>
              <a:rPr lang="zh-CN" altLang="en-US" sz="2000" dirty="0" smtClean="0">
                <a:solidFill>
                  <a:srgbClr val="C00000"/>
                </a:solidFill>
              </a:rPr>
              <a:t>是个类</a:t>
            </a:r>
            <a:r>
              <a:rPr lang="en-US" altLang="zh-CN" sz="2000" dirty="0" smtClean="0">
                <a:solidFill>
                  <a:srgbClr val="C00000"/>
                </a:solidFill>
              </a:rPr>
              <a:t>Unix</a:t>
            </a:r>
            <a:r>
              <a:rPr lang="zh-CN" altLang="en-US" sz="2000" dirty="0" smtClean="0">
                <a:solidFill>
                  <a:srgbClr val="C00000"/>
                </a:solidFill>
              </a:rPr>
              <a:t>的教学模型，而</a:t>
            </a:r>
            <a:r>
              <a:rPr lang="en-US" altLang="zh-CN" sz="2000" dirty="0" smtClean="0">
                <a:solidFill>
                  <a:srgbClr val="C00000"/>
                </a:solidFill>
              </a:rPr>
              <a:t>Linux</a:t>
            </a:r>
            <a:r>
              <a:rPr lang="zh-CN" altLang="en-US" sz="2000" dirty="0" smtClean="0">
                <a:solidFill>
                  <a:srgbClr val="C00000"/>
                </a:solidFill>
              </a:rPr>
              <a:t>基本上就是</a:t>
            </a:r>
            <a:r>
              <a:rPr lang="en-US" altLang="zh-CN" sz="2000" dirty="0" smtClean="0">
                <a:solidFill>
                  <a:srgbClr val="C00000"/>
                </a:solidFill>
              </a:rPr>
              <a:t>Unix</a:t>
            </a:r>
            <a:r>
              <a:rPr lang="zh-CN" altLang="en-US" sz="2000" dirty="0" smtClean="0">
                <a:solidFill>
                  <a:srgbClr val="C00000"/>
                </a:solidFill>
              </a:rPr>
              <a:t>，而且是</a:t>
            </a:r>
            <a:r>
              <a:rPr lang="en-US" altLang="zh-CN" sz="2000" dirty="0" smtClean="0">
                <a:solidFill>
                  <a:srgbClr val="C00000"/>
                </a:solidFill>
              </a:rPr>
              <a:t>Unix</a:t>
            </a:r>
            <a:r>
              <a:rPr lang="zh-CN" altLang="en-US" sz="2000" dirty="0" smtClean="0">
                <a:solidFill>
                  <a:srgbClr val="C00000"/>
                </a:solidFill>
              </a:rPr>
              <a:t>的延续和发展。 </a:t>
            </a:r>
          </a:p>
        </p:txBody>
      </p:sp>
    </p:spTree>
    <p:extLst>
      <p:ext uri="{BB962C8B-B14F-4D97-AF65-F5344CB8AC3E}">
        <p14:creationId xmlns:p14="http://schemas.microsoft.com/office/powerpoint/2010/main" val="5541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229600" cy="41052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000" dirty="0"/>
              <a:t>举例：显示网卡</a:t>
            </a:r>
            <a:r>
              <a:rPr lang="en-US" altLang="zh-CN" sz="2000" dirty="0"/>
              <a:t>eth0</a:t>
            </a:r>
            <a:r>
              <a:rPr lang="zh-CN" altLang="en-US" sz="2000" dirty="0"/>
              <a:t>的信息：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地址、网卡</a:t>
            </a:r>
            <a:r>
              <a:rPr lang="en-US" altLang="zh-CN" sz="2000" dirty="0"/>
              <a:t>MAC</a:t>
            </a:r>
            <a:r>
              <a:rPr lang="zh-CN" altLang="en-US" sz="2000" dirty="0"/>
              <a:t>地址、网卡的配置以及网卡的一些统计数</a:t>
            </a:r>
            <a:r>
              <a:rPr lang="en-US" altLang="zh-CN" sz="2000" dirty="0"/>
              <a:t>(</a:t>
            </a:r>
            <a:r>
              <a:rPr lang="zh-CN" altLang="en-US" sz="2000" dirty="0"/>
              <a:t>如接收和发送包的总量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 </a:t>
            </a:r>
            <a:r>
              <a:rPr lang="en-US" altLang="zh-CN" sz="2000" dirty="0" err="1"/>
              <a:t>ifconfig</a:t>
            </a:r>
            <a:r>
              <a:rPr lang="en-US" altLang="zh-CN" sz="2000" dirty="0"/>
              <a:t> eth0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eth0      Link </a:t>
            </a:r>
            <a:r>
              <a:rPr lang="en-US" altLang="zh-CN" sz="2000" dirty="0" err="1"/>
              <a:t>encap:Ethernet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HWaddr</a:t>
            </a:r>
            <a:r>
              <a:rPr lang="en-US" altLang="zh-CN" sz="2000" dirty="0"/>
              <a:t> 00:0C:29:50:35:BB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/>
              <a:t>inet</a:t>
            </a:r>
            <a:r>
              <a:rPr lang="en-US" altLang="zh-CN" sz="2000" dirty="0"/>
              <a:t> addr:202.202.159.146  Bcast:202.202.159.255  Mask:255.255.255.128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inet6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: fe80::20c:29ff:fe50:35bb/64 </a:t>
            </a:r>
            <a:r>
              <a:rPr lang="en-US" altLang="zh-CN" sz="2000" dirty="0" err="1"/>
              <a:t>Scope:Link</a:t>
            </a:r>
            <a:endParaRPr lang="en-US" altLang="zh-CN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UP BROADCAST RUNNING MULTICAST  MTU:1500  Metric:1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RX packets:154937 errors:0 dropped:0 overruns:0 frame:0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TX packets:2728 errors:0 dropped:0 overruns:0 carrier:0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collisions:0 txqueuelen:0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RX </a:t>
            </a:r>
            <a:r>
              <a:rPr lang="en-US" altLang="zh-CN" sz="2000" dirty="0" smtClean="0"/>
              <a:t>bytes:12549347 </a:t>
            </a:r>
            <a:r>
              <a:rPr lang="en-US" altLang="zh-CN" sz="2000" dirty="0"/>
              <a:t>(11.9 </a:t>
            </a:r>
            <a:r>
              <a:rPr lang="en-US" altLang="zh-CN" sz="2000" dirty="0" err="1"/>
              <a:t>MiB</a:t>
            </a:r>
            <a:r>
              <a:rPr lang="en-US" altLang="zh-CN" sz="2000" dirty="0"/>
              <a:t>)  TX bytes:488589 (477.1 </a:t>
            </a:r>
            <a:r>
              <a:rPr lang="en-US" altLang="zh-CN" sz="2000" dirty="0" err="1"/>
              <a:t>KiB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25922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网络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1"/>
            <a:ext cx="8795320" cy="474823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100" dirty="0">
                <a:solidFill>
                  <a:srgbClr val="FF0000"/>
                </a:solidFill>
              </a:rPr>
              <a:t>用法</a:t>
            </a:r>
            <a:r>
              <a:rPr lang="zh-CN" altLang="fr-FR" sz="2100" dirty="0">
                <a:solidFill>
                  <a:srgbClr val="FF0000"/>
                </a:solidFill>
              </a:rPr>
              <a:t>：</a:t>
            </a:r>
            <a:r>
              <a:rPr lang="fr-FR" altLang="zh-CN" sz="2100" dirty="0">
                <a:solidFill>
                  <a:srgbClr val="FF0000"/>
                </a:solidFill>
              </a:rPr>
              <a:t>chmod [option] </a:t>
            </a:r>
            <a:r>
              <a:rPr lang="fr-FR" altLang="zh-CN" sz="2100" dirty="0">
                <a:solidFill>
                  <a:srgbClr val="FF0000"/>
                </a:solidFill>
                <a:latin typeface="Arial"/>
              </a:rPr>
              <a:t>…</a:t>
            </a:r>
            <a:r>
              <a:rPr lang="fr-FR" altLang="zh-CN" sz="2100" dirty="0">
                <a:solidFill>
                  <a:srgbClr val="FF0000"/>
                </a:solidFill>
              </a:rPr>
              <a:t> MODE[,MODE]</a:t>
            </a:r>
            <a:r>
              <a:rPr lang="fr-FR" altLang="zh-CN" sz="2100" dirty="0">
                <a:solidFill>
                  <a:srgbClr val="FF0000"/>
                </a:solidFill>
                <a:latin typeface="Arial"/>
              </a:rPr>
              <a:t>…</a:t>
            </a:r>
            <a:r>
              <a:rPr lang="fr-FR" altLang="zh-CN" sz="2100" dirty="0">
                <a:solidFill>
                  <a:srgbClr val="FF0000"/>
                </a:solidFill>
              </a:rPr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FILE</a:t>
            </a:r>
            <a:r>
              <a:rPr lang="en-US" altLang="zh-CN" sz="2100" dirty="0">
                <a:solidFill>
                  <a:srgbClr val="FF0000"/>
                </a:solidFill>
                <a:latin typeface="Arial"/>
              </a:rPr>
              <a:t>…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0000CC"/>
                </a:solidFill>
              </a:rPr>
              <a:t>option</a:t>
            </a:r>
            <a:r>
              <a:rPr lang="zh-CN" altLang="en-US" dirty="0">
                <a:solidFill>
                  <a:srgbClr val="0000CC"/>
                </a:solidFill>
              </a:rPr>
              <a:t>是命令选项，常用的选项有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若该档案权限确实已经更改，才显示其更改动作 （</a:t>
            </a:r>
            <a:r>
              <a:rPr lang="en-US" altLang="zh-CN" dirty="0">
                <a:solidFill>
                  <a:srgbClr val="0000CC"/>
                </a:solidFill>
              </a:rPr>
              <a:t>-c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若该档案权限无法被更改也不要显示错误讯息 （</a:t>
            </a:r>
            <a:r>
              <a:rPr lang="en-US" altLang="zh-CN" dirty="0">
                <a:solidFill>
                  <a:srgbClr val="0000CC"/>
                </a:solidFill>
              </a:rPr>
              <a:t>-f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显示权限变更的详细资料（</a:t>
            </a:r>
            <a:r>
              <a:rPr lang="en-US" altLang="zh-CN" dirty="0">
                <a:solidFill>
                  <a:srgbClr val="0000CC"/>
                </a:solidFill>
              </a:rPr>
              <a:t>-v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以递回的方式逐个变更（</a:t>
            </a:r>
            <a:r>
              <a:rPr lang="en-US" altLang="zh-CN" dirty="0">
                <a:solidFill>
                  <a:srgbClr val="0000CC"/>
                </a:solidFill>
              </a:rPr>
              <a:t>-C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chmod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改变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文件访问权限的命令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1"/>
            <a:ext cx="8229600" cy="474823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100" dirty="0">
                <a:solidFill>
                  <a:srgbClr val="FF0000"/>
                </a:solidFill>
              </a:rPr>
              <a:t>用法</a:t>
            </a:r>
            <a:r>
              <a:rPr lang="zh-CN" altLang="fr-FR" sz="2100" dirty="0">
                <a:solidFill>
                  <a:srgbClr val="FF0000"/>
                </a:solidFill>
              </a:rPr>
              <a:t>：</a:t>
            </a:r>
            <a:r>
              <a:rPr lang="fr-FR" altLang="zh-CN" sz="2100" dirty="0">
                <a:solidFill>
                  <a:srgbClr val="FF0000"/>
                </a:solidFill>
              </a:rPr>
              <a:t>chmod [option] </a:t>
            </a:r>
            <a:r>
              <a:rPr lang="fr-FR" altLang="zh-CN" sz="2100" dirty="0">
                <a:solidFill>
                  <a:srgbClr val="FF0000"/>
                </a:solidFill>
                <a:latin typeface="Arial"/>
              </a:rPr>
              <a:t>…</a:t>
            </a:r>
            <a:r>
              <a:rPr lang="fr-FR" altLang="zh-CN" sz="2100" dirty="0">
                <a:solidFill>
                  <a:srgbClr val="FF0000"/>
                </a:solidFill>
              </a:rPr>
              <a:t> MODE[,MODE]</a:t>
            </a:r>
            <a:r>
              <a:rPr lang="fr-FR" altLang="zh-CN" sz="2100" dirty="0">
                <a:solidFill>
                  <a:srgbClr val="FF0000"/>
                </a:solidFill>
                <a:latin typeface="Arial"/>
              </a:rPr>
              <a:t>…</a:t>
            </a:r>
            <a:r>
              <a:rPr lang="fr-FR" altLang="zh-CN" sz="2100" dirty="0">
                <a:solidFill>
                  <a:srgbClr val="FF0000"/>
                </a:solidFill>
              </a:rPr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FILE</a:t>
            </a:r>
            <a:r>
              <a:rPr lang="en-US" altLang="zh-CN" sz="2100" dirty="0">
                <a:solidFill>
                  <a:srgbClr val="FF0000"/>
                </a:solidFill>
                <a:latin typeface="Arial"/>
              </a:rPr>
              <a:t>…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rgbClr val="000008"/>
                </a:solidFill>
              </a:rPr>
              <a:t>MODE</a:t>
            </a:r>
            <a:r>
              <a:rPr lang="zh-CN" altLang="en-US" sz="2000" dirty="0">
                <a:solidFill>
                  <a:srgbClr val="000008"/>
                </a:solidFill>
              </a:rPr>
              <a:t>为权限模式，是权限的符号表示</a:t>
            </a:r>
            <a:r>
              <a:rPr lang="zh-CN" altLang="en-US" sz="2000" dirty="0" smtClean="0">
                <a:solidFill>
                  <a:srgbClr val="000008"/>
                </a:solidFill>
              </a:rPr>
              <a:t>。</a:t>
            </a:r>
            <a:endParaRPr lang="en-US" altLang="zh-CN" sz="2000" dirty="0" smtClean="0">
              <a:solidFill>
                <a:srgbClr val="000008"/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8"/>
                </a:solidFill>
              </a:rPr>
              <a:t>权限</a:t>
            </a:r>
            <a:r>
              <a:rPr lang="zh-CN" altLang="en-US" sz="2000" dirty="0">
                <a:solidFill>
                  <a:srgbClr val="000008"/>
                </a:solidFill>
              </a:rPr>
              <a:t>符号表示的格式为</a:t>
            </a:r>
            <a:r>
              <a:rPr lang="en-US" altLang="zh-CN" sz="2000" dirty="0">
                <a:solidFill>
                  <a:srgbClr val="000008"/>
                </a:solidFill>
              </a:rPr>
              <a:t>[</a:t>
            </a:r>
            <a:r>
              <a:rPr lang="en-US" altLang="zh-CN" sz="2000" dirty="0" err="1">
                <a:solidFill>
                  <a:srgbClr val="000008"/>
                </a:solidFill>
              </a:rPr>
              <a:t>ugoa</a:t>
            </a:r>
            <a:r>
              <a:rPr lang="en-US" altLang="zh-CN" sz="2000" dirty="0">
                <a:solidFill>
                  <a:srgbClr val="000008"/>
                </a:solidFill>
                <a:latin typeface="Arial"/>
              </a:rPr>
              <a:t>…</a:t>
            </a:r>
            <a:r>
              <a:rPr lang="en-US" altLang="zh-CN" sz="2000" dirty="0">
                <a:solidFill>
                  <a:srgbClr val="000008"/>
                </a:solidFill>
              </a:rPr>
              <a:t>][[+-=][</a:t>
            </a:r>
            <a:r>
              <a:rPr lang="en-US" altLang="zh-CN" sz="2000" dirty="0" err="1">
                <a:solidFill>
                  <a:srgbClr val="000008"/>
                </a:solidFill>
              </a:rPr>
              <a:t>rwx</a:t>
            </a:r>
            <a:r>
              <a:rPr lang="en-US" altLang="zh-CN" sz="2000" dirty="0" smtClean="0">
                <a:solidFill>
                  <a:srgbClr val="000008"/>
                </a:solidFill>
                <a:latin typeface="Arial"/>
              </a:rPr>
              <a:t>…</a:t>
            </a:r>
            <a:r>
              <a:rPr lang="en-US" altLang="zh-CN" sz="2000" dirty="0" smtClean="0">
                <a:solidFill>
                  <a:srgbClr val="000008"/>
                </a:solidFill>
              </a:rPr>
              <a:t>]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文件</a:t>
            </a:r>
            <a:r>
              <a:rPr lang="zh-CN" altLang="en-US" sz="2000" dirty="0">
                <a:solidFill>
                  <a:srgbClr val="FF0000"/>
                </a:solidFill>
              </a:rPr>
              <a:t>的所有者（</a:t>
            </a:r>
            <a:r>
              <a:rPr lang="en-US" altLang="zh-CN" sz="2000" dirty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组</a:t>
            </a:r>
            <a:r>
              <a:rPr lang="zh-CN" altLang="en-US" sz="2000" dirty="0">
                <a:solidFill>
                  <a:srgbClr val="FF0000"/>
                </a:solidFill>
              </a:rPr>
              <a:t>用户中除文件所有者外的其他用户（</a:t>
            </a:r>
            <a:r>
              <a:rPr lang="en-US" altLang="zh-CN" sz="2000" dirty="0">
                <a:solidFill>
                  <a:srgbClr val="FF0000"/>
                </a:solidFill>
              </a:rPr>
              <a:t>g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除</a:t>
            </a:r>
            <a:r>
              <a:rPr lang="zh-CN" altLang="en-US" sz="2000" dirty="0">
                <a:solidFill>
                  <a:srgbClr val="FF0000"/>
                </a:solidFill>
              </a:rPr>
              <a:t>组用户外的其他用户（</a:t>
            </a:r>
            <a:r>
              <a:rPr lang="en-US" altLang="zh-CN" sz="2000" dirty="0">
                <a:solidFill>
                  <a:srgbClr val="FF0000"/>
                </a:solidFill>
              </a:rPr>
              <a:t>o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所有</a:t>
            </a:r>
            <a:r>
              <a:rPr lang="zh-CN" altLang="en-US" sz="2000" dirty="0">
                <a:solidFill>
                  <a:srgbClr val="FF0000"/>
                </a:solidFill>
              </a:rPr>
              <a:t>用户（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08"/>
                </a:solidFill>
                <a:latin typeface="Arial"/>
              </a:rPr>
              <a:t>“</a:t>
            </a:r>
            <a:r>
              <a:rPr lang="en-US" altLang="zh-CN" sz="2000" dirty="0" smtClean="0">
                <a:solidFill>
                  <a:srgbClr val="000008"/>
                </a:solidFill>
              </a:rPr>
              <a:t>+-=</a:t>
            </a:r>
            <a:r>
              <a:rPr lang="en-US" altLang="zh-CN" sz="2000" dirty="0" smtClean="0">
                <a:solidFill>
                  <a:srgbClr val="000008"/>
                </a:solidFill>
                <a:latin typeface="Arial"/>
              </a:rPr>
              <a:t>”</a:t>
            </a:r>
            <a:r>
              <a:rPr lang="zh-CN" altLang="en-US" sz="2000" dirty="0">
                <a:solidFill>
                  <a:srgbClr val="000008"/>
                </a:solidFill>
              </a:rPr>
              <a:t>是操作算子：为所选用户增加权限（</a:t>
            </a:r>
            <a:r>
              <a:rPr lang="en-US" altLang="zh-CN" sz="2000" dirty="0">
                <a:solidFill>
                  <a:srgbClr val="000008"/>
                </a:solidFill>
              </a:rPr>
              <a:t>+</a:t>
            </a:r>
            <a:r>
              <a:rPr lang="zh-CN" altLang="en-US" sz="2000" dirty="0">
                <a:solidFill>
                  <a:srgbClr val="000008"/>
                </a:solidFill>
              </a:rPr>
              <a:t>）、为所选用户移除权限（</a:t>
            </a:r>
            <a:r>
              <a:rPr lang="en-US" altLang="zh-CN" sz="2000" dirty="0">
                <a:solidFill>
                  <a:srgbClr val="000008"/>
                </a:solidFill>
              </a:rPr>
              <a:t>-</a:t>
            </a:r>
            <a:r>
              <a:rPr lang="zh-CN" altLang="en-US" sz="2000" dirty="0">
                <a:solidFill>
                  <a:srgbClr val="000008"/>
                </a:solidFill>
              </a:rPr>
              <a:t>）、为所选用户指定权限（</a:t>
            </a:r>
            <a:r>
              <a:rPr lang="en-US" altLang="zh-CN" sz="2000" dirty="0">
                <a:solidFill>
                  <a:srgbClr val="000008"/>
                </a:solidFill>
              </a:rPr>
              <a:t>=</a:t>
            </a:r>
            <a:r>
              <a:rPr lang="zh-CN" altLang="en-US" sz="2000" dirty="0">
                <a:solidFill>
                  <a:srgbClr val="000008"/>
                </a:solidFill>
              </a:rPr>
              <a:t>）</a:t>
            </a:r>
            <a:r>
              <a:rPr lang="zh-CN" altLang="en-US" sz="2000" dirty="0" smtClean="0">
                <a:solidFill>
                  <a:srgbClr val="000008"/>
                </a:solidFill>
              </a:rPr>
              <a:t>。</a:t>
            </a:r>
            <a:endParaRPr lang="en-US" altLang="zh-CN" sz="2000" dirty="0" smtClean="0">
              <a:solidFill>
                <a:srgbClr val="000008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08"/>
                </a:solidFill>
                <a:latin typeface="Arial"/>
              </a:rPr>
              <a:t>“</a:t>
            </a:r>
            <a:r>
              <a:rPr lang="en-US" altLang="zh-CN" sz="2000" dirty="0" err="1" smtClean="0">
                <a:solidFill>
                  <a:srgbClr val="000008"/>
                </a:solidFill>
              </a:rPr>
              <a:t>rwx</a:t>
            </a:r>
            <a:r>
              <a:rPr lang="en-US" altLang="zh-CN" sz="2000" dirty="0" smtClean="0">
                <a:solidFill>
                  <a:srgbClr val="000008"/>
                </a:solidFill>
                <a:latin typeface="Arial"/>
              </a:rPr>
              <a:t>”</a:t>
            </a:r>
            <a:r>
              <a:rPr lang="zh-CN" altLang="en-US" sz="2000" dirty="0">
                <a:solidFill>
                  <a:srgbClr val="000008"/>
                </a:solidFill>
              </a:rPr>
              <a:t>为用户选择新权限：读权限（</a:t>
            </a:r>
            <a:r>
              <a:rPr lang="en-US" altLang="zh-CN" sz="2000" dirty="0">
                <a:solidFill>
                  <a:srgbClr val="000008"/>
                </a:solidFill>
              </a:rPr>
              <a:t>r</a:t>
            </a:r>
            <a:r>
              <a:rPr lang="zh-CN" altLang="en-US" sz="2000" dirty="0">
                <a:solidFill>
                  <a:srgbClr val="000008"/>
                </a:solidFill>
              </a:rPr>
              <a:t>）、写权限（</a:t>
            </a:r>
            <a:r>
              <a:rPr lang="en-US" altLang="zh-CN" sz="2000" dirty="0">
                <a:solidFill>
                  <a:srgbClr val="000008"/>
                </a:solidFill>
              </a:rPr>
              <a:t>w</a:t>
            </a:r>
            <a:r>
              <a:rPr lang="zh-CN" altLang="en-US" sz="2000" dirty="0">
                <a:solidFill>
                  <a:srgbClr val="000008"/>
                </a:solidFill>
              </a:rPr>
              <a:t>）、执行文件或访问目录的权限（</a:t>
            </a:r>
            <a:r>
              <a:rPr lang="en-US" altLang="zh-CN" sz="2000" dirty="0">
                <a:solidFill>
                  <a:srgbClr val="000008"/>
                </a:solidFill>
              </a:rPr>
              <a:t>x</a:t>
            </a:r>
            <a:r>
              <a:rPr lang="zh-CN" altLang="en-US" sz="2000" dirty="0">
                <a:solidFill>
                  <a:srgbClr val="000008"/>
                </a:solidFill>
              </a:rPr>
              <a:t>）</a:t>
            </a:r>
            <a:r>
              <a:rPr lang="zh-CN" altLang="en-US" sz="2000" dirty="0" smtClean="0">
                <a:solidFill>
                  <a:srgbClr val="000008"/>
                </a:solidFill>
              </a:rPr>
              <a:t>。</a:t>
            </a:r>
            <a:endParaRPr lang="zh-CN" altLang="en-US" sz="2000" dirty="0">
              <a:solidFill>
                <a:srgbClr val="000008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chmod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改变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文件访问权限的命令</a:t>
            </a:r>
          </a:p>
        </p:txBody>
      </p:sp>
    </p:spTree>
    <p:extLst>
      <p:ext uri="{BB962C8B-B14F-4D97-AF65-F5344CB8AC3E}">
        <p14:creationId xmlns:p14="http://schemas.microsoft.com/office/powerpoint/2010/main" val="37085056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229600" cy="45339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1800" dirty="0"/>
              <a:t>举例：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1600" dirty="0">
                <a:solidFill>
                  <a:srgbClr val="0000CC"/>
                </a:solidFill>
              </a:rPr>
              <a:t>（</a:t>
            </a:r>
            <a:r>
              <a:rPr lang="en-US" altLang="zh-CN" sz="1600" dirty="0">
                <a:solidFill>
                  <a:srgbClr val="0000CC"/>
                </a:solidFill>
              </a:rPr>
              <a:t>1</a:t>
            </a:r>
            <a:r>
              <a:rPr lang="zh-CN" altLang="en-US" sz="1600" dirty="0">
                <a:solidFill>
                  <a:srgbClr val="0000CC"/>
                </a:solidFill>
              </a:rPr>
              <a:t>）</a:t>
            </a:r>
            <a:r>
              <a:rPr lang="zh-CN" altLang="en-US" sz="1600" dirty="0" smtClean="0">
                <a:solidFill>
                  <a:srgbClr val="0000CC"/>
                </a:solidFill>
              </a:rPr>
              <a:t>新建</a:t>
            </a:r>
            <a:r>
              <a:rPr lang="en-US" altLang="zh-CN" sz="1600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sz="1600" dirty="0" smtClean="0">
                <a:solidFill>
                  <a:srgbClr val="0000CC"/>
                </a:solidFill>
              </a:rPr>
              <a:t>文件</a:t>
            </a:r>
            <a:endParaRPr lang="zh-CN" altLang="en-US" sz="1600" dirty="0">
              <a:solidFill>
                <a:srgbClr val="0000CC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 </a:t>
            </a:r>
            <a:r>
              <a:rPr lang="en-US" altLang="zh-CN" sz="1600" dirty="0" smtClean="0">
                <a:solidFill>
                  <a:srgbClr val="C00000"/>
                </a:solidFill>
              </a:rPr>
              <a:t>vi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>
                <a:solidFill>
                  <a:srgbClr val="0000CC"/>
                </a:solidFill>
              </a:rPr>
              <a:t>（</a:t>
            </a:r>
            <a:r>
              <a:rPr lang="en-US" altLang="zh-CN" sz="1600" dirty="0">
                <a:solidFill>
                  <a:srgbClr val="0000CC"/>
                </a:solidFill>
              </a:rPr>
              <a:t>2</a:t>
            </a:r>
            <a:r>
              <a:rPr lang="zh-CN" altLang="en-US" sz="1600" dirty="0">
                <a:solidFill>
                  <a:srgbClr val="0000CC"/>
                </a:solidFill>
              </a:rPr>
              <a:t>）</a:t>
            </a:r>
            <a:r>
              <a:rPr lang="zh-CN" altLang="en-US" sz="1600" dirty="0" smtClean="0">
                <a:solidFill>
                  <a:srgbClr val="0000CC"/>
                </a:solidFill>
              </a:rPr>
              <a:t>查看</a:t>
            </a:r>
            <a:r>
              <a:rPr lang="en-US" altLang="zh-CN" sz="1600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sz="1600" dirty="0" smtClean="0">
                <a:solidFill>
                  <a:srgbClr val="0000CC"/>
                </a:solidFill>
              </a:rPr>
              <a:t>的</a:t>
            </a:r>
            <a:r>
              <a:rPr lang="zh-CN" altLang="en-US" sz="1600" dirty="0">
                <a:solidFill>
                  <a:srgbClr val="0000CC"/>
                </a:solidFill>
              </a:rPr>
              <a:t>权限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 </a:t>
            </a:r>
            <a:r>
              <a:rPr lang="en-US" altLang="zh-CN" sz="1600" dirty="0" err="1">
                <a:solidFill>
                  <a:srgbClr val="C00000"/>
                </a:solidFill>
              </a:rPr>
              <a:t>ls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Arial"/>
              </a:rPr>
              <a:t>–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-</a:t>
            </a:r>
            <a:r>
              <a:rPr lang="en-US" altLang="zh-CN" sz="1600" dirty="0" err="1">
                <a:solidFill>
                  <a:srgbClr val="C00000"/>
                </a:solidFill>
              </a:rPr>
              <a:t>rw</a:t>
            </a:r>
            <a:r>
              <a:rPr lang="en-US" altLang="zh-CN" sz="1600" dirty="0">
                <a:solidFill>
                  <a:srgbClr val="C00000"/>
                </a:solidFill>
              </a:rPr>
              <a:t>-r--r-- </a:t>
            </a:r>
            <a:r>
              <a:rPr lang="en-US" altLang="zh-CN" sz="1600" dirty="0" smtClean="0">
                <a:solidFill>
                  <a:srgbClr val="C00000"/>
                </a:solidFill>
              </a:rPr>
              <a:t>1 </a:t>
            </a:r>
            <a:r>
              <a:rPr lang="en-US" altLang="zh-CN" sz="1600" dirty="0">
                <a:solidFill>
                  <a:srgbClr val="C00000"/>
                </a:solidFill>
              </a:rPr>
              <a:t>root </a:t>
            </a:r>
            <a:r>
              <a:rPr lang="en-US" altLang="zh-CN" sz="1600" dirty="0" err="1">
                <a:solidFill>
                  <a:srgbClr val="C00000"/>
                </a:solidFill>
              </a:rPr>
              <a:t>root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5 march  1 10:26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>
                <a:solidFill>
                  <a:srgbClr val="0000CC"/>
                </a:solidFill>
              </a:rPr>
              <a:t>（</a:t>
            </a:r>
            <a:r>
              <a:rPr lang="en-US" altLang="zh-CN" sz="1600" dirty="0">
                <a:solidFill>
                  <a:srgbClr val="0000CC"/>
                </a:solidFill>
              </a:rPr>
              <a:t>3</a:t>
            </a:r>
            <a:r>
              <a:rPr lang="zh-CN" altLang="en-US" sz="1600" dirty="0">
                <a:solidFill>
                  <a:srgbClr val="0000CC"/>
                </a:solidFill>
              </a:rPr>
              <a:t>）移除所有人对</a:t>
            </a:r>
            <a:r>
              <a:rPr lang="zh-CN" altLang="en-US" sz="1600" dirty="0" smtClean="0">
                <a:solidFill>
                  <a:srgbClr val="0000CC"/>
                </a:solidFill>
              </a:rPr>
              <a:t>文件</a:t>
            </a:r>
            <a:r>
              <a:rPr lang="en-US" altLang="zh-CN" sz="1600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sz="1600" dirty="0" smtClean="0">
                <a:solidFill>
                  <a:srgbClr val="0000CC"/>
                </a:solidFill>
              </a:rPr>
              <a:t>的</a:t>
            </a:r>
            <a:r>
              <a:rPr lang="zh-CN" altLang="en-US" sz="1600" dirty="0">
                <a:solidFill>
                  <a:srgbClr val="0000CC"/>
                </a:solidFill>
              </a:rPr>
              <a:t>读、写及执行的权限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 </a:t>
            </a:r>
            <a:r>
              <a:rPr lang="en-US" altLang="zh-CN" sz="1600" dirty="0" err="1">
                <a:solidFill>
                  <a:srgbClr val="C00000"/>
                </a:solidFill>
              </a:rPr>
              <a:t>chmod</a:t>
            </a:r>
            <a:r>
              <a:rPr lang="en-US" altLang="zh-CN" sz="1600" dirty="0">
                <a:solidFill>
                  <a:srgbClr val="C00000"/>
                </a:solidFill>
              </a:rPr>
              <a:t> a-</a:t>
            </a:r>
            <a:r>
              <a:rPr lang="en-US" altLang="zh-CN" sz="1600" dirty="0" err="1">
                <a:solidFill>
                  <a:srgbClr val="C00000"/>
                </a:solidFill>
              </a:rPr>
              <a:t>rwx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 </a:t>
            </a:r>
            <a:r>
              <a:rPr lang="en-US" altLang="zh-CN" sz="1600" dirty="0" err="1">
                <a:solidFill>
                  <a:srgbClr val="C00000"/>
                </a:solidFill>
              </a:rPr>
              <a:t>ls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Arial"/>
              </a:rPr>
              <a:t>–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---------- 1 root </a:t>
            </a:r>
            <a:r>
              <a:rPr lang="en-US" altLang="zh-CN" sz="1600" dirty="0" err="1">
                <a:solidFill>
                  <a:srgbClr val="C00000"/>
                </a:solidFill>
              </a:rPr>
              <a:t>root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5 march  1 10:26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>
                <a:solidFill>
                  <a:srgbClr val="0000CC"/>
                </a:solidFill>
              </a:rPr>
              <a:t>（</a:t>
            </a:r>
            <a:r>
              <a:rPr lang="en-US" altLang="zh-CN" sz="1600" dirty="0">
                <a:solidFill>
                  <a:srgbClr val="0000CC"/>
                </a:solidFill>
              </a:rPr>
              <a:t>4</a:t>
            </a:r>
            <a:r>
              <a:rPr lang="zh-CN" altLang="en-US" sz="1600" dirty="0">
                <a:solidFill>
                  <a:srgbClr val="0000CC"/>
                </a:solidFill>
              </a:rPr>
              <a:t>）为</a:t>
            </a:r>
            <a:r>
              <a:rPr lang="zh-CN" altLang="en-US" sz="1600" dirty="0" smtClean="0">
                <a:solidFill>
                  <a:srgbClr val="0000CC"/>
                </a:solidFill>
              </a:rPr>
              <a:t>文件</a:t>
            </a:r>
            <a:r>
              <a:rPr lang="en-US" altLang="zh-CN" sz="1600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sz="1600" dirty="0" smtClean="0">
                <a:solidFill>
                  <a:srgbClr val="0000CC"/>
                </a:solidFill>
              </a:rPr>
              <a:t>的</a:t>
            </a:r>
            <a:r>
              <a:rPr lang="zh-CN" altLang="en-US" sz="1600" dirty="0">
                <a:solidFill>
                  <a:srgbClr val="0000CC"/>
                </a:solidFill>
              </a:rPr>
              <a:t>所有者增加执行权限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 </a:t>
            </a:r>
            <a:r>
              <a:rPr lang="en-US" altLang="zh-CN" sz="1600" dirty="0" err="1">
                <a:solidFill>
                  <a:srgbClr val="C00000"/>
                </a:solidFill>
              </a:rPr>
              <a:t>chmod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u+x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 </a:t>
            </a:r>
            <a:r>
              <a:rPr lang="en-US" altLang="zh-CN" sz="1600" dirty="0" err="1">
                <a:solidFill>
                  <a:srgbClr val="C00000"/>
                </a:solidFill>
              </a:rPr>
              <a:t>ls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Arial"/>
              </a:rPr>
              <a:t>–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---x------ 1 root </a:t>
            </a:r>
            <a:r>
              <a:rPr lang="en-US" altLang="zh-CN" sz="1600" dirty="0" err="1">
                <a:solidFill>
                  <a:srgbClr val="C00000"/>
                </a:solidFill>
              </a:rPr>
              <a:t>root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5 march  1 10:26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>
                <a:solidFill>
                  <a:srgbClr val="0000CC"/>
                </a:solidFill>
              </a:rPr>
              <a:t>（</a:t>
            </a:r>
            <a:r>
              <a:rPr lang="en-US" altLang="zh-CN" sz="1600" dirty="0">
                <a:solidFill>
                  <a:srgbClr val="0000CC"/>
                </a:solidFill>
              </a:rPr>
              <a:t>5</a:t>
            </a:r>
            <a:r>
              <a:rPr lang="zh-CN" altLang="en-US" sz="1600" dirty="0">
                <a:solidFill>
                  <a:srgbClr val="0000CC"/>
                </a:solidFill>
              </a:rPr>
              <a:t>）将</a:t>
            </a:r>
            <a:r>
              <a:rPr lang="zh-CN" altLang="en-US" sz="1600" dirty="0" smtClean="0">
                <a:solidFill>
                  <a:srgbClr val="0000CC"/>
                </a:solidFill>
              </a:rPr>
              <a:t>文件</a:t>
            </a:r>
            <a:r>
              <a:rPr lang="en-US" altLang="zh-CN" sz="1600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sz="1600" dirty="0" smtClean="0">
                <a:solidFill>
                  <a:srgbClr val="0000CC"/>
                </a:solidFill>
              </a:rPr>
              <a:t>设</a:t>
            </a:r>
            <a:r>
              <a:rPr lang="zh-CN" altLang="en-US" sz="1600" dirty="0">
                <a:solidFill>
                  <a:srgbClr val="0000CC"/>
                </a:solidFill>
              </a:rPr>
              <a:t>为该文件所有者所属组的其他用户可写，但其他人不能写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 </a:t>
            </a:r>
            <a:r>
              <a:rPr lang="en-US" altLang="zh-CN" sz="1600" dirty="0" err="1">
                <a:solidFill>
                  <a:srgbClr val="C00000"/>
                </a:solidFill>
              </a:rPr>
              <a:t>chmod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g+w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 </a:t>
            </a:r>
            <a:r>
              <a:rPr lang="en-US" altLang="zh-CN" sz="1600" dirty="0" err="1">
                <a:solidFill>
                  <a:srgbClr val="C00000"/>
                </a:solidFill>
              </a:rPr>
              <a:t>ls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Arial"/>
              </a:rPr>
              <a:t>–</a:t>
            </a:r>
            <a:r>
              <a:rPr lang="en-US" altLang="zh-CN" sz="1600" dirty="0">
                <a:solidFill>
                  <a:srgbClr val="C00000"/>
                </a:solidFill>
              </a:rPr>
              <a:t>l zgj1.sh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---x-w---- 1 root </a:t>
            </a:r>
            <a:r>
              <a:rPr lang="en-US" altLang="zh-CN" sz="1600" dirty="0" err="1">
                <a:solidFill>
                  <a:srgbClr val="C00000"/>
                </a:solidFill>
              </a:rPr>
              <a:t>root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5 march  1 10:26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hello.c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chmod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改变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文件访问权限的命令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help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42886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帮助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26"/>
            <a:ext cx="8229600" cy="3533787"/>
          </a:xfrm>
        </p:spPr>
        <p:txBody>
          <a:bodyPr/>
          <a:lstStyle/>
          <a:p>
            <a:r>
              <a:rPr lang="zh-CN" altLang="en-US" dirty="0"/>
              <a:t>功能：用于查看</a:t>
            </a:r>
            <a:r>
              <a:rPr lang="en-US" altLang="zh-CN" dirty="0"/>
              <a:t>Linux</a:t>
            </a:r>
            <a:r>
              <a:rPr lang="zh-CN" altLang="en-US" dirty="0"/>
              <a:t>内置命令的帮助。</a:t>
            </a:r>
          </a:p>
          <a:p>
            <a:r>
              <a:rPr lang="zh-CN" altLang="en-US" dirty="0"/>
              <a:t>用法： </a:t>
            </a:r>
            <a:r>
              <a:rPr lang="en-US" altLang="zh-CN" dirty="0"/>
              <a:t>help [</a:t>
            </a:r>
            <a:r>
              <a:rPr lang="zh-CN" altLang="en-US" dirty="0"/>
              <a:t>内置命令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举例：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）输出全部内置命令</a:t>
            </a:r>
          </a:p>
          <a:p>
            <a:pPr lvl="1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djz@ubuntu</a:t>
            </a:r>
            <a:r>
              <a:rPr lang="en-US" altLang="zh-CN" dirty="0" smtClean="0"/>
              <a:t>:/$  help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）输出内置命令</a:t>
            </a:r>
            <a:r>
              <a:rPr lang="en-US" altLang="zh-CN" dirty="0" err="1"/>
              <a:t>pwd</a:t>
            </a:r>
            <a:r>
              <a:rPr lang="zh-CN" altLang="en-US" dirty="0"/>
              <a:t>的帮助</a:t>
            </a:r>
          </a:p>
          <a:p>
            <a:pPr lvl="1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djz@ubuntu</a:t>
            </a:r>
            <a:r>
              <a:rPr lang="en-US" altLang="zh-CN" dirty="0" smtClean="0"/>
              <a:t>:/$ help </a:t>
            </a:r>
            <a:r>
              <a:rPr lang="en-US" altLang="zh-CN" dirty="0" err="1" smtClean="0"/>
              <a:t>pwd</a:t>
            </a: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help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42886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帮助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25"/>
            <a:ext cx="8229600" cy="43910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功能：显示某个命令的帮助手册。典型的</a:t>
            </a:r>
            <a:r>
              <a:rPr lang="en-US" altLang="zh-CN" sz="2600" dirty="0"/>
              <a:t>man</a:t>
            </a:r>
            <a:r>
              <a:rPr lang="zh-CN" altLang="en-US" sz="2600" dirty="0"/>
              <a:t>手册包括以下几个部分：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NAME</a:t>
            </a:r>
            <a:r>
              <a:rPr lang="zh-CN" altLang="en-US" sz="2200" dirty="0"/>
              <a:t>：命令的名字。	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SYNOPSIS</a:t>
            </a:r>
            <a:r>
              <a:rPr lang="zh-CN" altLang="en-US" sz="2200" dirty="0"/>
              <a:t>：名字的概要，简单说明命令的使用方法。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DESCRIPTION</a:t>
            </a:r>
            <a:r>
              <a:rPr lang="zh-CN" altLang="en-US" sz="2200" dirty="0"/>
              <a:t>：详细描述命令的使用，如各种参数选项的作用。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SEE ALSO</a:t>
            </a:r>
            <a:r>
              <a:rPr lang="zh-CN" altLang="en-US" sz="2200" dirty="0"/>
              <a:t>：列出可能要查看的其他有关的手册页条目。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AUTHOR</a:t>
            </a:r>
            <a:r>
              <a:rPr lang="zh-CN" altLang="en-US" sz="2200" dirty="0"/>
              <a:t>，</a:t>
            </a:r>
            <a:r>
              <a:rPr lang="en-US" altLang="zh-CN" sz="2200" dirty="0"/>
              <a:t>COPYRIGHT</a:t>
            </a:r>
            <a:r>
              <a:rPr lang="zh-CN" altLang="en-US" sz="2200" dirty="0"/>
              <a:t>：作者和版权等信息。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用法：</a:t>
            </a:r>
            <a:r>
              <a:rPr lang="en-US" altLang="zh-CN" sz="2600" dirty="0"/>
              <a:t>man [</a:t>
            </a:r>
            <a:r>
              <a:rPr lang="zh-CN" altLang="en-US" sz="2600" dirty="0"/>
              <a:t>命令名</a:t>
            </a:r>
            <a:r>
              <a:rPr lang="en-US" altLang="zh-CN" sz="2600" dirty="0"/>
              <a:t>]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举例：获得</a:t>
            </a:r>
            <a:r>
              <a:rPr lang="en-US" altLang="zh-CN" sz="2600" dirty="0" err="1"/>
              <a:t>ls</a:t>
            </a:r>
            <a:r>
              <a:rPr lang="zh-CN" altLang="en-US" sz="2600" dirty="0"/>
              <a:t>的帮助。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djz@ubuntu</a:t>
            </a:r>
            <a:r>
              <a:rPr lang="en-US" altLang="zh-CN" sz="2000" dirty="0" smtClean="0"/>
              <a:t>:/$  </a:t>
            </a:r>
            <a:r>
              <a:rPr lang="en-US" altLang="zh-CN" sz="2200" dirty="0" smtClean="0"/>
              <a:t>man </a:t>
            </a:r>
            <a:r>
              <a:rPr lang="en-US" altLang="zh-CN" sz="2200" dirty="0" err="1" smtClean="0"/>
              <a:t>pwd</a:t>
            </a:r>
            <a:endParaRPr lang="en-US" altLang="zh-CN" sz="22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help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42886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帮助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挂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装卸载文件系统命令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229600" cy="339091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功能：挂载文件系统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用法：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mount </a:t>
            </a:r>
            <a:r>
              <a:rPr lang="en-US" altLang="zh-CN" dirty="0">
                <a:latin typeface="Arial"/>
              </a:rPr>
              <a:t>–</a:t>
            </a:r>
            <a:r>
              <a:rPr lang="en-US" altLang="zh-CN" dirty="0"/>
              <a:t>a[</a:t>
            </a:r>
            <a:r>
              <a:rPr lang="en-US" altLang="zh-CN" dirty="0" err="1"/>
              <a:t>fnrsvm</a:t>
            </a:r>
            <a:r>
              <a:rPr lang="en-US" altLang="zh-CN" dirty="0"/>
              <a:t>][-t </a:t>
            </a:r>
            <a:r>
              <a:rPr lang="en-US" altLang="zh-CN" dirty="0" err="1"/>
              <a:t>vfstype</a:t>
            </a:r>
            <a:r>
              <a:rPr lang="en-US" altLang="zh-CN" dirty="0"/>
              <a:t>]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mount [-</a:t>
            </a:r>
            <a:r>
              <a:rPr lang="en-US" altLang="zh-CN" dirty="0" err="1"/>
              <a:t>fnrsvw</a:t>
            </a:r>
            <a:r>
              <a:rPr lang="en-US" altLang="zh-CN" dirty="0"/>
              <a:t>][-o options..]device dir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mount [-</a:t>
            </a:r>
            <a:r>
              <a:rPr lang="en-US" altLang="zh-CN" dirty="0" err="1"/>
              <a:t>fnrsvw</a:t>
            </a:r>
            <a:r>
              <a:rPr lang="en-US" altLang="zh-CN" dirty="0"/>
              <a:t>][-t </a:t>
            </a:r>
            <a:r>
              <a:rPr lang="en-US" altLang="zh-CN" dirty="0" err="1"/>
              <a:t>vfstype</a:t>
            </a:r>
            <a:r>
              <a:rPr lang="en-US" altLang="zh-CN" dirty="0"/>
              <a:t>][-o options]device dir 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/>
              <a:t>其中</a:t>
            </a:r>
            <a:r>
              <a:rPr lang="en-US" altLang="zh-CN" dirty="0"/>
              <a:t>,option</a:t>
            </a:r>
            <a:r>
              <a:rPr lang="zh-CN" altLang="en-US" dirty="0"/>
              <a:t>指选项，</a:t>
            </a:r>
            <a:r>
              <a:rPr lang="en-US" altLang="zh-CN" dirty="0" err="1"/>
              <a:t>vfstype</a:t>
            </a:r>
            <a:r>
              <a:rPr lang="zh-CN" altLang="en-US" dirty="0"/>
              <a:t>指文件系统的类型，</a:t>
            </a:r>
            <a:r>
              <a:rPr lang="en-US" altLang="zh-CN" dirty="0"/>
              <a:t>device</a:t>
            </a:r>
            <a:r>
              <a:rPr lang="zh-CN" altLang="en-US" dirty="0"/>
              <a:t>指物理设备文件名，</a:t>
            </a:r>
            <a:r>
              <a:rPr lang="en-US" altLang="zh-CN" dirty="0"/>
              <a:t>dir</a:t>
            </a:r>
            <a:r>
              <a:rPr lang="zh-CN" altLang="en-US" dirty="0"/>
              <a:t>是安装的目录即挂载点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挂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装卸载文件系统命令</a:t>
            </a: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0544" name="Group 1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378500"/>
              </p:ext>
            </p:extLst>
          </p:nvPr>
        </p:nvGraphicFramePr>
        <p:xfrm>
          <a:off x="566738" y="1752600"/>
          <a:ext cx="8001000" cy="4449448"/>
        </p:xfrm>
        <a:graphic>
          <a:graphicData uri="http://schemas.openxmlformats.org/drawingml/2006/table">
            <a:tbl>
              <a:tblPr/>
              <a:tblGrid>
                <a:gridCol w="1173162"/>
                <a:gridCol w="6827838"/>
              </a:tblGrid>
              <a:tr h="4270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参数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-f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模拟一个文件系统的挂载过程，用它可以检查一个文件系统是否可以被正确挂载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挂载一个文件系统，但不在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fstab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中生成与之对应的设置项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忽略文件系统不支持的安装类型，而不导致安装失败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-v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命令进展注释状态。给出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mount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命令每个操作步骤的注释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-w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以可读写权限挂载一个文件系统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以只读权限挂载一个文件系统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-t type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定义准备挂载的文件系统的类型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把</a:t>
                      </a:r>
                      <a:r>
                        <a:rPr kumimoji="0" lang="pt-BR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/etc/fstab</a:t>
                      </a:r>
                      <a:r>
                        <a:rPr kumimoji="0" lang="zh-CN" alt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文件中列出的所有文件系统挂载好</a:t>
                      </a:r>
                      <a:endParaRPr kumimoji="0" lang="zh-CN" alt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-O option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根据参数选项挂载文件系统。参数选项跟在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-O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后面，用逗号隔开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8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挂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装卸载文件系统命令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9600" y="260648"/>
            <a:ext cx="7162800" cy="43204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Linux</a:t>
            </a:r>
            <a:r>
              <a:rPr lang="zh-CN" altLang="en-US" sz="2800" dirty="0" smtClean="0"/>
              <a:t>的历史 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810580" y="1052736"/>
            <a:ext cx="756084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n"/>
              <a:defRPr sz="2600" b="1">
                <a:solidFill>
                  <a:srgbClr val="0000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n"/>
              <a:defRPr sz="2400" b="1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n"/>
              <a:defRPr sz="2400" b="1">
                <a:solidFill>
                  <a:srgbClr val="000008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000" kern="0" dirty="0"/>
              <a:t>1991</a:t>
            </a:r>
            <a:r>
              <a:rPr lang="zh-CN" altLang="en-US" sz="2000" kern="0" dirty="0"/>
              <a:t>年</a:t>
            </a:r>
            <a:r>
              <a:rPr lang="en-US" altLang="zh-CN" sz="2000" kern="0" dirty="0"/>
              <a:t>10</a:t>
            </a:r>
            <a:r>
              <a:rPr lang="zh-CN" altLang="en-US" sz="2000" kern="0" dirty="0"/>
              <a:t>月</a:t>
            </a:r>
            <a:r>
              <a:rPr lang="en-US" altLang="zh-CN" sz="2000" kern="0" dirty="0"/>
              <a:t>5</a:t>
            </a:r>
            <a:r>
              <a:rPr lang="zh-CN" altLang="en-US" sz="2000" kern="0" dirty="0"/>
              <a:t>日，</a:t>
            </a:r>
            <a:r>
              <a:rPr lang="en-US" altLang="zh-CN" sz="2000" kern="0" dirty="0"/>
              <a:t>Linux 0.02</a:t>
            </a:r>
            <a:r>
              <a:rPr lang="zh-CN" altLang="en-US" sz="2000" kern="0" dirty="0"/>
              <a:t>版发布。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C00000"/>
                </a:solidFill>
              </a:rPr>
              <a:t>发表在赫尔辛基大学的一台</a:t>
            </a:r>
            <a:r>
              <a:rPr lang="en-US" altLang="zh-CN" sz="2000" kern="0" dirty="0">
                <a:solidFill>
                  <a:srgbClr val="C00000"/>
                </a:solidFill>
              </a:rPr>
              <a:t>FTP</a:t>
            </a:r>
            <a:r>
              <a:rPr lang="zh-CN" altLang="en-US" sz="2000" kern="0" dirty="0">
                <a:solidFill>
                  <a:srgbClr val="C00000"/>
                </a:solidFill>
              </a:rPr>
              <a:t>服务器上的</a:t>
            </a:r>
            <a:r>
              <a:rPr lang="en-US" altLang="zh-CN" sz="2000" kern="0" dirty="0" err="1">
                <a:solidFill>
                  <a:srgbClr val="C00000"/>
                </a:solidFill>
              </a:rPr>
              <a:t>comp.os.minix</a:t>
            </a:r>
            <a:r>
              <a:rPr lang="zh-CN" altLang="en-US" sz="2000" kern="0" dirty="0">
                <a:solidFill>
                  <a:srgbClr val="C00000"/>
                </a:solidFill>
              </a:rPr>
              <a:t>的新闻组中。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C00000"/>
                </a:solidFill>
              </a:rPr>
              <a:t>该版本包括一个简单的磁盘驱动程序、一个文件系统，可以运行</a:t>
            </a:r>
            <a:r>
              <a:rPr lang="en-US" altLang="zh-CN" sz="2000" kern="0" dirty="0">
                <a:solidFill>
                  <a:srgbClr val="C00000"/>
                </a:solidFill>
              </a:rPr>
              <a:t>Bash</a:t>
            </a:r>
            <a:r>
              <a:rPr lang="zh-CN" altLang="en-US" sz="2000" kern="0" dirty="0">
                <a:solidFill>
                  <a:srgbClr val="C00000"/>
                </a:solidFill>
              </a:rPr>
              <a:t>和</a:t>
            </a:r>
            <a:r>
              <a:rPr lang="en-US" altLang="zh-CN" sz="2000" kern="0" dirty="0" err="1">
                <a:solidFill>
                  <a:srgbClr val="C00000"/>
                </a:solidFill>
              </a:rPr>
              <a:t>Gcc</a:t>
            </a:r>
            <a:r>
              <a:rPr lang="zh-CN" altLang="en-US" sz="2000" kern="0" dirty="0">
                <a:solidFill>
                  <a:srgbClr val="C00000"/>
                </a:solidFill>
              </a:rPr>
              <a:t>编译器，但其中并不包括良好的图形用户界面以及文档。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C00000"/>
                </a:solidFill>
              </a:rPr>
              <a:t>当时</a:t>
            </a:r>
            <a:r>
              <a:rPr lang="en-US" altLang="zh-CN" sz="2000" kern="0" dirty="0">
                <a:solidFill>
                  <a:srgbClr val="C00000"/>
                </a:solidFill>
              </a:rPr>
              <a:t>Linus</a:t>
            </a:r>
            <a:r>
              <a:rPr lang="zh-CN" altLang="en-US" sz="2000" kern="0" dirty="0">
                <a:solidFill>
                  <a:srgbClr val="C00000"/>
                </a:solidFill>
              </a:rPr>
              <a:t>本人起的名字是</a:t>
            </a:r>
            <a:r>
              <a:rPr lang="en-US" altLang="zh-CN" sz="2000" kern="0" dirty="0" err="1">
                <a:solidFill>
                  <a:srgbClr val="C00000"/>
                </a:solidFill>
              </a:rPr>
              <a:t>Freax</a:t>
            </a:r>
            <a:r>
              <a:rPr lang="en-US" altLang="zh-CN" sz="2000" kern="0" dirty="0">
                <a:solidFill>
                  <a:srgbClr val="C00000"/>
                </a:solidFill>
              </a:rPr>
              <a:t>,</a:t>
            </a:r>
            <a:r>
              <a:rPr lang="zh-CN" altLang="en-US" sz="2000" kern="0" dirty="0">
                <a:solidFill>
                  <a:srgbClr val="C00000"/>
                </a:solidFill>
              </a:rPr>
              <a:t>但当时的服务器的管理员认为这个系统是</a:t>
            </a:r>
            <a:r>
              <a:rPr lang="en-US" altLang="zh-CN" sz="2000" kern="0" dirty="0">
                <a:solidFill>
                  <a:srgbClr val="C00000"/>
                </a:solidFill>
              </a:rPr>
              <a:t>Linus</a:t>
            </a:r>
            <a:r>
              <a:rPr lang="zh-CN" altLang="en-US" sz="2000" kern="0" dirty="0">
                <a:solidFill>
                  <a:srgbClr val="C00000"/>
                </a:solidFill>
              </a:rPr>
              <a:t>的</a:t>
            </a:r>
            <a:r>
              <a:rPr lang="en-US" altLang="zh-CN" sz="2000" kern="0" dirty="0" err="1">
                <a:solidFill>
                  <a:srgbClr val="C00000"/>
                </a:solidFill>
              </a:rPr>
              <a:t>Minix</a:t>
            </a:r>
            <a:r>
              <a:rPr lang="zh-CN" altLang="en-US" sz="2000" kern="0" dirty="0">
                <a:solidFill>
                  <a:srgbClr val="C00000"/>
                </a:solidFill>
              </a:rPr>
              <a:t>，于是将两个名字混合起来当作存放系统的目录名：就是</a:t>
            </a:r>
            <a:r>
              <a:rPr lang="en-US" altLang="zh-CN" sz="2000" kern="0" dirty="0">
                <a:solidFill>
                  <a:srgbClr val="C00000"/>
                </a:solidFill>
              </a:rPr>
              <a:t>Linux</a:t>
            </a:r>
            <a:r>
              <a:rPr lang="zh-CN" altLang="en-US" sz="2000" kern="0" dirty="0">
                <a:solidFill>
                  <a:srgbClr val="C00000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1996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100" dirty="0"/>
              <a:t>举例：</a:t>
            </a:r>
            <a:r>
              <a:rPr lang="en-US" altLang="zh-CN" sz="2100" dirty="0"/>
              <a:t>CD-ROM</a:t>
            </a:r>
            <a:r>
              <a:rPr lang="zh-CN" altLang="en-US" sz="2100" dirty="0"/>
              <a:t>的挂载</a:t>
            </a:r>
          </a:p>
          <a:p>
            <a:pPr lvl="1">
              <a:spcBef>
                <a:spcPts val="600"/>
              </a:spcBef>
              <a:buClr>
                <a:srgbClr val="000008"/>
              </a:buClr>
            </a:pPr>
            <a:r>
              <a:rPr lang="en-US" altLang="zh-CN" sz="2000" dirty="0">
                <a:solidFill>
                  <a:srgbClr val="000008"/>
                </a:solidFill>
              </a:rPr>
              <a:t>CD-ROM</a:t>
            </a:r>
            <a:r>
              <a:rPr lang="zh-CN" altLang="en-US" sz="2000" dirty="0">
                <a:solidFill>
                  <a:srgbClr val="000008"/>
                </a:solidFill>
              </a:rPr>
              <a:t>驱动器从根本上讲是只读设备，它与其他块设备的安装方式相同。</a:t>
            </a:r>
            <a:r>
              <a:rPr lang="en-US" altLang="zh-CN" sz="2000" dirty="0">
                <a:solidFill>
                  <a:srgbClr val="000008"/>
                </a:solidFill>
              </a:rPr>
              <a:t>CD-ROM</a:t>
            </a:r>
            <a:r>
              <a:rPr lang="zh-CN" altLang="en-US" sz="2000" dirty="0">
                <a:solidFill>
                  <a:srgbClr val="000008"/>
                </a:solidFill>
              </a:rPr>
              <a:t>一般包含标准的</a:t>
            </a:r>
            <a:r>
              <a:rPr lang="en-US" altLang="zh-CN" sz="2000" dirty="0">
                <a:solidFill>
                  <a:srgbClr val="000008"/>
                </a:solidFill>
              </a:rPr>
              <a:t>ISO9660</a:t>
            </a:r>
            <a:r>
              <a:rPr lang="zh-CN" altLang="en-US" sz="2000" dirty="0">
                <a:solidFill>
                  <a:srgbClr val="000008"/>
                </a:solidFill>
              </a:rPr>
              <a:t>文件系统和一些可选的扩充。现在的光驱基本上都符合</a:t>
            </a:r>
            <a:r>
              <a:rPr lang="en-US" altLang="zh-CN" sz="2000" dirty="0">
                <a:solidFill>
                  <a:srgbClr val="000008"/>
                </a:solidFill>
              </a:rPr>
              <a:t>ATAPI</a:t>
            </a:r>
            <a:r>
              <a:rPr lang="zh-CN" altLang="en-US" sz="2000" dirty="0">
                <a:solidFill>
                  <a:srgbClr val="000008"/>
                </a:solidFill>
              </a:rPr>
              <a:t>标准。</a:t>
            </a:r>
          </a:p>
          <a:p>
            <a:pPr lvl="1">
              <a:spcBef>
                <a:spcPts val="600"/>
              </a:spcBef>
              <a:buClr>
                <a:srgbClr val="000008"/>
              </a:buClr>
            </a:pPr>
            <a:r>
              <a:rPr lang="zh-CN" altLang="en-US" sz="2000" dirty="0">
                <a:solidFill>
                  <a:srgbClr val="000008"/>
                </a:solidFill>
              </a:rPr>
              <a:t>使用</a:t>
            </a:r>
            <a:r>
              <a:rPr lang="en-US" altLang="zh-CN" sz="2000" dirty="0">
                <a:solidFill>
                  <a:srgbClr val="000008"/>
                </a:solidFill>
              </a:rPr>
              <a:t>mount</a:t>
            </a:r>
            <a:r>
              <a:rPr lang="zh-CN" altLang="en-US" sz="2000" dirty="0">
                <a:solidFill>
                  <a:srgbClr val="000008"/>
                </a:solidFill>
              </a:rPr>
              <a:t>命令可以把光盘中的所有目录和文件加载到</a:t>
            </a:r>
            <a:r>
              <a:rPr lang="en-US" altLang="zh-CN" sz="2000" dirty="0">
                <a:solidFill>
                  <a:srgbClr val="000008"/>
                </a:solidFill>
              </a:rPr>
              <a:t>Linux </a:t>
            </a:r>
            <a:r>
              <a:rPr lang="zh-CN" altLang="en-US" sz="2000" dirty="0">
                <a:solidFill>
                  <a:srgbClr val="000008"/>
                </a:solidFill>
              </a:rPr>
              <a:t>目录中，以</a:t>
            </a:r>
            <a:r>
              <a:rPr lang="en-US" altLang="zh-CN" sz="2000" dirty="0">
                <a:solidFill>
                  <a:srgbClr val="000008"/>
                </a:solidFill>
              </a:rPr>
              <a:t>root</a:t>
            </a:r>
            <a:r>
              <a:rPr lang="zh-CN" altLang="en-US" sz="2000" dirty="0">
                <a:solidFill>
                  <a:srgbClr val="000008"/>
                </a:solidFill>
              </a:rPr>
              <a:t>身份执行如下的命令：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~]#mount </a:t>
            </a:r>
            <a:r>
              <a:rPr lang="en-US" altLang="zh-CN" sz="2000" dirty="0">
                <a:latin typeface="Arial"/>
              </a:rPr>
              <a:t>–</a:t>
            </a:r>
            <a:r>
              <a:rPr lang="en-US" altLang="zh-CN" sz="2000" dirty="0"/>
              <a:t>t iso9660 /dev/</a:t>
            </a:r>
            <a:r>
              <a:rPr lang="en-US" altLang="zh-CN" sz="2000" dirty="0" err="1"/>
              <a:t>cdrom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cdrom</a:t>
            </a:r>
            <a:endParaRPr lang="en-US" altLang="zh-CN" sz="2000" dirty="0"/>
          </a:p>
          <a:p>
            <a:pPr lvl="1">
              <a:spcBef>
                <a:spcPts val="600"/>
              </a:spcBef>
              <a:buClr>
                <a:srgbClr val="000008"/>
              </a:buClr>
            </a:pPr>
            <a:r>
              <a:rPr lang="zh-CN" altLang="en-US" sz="2000" dirty="0">
                <a:solidFill>
                  <a:srgbClr val="000008"/>
                </a:solidFill>
              </a:rPr>
              <a:t>如果命令生效，光盘中的内容将出现在目录</a:t>
            </a:r>
            <a:r>
              <a:rPr lang="en-US" altLang="zh-CN" sz="2000" dirty="0">
                <a:solidFill>
                  <a:srgbClr val="000008"/>
                </a:solidFill>
              </a:rPr>
              <a:t>/</a:t>
            </a:r>
            <a:r>
              <a:rPr lang="en-US" altLang="zh-CN" sz="2000" dirty="0" err="1">
                <a:solidFill>
                  <a:srgbClr val="000008"/>
                </a:solidFill>
              </a:rPr>
              <a:t>mnt</a:t>
            </a:r>
            <a:r>
              <a:rPr lang="en-US" altLang="zh-CN" sz="2000" dirty="0">
                <a:solidFill>
                  <a:srgbClr val="000008"/>
                </a:solidFill>
              </a:rPr>
              <a:t>/</a:t>
            </a:r>
            <a:r>
              <a:rPr lang="en-US" altLang="zh-CN" sz="2000" dirty="0" err="1">
                <a:solidFill>
                  <a:srgbClr val="000008"/>
                </a:solidFill>
              </a:rPr>
              <a:t>cdrom</a:t>
            </a:r>
            <a:r>
              <a:rPr lang="zh-CN" altLang="en-US" sz="2000" dirty="0">
                <a:solidFill>
                  <a:srgbClr val="000008"/>
                </a:solidFill>
              </a:rPr>
              <a:t>下。</a:t>
            </a:r>
          </a:p>
          <a:p>
            <a:pPr lvl="1">
              <a:spcBef>
                <a:spcPts val="600"/>
              </a:spcBef>
              <a:buClr>
                <a:srgbClr val="000008"/>
              </a:buClr>
            </a:pPr>
            <a:r>
              <a:rPr lang="zh-CN" altLang="en-US" sz="2000" dirty="0">
                <a:solidFill>
                  <a:srgbClr val="000008"/>
                </a:solidFill>
              </a:rPr>
              <a:t>上述命令执行后，若不能加载成功，可能的原因如下：</a:t>
            </a:r>
          </a:p>
          <a:p>
            <a:pPr lvl="2">
              <a:spcBef>
                <a:spcPts val="60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 </a:t>
            </a:r>
            <a:r>
              <a:rPr lang="en-US" altLang="zh-CN" sz="1800" dirty="0">
                <a:solidFill>
                  <a:srgbClr val="C00000"/>
                </a:solidFill>
              </a:rPr>
              <a:t>/</a:t>
            </a:r>
            <a:r>
              <a:rPr lang="en-US" altLang="zh-CN" sz="1800" dirty="0" err="1">
                <a:solidFill>
                  <a:srgbClr val="C00000"/>
                </a:solidFill>
              </a:rPr>
              <a:t>mnt</a:t>
            </a:r>
            <a:r>
              <a:rPr lang="en-US" altLang="zh-CN" sz="1800" dirty="0">
                <a:solidFill>
                  <a:srgbClr val="C00000"/>
                </a:solidFill>
              </a:rPr>
              <a:t>/</a:t>
            </a:r>
            <a:r>
              <a:rPr lang="en-US" altLang="zh-CN" sz="1800" dirty="0" err="1">
                <a:solidFill>
                  <a:srgbClr val="C00000"/>
                </a:solidFill>
              </a:rPr>
              <a:t>cdrom</a:t>
            </a:r>
            <a:r>
              <a:rPr lang="zh-CN" altLang="en-US" sz="1800" dirty="0">
                <a:solidFill>
                  <a:srgbClr val="C00000"/>
                </a:solidFill>
              </a:rPr>
              <a:t>不存在。</a:t>
            </a:r>
          </a:p>
          <a:p>
            <a:pPr lvl="2">
              <a:spcBef>
                <a:spcPts val="60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/dev/</a:t>
            </a:r>
            <a:r>
              <a:rPr lang="en-US" altLang="zh-CN" sz="1800" dirty="0" err="1">
                <a:solidFill>
                  <a:srgbClr val="C00000"/>
                </a:solidFill>
              </a:rPr>
              <a:t>cdrom</a:t>
            </a:r>
            <a:r>
              <a:rPr lang="zh-CN" altLang="en-US" sz="1800" dirty="0">
                <a:solidFill>
                  <a:srgbClr val="C00000"/>
                </a:solidFill>
              </a:rPr>
              <a:t>不存在。</a:t>
            </a:r>
          </a:p>
          <a:p>
            <a:pPr lvl="2">
              <a:spcBef>
                <a:spcPts val="60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当前目录是安装点。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挂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装卸载文件系统命令</a:t>
            </a: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3676663"/>
          </a:xfrm>
        </p:spPr>
        <p:txBody>
          <a:bodyPr/>
          <a:lstStyle/>
          <a:p>
            <a:r>
              <a:rPr lang="zh-CN" altLang="en-US" dirty="0"/>
              <a:t>功能：该命令卸载文件系统</a:t>
            </a:r>
          </a:p>
          <a:p>
            <a:r>
              <a:rPr lang="zh-CN" altLang="en-US" dirty="0"/>
              <a:t>用法：</a:t>
            </a:r>
            <a:r>
              <a:rPr lang="en-US" altLang="zh-CN" dirty="0" err="1"/>
              <a:t>umount</a:t>
            </a:r>
            <a:r>
              <a:rPr lang="en-US" altLang="zh-CN" dirty="0"/>
              <a:t> device or dir </a:t>
            </a:r>
          </a:p>
          <a:p>
            <a:r>
              <a:rPr lang="zh-CN" altLang="en-US" dirty="0"/>
              <a:t>举例：卸载光盘</a:t>
            </a:r>
            <a:r>
              <a:rPr lang="en-US" altLang="zh-CN" dirty="0"/>
              <a:t>CD-ROM</a:t>
            </a:r>
          </a:p>
          <a:p>
            <a:pPr lvl="1"/>
            <a:r>
              <a:rPr lang="zh-CN" altLang="en-US" dirty="0"/>
              <a:t>卸载光盘</a:t>
            </a:r>
            <a:r>
              <a:rPr lang="en-US" altLang="zh-CN" dirty="0"/>
              <a:t>CD-ROM</a:t>
            </a:r>
            <a:r>
              <a:rPr lang="zh-CN" altLang="en-US" dirty="0"/>
              <a:t>的命令为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[</a:t>
            </a:r>
            <a:r>
              <a:rPr lang="en-US" altLang="zh-CN" dirty="0" err="1"/>
              <a:t>root@localhost</a:t>
            </a:r>
            <a:r>
              <a:rPr lang="en-US" altLang="zh-CN" dirty="0"/>
              <a:t> ~]#</a:t>
            </a:r>
            <a:r>
              <a:rPr lang="en-US" altLang="zh-CN" dirty="0" err="1"/>
              <a:t>umount</a:t>
            </a:r>
            <a:r>
              <a:rPr lang="en-US" altLang="zh-CN" dirty="0"/>
              <a:t> /dev/</a:t>
            </a:r>
            <a:r>
              <a:rPr lang="en-US" altLang="zh-CN" dirty="0" err="1"/>
              <a:t>cdrom</a:t>
            </a:r>
            <a:endParaRPr lang="en-US" altLang="zh-CN" dirty="0"/>
          </a:p>
          <a:p>
            <a:pPr lvl="1"/>
            <a:r>
              <a:rPr lang="zh-CN" altLang="en-US" dirty="0"/>
              <a:t>如果系统提示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设备已经安装或目录忙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的信息，可能是由于用户的当前目录是在安装点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cdrom</a:t>
            </a:r>
            <a:r>
              <a:rPr lang="zh-CN" altLang="en-US" dirty="0"/>
              <a:t>或子目录而造成的，此时必须切换到其他目录下才能进行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挂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装卸载文件系统命令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1043608" y="16808"/>
            <a:ext cx="688597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US" altLang="zh-CN" sz="3600" b="1" kern="0" dirty="0" smtClean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Linux</a:t>
            </a:r>
            <a:r>
              <a:rPr lang="zh-CN" altLang="en-US" sz="3600" b="1" kern="0" dirty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程序开发基础</a:t>
            </a:r>
            <a:endParaRPr lang="zh-CN" altLang="en-US" sz="3600" b="1" kern="0" dirty="0" smtClean="0">
              <a:solidFill>
                <a:srgbClr val="000008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484784"/>
            <a:ext cx="7000924" cy="39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</a:rPr>
              <a:t>Linux</a:t>
            </a:r>
            <a:r>
              <a:rPr lang="zh-CN" altLang="en-US" sz="3200" b="1" kern="0" dirty="0" smtClean="0">
                <a:solidFill>
                  <a:srgbClr val="000008"/>
                </a:solidFill>
              </a:rPr>
              <a:t>操作系统</a:t>
            </a:r>
            <a:endParaRPr lang="en-US" altLang="zh-CN" sz="3200" b="1" kern="0" dirty="0" smtClean="0">
              <a:solidFill>
                <a:srgbClr val="000008"/>
              </a:solidFill>
              <a:latin typeface="+mn-lt"/>
              <a:ea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常用操作命令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的文本编辑器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Linux </a:t>
            </a:r>
            <a:r>
              <a:rPr lang="en-US" altLang="zh-CN" sz="3200" b="1" kern="0" dirty="0" err="1" smtClean="0">
                <a:solidFill>
                  <a:srgbClr val="000008"/>
                </a:solidFill>
                <a:latin typeface="+mn-lt"/>
                <a:ea typeface="+mn-ea"/>
              </a:rPr>
              <a:t>gcc</a:t>
            </a:r>
            <a:r>
              <a:rPr lang="zh-CN" altLang="en-US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编译器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chemeClr val="accent3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Make</a:t>
            </a:r>
            <a:r>
              <a:rPr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命令和</a:t>
            </a:r>
            <a:r>
              <a:rPr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Makefile</a:t>
            </a:r>
            <a:r>
              <a:rPr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工程管理</a:t>
            </a:r>
            <a:endParaRPr lang="en-US" altLang="zh-CN" sz="3200" b="1" kern="0" dirty="0" smtClean="0">
              <a:solidFill>
                <a:schemeClr val="accent3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chemeClr val="accent3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Linux Shell</a:t>
            </a:r>
            <a:r>
              <a:rPr kumimoji="0"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编程</a:t>
            </a:r>
            <a:endParaRPr kumimoji="0" lang="en-US" altLang="zh-CN" sz="3200" b="1" kern="0" dirty="0" smtClean="0">
              <a:solidFill>
                <a:schemeClr val="accent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2975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660226"/>
          <p:cNvSpPr txBox="1">
            <a:spLocks noChangeArrowheads="1"/>
          </p:cNvSpPr>
          <p:nvPr/>
        </p:nvSpPr>
        <p:spPr bwMode="auto">
          <a:xfrm>
            <a:off x="683568" y="1340768"/>
            <a:ext cx="7786742" cy="366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1" indent="-3619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8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系统配置文件、</a:t>
            </a:r>
            <a:r>
              <a:rPr lang="en-US" altLang="zh-CN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shell</a:t>
            </a:r>
            <a:r>
              <a:rPr lang="zh-CN" altLang="en-US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脚本文件等都是文本文件，编辑他们都要使用文本编辑器。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8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60000" marR="0" lvl="1" indent="-3619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8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在</a:t>
            </a:r>
            <a:r>
              <a:rPr lang="en-US" altLang="zh-CN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Linux</a:t>
            </a:r>
            <a:r>
              <a:rPr lang="zh-CN" altLang="en-US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系统中有多种文本编辑器，其中既有字符界面的</a:t>
            </a:r>
            <a:r>
              <a:rPr lang="en-US" altLang="zh-CN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EMACAS</a:t>
            </a:r>
            <a:r>
              <a:rPr lang="zh-CN" altLang="en-US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等，也有图形界面的“文本编辑器（</a:t>
            </a:r>
            <a:r>
              <a:rPr lang="en-US" altLang="zh-CN" sz="2400" b="1" kern="0" dirty="0" err="1" smtClean="0">
                <a:solidFill>
                  <a:srgbClr val="000008"/>
                </a:solidFill>
                <a:latin typeface="+mn-ea"/>
                <a:ea typeface="+mn-ea"/>
              </a:rPr>
              <a:t>gedit</a:t>
            </a:r>
            <a:r>
              <a:rPr lang="zh-CN" altLang="en-US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）”等。</a:t>
            </a:r>
            <a:endParaRPr lang="en-US" altLang="zh-CN" sz="2400" b="1" kern="0" dirty="0" smtClean="0">
              <a:solidFill>
                <a:srgbClr val="000008"/>
              </a:solidFill>
              <a:latin typeface="+mn-ea"/>
              <a:ea typeface="+mn-ea"/>
            </a:endParaRPr>
          </a:p>
          <a:p>
            <a:pPr marL="360000" marR="0" lvl="1" indent="-3619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8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学习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的方法：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8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817200" lvl="2" indent="-361950" eaLnBrk="0" hangingPunct="0">
              <a:spcBef>
                <a:spcPts val="600"/>
              </a:spcBef>
              <a:buClr>
                <a:srgbClr val="C00000"/>
              </a:buClr>
              <a:buSzPct val="50000"/>
              <a:buFont typeface="Wingdings" pitchFamily="2" charset="2"/>
              <a:buChar char="p"/>
            </a:pPr>
            <a:r>
              <a:rPr lang="en-US" altLang="zh-CN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VI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的命令太多且难以记忆，而实际上真正经常使用的命令并不是太多，只要掌握几个关键的并加以适当练习很快就能上手使用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VI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116632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08"/>
                </a:solidFill>
                <a:latin typeface="+mn-ea"/>
                <a:ea typeface="+mn-ea"/>
              </a:rPr>
              <a:t>Linux</a:t>
            </a:r>
            <a:r>
              <a:rPr lang="zh-CN" altLang="en-US" sz="3200" b="1" dirty="0">
                <a:solidFill>
                  <a:srgbClr val="000008"/>
                </a:solidFill>
                <a:latin typeface="+mn-ea"/>
                <a:ea typeface="+mn-ea"/>
              </a:rPr>
              <a:t>的文本编辑器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 bwMode="auto">
          <a:xfrm>
            <a:off x="467544" y="1124744"/>
            <a:ext cx="8072494" cy="448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就使用的方便性而言，有比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更好的编辑器，还</a:t>
            </a:r>
            <a:r>
              <a:rPr lang="zh-CN" altLang="en-US" sz="2400" b="1" kern="0" dirty="0" smtClean="0">
                <a:solidFill>
                  <a:srgbClr val="000008"/>
                </a:solidFill>
                <a:latin typeface="+mn-ea"/>
                <a:ea typeface="+mn-ea"/>
              </a:rPr>
              <a:t>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图形化的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gedit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，为什么还要用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？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历史久远，功能强大，在有些情况下系统中能够找到的编辑器只有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用户一旦熟悉后，使用非常方便；系统管理员使用正则表达式可以极大地提高工作效率，而学习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也是掌握正则表达式的有效途径。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由于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的版本不同，其命令格式、功能和用法会有一些差别。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Shell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中执行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命令，</a:t>
            </a:r>
            <a:r>
              <a:rPr kumimoji="0" lang="en-US" altLang="zh-CN" sz="2400" b="1" u="none" strike="noStrike" kern="0" cap="none" spc="0" normalizeH="0" baseline="0" noProof="0" dirty="0" err="1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RedHat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系统实际上是执行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vim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，它是传统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的增强版本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1600" y="116632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08"/>
                </a:solidFill>
                <a:latin typeface="+mn-ea"/>
                <a:ea typeface="+mn-ea"/>
              </a:rPr>
              <a:t>Linux</a:t>
            </a:r>
            <a:r>
              <a:rPr lang="zh-CN" altLang="en-US" sz="3200" b="1" dirty="0">
                <a:solidFill>
                  <a:srgbClr val="000008"/>
                </a:solidFill>
                <a:latin typeface="+mn-ea"/>
                <a:ea typeface="+mn-ea"/>
              </a:rPr>
              <a:t>的文本编辑器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/>
        </p:nvSpPr>
        <p:spPr bwMode="auto">
          <a:xfrm>
            <a:off x="571472" y="1214422"/>
            <a:ext cx="785818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命令行模式</a:t>
            </a: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启动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VI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默认进入命令行模式。此时界面不能编辑，只能接受命令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键入的命令看不到）</a:t>
            </a: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文件的保存，退出，文本的删除、复制、搜索等操作</a:t>
            </a:r>
          </a:p>
          <a:p>
            <a:pPr marL="342900" marR="0" lvl="0" indent="-34290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插入模式</a:t>
            </a: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只有在该模式下，用户才能进行文字编辑输入 </a:t>
            </a: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在命令行模式下用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sert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),a(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ppend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等均可进入该模式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按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esc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返回命令模式</a:t>
            </a:r>
          </a:p>
          <a:p>
            <a:pPr marL="342900" marR="0" lvl="0" indent="-34290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kern="0" dirty="0" smtClean="0">
                <a:solidFill>
                  <a:srgbClr val="000008"/>
                </a:solidFill>
                <a:latin typeface="+mn-ea"/>
                <a:ea typeface="+mn-ea"/>
              </a:rPr>
              <a:t>底行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模式</a:t>
            </a:r>
          </a:p>
          <a:p>
            <a:pPr marL="742950" lvl="1" indent="-285750" eaLnBrk="0" hangingPunct="0"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在该模式下，</a:t>
            </a:r>
            <a:r>
              <a:rPr lang="zh-CN" altLang="en-US" sz="2000" b="1" kern="0" dirty="0" smtClean="0">
                <a:solidFill>
                  <a:srgbClr val="000008"/>
                </a:solidFill>
                <a:latin typeface="+mn-ea"/>
                <a:ea typeface="+mn-ea"/>
              </a:rPr>
              <a:t>光标位于屏幕的底行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8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</a:rPr>
              <a:t>可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显示地输入命令</a:t>
            </a:r>
            <a:r>
              <a:rPr lang="zh-CN" altLang="en-US" sz="2000" b="1" kern="0" dirty="0" smtClean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r>
              <a:rPr lang="zh-CN" altLang="en-US" sz="2000" b="1" kern="0" dirty="0" smtClean="0">
                <a:solidFill>
                  <a:srgbClr val="000008"/>
                </a:solidFill>
                <a:latin typeface="+mn-ea"/>
                <a:ea typeface="+mn-ea"/>
              </a:rPr>
              <a:t>实际上也是命令模式的一种，在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+mn-ea"/>
                <a:ea typeface="+mn-ea"/>
              </a:rPr>
              <a:t>命令行模式下输入冒号</a:t>
            </a:r>
            <a:r>
              <a:rPr lang="zh-CN" altLang="en-US" sz="2000" b="1" kern="0" dirty="0" smtClean="0">
                <a:solidFill>
                  <a:srgbClr val="000008"/>
                </a:solidFill>
                <a:latin typeface="+mn-ea"/>
                <a:ea typeface="+mn-ea"/>
              </a:rPr>
              <a:t>进入底行模式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8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608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的三种工作模式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214282" y="2285501"/>
            <a:ext cx="8424863" cy="1715003"/>
            <a:chOff x="2527" y="12609"/>
            <a:chExt cx="7200" cy="951"/>
          </a:xfrm>
        </p:grpSpPr>
        <p:sp>
          <p:nvSpPr>
            <p:cNvPr id="5" name="AutoShape 4"/>
            <p:cNvSpPr>
              <a:spLocks noChangeAspect="1" noChangeArrowheads="1"/>
            </p:cNvSpPr>
            <p:nvPr/>
          </p:nvSpPr>
          <p:spPr bwMode="auto">
            <a:xfrm>
              <a:off x="2527" y="12609"/>
              <a:ext cx="7200" cy="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 b="1">
                <a:solidFill>
                  <a:srgbClr val="000008"/>
                </a:solidFill>
                <a:latin typeface="+mn-ea"/>
                <a:ea typeface="+mn-ea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825" y="12873"/>
              <a:ext cx="135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800" b="1" dirty="0" smtClean="0">
                  <a:solidFill>
                    <a:srgbClr val="000008"/>
                  </a:solidFill>
                  <a:latin typeface="+mn-ea"/>
                  <a:ea typeface="+mn-ea"/>
                </a:rPr>
                <a:t>插入模式</a:t>
              </a:r>
              <a:endParaRPr lang="zh-CN" altLang="en-US" sz="1800" b="1" dirty="0">
                <a:solidFill>
                  <a:srgbClr val="000008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641" y="12873"/>
              <a:ext cx="1236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800" b="1" dirty="0" smtClean="0">
                  <a:solidFill>
                    <a:srgbClr val="000008"/>
                  </a:solidFill>
                  <a:latin typeface="+mn-ea"/>
                  <a:ea typeface="+mn-ea"/>
                </a:rPr>
                <a:t>命令行模式</a:t>
              </a:r>
              <a:endParaRPr lang="zh-CN" altLang="en-US" sz="1800" b="1" dirty="0">
                <a:solidFill>
                  <a:srgbClr val="000008"/>
                </a:solidFill>
                <a:latin typeface="+mn-ea"/>
                <a:ea typeface="+mn-ea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377" y="12873"/>
              <a:ext cx="120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800" b="1" dirty="0" smtClean="0">
                  <a:solidFill>
                    <a:srgbClr val="000008"/>
                  </a:solidFill>
                  <a:latin typeface="+mn-ea"/>
                  <a:ea typeface="+mn-ea"/>
                </a:rPr>
                <a:t>底行模式</a:t>
              </a:r>
              <a:endParaRPr lang="zh-CN" altLang="en-US" sz="1800" b="1" dirty="0">
                <a:solidFill>
                  <a:srgbClr val="000008"/>
                </a:solidFill>
                <a:latin typeface="+mn-ea"/>
                <a:ea typeface="+mn-ea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177" y="13004"/>
              <a:ext cx="1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800" b="1">
                <a:solidFill>
                  <a:srgbClr val="000008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177" y="13136"/>
              <a:ext cx="1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800" b="1">
                <a:solidFill>
                  <a:srgbClr val="000008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877" y="13004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800" b="1">
                <a:solidFill>
                  <a:srgbClr val="000008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6877" y="13136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800" b="1">
                <a:solidFill>
                  <a:srgbClr val="000008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420" y="12753"/>
              <a:ext cx="120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 b="1" dirty="0">
                  <a:solidFill>
                    <a:srgbClr val="000008"/>
                  </a:solidFill>
                  <a:latin typeface="+mn-ea"/>
                  <a:ea typeface="+mn-ea"/>
                </a:rPr>
                <a:t>按</a:t>
              </a:r>
              <a:r>
                <a:rPr lang="en-US" altLang="zh-CN" sz="1800" b="1" dirty="0">
                  <a:solidFill>
                    <a:srgbClr val="000008"/>
                  </a:solidFill>
                  <a:latin typeface="+mn-ea"/>
                  <a:ea typeface="+mn-ea"/>
                </a:rPr>
                <a:t>ESC</a:t>
              </a:r>
              <a:r>
                <a:rPr lang="zh-CN" altLang="en-US" sz="1800" b="1" dirty="0">
                  <a:solidFill>
                    <a:srgbClr val="000008"/>
                  </a:solidFill>
                  <a:latin typeface="+mn-ea"/>
                  <a:ea typeface="+mn-ea"/>
                </a:rPr>
                <a:t>键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114" y="13314"/>
              <a:ext cx="189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 b="1" dirty="0">
                  <a:solidFill>
                    <a:srgbClr val="000008"/>
                  </a:solidFill>
                  <a:latin typeface="+mn-ea"/>
                  <a:ea typeface="+mn-ea"/>
                </a:rPr>
                <a:t>按</a:t>
              </a:r>
              <a:r>
                <a:rPr lang="en-US" altLang="zh-CN" sz="1800" b="1" dirty="0">
                  <a:solidFill>
                    <a:srgbClr val="000008"/>
                  </a:solidFill>
                  <a:latin typeface="+mn-ea"/>
                  <a:ea typeface="+mn-ea"/>
                </a:rPr>
                <a:t>A,I,S,C,O</a:t>
              </a:r>
              <a:r>
                <a:rPr lang="zh-CN" altLang="en-US" sz="1800" b="1" dirty="0">
                  <a:solidFill>
                    <a:srgbClr val="000008"/>
                  </a:solidFill>
                  <a:latin typeface="+mn-ea"/>
                  <a:ea typeface="+mn-ea"/>
                </a:rPr>
                <a:t>等命令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027" y="12728"/>
              <a:ext cx="120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 b="1" dirty="0">
                  <a:solidFill>
                    <a:srgbClr val="000008"/>
                  </a:solidFill>
                  <a:latin typeface="+mn-ea"/>
                  <a:ea typeface="+mn-ea"/>
                </a:rPr>
                <a:t>按“：”键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679" y="13324"/>
              <a:ext cx="212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 b="1" dirty="0">
                  <a:solidFill>
                    <a:srgbClr val="000008"/>
                  </a:solidFill>
                  <a:latin typeface="+mn-ea"/>
                  <a:ea typeface="+mn-ea"/>
                </a:rPr>
                <a:t>执行非退出命令，如</a:t>
              </a:r>
              <a:r>
                <a:rPr lang="en-US" altLang="zh-CN" sz="1800" b="1" dirty="0">
                  <a:solidFill>
                    <a:srgbClr val="000008"/>
                  </a:solidFill>
                  <a:latin typeface="+mn-ea"/>
                  <a:ea typeface="+mn-ea"/>
                </a:rPr>
                <a:t>w</a:t>
              </a:r>
            </a:p>
          </p:txBody>
        </p:sp>
      </p:grpSp>
      <p:sp>
        <p:nvSpPr>
          <p:cNvPr id="18" name="Rectangle 16"/>
          <p:cNvSpPr>
            <a:spLocks noGrp="1"/>
          </p:cNvSpPr>
          <p:nvPr>
            <p:ph type="title"/>
          </p:nvPr>
        </p:nvSpPr>
        <p:spPr>
          <a:xfrm>
            <a:off x="500034" y="1428736"/>
            <a:ext cx="3452787" cy="65405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三种模式间的转换关系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043608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的三种工作模式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 bwMode="auto">
          <a:xfrm>
            <a:off x="571472" y="1338265"/>
            <a:ext cx="7751763" cy="37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启动命令：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en-US" altLang="zh-CN" sz="2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test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.txt</a:t>
            </a:r>
          </a:p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08"/>
              </a:buClr>
              <a:buSzPct val="60000"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如果文件存在，则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显示文件内容并等待用户的命令。</a:t>
            </a:r>
          </a:p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08"/>
              </a:buClr>
              <a:buSzPct val="60000"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如果指定的文件不存在，则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将告知用户这是未命名的文件，并进入一个空白的界面。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启动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时都是默认处于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命令行模式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。用户必须使用命令切换到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插入模式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才能进行输入编辑，或者可执行删除、复制等编辑命令。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608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的三种工作模式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3608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的三种工作模式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3"/>
          <p:cNvSpPr txBox="1">
            <a:spLocks/>
          </p:cNvSpPr>
          <p:nvPr/>
        </p:nvSpPr>
        <p:spPr bwMode="auto">
          <a:xfrm>
            <a:off x="892203" y="2014563"/>
            <a:ext cx="7751763" cy="455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600" b="1" kern="0" dirty="0" smtClean="0">
                <a:solidFill>
                  <a:srgbClr val="000008"/>
                </a:solidFill>
                <a:latin typeface="+mn-ea"/>
                <a:ea typeface="+mn-ea"/>
              </a:rPr>
              <a:t>删除命令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0008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itchFamily="2" charset="2"/>
              <a:buChar char="u"/>
            </a:pP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X   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删除光标所在字符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itchFamily="2" charset="2"/>
              <a:buChar char="u"/>
            </a:pPr>
            <a:r>
              <a:rPr lang="en-US" altLang="zh-CN" sz="2000" b="1" kern="0" dirty="0" err="1" smtClean="0">
                <a:solidFill>
                  <a:srgbClr val="CC0000"/>
                </a:solidFill>
                <a:latin typeface="+mn-ea"/>
                <a:ea typeface="+mn-ea"/>
              </a:rPr>
              <a:t>dw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删除一个单词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itchFamily="2" charset="2"/>
              <a:buChar char="u"/>
            </a:pPr>
            <a:r>
              <a:rPr lang="en-US" altLang="zh-CN" sz="2000" b="1" kern="0" dirty="0" err="1" smtClean="0">
                <a:solidFill>
                  <a:srgbClr val="CC0000"/>
                </a:solidFill>
                <a:latin typeface="+mn-ea"/>
                <a:ea typeface="+mn-ea"/>
              </a:rPr>
              <a:t>dd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 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删除光标所在的行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itchFamily="2" charset="2"/>
              <a:buChar char="u"/>
            </a:pP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s    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删除光标所在字节，并进入输入模式</a:t>
            </a:r>
            <a:endParaRPr lang="en-US" altLang="zh-CN" sz="2000" b="1" kern="0" dirty="0" smtClean="0">
              <a:solidFill>
                <a:srgbClr val="CC0000"/>
              </a:solidFill>
              <a:latin typeface="+mn-ea"/>
              <a:ea typeface="+mn-ea"/>
            </a:endParaRPr>
          </a:p>
          <a:p>
            <a:pPr marL="457200" lvl="0" indent="-457200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600" b="1" kern="0" dirty="0" smtClean="0">
                <a:solidFill>
                  <a:srgbClr val="000008"/>
                </a:solidFill>
                <a:latin typeface="+mn-ea"/>
                <a:ea typeface="+mn-ea"/>
              </a:rPr>
              <a:t>恢复命令</a:t>
            </a:r>
            <a:endParaRPr lang="en-US" altLang="zh-CN" sz="2600" b="1" kern="0" dirty="0" smtClean="0">
              <a:solidFill>
                <a:srgbClr val="000008"/>
              </a:solidFill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itchFamily="2" charset="2"/>
              <a:buChar char="u"/>
            </a:pP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u   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恢复刚才被修改的文本</a:t>
            </a:r>
            <a:endParaRPr lang="en-US" altLang="zh-CN" sz="2000" b="1" kern="0" dirty="0" smtClean="0">
              <a:solidFill>
                <a:srgbClr val="CC0000"/>
              </a:solidFill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itchFamily="2" charset="2"/>
              <a:buChar char="u"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U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  修复光标所在行的所有修改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的三种工作模式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9600" y="260648"/>
            <a:ext cx="7162800" cy="43204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Linux</a:t>
            </a:r>
            <a:r>
              <a:rPr lang="zh-CN" altLang="en-US" sz="2800" dirty="0" smtClean="0"/>
              <a:t>的历史 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810580" y="1052736"/>
            <a:ext cx="756084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n"/>
              <a:defRPr sz="2600" b="1">
                <a:solidFill>
                  <a:srgbClr val="0000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n"/>
              <a:defRPr sz="2400" b="1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n"/>
              <a:defRPr sz="2400" b="1">
                <a:solidFill>
                  <a:srgbClr val="000008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000" kern="0" dirty="0"/>
              <a:t>1992</a:t>
            </a:r>
            <a:r>
              <a:rPr lang="zh-CN" altLang="en-US" sz="2000" kern="0" dirty="0"/>
              <a:t>年 ，初期的快速成长。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C00000"/>
                </a:solidFill>
              </a:rPr>
              <a:t>到</a:t>
            </a:r>
            <a:r>
              <a:rPr lang="en-US" altLang="zh-CN" sz="2000" kern="0" dirty="0">
                <a:solidFill>
                  <a:srgbClr val="C00000"/>
                </a:solidFill>
              </a:rPr>
              <a:t>1992</a:t>
            </a:r>
            <a:r>
              <a:rPr lang="zh-CN" altLang="en-US" sz="2000" kern="0" dirty="0">
                <a:solidFill>
                  <a:srgbClr val="C00000"/>
                </a:solidFill>
              </a:rPr>
              <a:t>年的</a:t>
            </a:r>
            <a:r>
              <a:rPr lang="en-US" altLang="zh-CN" sz="2000" kern="0" dirty="0">
                <a:solidFill>
                  <a:srgbClr val="C00000"/>
                </a:solidFill>
              </a:rPr>
              <a:t>1</a:t>
            </a:r>
            <a:r>
              <a:rPr lang="zh-CN" altLang="en-US" sz="2000" kern="0" dirty="0">
                <a:solidFill>
                  <a:srgbClr val="C00000"/>
                </a:solidFill>
              </a:rPr>
              <a:t>月份的时候，全世界只有</a:t>
            </a:r>
            <a:r>
              <a:rPr lang="en-US" altLang="zh-CN" sz="2000" kern="0" dirty="0">
                <a:solidFill>
                  <a:srgbClr val="C00000"/>
                </a:solidFill>
              </a:rPr>
              <a:t>100</a:t>
            </a:r>
            <a:r>
              <a:rPr lang="zh-CN" altLang="en-US" sz="2000" kern="0" dirty="0">
                <a:solidFill>
                  <a:srgbClr val="C00000"/>
                </a:solidFill>
              </a:rPr>
              <a:t>个左右的人在使用</a:t>
            </a:r>
            <a:r>
              <a:rPr lang="en-US" altLang="zh-CN" sz="2000" kern="0" dirty="0">
                <a:solidFill>
                  <a:srgbClr val="C00000"/>
                </a:solidFill>
              </a:rPr>
              <a:t>Linux</a:t>
            </a:r>
            <a:r>
              <a:rPr lang="zh-CN" altLang="en-US" sz="2000" kern="0" dirty="0">
                <a:solidFill>
                  <a:srgbClr val="C00000"/>
                </a:solidFill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C00000"/>
                </a:solidFill>
              </a:rPr>
              <a:t>网上任何人在任何地方都可以得到</a:t>
            </a:r>
            <a:r>
              <a:rPr lang="en-US" altLang="zh-CN" sz="2000" kern="0" dirty="0">
                <a:solidFill>
                  <a:srgbClr val="C00000"/>
                </a:solidFill>
              </a:rPr>
              <a:t>Linux</a:t>
            </a:r>
            <a:r>
              <a:rPr lang="zh-CN" altLang="en-US" sz="2000" kern="0" dirty="0">
                <a:solidFill>
                  <a:srgbClr val="C00000"/>
                </a:solidFill>
              </a:rPr>
              <a:t>的基本文件，并可通过电子邮件列表发表评论或者提供修正代码，</a:t>
            </a:r>
            <a:r>
              <a:rPr lang="en-US" altLang="zh-CN" sz="2000" kern="0" dirty="0">
                <a:solidFill>
                  <a:srgbClr val="C00000"/>
                </a:solidFill>
              </a:rPr>
              <a:t>USENET</a:t>
            </a:r>
            <a:r>
              <a:rPr lang="zh-CN" altLang="en-US" sz="2000" kern="0" dirty="0">
                <a:solidFill>
                  <a:srgbClr val="C00000"/>
                </a:solidFill>
              </a:rPr>
              <a:t>新闻组还专门为它开辟了一个论坛。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kern="0" dirty="0">
                <a:solidFill>
                  <a:srgbClr val="C00000"/>
                </a:solidFill>
              </a:rPr>
              <a:t>Linux</a:t>
            </a:r>
            <a:r>
              <a:rPr lang="zh-CN" altLang="en-US" sz="2000" kern="0" dirty="0">
                <a:solidFill>
                  <a:srgbClr val="C00000"/>
                </a:solidFill>
              </a:rPr>
              <a:t>就从最开始个人思想的产物变成了一场影响世界的运动。</a:t>
            </a:r>
          </a:p>
        </p:txBody>
      </p:sp>
    </p:spTree>
    <p:extLst>
      <p:ext uri="{BB962C8B-B14F-4D97-AF65-F5344CB8AC3E}">
        <p14:creationId xmlns:p14="http://schemas.microsoft.com/office/powerpoint/2010/main" val="29100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/>
          </p:cNvSpPr>
          <p:nvPr/>
        </p:nvSpPr>
        <p:spPr bwMode="auto">
          <a:xfrm>
            <a:off x="892203" y="2014563"/>
            <a:ext cx="7751763" cy="41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复制命令：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Yy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    :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复制整行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Yw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   :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复制光标所在的单词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nyw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  复制包括光标所在的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个单词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Nyy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  :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复制包括当前行在内的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行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粘贴命令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P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光标移动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h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j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k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nG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：移动到底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行行首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的三种工作模式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/>
          </p:cNvSpPr>
          <p:nvPr/>
        </p:nvSpPr>
        <p:spPr bwMode="auto">
          <a:xfrm>
            <a:off x="428596" y="1962176"/>
            <a:ext cx="8215370" cy="432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必须从命令行模式转入插入模式才能进行文本编辑，可用命令有：</a:t>
            </a:r>
          </a:p>
          <a:p>
            <a:pPr marL="342900" marR="0" lvl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新增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(append)</a:t>
            </a: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a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：从光标所在位置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rPr>
              <a:t>后面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开始新增资料</a:t>
            </a: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从光标所在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rPr>
              <a:t>行最后面的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地方开始新增资料</a:t>
            </a:r>
          </a:p>
          <a:p>
            <a:pPr marL="342900" marR="0" lvl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插入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(insert)</a:t>
            </a: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从光标所在位置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rPr>
              <a:t>前面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开始插入资料</a:t>
            </a: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I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：从光标所在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rPr>
              <a:t>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的第一个非空白字符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rPr>
              <a:t>前面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开始插入资料</a:t>
            </a:r>
          </a:p>
          <a:p>
            <a:pPr marL="342900" marR="0" lvl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开始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(open)</a:t>
            </a: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o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：在光标所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rPr>
              <a:t>在行下方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新增一行并进入输入模式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rgbClr val="CC0000"/>
              </a:buClr>
              <a:buSzPct val="50000"/>
              <a:buFont typeface="Wingdings" pitchFamily="2" charset="2"/>
              <a:buChar char="u"/>
              <a:defRPr/>
            </a:pP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  <a:cs typeface="Times New Roman" pitchFamily="18" charset="0"/>
              </a:rPr>
              <a:t>O  :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在光标所</a:t>
            </a:r>
            <a:r>
              <a:rPr lang="zh-CN" altLang="en-US" sz="2000" b="1" kern="0" dirty="0" smtClean="0">
                <a:solidFill>
                  <a:schemeClr val="accent2"/>
                </a:solidFill>
                <a:latin typeface="+mn-ea"/>
                <a:ea typeface="+mn-ea"/>
              </a:rPr>
              <a:t>在行上方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新增一行并进入输入模式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的三种工作模式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占位符 4663298"/>
          <p:cNvSpPr>
            <a:spLocks noGrp="1" noChangeArrowheads="1"/>
          </p:cNvSpPr>
          <p:nvPr>
            <p:ph type="body" idx="1"/>
          </p:nvPr>
        </p:nvSpPr>
        <p:spPr>
          <a:xfrm>
            <a:off x="571472" y="2119324"/>
            <a:ext cx="8072494" cy="3952882"/>
          </a:xfrm>
        </p:spPr>
        <p:txBody>
          <a:bodyPr/>
          <a:lstStyle/>
          <a:p>
            <a:pPr marL="0" indent="363538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dirty="0" smtClean="0">
                <a:latin typeface="+mn-ea"/>
              </a:rPr>
              <a:t>底行</a:t>
            </a:r>
            <a:r>
              <a:rPr lang="zh-CN" altLang="en-US" sz="2000" b="1" dirty="0" smtClean="0">
                <a:latin typeface="+mn-ea"/>
              </a:rPr>
              <a:t>模式主要进行一些文字编辑辅助功能，比如字串搜索、替代、保存文件等操作。主要命令如下：</a:t>
            </a:r>
          </a:p>
          <a:p>
            <a:pPr marL="0" indent="363538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q ——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结束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vi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程序，如果文件有过修改，先保存文件</a:t>
            </a:r>
          </a:p>
          <a:p>
            <a:pPr marL="0" indent="363538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q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！ 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——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强制退出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Vi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程序</a:t>
            </a:r>
          </a:p>
          <a:p>
            <a:pPr marL="0" indent="363538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wq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 ——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保存修改并退出程序</a:t>
            </a:r>
          </a:p>
          <a:p>
            <a:pPr marL="0" indent="363538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set nu ——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设置行号</a:t>
            </a:r>
          </a:p>
          <a:p>
            <a:pPr marL="0" indent="363538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latin typeface="+mn-ea"/>
              </a:rPr>
              <a:t>需要注意的是，以上指令都是在英文输入模式下才有效，在</a:t>
            </a:r>
            <a:r>
              <a:rPr lang="en-US" altLang="zh-CN" sz="2000" b="1" dirty="0" err="1" smtClean="0">
                <a:latin typeface="+mn-ea"/>
              </a:rPr>
              <a:t>linux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终端下有时我们用的是中文输入模式，输入中文的“：”就不能转换模式了。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的三种工作模式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785786" y="3143248"/>
          <a:ext cx="3833818" cy="2746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3608" y="188640"/>
            <a:ext cx="489654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VI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的实际操作演示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0.19422 L 0.24392 -0.15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1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1043608" y="16808"/>
            <a:ext cx="688597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US" altLang="zh-CN" sz="3600" b="1" kern="0" dirty="0" smtClean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Linux</a:t>
            </a:r>
            <a:r>
              <a:rPr lang="zh-CN" altLang="en-US" sz="3600" b="1" kern="0" dirty="0">
                <a:solidFill>
                  <a:srgbClr val="000008"/>
                </a:solidFill>
                <a:latin typeface="+mn-ea"/>
                <a:ea typeface="+mn-ea"/>
                <a:cs typeface="+mj-cs"/>
              </a:rPr>
              <a:t>程序开发基础</a:t>
            </a:r>
            <a:endParaRPr lang="zh-CN" altLang="en-US" sz="3600" b="1" kern="0" dirty="0" smtClean="0">
              <a:solidFill>
                <a:srgbClr val="000008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87624" y="1484784"/>
            <a:ext cx="7000924" cy="39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</a:rPr>
              <a:t>Linux</a:t>
            </a:r>
            <a:r>
              <a:rPr lang="zh-CN" altLang="en-US" sz="3200" b="1" kern="0" dirty="0" smtClean="0">
                <a:solidFill>
                  <a:srgbClr val="000008"/>
                </a:solidFill>
              </a:rPr>
              <a:t>操作系统</a:t>
            </a:r>
            <a:endParaRPr lang="en-US" altLang="zh-CN" sz="3200" b="1" kern="0" dirty="0" smtClean="0">
              <a:solidFill>
                <a:srgbClr val="000008"/>
              </a:solidFill>
              <a:latin typeface="+mn-lt"/>
              <a:ea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常用操作命令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Linux</a:t>
            </a:r>
            <a:r>
              <a:rPr lang="zh-CN" altLang="en-US" sz="3200" b="1" kern="0" dirty="0" smtClean="0">
                <a:solidFill>
                  <a:srgbClr val="000008"/>
                </a:solidFill>
                <a:latin typeface="+mn-lt"/>
                <a:ea typeface="+mn-ea"/>
              </a:rPr>
              <a:t>的文本编辑器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Linux </a:t>
            </a:r>
            <a:r>
              <a:rPr lang="en-US" altLang="zh-CN" sz="3200" b="1" kern="0" dirty="0" err="1" smtClean="0">
                <a:solidFill>
                  <a:srgbClr val="FF0000"/>
                </a:solidFill>
                <a:latin typeface="+mn-lt"/>
                <a:ea typeface="+mn-ea"/>
              </a:rPr>
              <a:t>gcc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编译器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chemeClr val="accent3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Make</a:t>
            </a:r>
            <a:r>
              <a:rPr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命令和</a:t>
            </a:r>
            <a:r>
              <a:rPr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Makefile</a:t>
            </a:r>
            <a:r>
              <a:rPr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工程管理</a:t>
            </a:r>
            <a:endParaRPr lang="en-US" altLang="zh-CN" sz="3200" b="1" kern="0" dirty="0" smtClean="0">
              <a:solidFill>
                <a:schemeClr val="accent3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chemeClr val="accent3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zh-CN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Linux Shell</a:t>
            </a:r>
            <a:r>
              <a:rPr kumimoji="0" lang="zh-CN" altLang="en-US" sz="3200" b="1" kern="0" dirty="0" smtClean="0">
                <a:solidFill>
                  <a:schemeClr val="accent3"/>
                </a:solidFill>
                <a:latin typeface="+mn-lt"/>
                <a:ea typeface="+mn-ea"/>
              </a:rPr>
              <a:t>编程</a:t>
            </a:r>
            <a:endParaRPr kumimoji="0" lang="en-US" altLang="zh-CN" sz="3200" b="1" kern="0" dirty="0" smtClean="0">
              <a:solidFill>
                <a:schemeClr val="accent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1429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201142"/>
            <a:ext cx="6215106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3200" b="1" dirty="0" smtClean="0">
                <a:solidFill>
                  <a:srgbClr val="000008"/>
                </a:solidFill>
                <a:latin typeface="+mn-ea"/>
                <a:ea typeface="+mn-ea"/>
              </a:rPr>
              <a:t>嵌入式</a:t>
            </a:r>
            <a:r>
              <a:rPr lang="en-US" altLang="zh-CN" sz="3200" b="1" dirty="0" smtClean="0">
                <a:solidFill>
                  <a:srgbClr val="000008"/>
                </a:solidFill>
                <a:latin typeface="+mn-ea"/>
                <a:ea typeface="+mn-ea"/>
              </a:rPr>
              <a:t>Linux</a:t>
            </a:r>
            <a:r>
              <a:rPr lang="zh-CN" altLang="en-US" sz="3200" b="1" dirty="0" smtClean="0">
                <a:solidFill>
                  <a:srgbClr val="000008"/>
                </a:solidFill>
                <a:latin typeface="+mn-ea"/>
                <a:ea typeface="+mn-ea"/>
              </a:rPr>
              <a:t>编译器</a:t>
            </a:r>
          </a:p>
        </p:txBody>
      </p:sp>
      <p:sp>
        <p:nvSpPr>
          <p:cNvPr id="7" name="矩形 4384772"/>
          <p:cNvSpPr>
            <a:spLocks noChangeArrowheads="1"/>
          </p:cNvSpPr>
          <p:nvPr/>
        </p:nvSpPr>
        <p:spPr bwMode="auto">
          <a:xfrm>
            <a:off x="1115616" y="1700808"/>
            <a:ext cx="5000660" cy="283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简介</a:t>
            </a:r>
            <a:endParaRPr lang="en-US" altLang="zh-CN" b="1" dirty="0" smtClean="0">
              <a:solidFill>
                <a:srgbClr val="000008"/>
              </a:solidFill>
              <a:latin typeface="+mn-ea"/>
              <a:ea typeface="+mn-ea"/>
            </a:endParaRP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en-US" altLang="zh-CN" b="1" dirty="0" err="1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常用模式及选项</a:t>
            </a: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警告功能</a:t>
            </a: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库依赖</a:t>
            </a: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000008"/>
                </a:solidFill>
                <a:latin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代码优化</a:t>
            </a:r>
            <a:endParaRPr lang="zh-CN" altLang="en-US" b="1" dirty="0">
              <a:solidFill>
                <a:srgbClr val="00000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384772"/>
          <p:cNvSpPr>
            <a:spLocks noChangeArrowheads="1"/>
          </p:cNvSpPr>
          <p:nvPr/>
        </p:nvSpPr>
        <p:spPr bwMode="auto">
          <a:xfrm>
            <a:off x="928662" y="1714488"/>
            <a:ext cx="7286676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41288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p"/>
              <a:tabLst>
                <a:tab pos="457200" algn="l"/>
              </a:tabLst>
            </a:pPr>
            <a:r>
              <a:rPr lang="en-US" altLang="zh-CN" sz="2000" b="1" dirty="0" smtClean="0">
                <a:solidFill>
                  <a:srgbClr val="000008"/>
                </a:solidFill>
                <a:latin typeface="+mn-ea"/>
                <a:ea typeface="+mn-ea"/>
              </a:rPr>
              <a:t>  GCC</a:t>
            </a:r>
            <a:r>
              <a:rPr lang="zh-CN" altLang="en-US" sz="2000" b="1" dirty="0" smtClean="0">
                <a:solidFill>
                  <a:srgbClr val="000008"/>
                </a:solidFill>
                <a:latin typeface="+mn-ea"/>
                <a:ea typeface="+mn-ea"/>
              </a:rPr>
              <a:t>是</a:t>
            </a:r>
            <a:r>
              <a:rPr lang="en-US" altLang="zh-CN" sz="2000" b="1" dirty="0" smtClean="0">
                <a:solidFill>
                  <a:srgbClr val="000008"/>
                </a:solidFill>
                <a:latin typeface="+mn-ea"/>
                <a:ea typeface="+mn-ea"/>
              </a:rPr>
              <a:t>GNU Compiler Collection</a:t>
            </a:r>
            <a:r>
              <a:rPr lang="zh-CN" altLang="en-US" sz="2000" b="1" dirty="0" smtClean="0">
                <a:solidFill>
                  <a:srgbClr val="000008"/>
                </a:solidFill>
                <a:latin typeface="+mn-ea"/>
                <a:ea typeface="+mn-ea"/>
              </a:rPr>
              <a:t>的简称，</a:t>
            </a:r>
            <a:r>
              <a:rPr lang="en-US" altLang="zh-CN" sz="2000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sz="2000" b="1" dirty="0" smtClean="0">
                <a:solidFill>
                  <a:srgbClr val="000008"/>
                </a:solidFill>
                <a:latin typeface="+mn-ea"/>
                <a:ea typeface="+mn-ea"/>
              </a:rPr>
              <a:t>是</a:t>
            </a:r>
            <a:r>
              <a:rPr lang="en-US" altLang="zh-CN" sz="2000" b="1" dirty="0" smtClean="0">
                <a:solidFill>
                  <a:srgbClr val="000008"/>
                </a:solidFill>
                <a:latin typeface="+mn-ea"/>
                <a:ea typeface="+mn-ea"/>
              </a:rPr>
              <a:t>Linux</a:t>
            </a:r>
            <a:r>
              <a:rPr lang="zh-CN" altLang="en-US" sz="2000" b="1" dirty="0" smtClean="0">
                <a:solidFill>
                  <a:srgbClr val="000008"/>
                </a:solidFill>
                <a:latin typeface="+mn-ea"/>
                <a:ea typeface="+mn-ea"/>
              </a:rPr>
              <a:t>平台下最常用的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编译程序</a:t>
            </a:r>
            <a:r>
              <a:rPr lang="zh-CN" altLang="en-US" sz="2000" b="1" dirty="0" smtClean="0">
                <a:solidFill>
                  <a:srgbClr val="000008"/>
                </a:solidFill>
                <a:latin typeface="+mn-ea"/>
                <a:ea typeface="+mn-ea"/>
              </a:rPr>
              <a:t>，是</a:t>
            </a:r>
            <a:r>
              <a:rPr lang="en-US" altLang="zh-CN" sz="2000" b="1" dirty="0" smtClean="0">
                <a:solidFill>
                  <a:srgbClr val="000008"/>
                </a:solidFill>
                <a:latin typeface="+mn-ea"/>
                <a:ea typeface="+mn-ea"/>
              </a:rPr>
              <a:t>Linux</a:t>
            </a:r>
            <a:r>
              <a:rPr lang="zh-CN" altLang="en-US" sz="2000" b="1" dirty="0" smtClean="0">
                <a:solidFill>
                  <a:srgbClr val="000008"/>
                </a:solidFill>
                <a:latin typeface="+mn-ea"/>
                <a:ea typeface="+mn-ea"/>
              </a:rPr>
              <a:t>平台编译器的事实标准。</a:t>
            </a:r>
          </a:p>
          <a:p>
            <a:pPr indent="141288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p"/>
              <a:tabLst>
                <a:tab pos="457200" algn="l"/>
              </a:tabLst>
            </a:pPr>
            <a:r>
              <a:rPr lang="en-US" altLang="zh-CN" sz="2000" b="1" dirty="0" smtClean="0">
                <a:solidFill>
                  <a:srgbClr val="000008"/>
                </a:solidFill>
                <a:latin typeface="+mn-ea"/>
                <a:ea typeface="+mn-ea"/>
              </a:rPr>
              <a:t>  GCC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支持的体系结构有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40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余种，常见的有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x86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系列</a:t>
            </a:r>
            <a:r>
              <a:rPr lang="zh-CN" altLang="en-US" sz="2000" b="1" dirty="0" smtClean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solidFill>
                  <a:srgbClr val="000008"/>
                </a:solidFill>
                <a:latin typeface="+mn-ea"/>
                <a:ea typeface="+mn-ea"/>
              </a:rPr>
              <a:t>ARM</a:t>
            </a:r>
            <a:r>
              <a:rPr lang="zh-CN" altLang="en-US" sz="2000" b="1" dirty="0" smtClean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PowerPC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等。同时，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还能运行在不同的操作系统上，如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Linux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Solaris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Windows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等。</a:t>
            </a:r>
          </a:p>
          <a:p>
            <a:pPr indent="141288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p"/>
              <a:tabLst>
                <a:tab pos="457200" algn="l"/>
              </a:tabLst>
            </a:pPr>
            <a:r>
              <a:rPr lang="en-US" altLang="zh-CN" sz="2000" b="1" dirty="0" smtClean="0">
                <a:solidFill>
                  <a:srgbClr val="000008"/>
                </a:solidFill>
                <a:latin typeface="+mn-ea"/>
                <a:ea typeface="+mn-ea"/>
              </a:rPr>
              <a:t>  GCC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除了支持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C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语言外，还支持多种其他语言，例如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C++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solidFill>
                  <a:srgbClr val="000008"/>
                </a:solidFill>
                <a:latin typeface="+mn-ea"/>
                <a:ea typeface="+mn-ea"/>
              </a:rPr>
              <a:t>Ada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Java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Objective-C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solidFill>
                  <a:srgbClr val="000008"/>
                </a:solidFill>
                <a:latin typeface="+mn-ea"/>
                <a:ea typeface="+mn-ea"/>
              </a:rPr>
              <a:t>Fortram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08"/>
                </a:solidFill>
                <a:latin typeface="+mn-ea"/>
                <a:ea typeface="+mn-ea"/>
              </a:rPr>
              <a:t>Pascal</a:t>
            </a:r>
            <a:r>
              <a:rPr lang="zh-CN" altLang="en-US" sz="2000" b="1" dirty="0">
                <a:solidFill>
                  <a:srgbClr val="000008"/>
                </a:solidFill>
                <a:latin typeface="+mn-ea"/>
                <a:ea typeface="+mn-ea"/>
              </a:rPr>
              <a:t>等。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1600" y="188640"/>
            <a:ext cx="6215106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简介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占位符 4385794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7962926" cy="1714512"/>
          </a:xfrm>
        </p:spPr>
        <p:txBody>
          <a:bodyPr/>
          <a:lstStyle/>
          <a:p>
            <a:pPr marL="0" indent="444500">
              <a:buNone/>
            </a:pPr>
            <a:r>
              <a:rPr lang="en-US" altLang="zh-CN" sz="2000" b="1" dirty="0" err="1" smtClean="0">
                <a:latin typeface="+mn-ea"/>
              </a:rPr>
              <a:t>gcc</a:t>
            </a:r>
            <a:r>
              <a:rPr lang="zh-CN" altLang="en-US" sz="2000" b="1" dirty="0" smtClean="0">
                <a:latin typeface="+mn-ea"/>
              </a:rPr>
              <a:t>最基本的用法是：</a:t>
            </a:r>
          </a:p>
          <a:p>
            <a:pPr marL="0" indent="444500"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gcc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[options] file... </a:t>
            </a:r>
          </a:p>
          <a:p>
            <a:pPr marL="0" indent="444500">
              <a:buNone/>
            </a:pPr>
            <a:r>
              <a:rPr lang="zh-CN" altLang="en-US" sz="2000" b="1" dirty="0" smtClean="0">
                <a:latin typeface="+mn-ea"/>
              </a:rPr>
              <a:t>其中</a:t>
            </a:r>
            <a:r>
              <a:rPr lang="en-US" altLang="zh-CN" sz="2000" b="1" dirty="0" smtClean="0">
                <a:latin typeface="+mn-ea"/>
              </a:rPr>
              <a:t>option</a:t>
            </a:r>
            <a:r>
              <a:rPr lang="zh-CN" altLang="en-US" sz="2000" b="1" dirty="0" smtClean="0">
                <a:latin typeface="+mn-ea"/>
              </a:rPr>
              <a:t>是以“</a:t>
            </a:r>
            <a:r>
              <a:rPr lang="en-US" altLang="zh-CN" sz="2000" b="1" dirty="0" smtClean="0">
                <a:latin typeface="+mn-ea"/>
              </a:rPr>
              <a:t>-”</a:t>
            </a:r>
            <a:r>
              <a:rPr lang="zh-CN" altLang="en-US" sz="2000" b="1" dirty="0" smtClean="0">
                <a:latin typeface="+mn-ea"/>
              </a:rPr>
              <a:t>开始的各种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选项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file</a:t>
            </a:r>
            <a:r>
              <a:rPr lang="zh-CN" altLang="en-US" sz="2000" b="1" dirty="0" smtClean="0">
                <a:latin typeface="+mn-ea"/>
              </a:rPr>
              <a:t>是相关的文件名。在使用</a:t>
            </a:r>
            <a:r>
              <a:rPr lang="en-US" altLang="zh-CN" sz="2000" b="1" dirty="0" err="1" smtClean="0">
                <a:latin typeface="+mn-ea"/>
              </a:rPr>
              <a:t>gcc</a:t>
            </a:r>
            <a:r>
              <a:rPr lang="zh-CN" altLang="en-US" sz="2000" b="1" dirty="0" smtClean="0">
                <a:latin typeface="+mn-ea"/>
              </a:rPr>
              <a:t>的时，必须给出必要的选项和文件名。</a:t>
            </a:r>
            <a:r>
              <a:rPr lang="en-US" altLang="zh-CN" sz="2000" b="1" dirty="0" err="1" smtClean="0">
                <a:latin typeface="+mn-ea"/>
              </a:rPr>
              <a:t>gcc</a:t>
            </a:r>
            <a:r>
              <a:rPr lang="zh-CN" altLang="en-US" sz="2000" b="1" dirty="0" smtClean="0">
                <a:latin typeface="+mn-ea"/>
              </a:rPr>
              <a:t>的整个编译过程分别是：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预处理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编译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汇编</a:t>
            </a:r>
            <a:r>
              <a:rPr lang="zh-CN" altLang="en-US" sz="2000" b="1" dirty="0" smtClean="0">
                <a:latin typeface="+mn-ea"/>
              </a:rPr>
              <a:t>和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链接</a:t>
            </a:r>
            <a:r>
              <a:rPr lang="zh-CN" altLang="en-US" sz="2000" b="1" dirty="0" smtClean="0">
                <a:latin typeface="+mn-ea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常用模式及选项</a:t>
            </a:r>
          </a:p>
        </p:txBody>
      </p:sp>
      <p:sp>
        <p:nvSpPr>
          <p:cNvPr id="6" name="矩形 5"/>
          <p:cNvSpPr/>
          <p:nvPr/>
        </p:nvSpPr>
        <p:spPr>
          <a:xfrm>
            <a:off x="1000100" y="2928934"/>
            <a:ext cx="72152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1. [options]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-o</a:t>
            </a:r>
          </a:p>
          <a:p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作用：将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  <a:ea typeface="+mn-ea"/>
              </a:rPr>
              <a:t>test.c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预处理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汇编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、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编译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并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链接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形成可执行文件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test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。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2. [options]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-E</a:t>
            </a:r>
          </a:p>
          <a:p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作用：将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  <a:ea typeface="+mn-ea"/>
              </a:rPr>
              <a:t>test.c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预处理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输出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  <a:ea typeface="+mn-ea"/>
              </a:rPr>
              <a:t>test.i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文件。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3. [options]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-S</a:t>
            </a:r>
          </a:p>
          <a:p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作用：将预处理输出文件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  <a:ea typeface="+mn-ea"/>
              </a:rPr>
              <a:t>test.i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汇编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成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  <a:ea typeface="+mn-ea"/>
              </a:rPr>
              <a:t>test.s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文件。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4. [options]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-c</a:t>
            </a:r>
          </a:p>
          <a:p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作用：将汇编输出文件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  <a:ea typeface="+mn-ea"/>
              </a:rPr>
              <a:t>test.s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编译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输出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  <a:ea typeface="+mn-ea"/>
              </a:rPr>
              <a:t>test.o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文件。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5. [options] -O</a:t>
            </a:r>
          </a:p>
          <a:p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作用：使用编译优化级别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编译程序。级别为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ea typeface="+mn-ea"/>
              </a:rPr>
              <a:t>1~3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，级别越大优化效果越好，但编译时间越长。</a:t>
            </a:r>
            <a:endParaRPr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占位符 4387842"/>
          <p:cNvSpPr>
            <a:spLocks noGrp="1" noChangeArrowheads="1"/>
          </p:cNvSpPr>
          <p:nvPr>
            <p:ph type="body" idx="1"/>
          </p:nvPr>
        </p:nvSpPr>
        <p:spPr>
          <a:xfrm>
            <a:off x="501650" y="1214422"/>
            <a:ext cx="8070878" cy="507209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例如，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gcc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 -o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hello.c</a:t>
            </a:r>
            <a:endParaRPr lang="en-US" altLang="zh-CN" sz="20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+mn-ea"/>
              </a:rPr>
              <a:t>     </a:t>
            </a:r>
            <a:r>
              <a:rPr lang="zh-CN" altLang="en-US" sz="2000" dirty="0" smtClean="0">
                <a:latin typeface="+mn-ea"/>
              </a:rPr>
              <a:t>此命令是把源文件</a:t>
            </a:r>
            <a:r>
              <a:rPr lang="en-US" altLang="zh-CN" sz="2000" dirty="0" err="1" smtClean="0">
                <a:latin typeface="+mn-ea"/>
              </a:rPr>
              <a:t>hello.c</a:t>
            </a:r>
            <a:r>
              <a:rPr lang="zh-CN" altLang="en-US" sz="2000" dirty="0" smtClean="0">
                <a:latin typeface="+mn-ea"/>
              </a:rPr>
              <a:t>直接编译成可执行程序</a:t>
            </a:r>
            <a:r>
              <a:rPr lang="en-US" altLang="zh-CN" sz="2000" dirty="0" smtClean="0">
                <a:latin typeface="+mn-ea"/>
              </a:rPr>
              <a:t>hello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例如，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gcc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 -c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hello.c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+mn-ea"/>
              </a:rPr>
              <a:t>     </a:t>
            </a:r>
            <a:r>
              <a:rPr lang="zh-CN" altLang="en-US" sz="2000" dirty="0" smtClean="0">
                <a:latin typeface="+mn-ea"/>
              </a:rPr>
              <a:t>此命令是把源文件</a:t>
            </a:r>
            <a:r>
              <a:rPr lang="en-US" altLang="zh-CN" sz="2000" dirty="0" err="1" smtClean="0">
                <a:latin typeface="+mn-ea"/>
              </a:rPr>
              <a:t>hello.c</a:t>
            </a:r>
            <a:r>
              <a:rPr lang="zh-CN" altLang="en-US" sz="2000" dirty="0" smtClean="0">
                <a:latin typeface="+mn-ea"/>
              </a:rPr>
              <a:t>编译成不可执行目标文件</a:t>
            </a:r>
            <a:r>
              <a:rPr lang="en-US" altLang="zh-CN" sz="2000" dirty="0" err="1" smtClean="0">
                <a:latin typeface="+mn-ea"/>
              </a:rPr>
              <a:t>hello.o</a:t>
            </a:r>
            <a:r>
              <a:rPr lang="zh-CN" altLang="en-US" sz="2000" dirty="0" smtClean="0">
                <a:latin typeface="+mn-ea"/>
              </a:rPr>
              <a:t>。默认情况下，生成的目标文件名为</a:t>
            </a:r>
            <a:r>
              <a:rPr lang="en-US" altLang="zh-CN" sz="2000" dirty="0" err="1" smtClean="0">
                <a:latin typeface="+mn-ea"/>
              </a:rPr>
              <a:t>hello.o</a:t>
            </a:r>
            <a:r>
              <a:rPr lang="zh-CN" altLang="en-US" sz="2000" dirty="0" smtClean="0">
                <a:latin typeface="+mn-ea"/>
              </a:rPr>
              <a:t>，但也可以为输出文件指定名称，如下所示：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例如，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gcc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 -c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hello.c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 –o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myhello.o</a:t>
            </a:r>
            <a:endParaRPr lang="en-US" altLang="zh-CN" sz="20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例如， 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gcc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 -o hello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first.c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second.c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ea"/>
              </a:rPr>
              <a:t>third.c</a:t>
            </a:r>
            <a:endParaRPr lang="zh-CN" altLang="en-US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+mn-ea"/>
              </a:rPr>
              <a:t>     此命令将同时编译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个源文件，即</a:t>
            </a:r>
            <a:r>
              <a:rPr lang="en-US" altLang="zh-CN" sz="2000" dirty="0" err="1" smtClean="0">
                <a:latin typeface="+mn-ea"/>
              </a:rPr>
              <a:t>first.c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err="1" smtClean="0">
                <a:latin typeface="+mn-ea"/>
              </a:rPr>
              <a:t>second.c</a:t>
            </a:r>
            <a:r>
              <a:rPr lang="zh-CN" altLang="en-US" sz="2000" dirty="0" smtClean="0">
                <a:latin typeface="+mn-ea"/>
              </a:rPr>
              <a:t>和 </a:t>
            </a:r>
            <a:r>
              <a:rPr lang="en-US" altLang="zh-CN" sz="2000" dirty="0" err="1" smtClean="0">
                <a:latin typeface="+mn-ea"/>
              </a:rPr>
              <a:t>third.c</a:t>
            </a:r>
            <a:r>
              <a:rPr lang="zh-CN" altLang="en-US" sz="2000" dirty="0" smtClean="0">
                <a:latin typeface="+mn-ea"/>
              </a:rPr>
              <a:t>，然后将它们连接成一个可执行程序</a:t>
            </a:r>
            <a:r>
              <a:rPr lang="en-US" altLang="zh-CN" sz="2000" dirty="0" smtClean="0">
                <a:latin typeface="+mn-ea"/>
              </a:rPr>
              <a:t>hello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+mn-ea"/>
              </a:rPr>
              <a:t>   执行：在当前目录下执行</a:t>
            </a:r>
            <a:r>
              <a:rPr lang="en-US" altLang="zh-CN" sz="2000" dirty="0" smtClean="0">
                <a:latin typeface="+mn-ea"/>
              </a:rPr>
              <a:t>./hello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latin typeface="+mn-ea"/>
              </a:rPr>
              <a:t>   </a:t>
            </a:r>
            <a:r>
              <a:rPr lang="en-US" altLang="zh-CN" sz="2000" dirty="0" err="1" smtClean="0">
                <a:latin typeface="+mn-ea"/>
              </a:rPr>
              <a:t>gcc</a:t>
            </a:r>
            <a:r>
              <a:rPr lang="zh-CN" altLang="en-US" sz="2000" dirty="0" smtClean="0">
                <a:latin typeface="+mn-ea"/>
              </a:rPr>
              <a:t>编译器生成的目标文件默认格式为</a:t>
            </a:r>
            <a:r>
              <a:rPr lang="en-US" altLang="zh-CN" sz="2000" dirty="0" smtClean="0">
                <a:latin typeface="+mn-ea"/>
              </a:rPr>
              <a:t>elf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executive linked file</a:t>
            </a:r>
            <a:r>
              <a:rPr lang="zh-CN" altLang="en-US" sz="2000" dirty="0" smtClean="0">
                <a:latin typeface="+mn-ea"/>
              </a:rPr>
              <a:t>）格式，是</a:t>
            </a:r>
            <a:r>
              <a:rPr lang="en-US" altLang="zh-CN" sz="2000" dirty="0" smtClean="0">
                <a:latin typeface="+mn-ea"/>
              </a:rPr>
              <a:t>Linux</a:t>
            </a:r>
            <a:r>
              <a:rPr lang="zh-CN" altLang="en-US" sz="2000" dirty="0" smtClean="0">
                <a:latin typeface="+mn-ea"/>
              </a:rPr>
              <a:t>系统所采用的可执行链接文件的通用文件格式。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b="1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常用模式及选项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4647937"/>
          <p:cNvSpPr>
            <a:spLocks noGrp="1" noChangeArrowheads="1"/>
          </p:cNvSpPr>
          <p:nvPr>
            <p:ph type="title"/>
          </p:nvPr>
        </p:nvSpPr>
        <p:spPr>
          <a:xfrm>
            <a:off x="857224" y="1136639"/>
            <a:ext cx="7772400" cy="720725"/>
          </a:xfrm>
        </p:spPr>
        <p:txBody>
          <a:bodyPr/>
          <a:lstStyle/>
          <a:p>
            <a:r>
              <a:rPr lang="en-US" altLang="zh-CN" sz="2000" dirty="0" err="1" smtClean="0"/>
              <a:t>gcc</a:t>
            </a:r>
            <a:r>
              <a:rPr lang="zh-CN" altLang="en-US" sz="2000" dirty="0" smtClean="0"/>
              <a:t>的版本可以使用如下</a:t>
            </a: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–v</a:t>
            </a:r>
            <a:r>
              <a:rPr lang="zh-CN" altLang="en-US" sz="2000" dirty="0" smtClean="0"/>
              <a:t>命令查看：</a:t>
            </a:r>
          </a:p>
        </p:txBody>
      </p:sp>
      <p:sp>
        <p:nvSpPr>
          <p:cNvPr id="13314" name="文本占位符 4647938"/>
          <p:cNvSpPr>
            <a:spLocks noGrp="1" noChangeArrowheads="1"/>
          </p:cNvSpPr>
          <p:nvPr>
            <p:ph type="body" idx="1"/>
          </p:nvPr>
        </p:nvSpPr>
        <p:spPr>
          <a:xfrm>
            <a:off x="1000100" y="1831985"/>
            <a:ext cx="7893075" cy="4383097"/>
          </a:xfrm>
        </p:spPr>
        <p:txBody>
          <a:bodyPr/>
          <a:lstStyle/>
          <a:p>
            <a:pPr marL="0">
              <a:lnSpc>
                <a:spcPct val="100000"/>
              </a:lnSpc>
              <a:buNone/>
            </a:pPr>
            <a:r>
              <a:rPr lang="en-US" altLang="zh-CN" sz="1800" dirty="0" err="1" smtClean="0">
                <a:solidFill>
                  <a:srgbClr val="C00000"/>
                </a:solidFill>
              </a:rPr>
              <a:t>djz@ubuntu</a:t>
            </a:r>
            <a:r>
              <a:rPr lang="en-US" altLang="zh-CN" sz="1800" dirty="0" smtClean="0">
                <a:solidFill>
                  <a:srgbClr val="C00000"/>
                </a:solidFill>
              </a:rPr>
              <a:t>:/$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gcc</a:t>
            </a:r>
            <a:r>
              <a:rPr lang="en-US" altLang="zh-CN" sz="1800" dirty="0" smtClean="0">
                <a:solidFill>
                  <a:srgbClr val="C00000"/>
                </a:solidFill>
              </a:rPr>
              <a:t> -v</a:t>
            </a: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C00000"/>
                </a:solidFill>
              </a:rPr>
              <a:t>Using built-in specs.</a:t>
            </a: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C00000"/>
                </a:solidFill>
              </a:rPr>
              <a:t>Target: i686-linux-gnu</a:t>
            </a: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C00000"/>
                </a:solidFill>
              </a:rPr>
              <a:t>Configured with: ../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src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/configure -v --with-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pkgversion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='Ubuntu/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Linaro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4.4.4-14ubuntu5' --with-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bugurl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=file:///usr/share/doc/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gcc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-4.4/README.Bugs --enable-languages=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c,c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++,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fortran,objc,obj-c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++ --prefix=/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usr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--program-suffix=-4.4 --enable-shared --enable-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multiarch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--enable-linker-build-id --with-system-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zlib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--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libexecdir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=/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usr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/lib --without-included-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gettext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--enable-threads=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posix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--with-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gxx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-include-dir=/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usr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/include/c++/4.4 --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libdir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=/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usr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/lib --enable-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nls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--with-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sysroot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=/ --enable-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clocale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=gnu --enable-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libstdcxx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-debug --enable-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objc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gc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--enable-targets=all --disable-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werror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--with-arch-32=i686 --with-tune=generic --enable-checking=release --build=i686-linux-gnu --host=i686-linux-gnu --target=i686-linux-gnu</a:t>
            </a: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C00000"/>
                </a:solidFill>
              </a:rPr>
              <a:t>Thread model: 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posix</a:t>
            </a:r>
            <a:endParaRPr lang="en-US" altLang="zh-CN" sz="1800" b="0" dirty="0" smtClean="0">
              <a:solidFill>
                <a:srgbClr val="C00000"/>
              </a:solidFill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altLang="zh-CN" sz="1800" b="0" dirty="0" err="1" smtClean="0">
                <a:solidFill>
                  <a:srgbClr val="C00000"/>
                </a:solidFill>
              </a:rPr>
              <a:t>gcc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version 4.4.5 (Ubuntu/</a:t>
            </a:r>
            <a:r>
              <a:rPr lang="en-US" altLang="zh-CN" sz="1800" b="0" dirty="0" err="1" smtClean="0">
                <a:solidFill>
                  <a:srgbClr val="C00000"/>
                </a:solidFill>
              </a:rPr>
              <a:t>Linaro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 4.4.4-14ubuntu5) 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214942" y="1142984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常用模式及选项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42276E-7 L 0.13525 -0.021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9600" y="260648"/>
            <a:ext cx="7162800" cy="43204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Linux</a:t>
            </a:r>
            <a:r>
              <a:rPr lang="zh-CN" altLang="en-US" sz="2800" dirty="0" smtClean="0"/>
              <a:t>的历史 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462608" y="764704"/>
            <a:ext cx="8069832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n"/>
              <a:defRPr sz="2600" b="1">
                <a:solidFill>
                  <a:srgbClr val="0000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n"/>
              <a:defRPr sz="2400" b="1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n"/>
              <a:defRPr sz="2400" b="1">
                <a:solidFill>
                  <a:srgbClr val="000008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0" kern="0" dirty="0"/>
              <a:t>1993</a:t>
            </a:r>
            <a:r>
              <a:rPr lang="zh-CN" altLang="en-US" sz="2000" b="0" kern="0" dirty="0"/>
              <a:t>年，</a:t>
            </a:r>
            <a:r>
              <a:rPr lang="en-US" altLang="zh-CN" sz="2000" b="0" kern="0" dirty="0"/>
              <a:t>Linux</a:t>
            </a:r>
            <a:r>
              <a:rPr lang="zh-CN" altLang="en-US" sz="2000" b="0" kern="0" dirty="0"/>
              <a:t>的第一个正式版本</a:t>
            </a:r>
            <a:r>
              <a:rPr lang="en-US" altLang="zh-CN" sz="2000" b="0" kern="0" dirty="0"/>
              <a:t>1.0</a:t>
            </a:r>
            <a:r>
              <a:rPr lang="zh-CN" altLang="en-US" sz="2000" b="0" kern="0" dirty="0"/>
              <a:t>版发布，并遵从</a:t>
            </a:r>
            <a:r>
              <a:rPr lang="en-US" altLang="zh-CN" sz="2000" b="0" kern="0" dirty="0"/>
              <a:t>GNU</a:t>
            </a:r>
            <a:r>
              <a:rPr lang="zh-CN" altLang="en-US" sz="2000" b="0" kern="0" dirty="0"/>
              <a:t>的 </a:t>
            </a:r>
            <a:r>
              <a:rPr lang="en-US" altLang="zh-CN" sz="2000" b="0" kern="0" dirty="0" err="1"/>
              <a:t>GPL</a:t>
            </a:r>
            <a:r>
              <a:rPr lang="zh-CN" altLang="en-US" sz="2000" b="0" kern="0" dirty="0"/>
              <a:t>（</a:t>
            </a:r>
            <a:r>
              <a:rPr lang="en-US" altLang="zh-CN" sz="2000" b="0" kern="0" dirty="0"/>
              <a:t>General Public License</a:t>
            </a:r>
            <a:r>
              <a:rPr lang="zh-CN" altLang="en-US" sz="2000" b="0" kern="0" dirty="0"/>
              <a:t>）版权协议。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1800" b="0" kern="0" dirty="0"/>
              <a:t>该协议使得</a:t>
            </a:r>
            <a:r>
              <a:rPr lang="en-US" altLang="zh-CN" sz="1800" b="0" kern="0" dirty="0"/>
              <a:t>Linux</a:t>
            </a:r>
            <a:r>
              <a:rPr lang="zh-CN" altLang="en-US" sz="1800" b="0" kern="0" dirty="0"/>
              <a:t>更加迅速地流传，并在公众心中留下了美好的印象，从而得到全世界黑客们的热心支持。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0" kern="0" dirty="0"/>
              <a:t>1994</a:t>
            </a:r>
            <a:r>
              <a:rPr lang="zh-CN" altLang="en-US" sz="2000" b="0" kern="0" dirty="0"/>
              <a:t>年</a:t>
            </a:r>
            <a:r>
              <a:rPr lang="en-US" altLang="zh-CN" sz="2000" b="0" kern="0" dirty="0"/>
              <a:t>3</a:t>
            </a:r>
            <a:r>
              <a:rPr lang="zh-CN" altLang="en-US" sz="2000" b="0" kern="0" dirty="0"/>
              <a:t>月</a:t>
            </a:r>
            <a:r>
              <a:rPr lang="en-US" altLang="zh-CN" sz="2000" b="0" kern="0" dirty="0"/>
              <a:t>14</a:t>
            </a:r>
            <a:r>
              <a:rPr lang="zh-CN" altLang="en-US" sz="2000" b="0" kern="0" dirty="0"/>
              <a:t>日，</a:t>
            </a:r>
            <a:r>
              <a:rPr lang="en-US" altLang="zh-CN" sz="2000" b="0" kern="0" dirty="0"/>
              <a:t>Linux</a:t>
            </a:r>
            <a:r>
              <a:rPr lang="zh-CN" altLang="en-US" sz="2000" b="0" kern="0" dirty="0"/>
              <a:t>的第一个正式商业版本</a:t>
            </a:r>
            <a:r>
              <a:rPr lang="en-US" altLang="zh-CN" sz="2000" b="0" kern="0" dirty="0"/>
              <a:t>1.0</a:t>
            </a:r>
            <a:r>
              <a:rPr lang="zh-CN" altLang="en-US" sz="2000" b="0" kern="0" dirty="0"/>
              <a:t>版发布 。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1800" b="0" kern="0" dirty="0"/>
              <a:t>而</a:t>
            </a:r>
            <a:r>
              <a:rPr lang="en-US" altLang="zh-CN" sz="1800" b="0" kern="0" dirty="0"/>
              <a:t>Linux</a:t>
            </a:r>
            <a:r>
              <a:rPr lang="zh-CN" altLang="en-US" sz="1800" b="0" kern="0" dirty="0"/>
              <a:t>的讨论区也从</a:t>
            </a:r>
            <a:r>
              <a:rPr lang="en-US" altLang="zh-CN" sz="1800" b="0" kern="0" dirty="0" err="1"/>
              <a:t>comp.os.minix</a:t>
            </a:r>
            <a:r>
              <a:rPr lang="zh-CN" altLang="en-US" sz="1800" b="0" kern="0" dirty="0"/>
              <a:t>中独立出来成为</a:t>
            </a:r>
            <a:r>
              <a:rPr lang="en-US" altLang="zh-CN" sz="1800" b="0" kern="0" dirty="0" err="1"/>
              <a:t>alt.os.minix</a:t>
            </a:r>
            <a:r>
              <a:rPr lang="zh-CN" altLang="en-US" sz="1800" b="0" kern="0" dirty="0"/>
              <a:t>，而后又更名为</a:t>
            </a:r>
            <a:r>
              <a:rPr lang="en-US" altLang="zh-CN" sz="1800" b="0" kern="0" dirty="0" err="1"/>
              <a:t>comp.os.linux</a:t>
            </a:r>
            <a:r>
              <a:rPr lang="zh-CN" altLang="en-US" sz="1800" b="0" kern="0" dirty="0"/>
              <a:t>。由于访问人数急剧增加，又划分成几个讨论组。关于</a:t>
            </a:r>
            <a:r>
              <a:rPr lang="en-US" altLang="zh-CN" sz="1800" b="0" kern="0" dirty="0"/>
              <a:t>Linux</a:t>
            </a:r>
            <a:r>
              <a:rPr lang="zh-CN" altLang="en-US" sz="1800" b="0" kern="0" dirty="0"/>
              <a:t>的讨论逐渐成为</a:t>
            </a:r>
            <a:r>
              <a:rPr lang="en-US" altLang="zh-CN" sz="1800" b="0" kern="0" dirty="0"/>
              <a:t>USENET</a:t>
            </a:r>
            <a:r>
              <a:rPr lang="zh-CN" altLang="en-US" sz="1800" b="0" kern="0" dirty="0"/>
              <a:t>的最热门的话题，每天都有数以万计的帖子发表。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0" kern="0" dirty="0"/>
              <a:t>1996</a:t>
            </a:r>
            <a:r>
              <a:rPr lang="zh-CN" altLang="en-US" sz="2000" b="0" kern="0" dirty="0"/>
              <a:t>年，美国国家标准技术局的计算机系统实验室确认</a:t>
            </a:r>
            <a:r>
              <a:rPr lang="en-US" altLang="zh-CN" sz="2000" b="0" kern="0" dirty="0"/>
              <a:t>Linux</a:t>
            </a:r>
            <a:r>
              <a:rPr lang="zh-CN" altLang="en-US" sz="2000" b="0" kern="0" dirty="0"/>
              <a:t>版本</a:t>
            </a:r>
            <a:r>
              <a:rPr lang="en-US" altLang="zh-CN" sz="2000" b="0" kern="0" dirty="0"/>
              <a:t>1.2.13</a:t>
            </a:r>
            <a:r>
              <a:rPr lang="zh-CN" altLang="en-US" sz="2000" b="0" kern="0" dirty="0"/>
              <a:t>（由</a:t>
            </a:r>
            <a:r>
              <a:rPr lang="en-US" altLang="zh-CN" sz="2000" b="0" kern="0" dirty="0"/>
              <a:t>Open Linux </a:t>
            </a:r>
            <a:r>
              <a:rPr lang="zh-CN" altLang="en-US" sz="2000" b="0" kern="0" dirty="0"/>
              <a:t>公司打包）符合</a:t>
            </a:r>
            <a:r>
              <a:rPr lang="en-US" altLang="zh-CN" sz="2000" b="0" kern="0" dirty="0"/>
              <a:t>POSIX</a:t>
            </a:r>
            <a:r>
              <a:rPr lang="zh-CN" altLang="en-US" sz="2000" b="0" kern="0" dirty="0"/>
              <a:t>标准。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b="0" kern="0" dirty="0"/>
              <a:t>1998</a:t>
            </a:r>
            <a:r>
              <a:rPr lang="zh-CN" altLang="en-US" sz="2000" b="0" kern="0" dirty="0"/>
              <a:t>年后，</a:t>
            </a:r>
            <a:r>
              <a:rPr lang="en-US" altLang="zh-CN" sz="2000" b="0" kern="0" dirty="0"/>
              <a:t>Linux</a:t>
            </a:r>
            <a:r>
              <a:rPr lang="zh-CN" altLang="en-US" sz="2000" b="0" kern="0" dirty="0"/>
              <a:t>迅速在国内的科研、教学机构流行开来，</a:t>
            </a:r>
            <a:r>
              <a:rPr lang="en-US" altLang="zh-CN" sz="2000" b="0" kern="0" dirty="0"/>
              <a:t>1999</a:t>
            </a:r>
            <a:r>
              <a:rPr lang="zh-CN" altLang="en-US" sz="2000" b="0" kern="0" dirty="0"/>
              <a:t>年相继出现了红旗</a:t>
            </a:r>
            <a:r>
              <a:rPr lang="en-US" altLang="zh-CN" sz="2000" b="0" kern="0" dirty="0"/>
              <a:t>Linux</a:t>
            </a:r>
            <a:r>
              <a:rPr lang="zh-CN" altLang="en-US" sz="2000" b="0" kern="0" dirty="0"/>
              <a:t>、</a:t>
            </a:r>
            <a:r>
              <a:rPr lang="en-US" altLang="zh-CN" sz="2000" b="0" kern="0" dirty="0"/>
              <a:t>Turbo Linux</a:t>
            </a:r>
            <a:r>
              <a:rPr lang="zh-CN" altLang="en-US" sz="2000" b="0" kern="0" dirty="0"/>
              <a:t>等简体中文版</a:t>
            </a:r>
            <a:r>
              <a:rPr lang="en-US" altLang="zh-CN" sz="2000" b="0" kern="0" dirty="0"/>
              <a:t>Linux</a:t>
            </a:r>
            <a:r>
              <a:rPr lang="zh-CN" altLang="en-US" sz="2000" b="0" kern="0"/>
              <a:t>系统</a:t>
            </a:r>
            <a:r>
              <a:rPr lang="zh-CN" altLang="en-US" sz="2000" b="0" kern="0" smtClean="0"/>
              <a:t>。</a:t>
            </a:r>
            <a:endParaRPr lang="zh-CN" alt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39402294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占位符 4648962"/>
          <p:cNvSpPr>
            <a:spLocks noGrp="1" noChangeArrowheads="1"/>
          </p:cNvSpPr>
          <p:nvPr>
            <p:ph type="body" idx="1"/>
          </p:nvPr>
        </p:nvSpPr>
        <p:spPr>
          <a:xfrm>
            <a:off x="357159" y="1357298"/>
            <a:ext cx="5786478" cy="5024451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hello.c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stdio.h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main (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argc,char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**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argv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{ 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 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("Hello Linux\n"); 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}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000" b="1" dirty="0" smtClean="0"/>
              <a:t>要编译这个程序，只要在命令行下执行如下命令：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djz@ubuntu</a:t>
            </a:r>
            <a:r>
              <a:rPr lang="en-US" altLang="zh-CN" sz="2000" dirty="0" smtClean="0">
                <a:solidFill>
                  <a:srgbClr val="C00000"/>
                </a:solidFill>
              </a:rPr>
              <a:t>:/$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gcc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hello.c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-o hello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djz@ubuntu</a:t>
            </a:r>
            <a:r>
              <a:rPr lang="en-US" altLang="zh-CN" sz="2000" dirty="0" smtClean="0">
                <a:solidFill>
                  <a:srgbClr val="C00000"/>
                </a:solidFill>
              </a:rPr>
              <a:t>:/$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./hello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Hello Linux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5500694" y="4071942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常用模式及选项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 0.12254 L 0.104 -0.213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1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占位符 4419586"/>
          <p:cNvSpPr>
            <a:spLocks noGrp="1" noChangeArrowheads="1"/>
          </p:cNvSpPr>
          <p:nvPr>
            <p:ph type="body" idx="1"/>
          </p:nvPr>
        </p:nvSpPr>
        <p:spPr>
          <a:xfrm>
            <a:off x="714348" y="1643050"/>
            <a:ext cx="7643866" cy="185738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 smtClean="0">
                <a:latin typeface="+mn-ea"/>
              </a:rPr>
              <a:t>    当</a:t>
            </a:r>
            <a:r>
              <a:rPr lang="en-US" altLang="zh-CN" sz="2000" dirty="0" smtClean="0">
                <a:latin typeface="+mn-ea"/>
              </a:rPr>
              <a:t>GCC</a:t>
            </a:r>
            <a:r>
              <a:rPr lang="zh-CN" altLang="en-US" sz="2000" dirty="0" smtClean="0">
                <a:latin typeface="+mn-ea"/>
              </a:rPr>
              <a:t>在编译过程中检查出错误，则中止编译；但检测到警告时却能继续编译生成可执行程序。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 smtClean="0">
                <a:latin typeface="+mn-ea"/>
              </a:rPr>
              <a:t>    在众多的警告选项之中，最常用的是</a:t>
            </a:r>
            <a:r>
              <a:rPr lang="en-US" altLang="zh-CN" sz="2000" dirty="0" smtClean="0">
                <a:latin typeface="+mn-ea"/>
              </a:rPr>
              <a:t>-Wall</a:t>
            </a:r>
            <a:r>
              <a:rPr lang="zh-CN" altLang="en-US" sz="2000" dirty="0" smtClean="0">
                <a:latin typeface="+mn-ea"/>
              </a:rPr>
              <a:t>选项。该选项能发现程序中一系列的常见错误警告。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警告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功能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4649986"/>
          <p:cNvSpPr>
            <a:spLocks noGrp="1" noChangeArrowheads="1"/>
          </p:cNvSpPr>
          <p:nvPr>
            <p:ph type="body" idx="1"/>
          </p:nvPr>
        </p:nvSpPr>
        <p:spPr>
          <a:xfrm>
            <a:off x="785786" y="1142984"/>
            <a:ext cx="7605738" cy="550072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举例如下：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djz@ubuntu</a:t>
            </a:r>
            <a:r>
              <a:rPr lang="en-US" altLang="zh-CN" sz="2000" dirty="0" smtClean="0">
                <a:solidFill>
                  <a:srgbClr val="C00000"/>
                </a:solidFill>
              </a:rPr>
              <a:t>:/$ </a:t>
            </a:r>
            <a:r>
              <a:rPr lang="en-US" altLang="zh-CN" sz="2000" dirty="0" err="1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</a:rPr>
              <a:t>gcc</a:t>
            </a:r>
            <a:r>
              <a:rPr lang="en-US" altLang="zh-CN" sz="2000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</a:rPr>
              <a:t> -Wall </a:t>
            </a:r>
            <a:r>
              <a:rPr lang="en-US" altLang="zh-CN" sz="2000" dirty="0" err="1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</a:rPr>
              <a:t>test.c</a:t>
            </a:r>
            <a:r>
              <a:rPr lang="en-US" altLang="zh-CN" sz="2000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</a:rPr>
              <a:t> -o test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黑体" pitchFamily="49" charset="-122"/>
              </a:rPr>
              <a:t>  </a:t>
            </a:r>
            <a:r>
              <a:rPr lang="zh-CN" altLang="en-US" sz="2000" dirty="0" smtClean="0">
                <a:latin typeface="宋体" pitchFamily="2" charset="-122"/>
                <a:ea typeface="黑体" pitchFamily="49" charset="-122"/>
              </a:rPr>
              <a:t>该选项相当于同时使用了下列所有的选项：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unused-function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：遇到仅声明过但尚未定义的静态函数时发出警告。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unused-label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：遇到声明过但不使用的标号的警告。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unused-parameter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：从未用过的函数参数的警告。</a:t>
            </a:r>
            <a:endParaRPr lang="en-US" altLang="zh-CN" sz="1600" b="0" dirty="0" smtClean="0">
              <a:solidFill>
                <a:srgbClr val="000008"/>
              </a:solidFill>
              <a:latin typeface="+mn-ea"/>
            </a:endParaRP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unused-parameter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：从未用过的函数参数的警告。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unused-variable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：在本地声明但从未用过的变量的警告。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unused-value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：仅计算但从未用过的值的警告。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Format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：检查对</a:t>
            </a:r>
            <a:r>
              <a:rPr lang="en-US" altLang="zh-CN" sz="1600" b="0" dirty="0" err="1" smtClean="0">
                <a:solidFill>
                  <a:srgbClr val="000008"/>
                </a:solidFill>
                <a:latin typeface="+mn-ea"/>
              </a:rPr>
              <a:t>printf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和</a:t>
            </a:r>
            <a:r>
              <a:rPr lang="en-US" altLang="zh-CN" sz="1600" b="0" dirty="0" err="1" smtClean="0">
                <a:solidFill>
                  <a:srgbClr val="000008"/>
                </a:solidFill>
                <a:latin typeface="+mn-ea"/>
              </a:rPr>
              <a:t>scanf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等函数的调用，确认各参数类型和格式串中的一致。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implicit-</a:t>
            </a:r>
            <a:r>
              <a:rPr lang="en-US" altLang="zh-CN" sz="1600" b="0" dirty="0" err="1" smtClean="0">
                <a:solidFill>
                  <a:srgbClr val="000008"/>
                </a:solidFill>
                <a:latin typeface="+mn-ea"/>
              </a:rPr>
              <a:t>int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：警告没有规定类型的声明。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implicit-function-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：在函数在未经声明就使用时给予警告。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char-subscripts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：警告把</a:t>
            </a: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char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类型作为数组下标。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missing-braces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：聚合初始化两边缺少大括号。</a:t>
            </a:r>
          </a:p>
          <a:p>
            <a:pPr marL="400050" lvl="1" indent="0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1600" b="0" dirty="0" smtClean="0">
                <a:solidFill>
                  <a:srgbClr val="000008"/>
                </a:solidFill>
                <a:latin typeface="+mn-ea"/>
              </a:rPr>
              <a:t> Parentheses</a:t>
            </a:r>
            <a:r>
              <a:rPr lang="zh-CN" altLang="en-US" sz="1600" b="0" dirty="0" smtClean="0">
                <a:solidFill>
                  <a:srgbClr val="000008"/>
                </a:solidFill>
                <a:latin typeface="+mn-ea"/>
              </a:rPr>
              <a:t>：在某些情况下如果忽略了括号，编译器就发出警告。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警告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功能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4652034"/>
          <p:cNvSpPr>
            <a:spLocks noGrp="1" noChangeArrowheads="1"/>
          </p:cNvSpPr>
          <p:nvPr>
            <p:ph type="body" idx="1"/>
          </p:nvPr>
        </p:nvSpPr>
        <p:spPr>
          <a:xfrm>
            <a:off x="785786" y="3786190"/>
            <a:ext cx="7500990" cy="2857520"/>
          </a:xfrm>
        </p:spPr>
        <p:txBody>
          <a:bodyPr/>
          <a:lstStyle/>
          <a:p>
            <a:pPr marL="0" indent="174625">
              <a:buNone/>
            </a:pPr>
            <a:r>
              <a:rPr lang="en-US" altLang="zh-CN" sz="2000" b="1" dirty="0" smtClean="0"/>
              <a:t>     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gcc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在编译不符合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ANSI/ISO C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语言标准的源代码时，如果加上了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-pedantic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选项，那么使用了扩展语法的地方将产生相应的警告信息：</a:t>
            </a:r>
            <a:r>
              <a:rPr lang="zh-CN" altLang="en-US" sz="2000" b="1" dirty="0" smtClean="0"/>
              <a:t> </a:t>
            </a:r>
          </a:p>
          <a:p>
            <a:pPr marL="0" indent="174625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djz@ubuntu</a:t>
            </a:r>
            <a:r>
              <a:rPr lang="en-US" altLang="zh-CN" sz="2000" dirty="0" smtClean="0">
                <a:solidFill>
                  <a:srgbClr val="C00000"/>
                </a:solidFill>
              </a:rPr>
              <a:t>:/$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gcc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-pedantic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test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.c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-o </a:t>
            </a:r>
            <a:r>
              <a:rPr lang="en-US" altLang="zh-CN" sz="2000" dirty="0" smtClean="0">
                <a:solidFill>
                  <a:srgbClr val="C00000"/>
                </a:solidFill>
              </a:rPr>
              <a:t>test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0" indent="174625">
              <a:buNone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test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.c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: In function 'main':</a:t>
            </a:r>
          </a:p>
          <a:p>
            <a:pPr marL="0" indent="174625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test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.c:4: warning: ISO C89 does not support 'long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long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'</a:t>
            </a:r>
          </a:p>
          <a:p>
            <a:pPr marL="0" indent="174625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test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.c:3: warning: return type of 'main' is not '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6" name="文本占位符 4651010"/>
          <p:cNvSpPr txBox="1">
            <a:spLocks noChangeArrowheads="1"/>
          </p:cNvSpPr>
          <p:nvPr/>
        </p:nvSpPr>
        <p:spPr bwMode="auto">
          <a:xfrm>
            <a:off x="1357290" y="1142984"/>
            <a:ext cx="58579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lang="en-US" altLang="zh-CN" sz="2000" b="1" kern="0" dirty="0" smtClean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altLang="zh-CN" sz="2000" b="1" kern="0" dirty="0" err="1" smtClean="0">
                <a:solidFill>
                  <a:srgbClr val="C00000"/>
                </a:solidFill>
                <a:latin typeface="+mn-lt"/>
                <a:ea typeface="+mn-ea"/>
              </a:rPr>
              <a:t>warning.c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#include 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main(void)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long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("It is not standard C code!\n");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警告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功能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4653058"/>
          <p:cNvSpPr>
            <a:spLocks noGrp="1" noChangeArrowheads="1"/>
          </p:cNvSpPr>
          <p:nvPr>
            <p:ph type="body" idx="1"/>
          </p:nvPr>
        </p:nvSpPr>
        <p:spPr>
          <a:xfrm>
            <a:off x="642910" y="1500174"/>
            <a:ext cx="7786742" cy="2881312"/>
          </a:xfrm>
        </p:spPr>
        <p:txBody>
          <a:bodyPr/>
          <a:lstStyle/>
          <a:p>
            <a:pPr marL="0" indent="449263">
              <a:lnSpc>
                <a:spcPts val="3000"/>
              </a:lnSpc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+mn-ea"/>
              </a:rPr>
              <a:t>函数库实际上就是一些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头文件（</a:t>
            </a:r>
            <a:r>
              <a:rPr lang="en-US" altLang="zh-CN" sz="2400" b="1" dirty="0" smtClean="0">
                <a:solidFill>
                  <a:srgbClr val="CC0000"/>
                </a:solidFill>
                <a:latin typeface="+mn-ea"/>
              </a:rPr>
              <a:t>.h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）</a:t>
            </a:r>
            <a:r>
              <a:rPr lang="zh-CN" altLang="en-US" sz="2400" b="1" dirty="0" smtClean="0">
                <a:latin typeface="+mn-ea"/>
              </a:rPr>
              <a:t>和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库文件（</a:t>
            </a:r>
            <a:r>
              <a:rPr lang="en-US" altLang="zh-CN" sz="2400" b="1" dirty="0" smtClean="0">
                <a:solidFill>
                  <a:srgbClr val="CC0000"/>
                </a:solidFill>
                <a:latin typeface="+mn-ea"/>
              </a:rPr>
              <a:t>.so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或者</a:t>
            </a:r>
            <a:r>
              <a:rPr lang="en-US" altLang="zh-CN" sz="2400" b="1" dirty="0" smtClean="0">
                <a:solidFill>
                  <a:srgbClr val="CC0000"/>
                </a:solidFill>
                <a:latin typeface="+mn-ea"/>
              </a:rPr>
              <a:t>.a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）</a:t>
            </a:r>
            <a:r>
              <a:rPr lang="zh-CN" altLang="en-US" sz="2400" b="1" dirty="0" smtClean="0">
                <a:latin typeface="+mn-ea"/>
              </a:rPr>
              <a:t>的集合。</a:t>
            </a:r>
          </a:p>
          <a:p>
            <a:pPr marL="0" indent="449263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400" b="1" dirty="0" smtClean="0">
                <a:latin typeface="+mn-ea"/>
              </a:rPr>
              <a:t>Linux</a:t>
            </a:r>
            <a:r>
              <a:rPr lang="zh-CN" altLang="en-US" sz="2400" b="1" dirty="0" smtClean="0">
                <a:latin typeface="+mn-ea"/>
              </a:rPr>
              <a:t>下大多数函数都默认将头文件放到</a:t>
            </a:r>
            <a:r>
              <a:rPr lang="en-US" altLang="zh-CN" sz="2400" b="1" dirty="0" smtClean="0">
                <a:solidFill>
                  <a:srgbClr val="CC0000"/>
                </a:solidFill>
                <a:latin typeface="+mn-ea"/>
              </a:rPr>
              <a:t>/</a:t>
            </a:r>
            <a:r>
              <a:rPr lang="en-US" altLang="zh-CN" sz="2400" b="1" dirty="0" err="1" smtClean="0">
                <a:solidFill>
                  <a:srgbClr val="CC0000"/>
                </a:solidFill>
                <a:latin typeface="+mn-ea"/>
              </a:rPr>
              <a:t>usr</a:t>
            </a:r>
            <a:r>
              <a:rPr lang="en-US" altLang="zh-CN" sz="2400" b="1" dirty="0" smtClean="0">
                <a:solidFill>
                  <a:srgbClr val="CC0000"/>
                </a:solidFill>
                <a:latin typeface="+mn-ea"/>
              </a:rPr>
              <a:t>/include/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目录下</a:t>
            </a:r>
            <a:r>
              <a:rPr lang="zh-CN" altLang="en-US" sz="2400" b="1" dirty="0" smtClean="0">
                <a:latin typeface="+mn-ea"/>
              </a:rPr>
              <a:t>，而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库文件则放到</a:t>
            </a:r>
            <a:r>
              <a:rPr lang="en-US" altLang="zh-CN" sz="2400" b="1" dirty="0" smtClean="0">
                <a:solidFill>
                  <a:srgbClr val="CC0000"/>
                </a:solidFill>
                <a:latin typeface="+mn-ea"/>
              </a:rPr>
              <a:t>/</a:t>
            </a:r>
            <a:r>
              <a:rPr lang="en-US" altLang="zh-CN" sz="2400" b="1" dirty="0" err="1" smtClean="0">
                <a:solidFill>
                  <a:srgbClr val="CC0000"/>
                </a:solidFill>
                <a:latin typeface="+mn-ea"/>
              </a:rPr>
              <a:t>usr</a:t>
            </a:r>
            <a:r>
              <a:rPr lang="en-US" altLang="zh-CN" sz="2400" b="1" dirty="0" smtClean="0">
                <a:solidFill>
                  <a:srgbClr val="CC0000"/>
                </a:solidFill>
                <a:latin typeface="+mn-ea"/>
              </a:rPr>
              <a:t>/lib/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目录下</a:t>
            </a:r>
            <a:r>
              <a:rPr lang="zh-CN" altLang="en-US" sz="2400" b="1" dirty="0" smtClean="0">
                <a:latin typeface="+mn-ea"/>
              </a:rPr>
              <a:t>，但并不是所有的情况都是这样。正因如此，</a:t>
            </a:r>
            <a:r>
              <a:rPr lang="en-US" altLang="zh-CN" sz="2400" b="1" dirty="0" err="1" smtClean="0">
                <a:latin typeface="+mn-ea"/>
              </a:rPr>
              <a:t>gcc</a:t>
            </a:r>
            <a:r>
              <a:rPr lang="zh-CN" altLang="en-US" sz="2400" b="1" dirty="0" smtClean="0">
                <a:latin typeface="+mn-ea"/>
              </a:rPr>
              <a:t>在编译时必须让编译器知道如何来查找所需要的头文件和库文件。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库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依赖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占位符 4654082"/>
          <p:cNvSpPr>
            <a:spLocks noGrp="1" noChangeArrowheads="1"/>
          </p:cNvSpPr>
          <p:nvPr>
            <p:ph type="body" idx="1"/>
          </p:nvPr>
        </p:nvSpPr>
        <p:spPr>
          <a:xfrm>
            <a:off x="465139" y="1214422"/>
            <a:ext cx="8107389" cy="4951427"/>
          </a:xfrm>
        </p:spPr>
        <p:txBody>
          <a:bodyPr/>
          <a:lstStyle/>
          <a:p>
            <a:pPr marL="0" indent="363538">
              <a:lnSpc>
                <a:spcPct val="135000"/>
              </a:lnSpc>
              <a:buNone/>
            </a:pPr>
            <a:r>
              <a:rPr lang="en-US" altLang="zh-CN" sz="2000" b="1" dirty="0" err="1" smtClean="0"/>
              <a:t>gcc</a:t>
            </a:r>
            <a:r>
              <a:rPr lang="zh-CN" altLang="en-US" sz="2000" b="1" dirty="0" smtClean="0"/>
              <a:t>采用搜索目录的办法来查找所需要的文件</a:t>
            </a:r>
            <a:r>
              <a:rPr lang="zh-CN" altLang="en-US" sz="2000" dirty="0" smtClean="0"/>
              <a:t>。</a:t>
            </a:r>
            <a:endParaRPr lang="en-US" altLang="zh-CN" sz="2000" b="1" dirty="0" smtClean="0"/>
          </a:p>
          <a:p>
            <a:pPr marL="0" indent="363538">
              <a:lnSpc>
                <a:spcPct val="135000"/>
              </a:lnSpc>
              <a:buNone/>
            </a:pPr>
            <a:r>
              <a:rPr lang="zh-CN" altLang="en-US" sz="2000" dirty="0" smtClean="0"/>
              <a:t>可通过</a:t>
            </a:r>
            <a:r>
              <a:rPr lang="en-US" altLang="zh-CN" sz="2000" b="1" dirty="0" smtClean="0"/>
              <a:t>-I</a:t>
            </a:r>
            <a:r>
              <a:rPr lang="zh-CN" altLang="en-US" sz="2000" b="1" dirty="0" smtClean="0"/>
              <a:t>选项可以向</a:t>
            </a:r>
            <a:r>
              <a:rPr lang="en-US" altLang="zh-CN" sz="2000" b="1" dirty="0" err="1" smtClean="0"/>
              <a:t>gcc</a:t>
            </a:r>
            <a:r>
              <a:rPr lang="zh-CN" altLang="en-US" sz="2000" b="1" dirty="0" smtClean="0"/>
              <a:t>的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头文件</a:t>
            </a:r>
            <a:r>
              <a:rPr lang="zh-CN" altLang="en-US" sz="2000" b="1" dirty="0" smtClean="0"/>
              <a:t>搜索路径中添加新的目录，例如：</a:t>
            </a:r>
          </a:p>
          <a:p>
            <a:pPr marL="0" indent="363538">
              <a:lnSpc>
                <a:spcPct val="135000"/>
              </a:lnSpc>
              <a:buNone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djz@ubuntu</a:t>
            </a:r>
            <a:r>
              <a:rPr lang="en-US" altLang="zh-CN" sz="2000" dirty="0" smtClean="0">
                <a:solidFill>
                  <a:srgbClr val="C00000"/>
                </a:solidFill>
              </a:rPr>
              <a:t>:/$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gcc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test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.c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-I /home/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djz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/include -o </a:t>
            </a:r>
            <a:r>
              <a:rPr lang="en-US" altLang="zh-CN" sz="2000" dirty="0" smtClean="0">
                <a:solidFill>
                  <a:srgbClr val="C00000"/>
                </a:solidFill>
              </a:rPr>
              <a:t>test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0" indent="363538">
              <a:lnSpc>
                <a:spcPct val="135000"/>
              </a:lnSpc>
              <a:buNone/>
            </a:pPr>
            <a:r>
              <a:rPr lang="zh-CN" altLang="en-US" sz="2000" b="1" dirty="0" smtClean="0"/>
              <a:t>可通过</a:t>
            </a:r>
            <a:r>
              <a:rPr lang="en-US" altLang="zh-CN" sz="2000" b="1" dirty="0" smtClean="0"/>
              <a:t>-L</a:t>
            </a:r>
            <a:r>
              <a:rPr lang="zh-CN" altLang="en-US" sz="2000" b="1" dirty="0" smtClean="0"/>
              <a:t>选项向</a:t>
            </a:r>
            <a:r>
              <a:rPr lang="en-US" altLang="zh-CN" sz="2000" b="1" dirty="0" err="1" smtClean="0"/>
              <a:t>gcc</a:t>
            </a:r>
            <a:r>
              <a:rPr lang="zh-CN" altLang="en-US" sz="2000" b="1" dirty="0" smtClean="0"/>
              <a:t>的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库文件</a:t>
            </a:r>
            <a:r>
              <a:rPr lang="zh-CN" altLang="en-US" sz="2000" b="1" dirty="0" smtClean="0"/>
              <a:t>搜索路径中添加新的目录</a:t>
            </a:r>
            <a:r>
              <a:rPr lang="zh-CN" altLang="en-US" sz="2000" dirty="0" smtClean="0"/>
              <a:t>，例</a:t>
            </a:r>
            <a:r>
              <a:rPr lang="zh-CN" altLang="en-US" sz="2000" b="1" dirty="0" smtClean="0"/>
              <a:t>如： </a:t>
            </a:r>
          </a:p>
          <a:p>
            <a:pPr marL="0" indent="363538">
              <a:lnSpc>
                <a:spcPct val="135000"/>
              </a:lnSpc>
              <a:buNone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djz@ubuntu</a:t>
            </a:r>
            <a:r>
              <a:rPr lang="en-US" altLang="zh-CN" sz="2000" dirty="0" smtClean="0">
                <a:solidFill>
                  <a:srgbClr val="C00000"/>
                </a:solidFill>
              </a:rPr>
              <a:t>:/$ 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gcc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test.c</a:t>
            </a:r>
            <a:r>
              <a:rPr lang="en-US" altLang="zh-CN" sz="2000" dirty="0" smtClean="0">
                <a:solidFill>
                  <a:srgbClr val="C00000"/>
                </a:solidFill>
              </a:rPr>
              <a:t> -L /home/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djz</a:t>
            </a:r>
            <a:r>
              <a:rPr lang="en-US" altLang="zh-CN" sz="2000" dirty="0" smtClean="0">
                <a:solidFill>
                  <a:srgbClr val="C00000"/>
                </a:solidFill>
              </a:rPr>
              <a:t>/lib </a:t>
            </a:r>
            <a:r>
              <a:rPr lang="en-US" altLang="zh-CN" sz="2000" dirty="0" smtClean="0">
                <a:solidFill>
                  <a:srgbClr val="0000FF"/>
                </a:solidFill>
              </a:rPr>
              <a:t>–l good </a:t>
            </a:r>
            <a:r>
              <a:rPr lang="en-US" altLang="zh-CN" sz="2000" dirty="0" smtClean="0">
                <a:solidFill>
                  <a:srgbClr val="C00000"/>
                </a:solidFill>
              </a:rPr>
              <a:t>-o test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0" indent="363538">
              <a:lnSpc>
                <a:spcPct val="135000"/>
              </a:lnSpc>
              <a:buNone/>
            </a:pPr>
            <a:r>
              <a:rPr lang="zh-CN" altLang="en-US" sz="2000" b="1" dirty="0" smtClean="0"/>
              <a:t>注意：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 l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选项</a:t>
            </a:r>
            <a:r>
              <a:rPr lang="zh-CN" altLang="en-US" sz="2000" b="1" dirty="0" smtClean="0"/>
              <a:t>，指示</a:t>
            </a:r>
            <a:r>
              <a:rPr lang="en-US" altLang="zh-CN" sz="2000" b="1" dirty="0" err="1" smtClean="0"/>
              <a:t>gcc</a:t>
            </a:r>
            <a:r>
              <a:rPr lang="zh-CN" altLang="en-US" sz="2000" b="1" dirty="0" smtClean="0"/>
              <a:t>去连接库文件</a:t>
            </a:r>
            <a:r>
              <a:rPr lang="en-US" altLang="zh-CN" sz="2000" dirty="0" err="1" smtClean="0"/>
              <a:t>test</a:t>
            </a:r>
            <a:r>
              <a:rPr lang="en-US" altLang="zh-CN" sz="2000" b="1" dirty="0" err="1" smtClean="0"/>
              <a:t>.so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Linux</a:t>
            </a:r>
            <a:r>
              <a:rPr lang="zh-CN" altLang="en-US" sz="2000" b="1" dirty="0" smtClean="0"/>
              <a:t>下的库文件在命名时有一个约定，那就是应该以</a:t>
            </a:r>
            <a:r>
              <a:rPr lang="en-US" altLang="zh-CN" sz="2000" b="1" dirty="0" smtClean="0"/>
              <a:t>lib</a:t>
            </a:r>
            <a:r>
              <a:rPr lang="zh-CN" altLang="en-US" sz="2000" b="1" dirty="0" smtClean="0"/>
              <a:t>三个字母开头。由于所有的库文件都遵循了同样的规范，因此在用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 l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选项</a:t>
            </a:r>
            <a:r>
              <a:rPr lang="zh-CN" altLang="en-US" sz="2000" b="1" dirty="0" smtClean="0"/>
              <a:t>指定链接的库文件名时可以省去</a:t>
            </a:r>
            <a:r>
              <a:rPr lang="en-US" altLang="zh-CN" sz="2000" b="1" dirty="0" smtClean="0"/>
              <a:t>lib</a:t>
            </a:r>
            <a:r>
              <a:rPr lang="zh-CN" altLang="en-US" sz="2000" b="1" dirty="0" smtClean="0"/>
              <a:t>三个字母。也就是说</a:t>
            </a:r>
            <a:r>
              <a:rPr lang="en-US" altLang="zh-CN" sz="2000" b="1" dirty="0" err="1" smtClean="0"/>
              <a:t>gcc</a:t>
            </a:r>
            <a:r>
              <a:rPr lang="zh-CN" altLang="en-US" sz="2000" b="1" dirty="0" smtClean="0"/>
              <a:t>在对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-l good</a:t>
            </a:r>
            <a:r>
              <a:rPr lang="zh-CN" altLang="en-US" sz="2000" b="1" dirty="0" smtClean="0"/>
              <a:t>进行处理时，会自动去链接名为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libgood.so</a:t>
            </a:r>
            <a:r>
              <a:rPr lang="zh-CN" altLang="en-US" sz="2000" b="1" dirty="0" smtClean="0"/>
              <a:t>的文件。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库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依赖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占位符 4655106"/>
          <p:cNvSpPr>
            <a:spLocks noGrp="1" noChangeArrowheads="1"/>
          </p:cNvSpPr>
          <p:nvPr>
            <p:ph type="body" idx="1"/>
          </p:nvPr>
        </p:nvSpPr>
        <p:spPr>
          <a:xfrm>
            <a:off x="500034" y="1214422"/>
            <a:ext cx="7929618" cy="5072098"/>
          </a:xfrm>
        </p:spPr>
        <p:txBody>
          <a:bodyPr/>
          <a:lstStyle/>
          <a:p>
            <a:pPr marL="0" indent="449263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 smtClean="0">
                <a:latin typeface="+mn-ea"/>
              </a:rPr>
              <a:t>Linux</a:t>
            </a:r>
            <a:r>
              <a:rPr lang="zh-CN" altLang="en-US" sz="2000" b="1" dirty="0" smtClean="0">
                <a:latin typeface="+mn-ea"/>
              </a:rPr>
              <a:t>下的库文件分为两大类：动态链接库（通常以</a:t>
            </a:r>
            <a:r>
              <a:rPr lang="en-US" altLang="zh-CN" sz="2000" b="1" dirty="0" smtClean="0">
                <a:latin typeface="+mn-ea"/>
              </a:rPr>
              <a:t>.so</a:t>
            </a:r>
            <a:r>
              <a:rPr lang="zh-CN" altLang="en-US" sz="2000" b="1" dirty="0" smtClean="0">
                <a:latin typeface="+mn-ea"/>
              </a:rPr>
              <a:t>结尾）和静态链接库（通常以</a:t>
            </a:r>
            <a:r>
              <a:rPr lang="en-US" altLang="zh-CN" sz="2000" b="1" dirty="0" smtClean="0">
                <a:latin typeface="+mn-ea"/>
              </a:rPr>
              <a:t>.a</a:t>
            </a:r>
            <a:r>
              <a:rPr lang="zh-CN" altLang="en-US" sz="2000" b="1" dirty="0" smtClean="0">
                <a:latin typeface="+mn-ea"/>
              </a:rPr>
              <a:t>结尾），</a:t>
            </a:r>
          </a:p>
          <a:p>
            <a:pPr marL="0" indent="449263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latin typeface="+mn-ea"/>
              </a:rPr>
              <a:t>默认情况下，</a:t>
            </a:r>
            <a:r>
              <a:rPr lang="en-US" altLang="zh-CN" sz="2000" b="1" dirty="0" err="1" smtClean="0">
                <a:latin typeface="+mn-ea"/>
              </a:rPr>
              <a:t>gcc</a:t>
            </a:r>
            <a:r>
              <a:rPr lang="zh-CN" altLang="en-US" sz="2000" b="1" dirty="0" smtClean="0">
                <a:latin typeface="+mn-ea"/>
              </a:rPr>
              <a:t>在链接时优先使用动态链接库，只有当动态链接库不存在时才考虑使用静态链接库。</a:t>
            </a:r>
          </a:p>
          <a:p>
            <a:pPr marL="0" indent="449263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latin typeface="+mn-ea"/>
              </a:rPr>
              <a:t>在编译时加上</a:t>
            </a:r>
            <a:r>
              <a:rPr lang="en-US" altLang="zh-CN" sz="2000" b="1" dirty="0" smtClean="0">
                <a:latin typeface="+mn-ea"/>
              </a:rPr>
              <a:t>-static</a:t>
            </a:r>
            <a:r>
              <a:rPr lang="zh-CN" altLang="en-US" sz="2000" b="1" dirty="0" smtClean="0">
                <a:latin typeface="+mn-ea"/>
              </a:rPr>
              <a:t>选项，强制使用静态链接库。</a:t>
            </a:r>
          </a:p>
          <a:p>
            <a:pPr marL="0" indent="449263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例如：如果在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/home/</a:t>
            </a:r>
            <a:r>
              <a:rPr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djz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/lib/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目录下有链接时所需要的库文件</a:t>
            </a:r>
            <a:r>
              <a:rPr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libnew.so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和</a:t>
            </a:r>
            <a:r>
              <a:rPr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libnew.a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，为了让</a:t>
            </a:r>
            <a:r>
              <a:rPr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gcc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在链接时只用到静态链接库，可以使用下面的命令： 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800" dirty="0" err="1" smtClean="0">
                <a:solidFill>
                  <a:srgbClr val="C00000"/>
                </a:solidFill>
                <a:latin typeface="+mn-ea"/>
              </a:rPr>
              <a:t>djz@ubuntu</a:t>
            </a:r>
            <a:r>
              <a:rPr lang="en-US" altLang="zh-CN" sz="1800" dirty="0" smtClean="0">
                <a:solidFill>
                  <a:srgbClr val="C00000"/>
                </a:solidFill>
                <a:latin typeface="+mn-ea"/>
              </a:rPr>
              <a:t>:/$ 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+mn-ea"/>
              </a:rPr>
              <a:t>gcc</a:t>
            </a:r>
            <a:r>
              <a:rPr lang="en-US" altLang="zh-CN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  <a:latin typeface="+mn-ea"/>
              </a:rPr>
              <a:t>test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+mn-ea"/>
              </a:rPr>
              <a:t>.c</a:t>
            </a:r>
            <a:r>
              <a:rPr lang="en-US" altLang="zh-CN" sz="1800" b="1" dirty="0" smtClean="0">
                <a:solidFill>
                  <a:srgbClr val="C00000"/>
                </a:solidFill>
                <a:latin typeface="+mn-ea"/>
              </a:rPr>
              <a:t> -L /home/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+mn-ea"/>
              </a:rPr>
              <a:t>djz</a:t>
            </a:r>
            <a:r>
              <a:rPr lang="en-US" altLang="zh-CN" sz="1800" b="1" dirty="0" smtClean="0">
                <a:solidFill>
                  <a:srgbClr val="C00000"/>
                </a:solidFill>
                <a:latin typeface="+mn-ea"/>
              </a:rPr>
              <a:t>/lib -static 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–l new </a:t>
            </a:r>
            <a:r>
              <a:rPr lang="en-US" altLang="zh-CN" sz="1800" b="1" dirty="0" smtClean="0">
                <a:solidFill>
                  <a:srgbClr val="C00000"/>
                </a:solidFill>
                <a:latin typeface="+mn-ea"/>
              </a:rPr>
              <a:t>-o </a:t>
            </a:r>
            <a:r>
              <a:rPr lang="en-US" altLang="zh-CN" sz="1800" dirty="0" smtClean="0">
                <a:solidFill>
                  <a:srgbClr val="C00000"/>
                </a:solidFill>
                <a:latin typeface="+mn-ea"/>
              </a:rPr>
              <a:t>test</a:t>
            </a:r>
            <a:endParaRPr lang="en-US" altLang="zh-CN" sz="18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866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库</a:t>
            </a:r>
            <a:r>
              <a:rPr lang="zh-CN" altLang="en-US" b="1" dirty="0">
                <a:solidFill>
                  <a:srgbClr val="000008"/>
                </a:solidFill>
                <a:latin typeface="+mn-ea"/>
                <a:ea typeface="+mn-ea"/>
              </a:rPr>
              <a:t>依赖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占位符 4657154"/>
          <p:cNvSpPr>
            <a:spLocks noGrp="1" noChangeArrowheads="1"/>
          </p:cNvSpPr>
          <p:nvPr>
            <p:ph type="body" idx="1"/>
          </p:nvPr>
        </p:nvSpPr>
        <p:spPr>
          <a:xfrm>
            <a:off x="642910" y="1357298"/>
            <a:ext cx="7715304" cy="3500462"/>
          </a:xfrm>
        </p:spPr>
        <p:txBody>
          <a:bodyPr/>
          <a:lstStyle/>
          <a:p>
            <a:pPr marL="0" indent="363538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</a:t>
            </a:r>
            <a:r>
              <a:rPr lang="en-US" altLang="zh-CN" sz="2000" b="1" dirty="0" err="1" smtClean="0">
                <a:latin typeface="+mn-ea"/>
              </a:rPr>
              <a:t>Gcc</a:t>
            </a:r>
            <a:r>
              <a:rPr lang="zh-CN" altLang="en-US" sz="2000" b="1" dirty="0" smtClean="0">
                <a:latin typeface="+mn-ea"/>
              </a:rPr>
              <a:t>用编译选项</a:t>
            </a:r>
            <a:r>
              <a:rPr lang="en-US" altLang="zh-CN" sz="2000" b="1" dirty="0" smtClean="0">
                <a:latin typeface="+mn-ea"/>
              </a:rPr>
              <a:t>-On</a:t>
            </a:r>
            <a:r>
              <a:rPr lang="zh-CN" altLang="en-US" sz="2000" b="1" dirty="0" smtClean="0">
                <a:latin typeface="+mn-ea"/>
              </a:rPr>
              <a:t>控制优化代码的生成，其中</a:t>
            </a:r>
            <a:r>
              <a:rPr lang="en-US" altLang="zh-CN" sz="2000" b="1" dirty="0" smtClean="0">
                <a:latin typeface="+mn-ea"/>
              </a:rPr>
              <a:t>n</a:t>
            </a:r>
            <a:r>
              <a:rPr lang="zh-CN" altLang="en-US" sz="2000" b="1" dirty="0" smtClean="0">
                <a:latin typeface="+mn-ea"/>
              </a:rPr>
              <a:t>是一个代表优化级别的整数。典型的范围是从</a:t>
            </a:r>
            <a:r>
              <a:rPr lang="en-US" altLang="zh-CN" sz="2000" b="1" dirty="0" smtClean="0">
                <a:latin typeface="+mn-ea"/>
              </a:rPr>
              <a:t>0</a:t>
            </a:r>
            <a:r>
              <a:rPr lang="zh-CN" altLang="en-US" sz="2000" b="1" dirty="0" smtClean="0">
                <a:latin typeface="+mn-ea"/>
              </a:rPr>
              <a:t>变化到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或</a:t>
            </a:r>
            <a:r>
              <a:rPr lang="en-US" altLang="zh-CN" sz="2000" b="1" dirty="0" smtClean="0">
                <a:latin typeface="+mn-ea"/>
              </a:rPr>
              <a:t>3</a:t>
            </a:r>
            <a:r>
              <a:rPr lang="zh-CN" altLang="en-US" sz="2000" b="1" dirty="0" smtClean="0">
                <a:latin typeface="+mn-ea"/>
              </a:rPr>
              <a:t>。</a:t>
            </a:r>
          </a:p>
          <a:p>
            <a:pPr marL="0" indent="363538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）编译时使用选项</a:t>
            </a:r>
            <a:r>
              <a:rPr lang="en-US" altLang="zh-CN" sz="2000" b="1" dirty="0" smtClean="0">
                <a:latin typeface="+mn-ea"/>
              </a:rPr>
              <a:t>-O</a:t>
            </a:r>
            <a:r>
              <a:rPr lang="zh-CN" altLang="en-US" sz="2000" b="1" dirty="0" smtClean="0">
                <a:latin typeface="+mn-ea"/>
              </a:rPr>
              <a:t>可以告诉</a:t>
            </a:r>
            <a:r>
              <a:rPr lang="en-US" altLang="zh-CN" sz="2000" b="1" dirty="0" err="1" smtClean="0">
                <a:latin typeface="+mn-ea"/>
              </a:rPr>
              <a:t>gcc</a:t>
            </a:r>
            <a:r>
              <a:rPr lang="zh-CN" altLang="en-US" sz="2000" b="1" dirty="0" smtClean="0">
                <a:latin typeface="+mn-ea"/>
              </a:rPr>
              <a:t>同时减小代码的长度和执行时间，其效果等价于</a:t>
            </a:r>
            <a:r>
              <a:rPr lang="en-US" altLang="zh-CN" sz="2000" b="1" dirty="0" smtClean="0">
                <a:latin typeface="+mn-ea"/>
              </a:rPr>
              <a:t>-O1</a:t>
            </a:r>
            <a:r>
              <a:rPr lang="zh-CN" altLang="en-US" sz="2000" b="1" dirty="0" smtClean="0">
                <a:latin typeface="+mn-ea"/>
              </a:rPr>
              <a:t>。</a:t>
            </a:r>
          </a:p>
          <a:p>
            <a:pPr marL="0" indent="363538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3</a:t>
            </a:r>
            <a:r>
              <a:rPr lang="zh-CN" altLang="en-US" sz="2000" b="1" dirty="0" smtClean="0">
                <a:latin typeface="+mn-ea"/>
              </a:rPr>
              <a:t>）选项</a:t>
            </a:r>
            <a:r>
              <a:rPr lang="en-US" altLang="zh-CN" sz="2000" b="1" dirty="0" smtClean="0">
                <a:latin typeface="+mn-ea"/>
              </a:rPr>
              <a:t>-O2</a:t>
            </a:r>
            <a:r>
              <a:rPr lang="zh-CN" altLang="en-US" sz="2000" b="1" dirty="0" smtClean="0">
                <a:latin typeface="+mn-ea"/>
              </a:rPr>
              <a:t>告诉</a:t>
            </a:r>
            <a:r>
              <a:rPr lang="en-US" altLang="zh-CN" sz="2000" b="1" dirty="0" err="1" smtClean="0">
                <a:latin typeface="+mn-ea"/>
              </a:rPr>
              <a:t>gcc</a:t>
            </a:r>
            <a:r>
              <a:rPr lang="zh-CN" altLang="en-US" sz="2000" b="1" dirty="0" smtClean="0">
                <a:latin typeface="+mn-ea"/>
              </a:rPr>
              <a:t>除了完成所有</a:t>
            </a:r>
            <a:r>
              <a:rPr lang="en-US" altLang="zh-CN" sz="2000" b="1" dirty="0" smtClean="0">
                <a:latin typeface="+mn-ea"/>
              </a:rPr>
              <a:t>-O1</a:t>
            </a:r>
            <a:r>
              <a:rPr lang="zh-CN" altLang="en-US" sz="2000" b="1" dirty="0" smtClean="0">
                <a:latin typeface="+mn-ea"/>
              </a:rPr>
              <a:t>级别的优化之外，同时还要进行一些额外的调整工作，如处理器指令调度等。</a:t>
            </a:r>
          </a:p>
          <a:p>
            <a:pPr marL="0" indent="363538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4</a:t>
            </a:r>
            <a:r>
              <a:rPr lang="zh-CN" altLang="en-US" sz="2000" b="1" dirty="0" smtClean="0">
                <a:latin typeface="+mn-ea"/>
              </a:rPr>
              <a:t>）选项</a:t>
            </a:r>
            <a:r>
              <a:rPr lang="en-US" altLang="zh-CN" sz="2000" b="1" dirty="0" smtClean="0">
                <a:latin typeface="+mn-ea"/>
              </a:rPr>
              <a:t>-O3</a:t>
            </a:r>
            <a:r>
              <a:rPr lang="zh-CN" altLang="en-US" sz="2000" b="1" dirty="0" smtClean="0">
                <a:latin typeface="+mn-ea"/>
              </a:rPr>
              <a:t>则除了完成所有</a:t>
            </a:r>
            <a:r>
              <a:rPr lang="en-US" altLang="zh-CN" sz="2000" b="1" dirty="0" smtClean="0">
                <a:latin typeface="+mn-ea"/>
              </a:rPr>
              <a:t>-O2</a:t>
            </a:r>
            <a:r>
              <a:rPr lang="zh-CN" altLang="en-US" sz="2000" b="1" dirty="0" smtClean="0">
                <a:latin typeface="+mn-ea"/>
              </a:rPr>
              <a:t>级别的优化之外，还包括循环展开和其他一些与处理器特性相关的优化工作。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383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代码优化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占位符 4656130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1"/>
            <a:ext cx="8643934" cy="4143404"/>
          </a:xfrm>
        </p:spPr>
        <p:txBody>
          <a:bodyPr/>
          <a:lstStyle/>
          <a:p>
            <a:pPr>
              <a:lnSpc>
                <a:spcPct val="85000"/>
              </a:lnSpc>
              <a:buNone/>
            </a:pPr>
            <a:r>
              <a:rPr lang="zh-CN" altLang="en-US" sz="18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count.c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#include &lt;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stdio.h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main(void)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{    double counter; 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double result; 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double temp; 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for (counter=0; counter&lt;4000.0*4000.0*4000.0/20.0+2030; counter+=(5-3+2+1)/4)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{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         temp = counter / 1239; 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         result = counter;    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} 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("Result is %lf\n", result); 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return 0;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383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代码优化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占位符 4658178"/>
          <p:cNvSpPr>
            <a:spLocks noGrp="1" noChangeArrowheads="1"/>
          </p:cNvSpPr>
          <p:nvPr>
            <p:ph type="body" idx="1"/>
          </p:nvPr>
        </p:nvSpPr>
        <p:spPr>
          <a:xfrm>
            <a:off x="500034" y="1142984"/>
            <a:ext cx="7072362" cy="2571768"/>
          </a:xfrm>
          <a:ln w="38100">
            <a:noFill/>
            <a:prstDash val="solid"/>
          </a:ln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>
                <a:latin typeface="+mn-ea"/>
              </a:rPr>
              <a:t>不加任何优化选项进行编译：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err="1" smtClean="0">
                <a:latin typeface="+mn-ea"/>
              </a:rPr>
              <a:t>djz@ubuntu</a:t>
            </a:r>
            <a:r>
              <a:rPr lang="en-US" altLang="zh-CN" sz="1600" dirty="0" smtClean="0">
                <a:latin typeface="+mn-ea"/>
              </a:rPr>
              <a:t>:/$  </a:t>
            </a:r>
            <a:r>
              <a:rPr lang="en-US" altLang="zh-CN" sz="1600" dirty="0" err="1" smtClean="0">
                <a:latin typeface="+mn-ea"/>
              </a:rPr>
              <a:t>gcc</a:t>
            </a:r>
            <a:r>
              <a:rPr lang="en-US" altLang="zh-CN" sz="1600" dirty="0" smtClean="0">
                <a:latin typeface="+mn-ea"/>
              </a:rPr>
              <a:t> -Wall </a:t>
            </a:r>
            <a:r>
              <a:rPr lang="en-US" altLang="zh-CN" sz="1600" dirty="0" err="1" smtClean="0">
                <a:latin typeface="+mn-ea"/>
              </a:rPr>
              <a:t>count.c</a:t>
            </a:r>
            <a:r>
              <a:rPr lang="en-US" altLang="zh-CN" sz="1600" dirty="0" smtClean="0">
                <a:latin typeface="+mn-ea"/>
              </a:rPr>
              <a:t> -o count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>
                <a:latin typeface="+mn-ea"/>
              </a:rPr>
              <a:t>借助</a:t>
            </a:r>
            <a:r>
              <a:rPr lang="en-US" altLang="zh-CN" sz="1600" dirty="0" smtClean="0">
                <a:latin typeface="+mn-ea"/>
              </a:rPr>
              <a:t>Linux</a:t>
            </a:r>
            <a:r>
              <a:rPr lang="zh-CN" altLang="en-US" sz="1600" dirty="0" smtClean="0">
                <a:latin typeface="+mn-ea"/>
              </a:rPr>
              <a:t>提供的</a:t>
            </a:r>
            <a:r>
              <a:rPr lang="en-US" altLang="zh-CN" sz="1600" dirty="0" smtClean="0">
                <a:latin typeface="+mn-ea"/>
              </a:rPr>
              <a:t>time</a:t>
            </a:r>
            <a:r>
              <a:rPr lang="zh-CN" altLang="en-US" sz="1600" dirty="0" smtClean="0">
                <a:latin typeface="+mn-ea"/>
              </a:rPr>
              <a:t>命令，可以统计出该程序在运行时所需要的时间： 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+mn-ea"/>
              </a:rPr>
              <a:t>djz@ubuntu</a:t>
            </a:r>
            <a:r>
              <a:rPr lang="en-US" altLang="zh-CN" sz="1600" dirty="0" smtClean="0">
                <a:latin typeface="+mn-ea"/>
              </a:rPr>
              <a:t>:/$  time ./count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Result is 3200002029.000000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real	0m16.684s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user	0m16.553s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sys	0m0.016s</a:t>
            </a:r>
          </a:p>
        </p:txBody>
      </p:sp>
      <p:sp>
        <p:nvSpPr>
          <p:cNvPr id="6" name="文本占位符 4659202"/>
          <p:cNvSpPr txBox="1">
            <a:spLocks noChangeArrowheads="1"/>
          </p:cNvSpPr>
          <p:nvPr/>
        </p:nvSpPr>
        <p:spPr bwMode="auto">
          <a:xfrm>
            <a:off x="428596" y="3857628"/>
            <a:ext cx="5286380" cy="27146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使用优化选项来对代码进行优化处理： </a:t>
            </a:r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1600" b="1" dirty="0" err="1" smtClean="0">
                <a:solidFill>
                  <a:srgbClr val="000008"/>
                </a:solidFill>
                <a:latin typeface="+mn-ea"/>
                <a:ea typeface="+mn-ea"/>
              </a:rPr>
              <a:t>djz@ubuntu</a:t>
            </a:r>
            <a:r>
              <a:rPr lang="en-US" altLang="zh-CN" sz="1600" b="1" dirty="0" smtClean="0">
                <a:solidFill>
                  <a:srgbClr val="000008"/>
                </a:solidFill>
                <a:latin typeface="+mn-ea"/>
                <a:ea typeface="+mn-ea"/>
              </a:rPr>
              <a:t>:/$  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gcc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-Wall -O2 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count.c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-o count2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在同样的条件下再次测试一下运行时间：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1600" b="1" dirty="0" err="1" smtClean="0">
                <a:solidFill>
                  <a:srgbClr val="000008"/>
                </a:solidFill>
                <a:latin typeface="+mn-ea"/>
                <a:ea typeface="+mn-ea"/>
              </a:rPr>
              <a:t>djz@ubuntu</a:t>
            </a:r>
            <a:r>
              <a:rPr lang="en-US" altLang="zh-CN" sz="1600" b="1" dirty="0" smtClean="0">
                <a:solidFill>
                  <a:srgbClr val="000008"/>
                </a:solidFill>
                <a:latin typeface="+mn-ea"/>
                <a:ea typeface="+mn-ea"/>
              </a:rPr>
              <a:t>:/$ 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time ./count2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1600" b="1" kern="0" dirty="0" smtClean="0">
                <a:solidFill>
                  <a:srgbClr val="000008"/>
                </a:solidFill>
                <a:latin typeface="+mn-ea"/>
                <a:ea typeface="+mn-ea"/>
              </a:rPr>
              <a:t>Result is 3200002029.000000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1600" b="1" kern="0" dirty="0" smtClean="0">
                <a:solidFill>
                  <a:srgbClr val="000008"/>
                </a:solidFill>
                <a:latin typeface="+mn-ea"/>
                <a:ea typeface="+mn-ea"/>
              </a:rPr>
              <a:t>real	0m5.479s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1600" b="1" kern="0" dirty="0" smtClean="0">
                <a:solidFill>
                  <a:srgbClr val="000008"/>
                </a:solidFill>
                <a:latin typeface="+mn-ea"/>
                <a:ea typeface="+mn-ea"/>
              </a:rPr>
              <a:t>user	0m5.404s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</a:pPr>
            <a:r>
              <a:rPr lang="en-US" altLang="zh-CN" sz="1600" b="1" kern="0" dirty="0" smtClean="0">
                <a:solidFill>
                  <a:srgbClr val="000008"/>
                </a:solidFill>
                <a:latin typeface="+mn-ea"/>
                <a:ea typeface="+mn-ea"/>
              </a:rPr>
              <a:t>sys 	0m0.000s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8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95164626"/>
              </p:ext>
            </p:extLst>
          </p:nvPr>
        </p:nvGraphicFramePr>
        <p:xfrm>
          <a:off x="5500694" y="4071942"/>
          <a:ext cx="185738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3832" y="188640"/>
            <a:ext cx="735811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08"/>
                </a:solidFill>
                <a:latin typeface="+mn-ea"/>
                <a:ea typeface="+mn-ea"/>
              </a:rPr>
              <a:t>GCC</a:t>
            </a:r>
            <a:r>
              <a:rPr lang="zh-CN" altLang="en-US" b="1" dirty="0" smtClean="0">
                <a:solidFill>
                  <a:srgbClr val="000008"/>
                </a:solidFill>
                <a:latin typeface="+mn-ea"/>
                <a:ea typeface="+mn-ea"/>
              </a:rPr>
              <a:t>代码优化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 0.12254 L 0.104 -0.213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1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4"/>
          <p:cNvGrpSpPr>
            <a:grpSpLocks noChangeAspect="1"/>
          </p:cNvGrpSpPr>
          <p:nvPr/>
        </p:nvGrpSpPr>
        <p:grpSpPr bwMode="auto">
          <a:xfrm>
            <a:off x="1350118" y="1484784"/>
            <a:ext cx="6481763" cy="3622675"/>
            <a:chOff x="3678" y="2129"/>
            <a:chExt cx="4200" cy="3261"/>
          </a:xfrm>
        </p:grpSpPr>
        <p:sp>
          <p:nvSpPr>
            <p:cNvPr id="11269" name="AutoShape 5"/>
            <p:cNvSpPr>
              <a:spLocks noChangeAspect="1" noChangeArrowheads="1"/>
            </p:cNvSpPr>
            <p:nvPr/>
          </p:nvSpPr>
          <p:spPr bwMode="auto">
            <a:xfrm>
              <a:off x="3678" y="2129"/>
              <a:ext cx="4200" cy="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3952" y="2401"/>
              <a:ext cx="3513" cy="2618"/>
              <a:chOff x="3952" y="2401"/>
              <a:chExt cx="3513" cy="2618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952" y="2945"/>
                <a:ext cx="591" cy="2074"/>
              </a:xfrm>
              <a:prstGeom prst="can">
                <a:avLst>
                  <a:gd name="adj" fmla="val 36019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90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12000"/>
                  </a:lnSpc>
                </a:pPr>
                <a:r>
                  <a:rPr lang="en-US" altLang="zh-CN" sz="1600">
                    <a:latin typeface="Arial Black" panose="020B0A04020102020204" pitchFamily="34" charset="0"/>
                  </a:rPr>
                  <a:t> </a:t>
                </a:r>
                <a:r>
                  <a:rPr lang="en-US" altLang="zh-CN" sz="160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UNIX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>
                <a:off x="6874" y="2945"/>
                <a:ext cx="591" cy="2074"/>
              </a:xfrm>
              <a:prstGeom prst="can">
                <a:avLst>
                  <a:gd name="adj" fmla="val 35207"/>
                </a:avLst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0" scaled="1"/>
              </a:gradFill>
              <a:ln w="190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12000"/>
                  </a:lnSpc>
                </a:pPr>
                <a:r>
                  <a:rPr lang="en-US" altLang="zh-CN" sz="1600">
                    <a:latin typeface="Arial Black" panose="020B0A04020102020204" pitchFamily="34" charset="0"/>
                  </a:rPr>
                  <a:t> </a:t>
                </a:r>
                <a:r>
                  <a:rPr lang="en-US" altLang="zh-CN" sz="160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POSIX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1273" name="AutoShape 9"/>
              <p:cNvSpPr>
                <a:spLocks noChangeArrowheads="1"/>
              </p:cNvSpPr>
              <p:nvPr/>
            </p:nvSpPr>
            <p:spPr bwMode="auto">
              <a:xfrm>
                <a:off x="4683" y="2945"/>
                <a:ext cx="591" cy="2074"/>
              </a:xfrm>
              <a:prstGeom prst="can">
                <a:avLst>
                  <a:gd name="adj" fmla="val 37709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90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12000"/>
                  </a:lnSpc>
                </a:pPr>
                <a:r>
                  <a:rPr lang="en-US" altLang="zh-CN" sz="160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MINIX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1274" name="AutoShape 10"/>
              <p:cNvSpPr>
                <a:spLocks noChangeArrowheads="1"/>
              </p:cNvSpPr>
              <p:nvPr/>
            </p:nvSpPr>
            <p:spPr bwMode="auto">
              <a:xfrm>
                <a:off x="6143" y="2945"/>
                <a:ext cx="591" cy="2074"/>
              </a:xfrm>
              <a:prstGeom prst="can">
                <a:avLst>
                  <a:gd name="adj" fmla="val 36815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90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12000"/>
                  </a:lnSpc>
                </a:pPr>
                <a:r>
                  <a:rPr lang="en-US" altLang="zh-CN" sz="1600">
                    <a:latin typeface="Arial Black" panose="020B0A04020102020204" pitchFamily="34" charset="0"/>
                  </a:rPr>
                  <a:t> </a:t>
                </a:r>
                <a:r>
                  <a:rPr lang="en-US" altLang="zh-CN" sz="160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GNU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1275" name="AutoShape 11"/>
              <p:cNvSpPr>
                <a:spLocks noChangeArrowheads="1"/>
              </p:cNvSpPr>
              <p:nvPr/>
            </p:nvSpPr>
            <p:spPr bwMode="auto">
              <a:xfrm>
                <a:off x="5413" y="2945"/>
                <a:ext cx="591" cy="2074"/>
              </a:xfrm>
              <a:prstGeom prst="can">
                <a:avLst>
                  <a:gd name="adj" fmla="val 374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190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12000"/>
                  </a:lnSpc>
                </a:pPr>
                <a:r>
                  <a:rPr lang="en-US" altLang="zh-CN" sz="160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INTERNET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1276" name="AutoShape 12"/>
              <p:cNvSpPr>
                <a:spLocks noChangeArrowheads="1"/>
              </p:cNvSpPr>
              <p:nvPr/>
            </p:nvSpPr>
            <p:spPr bwMode="auto">
              <a:xfrm>
                <a:off x="3952" y="2401"/>
                <a:ext cx="3470" cy="679"/>
              </a:xfrm>
              <a:prstGeom prst="cube">
                <a:avLst>
                  <a:gd name="adj" fmla="val 12639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635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sz="2600" b="1">
                    <a:latin typeface="Arial Black" panose="020B0A04020102020204" pitchFamily="34" charset="0"/>
                  </a:rPr>
                  <a:t>   </a:t>
                </a:r>
                <a:r>
                  <a:rPr lang="en-US" altLang="zh-CN" sz="28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LINUX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Rectangle 2"/>
          <p:cNvSpPr txBox="1">
            <a:spLocks noRot="1" noChangeArrowheads="1"/>
          </p:cNvSpPr>
          <p:nvPr/>
        </p:nvSpPr>
        <p:spPr bwMode="black">
          <a:xfrm>
            <a:off x="1009600" y="260648"/>
            <a:ext cx="71628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kern="0" dirty="0"/>
              <a:t>Linux</a:t>
            </a:r>
            <a:r>
              <a:rPr lang="zh-CN" altLang="en-US" sz="2800" kern="0" dirty="0"/>
              <a:t>的五大支柱</a:t>
            </a:r>
            <a:endParaRPr lang="zh-CN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86096638"/>
      </p:ext>
    </p:extLst>
  </p:cSld>
  <p:clrMapOvr>
    <a:masterClrMapping/>
  </p:clrMapOvr>
</p:sld>
</file>

<file path=ppt/theme/theme1.xml><?xml version="1.0" encoding="utf-8"?>
<a:theme xmlns:a="http://schemas.openxmlformats.org/drawingml/2006/main" name="嵌入式系统原理及应用教程第4章">
  <a:themeElements>
    <a:clrScheme name="sample 3">
      <a:dk1>
        <a:srgbClr val="0B398B"/>
      </a:dk1>
      <a:lt1>
        <a:srgbClr val="D1D1D1"/>
      </a:lt1>
      <a:dk2>
        <a:srgbClr val="000072"/>
      </a:dk2>
      <a:lt2>
        <a:srgbClr val="FFFFFF"/>
      </a:lt2>
      <a:accent1>
        <a:srgbClr val="003BB2"/>
      </a:accent1>
      <a:accent2>
        <a:srgbClr val="4DA6FF"/>
      </a:accent2>
      <a:accent3>
        <a:srgbClr val="AAAABC"/>
      </a:accent3>
      <a:accent4>
        <a:srgbClr val="B2B2B2"/>
      </a:accent4>
      <a:accent5>
        <a:srgbClr val="AAAFD5"/>
      </a:accent5>
      <a:accent6>
        <a:srgbClr val="4596E7"/>
      </a:accent6>
      <a:hlink>
        <a:srgbClr val="00D69E"/>
      </a:hlink>
      <a:folHlink>
        <a:srgbClr val="D46AE8"/>
      </a:folHlink>
    </a:clrScheme>
    <a:fontScheme name="sampl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470E03"/>
        </a:dk2>
        <a:lt2>
          <a:srgbClr val="FFFFFF"/>
        </a:lt2>
        <a:accent1>
          <a:srgbClr val="CC6600"/>
        </a:accent1>
        <a:accent2>
          <a:srgbClr val="99CCFF"/>
        </a:accent2>
        <a:accent3>
          <a:srgbClr val="B1AAAA"/>
        </a:accent3>
        <a:accent4>
          <a:srgbClr val="DADADA"/>
        </a:accent4>
        <a:accent5>
          <a:srgbClr val="E2B8AA"/>
        </a:accent5>
        <a:accent6>
          <a:srgbClr val="8AB9E7"/>
        </a:accent6>
        <a:hlink>
          <a:srgbClr val="2EB62E"/>
        </a:hlink>
        <a:folHlink>
          <a:srgbClr val="E88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D1D1D1"/>
        </a:lt1>
        <a:dk2>
          <a:srgbClr val="003600"/>
        </a:dk2>
        <a:lt2>
          <a:srgbClr val="FFFFFF"/>
        </a:lt2>
        <a:accent1>
          <a:srgbClr val="26A84E"/>
        </a:accent1>
        <a:accent2>
          <a:srgbClr val="C7E46A"/>
        </a:accent2>
        <a:accent3>
          <a:srgbClr val="AAAEAA"/>
        </a:accent3>
        <a:accent4>
          <a:srgbClr val="B2B2B2"/>
        </a:accent4>
        <a:accent5>
          <a:srgbClr val="ACD1B2"/>
        </a:accent5>
        <a:accent6>
          <a:srgbClr val="B4CF5F"/>
        </a:accent6>
        <a:hlink>
          <a:srgbClr val="00D69E"/>
        </a:hlink>
        <a:folHlink>
          <a:srgbClr val="4466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B398B"/>
        </a:dk1>
        <a:lt1>
          <a:srgbClr val="D1D1D1"/>
        </a:lt1>
        <a:dk2>
          <a:srgbClr val="000072"/>
        </a:dk2>
        <a:lt2>
          <a:srgbClr val="FFFFFF"/>
        </a:lt2>
        <a:accent1>
          <a:srgbClr val="003BB2"/>
        </a:accent1>
        <a:accent2>
          <a:srgbClr val="4DA6FF"/>
        </a:accent2>
        <a:accent3>
          <a:srgbClr val="AAAABC"/>
        </a:accent3>
        <a:accent4>
          <a:srgbClr val="B2B2B2"/>
        </a:accent4>
        <a:accent5>
          <a:srgbClr val="AAAFD5"/>
        </a:accent5>
        <a:accent6>
          <a:srgbClr val="4596E7"/>
        </a:accent6>
        <a:hlink>
          <a:srgbClr val="00D69E"/>
        </a:hlink>
        <a:folHlink>
          <a:srgbClr val="D46A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嵌入式系统原理及应用教程第4章</Template>
  <TotalTime>0</TotalTime>
  <Words>7398</Words>
  <Application>Microsoft Office PowerPoint</Application>
  <PresentationFormat>全屏显示(4:3)</PresentationFormat>
  <Paragraphs>820</Paragraphs>
  <Slides>89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9" baseType="lpstr">
      <vt:lpstr>黑体</vt:lpstr>
      <vt:lpstr>华文楷体</vt:lpstr>
      <vt:lpstr>楷体_GB2312</vt:lpstr>
      <vt:lpstr>宋体</vt:lpstr>
      <vt:lpstr>文鼎中特广告体</vt:lpstr>
      <vt:lpstr>Arial</vt:lpstr>
      <vt:lpstr>Arial Black</vt:lpstr>
      <vt:lpstr>Times New Roman</vt:lpstr>
      <vt:lpstr>Wingdings</vt:lpstr>
      <vt:lpstr>嵌入式系统原理及应用教程第4章</vt:lpstr>
      <vt:lpstr>PowerPoint 演示文稿</vt:lpstr>
      <vt:lpstr>PowerPoint 演示文稿</vt:lpstr>
      <vt:lpstr>PowerPoint 演示文稿</vt:lpstr>
      <vt:lpstr>Linux操作系统简介</vt:lpstr>
      <vt:lpstr>Linux的历史 </vt:lpstr>
      <vt:lpstr>Linux的历史 </vt:lpstr>
      <vt:lpstr>Linux的历史 </vt:lpstr>
      <vt:lpstr>Linux的历史 </vt:lpstr>
      <vt:lpstr>PowerPoint 演示文稿</vt:lpstr>
      <vt:lpstr>PowerPoint 演示文稿</vt:lpstr>
      <vt:lpstr>PowerPoint 演示文稿</vt:lpstr>
      <vt:lpstr>Linux系统的特点 </vt:lpstr>
      <vt:lpstr>Linux系统的组成</vt:lpstr>
      <vt:lpstr>Linux的应用领域</vt:lpstr>
      <vt:lpstr>Linux的桌面端应用</vt:lpstr>
      <vt:lpstr>Linux的桌面端应用</vt:lpstr>
      <vt:lpstr>PowerPoint 演示文稿</vt:lpstr>
      <vt:lpstr>PowerPoint 演示文稿</vt:lpstr>
      <vt:lpstr>PowerPoint 演示文稿</vt:lpstr>
      <vt:lpstr>pwd命令</vt:lpstr>
      <vt:lpstr>PowerPoint 演示文稿</vt:lpstr>
      <vt:lpstr>ls命令中的常用选项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三种模式间的转换关系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gcc的版本可以使用如下gcc –v命令查看：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2019-04-09T03:21:55Z</dcterms:created>
  <dcterms:modified xsi:type="dcterms:W3CDTF">2019-04-09T03:22:00Z</dcterms:modified>
</cp:coreProperties>
</file>